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61" r:id="rId8"/>
    <p:sldId id="280" r:id="rId9"/>
    <p:sldId id="281" r:id="rId10"/>
    <p:sldId id="265" r:id="rId11"/>
    <p:sldId id="266" r:id="rId12"/>
    <p:sldId id="267" r:id="rId13"/>
    <p:sldId id="268" r:id="rId14"/>
    <p:sldId id="282" r:id="rId15"/>
    <p:sldId id="270" r:id="rId16"/>
    <p:sldId id="271" r:id="rId17"/>
    <p:sldId id="272" r:id="rId18"/>
    <p:sldId id="273" r:id="rId19"/>
    <p:sldId id="274" r:id="rId20"/>
    <p:sldId id="275" r:id="rId21"/>
    <p:sldId id="277"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18" d="100"/>
          <a:sy n="118"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F2C1-9CE2-B0E5-3965-C4826606E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E7CD1F-E10B-456E-FF76-14E01BFD0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01E53A-7771-CB5D-901D-B58B5E11A643}"/>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5" name="Footer Placeholder 4">
            <a:extLst>
              <a:ext uri="{FF2B5EF4-FFF2-40B4-BE49-F238E27FC236}">
                <a16:creationId xmlns:a16="http://schemas.microsoft.com/office/drawing/2014/main" id="{D6011A33-335D-AEB7-028C-EA234EB01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5AA8F-A54F-9AB3-F076-45D166D55E1D}"/>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397765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8B26-EAD9-07AE-6E1A-B1652C1CB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6B74D5-3E9C-7296-018D-DAF8C9D3C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B45EC-6330-9F5B-94CF-4504439FE2FB}"/>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5" name="Footer Placeholder 4">
            <a:extLst>
              <a:ext uri="{FF2B5EF4-FFF2-40B4-BE49-F238E27FC236}">
                <a16:creationId xmlns:a16="http://schemas.microsoft.com/office/drawing/2014/main" id="{DD16135E-2C91-2CFA-9B06-C650C3A0D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FE1C1-B885-0DDF-7DC6-F22669E0BD2D}"/>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256175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E731E-273C-A0FE-0D3B-028F2F3C91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E7044-292E-59E4-37E1-93D04BD1F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92852-002B-788F-96B0-41939E7157D0}"/>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5" name="Footer Placeholder 4">
            <a:extLst>
              <a:ext uri="{FF2B5EF4-FFF2-40B4-BE49-F238E27FC236}">
                <a16:creationId xmlns:a16="http://schemas.microsoft.com/office/drawing/2014/main" id="{9B285464-DECD-D3F1-7D3D-0B42188D2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FA2EE-29F6-E92F-E71A-6EEE8F3A6B3D}"/>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308216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5CAE-44FB-8739-9A2A-BFB21C9E9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364FE1-0F4C-00AB-9768-74828B444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7F93E-C093-DFA9-D5BE-41F61D438A38}"/>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5" name="Footer Placeholder 4">
            <a:extLst>
              <a:ext uri="{FF2B5EF4-FFF2-40B4-BE49-F238E27FC236}">
                <a16:creationId xmlns:a16="http://schemas.microsoft.com/office/drawing/2014/main" id="{B8F5863D-9EC3-7D49-7A08-33E06E249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9A5D-0B45-408A-63C4-705D5BC147CF}"/>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134000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6D52-FA7E-5DD2-40FE-C13D8F47B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A6F641-DC57-0E4B-7135-98483726B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C0781A-B1D9-042A-CCE4-E7551FA6149A}"/>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5" name="Footer Placeholder 4">
            <a:extLst>
              <a:ext uri="{FF2B5EF4-FFF2-40B4-BE49-F238E27FC236}">
                <a16:creationId xmlns:a16="http://schemas.microsoft.com/office/drawing/2014/main" id="{EE480CF7-F4F6-744A-0148-4761A62B1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BE76B-8B71-692C-C5EC-7F849E25F20E}"/>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119013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43CD-BCA4-C087-49AC-A2A79938DC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248E5-95C1-CAAE-38B5-C52F51A8B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D49866-5DA9-9ED2-2EF1-5214279CD6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CB2F55-9AF4-92F3-7793-A7C2380F83F4}"/>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6" name="Footer Placeholder 5">
            <a:extLst>
              <a:ext uri="{FF2B5EF4-FFF2-40B4-BE49-F238E27FC236}">
                <a16:creationId xmlns:a16="http://schemas.microsoft.com/office/drawing/2014/main" id="{58222682-4C5F-D54D-5EF7-28BE6A32E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F4FB1-BADB-3AB7-E8E6-929609C86CE7}"/>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217880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77E7-EA4C-92C3-E7F6-7826B4FB6D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854216-F7B6-F31A-4781-2C41971A9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30CE5-AFAC-0A3B-DCA1-529854F82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E8CAE6-F9CD-0EA2-2C21-C20FEDA75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D9087-648B-92EA-9929-9F5D613E9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9FC56-C470-646D-1325-BF71EE27515C}"/>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8" name="Footer Placeholder 7">
            <a:extLst>
              <a:ext uri="{FF2B5EF4-FFF2-40B4-BE49-F238E27FC236}">
                <a16:creationId xmlns:a16="http://schemas.microsoft.com/office/drawing/2014/main" id="{08D71F1C-3323-A704-7FA5-A758A64011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FE1F6-E4AC-A201-6A37-AA7DDCDB900D}"/>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274627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5ED9-C97F-0265-A51A-906E7322E9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D67590-7703-7BCA-3C39-4D135FAEB17C}"/>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4" name="Footer Placeholder 3">
            <a:extLst>
              <a:ext uri="{FF2B5EF4-FFF2-40B4-BE49-F238E27FC236}">
                <a16:creationId xmlns:a16="http://schemas.microsoft.com/office/drawing/2014/main" id="{64D2777E-2C6B-7C93-016A-931A9E89C3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AB9F4-1B15-A573-C1D8-510B2F2079F5}"/>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97280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87E79-4C2D-D1AF-ABAF-0847621075F1}"/>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3" name="Footer Placeholder 2">
            <a:extLst>
              <a:ext uri="{FF2B5EF4-FFF2-40B4-BE49-F238E27FC236}">
                <a16:creationId xmlns:a16="http://schemas.microsoft.com/office/drawing/2014/main" id="{258C1180-385D-40B9-15CF-490ED7FC5C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AF8F7-30BF-BD77-E12B-6D25F8059C22}"/>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176047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3972-4810-4A96-6E15-02B283370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A5BE1-F81B-3871-17B3-36FBA8A6F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7976C9-278B-1D18-BF57-39DE9905D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226A8-C9EB-0034-5B68-7001842A9166}"/>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6" name="Footer Placeholder 5">
            <a:extLst>
              <a:ext uri="{FF2B5EF4-FFF2-40B4-BE49-F238E27FC236}">
                <a16:creationId xmlns:a16="http://schemas.microsoft.com/office/drawing/2014/main" id="{71DA1F41-C630-ADB9-6FBB-9F1860C7C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2AF9A-3795-C740-5E11-CE5259457372}"/>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251260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A8EA-F649-DD35-8655-BB24B3976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99F0-B799-4032-8654-95A70B02B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97FD7F-85C4-CD96-E0D4-F6D9005EC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71F37-F547-9670-DA16-D5598046BCA2}"/>
              </a:ext>
            </a:extLst>
          </p:cNvPr>
          <p:cNvSpPr>
            <a:spLocks noGrp="1"/>
          </p:cNvSpPr>
          <p:nvPr>
            <p:ph type="dt" sz="half" idx="10"/>
          </p:nvPr>
        </p:nvSpPr>
        <p:spPr/>
        <p:txBody>
          <a:bodyPr/>
          <a:lstStyle/>
          <a:p>
            <a:fld id="{FADC0CC8-EBFC-4831-AD80-E1A4755AFD3D}" type="datetimeFigureOut">
              <a:rPr lang="en-US" smtClean="0"/>
              <a:t>11/23/2024</a:t>
            </a:fld>
            <a:endParaRPr lang="en-US"/>
          </a:p>
        </p:txBody>
      </p:sp>
      <p:sp>
        <p:nvSpPr>
          <p:cNvPr id="6" name="Footer Placeholder 5">
            <a:extLst>
              <a:ext uri="{FF2B5EF4-FFF2-40B4-BE49-F238E27FC236}">
                <a16:creationId xmlns:a16="http://schemas.microsoft.com/office/drawing/2014/main" id="{CF39F8C4-7C8D-9E88-FF04-EB69BE60D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A161A-F24B-3394-8E76-B608B25012DE}"/>
              </a:ext>
            </a:extLst>
          </p:cNvPr>
          <p:cNvSpPr>
            <a:spLocks noGrp="1"/>
          </p:cNvSpPr>
          <p:nvPr>
            <p:ph type="sldNum" sz="quarter" idx="12"/>
          </p:nvPr>
        </p:nvSpPr>
        <p:spPr/>
        <p:txBody>
          <a:bodyPr/>
          <a:lstStyle/>
          <a:p>
            <a:fld id="{DEFD9D09-9A07-414E-B8FD-C162300DAC98}" type="slidenum">
              <a:rPr lang="en-US" smtClean="0"/>
              <a:t>‹#›</a:t>
            </a:fld>
            <a:endParaRPr lang="en-US"/>
          </a:p>
        </p:txBody>
      </p:sp>
    </p:spTree>
    <p:extLst>
      <p:ext uri="{BB962C8B-B14F-4D97-AF65-F5344CB8AC3E}">
        <p14:creationId xmlns:p14="http://schemas.microsoft.com/office/powerpoint/2010/main" val="182731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38FEEB-1C28-39EE-751B-9A40079C04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42A274-8588-AF96-3069-F1D12DCC5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0E15B-2DDF-FA47-2B7D-A0E034DE1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C0CC8-EBFC-4831-AD80-E1A4755AFD3D}" type="datetimeFigureOut">
              <a:rPr lang="en-US" smtClean="0"/>
              <a:t>11/23/2024</a:t>
            </a:fld>
            <a:endParaRPr lang="en-US"/>
          </a:p>
        </p:txBody>
      </p:sp>
      <p:sp>
        <p:nvSpPr>
          <p:cNvPr id="5" name="Footer Placeholder 4">
            <a:extLst>
              <a:ext uri="{FF2B5EF4-FFF2-40B4-BE49-F238E27FC236}">
                <a16:creationId xmlns:a16="http://schemas.microsoft.com/office/drawing/2014/main" id="{597EC283-8764-1E65-BBD5-FA14BA5D8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967821-1299-5027-1EE7-88CE4CA1B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D9D09-9A07-414E-B8FD-C162300DAC98}" type="slidenum">
              <a:rPr lang="en-US" smtClean="0"/>
              <a:t>‹#›</a:t>
            </a:fld>
            <a:endParaRPr lang="en-US"/>
          </a:p>
        </p:txBody>
      </p:sp>
    </p:spTree>
    <p:extLst>
      <p:ext uri="{BB962C8B-B14F-4D97-AF65-F5344CB8AC3E}">
        <p14:creationId xmlns:p14="http://schemas.microsoft.com/office/powerpoint/2010/main" val="343396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FE03-689C-63EE-C929-BDBAF012EB5D}"/>
              </a:ext>
            </a:extLst>
          </p:cNvPr>
          <p:cNvSpPr>
            <a:spLocks noGrp="1"/>
          </p:cNvSpPr>
          <p:nvPr>
            <p:ph type="ctrTitle"/>
          </p:nvPr>
        </p:nvSpPr>
        <p:spPr>
          <a:xfrm>
            <a:off x="0" y="0"/>
            <a:ext cx="12192000" cy="1877352"/>
          </a:xfrm>
        </p:spPr>
        <p:txBody>
          <a:bodyPr>
            <a:noAutofit/>
          </a:bodyPr>
          <a:lstStyle/>
          <a:p>
            <a:r>
              <a:rPr lang="en-US" sz="4400" dirty="0"/>
              <a:t>Sensor Upgrade for the fielded Phalanx Block 1A Close-In Weapon System (CIWS)</a:t>
            </a:r>
            <a:br>
              <a:rPr lang="en-US" sz="4400" dirty="0"/>
            </a:br>
            <a:r>
              <a:rPr lang="en-US" sz="4400" dirty="0"/>
              <a:t>Preliminary Design Review </a:t>
            </a:r>
          </a:p>
        </p:txBody>
      </p:sp>
      <p:sp>
        <p:nvSpPr>
          <p:cNvPr id="3" name="Subtitle 2">
            <a:extLst>
              <a:ext uri="{FF2B5EF4-FFF2-40B4-BE49-F238E27FC236}">
                <a16:creationId xmlns:a16="http://schemas.microsoft.com/office/drawing/2014/main" id="{8022BF92-748B-2687-FC18-C16B8862BCE0}"/>
              </a:ext>
            </a:extLst>
          </p:cNvPr>
          <p:cNvSpPr>
            <a:spLocks noGrp="1"/>
          </p:cNvSpPr>
          <p:nvPr>
            <p:ph type="subTitle" idx="1"/>
          </p:nvPr>
        </p:nvSpPr>
        <p:spPr>
          <a:xfrm>
            <a:off x="3520280" y="1877352"/>
            <a:ext cx="3745264" cy="2891221"/>
          </a:xfrm>
        </p:spPr>
        <p:txBody>
          <a:bodyPr>
            <a:normAutofit/>
          </a:bodyPr>
          <a:lstStyle/>
          <a:p>
            <a:r>
              <a:rPr lang="en-US" dirty="0"/>
              <a:t>The Goals to build sensor detection software to target non-radar to detect a threat from Iranian drone and protect the U.S. Navy ship</a:t>
            </a:r>
          </a:p>
        </p:txBody>
      </p:sp>
      <p:pic>
        <p:nvPicPr>
          <p:cNvPr id="5" name="Picture 4">
            <a:extLst>
              <a:ext uri="{FF2B5EF4-FFF2-40B4-BE49-F238E27FC236}">
                <a16:creationId xmlns:a16="http://schemas.microsoft.com/office/drawing/2014/main" id="{F1D68997-80DA-1C86-BA62-9490CB9ACCA9}"/>
              </a:ext>
            </a:extLst>
          </p:cNvPr>
          <p:cNvPicPr>
            <a:picLocks noChangeAspect="1"/>
          </p:cNvPicPr>
          <p:nvPr/>
        </p:nvPicPr>
        <p:blipFill>
          <a:blip r:embed="rId2"/>
          <a:stretch>
            <a:fillRect/>
          </a:stretch>
        </p:blipFill>
        <p:spPr>
          <a:xfrm>
            <a:off x="426764" y="1877352"/>
            <a:ext cx="2529609" cy="3439970"/>
          </a:xfrm>
          <a:prstGeom prst="rect">
            <a:avLst/>
          </a:prstGeom>
        </p:spPr>
      </p:pic>
      <p:pic>
        <p:nvPicPr>
          <p:cNvPr id="8" name="Picture 7">
            <a:extLst>
              <a:ext uri="{FF2B5EF4-FFF2-40B4-BE49-F238E27FC236}">
                <a16:creationId xmlns:a16="http://schemas.microsoft.com/office/drawing/2014/main" id="{76955A00-67D1-EC1A-1DA3-9901514A8BBF}"/>
              </a:ext>
            </a:extLst>
          </p:cNvPr>
          <p:cNvPicPr>
            <a:picLocks noChangeAspect="1"/>
          </p:cNvPicPr>
          <p:nvPr/>
        </p:nvPicPr>
        <p:blipFill>
          <a:blip r:embed="rId3"/>
          <a:stretch>
            <a:fillRect/>
          </a:stretch>
        </p:blipFill>
        <p:spPr>
          <a:xfrm>
            <a:off x="7692308" y="1877352"/>
            <a:ext cx="4072928" cy="2202706"/>
          </a:xfrm>
          <a:prstGeom prst="rect">
            <a:avLst/>
          </a:prstGeom>
        </p:spPr>
      </p:pic>
      <p:pic>
        <p:nvPicPr>
          <p:cNvPr id="10" name="Picture 9">
            <a:extLst>
              <a:ext uri="{FF2B5EF4-FFF2-40B4-BE49-F238E27FC236}">
                <a16:creationId xmlns:a16="http://schemas.microsoft.com/office/drawing/2014/main" id="{89998C52-B18E-5969-DFE1-B336179B672E}"/>
              </a:ext>
            </a:extLst>
          </p:cNvPr>
          <p:cNvPicPr>
            <a:picLocks noChangeAspect="1"/>
          </p:cNvPicPr>
          <p:nvPr/>
        </p:nvPicPr>
        <p:blipFill>
          <a:blip r:embed="rId4"/>
          <a:stretch>
            <a:fillRect/>
          </a:stretch>
        </p:blipFill>
        <p:spPr>
          <a:xfrm>
            <a:off x="3792488" y="3768974"/>
            <a:ext cx="3200847" cy="2876951"/>
          </a:xfrm>
          <a:prstGeom prst="rect">
            <a:avLst/>
          </a:prstGeom>
        </p:spPr>
      </p:pic>
    </p:spTree>
    <p:extLst>
      <p:ext uri="{BB962C8B-B14F-4D97-AF65-F5344CB8AC3E}">
        <p14:creationId xmlns:p14="http://schemas.microsoft.com/office/powerpoint/2010/main" val="372704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BDB93-2736-F4BC-3A76-AD676D513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B4870-7975-459C-0F2D-4E0BABA63F4A}"/>
              </a:ext>
            </a:extLst>
          </p:cNvPr>
          <p:cNvSpPr>
            <a:spLocks noGrp="1"/>
          </p:cNvSpPr>
          <p:nvPr>
            <p:ph type="title"/>
          </p:nvPr>
        </p:nvSpPr>
        <p:spPr/>
        <p:txBody>
          <a:bodyPr/>
          <a:lstStyle/>
          <a:p>
            <a:r>
              <a:rPr lang="en-US" b="0" i="0" dirty="0">
                <a:solidFill>
                  <a:srgbClr val="1F1F1F"/>
                </a:solidFill>
                <a:effectLst/>
                <a:latin typeface="Source Sans Pro" panose="020B0503030403020204" pitchFamily="34" charset="0"/>
              </a:rPr>
              <a:t>Trade Study </a:t>
            </a:r>
            <a:r>
              <a:rPr lang="en-US" dirty="0"/>
              <a:t>Displays</a:t>
            </a:r>
          </a:p>
        </p:txBody>
      </p:sp>
      <p:sp>
        <p:nvSpPr>
          <p:cNvPr id="3" name="Content Placeholder 2">
            <a:extLst>
              <a:ext uri="{FF2B5EF4-FFF2-40B4-BE49-F238E27FC236}">
                <a16:creationId xmlns:a16="http://schemas.microsoft.com/office/drawing/2014/main" id="{94902DF1-CD24-3620-5004-4C546BAD529D}"/>
              </a:ext>
            </a:extLst>
          </p:cNvPr>
          <p:cNvSpPr>
            <a:spLocks noGrp="1"/>
          </p:cNvSpPr>
          <p:nvPr>
            <p:ph idx="1"/>
          </p:nvPr>
        </p:nvSpPr>
        <p:spPr>
          <a:xfrm>
            <a:off x="838200" y="1738313"/>
            <a:ext cx="4867275" cy="4351338"/>
          </a:xfrm>
        </p:spPr>
        <p:txBody>
          <a:bodyPr/>
          <a:lstStyle/>
          <a:p>
            <a:r>
              <a:rPr lang="en-US" dirty="0"/>
              <a:t>Aydin Displays 19" Rugged COTS Smart Display</a:t>
            </a:r>
          </a:p>
          <a:p>
            <a:r>
              <a:rPr lang="en-US" dirty="0"/>
              <a:t>Designed for shipboard, airborne, and ground mobile environments.</a:t>
            </a:r>
          </a:p>
          <a:p>
            <a:r>
              <a:rPr lang="en-US" dirty="0"/>
              <a:t>Optional 28 VDC power and fiber Ethernet.</a:t>
            </a:r>
          </a:p>
        </p:txBody>
      </p:sp>
      <p:pic>
        <p:nvPicPr>
          <p:cNvPr id="3075" name="Picture 3" descr="19&quot; Rugged Military COTS LCD Display Model: 8819-9U - Aydin Displays">
            <a:extLst>
              <a:ext uri="{FF2B5EF4-FFF2-40B4-BE49-F238E27FC236}">
                <a16:creationId xmlns:a16="http://schemas.microsoft.com/office/drawing/2014/main" id="{816F2A68-E290-247B-4305-2864A0761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365125"/>
            <a:ext cx="451485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YDIN MARINE KEPL-19 Display (KEP) | 19&quot; LCD Display">
            <a:extLst>
              <a:ext uri="{FF2B5EF4-FFF2-40B4-BE49-F238E27FC236}">
                <a16:creationId xmlns:a16="http://schemas.microsoft.com/office/drawing/2014/main" id="{36270366-C6E9-A1BB-88E7-BDC8550A8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238" y="3714750"/>
            <a:ext cx="3029761" cy="303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52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D1D0E-4D6D-607D-BF50-A17F9CBEAA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291F1-C7B8-F592-5FBF-21FA9ECBCD61}"/>
              </a:ext>
            </a:extLst>
          </p:cNvPr>
          <p:cNvSpPr>
            <a:spLocks noGrp="1"/>
          </p:cNvSpPr>
          <p:nvPr>
            <p:ph type="title"/>
          </p:nvPr>
        </p:nvSpPr>
        <p:spPr>
          <a:xfrm>
            <a:off x="838200" y="365125"/>
            <a:ext cx="4133850" cy="1325563"/>
          </a:xfrm>
        </p:spPr>
        <p:txBody>
          <a:bodyPr/>
          <a:lstStyle/>
          <a:p>
            <a:r>
              <a:rPr lang="en-US" b="0" i="0" dirty="0">
                <a:solidFill>
                  <a:srgbClr val="1F1F1F"/>
                </a:solidFill>
                <a:effectLst/>
                <a:latin typeface="Source Sans Pro" panose="020B0503030403020204" pitchFamily="34" charset="0"/>
              </a:rPr>
              <a:t>Trade Study </a:t>
            </a:r>
            <a:r>
              <a:rPr lang="en-US" dirty="0"/>
              <a:t>AESA radar </a:t>
            </a:r>
          </a:p>
        </p:txBody>
      </p:sp>
      <p:sp>
        <p:nvSpPr>
          <p:cNvPr id="3" name="Content Placeholder 2">
            <a:extLst>
              <a:ext uri="{FF2B5EF4-FFF2-40B4-BE49-F238E27FC236}">
                <a16:creationId xmlns:a16="http://schemas.microsoft.com/office/drawing/2014/main" id="{79E45F52-97BF-B49C-D18F-3AD748B53563}"/>
              </a:ext>
            </a:extLst>
          </p:cNvPr>
          <p:cNvSpPr>
            <a:spLocks noGrp="1"/>
          </p:cNvSpPr>
          <p:nvPr>
            <p:ph idx="1"/>
          </p:nvPr>
        </p:nvSpPr>
        <p:spPr>
          <a:xfrm>
            <a:off x="838200" y="1825625"/>
            <a:ext cx="4333875" cy="4351338"/>
          </a:xfrm>
        </p:spPr>
        <p:txBody>
          <a:bodyPr>
            <a:normAutofit fontScale="77500" lnSpcReduction="20000"/>
          </a:bodyPr>
          <a:lstStyle/>
          <a:p>
            <a:r>
              <a:rPr lang="en-US" dirty="0" err="1"/>
              <a:t>Altum</a:t>
            </a:r>
            <a:r>
              <a:rPr lang="en-US" dirty="0"/>
              <a:t> RF has developed a family of PAs for AESA radar at X-band (8 to 12 GHz) and Ku-band (13.5 to 17.5 GHz) with saturated output power in the 0.5W to 2W range. These PAs are highly </a:t>
            </a:r>
            <a:r>
              <a:rPr lang="en-US" dirty="0" err="1"/>
              <a:t>effcient</a:t>
            </a:r>
            <a:r>
              <a:rPr lang="en-US" dirty="0"/>
              <a:t> and meet the thermal and ruggedness requirements for AESA radar applications. These PAs are fabricated using a high-performance, </a:t>
            </a:r>
            <a:r>
              <a:rPr lang="en-US" dirty="0" err="1"/>
              <a:t>costeffective</a:t>
            </a:r>
            <a:r>
              <a:rPr lang="en-US" dirty="0"/>
              <a:t> GaAs </a:t>
            </a:r>
            <a:r>
              <a:rPr lang="en-US" dirty="0" err="1"/>
              <a:t>pHEMT</a:t>
            </a:r>
            <a:r>
              <a:rPr lang="en-US" dirty="0"/>
              <a:t> process and housed in a 4X4 mm² QFN plastic package. A standard pinout and package outline drawing is illustrated below in Figure 2. A performance summary of these PAs is listed below in Table 1</a:t>
            </a:r>
          </a:p>
        </p:txBody>
      </p:sp>
      <p:pic>
        <p:nvPicPr>
          <p:cNvPr id="7" name="Picture 6">
            <a:extLst>
              <a:ext uri="{FF2B5EF4-FFF2-40B4-BE49-F238E27FC236}">
                <a16:creationId xmlns:a16="http://schemas.microsoft.com/office/drawing/2014/main" id="{2A7E7F89-6901-BEE5-9F02-E563A7C4CBEA}"/>
              </a:ext>
            </a:extLst>
          </p:cNvPr>
          <p:cNvPicPr>
            <a:picLocks noChangeAspect="1"/>
          </p:cNvPicPr>
          <p:nvPr/>
        </p:nvPicPr>
        <p:blipFill>
          <a:blip r:embed="rId2"/>
          <a:stretch>
            <a:fillRect/>
          </a:stretch>
        </p:blipFill>
        <p:spPr>
          <a:xfrm>
            <a:off x="5172075" y="681037"/>
            <a:ext cx="6729939" cy="5344271"/>
          </a:xfrm>
          <a:prstGeom prst="rect">
            <a:avLst/>
          </a:prstGeom>
        </p:spPr>
      </p:pic>
    </p:spTree>
    <p:extLst>
      <p:ext uri="{BB962C8B-B14F-4D97-AF65-F5344CB8AC3E}">
        <p14:creationId xmlns:p14="http://schemas.microsoft.com/office/powerpoint/2010/main" val="253270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6CF37-29EA-FC51-A253-229B77D7F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901DA-D538-647F-066D-1DDAF06FE1E8}"/>
              </a:ext>
            </a:extLst>
          </p:cNvPr>
          <p:cNvSpPr>
            <a:spLocks noGrp="1"/>
          </p:cNvSpPr>
          <p:nvPr>
            <p:ph type="title"/>
          </p:nvPr>
        </p:nvSpPr>
        <p:spPr>
          <a:xfrm>
            <a:off x="838200" y="365125"/>
            <a:ext cx="5257800" cy="1325563"/>
          </a:xfrm>
        </p:spPr>
        <p:txBody>
          <a:bodyPr/>
          <a:lstStyle/>
          <a:p>
            <a:r>
              <a:rPr lang="en-US" b="0" i="0" dirty="0">
                <a:solidFill>
                  <a:srgbClr val="1F1F1F"/>
                </a:solidFill>
                <a:effectLst/>
                <a:latin typeface="Source Sans Pro" panose="020B0503030403020204" pitchFamily="34" charset="0"/>
              </a:rPr>
              <a:t>Trade Study </a:t>
            </a:r>
            <a:r>
              <a:rPr lang="en-US" dirty="0"/>
              <a:t>/ Ground Based Radar Systems</a:t>
            </a:r>
          </a:p>
        </p:txBody>
      </p:sp>
      <p:pic>
        <p:nvPicPr>
          <p:cNvPr id="5" name="Picture 4">
            <a:extLst>
              <a:ext uri="{FF2B5EF4-FFF2-40B4-BE49-F238E27FC236}">
                <a16:creationId xmlns:a16="http://schemas.microsoft.com/office/drawing/2014/main" id="{5B1E0B57-F14A-6D1F-488D-EE1CD57037E9}"/>
              </a:ext>
            </a:extLst>
          </p:cNvPr>
          <p:cNvPicPr>
            <a:picLocks noChangeAspect="1"/>
          </p:cNvPicPr>
          <p:nvPr/>
        </p:nvPicPr>
        <p:blipFill>
          <a:blip r:embed="rId2"/>
          <a:stretch>
            <a:fillRect/>
          </a:stretch>
        </p:blipFill>
        <p:spPr>
          <a:xfrm>
            <a:off x="6938629" y="1138016"/>
            <a:ext cx="4772691" cy="3172268"/>
          </a:xfrm>
          <a:prstGeom prst="rect">
            <a:avLst/>
          </a:prstGeom>
        </p:spPr>
      </p:pic>
      <p:sp>
        <p:nvSpPr>
          <p:cNvPr id="7" name="TextBox 6">
            <a:extLst>
              <a:ext uri="{FF2B5EF4-FFF2-40B4-BE49-F238E27FC236}">
                <a16:creationId xmlns:a16="http://schemas.microsoft.com/office/drawing/2014/main" id="{41266948-4DED-A7AE-E82D-81094D43E7DC}"/>
              </a:ext>
            </a:extLst>
          </p:cNvPr>
          <p:cNvSpPr txBox="1"/>
          <p:nvPr/>
        </p:nvSpPr>
        <p:spPr>
          <a:xfrm>
            <a:off x="480680" y="2229535"/>
            <a:ext cx="6096000" cy="2585323"/>
          </a:xfrm>
          <a:prstGeom prst="rect">
            <a:avLst/>
          </a:prstGeom>
          <a:noFill/>
        </p:spPr>
        <p:txBody>
          <a:bodyPr wrap="square">
            <a:spAutoFit/>
          </a:bodyPr>
          <a:lstStyle/>
          <a:p>
            <a:r>
              <a:rPr lang="en-US" dirty="0" err="1"/>
              <a:t>Monopulse</a:t>
            </a:r>
            <a:r>
              <a:rPr lang="en-US" dirty="0"/>
              <a:t> Automatic Tracking Surveillance Maritime / Ground Based Radar Systems</a:t>
            </a:r>
          </a:p>
          <a:p>
            <a:pPr algn="l">
              <a:buFont typeface="Arial" panose="020B0604020202020204" pitchFamily="34" charset="0"/>
              <a:buChar char="•"/>
            </a:pPr>
            <a:r>
              <a:rPr lang="en-US" b="0" i="0" dirty="0">
                <a:solidFill>
                  <a:srgbClr val="333333"/>
                </a:solidFill>
                <a:effectLst/>
                <a:latin typeface="arial" panose="020B0604020202020204" pitchFamily="34" charset="0"/>
              </a:rPr>
              <a:t>Auto detection and tracking sea-surface or air targets</a:t>
            </a:r>
          </a:p>
          <a:p>
            <a:pPr algn="l">
              <a:buFont typeface="Arial" panose="020B0604020202020204" pitchFamily="34" charset="0"/>
              <a:buChar char="•"/>
            </a:pPr>
            <a:r>
              <a:rPr lang="en-US" b="0" i="0" dirty="0">
                <a:solidFill>
                  <a:srgbClr val="222222"/>
                </a:solidFill>
                <a:effectLst/>
                <a:latin typeface="arial" panose="020B0604020202020204" pitchFamily="34" charset="0"/>
              </a:rPr>
              <a:t>Auto switch to multi-sensors tracking under electronic jamming</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222222"/>
                </a:solidFill>
                <a:effectLst/>
                <a:latin typeface="arial" panose="020B0604020202020204" pitchFamily="34" charset="0"/>
              </a:rPr>
              <a:t>Precisely 3D tracking data</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222222"/>
                </a:solidFill>
                <a:effectLst/>
                <a:latin typeface="arial" panose="020B0604020202020204" pitchFamily="34" charset="0"/>
              </a:rPr>
              <a:t>Mounted on any sea or ground platform for medium and short range air-defense</a:t>
            </a:r>
            <a:endParaRPr lang="en-US" b="0" i="0" dirty="0">
              <a:solidFill>
                <a:srgbClr val="333333"/>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62770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60CD2-F159-E473-968D-F8CA3E907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E256C-8F55-1824-86C3-873C7F3F9FC8}"/>
              </a:ext>
            </a:extLst>
          </p:cNvPr>
          <p:cNvSpPr>
            <a:spLocks noGrp="1"/>
          </p:cNvSpPr>
          <p:nvPr>
            <p:ph type="title"/>
          </p:nvPr>
        </p:nvSpPr>
        <p:spPr>
          <a:xfrm>
            <a:off x="476250" y="250031"/>
            <a:ext cx="4600575" cy="1325563"/>
          </a:xfrm>
        </p:spPr>
        <p:txBody>
          <a:bodyPr>
            <a:normAutofit fontScale="90000"/>
          </a:bodyPr>
          <a:lstStyle/>
          <a:p>
            <a:r>
              <a:rPr lang="en-US" b="0" i="0" dirty="0">
                <a:solidFill>
                  <a:srgbClr val="1F1F1F"/>
                </a:solidFill>
                <a:effectLst/>
                <a:latin typeface="Source Sans Pro" panose="020B0503030403020204" pitchFamily="34" charset="0"/>
              </a:rPr>
              <a:t>Trade Study </a:t>
            </a:r>
            <a:r>
              <a:rPr lang="en-US" dirty="0"/>
              <a:t>Systems Airborne Infrared </a:t>
            </a:r>
          </a:p>
        </p:txBody>
      </p:sp>
      <p:sp>
        <p:nvSpPr>
          <p:cNvPr id="3" name="Content Placeholder 2">
            <a:extLst>
              <a:ext uri="{FF2B5EF4-FFF2-40B4-BE49-F238E27FC236}">
                <a16:creationId xmlns:a16="http://schemas.microsoft.com/office/drawing/2014/main" id="{16798FC4-3070-9DAE-8705-FF703B1A5E6C}"/>
              </a:ext>
            </a:extLst>
          </p:cNvPr>
          <p:cNvSpPr>
            <a:spLocks noGrp="1"/>
          </p:cNvSpPr>
          <p:nvPr>
            <p:ph idx="1"/>
          </p:nvPr>
        </p:nvSpPr>
        <p:spPr>
          <a:xfrm>
            <a:off x="371475" y="1644650"/>
            <a:ext cx="7049400" cy="4351338"/>
          </a:xfrm>
        </p:spPr>
        <p:txBody>
          <a:bodyPr>
            <a:normAutofit fontScale="77500" lnSpcReduction="20000"/>
          </a:bodyPr>
          <a:lstStyle/>
          <a:p>
            <a:r>
              <a:rPr lang="en-US" dirty="0"/>
              <a:t>JHS640-240P4 </a:t>
            </a:r>
            <a:r>
              <a:rPr lang="en-US" dirty="0" err="1"/>
              <a:t>Eo</a:t>
            </a:r>
            <a:r>
              <a:rPr lang="en-US" dirty="0"/>
              <a:t> </a:t>
            </a:r>
            <a:r>
              <a:rPr lang="en-US" dirty="0" err="1"/>
              <a:t>Ir</a:t>
            </a:r>
            <a:r>
              <a:rPr lang="en-US" dirty="0"/>
              <a:t> Systems Airborne Infrared Optical Multi - Sensor High Stability</a:t>
            </a:r>
          </a:p>
          <a:p>
            <a:r>
              <a:rPr lang="en-US" dirty="0"/>
              <a:t>Detection, Recognition and Recognition of Designated Targets Day and Night</a:t>
            </a:r>
          </a:p>
          <a:p>
            <a:endParaRPr lang="en-US" dirty="0"/>
          </a:p>
          <a:p>
            <a:r>
              <a:rPr lang="en-US" dirty="0"/>
              <a:t>Multiple Tracking Algorithms, Real-time Acquisition and Reporting of Target Location</a:t>
            </a:r>
          </a:p>
          <a:p>
            <a:endParaRPr lang="en-US" dirty="0"/>
          </a:p>
          <a:p>
            <a:r>
              <a:rPr lang="en-US" dirty="0"/>
              <a:t>High Precision Gyro Stabilization</a:t>
            </a:r>
          </a:p>
          <a:p>
            <a:endParaRPr lang="en-US" dirty="0"/>
          </a:p>
          <a:p>
            <a:r>
              <a:rPr lang="en-US" dirty="0"/>
              <a:t>Optional built-in IMU provides carrier-to-frame attitude</a:t>
            </a:r>
          </a:p>
          <a:p>
            <a:endParaRPr lang="en-US" dirty="0"/>
          </a:p>
          <a:p>
            <a:r>
              <a:rPr lang="en-US" dirty="0"/>
              <a:t>Wireless transmission</a:t>
            </a:r>
          </a:p>
        </p:txBody>
      </p:sp>
      <p:pic>
        <p:nvPicPr>
          <p:cNvPr id="5122" name="Picture 2">
            <a:extLst>
              <a:ext uri="{FF2B5EF4-FFF2-40B4-BE49-F238E27FC236}">
                <a16:creationId xmlns:a16="http://schemas.microsoft.com/office/drawing/2014/main" id="{AE63D81F-FCA9-FD59-E513-2951C9547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0875" y="404813"/>
            <a:ext cx="462825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96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2" y="365125"/>
            <a:ext cx="10696575" cy="1325563"/>
          </a:xfrm>
        </p:spPr>
        <p:txBody>
          <a:bodyPr/>
          <a:lstStyle/>
          <a:p>
            <a:pPr algn="ctr"/>
            <a:r>
              <a:rPr lang="en-US" dirty="0"/>
              <a:t>Technical Performance Measures (TPM)</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2674820417"/>
              </p:ext>
            </p:extLst>
          </p:nvPr>
        </p:nvGraphicFramePr>
        <p:xfrm>
          <a:off x="962024" y="1690688"/>
          <a:ext cx="10267950" cy="4471989"/>
        </p:xfrm>
        <a:graphic>
          <a:graphicData uri="http://schemas.openxmlformats.org/drawingml/2006/table">
            <a:tbl>
              <a:tblPr firstRow="1" bandRow="1">
                <a:tableStyleId>{5C22544A-7EE6-4342-B048-85BDC9FD1C3A}</a:tableStyleId>
              </a:tblPr>
              <a:tblGrid>
                <a:gridCol w="2053590">
                  <a:extLst>
                    <a:ext uri="{9D8B030D-6E8A-4147-A177-3AD203B41FA5}">
                      <a16:colId xmlns:a16="http://schemas.microsoft.com/office/drawing/2014/main" val="20000"/>
                    </a:ext>
                  </a:extLst>
                </a:gridCol>
                <a:gridCol w="2053590">
                  <a:extLst>
                    <a:ext uri="{9D8B030D-6E8A-4147-A177-3AD203B41FA5}">
                      <a16:colId xmlns:a16="http://schemas.microsoft.com/office/drawing/2014/main" val="20001"/>
                    </a:ext>
                  </a:extLst>
                </a:gridCol>
                <a:gridCol w="2053590">
                  <a:extLst>
                    <a:ext uri="{9D8B030D-6E8A-4147-A177-3AD203B41FA5}">
                      <a16:colId xmlns:a16="http://schemas.microsoft.com/office/drawing/2014/main" val="20002"/>
                    </a:ext>
                  </a:extLst>
                </a:gridCol>
                <a:gridCol w="2053590">
                  <a:extLst>
                    <a:ext uri="{9D8B030D-6E8A-4147-A177-3AD203B41FA5}">
                      <a16:colId xmlns:a16="http://schemas.microsoft.com/office/drawing/2014/main" val="20003"/>
                    </a:ext>
                  </a:extLst>
                </a:gridCol>
                <a:gridCol w="2053590">
                  <a:extLst>
                    <a:ext uri="{9D8B030D-6E8A-4147-A177-3AD203B41FA5}">
                      <a16:colId xmlns:a16="http://schemas.microsoft.com/office/drawing/2014/main" val="20004"/>
                    </a:ext>
                  </a:extLst>
                </a:gridCol>
              </a:tblGrid>
              <a:tr h="334354">
                <a:tc>
                  <a:txBody>
                    <a:bodyPr/>
                    <a:lstStyle/>
                    <a:p>
                      <a:pPr>
                        <a:defRPr sz="1000"/>
                      </a:pPr>
                      <a:r>
                        <a:t>TPM</a:t>
                      </a:r>
                    </a:p>
                  </a:txBody>
                  <a:tcPr/>
                </a:tc>
                <a:tc>
                  <a:txBody>
                    <a:bodyPr/>
                    <a:lstStyle/>
                    <a:p>
                      <a:pPr>
                        <a:defRPr sz="1000"/>
                      </a:pPr>
                      <a:r>
                        <a:t>Definition</a:t>
                      </a:r>
                    </a:p>
                  </a:txBody>
                  <a:tcPr/>
                </a:tc>
                <a:tc>
                  <a:txBody>
                    <a:bodyPr/>
                    <a:lstStyle/>
                    <a:p>
                      <a:pPr>
                        <a:defRPr sz="1000"/>
                      </a:pPr>
                      <a:r>
                        <a:t>Measurement Method</a:t>
                      </a:r>
                    </a:p>
                  </a:txBody>
                  <a:tcPr/>
                </a:tc>
                <a:tc>
                  <a:txBody>
                    <a:bodyPr/>
                    <a:lstStyle/>
                    <a:p>
                      <a:pPr>
                        <a:defRPr sz="1000"/>
                      </a:pPr>
                      <a:r>
                        <a:t>Use to Track Maturity</a:t>
                      </a:r>
                    </a:p>
                  </a:txBody>
                  <a:tcPr/>
                </a:tc>
                <a:tc>
                  <a:txBody>
                    <a:bodyPr/>
                    <a:lstStyle/>
                    <a:p>
                      <a:pPr>
                        <a:defRPr sz="1000"/>
                      </a:pPr>
                      <a:r>
                        <a:rPr dirty="0"/>
                        <a:t>Status</a:t>
                      </a:r>
                    </a:p>
                  </a:txBody>
                  <a:tcPr/>
                </a:tc>
                <a:extLst>
                  <a:ext uri="{0D108BD9-81ED-4DB2-BD59-A6C34878D82A}">
                    <a16:rowId xmlns:a16="http://schemas.microsoft.com/office/drawing/2014/main" val="10000"/>
                  </a:ext>
                </a:extLst>
              </a:tr>
              <a:tr h="398439">
                <a:tc>
                  <a:txBody>
                    <a:bodyPr/>
                    <a:lstStyle/>
                    <a:p>
                      <a:pPr>
                        <a:defRPr sz="1000"/>
                      </a:pPr>
                      <a:r>
                        <a:t>Detection Range</a:t>
                      </a:r>
                    </a:p>
                  </a:txBody>
                  <a:tcPr/>
                </a:tc>
                <a:tc>
                  <a:txBody>
                    <a:bodyPr/>
                    <a:lstStyle/>
                    <a:p>
                      <a:pPr>
                        <a:defRPr sz="1000"/>
                      </a:pPr>
                      <a:r>
                        <a:t>Maximum distance for accurate detection</a:t>
                      </a:r>
                    </a:p>
                  </a:txBody>
                  <a:tcPr/>
                </a:tc>
                <a:tc>
                  <a:txBody>
                    <a:bodyPr/>
                    <a:lstStyle/>
                    <a:p>
                      <a:pPr>
                        <a:defRPr sz="1000"/>
                      </a:pPr>
                      <a:r>
                        <a:t>Lab and field tests</a:t>
                      </a:r>
                    </a:p>
                  </a:txBody>
                  <a:tcPr/>
                </a:tc>
                <a:tc>
                  <a:txBody>
                    <a:bodyPr/>
                    <a:lstStyle/>
                    <a:p>
                      <a:pPr>
                        <a:defRPr sz="1000"/>
                      </a:pPr>
                      <a:r>
                        <a:t>Prototype, mid-phase validation, final tests</a:t>
                      </a:r>
                    </a:p>
                  </a:txBody>
                  <a:tcPr/>
                </a:tc>
                <a:tc>
                  <a:txBody>
                    <a:bodyPr/>
                    <a:lstStyle/>
                    <a:p>
                      <a:pPr>
                        <a:defRPr sz="1000"/>
                      </a:pPr>
                      <a:r>
                        <a:t>In Progress</a:t>
                      </a:r>
                    </a:p>
                  </a:txBody>
                  <a:tcPr/>
                </a:tc>
                <a:extLst>
                  <a:ext uri="{0D108BD9-81ED-4DB2-BD59-A6C34878D82A}">
                    <a16:rowId xmlns:a16="http://schemas.microsoft.com/office/drawing/2014/main" val="10001"/>
                  </a:ext>
                </a:extLst>
              </a:tr>
              <a:tr h="551684">
                <a:tc>
                  <a:txBody>
                    <a:bodyPr/>
                    <a:lstStyle/>
                    <a:p>
                      <a:pPr>
                        <a:defRPr sz="1000"/>
                      </a:pPr>
                      <a:r>
                        <a:t>Accuracy</a:t>
                      </a:r>
                    </a:p>
                  </a:txBody>
                  <a:tcPr/>
                </a:tc>
                <a:tc>
                  <a:txBody>
                    <a:bodyPr/>
                    <a:lstStyle/>
                    <a:p>
                      <a:pPr>
                        <a:defRPr sz="1000"/>
                      </a:pPr>
                      <a:r>
                        <a:t>Match between measurements and reference values</a:t>
                      </a:r>
                    </a:p>
                  </a:txBody>
                  <a:tcPr/>
                </a:tc>
                <a:tc>
                  <a:txBody>
                    <a:bodyPr/>
                    <a:lstStyle/>
                    <a:p>
                      <a:pPr>
                        <a:defRPr sz="1000"/>
                      </a:pPr>
                      <a:r>
                        <a:t>Controlled test objects</a:t>
                      </a:r>
                    </a:p>
                  </a:txBody>
                  <a:tcPr/>
                </a:tc>
                <a:tc>
                  <a:txBody>
                    <a:bodyPr/>
                    <a:lstStyle/>
                    <a:p>
                      <a:pPr>
                        <a:defRPr sz="1000"/>
                      </a:pPr>
                      <a:r>
                        <a:rPr dirty="0"/>
                        <a:t>Benchmark, refinement, operational validation</a:t>
                      </a:r>
                    </a:p>
                  </a:txBody>
                  <a:tcPr/>
                </a:tc>
                <a:tc>
                  <a:txBody>
                    <a:bodyPr/>
                    <a:lstStyle/>
                    <a:p>
                      <a:pPr>
                        <a:defRPr sz="1000"/>
                      </a:pPr>
                      <a:r>
                        <a:t>In Progress</a:t>
                      </a:r>
                    </a:p>
                  </a:txBody>
                  <a:tcPr/>
                </a:tc>
                <a:extLst>
                  <a:ext uri="{0D108BD9-81ED-4DB2-BD59-A6C34878D82A}">
                    <a16:rowId xmlns:a16="http://schemas.microsoft.com/office/drawing/2014/main" val="10002"/>
                  </a:ext>
                </a:extLst>
              </a:tr>
              <a:tr h="398439">
                <a:tc>
                  <a:txBody>
                    <a:bodyPr/>
                    <a:lstStyle/>
                    <a:p>
                      <a:pPr>
                        <a:defRPr sz="1000"/>
                      </a:pPr>
                      <a:r>
                        <a:t>Response Time</a:t>
                      </a:r>
                    </a:p>
                  </a:txBody>
                  <a:tcPr/>
                </a:tc>
                <a:tc>
                  <a:txBody>
                    <a:bodyPr/>
                    <a:lstStyle/>
                    <a:p>
                      <a:pPr>
                        <a:defRPr sz="1000"/>
                      </a:pPr>
                      <a:r>
                        <a:t>Time for detection and processing</a:t>
                      </a:r>
                    </a:p>
                  </a:txBody>
                  <a:tcPr/>
                </a:tc>
                <a:tc>
                  <a:txBody>
                    <a:bodyPr/>
                    <a:lstStyle/>
                    <a:p>
                      <a:pPr>
                        <a:defRPr sz="1000"/>
                      </a:pPr>
                      <a:r>
                        <a:t>Time-stamped events</a:t>
                      </a:r>
                    </a:p>
                  </a:txBody>
                  <a:tcPr/>
                </a:tc>
                <a:tc>
                  <a:txBody>
                    <a:bodyPr/>
                    <a:lstStyle/>
                    <a:p>
                      <a:pPr>
                        <a:defRPr sz="1000"/>
                      </a:pPr>
                      <a:r>
                        <a:t>Circuit validation, optimization, live testing</a:t>
                      </a:r>
                    </a:p>
                  </a:txBody>
                  <a:tcPr/>
                </a:tc>
                <a:tc>
                  <a:txBody>
                    <a:bodyPr/>
                    <a:lstStyle/>
                    <a:p>
                      <a:pPr>
                        <a:defRPr sz="1000"/>
                      </a:pPr>
                      <a:r>
                        <a:t>Achieved</a:t>
                      </a:r>
                    </a:p>
                  </a:txBody>
                  <a:tcPr/>
                </a:tc>
                <a:extLst>
                  <a:ext uri="{0D108BD9-81ED-4DB2-BD59-A6C34878D82A}">
                    <a16:rowId xmlns:a16="http://schemas.microsoft.com/office/drawing/2014/main" val="10003"/>
                  </a:ext>
                </a:extLst>
              </a:tr>
              <a:tr h="398439">
                <a:tc>
                  <a:txBody>
                    <a:bodyPr/>
                    <a:lstStyle/>
                    <a:p>
                      <a:pPr>
                        <a:defRPr sz="1000"/>
                      </a:pPr>
                      <a:r>
                        <a:t>Environmental Resilience</a:t>
                      </a:r>
                    </a:p>
                  </a:txBody>
                  <a:tcPr/>
                </a:tc>
                <a:tc>
                  <a:txBody>
                    <a:bodyPr/>
                    <a:lstStyle/>
                    <a:p>
                      <a:pPr>
                        <a:defRPr sz="1000"/>
                      </a:pPr>
                      <a:r>
                        <a:t>Functionality in harsh conditions</a:t>
                      </a:r>
                    </a:p>
                  </a:txBody>
                  <a:tcPr/>
                </a:tc>
                <a:tc>
                  <a:txBody>
                    <a:bodyPr/>
                    <a:lstStyle/>
                    <a:p>
                      <a:pPr>
                        <a:defRPr sz="1000"/>
                      </a:pPr>
                      <a:r>
                        <a:rPr dirty="0"/>
                        <a:t>MIL-STD tests</a:t>
                      </a:r>
                    </a:p>
                  </a:txBody>
                  <a:tcPr/>
                </a:tc>
                <a:tc>
                  <a:txBody>
                    <a:bodyPr/>
                    <a:lstStyle/>
                    <a:p>
                      <a:pPr>
                        <a:defRPr sz="1000"/>
                      </a:pPr>
                      <a:r>
                        <a:t>Simulations, lab tests, field testing</a:t>
                      </a:r>
                    </a:p>
                  </a:txBody>
                  <a:tcPr/>
                </a:tc>
                <a:tc>
                  <a:txBody>
                    <a:bodyPr/>
                    <a:lstStyle/>
                    <a:p>
                      <a:pPr>
                        <a:defRPr sz="1000"/>
                      </a:pPr>
                      <a:r>
                        <a:t>Testing</a:t>
                      </a:r>
                    </a:p>
                  </a:txBody>
                  <a:tcPr/>
                </a:tc>
                <a:extLst>
                  <a:ext uri="{0D108BD9-81ED-4DB2-BD59-A6C34878D82A}">
                    <a16:rowId xmlns:a16="http://schemas.microsoft.com/office/drawing/2014/main" val="10004"/>
                  </a:ext>
                </a:extLst>
              </a:tr>
              <a:tr h="398439">
                <a:tc>
                  <a:txBody>
                    <a:bodyPr/>
                    <a:lstStyle/>
                    <a:p>
                      <a:pPr>
                        <a:defRPr sz="1000"/>
                      </a:pPr>
                      <a:r>
                        <a:t>Power Efficiency</a:t>
                      </a:r>
                    </a:p>
                  </a:txBody>
                  <a:tcPr/>
                </a:tc>
                <a:tc>
                  <a:txBody>
                    <a:bodyPr/>
                    <a:lstStyle/>
                    <a:p>
                      <a:pPr>
                        <a:defRPr sz="1000"/>
                      </a:pPr>
                      <a:r>
                        <a:t>Power usage during operation</a:t>
                      </a:r>
                    </a:p>
                  </a:txBody>
                  <a:tcPr/>
                </a:tc>
                <a:tc>
                  <a:txBody>
                    <a:bodyPr/>
                    <a:lstStyle/>
                    <a:p>
                      <a:pPr>
                        <a:defRPr sz="1000"/>
                      </a:pPr>
                      <a:r>
                        <a:t>Mode-based power measurement</a:t>
                      </a:r>
                    </a:p>
                  </a:txBody>
                  <a:tcPr/>
                </a:tc>
                <a:tc>
                  <a:txBody>
                    <a:bodyPr/>
                    <a:lstStyle/>
                    <a:p>
                      <a:pPr>
                        <a:defRPr sz="1000"/>
                      </a:pPr>
                      <a:r>
                        <a:t>Comparison, optimization, deployment validation</a:t>
                      </a:r>
                    </a:p>
                  </a:txBody>
                  <a:tcPr/>
                </a:tc>
                <a:tc>
                  <a:txBody>
                    <a:bodyPr/>
                    <a:lstStyle/>
                    <a:p>
                      <a:pPr>
                        <a:defRPr sz="1000"/>
                      </a:pPr>
                      <a:r>
                        <a:t>In Progress</a:t>
                      </a:r>
                    </a:p>
                  </a:txBody>
                  <a:tcPr/>
                </a:tc>
                <a:extLst>
                  <a:ext uri="{0D108BD9-81ED-4DB2-BD59-A6C34878D82A}">
                    <a16:rowId xmlns:a16="http://schemas.microsoft.com/office/drawing/2014/main" val="10005"/>
                  </a:ext>
                </a:extLst>
              </a:tr>
              <a:tr h="398439">
                <a:tc>
                  <a:txBody>
                    <a:bodyPr/>
                    <a:lstStyle/>
                    <a:p>
                      <a:pPr>
                        <a:defRPr sz="1000"/>
                      </a:pPr>
                      <a:r>
                        <a:t>False Positives/Negatives</a:t>
                      </a:r>
                    </a:p>
                  </a:txBody>
                  <a:tcPr/>
                </a:tc>
                <a:tc>
                  <a:txBody>
                    <a:bodyPr/>
                    <a:lstStyle/>
                    <a:p>
                      <a:pPr>
                        <a:defRPr sz="1000"/>
                      </a:pPr>
                      <a:r>
                        <a:t>Error rates in detection</a:t>
                      </a:r>
                    </a:p>
                  </a:txBody>
                  <a:tcPr/>
                </a:tc>
                <a:tc>
                  <a:txBody>
                    <a:bodyPr/>
                    <a:lstStyle/>
                    <a:p>
                      <a:pPr>
                        <a:defRPr sz="1000"/>
                      </a:pPr>
                      <a:r>
                        <a:t>Controlled scenarios</a:t>
                      </a:r>
                    </a:p>
                  </a:txBody>
                  <a:tcPr/>
                </a:tc>
                <a:tc>
                  <a:txBody>
                    <a:bodyPr/>
                    <a:lstStyle/>
                    <a:p>
                      <a:pPr>
                        <a:defRPr sz="1000"/>
                      </a:pPr>
                      <a:r>
                        <a:t>Algorithm validation, system integration</a:t>
                      </a:r>
                    </a:p>
                  </a:txBody>
                  <a:tcPr/>
                </a:tc>
                <a:tc>
                  <a:txBody>
                    <a:bodyPr/>
                    <a:lstStyle/>
                    <a:p>
                      <a:pPr>
                        <a:defRPr sz="1000"/>
                      </a:pPr>
                      <a:r>
                        <a:t>Testing</a:t>
                      </a:r>
                    </a:p>
                  </a:txBody>
                  <a:tcPr/>
                </a:tc>
                <a:extLst>
                  <a:ext uri="{0D108BD9-81ED-4DB2-BD59-A6C34878D82A}">
                    <a16:rowId xmlns:a16="http://schemas.microsoft.com/office/drawing/2014/main" val="10006"/>
                  </a:ext>
                </a:extLst>
              </a:tr>
              <a:tr h="398439">
                <a:tc>
                  <a:txBody>
                    <a:bodyPr/>
                    <a:lstStyle/>
                    <a:p>
                      <a:pPr>
                        <a:defRPr sz="1000"/>
                      </a:pPr>
                      <a:r>
                        <a:t>Integration Compatibility</a:t>
                      </a:r>
                    </a:p>
                  </a:txBody>
                  <a:tcPr/>
                </a:tc>
                <a:tc>
                  <a:txBody>
                    <a:bodyPr/>
                    <a:lstStyle/>
                    <a:p>
                      <a:pPr>
                        <a:defRPr sz="1000"/>
                      </a:pPr>
                      <a:r>
                        <a:t>Ease of integration with existing systems</a:t>
                      </a:r>
                    </a:p>
                  </a:txBody>
                  <a:tcPr/>
                </a:tc>
                <a:tc>
                  <a:txBody>
                    <a:bodyPr/>
                    <a:lstStyle/>
                    <a:p>
                      <a:pPr>
                        <a:defRPr sz="1000"/>
                      </a:pPr>
                      <a:r>
                        <a:t>Interface and protocol tests</a:t>
                      </a:r>
                    </a:p>
                  </a:txBody>
                  <a:tcPr/>
                </a:tc>
                <a:tc>
                  <a:txBody>
                    <a:bodyPr/>
                    <a:lstStyle/>
                    <a:p>
                      <a:pPr>
                        <a:defRPr sz="1000"/>
                      </a:pPr>
                      <a:r>
                        <a:t>Design, system integration, final validation</a:t>
                      </a:r>
                    </a:p>
                  </a:txBody>
                  <a:tcPr/>
                </a:tc>
                <a:tc>
                  <a:txBody>
                    <a:bodyPr/>
                    <a:lstStyle/>
                    <a:p>
                      <a:pPr>
                        <a:defRPr sz="1000"/>
                      </a:pPr>
                      <a:r>
                        <a:t>Planned</a:t>
                      </a:r>
                    </a:p>
                  </a:txBody>
                  <a:tcPr/>
                </a:tc>
                <a:extLst>
                  <a:ext uri="{0D108BD9-81ED-4DB2-BD59-A6C34878D82A}">
                    <a16:rowId xmlns:a16="http://schemas.microsoft.com/office/drawing/2014/main" val="10007"/>
                  </a:ext>
                </a:extLst>
              </a:tr>
              <a:tr h="398439">
                <a:tc>
                  <a:txBody>
                    <a:bodyPr/>
                    <a:lstStyle/>
                    <a:p>
                      <a:pPr>
                        <a:defRPr sz="1000"/>
                      </a:pPr>
                      <a:r>
                        <a:t>Reliability (MTBF)</a:t>
                      </a:r>
                    </a:p>
                  </a:txBody>
                  <a:tcPr/>
                </a:tc>
                <a:tc>
                  <a:txBody>
                    <a:bodyPr/>
                    <a:lstStyle/>
                    <a:p>
                      <a:pPr>
                        <a:defRPr sz="1000"/>
                      </a:pPr>
                      <a:r>
                        <a:t>Operational time between failures</a:t>
                      </a:r>
                    </a:p>
                  </a:txBody>
                  <a:tcPr/>
                </a:tc>
                <a:tc>
                  <a:txBody>
                    <a:bodyPr/>
                    <a:lstStyle/>
                    <a:p>
                      <a:pPr>
                        <a:defRPr sz="1000"/>
                      </a:pPr>
                      <a:r>
                        <a:t>Accelerated life testing</a:t>
                      </a:r>
                    </a:p>
                  </a:txBody>
                  <a:tcPr/>
                </a:tc>
                <a:tc>
                  <a:txBody>
                    <a:bodyPr/>
                    <a:lstStyle/>
                    <a:p>
                      <a:pPr>
                        <a:defRPr sz="1000"/>
                      </a:pPr>
                      <a:r>
                        <a:t>Component analysis, operational validation</a:t>
                      </a:r>
                    </a:p>
                  </a:txBody>
                  <a:tcPr/>
                </a:tc>
                <a:tc>
                  <a:txBody>
                    <a:bodyPr/>
                    <a:lstStyle/>
                    <a:p>
                      <a:pPr>
                        <a:defRPr sz="1000"/>
                      </a:pPr>
                      <a:r>
                        <a:t>Planned</a:t>
                      </a:r>
                    </a:p>
                  </a:txBody>
                  <a:tcPr/>
                </a:tc>
                <a:extLst>
                  <a:ext uri="{0D108BD9-81ED-4DB2-BD59-A6C34878D82A}">
                    <a16:rowId xmlns:a16="http://schemas.microsoft.com/office/drawing/2014/main" val="10008"/>
                  </a:ext>
                </a:extLst>
              </a:tr>
              <a:tr h="398439">
                <a:tc>
                  <a:txBody>
                    <a:bodyPr/>
                    <a:lstStyle/>
                    <a:p>
                      <a:pPr>
                        <a:defRPr sz="1000"/>
                      </a:pPr>
                      <a:r>
                        <a:t>SWaP</a:t>
                      </a:r>
                    </a:p>
                  </a:txBody>
                  <a:tcPr/>
                </a:tc>
                <a:tc>
                  <a:txBody>
                    <a:bodyPr/>
                    <a:lstStyle/>
                    <a:p>
                      <a:pPr>
                        <a:defRPr sz="1000"/>
                      </a:pPr>
                      <a:r>
                        <a:t>Size, weight, and power constraints</a:t>
                      </a:r>
                    </a:p>
                  </a:txBody>
                  <a:tcPr/>
                </a:tc>
                <a:tc>
                  <a:txBody>
                    <a:bodyPr/>
                    <a:lstStyle/>
                    <a:p>
                      <a:pPr>
                        <a:defRPr sz="1000"/>
                      </a:pPr>
                      <a:r>
                        <a:t>Physical measurement and analysis</a:t>
                      </a:r>
                    </a:p>
                  </a:txBody>
                  <a:tcPr/>
                </a:tc>
                <a:tc>
                  <a:txBody>
                    <a:bodyPr/>
                    <a:lstStyle/>
                    <a:p>
                      <a:pPr>
                        <a:defRPr sz="1000"/>
                      </a:pPr>
                      <a:r>
                        <a:t>Design, prototyping, operational testing</a:t>
                      </a:r>
                    </a:p>
                  </a:txBody>
                  <a:tcPr/>
                </a:tc>
                <a:tc>
                  <a:txBody>
                    <a:bodyPr/>
                    <a:lstStyle/>
                    <a:p>
                      <a:pPr>
                        <a:defRPr sz="1000"/>
                      </a:pPr>
                      <a:r>
                        <a:t>Achieved</a:t>
                      </a:r>
                    </a:p>
                  </a:txBody>
                  <a:tcPr/>
                </a:tc>
                <a:extLst>
                  <a:ext uri="{0D108BD9-81ED-4DB2-BD59-A6C34878D82A}">
                    <a16:rowId xmlns:a16="http://schemas.microsoft.com/office/drawing/2014/main" val="10009"/>
                  </a:ext>
                </a:extLst>
              </a:tr>
              <a:tr h="398439">
                <a:tc>
                  <a:txBody>
                    <a:bodyPr/>
                    <a:lstStyle/>
                    <a:p>
                      <a:pPr>
                        <a:defRPr sz="1000"/>
                      </a:pPr>
                      <a:r>
                        <a:t>Cost</a:t>
                      </a:r>
                    </a:p>
                  </a:txBody>
                  <a:tcPr/>
                </a:tc>
                <a:tc>
                  <a:txBody>
                    <a:bodyPr/>
                    <a:lstStyle/>
                    <a:p>
                      <a:pPr>
                        <a:defRPr sz="1000"/>
                      </a:pPr>
                      <a:r>
                        <a:t>Total development and operational cost</a:t>
                      </a:r>
                    </a:p>
                  </a:txBody>
                  <a:tcPr/>
                </a:tc>
                <a:tc>
                  <a:txBody>
                    <a:bodyPr/>
                    <a:lstStyle/>
                    <a:p>
                      <a:pPr>
                        <a:defRPr sz="1000"/>
                      </a:pPr>
                      <a:r>
                        <a:t>Budget tracking</a:t>
                      </a:r>
                    </a:p>
                  </a:txBody>
                  <a:tcPr/>
                </a:tc>
                <a:tc>
                  <a:txBody>
                    <a:bodyPr/>
                    <a:lstStyle/>
                    <a:p>
                      <a:pPr>
                        <a:defRPr sz="1000"/>
                      </a:pPr>
                      <a:r>
                        <a:t>Trade studies, prototyping, production validation</a:t>
                      </a:r>
                    </a:p>
                  </a:txBody>
                  <a:tcPr/>
                </a:tc>
                <a:tc>
                  <a:txBody>
                    <a:bodyPr/>
                    <a:lstStyle/>
                    <a:p>
                      <a:pPr>
                        <a:defRPr sz="1000"/>
                      </a:pPr>
                      <a:r>
                        <a:rPr dirty="0"/>
                        <a:t>In Progress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DB352-D425-5961-26B0-DCB1256376F8}"/>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E571A8BD-AD4D-A651-79B1-7F8DD94E0A83}"/>
              </a:ext>
            </a:extLst>
          </p:cNvPr>
          <p:cNvPicPr>
            <a:picLocks noChangeAspect="1"/>
          </p:cNvPicPr>
          <p:nvPr/>
        </p:nvPicPr>
        <p:blipFill>
          <a:blip r:embed="rId2"/>
          <a:stretch>
            <a:fillRect/>
          </a:stretch>
        </p:blipFill>
        <p:spPr>
          <a:xfrm>
            <a:off x="199202" y="713996"/>
            <a:ext cx="11793596" cy="5430008"/>
          </a:xfrm>
          <a:prstGeom prst="rect">
            <a:avLst/>
          </a:prstGeom>
        </p:spPr>
      </p:pic>
      <p:sp>
        <p:nvSpPr>
          <p:cNvPr id="2" name="Title 1">
            <a:extLst>
              <a:ext uri="{FF2B5EF4-FFF2-40B4-BE49-F238E27FC236}">
                <a16:creationId xmlns:a16="http://schemas.microsoft.com/office/drawing/2014/main" id="{B77263FE-5B83-E11A-FB9C-F92ECAD2D650}"/>
              </a:ext>
            </a:extLst>
          </p:cNvPr>
          <p:cNvSpPr>
            <a:spLocks noGrp="1"/>
          </p:cNvSpPr>
          <p:nvPr>
            <p:ph type="title"/>
          </p:nvPr>
        </p:nvSpPr>
        <p:spPr>
          <a:xfrm>
            <a:off x="813925" y="461246"/>
            <a:ext cx="4081756" cy="2967754"/>
          </a:xfrm>
        </p:spPr>
        <p:txBody>
          <a:bodyPr>
            <a:normAutofit fontScale="90000"/>
          </a:bodyPr>
          <a:lstStyle/>
          <a:p>
            <a:pPr algn="ctr"/>
            <a:r>
              <a:rPr lang="en-US" b="0" i="0" dirty="0">
                <a:solidFill>
                  <a:srgbClr val="1F1F1F"/>
                </a:solidFill>
                <a:effectLst/>
              </a:rPr>
              <a:t>Test Flow </a:t>
            </a:r>
            <a:r>
              <a:rPr lang="en-US" dirty="0">
                <a:solidFill>
                  <a:srgbClr val="333333"/>
                </a:solidFill>
                <a:effectLst/>
              </a:rPr>
              <a:t>Initialization and Power-On Testing</a:t>
            </a:r>
            <a:br>
              <a:rPr lang="en-US" dirty="0">
                <a:solidFill>
                  <a:srgbClr val="333333"/>
                </a:solidFill>
                <a:effectLst/>
              </a:rPr>
            </a:br>
            <a:br>
              <a:rPr lang="en-US" dirty="0">
                <a:solidFill>
                  <a:srgbClr val="333333"/>
                </a:solidFill>
                <a:effectLst/>
              </a:rPr>
            </a:br>
            <a:endParaRPr lang="en-US" dirty="0"/>
          </a:p>
        </p:txBody>
      </p:sp>
    </p:spTree>
    <p:extLst>
      <p:ext uri="{BB962C8B-B14F-4D97-AF65-F5344CB8AC3E}">
        <p14:creationId xmlns:p14="http://schemas.microsoft.com/office/powerpoint/2010/main" val="128195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F03A9-1FE5-0246-34EE-0FC106289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64781-9294-F5B1-AA2D-CE7FD03484F9}"/>
              </a:ext>
            </a:extLst>
          </p:cNvPr>
          <p:cNvSpPr>
            <a:spLocks noGrp="1"/>
          </p:cNvSpPr>
          <p:nvPr>
            <p:ph type="title"/>
          </p:nvPr>
        </p:nvSpPr>
        <p:spPr/>
        <p:txBody>
          <a:bodyPr/>
          <a:lstStyle/>
          <a:p>
            <a:r>
              <a:rPr lang="en-US" b="0" i="0" dirty="0">
                <a:solidFill>
                  <a:srgbClr val="1F1F1F"/>
                </a:solidFill>
                <a:effectLst/>
                <a:latin typeface="Source Sans Pro" panose="020B0503030403020204" pitchFamily="34" charset="0"/>
              </a:rPr>
              <a:t>Test Flow </a:t>
            </a:r>
            <a:r>
              <a:rPr lang="en-US" dirty="0"/>
              <a:t>Communication and Integration</a:t>
            </a:r>
          </a:p>
        </p:txBody>
      </p:sp>
      <p:pic>
        <p:nvPicPr>
          <p:cNvPr id="5" name="Content Placeholder 4">
            <a:extLst>
              <a:ext uri="{FF2B5EF4-FFF2-40B4-BE49-F238E27FC236}">
                <a16:creationId xmlns:a16="http://schemas.microsoft.com/office/drawing/2014/main" id="{8ABB8D4A-CB1B-8FF7-00B2-5E63D99AF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481" y="2555555"/>
            <a:ext cx="11105528" cy="1959799"/>
          </a:xfrm>
        </p:spPr>
      </p:pic>
    </p:spTree>
    <p:extLst>
      <p:ext uri="{BB962C8B-B14F-4D97-AF65-F5344CB8AC3E}">
        <p14:creationId xmlns:p14="http://schemas.microsoft.com/office/powerpoint/2010/main" val="52964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1F48F-CF24-0AF8-B9D4-F3CDE7251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A8AD25-5637-216F-7789-630158B9B5E6}"/>
              </a:ext>
            </a:extLst>
          </p:cNvPr>
          <p:cNvSpPr>
            <a:spLocks noGrp="1"/>
          </p:cNvSpPr>
          <p:nvPr>
            <p:ph type="title"/>
          </p:nvPr>
        </p:nvSpPr>
        <p:spPr/>
        <p:txBody>
          <a:bodyPr>
            <a:normAutofit/>
          </a:bodyPr>
          <a:lstStyle/>
          <a:p>
            <a:pPr algn="ctr"/>
            <a:r>
              <a:rPr lang="en-US" i="0" dirty="0">
                <a:solidFill>
                  <a:srgbClr val="1F1F1F"/>
                </a:solidFill>
                <a:effectLst/>
              </a:rPr>
              <a:t>Risk Analysis in </a:t>
            </a:r>
            <a:r>
              <a:rPr lang="en-US" dirty="0"/>
              <a:t>Integration Risks  </a:t>
            </a:r>
            <a:br>
              <a:rPr lang="en-US" dirty="0"/>
            </a:br>
            <a:r>
              <a:rPr lang="en-US" dirty="0"/>
              <a:t>Sensor upgrade Integration</a:t>
            </a:r>
          </a:p>
        </p:txBody>
      </p:sp>
      <p:pic>
        <p:nvPicPr>
          <p:cNvPr id="5" name="Picture 4">
            <a:extLst>
              <a:ext uri="{FF2B5EF4-FFF2-40B4-BE49-F238E27FC236}">
                <a16:creationId xmlns:a16="http://schemas.microsoft.com/office/drawing/2014/main" id="{52FF817A-678F-696F-6952-AC59164EBF36}"/>
              </a:ext>
            </a:extLst>
          </p:cNvPr>
          <p:cNvPicPr>
            <a:picLocks noChangeAspect="1"/>
          </p:cNvPicPr>
          <p:nvPr/>
        </p:nvPicPr>
        <p:blipFill>
          <a:blip r:embed="rId2"/>
          <a:stretch>
            <a:fillRect/>
          </a:stretch>
        </p:blipFill>
        <p:spPr>
          <a:xfrm>
            <a:off x="0" y="2165024"/>
            <a:ext cx="12192000" cy="2527951"/>
          </a:xfrm>
          <a:prstGeom prst="rect">
            <a:avLst/>
          </a:prstGeom>
        </p:spPr>
      </p:pic>
    </p:spTree>
    <p:extLst>
      <p:ext uri="{BB962C8B-B14F-4D97-AF65-F5344CB8AC3E}">
        <p14:creationId xmlns:p14="http://schemas.microsoft.com/office/powerpoint/2010/main" val="115332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8C5F6-FB20-ED45-C60E-B0A5CA236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574E4-A492-9476-95B4-E422E6EDBB5C}"/>
              </a:ext>
            </a:extLst>
          </p:cNvPr>
          <p:cNvSpPr>
            <a:spLocks noGrp="1"/>
          </p:cNvSpPr>
          <p:nvPr>
            <p:ph type="title"/>
          </p:nvPr>
        </p:nvSpPr>
        <p:spPr/>
        <p:txBody>
          <a:bodyPr/>
          <a:lstStyle/>
          <a:p>
            <a:r>
              <a:rPr lang="en-US" dirty="0"/>
              <a:t>Risk Analysis Sensor Upgrade for Software Bugs</a:t>
            </a:r>
          </a:p>
        </p:txBody>
      </p:sp>
      <p:pic>
        <p:nvPicPr>
          <p:cNvPr id="5" name="Picture 4">
            <a:extLst>
              <a:ext uri="{FF2B5EF4-FFF2-40B4-BE49-F238E27FC236}">
                <a16:creationId xmlns:a16="http://schemas.microsoft.com/office/drawing/2014/main" id="{4FDAA64B-FC27-D6B8-EB92-292548BEE785}"/>
              </a:ext>
            </a:extLst>
          </p:cNvPr>
          <p:cNvPicPr>
            <a:picLocks noChangeAspect="1"/>
          </p:cNvPicPr>
          <p:nvPr/>
        </p:nvPicPr>
        <p:blipFill>
          <a:blip r:embed="rId2"/>
          <a:stretch>
            <a:fillRect/>
          </a:stretch>
        </p:blipFill>
        <p:spPr>
          <a:xfrm>
            <a:off x="217136" y="2066233"/>
            <a:ext cx="11757727" cy="2320933"/>
          </a:xfrm>
          <a:prstGeom prst="rect">
            <a:avLst/>
          </a:prstGeom>
        </p:spPr>
      </p:pic>
    </p:spTree>
    <p:extLst>
      <p:ext uri="{BB962C8B-B14F-4D97-AF65-F5344CB8AC3E}">
        <p14:creationId xmlns:p14="http://schemas.microsoft.com/office/powerpoint/2010/main" val="3640014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24C80-B3CA-24CB-AD9C-9BDB40F302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F4457-8C12-C21C-6866-279E5BE797C2}"/>
              </a:ext>
            </a:extLst>
          </p:cNvPr>
          <p:cNvSpPr>
            <a:spLocks noGrp="1"/>
          </p:cNvSpPr>
          <p:nvPr>
            <p:ph type="title"/>
          </p:nvPr>
        </p:nvSpPr>
        <p:spPr>
          <a:xfrm>
            <a:off x="838200" y="365125"/>
            <a:ext cx="10636306" cy="1325563"/>
          </a:xfrm>
        </p:spPr>
        <p:txBody>
          <a:bodyPr/>
          <a:lstStyle/>
          <a:p>
            <a:pPr algn="ctr"/>
            <a:r>
              <a:rPr lang="en-US" b="0" i="0" dirty="0">
                <a:solidFill>
                  <a:srgbClr val="1F1F1F"/>
                </a:solidFill>
                <a:effectLst/>
                <a:latin typeface="Source Sans Pro" panose="020B0503030403020204" pitchFamily="34" charset="0"/>
              </a:rPr>
              <a:t>Risk Analysis Sensor Upgrade for Sensor Accuracy Issues</a:t>
            </a:r>
            <a:endParaRPr lang="en-US" dirty="0"/>
          </a:p>
        </p:txBody>
      </p:sp>
      <p:pic>
        <p:nvPicPr>
          <p:cNvPr id="5" name="Content Placeholder 4">
            <a:extLst>
              <a:ext uri="{FF2B5EF4-FFF2-40B4-BE49-F238E27FC236}">
                <a16:creationId xmlns:a16="http://schemas.microsoft.com/office/drawing/2014/main" id="{A5EAEC34-410E-FF74-5A6D-9B1AA08CD17C}"/>
              </a:ext>
            </a:extLst>
          </p:cNvPr>
          <p:cNvPicPr>
            <a:picLocks noGrp="1" noChangeAspect="1"/>
          </p:cNvPicPr>
          <p:nvPr>
            <p:ph idx="1"/>
          </p:nvPr>
        </p:nvPicPr>
        <p:blipFill>
          <a:blip r:embed="rId2"/>
          <a:stretch>
            <a:fillRect/>
          </a:stretch>
        </p:blipFill>
        <p:spPr>
          <a:xfrm>
            <a:off x="838200" y="2865641"/>
            <a:ext cx="10515600" cy="2271306"/>
          </a:xfrm>
        </p:spPr>
      </p:pic>
    </p:spTree>
    <p:extLst>
      <p:ext uri="{BB962C8B-B14F-4D97-AF65-F5344CB8AC3E}">
        <p14:creationId xmlns:p14="http://schemas.microsoft.com/office/powerpoint/2010/main" val="376949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D76C-A64F-111C-A207-72288DFE4936}"/>
              </a:ext>
            </a:extLst>
          </p:cNvPr>
          <p:cNvSpPr>
            <a:spLocks noGrp="1"/>
          </p:cNvSpPr>
          <p:nvPr>
            <p:ph type="title"/>
          </p:nvPr>
        </p:nvSpPr>
        <p:spPr>
          <a:xfrm>
            <a:off x="838200" y="365125"/>
            <a:ext cx="6630749" cy="1325563"/>
          </a:xfrm>
        </p:spPr>
        <p:txBody>
          <a:bodyPr>
            <a:normAutofit fontScale="90000"/>
          </a:bodyPr>
          <a:lstStyle/>
          <a:p>
            <a:r>
              <a:rPr lang="en-US" dirty="0">
                <a:latin typeface="Arial Black" panose="020B0A04020102020204" pitchFamily="34" charset="0"/>
              </a:rPr>
              <a:t>Functional Flow Block Diagram of Sensor</a:t>
            </a:r>
          </a:p>
        </p:txBody>
      </p:sp>
      <p:pic>
        <p:nvPicPr>
          <p:cNvPr id="7" name="Picture 6">
            <a:extLst>
              <a:ext uri="{FF2B5EF4-FFF2-40B4-BE49-F238E27FC236}">
                <a16:creationId xmlns:a16="http://schemas.microsoft.com/office/drawing/2014/main" id="{FAEBBAD6-6C96-2FCB-D875-9109DBD16788}"/>
              </a:ext>
            </a:extLst>
          </p:cNvPr>
          <p:cNvPicPr>
            <a:picLocks noChangeAspect="1"/>
          </p:cNvPicPr>
          <p:nvPr/>
        </p:nvPicPr>
        <p:blipFill>
          <a:blip r:embed="rId2"/>
          <a:stretch>
            <a:fillRect/>
          </a:stretch>
        </p:blipFill>
        <p:spPr>
          <a:xfrm>
            <a:off x="6096000" y="523958"/>
            <a:ext cx="3873379" cy="5810081"/>
          </a:xfrm>
          <a:prstGeom prst="rect">
            <a:avLst/>
          </a:prstGeom>
        </p:spPr>
      </p:pic>
      <p:pic>
        <p:nvPicPr>
          <p:cNvPr id="11" name="Picture 10">
            <a:extLst>
              <a:ext uri="{FF2B5EF4-FFF2-40B4-BE49-F238E27FC236}">
                <a16:creationId xmlns:a16="http://schemas.microsoft.com/office/drawing/2014/main" id="{1E10792E-4D21-6523-A6E4-A1B775081A61}"/>
              </a:ext>
            </a:extLst>
          </p:cNvPr>
          <p:cNvPicPr>
            <a:picLocks noChangeAspect="1"/>
          </p:cNvPicPr>
          <p:nvPr/>
        </p:nvPicPr>
        <p:blipFill>
          <a:blip r:embed="rId3"/>
          <a:stretch>
            <a:fillRect/>
          </a:stretch>
        </p:blipFill>
        <p:spPr>
          <a:xfrm>
            <a:off x="975765" y="2030736"/>
            <a:ext cx="4439270" cy="4143953"/>
          </a:xfrm>
          <a:prstGeom prst="rect">
            <a:avLst/>
          </a:prstGeom>
        </p:spPr>
      </p:pic>
    </p:spTree>
    <p:extLst>
      <p:ext uri="{BB962C8B-B14F-4D97-AF65-F5344CB8AC3E}">
        <p14:creationId xmlns:p14="http://schemas.microsoft.com/office/powerpoint/2010/main" val="297527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30032-D1EE-4629-15D0-0C6373965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4C8FA-E236-E1C7-D80D-6030D59A948A}"/>
              </a:ext>
            </a:extLst>
          </p:cNvPr>
          <p:cNvSpPr>
            <a:spLocks noGrp="1"/>
          </p:cNvSpPr>
          <p:nvPr>
            <p:ph type="title"/>
          </p:nvPr>
        </p:nvSpPr>
        <p:spPr/>
        <p:txBody>
          <a:bodyPr/>
          <a:lstStyle/>
          <a:p>
            <a:pPr algn="ctr"/>
            <a:r>
              <a:rPr lang="en-US" b="0" i="0" dirty="0">
                <a:solidFill>
                  <a:srgbClr val="1F1F1F"/>
                </a:solidFill>
                <a:effectLst/>
                <a:latin typeface="Source Sans Pro" panose="020B0503030403020204" pitchFamily="34" charset="0"/>
              </a:rPr>
              <a:t>Program Schedule</a:t>
            </a:r>
            <a:endParaRPr lang="en-US" dirty="0"/>
          </a:p>
        </p:txBody>
      </p:sp>
      <p:graphicFrame>
        <p:nvGraphicFramePr>
          <p:cNvPr id="7" name="Table 6">
            <a:extLst>
              <a:ext uri="{FF2B5EF4-FFF2-40B4-BE49-F238E27FC236}">
                <a16:creationId xmlns:a16="http://schemas.microsoft.com/office/drawing/2014/main" id="{40B8BB1B-E76A-4035-8C86-01D3A8609CB7}"/>
              </a:ext>
            </a:extLst>
          </p:cNvPr>
          <p:cNvGraphicFramePr>
            <a:graphicFrameLocks noGrp="1"/>
          </p:cNvGraphicFramePr>
          <p:nvPr>
            <p:extLst>
              <p:ext uri="{D42A27DB-BD31-4B8C-83A1-F6EECF244321}">
                <p14:modId xmlns:p14="http://schemas.microsoft.com/office/powerpoint/2010/main" val="1116910260"/>
              </p:ext>
            </p:extLst>
          </p:nvPr>
        </p:nvGraphicFramePr>
        <p:xfrm>
          <a:off x="838200" y="1553670"/>
          <a:ext cx="10717227" cy="4094574"/>
        </p:xfrm>
        <a:graphic>
          <a:graphicData uri="http://schemas.openxmlformats.org/drawingml/2006/table">
            <a:tbl>
              <a:tblPr/>
              <a:tblGrid>
                <a:gridCol w="964895">
                  <a:extLst>
                    <a:ext uri="{9D8B030D-6E8A-4147-A177-3AD203B41FA5}">
                      <a16:colId xmlns:a16="http://schemas.microsoft.com/office/drawing/2014/main" val="1609606541"/>
                    </a:ext>
                  </a:extLst>
                </a:gridCol>
                <a:gridCol w="3209753">
                  <a:extLst>
                    <a:ext uri="{9D8B030D-6E8A-4147-A177-3AD203B41FA5}">
                      <a16:colId xmlns:a16="http://schemas.microsoft.com/office/drawing/2014/main" val="997126141"/>
                    </a:ext>
                  </a:extLst>
                </a:gridCol>
                <a:gridCol w="1225811">
                  <a:extLst>
                    <a:ext uri="{9D8B030D-6E8A-4147-A177-3AD203B41FA5}">
                      <a16:colId xmlns:a16="http://schemas.microsoft.com/office/drawing/2014/main" val="3197432988"/>
                    </a:ext>
                  </a:extLst>
                </a:gridCol>
                <a:gridCol w="1142121">
                  <a:extLst>
                    <a:ext uri="{9D8B030D-6E8A-4147-A177-3AD203B41FA5}">
                      <a16:colId xmlns:a16="http://schemas.microsoft.com/office/drawing/2014/main" val="3694912415"/>
                    </a:ext>
                  </a:extLst>
                </a:gridCol>
                <a:gridCol w="1752564">
                  <a:extLst>
                    <a:ext uri="{9D8B030D-6E8A-4147-A177-3AD203B41FA5}">
                      <a16:colId xmlns:a16="http://schemas.microsoft.com/office/drawing/2014/main" val="1565747433"/>
                    </a:ext>
                  </a:extLst>
                </a:gridCol>
                <a:gridCol w="2422083">
                  <a:extLst>
                    <a:ext uri="{9D8B030D-6E8A-4147-A177-3AD203B41FA5}">
                      <a16:colId xmlns:a16="http://schemas.microsoft.com/office/drawing/2014/main" val="4065622517"/>
                    </a:ext>
                  </a:extLst>
                </a:gridCol>
              </a:tblGrid>
              <a:tr h="372234">
                <a:tc>
                  <a:txBody>
                    <a:bodyPr/>
                    <a:lstStyle/>
                    <a:p>
                      <a:pPr algn="ctr" fontAlgn="ctr"/>
                      <a:r>
                        <a:rPr lang="en-US" sz="1100" b="1" i="0" u="none" strike="noStrike">
                          <a:solidFill>
                            <a:srgbClr val="305496"/>
                          </a:solidFill>
                          <a:effectLst/>
                          <a:latin typeface="Calibri" panose="020F0502020204030204" pitchFamily="34" charset="0"/>
                        </a:rPr>
                        <a:t>Task 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305496"/>
                          </a:solidFill>
                          <a:effectLst/>
                          <a:latin typeface="Calibri" panose="020F0502020204030204" pitchFamily="34" charset="0"/>
                        </a:rPr>
                        <a:t>Task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305496"/>
                          </a:solidFill>
                          <a:effectLst/>
                          <a:latin typeface="Calibri" panose="020F0502020204030204" pitchFamily="34" charset="0"/>
                        </a:rPr>
                        <a:t>Start 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305496"/>
                          </a:solidFill>
                          <a:effectLst/>
                          <a:latin typeface="Calibri" panose="020F0502020204030204" pitchFamily="34" charset="0"/>
                        </a:rPr>
                        <a:t>End 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305496"/>
                          </a:solidFill>
                          <a:effectLst/>
                          <a:latin typeface="Calibri" panose="020F0502020204030204" pitchFamily="34" charset="0"/>
                        </a:rPr>
                        <a:t>Duration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305496"/>
                          </a:solidFill>
                          <a:effectLst/>
                          <a:latin typeface="Calibri" panose="020F0502020204030204" pitchFamily="34" charset="0"/>
                        </a:rPr>
                        <a:t>Milestone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1935420"/>
                  </a:ext>
                </a:extLst>
              </a:tr>
              <a:tr h="372234">
                <a:tc>
                  <a:txBody>
                    <a:bodyPr/>
                    <a:lstStyle/>
                    <a:p>
                      <a:pPr algn="ctr" fontAlgn="ctr"/>
                      <a:r>
                        <a:rPr lang="en-US" sz="1100" b="0" i="0" u="none" strike="noStrike">
                          <a:solidFill>
                            <a:srgbClr val="305496"/>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Project Initiation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1/1/2025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1/14/2025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Project Start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463306697"/>
                  </a:ext>
                </a:extLst>
              </a:tr>
              <a:tr h="372234">
                <a:tc>
                  <a:txBody>
                    <a:bodyPr/>
                    <a:lstStyle/>
                    <a:p>
                      <a:pPr algn="ctr" fontAlgn="ctr"/>
                      <a:r>
                        <a:rPr lang="en-US" sz="1100" b="0" i="0" u="none" strike="noStrike">
                          <a:solidFill>
                            <a:srgbClr val="305496"/>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Requirement 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1/15/2025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1/31/2025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Requirements Finalized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8488686"/>
                  </a:ext>
                </a:extLst>
              </a:tr>
              <a:tr h="372234">
                <a:tc>
                  <a:txBody>
                    <a:bodyPr/>
                    <a:lstStyle/>
                    <a:p>
                      <a:pPr algn="ctr" fontAlgn="ctr"/>
                      <a:r>
                        <a:rPr lang="en-US" sz="1100" b="0" i="0" u="none" strike="noStrike">
                          <a:solidFill>
                            <a:srgbClr val="305496"/>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System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2/1/2025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2/28/2025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System Design 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64377103"/>
                  </a:ext>
                </a:extLst>
              </a:tr>
              <a:tr h="372234">
                <a:tc>
                  <a:txBody>
                    <a:bodyPr/>
                    <a:lstStyle/>
                    <a:p>
                      <a:pPr algn="ctr" fontAlgn="ctr"/>
                      <a:r>
                        <a:rPr lang="en-US" sz="1100" b="0" i="0" u="none" strike="noStrike">
                          <a:solidFill>
                            <a:srgbClr val="305496"/>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Sensor Prototype 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3/1/2025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3/31/2025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Prototype 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8838221"/>
                  </a:ext>
                </a:extLst>
              </a:tr>
              <a:tr h="372234">
                <a:tc>
                  <a:txBody>
                    <a:bodyPr/>
                    <a:lstStyle/>
                    <a:p>
                      <a:pPr algn="ctr" fontAlgn="ctr"/>
                      <a:r>
                        <a:rPr lang="en-US" sz="1100" b="0" i="0" u="none" strike="noStrike">
                          <a:solidFill>
                            <a:srgbClr val="305496"/>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Initial Testing and Debugging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4/1/2025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4/30/2025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Initial Testing 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94934587"/>
                  </a:ext>
                </a:extLst>
              </a:tr>
              <a:tr h="372234">
                <a:tc>
                  <a:txBody>
                    <a:bodyPr/>
                    <a:lstStyle/>
                    <a:p>
                      <a:pPr algn="ctr" fontAlgn="ctr"/>
                      <a:r>
                        <a:rPr lang="en-US" sz="1100" b="0" i="0" u="none" strike="noStrike">
                          <a:solidFill>
                            <a:srgbClr val="305496"/>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Integration with Legacy Systems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5/1/2025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5/31/2025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Integration Ready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6583996"/>
                  </a:ext>
                </a:extLst>
              </a:tr>
              <a:tr h="372234">
                <a:tc>
                  <a:txBody>
                    <a:bodyPr/>
                    <a:lstStyle/>
                    <a:p>
                      <a:pPr algn="ctr" fontAlgn="ctr"/>
                      <a:r>
                        <a:rPr lang="en-US" sz="1100" b="0" i="0" u="none" strike="noStrike">
                          <a:solidFill>
                            <a:srgbClr val="305496"/>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Environmental and Stress Testing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6/1/2025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6/30/2025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Stress Testing 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7226119"/>
                  </a:ext>
                </a:extLst>
              </a:tr>
              <a:tr h="372234">
                <a:tc>
                  <a:txBody>
                    <a:bodyPr/>
                    <a:lstStyle/>
                    <a:p>
                      <a:pPr algn="ctr" fontAlgn="ctr"/>
                      <a:r>
                        <a:rPr lang="en-US" sz="1100" b="0" i="0" u="none" strike="noStrike">
                          <a:solidFill>
                            <a:srgbClr val="305496"/>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Final System Validation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7/1/2025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7/31/2025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System Validated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3014346"/>
                  </a:ext>
                </a:extLst>
              </a:tr>
              <a:tr h="372234">
                <a:tc>
                  <a:txBody>
                    <a:bodyPr/>
                    <a:lstStyle/>
                    <a:p>
                      <a:pPr algn="ctr" fontAlgn="ctr"/>
                      <a:r>
                        <a:rPr lang="en-US" sz="1100" b="0" i="0" u="none" strike="noStrike">
                          <a:solidFill>
                            <a:srgbClr val="305496"/>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Field Deployment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8/1/2025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8/31/2025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305496"/>
                          </a:solidFill>
                          <a:effectLst/>
                          <a:latin typeface="Calibri" panose="020F0502020204030204" pitchFamily="34" charset="0"/>
                        </a:rPr>
                        <a:t>Deployed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68819320"/>
                  </a:ext>
                </a:extLst>
              </a:tr>
              <a:tr h="372234">
                <a:tc>
                  <a:txBody>
                    <a:bodyPr/>
                    <a:lstStyle/>
                    <a:p>
                      <a:pPr algn="ctr" fontAlgn="ctr"/>
                      <a:r>
                        <a:rPr lang="en-US" sz="1100" b="0" i="0" u="none" strike="noStrike">
                          <a:solidFill>
                            <a:srgbClr val="305496"/>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Project Closure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9/1/2025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9/15/2025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305496"/>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solidFill>
                            <a:srgbClr val="305496"/>
                          </a:solidFill>
                          <a:effectLst/>
                          <a:latin typeface="Calibri" panose="020F0502020204030204" pitchFamily="34" charset="0"/>
                        </a:rPr>
                        <a:t>Project 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3550810"/>
                  </a:ext>
                </a:extLst>
              </a:tr>
            </a:tbl>
          </a:graphicData>
        </a:graphic>
      </p:graphicFrame>
    </p:spTree>
    <p:extLst>
      <p:ext uri="{BB962C8B-B14F-4D97-AF65-F5344CB8AC3E}">
        <p14:creationId xmlns:p14="http://schemas.microsoft.com/office/powerpoint/2010/main" val="2263416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F7ED1-88A1-C95F-F462-55C1652853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78E21-667F-227D-5C24-CD0EFDA29255}"/>
              </a:ext>
            </a:extLst>
          </p:cNvPr>
          <p:cNvSpPr>
            <a:spLocks noGrp="1"/>
          </p:cNvSpPr>
          <p:nvPr>
            <p:ph type="title"/>
          </p:nvPr>
        </p:nvSpPr>
        <p:spPr/>
        <p:txBody>
          <a:bodyPr/>
          <a:lstStyle/>
          <a:p>
            <a:pPr algn="ctr"/>
            <a:r>
              <a:rPr lang="en-US" b="1" dirty="0"/>
              <a:t>Work Breakdown Structure (WBS) for the Sensor Upgrade Software Program</a:t>
            </a:r>
            <a:endParaRPr lang="en-US" dirty="0"/>
          </a:p>
        </p:txBody>
      </p:sp>
      <p:pic>
        <p:nvPicPr>
          <p:cNvPr id="5" name="Content Placeholder 4">
            <a:extLst>
              <a:ext uri="{FF2B5EF4-FFF2-40B4-BE49-F238E27FC236}">
                <a16:creationId xmlns:a16="http://schemas.microsoft.com/office/drawing/2014/main" id="{0090E1F4-9F9C-1158-3369-A00080995453}"/>
              </a:ext>
            </a:extLst>
          </p:cNvPr>
          <p:cNvPicPr>
            <a:picLocks noGrp="1" noChangeAspect="1"/>
          </p:cNvPicPr>
          <p:nvPr>
            <p:ph idx="1"/>
          </p:nvPr>
        </p:nvPicPr>
        <p:blipFill>
          <a:blip r:embed="rId2"/>
          <a:stretch>
            <a:fillRect/>
          </a:stretch>
        </p:blipFill>
        <p:spPr>
          <a:xfrm>
            <a:off x="1946675" y="1690688"/>
            <a:ext cx="7602735" cy="4351338"/>
          </a:xfrm>
        </p:spPr>
      </p:pic>
    </p:spTree>
    <p:extLst>
      <p:ext uri="{BB962C8B-B14F-4D97-AF65-F5344CB8AC3E}">
        <p14:creationId xmlns:p14="http://schemas.microsoft.com/office/powerpoint/2010/main" val="542607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2DB38-A63B-091E-D0E8-11A278503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112C9-A400-AA9B-9B14-151664345E71}"/>
              </a:ext>
            </a:extLst>
          </p:cNvPr>
          <p:cNvSpPr>
            <a:spLocks noGrp="1"/>
          </p:cNvSpPr>
          <p:nvPr>
            <p:ph type="title"/>
          </p:nvPr>
        </p:nvSpPr>
        <p:spPr/>
        <p:txBody>
          <a:bodyPr/>
          <a:lstStyle/>
          <a:p>
            <a:pPr algn="ctr"/>
            <a:r>
              <a:rPr lang="en-US" b="1" dirty="0"/>
              <a:t>Work Breakdown Structure (WBS) for the Sensor Upgrade Hardware Program</a:t>
            </a:r>
            <a:endParaRPr lang="en-US" dirty="0"/>
          </a:p>
        </p:txBody>
      </p:sp>
      <p:pic>
        <p:nvPicPr>
          <p:cNvPr id="7" name="Content Placeholder 6">
            <a:extLst>
              <a:ext uri="{FF2B5EF4-FFF2-40B4-BE49-F238E27FC236}">
                <a16:creationId xmlns:a16="http://schemas.microsoft.com/office/drawing/2014/main" id="{5DDF647C-FC54-1C8A-4DE5-A59A37BA8083}"/>
              </a:ext>
            </a:extLst>
          </p:cNvPr>
          <p:cNvPicPr>
            <a:picLocks noGrp="1" noChangeAspect="1"/>
          </p:cNvPicPr>
          <p:nvPr>
            <p:ph idx="1"/>
          </p:nvPr>
        </p:nvPicPr>
        <p:blipFill>
          <a:blip r:embed="rId2"/>
          <a:stretch>
            <a:fillRect/>
          </a:stretch>
        </p:blipFill>
        <p:spPr>
          <a:xfrm>
            <a:off x="2795219" y="1825625"/>
            <a:ext cx="6601562" cy="4351338"/>
          </a:xfrm>
        </p:spPr>
      </p:pic>
    </p:spTree>
    <p:extLst>
      <p:ext uri="{BB962C8B-B14F-4D97-AF65-F5344CB8AC3E}">
        <p14:creationId xmlns:p14="http://schemas.microsoft.com/office/powerpoint/2010/main" val="168313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6E13-D0F5-7D29-3D77-6C6E077E6F15}"/>
              </a:ext>
            </a:extLst>
          </p:cNvPr>
          <p:cNvSpPr>
            <a:spLocks noGrp="1"/>
          </p:cNvSpPr>
          <p:nvPr>
            <p:ph type="title"/>
          </p:nvPr>
        </p:nvSpPr>
        <p:spPr>
          <a:xfrm>
            <a:off x="554977" y="250853"/>
            <a:ext cx="4316427" cy="2183866"/>
          </a:xfrm>
        </p:spPr>
        <p:txBody>
          <a:bodyPr>
            <a:normAutofit fontScale="90000"/>
          </a:bodyPr>
          <a:lstStyle/>
          <a:p>
            <a:r>
              <a:rPr lang="en-US" i="0" dirty="0">
                <a:solidFill>
                  <a:srgbClr val="1F1F1F"/>
                </a:solidFill>
                <a:effectLst/>
                <a:latin typeface="Arial Black" panose="020B0A04020102020204" pitchFamily="34" charset="0"/>
              </a:rPr>
              <a:t>System Block Diagram of </a:t>
            </a:r>
            <a:r>
              <a:rPr lang="en-US" dirty="0">
                <a:latin typeface="Arial Black" panose="020B0A04020102020204" pitchFamily="34" charset="0"/>
              </a:rPr>
              <a:t>Sensor Radar </a:t>
            </a:r>
          </a:p>
        </p:txBody>
      </p:sp>
      <p:pic>
        <p:nvPicPr>
          <p:cNvPr id="7" name="Picture 6">
            <a:extLst>
              <a:ext uri="{FF2B5EF4-FFF2-40B4-BE49-F238E27FC236}">
                <a16:creationId xmlns:a16="http://schemas.microsoft.com/office/drawing/2014/main" id="{6265C72D-F722-E249-6E64-9C7B1C17B8D9}"/>
              </a:ext>
            </a:extLst>
          </p:cNvPr>
          <p:cNvPicPr>
            <a:picLocks noChangeAspect="1"/>
          </p:cNvPicPr>
          <p:nvPr/>
        </p:nvPicPr>
        <p:blipFill>
          <a:blip r:embed="rId2"/>
          <a:stretch>
            <a:fillRect/>
          </a:stretch>
        </p:blipFill>
        <p:spPr>
          <a:xfrm>
            <a:off x="4731555" y="250853"/>
            <a:ext cx="7190384" cy="5725343"/>
          </a:xfrm>
          <a:prstGeom prst="rect">
            <a:avLst/>
          </a:prstGeom>
        </p:spPr>
      </p:pic>
      <p:pic>
        <p:nvPicPr>
          <p:cNvPr id="9" name="Picture 8">
            <a:extLst>
              <a:ext uri="{FF2B5EF4-FFF2-40B4-BE49-F238E27FC236}">
                <a16:creationId xmlns:a16="http://schemas.microsoft.com/office/drawing/2014/main" id="{8B4BFF4C-59BB-8270-D021-DF5807615518}"/>
              </a:ext>
            </a:extLst>
          </p:cNvPr>
          <p:cNvPicPr>
            <a:picLocks noChangeAspect="1"/>
          </p:cNvPicPr>
          <p:nvPr/>
        </p:nvPicPr>
        <p:blipFill>
          <a:blip r:embed="rId3"/>
          <a:stretch>
            <a:fillRect/>
          </a:stretch>
        </p:blipFill>
        <p:spPr>
          <a:xfrm>
            <a:off x="781066" y="2434719"/>
            <a:ext cx="3616912" cy="3110028"/>
          </a:xfrm>
          <a:prstGeom prst="rect">
            <a:avLst/>
          </a:prstGeom>
        </p:spPr>
      </p:pic>
    </p:spTree>
    <p:extLst>
      <p:ext uri="{BB962C8B-B14F-4D97-AF65-F5344CB8AC3E}">
        <p14:creationId xmlns:p14="http://schemas.microsoft.com/office/powerpoint/2010/main" val="231871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D726-C5E5-D076-1D49-F797FDBF10BE}"/>
              </a:ext>
            </a:extLst>
          </p:cNvPr>
          <p:cNvSpPr>
            <a:spLocks noGrp="1"/>
          </p:cNvSpPr>
          <p:nvPr>
            <p:ph type="title"/>
          </p:nvPr>
        </p:nvSpPr>
        <p:spPr>
          <a:xfrm>
            <a:off x="838200" y="365125"/>
            <a:ext cx="7410450" cy="1325563"/>
          </a:xfrm>
        </p:spPr>
        <p:txBody>
          <a:bodyPr/>
          <a:lstStyle/>
          <a:p>
            <a:r>
              <a:rPr lang="en-US" b="0" i="0" dirty="0">
                <a:solidFill>
                  <a:srgbClr val="1F1F1F"/>
                </a:solidFill>
                <a:effectLst/>
                <a:latin typeface="Source Sans Pro" panose="020B0503030403020204" pitchFamily="34" charset="0"/>
              </a:rPr>
              <a:t>Allocate requirements to subsystems </a:t>
            </a:r>
            <a:endParaRPr lang="en-US" dirty="0"/>
          </a:p>
        </p:txBody>
      </p:sp>
      <p:sp>
        <p:nvSpPr>
          <p:cNvPr id="3" name="Content Placeholder 2">
            <a:extLst>
              <a:ext uri="{FF2B5EF4-FFF2-40B4-BE49-F238E27FC236}">
                <a16:creationId xmlns:a16="http://schemas.microsoft.com/office/drawing/2014/main" id="{FC781472-5E22-BEE9-73C1-8E1413F90268}"/>
              </a:ext>
            </a:extLst>
          </p:cNvPr>
          <p:cNvSpPr>
            <a:spLocks noGrp="1"/>
          </p:cNvSpPr>
          <p:nvPr>
            <p:ph idx="1"/>
          </p:nvPr>
        </p:nvSpPr>
        <p:spPr/>
        <p:txBody>
          <a:bodyPr>
            <a:normAutofit fontScale="85000" lnSpcReduction="20000"/>
          </a:bodyPr>
          <a:lstStyle/>
          <a:p>
            <a:r>
              <a:rPr lang="en-US" dirty="0"/>
              <a:t>Sensor Unit Detect, track, and identify targets in day and night conditions. Detect targets at 25 nautical miles (nm) range.Track targets at 20 nm range. Identify targets described on slide 7 at 10 nm range.</a:t>
            </a:r>
          </a:p>
          <a:p>
            <a:r>
              <a:rPr lang="en-US" dirty="0"/>
              <a:t>Signal Processing UnitProvide azimuth and elevation to the tracked target with an accuracy greater than or equal to 0.1 milliradians. Process cues from the ship’s MRTDT system for enhanced detection and tracking.</a:t>
            </a:r>
          </a:p>
          <a:p>
            <a:r>
              <a:rPr lang="en-US" dirty="0"/>
              <a:t>Environmental and Structural Design Ensure operation in tropical maritime conditions as defined in MIL-STD-810G. </a:t>
            </a:r>
          </a:p>
          <a:p>
            <a:r>
              <a:rPr lang="en-US" dirty="0"/>
              <a:t>Enable below-deck system operation in temperatures from 0-50 degrees Celsius.</a:t>
            </a:r>
          </a:p>
          <a:p>
            <a:r>
              <a:rPr lang="en-US" dirty="0"/>
              <a:t>Ensure below-deck and above-deck systems comply with the specified vibration profile. </a:t>
            </a:r>
          </a:p>
          <a:p>
            <a:r>
              <a:rPr lang="en-US" dirty="0"/>
              <a:t>Communication and Control Interface Accept cues from the ship’s MRTDT system. Facilitate seamless integration with shipboard systems.</a:t>
            </a:r>
          </a:p>
        </p:txBody>
      </p:sp>
      <p:pic>
        <p:nvPicPr>
          <p:cNvPr id="6" name="Picture 5">
            <a:extLst>
              <a:ext uri="{FF2B5EF4-FFF2-40B4-BE49-F238E27FC236}">
                <a16:creationId xmlns:a16="http://schemas.microsoft.com/office/drawing/2014/main" id="{54F0F2B4-16BA-4A0E-45FB-F760367E1BFF}"/>
              </a:ext>
            </a:extLst>
          </p:cNvPr>
          <p:cNvPicPr>
            <a:picLocks noChangeAspect="1"/>
          </p:cNvPicPr>
          <p:nvPr/>
        </p:nvPicPr>
        <p:blipFill>
          <a:blip r:embed="rId2"/>
          <a:stretch>
            <a:fillRect/>
          </a:stretch>
        </p:blipFill>
        <p:spPr>
          <a:xfrm>
            <a:off x="8354822" y="230188"/>
            <a:ext cx="2646792" cy="1404270"/>
          </a:xfrm>
          <a:prstGeom prst="rect">
            <a:avLst/>
          </a:prstGeom>
        </p:spPr>
      </p:pic>
    </p:spTree>
    <p:extLst>
      <p:ext uri="{BB962C8B-B14F-4D97-AF65-F5344CB8AC3E}">
        <p14:creationId xmlns:p14="http://schemas.microsoft.com/office/powerpoint/2010/main" val="281805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78B2-1FE5-7E29-96A6-7F650A22EA66}"/>
              </a:ext>
            </a:extLst>
          </p:cNvPr>
          <p:cNvSpPr>
            <a:spLocks noGrp="1"/>
          </p:cNvSpPr>
          <p:nvPr>
            <p:ph type="title"/>
          </p:nvPr>
        </p:nvSpPr>
        <p:spPr>
          <a:xfrm>
            <a:off x="838200" y="374650"/>
            <a:ext cx="5257800" cy="733959"/>
          </a:xfrm>
        </p:spPr>
        <p:txBody>
          <a:bodyPr>
            <a:normAutofit fontScale="90000"/>
          </a:bodyPr>
          <a:lstStyle/>
          <a:p>
            <a:r>
              <a:rPr lang="en-US" b="0" i="0" dirty="0">
                <a:solidFill>
                  <a:srgbClr val="1F1F1F"/>
                </a:solidFill>
                <a:effectLst/>
                <a:latin typeface="Source Sans Pro" panose="020B0503030403020204" pitchFamily="34" charset="0"/>
              </a:rPr>
              <a:t>Allocate requirements to subsystems</a:t>
            </a:r>
            <a:endParaRPr lang="en-US" dirty="0"/>
          </a:p>
        </p:txBody>
      </p:sp>
      <p:sp>
        <p:nvSpPr>
          <p:cNvPr id="4" name="Rectangle 1">
            <a:extLst>
              <a:ext uri="{FF2B5EF4-FFF2-40B4-BE49-F238E27FC236}">
                <a16:creationId xmlns:a16="http://schemas.microsoft.com/office/drawing/2014/main" id="{BD77F318-EA27-3DDE-8972-3D5A92CEBD2C}"/>
              </a:ext>
            </a:extLst>
          </p:cNvPr>
          <p:cNvSpPr>
            <a:spLocks noGrp="1" noChangeArrowheads="1"/>
          </p:cNvSpPr>
          <p:nvPr>
            <p:ph idx="1"/>
          </p:nvPr>
        </p:nvSpPr>
        <p:spPr bwMode="auto">
          <a:xfrm>
            <a:off x="838200" y="1375598"/>
            <a:ext cx="718100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Subsystem: Above-Deck Unit Operate in temperatures from -20 to 60 degrees Celsius. Be impervious to moisture penetration. Provide range to target accurate to within 1 meter. Provide range rate accuracy to within 0.1 meters per second. Fit within a volume of 1 foot x 1 foot x 2.5 feet. Weigh no more than 35 pounds. Require no more than 150 Watts of power.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Subsystem: Below-Deck Unit Fit within a volume of 3 feet x 3 feet x 3 feet (excluding cables or displays). Weigh no more than 80 pounds. Require no more than 100 Watts of power.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Subsystem: Display and User Interface Displays shall be no larger than 27 inches diagonally.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Subsystem: Power Management Operate on 270 Volt DC power.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Subsystem: Communication and Networking Integrate with the ship’s Local Area Network to distribute sensor images in real time. Integrate with the ship's GPS navigation system to provide absolute target location.</a:t>
            </a:r>
          </a:p>
        </p:txBody>
      </p:sp>
      <p:pic>
        <p:nvPicPr>
          <p:cNvPr id="6" name="Picture 5">
            <a:extLst>
              <a:ext uri="{FF2B5EF4-FFF2-40B4-BE49-F238E27FC236}">
                <a16:creationId xmlns:a16="http://schemas.microsoft.com/office/drawing/2014/main" id="{4BC1AC04-CF6E-BB80-5339-7C39D26CCD7F}"/>
              </a:ext>
            </a:extLst>
          </p:cNvPr>
          <p:cNvPicPr>
            <a:picLocks noChangeAspect="1"/>
          </p:cNvPicPr>
          <p:nvPr/>
        </p:nvPicPr>
        <p:blipFill>
          <a:blip r:embed="rId2"/>
          <a:stretch>
            <a:fillRect/>
          </a:stretch>
        </p:blipFill>
        <p:spPr>
          <a:xfrm>
            <a:off x="8019207" y="1375598"/>
            <a:ext cx="3527107" cy="2421342"/>
          </a:xfrm>
          <a:prstGeom prst="rect">
            <a:avLst/>
          </a:prstGeom>
        </p:spPr>
      </p:pic>
    </p:spTree>
    <p:extLst>
      <p:ext uri="{BB962C8B-B14F-4D97-AF65-F5344CB8AC3E}">
        <p14:creationId xmlns:p14="http://schemas.microsoft.com/office/powerpoint/2010/main" val="358846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pPr algn="ctr"/>
            <a:r>
              <a:rPr sz="3200" dirty="0"/>
              <a:t>Specification Compliance Matrix: Upgraded Sensors</a:t>
            </a:r>
            <a:r>
              <a:rPr lang="en-US" sz="3200" dirty="0"/>
              <a:t> Hardware</a:t>
            </a:r>
            <a:endParaRPr sz="3200" dirty="0"/>
          </a:p>
        </p:txBody>
      </p:sp>
      <p:graphicFrame>
        <p:nvGraphicFramePr>
          <p:cNvPr id="3" name="Table 2"/>
          <p:cNvGraphicFramePr>
            <a:graphicFrameLocks noGrp="1"/>
          </p:cNvGraphicFramePr>
          <p:nvPr>
            <p:extLst>
              <p:ext uri="{D42A27DB-BD31-4B8C-83A1-F6EECF244321}">
                <p14:modId xmlns:p14="http://schemas.microsoft.com/office/powerpoint/2010/main" val="308249366"/>
              </p:ext>
            </p:extLst>
          </p:nvPr>
        </p:nvGraphicFramePr>
        <p:xfrm>
          <a:off x="1981200" y="1371601"/>
          <a:ext cx="8229600" cy="5278581"/>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49381">
                <a:tc>
                  <a:txBody>
                    <a:bodyPr/>
                    <a:lstStyle/>
                    <a:p>
                      <a:pPr>
                        <a:defRPr sz="1000"/>
                      </a:pPr>
                      <a:r>
                        <a:t>Requirement ID</a:t>
                      </a:r>
                    </a:p>
                  </a:txBody>
                  <a:tcPr/>
                </a:tc>
                <a:tc>
                  <a:txBody>
                    <a:bodyPr/>
                    <a:lstStyle/>
                    <a:p>
                      <a:pPr>
                        <a:defRPr sz="1000"/>
                      </a:pPr>
                      <a:r>
                        <a:t>Requirement Description</a:t>
                      </a:r>
                    </a:p>
                  </a:txBody>
                  <a:tcPr/>
                </a:tc>
                <a:tc>
                  <a:txBody>
                    <a:bodyPr/>
                    <a:lstStyle/>
                    <a:p>
                      <a:pPr>
                        <a:defRPr sz="1000"/>
                      </a:pPr>
                      <a:r>
                        <a:t>Sensor Type</a:t>
                      </a:r>
                    </a:p>
                  </a:txBody>
                  <a:tcPr/>
                </a:tc>
                <a:tc>
                  <a:txBody>
                    <a:bodyPr/>
                    <a:lstStyle/>
                    <a:p>
                      <a:pPr>
                        <a:defRPr sz="1000"/>
                      </a:pPr>
                      <a:r>
                        <a:t>Compliance Status</a:t>
                      </a:r>
                    </a:p>
                  </a:txBody>
                  <a:tcPr/>
                </a:tc>
                <a:tc>
                  <a:txBody>
                    <a:bodyPr/>
                    <a:lstStyle/>
                    <a:p>
                      <a:pPr>
                        <a:defRPr sz="1000"/>
                      </a:pPr>
                      <a:r>
                        <a:t>Comments</a:t>
                      </a:r>
                    </a:p>
                  </a:txBody>
                  <a:tcPr/>
                </a:tc>
                <a:extLst>
                  <a:ext uri="{0D108BD9-81ED-4DB2-BD59-A6C34878D82A}">
                    <a16:rowId xmlns:a16="http://schemas.microsoft.com/office/drawing/2014/main" val="10000"/>
                  </a:ext>
                </a:extLst>
              </a:tr>
              <a:tr h="249381">
                <a:tc>
                  <a:txBody>
                    <a:bodyPr/>
                    <a:lstStyle/>
                    <a:p>
                      <a:pPr>
                        <a:defRPr sz="1000"/>
                      </a:pPr>
                      <a:r>
                        <a:rPr dirty="0"/>
                        <a:t>RQ-01</a:t>
                      </a:r>
                    </a:p>
                  </a:txBody>
                  <a:tcPr/>
                </a:tc>
                <a:tc>
                  <a:txBody>
                    <a:bodyPr/>
                    <a:lstStyle/>
                    <a:p>
                      <a:pPr>
                        <a:defRPr sz="1000"/>
                      </a:pPr>
                      <a:r>
                        <a:t>Operate in -20°C to 60°C</a:t>
                      </a:r>
                    </a:p>
                  </a:txBody>
                  <a:tcPr/>
                </a:tc>
                <a:tc>
                  <a:txBody>
                    <a:bodyPr/>
                    <a:lstStyle/>
                    <a:p>
                      <a:pPr>
                        <a:defRPr sz="1000"/>
                      </a:pPr>
                      <a:r>
                        <a:t>Environmental Sensor</a:t>
                      </a:r>
                    </a:p>
                  </a:txBody>
                  <a:tcPr/>
                </a:tc>
                <a:tc>
                  <a:txBody>
                    <a:bodyPr/>
                    <a:lstStyle/>
                    <a:p>
                      <a:pPr>
                        <a:defRPr sz="1000"/>
                      </a:pPr>
                      <a:r>
                        <a:t>✅ Compliant</a:t>
                      </a:r>
                    </a:p>
                  </a:txBody>
                  <a:tcPr/>
                </a:tc>
                <a:tc>
                  <a:txBody>
                    <a:bodyPr/>
                    <a:lstStyle/>
                    <a:p>
                      <a:pPr>
                        <a:defRPr sz="1000"/>
                      </a:pPr>
                      <a:r>
                        <a:rPr dirty="0"/>
                        <a:t>Tested and verified under standard operating conditions</a:t>
                      </a:r>
                      <a:r>
                        <a:rPr lang="en-US" dirty="0"/>
                        <a:t>.</a:t>
                      </a:r>
                      <a:endParaRPr dirty="0"/>
                    </a:p>
                  </a:txBody>
                  <a:tcPr/>
                </a:tc>
                <a:extLst>
                  <a:ext uri="{0D108BD9-81ED-4DB2-BD59-A6C34878D82A}">
                    <a16:rowId xmlns:a16="http://schemas.microsoft.com/office/drawing/2014/main" val="10001"/>
                  </a:ext>
                </a:extLst>
              </a:tr>
              <a:tr h="249381">
                <a:tc>
                  <a:txBody>
                    <a:bodyPr/>
                    <a:lstStyle/>
                    <a:p>
                      <a:pPr>
                        <a:defRPr sz="1000"/>
                      </a:pPr>
                      <a:r>
                        <a:t>RQ-02</a:t>
                      </a:r>
                    </a:p>
                  </a:txBody>
                  <a:tcPr/>
                </a:tc>
                <a:tc>
                  <a:txBody>
                    <a:bodyPr/>
                    <a:lstStyle/>
                    <a:p>
                      <a:pPr>
                        <a:defRPr sz="1000"/>
                      </a:pPr>
                      <a:r>
                        <a:t>Detect vibration with sensitivity &lt; 0.01g</a:t>
                      </a:r>
                    </a:p>
                  </a:txBody>
                  <a:tcPr/>
                </a:tc>
                <a:tc>
                  <a:txBody>
                    <a:bodyPr/>
                    <a:lstStyle/>
                    <a:p>
                      <a:pPr>
                        <a:defRPr sz="1000"/>
                      </a:pPr>
                      <a:r>
                        <a:t>Accelerometer</a:t>
                      </a:r>
                    </a:p>
                  </a:txBody>
                  <a:tcPr/>
                </a:tc>
                <a:tc>
                  <a:txBody>
                    <a:bodyPr/>
                    <a:lstStyle/>
                    <a:p>
                      <a:pPr>
                        <a:defRPr sz="1000"/>
                      </a:pPr>
                      <a:r>
                        <a:t>⚠ Partial Compliance</a:t>
                      </a:r>
                    </a:p>
                  </a:txBody>
                  <a:tcPr/>
                </a:tc>
                <a:tc>
                  <a:txBody>
                    <a:bodyPr/>
                    <a:lstStyle/>
                    <a:p>
                      <a:pPr>
                        <a:defRPr sz="1000"/>
                      </a:pPr>
                      <a:r>
                        <a:rPr dirty="0"/>
                        <a:t>Sensitivity slightly above threshold in high-noise environments.</a:t>
                      </a:r>
                    </a:p>
                  </a:txBody>
                  <a:tcPr/>
                </a:tc>
                <a:extLst>
                  <a:ext uri="{0D108BD9-81ED-4DB2-BD59-A6C34878D82A}">
                    <a16:rowId xmlns:a16="http://schemas.microsoft.com/office/drawing/2014/main" val="10002"/>
                  </a:ext>
                </a:extLst>
              </a:tr>
              <a:tr h="249381">
                <a:tc>
                  <a:txBody>
                    <a:bodyPr/>
                    <a:lstStyle/>
                    <a:p>
                      <a:pPr>
                        <a:defRPr sz="1000"/>
                      </a:pPr>
                      <a:r>
                        <a:t>RQ-03</a:t>
                      </a:r>
                    </a:p>
                  </a:txBody>
                  <a:tcPr/>
                </a:tc>
                <a:tc>
                  <a:txBody>
                    <a:bodyPr/>
                    <a:lstStyle/>
                    <a:p>
                      <a:pPr>
                        <a:defRPr sz="1000"/>
                      </a:pPr>
                      <a:r>
                        <a:t>Noise filtering with SNR &gt; 40 dB</a:t>
                      </a:r>
                    </a:p>
                  </a:txBody>
                  <a:tcPr/>
                </a:tc>
                <a:tc>
                  <a:txBody>
                    <a:bodyPr/>
                    <a:lstStyle/>
                    <a:p>
                      <a:pPr>
                        <a:defRPr sz="1000"/>
                      </a:pPr>
                      <a:r>
                        <a:t>Data Processing Unit</a:t>
                      </a:r>
                    </a:p>
                  </a:txBody>
                  <a:tcPr/>
                </a:tc>
                <a:tc>
                  <a:txBody>
                    <a:bodyPr/>
                    <a:lstStyle/>
                    <a:p>
                      <a:pPr>
                        <a:defRPr sz="1000"/>
                      </a:pPr>
                      <a:r>
                        <a:t>✅ Compliant</a:t>
                      </a:r>
                    </a:p>
                  </a:txBody>
                  <a:tcPr/>
                </a:tc>
                <a:tc>
                  <a:txBody>
                    <a:bodyPr/>
                    <a:lstStyle/>
                    <a:p>
                      <a:pPr>
                        <a:defRPr sz="1000"/>
                      </a:pPr>
                      <a:r>
                        <a:t>Meets standard signal-to-noise ratio requirements after preprocessing.</a:t>
                      </a:r>
                    </a:p>
                  </a:txBody>
                  <a:tcPr/>
                </a:tc>
                <a:extLst>
                  <a:ext uri="{0D108BD9-81ED-4DB2-BD59-A6C34878D82A}">
                    <a16:rowId xmlns:a16="http://schemas.microsoft.com/office/drawing/2014/main" val="10003"/>
                  </a:ext>
                </a:extLst>
              </a:tr>
              <a:tr h="249381">
                <a:tc>
                  <a:txBody>
                    <a:bodyPr/>
                    <a:lstStyle/>
                    <a:p>
                      <a:pPr>
                        <a:defRPr sz="1000"/>
                      </a:pPr>
                      <a:r>
                        <a:t>RQ-04</a:t>
                      </a:r>
                    </a:p>
                  </a:txBody>
                  <a:tcPr/>
                </a:tc>
                <a:tc>
                  <a:txBody>
                    <a:bodyPr/>
                    <a:lstStyle/>
                    <a:p>
                      <a:pPr>
                        <a:defRPr sz="1000"/>
                      </a:pPr>
                      <a:r>
                        <a:t>Compatible with 12V/24V DC power supply</a:t>
                      </a:r>
                    </a:p>
                  </a:txBody>
                  <a:tcPr/>
                </a:tc>
                <a:tc>
                  <a:txBody>
                    <a:bodyPr/>
                    <a:lstStyle/>
                    <a:p>
                      <a:pPr>
                        <a:defRPr sz="1000"/>
                      </a:pPr>
                      <a:r>
                        <a:t>Power Supply Interface</a:t>
                      </a:r>
                    </a:p>
                  </a:txBody>
                  <a:tcPr/>
                </a:tc>
                <a:tc>
                  <a:txBody>
                    <a:bodyPr/>
                    <a:lstStyle/>
                    <a:p>
                      <a:pPr>
                        <a:defRPr sz="1000"/>
                      </a:pPr>
                      <a:r>
                        <a:t>✅ Compliant</a:t>
                      </a:r>
                    </a:p>
                  </a:txBody>
                  <a:tcPr/>
                </a:tc>
                <a:tc>
                  <a:txBody>
                    <a:bodyPr/>
                    <a:lstStyle/>
                    <a:p>
                      <a:pPr>
                        <a:defRPr sz="1000"/>
                      </a:pPr>
                      <a:r>
                        <a:t>Fully compatible with legacy system power interfaces.</a:t>
                      </a:r>
                    </a:p>
                  </a:txBody>
                  <a:tcPr/>
                </a:tc>
                <a:extLst>
                  <a:ext uri="{0D108BD9-81ED-4DB2-BD59-A6C34878D82A}">
                    <a16:rowId xmlns:a16="http://schemas.microsoft.com/office/drawing/2014/main" val="10004"/>
                  </a:ext>
                </a:extLst>
              </a:tr>
              <a:tr h="249381">
                <a:tc>
                  <a:txBody>
                    <a:bodyPr/>
                    <a:lstStyle/>
                    <a:p>
                      <a:pPr>
                        <a:defRPr sz="1000"/>
                      </a:pPr>
                      <a:r>
                        <a:t>RQ-05</a:t>
                      </a:r>
                    </a:p>
                  </a:txBody>
                  <a:tcPr/>
                </a:tc>
                <a:tc>
                  <a:txBody>
                    <a:bodyPr/>
                    <a:lstStyle/>
                    <a:p>
                      <a:pPr>
                        <a:defRPr sz="1000"/>
                      </a:pPr>
                      <a:r>
                        <a:t>Transmit data securely over Wi-Fi</a:t>
                      </a:r>
                    </a:p>
                  </a:txBody>
                  <a:tcPr/>
                </a:tc>
                <a:tc>
                  <a:txBody>
                    <a:bodyPr/>
                    <a:lstStyle/>
                    <a:p>
                      <a:pPr>
                        <a:defRPr sz="1000"/>
                      </a:pPr>
                      <a:r>
                        <a:t>Communication Module</a:t>
                      </a:r>
                    </a:p>
                  </a:txBody>
                  <a:tcPr/>
                </a:tc>
                <a:tc>
                  <a:txBody>
                    <a:bodyPr/>
                    <a:lstStyle/>
                    <a:p>
                      <a:pPr>
                        <a:defRPr sz="1000"/>
                      </a:pPr>
                      <a:r>
                        <a:t>✅ Compliant</a:t>
                      </a:r>
                    </a:p>
                  </a:txBody>
                  <a:tcPr/>
                </a:tc>
                <a:tc>
                  <a:txBody>
                    <a:bodyPr/>
                    <a:lstStyle/>
                    <a:p>
                      <a:pPr>
                        <a:defRPr sz="1000"/>
                      </a:pPr>
                      <a:r>
                        <a:t>Supports AES-256 encryption and tested under various network conditions.</a:t>
                      </a:r>
                    </a:p>
                  </a:txBody>
                  <a:tcPr/>
                </a:tc>
                <a:extLst>
                  <a:ext uri="{0D108BD9-81ED-4DB2-BD59-A6C34878D82A}">
                    <a16:rowId xmlns:a16="http://schemas.microsoft.com/office/drawing/2014/main" val="10005"/>
                  </a:ext>
                </a:extLst>
              </a:tr>
              <a:tr h="249381">
                <a:tc>
                  <a:txBody>
                    <a:bodyPr/>
                    <a:lstStyle/>
                    <a:p>
                      <a:pPr>
                        <a:defRPr sz="1000"/>
                      </a:pPr>
                      <a:r>
                        <a:t>RQ-06</a:t>
                      </a:r>
                    </a:p>
                  </a:txBody>
                  <a:tcPr/>
                </a:tc>
                <a:tc>
                  <a:txBody>
                    <a:bodyPr/>
                    <a:lstStyle/>
                    <a:p>
                      <a:pPr>
                        <a:defRPr sz="1000"/>
                      </a:pPr>
                      <a:r>
                        <a:t>Response time &lt; 2ms</a:t>
                      </a:r>
                    </a:p>
                  </a:txBody>
                  <a:tcPr/>
                </a:tc>
                <a:tc>
                  <a:txBody>
                    <a:bodyPr/>
                    <a:lstStyle/>
                    <a:p>
                      <a:pPr>
                        <a:defRPr sz="1000"/>
                      </a:pPr>
                      <a:r>
                        <a:t>Data Processing Unit</a:t>
                      </a:r>
                    </a:p>
                  </a:txBody>
                  <a:tcPr/>
                </a:tc>
                <a:tc>
                  <a:txBody>
                    <a:bodyPr/>
                    <a:lstStyle/>
                    <a:p>
                      <a:pPr>
                        <a:defRPr sz="1000"/>
                      </a:pPr>
                      <a:r>
                        <a:t>✅ Compliant</a:t>
                      </a:r>
                    </a:p>
                  </a:txBody>
                  <a:tcPr/>
                </a:tc>
                <a:tc>
                  <a:txBody>
                    <a:bodyPr/>
                    <a:lstStyle/>
                    <a:p>
                      <a:pPr>
                        <a:defRPr sz="1000"/>
                      </a:pPr>
                      <a:r>
                        <a:t>Verified during integration tests.</a:t>
                      </a:r>
                    </a:p>
                  </a:txBody>
                  <a:tcPr/>
                </a:tc>
                <a:extLst>
                  <a:ext uri="{0D108BD9-81ED-4DB2-BD59-A6C34878D82A}">
                    <a16:rowId xmlns:a16="http://schemas.microsoft.com/office/drawing/2014/main" val="10006"/>
                  </a:ext>
                </a:extLst>
              </a:tr>
              <a:tr h="249381">
                <a:tc>
                  <a:txBody>
                    <a:bodyPr/>
                    <a:lstStyle/>
                    <a:p>
                      <a:pPr>
                        <a:defRPr sz="1000"/>
                      </a:pPr>
                      <a:r>
                        <a:t>RQ-07</a:t>
                      </a:r>
                    </a:p>
                  </a:txBody>
                  <a:tcPr/>
                </a:tc>
                <a:tc>
                  <a:txBody>
                    <a:bodyPr/>
                    <a:lstStyle/>
                    <a:p>
                      <a:pPr>
                        <a:defRPr sz="1000"/>
                      </a:pPr>
                      <a:r>
                        <a:t>Detect objects within 1-meter range</a:t>
                      </a:r>
                    </a:p>
                  </a:txBody>
                  <a:tcPr/>
                </a:tc>
                <a:tc>
                  <a:txBody>
                    <a:bodyPr/>
                    <a:lstStyle/>
                    <a:p>
                      <a:pPr>
                        <a:defRPr sz="1000"/>
                      </a:pPr>
                      <a:r>
                        <a:t>Proximity Sensor</a:t>
                      </a:r>
                    </a:p>
                  </a:txBody>
                  <a:tcPr/>
                </a:tc>
                <a:tc>
                  <a:txBody>
                    <a:bodyPr/>
                    <a:lstStyle/>
                    <a:p>
                      <a:pPr>
                        <a:defRPr sz="1000"/>
                      </a:pPr>
                      <a:r>
                        <a:t>❌ Non-Compliant</a:t>
                      </a:r>
                    </a:p>
                  </a:txBody>
                  <a:tcPr/>
                </a:tc>
                <a:tc>
                  <a:txBody>
                    <a:bodyPr/>
                    <a:lstStyle/>
                    <a:p>
                      <a:pPr>
                        <a:defRPr sz="1000"/>
                      </a:pPr>
                      <a:r>
                        <a:t>Current sensor limited to a 0.8-meter detection range.</a:t>
                      </a:r>
                    </a:p>
                  </a:txBody>
                  <a:tcPr/>
                </a:tc>
                <a:extLst>
                  <a:ext uri="{0D108BD9-81ED-4DB2-BD59-A6C34878D82A}">
                    <a16:rowId xmlns:a16="http://schemas.microsoft.com/office/drawing/2014/main" val="10007"/>
                  </a:ext>
                </a:extLst>
              </a:tr>
              <a:tr h="249381">
                <a:tc>
                  <a:txBody>
                    <a:bodyPr/>
                    <a:lstStyle/>
                    <a:p>
                      <a:pPr>
                        <a:defRPr sz="1000"/>
                      </a:pPr>
                      <a:r>
                        <a:t>RQ-08</a:t>
                      </a:r>
                    </a:p>
                  </a:txBody>
                  <a:tcPr/>
                </a:tc>
                <a:tc>
                  <a:txBody>
                    <a:bodyPr/>
                    <a:lstStyle/>
                    <a:p>
                      <a:pPr>
                        <a:defRPr sz="1000"/>
                      </a:pPr>
                      <a:r>
                        <a:t>Log data for at least 30 days</a:t>
                      </a:r>
                    </a:p>
                  </a:txBody>
                  <a:tcPr/>
                </a:tc>
                <a:tc>
                  <a:txBody>
                    <a:bodyPr/>
                    <a:lstStyle/>
                    <a:p>
                      <a:pPr>
                        <a:defRPr sz="1000"/>
                      </a:pPr>
                      <a:r>
                        <a:t>User Interface/Storage</a:t>
                      </a:r>
                    </a:p>
                  </a:txBody>
                  <a:tcPr/>
                </a:tc>
                <a:tc>
                  <a:txBody>
                    <a:bodyPr/>
                    <a:lstStyle/>
                    <a:p>
                      <a:pPr>
                        <a:defRPr sz="1000"/>
                      </a:pPr>
                      <a:r>
                        <a:t>✅ Compliant</a:t>
                      </a:r>
                    </a:p>
                  </a:txBody>
                  <a:tcPr/>
                </a:tc>
                <a:tc>
                  <a:txBody>
                    <a:bodyPr/>
                    <a:lstStyle/>
                    <a:p>
                      <a:pPr>
                        <a:defRPr sz="1000"/>
                      </a:pPr>
                      <a:r>
                        <a:t>Sufficient onboard storage and optimized for data retention.</a:t>
                      </a:r>
                    </a:p>
                  </a:txBody>
                  <a:tcPr/>
                </a:tc>
                <a:extLst>
                  <a:ext uri="{0D108BD9-81ED-4DB2-BD59-A6C34878D82A}">
                    <a16:rowId xmlns:a16="http://schemas.microsoft.com/office/drawing/2014/main" val="10008"/>
                  </a:ext>
                </a:extLst>
              </a:tr>
              <a:tr h="249381">
                <a:tc>
                  <a:txBody>
                    <a:bodyPr/>
                    <a:lstStyle/>
                    <a:p>
                      <a:pPr>
                        <a:defRPr sz="1000"/>
                      </a:pPr>
                      <a:r>
                        <a:t>RQ-09</a:t>
                      </a:r>
                    </a:p>
                  </a:txBody>
                  <a:tcPr/>
                </a:tc>
                <a:tc>
                  <a:txBody>
                    <a:bodyPr/>
                    <a:lstStyle/>
                    <a:p>
                      <a:pPr>
                        <a:defRPr sz="1000"/>
                      </a:pPr>
                      <a:r>
                        <a:t>Operate in 90% relative humidity</a:t>
                      </a:r>
                    </a:p>
                  </a:txBody>
                  <a:tcPr/>
                </a:tc>
                <a:tc>
                  <a:txBody>
                    <a:bodyPr/>
                    <a:lstStyle/>
                    <a:p>
                      <a:pPr>
                        <a:defRPr sz="1000"/>
                      </a:pPr>
                      <a:r>
                        <a:t>Environmental Sensor</a:t>
                      </a:r>
                    </a:p>
                  </a:txBody>
                  <a:tcPr/>
                </a:tc>
                <a:tc>
                  <a:txBody>
                    <a:bodyPr/>
                    <a:lstStyle/>
                    <a:p>
                      <a:pPr>
                        <a:defRPr sz="1000"/>
                      </a:pPr>
                      <a:r>
                        <a:t>✅ Compliant</a:t>
                      </a:r>
                    </a:p>
                  </a:txBody>
                  <a:tcPr/>
                </a:tc>
                <a:tc>
                  <a:txBody>
                    <a:bodyPr/>
                    <a:lstStyle/>
                    <a:p>
                      <a:pPr>
                        <a:defRPr sz="1000"/>
                      </a:pPr>
                      <a:r>
                        <a:t>Tested in high-humidity test chamber.</a:t>
                      </a:r>
                    </a:p>
                  </a:txBody>
                  <a:tcPr/>
                </a:tc>
                <a:extLst>
                  <a:ext uri="{0D108BD9-81ED-4DB2-BD59-A6C34878D82A}">
                    <a16:rowId xmlns:a16="http://schemas.microsoft.com/office/drawing/2014/main" val="10009"/>
                  </a:ext>
                </a:extLst>
              </a:tr>
              <a:tr h="249390">
                <a:tc>
                  <a:txBody>
                    <a:bodyPr/>
                    <a:lstStyle/>
                    <a:p>
                      <a:pPr>
                        <a:defRPr sz="1000"/>
                      </a:pPr>
                      <a:r>
                        <a:t>RQ-10</a:t>
                      </a:r>
                    </a:p>
                  </a:txBody>
                  <a:tcPr/>
                </a:tc>
                <a:tc>
                  <a:txBody>
                    <a:bodyPr/>
                    <a:lstStyle/>
                    <a:p>
                      <a:pPr>
                        <a:defRPr sz="1000"/>
                      </a:pPr>
                      <a:r>
                        <a:t>Support remote firmware updates</a:t>
                      </a:r>
                    </a:p>
                  </a:txBody>
                  <a:tcPr/>
                </a:tc>
                <a:tc>
                  <a:txBody>
                    <a:bodyPr/>
                    <a:lstStyle/>
                    <a:p>
                      <a:pPr>
                        <a:defRPr sz="1000"/>
                      </a:pPr>
                      <a:r>
                        <a:t>Communication Module</a:t>
                      </a:r>
                    </a:p>
                  </a:txBody>
                  <a:tcPr/>
                </a:tc>
                <a:tc>
                  <a:txBody>
                    <a:bodyPr/>
                    <a:lstStyle/>
                    <a:p>
                      <a:pPr>
                        <a:defRPr sz="1000"/>
                      </a:pPr>
                      <a:r>
                        <a:t>⚠ Partial Compliance</a:t>
                      </a:r>
                    </a:p>
                  </a:txBody>
                  <a:tcPr/>
                </a:tc>
                <a:tc>
                  <a:txBody>
                    <a:bodyPr/>
                    <a:lstStyle/>
                    <a:p>
                      <a:pPr>
                        <a:defRPr sz="1000"/>
                      </a:pPr>
                      <a:r>
                        <a:rPr dirty="0"/>
                        <a:t>Firmware updates require manual intervention under certain conditions.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F40E-82AF-5F63-A4D5-AF62B2FD6955}"/>
              </a:ext>
            </a:extLst>
          </p:cNvPr>
          <p:cNvSpPr>
            <a:spLocks noGrp="1"/>
          </p:cNvSpPr>
          <p:nvPr>
            <p:ph type="title"/>
          </p:nvPr>
        </p:nvSpPr>
        <p:spPr/>
        <p:txBody>
          <a:bodyPr>
            <a:normAutofit/>
          </a:bodyPr>
          <a:lstStyle/>
          <a:p>
            <a:pPr algn="ctr"/>
            <a:r>
              <a:rPr lang="en-US" sz="3200" b="0" i="0" dirty="0">
                <a:solidFill>
                  <a:srgbClr val="1F1F1F"/>
                </a:solidFill>
                <a:effectLst/>
                <a:latin typeface="Source Sans Pro" panose="020B0503030403020204" pitchFamily="34" charset="0"/>
              </a:rPr>
              <a:t>Specification Compliance Matrix </a:t>
            </a:r>
            <a:r>
              <a:rPr lang="en-US" sz="3200" dirty="0"/>
              <a:t>Upgraded Sensors Software</a:t>
            </a:r>
          </a:p>
        </p:txBody>
      </p:sp>
      <p:pic>
        <p:nvPicPr>
          <p:cNvPr id="4" name="table">
            <a:extLst>
              <a:ext uri="{FF2B5EF4-FFF2-40B4-BE49-F238E27FC236}">
                <a16:creationId xmlns:a16="http://schemas.microsoft.com/office/drawing/2014/main" id="{0993461F-08DA-D546-28CB-45CF52873500}"/>
              </a:ext>
            </a:extLst>
          </p:cNvPr>
          <p:cNvPicPr>
            <a:picLocks noChangeAspect="1"/>
          </p:cNvPicPr>
          <p:nvPr/>
        </p:nvPicPr>
        <p:blipFill>
          <a:blip r:embed="rId2"/>
          <a:stretch>
            <a:fillRect/>
          </a:stretch>
        </p:blipFill>
        <p:spPr>
          <a:xfrm>
            <a:off x="1590675" y="1591019"/>
            <a:ext cx="8229600" cy="5142813"/>
          </a:xfrm>
          <a:prstGeom prst="rect">
            <a:avLst/>
          </a:prstGeom>
        </p:spPr>
      </p:pic>
    </p:spTree>
    <p:extLst>
      <p:ext uri="{BB962C8B-B14F-4D97-AF65-F5344CB8AC3E}">
        <p14:creationId xmlns:p14="http://schemas.microsoft.com/office/powerpoint/2010/main" val="3035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Technology Readiness Assessment: Sensor Upgrade</a:t>
            </a:r>
          </a:p>
        </p:txBody>
      </p:sp>
      <p:graphicFrame>
        <p:nvGraphicFramePr>
          <p:cNvPr id="3" name="Table 2"/>
          <p:cNvGraphicFramePr>
            <a:graphicFrameLocks noGrp="1"/>
          </p:cNvGraphicFramePr>
          <p:nvPr>
            <p:extLst>
              <p:ext uri="{D42A27DB-BD31-4B8C-83A1-F6EECF244321}">
                <p14:modId xmlns:p14="http://schemas.microsoft.com/office/powerpoint/2010/main" val="3807525383"/>
              </p:ext>
            </p:extLst>
          </p:nvPr>
        </p:nvGraphicFramePr>
        <p:xfrm>
          <a:off x="1857375" y="1847850"/>
          <a:ext cx="8229600" cy="42062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457200">
                <a:tc>
                  <a:txBody>
                    <a:bodyPr/>
                    <a:lstStyle/>
                    <a:p>
                      <a:pPr>
                        <a:defRPr sz="1000"/>
                      </a:pPr>
                      <a:r>
                        <a:t>Subsystem</a:t>
                      </a:r>
                    </a:p>
                  </a:txBody>
                  <a:tcPr/>
                </a:tc>
                <a:tc>
                  <a:txBody>
                    <a:bodyPr/>
                    <a:lstStyle/>
                    <a:p>
                      <a:pPr>
                        <a:defRPr sz="1000"/>
                      </a:pPr>
                      <a:r>
                        <a:t>Current TRL</a:t>
                      </a:r>
                    </a:p>
                  </a:txBody>
                  <a:tcPr/>
                </a:tc>
                <a:tc>
                  <a:txBody>
                    <a:bodyPr/>
                    <a:lstStyle/>
                    <a:p>
                      <a:pPr>
                        <a:defRPr sz="1000"/>
                      </a:pPr>
                      <a:r>
                        <a:t>Description</a:t>
                      </a:r>
                    </a:p>
                  </a:txBody>
                  <a:tcPr/>
                </a:tc>
                <a:tc>
                  <a:txBody>
                    <a:bodyPr/>
                    <a:lstStyle/>
                    <a:p>
                      <a:pPr>
                        <a:defRPr sz="1000"/>
                      </a:pPr>
                      <a:r>
                        <a:t>Challenges</a:t>
                      </a:r>
                    </a:p>
                  </a:txBody>
                  <a:tcPr/>
                </a:tc>
                <a:tc>
                  <a:txBody>
                    <a:bodyPr/>
                    <a:lstStyle/>
                    <a:p>
                      <a:pPr>
                        <a:defRPr sz="1000"/>
                      </a:pPr>
                      <a:r>
                        <a:t>Recommended Actions</a:t>
                      </a:r>
                    </a:p>
                  </a:txBody>
                  <a:tcPr/>
                </a:tc>
                <a:extLst>
                  <a:ext uri="{0D108BD9-81ED-4DB2-BD59-A6C34878D82A}">
                    <a16:rowId xmlns:a16="http://schemas.microsoft.com/office/drawing/2014/main" val="10000"/>
                  </a:ext>
                </a:extLst>
              </a:tr>
              <a:tr h="457200">
                <a:tc>
                  <a:txBody>
                    <a:bodyPr/>
                    <a:lstStyle/>
                    <a:p>
                      <a:pPr>
                        <a:defRPr sz="1000"/>
                      </a:pPr>
                      <a:r>
                        <a:rPr lang="en-US" dirty="0"/>
                        <a:t>Cable</a:t>
                      </a:r>
                      <a:r>
                        <a:rPr dirty="0"/>
                        <a:t> Sensor Unit</a:t>
                      </a:r>
                    </a:p>
                  </a:txBody>
                  <a:tcPr/>
                </a:tc>
                <a:tc>
                  <a:txBody>
                    <a:bodyPr/>
                    <a:lstStyle/>
                    <a:p>
                      <a:pPr>
                        <a:defRPr sz="1000"/>
                      </a:pPr>
                      <a:r>
                        <a:t>TRL 6: Prototype</a:t>
                      </a:r>
                    </a:p>
                  </a:txBody>
                  <a:tcPr/>
                </a:tc>
                <a:tc>
                  <a:txBody>
                    <a:bodyPr/>
                    <a:lstStyle/>
                    <a:p>
                      <a:pPr>
                        <a:defRPr sz="1000"/>
                      </a:pPr>
                      <a:r>
                        <a:rPr dirty="0"/>
                        <a:t>Tested for sensitivity and accuracy in relevant conditions.</a:t>
                      </a:r>
                    </a:p>
                  </a:txBody>
                  <a:tcPr/>
                </a:tc>
                <a:tc>
                  <a:txBody>
                    <a:bodyPr/>
                    <a:lstStyle/>
                    <a:p>
                      <a:pPr>
                        <a:defRPr sz="1000"/>
                      </a:pPr>
                      <a:r>
                        <a:t>Sensitivity to noise; durability in extreme conditions.</a:t>
                      </a:r>
                    </a:p>
                  </a:txBody>
                  <a:tcPr/>
                </a:tc>
                <a:tc>
                  <a:txBody>
                    <a:bodyPr/>
                    <a:lstStyle/>
                    <a:p>
                      <a:pPr>
                        <a:defRPr sz="1000"/>
                      </a:pPr>
                      <a:r>
                        <a:t>Perform field tests and refine noise reduction.</a:t>
                      </a:r>
                    </a:p>
                  </a:txBody>
                  <a:tcPr/>
                </a:tc>
                <a:extLst>
                  <a:ext uri="{0D108BD9-81ED-4DB2-BD59-A6C34878D82A}">
                    <a16:rowId xmlns:a16="http://schemas.microsoft.com/office/drawing/2014/main" val="10001"/>
                  </a:ext>
                </a:extLst>
              </a:tr>
              <a:tr h="457200">
                <a:tc>
                  <a:txBody>
                    <a:bodyPr/>
                    <a:lstStyle/>
                    <a:p>
                      <a:pPr>
                        <a:defRPr sz="1000"/>
                      </a:pPr>
                      <a:r>
                        <a:t>Data Processing Unit</a:t>
                      </a:r>
                    </a:p>
                  </a:txBody>
                  <a:tcPr/>
                </a:tc>
                <a:tc>
                  <a:txBody>
                    <a:bodyPr/>
                    <a:lstStyle/>
                    <a:p>
                      <a:pPr>
                        <a:defRPr sz="1000"/>
                      </a:pPr>
                      <a:r>
                        <a:t>TRL 7: Operational Prototype</a:t>
                      </a:r>
                    </a:p>
                  </a:txBody>
                  <a:tcPr/>
                </a:tc>
                <a:tc>
                  <a:txBody>
                    <a:bodyPr/>
                    <a:lstStyle/>
                    <a:p>
                      <a:pPr>
                        <a:defRPr sz="1000"/>
                      </a:pPr>
                      <a:r>
                        <a:rPr dirty="0"/>
                        <a:t>Real-time filtering and preprocessing demonstrated.</a:t>
                      </a:r>
                    </a:p>
                  </a:txBody>
                  <a:tcPr/>
                </a:tc>
                <a:tc>
                  <a:txBody>
                    <a:bodyPr/>
                    <a:lstStyle/>
                    <a:p>
                      <a:pPr>
                        <a:defRPr sz="1000"/>
                      </a:pPr>
                      <a:r>
                        <a:t>High power consumption during processing loads.</a:t>
                      </a:r>
                    </a:p>
                  </a:txBody>
                  <a:tcPr/>
                </a:tc>
                <a:tc>
                  <a:txBody>
                    <a:bodyPr/>
                    <a:lstStyle/>
                    <a:p>
                      <a:pPr>
                        <a:defRPr sz="1000"/>
                      </a:pPr>
                      <a:r>
                        <a:t>Optimize firmware and adopt low-power algorithms.</a:t>
                      </a:r>
                    </a:p>
                  </a:txBody>
                  <a:tcPr/>
                </a:tc>
                <a:extLst>
                  <a:ext uri="{0D108BD9-81ED-4DB2-BD59-A6C34878D82A}">
                    <a16:rowId xmlns:a16="http://schemas.microsoft.com/office/drawing/2014/main" val="10002"/>
                  </a:ext>
                </a:extLst>
              </a:tr>
              <a:tr h="457200">
                <a:tc>
                  <a:txBody>
                    <a:bodyPr/>
                    <a:lstStyle/>
                    <a:p>
                      <a:pPr>
                        <a:defRPr sz="1000"/>
                      </a:pPr>
                      <a:r>
                        <a:t>Communication Module</a:t>
                      </a:r>
                    </a:p>
                  </a:txBody>
                  <a:tcPr/>
                </a:tc>
                <a:tc>
                  <a:txBody>
                    <a:bodyPr/>
                    <a:lstStyle/>
                    <a:p>
                      <a:pPr>
                        <a:defRPr sz="1000"/>
                      </a:pPr>
                      <a:r>
                        <a:t>TRL 5: Laboratory Validation</a:t>
                      </a:r>
                    </a:p>
                  </a:txBody>
                  <a:tcPr/>
                </a:tc>
                <a:tc>
                  <a:txBody>
                    <a:bodyPr/>
                    <a:lstStyle/>
                    <a:p>
                      <a:pPr>
                        <a:defRPr sz="1000"/>
                      </a:pPr>
                      <a:r>
                        <a:t>Secure data transmission validated over Wi-Fi and ZigBee.</a:t>
                      </a:r>
                    </a:p>
                  </a:txBody>
                  <a:tcPr/>
                </a:tc>
                <a:tc>
                  <a:txBody>
                    <a:bodyPr/>
                    <a:lstStyle/>
                    <a:p>
                      <a:pPr>
                        <a:defRPr sz="1000"/>
                      </a:pPr>
                      <a:r>
                        <a:t>Limited testing on long-range protocols; interference in urban areas.</a:t>
                      </a:r>
                    </a:p>
                  </a:txBody>
                  <a:tcPr/>
                </a:tc>
                <a:tc>
                  <a:txBody>
                    <a:bodyPr/>
                    <a:lstStyle/>
                    <a:p>
                      <a:pPr>
                        <a:defRPr sz="1000"/>
                      </a:pPr>
                      <a:r>
                        <a:t>Expand testing to remote areas and improve protocol interoperability.</a:t>
                      </a:r>
                    </a:p>
                  </a:txBody>
                  <a:tcPr/>
                </a:tc>
                <a:extLst>
                  <a:ext uri="{0D108BD9-81ED-4DB2-BD59-A6C34878D82A}">
                    <a16:rowId xmlns:a16="http://schemas.microsoft.com/office/drawing/2014/main" val="10003"/>
                  </a:ext>
                </a:extLst>
              </a:tr>
              <a:tr h="457200">
                <a:tc>
                  <a:txBody>
                    <a:bodyPr/>
                    <a:lstStyle/>
                    <a:p>
                      <a:pPr>
                        <a:defRPr sz="1000"/>
                      </a:pPr>
                      <a:r>
                        <a:rPr dirty="0"/>
                        <a:t>Power Supply Interface</a:t>
                      </a:r>
                    </a:p>
                  </a:txBody>
                  <a:tcPr/>
                </a:tc>
                <a:tc>
                  <a:txBody>
                    <a:bodyPr/>
                    <a:lstStyle/>
                    <a:p>
                      <a:pPr>
                        <a:defRPr sz="1000"/>
                      </a:pPr>
                      <a:r>
                        <a:t>TRL 8: Fully Integrated</a:t>
                      </a:r>
                    </a:p>
                  </a:txBody>
                  <a:tcPr/>
                </a:tc>
                <a:tc>
                  <a:txBody>
                    <a:bodyPr/>
                    <a:lstStyle/>
                    <a:p>
                      <a:pPr>
                        <a:defRPr sz="1000"/>
                      </a:pPr>
                      <a:r>
                        <a:t>Tested with existing field power systems.</a:t>
                      </a:r>
                    </a:p>
                  </a:txBody>
                  <a:tcPr/>
                </a:tc>
                <a:tc>
                  <a:txBody>
                    <a:bodyPr/>
                    <a:lstStyle/>
                    <a:p>
                      <a:pPr>
                        <a:defRPr sz="1000"/>
                      </a:pPr>
                      <a:r>
                        <a:t>Insufficient support for alternative energy sources.</a:t>
                      </a:r>
                    </a:p>
                  </a:txBody>
                  <a:tcPr/>
                </a:tc>
                <a:tc>
                  <a:txBody>
                    <a:bodyPr/>
                    <a:lstStyle/>
                    <a:p>
                      <a:pPr>
                        <a:defRPr sz="1000"/>
                      </a:pPr>
                      <a:r>
                        <a:t>Incorporate solar/battery backup options.</a:t>
                      </a:r>
                    </a:p>
                  </a:txBody>
                  <a:tcPr/>
                </a:tc>
                <a:extLst>
                  <a:ext uri="{0D108BD9-81ED-4DB2-BD59-A6C34878D82A}">
                    <a16:rowId xmlns:a16="http://schemas.microsoft.com/office/drawing/2014/main" val="10004"/>
                  </a:ext>
                </a:extLst>
              </a:tr>
              <a:tr h="457200">
                <a:tc>
                  <a:txBody>
                    <a:bodyPr/>
                    <a:lstStyle/>
                    <a:p>
                      <a:pPr>
                        <a:defRPr sz="1000"/>
                      </a:pPr>
                      <a:r>
                        <a:t>Firmware Update System</a:t>
                      </a:r>
                    </a:p>
                  </a:txBody>
                  <a:tcPr/>
                </a:tc>
                <a:tc>
                  <a:txBody>
                    <a:bodyPr/>
                    <a:lstStyle/>
                    <a:p>
                      <a:pPr>
                        <a:defRPr sz="1000"/>
                      </a:pPr>
                      <a:r>
                        <a:t>TRL 5: Laboratory Validation</a:t>
                      </a:r>
                    </a:p>
                  </a:txBody>
                  <a:tcPr/>
                </a:tc>
                <a:tc>
                  <a:txBody>
                    <a:bodyPr/>
                    <a:lstStyle/>
                    <a:p>
                      <a:pPr>
                        <a:defRPr sz="1000"/>
                      </a:pPr>
                      <a:r>
                        <a:t>Secure OTA updates demonstrated in lab settings.</a:t>
                      </a:r>
                    </a:p>
                  </a:txBody>
                  <a:tcPr/>
                </a:tc>
                <a:tc>
                  <a:txBody>
                    <a:bodyPr/>
                    <a:lstStyle/>
                    <a:p>
                      <a:pPr>
                        <a:defRPr sz="1000"/>
                      </a:pPr>
                      <a:r>
                        <a:t>Compatibility issues with legacy systems.</a:t>
                      </a:r>
                    </a:p>
                  </a:txBody>
                  <a:tcPr/>
                </a:tc>
                <a:tc>
                  <a:txBody>
                    <a:bodyPr/>
                    <a:lstStyle/>
                    <a:p>
                      <a:pPr>
                        <a:defRPr sz="1000"/>
                      </a:pPr>
                      <a:r>
                        <a:t>Conduct field testing and simplify update mechanisms.</a:t>
                      </a:r>
                    </a:p>
                  </a:txBody>
                  <a:tcPr/>
                </a:tc>
                <a:extLst>
                  <a:ext uri="{0D108BD9-81ED-4DB2-BD59-A6C34878D82A}">
                    <a16:rowId xmlns:a16="http://schemas.microsoft.com/office/drawing/2014/main" val="10005"/>
                  </a:ext>
                </a:extLst>
              </a:tr>
              <a:tr h="457200">
                <a:tc>
                  <a:txBody>
                    <a:bodyPr/>
                    <a:lstStyle/>
                    <a:p>
                      <a:pPr>
                        <a:defRPr sz="1000"/>
                      </a:pPr>
                      <a:r>
                        <a:t>Environmental Sensor</a:t>
                      </a:r>
                    </a:p>
                  </a:txBody>
                  <a:tcPr/>
                </a:tc>
                <a:tc>
                  <a:txBody>
                    <a:bodyPr/>
                    <a:lstStyle/>
                    <a:p>
                      <a:pPr>
                        <a:defRPr sz="1000"/>
                      </a:pPr>
                      <a:r>
                        <a:t>TRL 6: Prototype</a:t>
                      </a:r>
                    </a:p>
                  </a:txBody>
                  <a:tcPr/>
                </a:tc>
                <a:tc>
                  <a:txBody>
                    <a:bodyPr/>
                    <a:lstStyle/>
                    <a:p>
                      <a:pPr>
                        <a:defRPr sz="1000"/>
                      </a:pPr>
                      <a:r>
                        <a:t>Validated in simulated environmental conditions.</a:t>
                      </a:r>
                    </a:p>
                  </a:txBody>
                  <a:tcPr/>
                </a:tc>
                <a:tc>
                  <a:txBody>
                    <a:bodyPr/>
                    <a:lstStyle/>
                    <a:p>
                      <a:pPr>
                        <a:defRPr sz="1000"/>
                      </a:pPr>
                      <a:r>
                        <a:t>Limited testing in high-humidity or corrosive environments.</a:t>
                      </a:r>
                    </a:p>
                  </a:txBody>
                  <a:tcPr/>
                </a:tc>
                <a:tc>
                  <a:txBody>
                    <a:bodyPr/>
                    <a:lstStyle/>
                    <a:p>
                      <a:pPr>
                        <a:defRPr sz="1000"/>
                      </a:pPr>
                      <a:r>
                        <a:t>Perform extended tests in extreme environments.</a:t>
                      </a:r>
                    </a:p>
                  </a:txBody>
                  <a:tcPr/>
                </a:tc>
                <a:extLst>
                  <a:ext uri="{0D108BD9-81ED-4DB2-BD59-A6C34878D82A}">
                    <a16:rowId xmlns:a16="http://schemas.microsoft.com/office/drawing/2014/main" val="10006"/>
                  </a:ext>
                </a:extLst>
              </a:tr>
              <a:tr h="457200">
                <a:tc>
                  <a:txBody>
                    <a:bodyPr/>
                    <a:lstStyle/>
                    <a:p>
                      <a:pPr>
                        <a:defRPr sz="1000"/>
                      </a:pPr>
                      <a:r>
                        <a:t>User Interface (UI)</a:t>
                      </a:r>
                    </a:p>
                  </a:txBody>
                  <a:tcPr/>
                </a:tc>
                <a:tc>
                  <a:txBody>
                    <a:bodyPr/>
                    <a:lstStyle/>
                    <a:p>
                      <a:pPr>
                        <a:defRPr sz="1000"/>
                      </a:pPr>
                      <a:r>
                        <a:t>TRL 6: Prototype</a:t>
                      </a:r>
                    </a:p>
                  </a:txBody>
                  <a:tcPr/>
                </a:tc>
                <a:tc>
                  <a:txBody>
                    <a:bodyPr/>
                    <a:lstStyle/>
                    <a:p>
                      <a:pPr>
                        <a:defRPr sz="1000"/>
                      </a:pPr>
                      <a:r>
                        <a:t>Provides real-time visualization and alerts.</a:t>
                      </a:r>
                    </a:p>
                  </a:txBody>
                  <a:tcPr/>
                </a:tc>
                <a:tc>
                  <a:txBody>
                    <a:bodyPr/>
                    <a:lstStyle/>
                    <a:p>
                      <a:pPr>
                        <a:defRPr sz="1000"/>
                      </a:pPr>
                      <a:r>
                        <a:t>Scalability for multiple sensors and diverse data streams.</a:t>
                      </a:r>
                    </a:p>
                  </a:txBody>
                  <a:tcPr/>
                </a:tc>
                <a:tc>
                  <a:txBody>
                    <a:bodyPr/>
                    <a:lstStyle/>
                    <a:p>
                      <a:pPr>
                        <a:defRPr sz="1000"/>
                      </a:pPr>
                      <a:r>
                        <a:rPr dirty="0"/>
                        <a:t>Develop a cloud-based scalable architecture.</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10DA4-57F1-173F-C4D6-4530DEA347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71240-738B-2BC9-DDF9-650AC38D4F56}"/>
              </a:ext>
            </a:extLst>
          </p:cNvPr>
          <p:cNvSpPr>
            <a:spLocks noGrp="1"/>
          </p:cNvSpPr>
          <p:nvPr>
            <p:ph type="title"/>
          </p:nvPr>
        </p:nvSpPr>
        <p:spPr>
          <a:xfrm>
            <a:off x="885825" y="0"/>
            <a:ext cx="9534525" cy="839788"/>
          </a:xfrm>
        </p:spPr>
        <p:txBody>
          <a:bodyPr>
            <a:normAutofit fontScale="90000"/>
          </a:bodyPr>
          <a:lstStyle/>
          <a:p>
            <a:pPr algn="ctr"/>
            <a:r>
              <a:rPr sz="3600" dirty="0"/>
              <a:t>Technology Readiness Assessment: Sensor Upgrade</a:t>
            </a:r>
          </a:p>
        </p:txBody>
      </p:sp>
      <p:graphicFrame>
        <p:nvGraphicFramePr>
          <p:cNvPr id="3" name="Table 2">
            <a:extLst>
              <a:ext uri="{FF2B5EF4-FFF2-40B4-BE49-F238E27FC236}">
                <a16:creationId xmlns:a16="http://schemas.microsoft.com/office/drawing/2014/main" id="{9A85B064-AD98-6390-EB3B-F30D94302453}"/>
              </a:ext>
            </a:extLst>
          </p:cNvPr>
          <p:cNvGraphicFramePr>
            <a:graphicFrameLocks noGrp="1"/>
          </p:cNvGraphicFramePr>
          <p:nvPr>
            <p:extLst>
              <p:ext uri="{D42A27DB-BD31-4B8C-83A1-F6EECF244321}">
                <p14:modId xmlns:p14="http://schemas.microsoft.com/office/powerpoint/2010/main" val="2128581701"/>
              </p:ext>
            </p:extLst>
          </p:nvPr>
        </p:nvGraphicFramePr>
        <p:xfrm>
          <a:off x="781050" y="676275"/>
          <a:ext cx="10915650" cy="5982810"/>
        </p:xfrm>
        <a:graphic>
          <a:graphicData uri="http://schemas.openxmlformats.org/drawingml/2006/table">
            <a:tbl>
              <a:tblPr firstRow="1" bandRow="1">
                <a:tableStyleId>{5C22544A-7EE6-4342-B048-85BDC9FD1C3A}</a:tableStyleId>
              </a:tblPr>
              <a:tblGrid>
                <a:gridCol w="2183130">
                  <a:extLst>
                    <a:ext uri="{9D8B030D-6E8A-4147-A177-3AD203B41FA5}">
                      <a16:colId xmlns:a16="http://schemas.microsoft.com/office/drawing/2014/main" val="20000"/>
                    </a:ext>
                  </a:extLst>
                </a:gridCol>
                <a:gridCol w="2183130">
                  <a:extLst>
                    <a:ext uri="{9D8B030D-6E8A-4147-A177-3AD203B41FA5}">
                      <a16:colId xmlns:a16="http://schemas.microsoft.com/office/drawing/2014/main" val="20001"/>
                    </a:ext>
                  </a:extLst>
                </a:gridCol>
                <a:gridCol w="2183130">
                  <a:extLst>
                    <a:ext uri="{9D8B030D-6E8A-4147-A177-3AD203B41FA5}">
                      <a16:colId xmlns:a16="http://schemas.microsoft.com/office/drawing/2014/main" val="20002"/>
                    </a:ext>
                  </a:extLst>
                </a:gridCol>
                <a:gridCol w="2183130">
                  <a:extLst>
                    <a:ext uri="{9D8B030D-6E8A-4147-A177-3AD203B41FA5}">
                      <a16:colId xmlns:a16="http://schemas.microsoft.com/office/drawing/2014/main" val="20003"/>
                    </a:ext>
                  </a:extLst>
                </a:gridCol>
                <a:gridCol w="2183130">
                  <a:extLst>
                    <a:ext uri="{9D8B030D-6E8A-4147-A177-3AD203B41FA5}">
                      <a16:colId xmlns:a16="http://schemas.microsoft.com/office/drawing/2014/main" val="20004"/>
                    </a:ext>
                  </a:extLst>
                </a:gridCol>
              </a:tblGrid>
              <a:tr h="339442">
                <a:tc>
                  <a:txBody>
                    <a:bodyPr/>
                    <a:lstStyle/>
                    <a:p>
                      <a:pPr>
                        <a:defRPr sz="1000"/>
                      </a:pPr>
                      <a:r>
                        <a:t>Subsystem</a:t>
                      </a:r>
                    </a:p>
                  </a:txBody>
                  <a:tcPr/>
                </a:tc>
                <a:tc>
                  <a:txBody>
                    <a:bodyPr/>
                    <a:lstStyle/>
                    <a:p>
                      <a:pPr>
                        <a:defRPr sz="1000"/>
                      </a:pPr>
                      <a:r>
                        <a:t>Current TRL</a:t>
                      </a:r>
                    </a:p>
                  </a:txBody>
                  <a:tcPr/>
                </a:tc>
                <a:tc>
                  <a:txBody>
                    <a:bodyPr/>
                    <a:lstStyle/>
                    <a:p>
                      <a:pPr>
                        <a:defRPr sz="1000"/>
                      </a:pPr>
                      <a:r>
                        <a:t>Description</a:t>
                      </a:r>
                    </a:p>
                  </a:txBody>
                  <a:tcPr/>
                </a:tc>
                <a:tc>
                  <a:txBody>
                    <a:bodyPr/>
                    <a:lstStyle/>
                    <a:p>
                      <a:pPr>
                        <a:defRPr sz="1000"/>
                      </a:pPr>
                      <a:r>
                        <a:rPr dirty="0"/>
                        <a:t>Challenges</a:t>
                      </a:r>
                    </a:p>
                  </a:txBody>
                  <a:tcPr/>
                </a:tc>
                <a:tc>
                  <a:txBody>
                    <a:bodyPr/>
                    <a:lstStyle/>
                    <a:p>
                      <a:pPr>
                        <a:defRPr sz="1000"/>
                      </a:pPr>
                      <a:r>
                        <a:rPr dirty="0"/>
                        <a:t>Recommended Actions</a:t>
                      </a:r>
                    </a:p>
                  </a:txBody>
                  <a:tcPr/>
                </a:tc>
                <a:extLst>
                  <a:ext uri="{0D108BD9-81ED-4DB2-BD59-A6C34878D82A}">
                    <a16:rowId xmlns:a16="http://schemas.microsoft.com/office/drawing/2014/main" val="10000"/>
                  </a:ext>
                </a:extLst>
              </a:tr>
              <a:tr h="648555">
                <a:tc>
                  <a:txBody>
                    <a:bodyPr/>
                    <a:lstStyle/>
                    <a:p>
                      <a:pPr>
                        <a:defRPr sz="1000"/>
                      </a:pPr>
                      <a:r>
                        <a:rPr lang="en-US" dirty="0"/>
                        <a:t>thermistors</a:t>
                      </a:r>
                      <a:r>
                        <a:rPr dirty="0"/>
                        <a:t> Sensor Unit</a:t>
                      </a:r>
                    </a:p>
                  </a:txBody>
                  <a:tcPr/>
                </a:tc>
                <a:tc>
                  <a:txBody>
                    <a:bodyPr/>
                    <a:lstStyle/>
                    <a:p>
                      <a:pPr>
                        <a:defRPr sz="1000"/>
                      </a:pPr>
                      <a:r>
                        <a:t>TRL 6: Prototype</a:t>
                      </a:r>
                    </a:p>
                  </a:txBody>
                  <a:tcPr/>
                </a:tc>
                <a:tc>
                  <a:txBody>
                    <a:bodyPr/>
                    <a:lstStyle/>
                    <a:p>
                      <a:pPr>
                        <a:defRPr sz="1000"/>
                      </a:pPr>
                      <a:r>
                        <a:rPr lang="en-US" dirty="0"/>
                        <a:t>Measure ambient or object temperature (e.g., thermistors, thermocouples, RTDs).</a:t>
                      </a:r>
                      <a:endParaRPr dirty="0"/>
                    </a:p>
                  </a:txBody>
                  <a:tcPr/>
                </a:tc>
                <a:tc>
                  <a:txBody>
                    <a:bodyPr/>
                    <a:lstStyle/>
                    <a:p>
                      <a:pPr>
                        <a:defRPr sz="1000"/>
                      </a:pPr>
                      <a:r>
                        <a:rPr lang="en-US" dirty="0"/>
                        <a:t>Temperature  moisture levels in the air (e.g., capacitive or resistive humidity sensors).</a:t>
                      </a:r>
                      <a:endParaRPr dirty="0"/>
                    </a:p>
                  </a:txBody>
                  <a:tcPr/>
                </a:tc>
                <a:tc>
                  <a:txBody>
                    <a:bodyPr/>
                    <a:lstStyle/>
                    <a:p>
                      <a:pPr>
                        <a:defRPr sz="1000"/>
                      </a:pPr>
                      <a:r>
                        <a:rPr dirty="0"/>
                        <a:t>Perform field tests and refine noise reduction.</a:t>
                      </a:r>
                    </a:p>
                  </a:txBody>
                  <a:tcPr/>
                </a:tc>
                <a:extLst>
                  <a:ext uri="{0D108BD9-81ED-4DB2-BD59-A6C34878D82A}">
                    <a16:rowId xmlns:a16="http://schemas.microsoft.com/office/drawing/2014/main" val="10001"/>
                  </a:ext>
                </a:extLst>
              </a:tr>
              <a:tr h="789545">
                <a:tc>
                  <a:txBody>
                    <a:bodyPr/>
                    <a:lstStyle/>
                    <a:p>
                      <a:pPr>
                        <a:defRPr sz="1000"/>
                      </a:pPr>
                      <a:r>
                        <a:rPr lang="en-US" dirty="0"/>
                        <a:t>Acoustic Sensors:</a:t>
                      </a:r>
                      <a:endParaRPr dirty="0"/>
                    </a:p>
                  </a:txBody>
                  <a:tcPr/>
                </a:tc>
                <a:tc>
                  <a:txBody>
                    <a:bodyPr/>
                    <a:lstStyle/>
                    <a:p>
                      <a:pPr>
                        <a:defRPr sz="1000"/>
                      </a:pPr>
                      <a:r>
                        <a:rPr dirty="0"/>
                        <a:t>TRL 7: Operational Prototype</a:t>
                      </a:r>
                    </a:p>
                  </a:txBody>
                  <a:tcPr/>
                </a:tc>
                <a:tc>
                  <a:txBody>
                    <a:bodyPr/>
                    <a:lstStyle/>
                    <a:p>
                      <a:pPr>
                        <a:defRPr sz="1000"/>
                      </a:pPr>
                      <a:r>
                        <a:rPr lang="en-US" dirty="0"/>
                        <a:t>Detect sound waves, vibrations, or ultrasonic signals.</a:t>
                      </a:r>
                      <a:endParaRPr dirty="0"/>
                    </a:p>
                  </a:txBody>
                  <a:tcPr/>
                </a:tc>
                <a:tc>
                  <a:txBody>
                    <a:bodyPr/>
                    <a:lstStyle/>
                    <a:p>
                      <a:pPr>
                        <a:defRPr sz="1000"/>
                      </a:pPr>
                      <a:r>
                        <a:rPr lang="en-US" dirty="0"/>
                        <a:t>Acoustic sensors are highly sensitive to background noise, which can affect their accuracy in detecting specific signals.</a:t>
                      </a:r>
                      <a:endParaRPr dirty="0"/>
                    </a:p>
                  </a:txBody>
                  <a:tcPr/>
                </a:tc>
                <a:tc>
                  <a:txBody>
                    <a:bodyPr/>
                    <a:lstStyle/>
                    <a:p>
                      <a:pPr>
                        <a:defRPr sz="1000"/>
                      </a:pPr>
                      <a:r>
                        <a:rPr dirty="0"/>
                        <a:t>Optimize firmware and adopt low-power algorithms.</a:t>
                      </a:r>
                    </a:p>
                  </a:txBody>
                  <a:tcPr/>
                </a:tc>
                <a:extLst>
                  <a:ext uri="{0D108BD9-81ED-4DB2-BD59-A6C34878D82A}">
                    <a16:rowId xmlns:a16="http://schemas.microsoft.com/office/drawing/2014/main" val="10002"/>
                  </a:ext>
                </a:extLst>
              </a:tr>
              <a:tr h="1199364">
                <a:tc>
                  <a:txBody>
                    <a:bodyPr/>
                    <a:lstStyle/>
                    <a:p>
                      <a:pPr>
                        <a:defRPr sz="1000"/>
                      </a:pPr>
                      <a:r>
                        <a:rPr lang="en-US" dirty="0"/>
                        <a:t>Infrared Sensors</a:t>
                      </a:r>
                      <a:r>
                        <a:rPr dirty="0"/>
                        <a:t> Module</a:t>
                      </a:r>
                    </a:p>
                  </a:txBody>
                  <a:tcPr/>
                </a:tc>
                <a:tc>
                  <a:txBody>
                    <a:bodyPr/>
                    <a:lstStyle/>
                    <a:p>
                      <a:pPr>
                        <a:defRPr sz="1000"/>
                      </a:pPr>
                      <a:r>
                        <a:rPr dirty="0"/>
                        <a:t>TRL 5: Laboratory Validation</a:t>
                      </a:r>
                    </a:p>
                  </a:txBody>
                  <a:tcPr/>
                </a:tc>
                <a:tc>
                  <a:txBody>
                    <a:bodyPr/>
                    <a:lstStyle/>
                    <a:p>
                      <a:pPr>
                        <a:defRPr sz="1000"/>
                      </a:pPr>
                      <a:r>
                        <a:rPr lang="en-US" dirty="0"/>
                        <a:t>Detect thermal radiation or measure distances (used in remote controls or heat imaging).</a:t>
                      </a:r>
                      <a:endParaRP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pPr>
                      <a:r>
                        <a:rPr lang="en-US" dirty="0"/>
                        <a:t>The effective range of IR sensors is limited compared to other sensing technologies like radar or LIDAR, particularly in open spaces.</a:t>
                      </a:r>
                    </a:p>
                    <a:p>
                      <a:pPr marL="0" marR="0" lvl="0" indent="0" algn="l" defTabSz="914400" rtl="0" eaLnBrk="1" fontAlgn="auto" latinLnBrk="0" hangingPunct="1">
                        <a:lnSpc>
                          <a:spcPct val="100000"/>
                        </a:lnSpc>
                        <a:spcBef>
                          <a:spcPts val="0"/>
                        </a:spcBef>
                        <a:spcAft>
                          <a:spcPts val="0"/>
                        </a:spcAft>
                        <a:buClrTx/>
                        <a:buSzTx/>
                        <a:buFontTx/>
                        <a:buNone/>
                        <a:tabLst/>
                        <a:defRPr sz="1000"/>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pPr>
                      <a:r>
                        <a:rPr lang="en-US" dirty="0"/>
                        <a:t>Use protective enclosures or filters to mitigate interference from dust, smoke, or fog.</a:t>
                      </a:r>
                    </a:p>
                    <a:p>
                      <a:pPr>
                        <a:defRPr sz="1000"/>
                      </a:pPr>
                      <a:endParaRPr dirty="0"/>
                    </a:p>
                  </a:txBody>
                  <a:tcPr/>
                </a:tc>
                <a:extLst>
                  <a:ext uri="{0D108BD9-81ED-4DB2-BD59-A6C34878D82A}">
                    <a16:rowId xmlns:a16="http://schemas.microsoft.com/office/drawing/2014/main" val="10003"/>
                  </a:ext>
                </a:extLst>
              </a:tr>
              <a:tr h="789545">
                <a:tc>
                  <a:txBody>
                    <a:bodyPr/>
                    <a:lstStyle/>
                    <a:p>
                      <a:pPr>
                        <a:defRPr sz="1000"/>
                      </a:pPr>
                      <a:r>
                        <a:rPr lang="en-US" dirty="0"/>
                        <a:t>Vibration Sensors</a:t>
                      </a:r>
                      <a:endParaRPr dirty="0"/>
                    </a:p>
                  </a:txBody>
                  <a:tcPr/>
                </a:tc>
                <a:tc>
                  <a:txBody>
                    <a:bodyPr/>
                    <a:lstStyle/>
                    <a:p>
                      <a:pPr>
                        <a:defRPr sz="1000"/>
                      </a:pPr>
                      <a:r>
                        <a:t>TRL 8: Fully Integrated</a:t>
                      </a:r>
                    </a:p>
                  </a:txBody>
                  <a:tcPr/>
                </a:tc>
                <a:tc>
                  <a:txBody>
                    <a:bodyPr/>
                    <a:lstStyle/>
                    <a:p>
                      <a:pPr>
                        <a:defRPr sz="1000"/>
                      </a:pPr>
                      <a:r>
                        <a:rPr lang="en-US" dirty="0"/>
                        <a:t>Monitor machinery health by measuring vibrations (e.g., piezoelectric sensors).</a:t>
                      </a:r>
                      <a:endParaRPr dirty="0"/>
                    </a:p>
                  </a:txBody>
                  <a:tcPr/>
                </a:tc>
                <a:tc>
                  <a:txBody>
                    <a:bodyPr/>
                    <a:lstStyle/>
                    <a:p>
                      <a:pPr>
                        <a:defRPr sz="1000"/>
                      </a:pPr>
                      <a:r>
                        <a:rPr lang="en-US" dirty="0"/>
                        <a:t>Difficulty in integrating with advanced monitoring systems or legacy equipment due to protocol or compatibility issues.</a:t>
                      </a:r>
                      <a:endParaRPr dirty="0"/>
                    </a:p>
                  </a:txBody>
                  <a:tcPr/>
                </a:tc>
                <a:tc>
                  <a:txBody>
                    <a:bodyPr/>
                    <a:lstStyle/>
                    <a:p>
                      <a:pPr>
                        <a:defRPr sz="1000"/>
                      </a:pPr>
                      <a:r>
                        <a:rPr lang="en-US" dirty="0"/>
                        <a:t>Provide detailed guidelines and tools to simplify installation and ensure optimal sensor placement.</a:t>
                      </a:r>
                      <a:endParaRPr dirty="0"/>
                    </a:p>
                  </a:txBody>
                  <a:tcPr/>
                </a:tc>
                <a:extLst>
                  <a:ext uri="{0D108BD9-81ED-4DB2-BD59-A6C34878D82A}">
                    <a16:rowId xmlns:a16="http://schemas.microsoft.com/office/drawing/2014/main" val="10004"/>
                  </a:ext>
                </a:extLst>
              </a:tr>
              <a:tr h="661879">
                <a:tc>
                  <a:txBody>
                    <a:bodyPr/>
                    <a:lstStyle/>
                    <a:p>
                      <a:pPr>
                        <a:defRPr sz="1000"/>
                      </a:pPr>
                      <a:r>
                        <a:rPr lang="en-US" dirty="0"/>
                        <a:t>Hall Effect Sensors: </a:t>
                      </a:r>
                      <a:endParaRPr dirty="0"/>
                    </a:p>
                  </a:txBody>
                  <a:tcPr/>
                </a:tc>
                <a:tc>
                  <a:txBody>
                    <a:bodyPr/>
                    <a:lstStyle/>
                    <a:p>
                      <a:pPr>
                        <a:defRPr sz="1000"/>
                      </a:pPr>
                      <a:r>
                        <a:t>TRL 5: Laboratory Validation</a:t>
                      </a:r>
                    </a:p>
                  </a:txBody>
                  <a:tcPr/>
                </a:tc>
                <a:tc>
                  <a:txBody>
                    <a:bodyPr/>
                    <a:lstStyle/>
                    <a:p>
                      <a:pPr>
                        <a:defRPr sz="1000"/>
                      </a:pPr>
                      <a:r>
                        <a:rPr lang="en-US" dirty="0"/>
                        <a:t>Detect magnetic fields (used for position or speed sensing).</a:t>
                      </a:r>
                      <a:endParaRPr dirty="0"/>
                    </a:p>
                  </a:txBody>
                  <a:tcPr/>
                </a:tc>
                <a:tc>
                  <a:txBody>
                    <a:bodyPr/>
                    <a:lstStyle/>
                    <a:p>
                      <a:pPr>
                        <a:defRPr sz="1000"/>
                      </a:pPr>
                      <a:r>
                        <a:rPr lang="en-US" dirty="0"/>
                        <a:t>Improper alignment of the sensor with the magnetic source can lead to measurement errors or reduced sensitivity.</a:t>
                      </a:r>
                      <a:endParaRPr dirty="0"/>
                    </a:p>
                  </a:txBody>
                  <a:tcPr/>
                </a:tc>
                <a:tc>
                  <a:txBody>
                    <a:bodyPr/>
                    <a:lstStyle/>
                    <a:p>
                      <a:pPr>
                        <a:defRPr sz="1000"/>
                      </a:pPr>
                      <a:r>
                        <a:rPr lang="en-US" dirty="0"/>
                        <a:t>Incorporate high-sensitivity Hall Effect sensors for applications requiring the detection of weak or distant magnetic fields.</a:t>
                      </a:r>
                      <a:endParaRPr dirty="0"/>
                    </a:p>
                  </a:txBody>
                  <a:tcPr/>
                </a:tc>
                <a:extLst>
                  <a:ext uri="{0D108BD9-81ED-4DB2-BD59-A6C34878D82A}">
                    <a16:rowId xmlns:a16="http://schemas.microsoft.com/office/drawing/2014/main" val="10005"/>
                  </a:ext>
                </a:extLst>
              </a:tr>
              <a:tr h="661879">
                <a:tc>
                  <a:txBody>
                    <a:bodyPr/>
                    <a:lstStyle/>
                    <a:p>
                      <a:pPr>
                        <a:defRPr sz="1000"/>
                      </a:pPr>
                      <a:r>
                        <a:rPr lang="en-US" dirty="0"/>
                        <a:t>Electromagnetic Field Sensors:</a:t>
                      </a:r>
                      <a:endParaRPr dirty="0"/>
                    </a:p>
                  </a:txBody>
                  <a:tcPr/>
                </a:tc>
                <a:tc>
                  <a:txBody>
                    <a:bodyPr/>
                    <a:lstStyle/>
                    <a:p>
                      <a:pPr>
                        <a:defRPr sz="1000"/>
                      </a:pPr>
                      <a:r>
                        <a:t>TRL 6: Prototype</a:t>
                      </a:r>
                    </a:p>
                  </a:txBody>
                  <a:tcPr/>
                </a:tc>
                <a:tc>
                  <a:txBody>
                    <a:bodyPr/>
                    <a:lstStyle/>
                    <a:p>
                      <a:pPr>
                        <a:defRPr sz="1000"/>
                      </a:pPr>
                      <a:r>
                        <a:rPr lang="en-US" dirty="0"/>
                        <a:t> Monitor electromagnetic interference or wireless signals.</a:t>
                      </a:r>
                      <a:endParaRPr dirty="0"/>
                    </a:p>
                  </a:txBody>
                  <a:tcPr/>
                </a:tc>
                <a:tc>
                  <a:txBody>
                    <a:bodyPr/>
                    <a:lstStyle/>
                    <a:p>
                      <a:pPr>
                        <a:defRPr sz="1000"/>
                      </a:pPr>
                      <a:r>
                        <a:rPr lang="en-US" dirty="0"/>
                        <a:t>Sensor performance can vary with temperature changes, impacting accuracy and reliability.</a:t>
                      </a:r>
                      <a:endParaRPr dirty="0"/>
                    </a:p>
                  </a:txBody>
                  <a:tcPr/>
                </a:tc>
                <a:tc>
                  <a:txBody>
                    <a:bodyPr/>
                    <a:lstStyle/>
                    <a:p>
                      <a:pPr>
                        <a:defRPr sz="1000"/>
                      </a:pPr>
                      <a:r>
                        <a:rPr lang="en-US" dirty="0"/>
                        <a:t>Use directional EMF sensors or filtering algorithms to focus on specific sources of electromagnetic fields.</a:t>
                      </a:r>
                      <a:endParaRPr dirty="0"/>
                    </a:p>
                  </a:txBody>
                  <a:tcPr/>
                </a:tc>
                <a:extLst>
                  <a:ext uri="{0D108BD9-81ED-4DB2-BD59-A6C34878D82A}">
                    <a16:rowId xmlns:a16="http://schemas.microsoft.com/office/drawing/2014/main" val="10006"/>
                  </a:ext>
                </a:extLst>
              </a:tr>
              <a:tr h="805765">
                <a:tc>
                  <a:txBody>
                    <a:bodyPr/>
                    <a:lstStyle/>
                    <a:p>
                      <a:pPr>
                        <a:defRPr sz="1000"/>
                      </a:pPr>
                      <a:r>
                        <a:rPr lang="en-US" dirty="0"/>
                        <a:t>Conductivity Sensors</a:t>
                      </a:r>
                      <a:endParaRPr dirty="0"/>
                    </a:p>
                  </a:txBody>
                  <a:tcPr/>
                </a:tc>
                <a:tc>
                  <a:txBody>
                    <a:bodyPr/>
                    <a:lstStyle/>
                    <a:p>
                      <a:pPr>
                        <a:defRPr sz="1000"/>
                      </a:pPr>
                      <a:r>
                        <a:t>TRL 6: Prototype</a:t>
                      </a:r>
                    </a:p>
                  </a:txBody>
                  <a:tcPr/>
                </a:tc>
                <a:tc>
                  <a:txBody>
                    <a:bodyPr/>
                    <a:lstStyle/>
                    <a:p>
                      <a:pPr>
                        <a:defRPr sz="1000"/>
                      </a:pPr>
                      <a:r>
                        <a:rPr lang="en-US" dirty="0"/>
                        <a:t>Measure electrical conductivity of materials or solutions.</a:t>
                      </a:r>
                      <a:endParaRPr dirty="0"/>
                    </a:p>
                  </a:txBody>
                  <a:tcPr/>
                </a:tc>
                <a:tc>
                  <a:txBody>
                    <a:bodyPr/>
                    <a:lstStyle/>
                    <a:p>
                      <a:pPr>
                        <a:defRPr sz="1000"/>
                      </a:pPr>
                      <a:r>
                        <a:rPr lang="en-US" dirty="0"/>
                        <a:t>Difficulty in integrating conductivity sensors with existing monitoring systems due to communication protocol mismatches or lack of standardization.</a:t>
                      </a:r>
                      <a:endParaRPr dirty="0"/>
                    </a:p>
                  </a:txBody>
                  <a:tcPr/>
                </a:tc>
                <a:tc>
                  <a:txBody>
                    <a:bodyPr/>
                    <a:lstStyle/>
                    <a:p>
                      <a:pPr>
                        <a:defRPr sz="1000"/>
                      </a:pPr>
                      <a:r>
                        <a:rPr lang="en-US" dirty="0"/>
                        <a:t>Adopt industry-standard communication protocols compatibility with modern systems.</a:t>
                      </a:r>
                      <a:endParaRPr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710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1774</Words>
  <Application>Microsoft Office PowerPoint</Application>
  <PresentationFormat>Widescreen</PresentationFormat>
  <Paragraphs>309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Arial Black</vt:lpstr>
      <vt:lpstr>Calibri</vt:lpstr>
      <vt:lpstr>Calibri Light</vt:lpstr>
      <vt:lpstr>Source Sans Pro</vt:lpstr>
      <vt:lpstr>Office Theme</vt:lpstr>
      <vt:lpstr>Sensor Upgrade for the fielded Phalanx Block 1A Close-In Weapon System (CIWS) Preliminary Design Review </vt:lpstr>
      <vt:lpstr>Functional Flow Block Diagram of Sensor</vt:lpstr>
      <vt:lpstr>System Block Diagram of Sensor Radar </vt:lpstr>
      <vt:lpstr>Allocate requirements to subsystems </vt:lpstr>
      <vt:lpstr>Allocate requirements to subsystems</vt:lpstr>
      <vt:lpstr>Specification Compliance Matrix: Upgraded Sensors Hardware</vt:lpstr>
      <vt:lpstr>Specification Compliance Matrix Upgraded Sensors Software</vt:lpstr>
      <vt:lpstr>Technology Readiness Assessment: Sensor Upgrade</vt:lpstr>
      <vt:lpstr>Technology Readiness Assessment: Sensor Upgrade</vt:lpstr>
      <vt:lpstr>Trade Study Displays</vt:lpstr>
      <vt:lpstr>Trade Study AESA radar </vt:lpstr>
      <vt:lpstr>Trade Study / Ground Based Radar Systems</vt:lpstr>
      <vt:lpstr>Trade Study Systems Airborne Infrared </vt:lpstr>
      <vt:lpstr>Technical Performance Measures (TPM)</vt:lpstr>
      <vt:lpstr>Test Flow Initialization and Power-On Testing  </vt:lpstr>
      <vt:lpstr>Test Flow Communication and Integration</vt:lpstr>
      <vt:lpstr>Risk Analysis in Integration Risks   Sensor upgrade Integration</vt:lpstr>
      <vt:lpstr>Risk Analysis Sensor Upgrade for Software Bugs</vt:lpstr>
      <vt:lpstr>Risk Analysis Sensor Upgrade for Sensor Accuracy Issues</vt:lpstr>
      <vt:lpstr>Program Schedule</vt:lpstr>
      <vt:lpstr>Work Breakdown Structure (WBS) for the Sensor Upgrade Software Program</vt:lpstr>
      <vt:lpstr>Work Breakdown Structure (WBS) for the Sensor Upgrade Hardware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Steven Nguyen</dc:creator>
  <cp:lastModifiedBy>Steven Nguyen</cp:lastModifiedBy>
  <cp:revision>8</cp:revision>
  <dcterms:created xsi:type="dcterms:W3CDTF">2024-11-22T07:45:53Z</dcterms:created>
  <dcterms:modified xsi:type="dcterms:W3CDTF">2024-11-23T20:48:29Z</dcterms:modified>
</cp:coreProperties>
</file>