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260" r:id="rId4"/>
    <p:sldId id="262" r:id="rId5"/>
    <p:sldId id="305" r:id="rId6"/>
    <p:sldId id="263" r:id="rId7"/>
    <p:sldId id="264" r:id="rId8"/>
    <p:sldId id="268" r:id="rId9"/>
    <p:sldId id="271" r:id="rId10"/>
    <p:sldId id="259" r:id="rId11"/>
  </p:sldIdLst>
  <p:sldSz cx="9144000" cy="5143500" type="screen16x9"/>
  <p:notesSz cx="6858000" cy="9144000"/>
  <p:embeddedFontLst>
    <p:embeddedFont>
      <p:font typeface="Arial Black" panose="020B0A04020102020204" pitchFamily="34" charset="0"/>
      <p:bold r:id="rId13"/>
    </p:embeddedFont>
    <p:embeddedFont>
      <p:font typeface="Microsoft YaHei UI" panose="020B0503020204020204" pitchFamily="34" charset="-122"/>
      <p:regular r:id="rId14"/>
      <p:bold r:id="rId15"/>
    </p:embeddedFont>
    <p:embeddedFont>
      <p:font typeface="Montserrat ExtraBold" panose="020B0604020202020204" charset="0"/>
      <p:bold r:id="rId16"/>
      <p:boldItalic r:id="rId17"/>
    </p:embeddedFont>
    <p:embeddedFont>
      <p:font typeface="Montserrat" panose="020B0604020202020204" charset="0"/>
      <p:regular r:id="rId18"/>
      <p:bold r:id="rId19"/>
      <p:italic r:id="rId20"/>
      <p:boldItalic r:id="rId21"/>
    </p:embeddedFont>
    <p:embeddedFont>
      <p:font typeface="Book Antiqua" panose="02040602050305030304" pitchFamily="18" charset="0"/>
      <p:regular r:id="rId22"/>
      <p:bold r:id="rId23"/>
      <p:italic r:id="rId24"/>
      <p:boldItalic r:id="rId25"/>
    </p:embeddedFont>
    <p:embeddedFont>
      <p:font typeface="Montserrat Extra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919848-DE2E-471E-B8EC-B69E64B92D70}">
  <a:tblStyle styleId="{8E919848-DE2E-471E-B8EC-B69E64B92D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660"/>
  </p:normalViewPr>
  <p:slideViewPr>
    <p:cSldViewPr snapToGrid="0">
      <p:cViewPr varScale="1">
        <p:scale>
          <a:sx n="98" d="100"/>
          <a:sy n="98"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67244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195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23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41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07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13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057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5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23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f9262ee2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f9262ee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4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f9262ee2f_0_24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f9262ee2f_0_24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096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1">
  <p:cSld name="CAPTION_ONLY_1_1">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3">
  <p:cSld name="CAPTION_ONLY_1_1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1" r:id="rId6"/>
    <p:sldLayoutId id="2147483662" r:id="rId7"/>
    <p:sldLayoutId id="2147483663" r:id="rId8"/>
    <p:sldLayoutId id="2147483664" r:id="rId9"/>
    <p:sldLayoutId id="2147483667"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713566" y="1785967"/>
            <a:ext cx="5437251" cy="644700"/>
          </a:xfrm>
          <a:prstGeom prst="rect">
            <a:avLst/>
          </a:prstGeom>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p>
            <a:pPr marL="0" lvl="0" indent="0" rtl="0">
              <a:spcBef>
                <a:spcPts val="0"/>
              </a:spcBef>
              <a:spcAft>
                <a:spcPts val="0"/>
              </a:spcAft>
              <a:buNone/>
            </a:pPr>
            <a:r>
              <a:rPr lang="en" sz="3400" dirty="0" smtClean="0">
                <a:solidFill>
                  <a:schemeClr val="bg1"/>
                </a:solidFill>
                <a:effectLst>
                  <a:outerShdw blurRad="38100" dist="38100" dir="2700000" algn="tl">
                    <a:srgbClr val="000000">
                      <a:alpha val="43137"/>
                    </a:srgbClr>
                  </a:outerShdw>
                </a:effectLst>
                <a:latin typeface="Book Antiqua" panose="02040602050305030304" pitchFamily="18" charset="0"/>
                <a:ea typeface="Microsoft YaHei UI" panose="020B0503020204020204" pitchFamily="34" charset="-122"/>
              </a:rPr>
              <a:t>HIGHEST RESPONSE RATIO NEXT</a:t>
            </a:r>
            <a:endParaRPr sz="3400" dirty="0">
              <a:solidFill>
                <a:schemeClr val="bg1"/>
              </a:solidFill>
              <a:effectLst>
                <a:outerShdw blurRad="38100" dist="38100" dir="2700000" algn="tl">
                  <a:srgbClr val="000000">
                    <a:alpha val="43137"/>
                  </a:srgbClr>
                </a:outerShdw>
              </a:effectLst>
              <a:latin typeface="Book Antiqua" panose="02040602050305030304" pitchFamily="18" charset="0"/>
              <a:ea typeface="Microsoft YaHei UI" panose="020B0503020204020204" pitchFamily="34" charset="-122"/>
            </a:endParaRPr>
          </a:p>
        </p:txBody>
      </p:sp>
      <p:sp>
        <p:nvSpPr>
          <p:cNvPr id="163" name="Google Shape;163;p38"/>
          <p:cNvSpPr txBox="1">
            <a:spLocks noGrp="1"/>
          </p:cNvSpPr>
          <p:nvPr>
            <p:ph type="subTitle" idx="1"/>
          </p:nvPr>
        </p:nvSpPr>
        <p:spPr>
          <a:xfrm>
            <a:off x="2016801" y="3542824"/>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GROUP MEMBERS</a:t>
            </a:r>
            <a:endParaRPr dirty="0"/>
          </a:p>
        </p:txBody>
      </p:sp>
      <p:sp>
        <p:nvSpPr>
          <p:cNvPr id="164" name="Google Shape;164;p38"/>
          <p:cNvSpPr txBox="1">
            <a:spLocks noGrp="1"/>
          </p:cNvSpPr>
          <p:nvPr>
            <p:ph type="ctrTitle"/>
          </p:nvPr>
        </p:nvSpPr>
        <p:spPr>
          <a:xfrm>
            <a:off x="2051107" y="2401074"/>
            <a:ext cx="4784516"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smtClean="0">
                <a:latin typeface="Montserrat ExtraLight"/>
                <a:ea typeface="Montserrat ExtraLight"/>
                <a:cs typeface="Montserrat ExtraLight"/>
                <a:sym typeface="Montserrat ExtraLight"/>
              </a:rPr>
              <a:t>(HRRN) CPU SCHEDULING</a:t>
            </a:r>
            <a:endParaRPr sz="2000" b="0" dirty="0">
              <a:latin typeface="Montserrat ExtraLight"/>
              <a:ea typeface="Montserrat ExtraLight"/>
              <a:cs typeface="Montserrat ExtraLight"/>
              <a:sym typeface="Montserrat ExtraLight"/>
            </a:endParaRPr>
          </a:p>
        </p:txBody>
      </p:sp>
      <p:cxnSp>
        <p:nvCxnSpPr>
          <p:cNvPr id="165" name="Google Shape;165;p38"/>
          <p:cNvCxnSpPr/>
          <p:nvPr/>
        </p:nvCxnSpPr>
        <p:spPr>
          <a:xfrm flipV="1">
            <a:off x="2425998" y="2362627"/>
            <a:ext cx="4034735" cy="123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9" name="Google Shape;164;p38"/>
          <p:cNvSpPr txBox="1">
            <a:spLocks/>
          </p:cNvSpPr>
          <p:nvPr/>
        </p:nvSpPr>
        <p:spPr>
          <a:xfrm>
            <a:off x="2162617" y="4210281"/>
            <a:ext cx="4784516" cy="464700"/>
          </a:xfrm>
          <a:prstGeom prst="rect">
            <a:avLst/>
          </a:prstGeom>
          <a:noFill/>
          <a:ln>
            <a:noFill/>
          </a:ln>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US" sz="1200" b="0" dirty="0" err="1" smtClean="0">
                <a:latin typeface="Montserrat ExtraLight"/>
                <a:ea typeface="Montserrat ExtraLight"/>
                <a:cs typeface="Montserrat ExtraLight"/>
                <a:sym typeface="Montserrat ExtraLight"/>
              </a:rPr>
              <a:t>Nashra</a:t>
            </a:r>
            <a:r>
              <a:rPr lang="en-US" sz="1200" b="0" dirty="0" smtClean="0">
                <a:latin typeface="Montserrat ExtraLight"/>
                <a:ea typeface="Montserrat ExtraLight"/>
                <a:cs typeface="Montserrat ExtraLight"/>
                <a:sym typeface="Montserrat ExtraLight"/>
              </a:rPr>
              <a:t> </a:t>
            </a:r>
            <a:r>
              <a:rPr lang="en-US" sz="1200" b="0" dirty="0" err="1" smtClean="0">
                <a:latin typeface="Montserrat ExtraLight"/>
                <a:ea typeface="Montserrat ExtraLight"/>
                <a:cs typeface="Montserrat ExtraLight"/>
                <a:sym typeface="Montserrat ExtraLight"/>
              </a:rPr>
              <a:t>Ghaffar</a:t>
            </a:r>
            <a:r>
              <a:rPr lang="en-US" sz="1200" b="0" dirty="0" smtClean="0">
                <a:latin typeface="Montserrat ExtraLight"/>
                <a:ea typeface="Montserrat ExtraLight"/>
                <a:cs typeface="Montserrat ExtraLight"/>
                <a:sym typeface="Montserrat ExtraLight"/>
              </a:rPr>
              <a:t> CT-032</a:t>
            </a:r>
          </a:p>
          <a:p>
            <a:r>
              <a:rPr lang="en-US" sz="1200" b="0" dirty="0" smtClean="0">
                <a:latin typeface="Montserrat ExtraLight"/>
                <a:ea typeface="Montserrat ExtraLight"/>
                <a:cs typeface="Montserrat ExtraLight"/>
                <a:sym typeface="Montserrat ExtraLight"/>
              </a:rPr>
              <a:t>Muhammad Abdul </a:t>
            </a:r>
            <a:r>
              <a:rPr lang="en-US" sz="1200" b="0" dirty="0" err="1" smtClean="0">
                <a:latin typeface="Montserrat ExtraLight"/>
                <a:ea typeface="Montserrat ExtraLight"/>
                <a:cs typeface="Montserrat ExtraLight"/>
                <a:sym typeface="Montserrat ExtraLight"/>
              </a:rPr>
              <a:t>Rafay</a:t>
            </a:r>
            <a:r>
              <a:rPr lang="en-US" sz="1200" b="0" dirty="0" smtClean="0">
                <a:latin typeface="Montserrat ExtraLight"/>
                <a:ea typeface="Montserrat ExtraLight"/>
                <a:cs typeface="Montserrat ExtraLight"/>
                <a:sym typeface="Montserrat ExtraLight"/>
              </a:rPr>
              <a:t> CT-012</a:t>
            </a:r>
          </a:p>
          <a:p>
            <a:r>
              <a:rPr lang="en-US" sz="1200" b="0" dirty="0" smtClean="0">
                <a:latin typeface="Montserrat ExtraLight"/>
                <a:ea typeface="Montserrat ExtraLight"/>
                <a:cs typeface="Montserrat ExtraLight"/>
                <a:sym typeface="Montserrat ExtraLight"/>
              </a:rPr>
              <a:t>Hamza Ahmed Khan CT-035</a:t>
            </a:r>
            <a:endParaRPr lang="en-US" sz="1200" b="0" dirty="0">
              <a:latin typeface="Montserrat ExtraLight"/>
              <a:ea typeface="Montserrat ExtraLight"/>
              <a:cs typeface="Montserrat ExtraLight"/>
              <a:sym typeface="Montserrat ExtraLight"/>
            </a:endParaRPr>
          </a:p>
        </p:txBody>
      </p:sp>
      <p:sp>
        <p:nvSpPr>
          <p:cNvPr id="10" name="Google Shape;163;p38"/>
          <p:cNvSpPr txBox="1">
            <a:spLocks/>
          </p:cNvSpPr>
          <p:nvPr/>
        </p:nvSpPr>
        <p:spPr>
          <a:xfrm>
            <a:off x="212504" y="253382"/>
            <a:ext cx="3598024" cy="4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pPr marL="0" indent="0" algn="l"/>
            <a:r>
              <a:rPr lang="en-US" dirty="0" smtClean="0"/>
              <a:t>OPERATING SYSTEM</a:t>
            </a:r>
          </a:p>
          <a:p>
            <a:pPr marL="0" indent="0" algn="l"/>
            <a:r>
              <a:rPr lang="en-US" dirty="0" smtClean="0"/>
              <a:t>CT -353</a:t>
            </a:r>
            <a:endParaRPr lang="en-US" dirty="0"/>
          </a:p>
        </p:txBody>
      </p:sp>
      <p:cxnSp>
        <p:nvCxnSpPr>
          <p:cNvPr id="14" name="Google Shape;165;p38"/>
          <p:cNvCxnSpPr/>
          <p:nvPr/>
        </p:nvCxnSpPr>
        <p:spPr>
          <a:xfrm flipV="1">
            <a:off x="2509694" y="3877102"/>
            <a:ext cx="4034735" cy="123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4="http://schemas.microsoft.com/office/powerpoint/2010/main">
    <mc:Choice Requires="p14">
      <p:transition spd="slow" p14:dur="30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ctrTitle"/>
          </p:nvPr>
        </p:nvSpPr>
        <p:spPr>
          <a:xfrm>
            <a:off x="3715135" y="2717632"/>
            <a:ext cx="4858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THANK YOU</a:t>
            </a:r>
            <a:endParaRPr sz="4800" dirty="0"/>
          </a:p>
        </p:txBody>
      </p:sp>
      <p:sp>
        <p:nvSpPr>
          <p:cNvPr id="195" name="Google Shape;195;p41"/>
          <p:cNvSpPr txBox="1">
            <a:spLocks noGrp="1"/>
          </p:cNvSpPr>
          <p:nvPr>
            <p:ph type="subTitle" idx="1"/>
          </p:nvPr>
        </p:nvSpPr>
        <p:spPr>
          <a:xfrm>
            <a:off x="4153578" y="3477575"/>
            <a:ext cx="39402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END OF PRESENTATION</a:t>
            </a:r>
            <a:endParaRPr dirty="0"/>
          </a:p>
        </p:txBody>
      </p:sp>
      <p:cxnSp>
        <p:nvCxnSpPr>
          <p:cNvPr id="4" name="Google Shape;165;p38"/>
          <p:cNvCxnSpPr/>
          <p:nvPr/>
        </p:nvCxnSpPr>
        <p:spPr>
          <a:xfrm>
            <a:off x="4294600" y="3400746"/>
            <a:ext cx="369957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pSp>
        <p:nvGrpSpPr>
          <p:cNvPr id="20" name="Google Shape;10498;p79"/>
          <p:cNvGrpSpPr/>
          <p:nvPr/>
        </p:nvGrpSpPr>
        <p:grpSpPr>
          <a:xfrm>
            <a:off x="5651333" y="1394338"/>
            <a:ext cx="986104" cy="973099"/>
            <a:chOff x="860940" y="2746477"/>
            <a:chExt cx="371883" cy="365691"/>
          </a:xfrm>
        </p:grpSpPr>
        <p:sp>
          <p:nvSpPr>
            <p:cNvPr id="21" name="Google Shape;10499;p79"/>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00;p79"/>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01;p79"/>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02;p79"/>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03;p79"/>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857596" y="561096"/>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TABLE OF CONTENTS</a:t>
            </a:r>
            <a:endParaRPr sz="2800" dirty="0"/>
          </a:p>
        </p:txBody>
      </p:sp>
      <p:sp>
        <p:nvSpPr>
          <p:cNvPr id="171" name="Google Shape;171;p39"/>
          <p:cNvSpPr txBox="1">
            <a:spLocks noGrp="1"/>
          </p:cNvSpPr>
          <p:nvPr>
            <p:ph type="body" idx="1"/>
          </p:nvPr>
        </p:nvSpPr>
        <p:spPr>
          <a:xfrm>
            <a:off x="921350" y="1182853"/>
            <a:ext cx="4167756" cy="3493800"/>
          </a:xfrm>
          <a:prstGeom prst="rect">
            <a:avLst/>
          </a:prstGeom>
        </p:spPr>
        <p:txBody>
          <a:bodyPr spcFirstLastPara="1" wrap="square" lIns="91425" tIns="91425" rIns="91425" bIns="91425" anchor="t" anchorCtr="0">
            <a:noAutofit/>
          </a:bodyPr>
          <a:lstStyle/>
          <a:p>
            <a:pPr marL="155575" lvl="0" indent="0" algn="l" rtl="0">
              <a:spcBef>
                <a:spcPts val="0"/>
              </a:spcBef>
              <a:spcAft>
                <a:spcPts val="0"/>
              </a:spcAft>
              <a:buClr>
                <a:schemeClr val="accent1"/>
              </a:buClr>
              <a:buSzPts val="1150"/>
              <a:buNone/>
            </a:pPr>
            <a:endParaRPr lang="en-US" sz="1600" b="1" dirty="0" smtClean="0"/>
          </a:p>
          <a:p>
            <a:pPr lvl="0">
              <a:buClr>
                <a:schemeClr val="accent1"/>
              </a:buClr>
              <a:buFont typeface="Montserrat ExtraBold"/>
              <a:buAutoNum type="arabicPeriod"/>
            </a:pPr>
            <a:r>
              <a:rPr lang="en-US" sz="1600" b="1" dirty="0" smtClean="0"/>
              <a:t>INTRODUCTION</a:t>
            </a:r>
          </a:p>
          <a:p>
            <a:pPr lvl="0">
              <a:buClr>
                <a:schemeClr val="accent1"/>
              </a:buClr>
              <a:buFont typeface="Montserrat ExtraBold"/>
              <a:buAutoNum type="arabicPeriod"/>
            </a:pPr>
            <a:endParaRPr lang="en" sz="1600" b="1" dirty="0">
              <a:uFill>
                <a:noFill/>
              </a:uFill>
            </a:endParaRPr>
          </a:p>
          <a:p>
            <a:pPr>
              <a:buClr>
                <a:schemeClr val="accent1"/>
              </a:buClr>
              <a:buFont typeface="Montserrat ExtraBold"/>
              <a:buAutoNum type="arabicPeriod"/>
            </a:pPr>
            <a:r>
              <a:rPr lang="en" sz="1600" b="1" dirty="0" smtClean="0">
                <a:uFill>
                  <a:noFill/>
                </a:uFill>
              </a:rPr>
              <a:t>ADVANTAGES</a:t>
            </a:r>
          </a:p>
          <a:p>
            <a:pPr lvl="0">
              <a:buClr>
                <a:schemeClr val="accent1"/>
              </a:buClr>
              <a:buFont typeface="Montserrat ExtraBold"/>
              <a:buAutoNum type="arabicPeriod"/>
            </a:pPr>
            <a:endParaRPr lang="en" sz="1600" b="1" dirty="0">
              <a:uFill>
                <a:noFill/>
              </a:uFill>
            </a:endParaRPr>
          </a:p>
          <a:p>
            <a:pPr lvl="0">
              <a:buClr>
                <a:schemeClr val="accent1"/>
              </a:buClr>
              <a:buFont typeface="Montserrat ExtraBold"/>
              <a:buAutoNum type="arabicPeriod"/>
            </a:pPr>
            <a:r>
              <a:rPr lang="en" sz="1600" b="1" dirty="0" smtClean="0">
                <a:uFill>
                  <a:noFill/>
                </a:uFill>
              </a:rPr>
              <a:t>DISADVANTAGES</a:t>
            </a:r>
          </a:p>
          <a:p>
            <a:pPr lvl="0">
              <a:buClr>
                <a:schemeClr val="accent1"/>
              </a:buClr>
              <a:buFont typeface="Montserrat ExtraBold"/>
              <a:buAutoNum type="arabicPeriod"/>
            </a:pPr>
            <a:endParaRPr sz="1600" dirty="0"/>
          </a:p>
          <a:p>
            <a:pPr marL="457200" lvl="0" indent="-301625" algn="l" rtl="0">
              <a:spcBef>
                <a:spcPts val="0"/>
              </a:spcBef>
              <a:spcAft>
                <a:spcPts val="0"/>
              </a:spcAft>
              <a:buClr>
                <a:schemeClr val="accent1"/>
              </a:buClr>
              <a:buSzPts val="1150"/>
              <a:buFont typeface="Montserrat ExtraBold"/>
              <a:buAutoNum type="arabicPeriod"/>
            </a:pPr>
            <a:r>
              <a:rPr lang="en" sz="1600" b="1" dirty="0" smtClean="0">
                <a:uFill>
                  <a:noFill/>
                </a:uFill>
                <a:hlinkClick r:id="" action="ppaction://noaction"/>
              </a:rPr>
              <a:t>IMPLEMENTATION </a:t>
            </a:r>
            <a:endParaRPr lang="en" sz="1600" b="1" dirty="0" smtClean="0">
              <a:uFill>
                <a:noFill/>
              </a:uFill>
            </a:endParaRPr>
          </a:p>
          <a:p>
            <a:pPr marL="457200" lvl="0" indent="-301625" algn="l" rtl="0">
              <a:spcBef>
                <a:spcPts val="0"/>
              </a:spcBef>
              <a:spcAft>
                <a:spcPts val="0"/>
              </a:spcAft>
              <a:buClr>
                <a:schemeClr val="accent1"/>
              </a:buClr>
              <a:buSzPts val="1150"/>
              <a:buFont typeface="Montserrat ExtraBold"/>
              <a:buAutoNum type="arabicPeriod"/>
            </a:pPr>
            <a:endParaRPr lang="en" sz="1600" b="1" dirty="0" smtClean="0">
              <a:uFill>
                <a:noFill/>
              </a:uFill>
            </a:endParaRPr>
          </a:p>
          <a:p>
            <a:pPr marL="457200" lvl="0" indent="-301625" algn="l" rtl="0">
              <a:spcBef>
                <a:spcPts val="0"/>
              </a:spcBef>
              <a:spcAft>
                <a:spcPts val="0"/>
              </a:spcAft>
              <a:buClr>
                <a:schemeClr val="accent1"/>
              </a:buClr>
              <a:buSzPts val="1150"/>
              <a:buFont typeface="Montserrat ExtraBold"/>
              <a:buAutoNum type="arabicPeriod"/>
            </a:pPr>
            <a:r>
              <a:rPr lang="en" sz="1600" b="1" dirty="0" smtClean="0">
                <a:uFill>
                  <a:noFill/>
                </a:uFill>
              </a:rPr>
              <a:t>CALCULATION</a:t>
            </a:r>
          </a:p>
          <a:p>
            <a:pPr marL="457200" lvl="0" indent="-301625" algn="l" rtl="0">
              <a:spcBef>
                <a:spcPts val="0"/>
              </a:spcBef>
              <a:spcAft>
                <a:spcPts val="0"/>
              </a:spcAft>
              <a:buClr>
                <a:schemeClr val="accent1"/>
              </a:buClr>
              <a:buSzPts val="1150"/>
              <a:buFont typeface="Montserrat ExtraBold"/>
              <a:buAutoNum type="arabicPeriod"/>
            </a:pPr>
            <a:endParaRPr lang="en" sz="1600" b="1" dirty="0" smtClean="0">
              <a:uFill>
                <a:noFill/>
              </a:uFill>
            </a:endParaRPr>
          </a:p>
          <a:p>
            <a:pPr marL="457200" lvl="0" indent="-301625" algn="l" rtl="0">
              <a:spcBef>
                <a:spcPts val="0"/>
              </a:spcBef>
              <a:spcAft>
                <a:spcPts val="0"/>
              </a:spcAft>
              <a:buClr>
                <a:schemeClr val="accent1"/>
              </a:buClr>
              <a:buSzPts val="1150"/>
              <a:buFont typeface="Montserrat ExtraBold"/>
              <a:buAutoNum type="arabicPeriod"/>
            </a:pPr>
            <a:r>
              <a:rPr lang="en" sz="1600" b="1" dirty="0" smtClean="0">
                <a:uFill>
                  <a:noFill/>
                </a:uFill>
              </a:rPr>
              <a:t>SCENARIO/EXAMPLE</a:t>
            </a:r>
          </a:p>
          <a:p>
            <a:pPr marL="457200" lvl="0" indent="-301625" algn="l" rtl="0">
              <a:spcBef>
                <a:spcPts val="0"/>
              </a:spcBef>
              <a:spcAft>
                <a:spcPts val="0"/>
              </a:spcAft>
              <a:buClr>
                <a:schemeClr val="accent1"/>
              </a:buClr>
              <a:buSzPts val="1150"/>
              <a:buFont typeface="Montserrat ExtraBold"/>
              <a:buAutoNum type="arabicPeriod"/>
            </a:pPr>
            <a:endParaRPr lang="en" sz="1600" b="1" dirty="0" smtClean="0">
              <a:uFill>
                <a:noFill/>
              </a:uFill>
            </a:endParaRPr>
          </a:p>
          <a:p>
            <a:pPr marL="457200" lvl="0" indent="-301625" algn="l" rtl="0">
              <a:spcBef>
                <a:spcPts val="0"/>
              </a:spcBef>
              <a:spcAft>
                <a:spcPts val="0"/>
              </a:spcAft>
              <a:buClr>
                <a:schemeClr val="accent1"/>
              </a:buClr>
              <a:buSzPts val="1150"/>
              <a:buFont typeface="Montserrat ExtraBold"/>
              <a:buAutoNum type="arabicPeriod"/>
            </a:pPr>
            <a:r>
              <a:rPr lang="en" sz="1600" b="1" dirty="0" smtClean="0">
                <a:uFill>
                  <a:noFill/>
                </a:uFill>
              </a:rPr>
              <a:t>GANTT CHART</a:t>
            </a:r>
          </a:p>
          <a:p>
            <a:pPr marL="457200" lvl="0" indent="-301625" algn="l" rtl="0">
              <a:spcBef>
                <a:spcPts val="0"/>
              </a:spcBef>
              <a:spcAft>
                <a:spcPts val="0"/>
              </a:spcAft>
              <a:buClr>
                <a:schemeClr val="accent1"/>
              </a:buClr>
              <a:buSzPts val="1150"/>
              <a:buFont typeface="Montserrat ExtraBold"/>
              <a:buAutoNum type="arabicPeriod"/>
            </a:pPr>
            <a:endParaRPr sz="1100" dirty="0"/>
          </a:p>
          <a:p>
            <a:pPr marL="0" lvl="0" indent="0" algn="l" rtl="0">
              <a:spcBef>
                <a:spcPts val="0"/>
              </a:spcBef>
              <a:spcAft>
                <a:spcPts val="1600"/>
              </a:spcAft>
              <a:buNone/>
            </a:pPr>
            <a:endParaRPr sz="1100" dirty="0"/>
          </a:p>
        </p:txBody>
      </p:sp>
      <p:cxnSp>
        <p:nvCxnSpPr>
          <p:cNvPr id="172" name="Google Shape;172;p39"/>
          <p:cNvCxnSpPr/>
          <p:nvPr/>
        </p:nvCxnSpPr>
        <p:spPr>
          <a:xfrm>
            <a:off x="921350" y="561096"/>
            <a:ext cx="3445167"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4" name="Straight Connector 3"/>
          <p:cNvCxnSpPr/>
          <p:nvPr/>
        </p:nvCxnSpPr>
        <p:spPr>
          <a:xfrm>
            <a:off x="4027469" y="1582220"/>
            <a:ext cx="1" cy="1058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380198" y="1592494"/>
            <a:ext cx="647270" cy="8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82939" y="2628472"/>
            <a:ext cx="53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27468" y="2109626"/>
            <a:ext cx="53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90143" y="3018890"/>
            <a:ext cx="1713" cy="63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5887" y="3027451"/>
            <a:ext cx="53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74714" y="3655887"/>
            <a:ext cx="1013715" cy="1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00417" y="3330537"/>
            <a:ext cx="53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11027" y="4083976"/>
            <a:ext cx="53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43570" y="4083976"/>
            <a:ext cx="1713" cy="538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174714" y="4620044"/>
            <a:ext cx="1255158" cy="2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39600" y="4353345"/>
            <a:ext cx="53425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Google Shape;184;p40"/>
          <p:cNvSpPr txBox="1">
            <a:spLocks/>
          </p:cNvSpPr>
          <p:nvPr/>
        </p:nvSpPr>
        <p:spPr>
          <a:xfrm>
            <a:off x="4526296" y="1783177"/>
            <a:ext cx="2429308" cy="7220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bg1"/>
                </a:solidFill>
                <a:latin typeface="Montserrat" panose="020B0604020202020204" charset="0"/>
              </a:rPr>
              <a:t>TO BE EXPLAINED BY</a:t>
            </a:r>
          </a:p>
          <a:p>
            <a:pPr algn="ctr"/>
            <a:r>
              <a:rPr lang="en-US" i="1" dirty="0" err="1" smtClean="0">
                <a:solidFill>
                  <a:schemeClr val="bg1"/>
                </a:solidFill>
                <a:latin typeface="Montserrat" panose="020B0604020202020204" charset="0"/>
              </a:rPr>
              <a:t>Nashra</a:t>
            </a:r>
            <a:r>
              <a:rPr lang="en-US" i="1" dirty="0" smtClean="0">
                <a:solidFill>
                  <a:schemeClr val="bg1"/>
                </a:solidFill>
                <a:latin typeface="Montserrat" panose="020B0604020202020204" charset="0"/>
              </a:rPr>
              <a:t> </a:t>
            </a:r>
            <a:r>
              <a:rPr lang="en-US" i="1" dirty="0" err="1">
                <a:solidFill>
                  <a:schemeClr val="bg1"/>
                </a:solidFill>
                <a:latin typeface="Montserrat" panose="020B0604020202020204" charset="0"/>
              </a:rPr>
              <a:t>Ghaffar</a:t>
            </a:r>
            <a:endParaRPr lang="en-US" i="1" dirty="0">
              <a:solidFill>
                <a:schemeClr val="bg1"/>
              </a:solidFill>
              <a:latin typeface="Montserrat" panose="020B0604020202020204" charset="0"/>
            </a:endParaRPr>
          </a:p>
          <a:p>
            <a:pPr algn="ctr"/>
            <a:endParaRPr lang="en-US" i="1" dirty="0">
              <a:solidFill>
                <a:schemeClr val="bg1"/>
              </a:solidFill>
              <a:latin typeface="Montserrat" panose="020B0604020202020204" charset="0"/>
            </a:endParaRPr>
          </a:p>
        </p:txBody>
      </p:sp>
      <p:sp>
        <p:nvSpPr>
          <p:cNvPr id="32" name="Google Shape;184;p40"/>
          <p:cNvSpPr txBox="1">
            <a:spLocks/>
          </p:cNvSpPr>
          <p:nvPr/>
        </p:nvSpPr>
        <p:spPr>
          <a:xfrm>
            <a:off x="4697000" y="3018890"/>
            <a:ext cx="2760222" cy="7220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bg1"/>
                </a:solidFill>
                <a:latin typeface="Montserrat" panose="020B0604020202020204" charset="0"/>
              </a:rPr>
              <a:t>TO BE EXPLAINED BY</a:t>
            </a:r>
          </a:p>
          <a:p>
            <a:pPr algn="ctr"/>
            <a:r>
              <a:rPr lang="en-US" i="1" dirty="0" smtClean="0">
                <a:solidFill>
                  <a:schemeClr val="bg1"/>
                </a:solidFill>
                <a:latin typeface="Montserrat" panose="020B0604020202020204" charset="0"/>
              </a:rPr>
              <a:t>Muhammad Abdul </a:t>
            </a:r>
            <a:r>
              <a:rPr lang="en-US" i="1" dirty="0" err="1" smtClean="0">
                <a:solidFill>
                  <a:schemeClr val="bg1"/>
                </a:solidFill>
                <a:latin typeface="Montserrat" panose="020B0604020202020204" charset="0"/>
              </a:rPr>
              <a:t>Rafay</a:t>
            </a:r>
            <a:endParaRPr lang="en-US" i="1" dirty="0">
              <a:solidFill>
                <a:schemeClr val="bg1"/>
              </a:solidFill>
              <a:latin typeface="Montserrat" panose="020B0604020202020204" charset="0"/>
            </a:endParaRPr>
          </a:p>
        </p:txBody>
      </p:sp>
      <p:sp>
        <p:nvSpPr>
          <p:cNvPr id="33" name="Google Shape;184;p40"/>
          <p:cNvSpPr txBox="1">
            <a:spLocks/>
          </p:cNvSpPr>
          <p:nvPr/>
        </p:nvSpPr>
        <p:spPr>
          <a:xfrm>
            <a:off x="4913162" y="4061526"/>
            <a:ext cx="2429308" cy="7220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smtClean="0">
                <a:solidFill>
                  <a:schemeClr val="bg1"/>
                </a:solidFill>
                <a:latin typeface="Montserrat" panose="020B0604020202020204" charset="0"/>
              </a:rPr>
              <a:t>TO BE EXPLAINED BY</a:t>
            </a:r>
          </a:p>
          <a:p>
            <a:pPr algn="ctr"/>
            <a:r>
              <a:rPr lang="en-US" i="1" dirty="0">
                <a:solidFill>
                  <a:schemeClr val="bg1"/>
                </a:solidFill>
                <a:latin typeface="Montserrat" panose="020B0604020202020204" charset="0"/>
              </a:rPr>
              <a:t>Hamza Ahmed Khan</a:t>
            </a:r>
          </a:p>
          <a:p>
            <a:pPr algn="ctr"/>
            <a:endParaRPr lang="en-US" dirty="0" smtClean="0">
              <a:solidFill>
                <a:schemeClr val="bg1"/>
              </a:solidFill>
              <a:latin typeface="Montserrat" panose="020B0604020202020204" charset="0"/>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42"/>
          <p:cNvSpPr txBox="1">
            <a:spLocks noGrp="1"/>
          </p:cNvSpPr>
          <p:nvPr>
            <p:ph type="ctrTitle"/>
          </p:nvPr>
        </p:nvSpPr>
        <p:spPr>
          <a:xfrm>
            <a:off x="825061" y="1304232"/>
            <a:ext cx="7565104" cy="3391058"/>
          </a:xfrm>
          <a:prstGeom prst="rect">
            <a:avLst/>
          </a:prstGeom>
        </p:spPr>
        <p:txBody>
          <a:bodyPr spcFirstLastPara="1" wrap="square" lIns="91425" tIns="91425" rIns="91425" bIns="91425" anchor="t" anchorCtr="0">
            <a:noAutofit/>
          </a:bodyPr>
          <a:lstStyle/>
          <a:p>
            <a:pPr algn="l"/>
            <a:r>
              <a:rPr lang="en-US" sz="2000" dirty="0" smtClean="0"/>
              <a:t>WHAT IS (HRRN) ?</a:t>
            </a:r>
            <a:br>
              <a:rPr lang="en-US" sz="2000" dirty="0" smtClean="0"/>
            </a:br>
            <a:r>
              <a:rPr lang="en-US" sz="1600" dirty="0"/>
              <a:t/>
            </a:r>
            <a:br>
              <a:rPr lang="en-US" sz="1600" dirty="0"/>
            </a:br>
            <a:r>
              <a:rPr lang="en-US" sz="1400" dirty="0"/>
              <a:t>Highest Response Ratio Next </a:t>
            </a:r>
            <a:r>
              <a:rPr lang="en-US" sz="1400" b="0" dirty="0"/>
              <a:t>is a non-preemptive CPU Scheduling algorithm and it is considered as one of the most optimal scheduling algorithm</a:t>
            </a:r>
            <a:r>
              <a:rPr lang="en-US" sz="1400" b="0" dirty="0" smtClean="0"/>
              <a:t>.</a:t>
            </a:r>
            <a:br>
              <a:rPr lang="en-US" sz="1400" b="0" dirty="0" smtClean="0"/>
            </a:br>
            <a:r>
              <a:rPr lang="en-US" sz="1400" b="0" dirty="0"/>
              <a:t/>
            </a:r>
            <a:br>
              <a:rPr lang="en-US" sz="1400" b="0" dirty="0"/>
            </a:br>
            <a:r>
              <a:rPr lang="en-US" sz="1400" b="0" dirty="0"/>
              <a:t>HRRN is basically considered as the modification of </a:t>
            </a:r>
            <a:r>
              <a:rPr lang="en-US" sz="1400" b="0" dirty="0" smtClean="0"/>
              <a:t>Shortest Job First</a:t>
            </a:r>
            <a:r>
              <a:rPr lang="en-US" sz="1400" b="0" dirty="0"/>
              <a:t> in order to reduce the problem of </a:t>
            </a:r>
            <a:r>
              <a:rPr lang="en-US" sz="1400" b="0" dirty="0" smtClean="0"/>
              <a:t>Starvation.</a:t>
            </a:r>
            <a:br>
              <a:rPr lang="en-US" sz="1400" b="0" dirty="0" smtClean="0"/>
            </a:br>
            <a:r>
              <a:rPr lang="en-US" sz="1400" b="0" dirty="0"/>
              <a:t/>
            </a:r>
            <a:br>
              <a:rPr lang="en-US" sz="1400" b="0" dirty="0"/>
            </a:br>
            <a:r>
              <a:rPr lang="en-US" sz="1400" b="0" dirty="0" smtClean="0"/>
              <a:t>In</a:t>
            </a:r>
            <a:r>
              <a:rPr lang="en-US" sz="1800" b="0" dirty="0"/>
              <a:t> </a:t>
            </a:r>
            <a:r>
              <a:rPr lang="en-US" sz="1400" b="0" dirty="0"/>
              <a:t>HRRN scheduling algorithm, the CPU is allotted to the next process which has the </a:t>
            </a:r>
            <a:r>
              <a:rPr lang="en-US" sz="1400" dirty="0"/>
              <a:t>highest response ratio</a:t>
            </a:r>
            <a:r>
              <a:rPr lang="en-US" sz="1400" b="0" dirty="0"/>
              <a:t> and not to the process having less burst time.</a:t>
            </a:r>
            <a:br>
              <a:rPr lang="en-US" sz="1400" b="0" dirty="0"/>
            </a:br>
            <a:r>
              <a:rPr lang="en-US" sz="1800" b="0" dirty="0"/>
              <a:t/>
            </a:r>
            <a:br>
              <a:rPr lang="en-US" sz="1800" b="0" dirty="0"/>
            </a:br>
            <a:r>
              <a:rPr lang="en-US" sz="1800" b="0" dirty="0" smtClean="0"/>
              <a:t>		</a:t>
            </a:r>
            <a:r>
              <a:rPr lang="en-US" sz="1600" b="0" dirty="0" smtClean="0">
                <a:solidFill>
                  <a:schemeClr val="accent1">
                    <a:lumMod val="75000"/>
                  </a:schemeClr>
                </a:solidFill>
              </a:rPr>
              <a:t>Criteria:</a:t>
            </a:r>
            <a:r>
              <a:rPr lang="en-US" sz="1600" b="0" dirty="0" smtClean="0"/>
              <a:t>    Response Ratio (RR)</a:t>
            </a:r>
            <a:br>
              <a:rPr lang="en-US" sz="1600" b="0" dirty="0" smtClean="0"/>
            </a:br>
            <a:r>
              <a:rPr lang="en-US" sz="1600" b="0" dirty="0" smtClean="0"/>
              <a:t/>
            </a:r>
            <a:br>
              <a:rPr lang="en-US" sz="1600" b="0" dirty="0" smtClean="0"/>
            </a:br>
            <a:r>
              <a:rPr lang="en-US" sz="1600" b="0" dirty="0"/>
              <a:t>	</a:t>
            </a:r>
            <a:r>
              <a:rPr lang="en-US" sz="1600" b="0" dirty="0" smtClean="0"/>
              <a:t>	</a:t>
            </a:r>
            <a:r>
              <a:rPr lang="en-US" sz="1600" b="0" dirty="0" smtClean="0">
                <a:solidFill>
                  <a:schemeClr val="accent1">
                    <a:lumMod val="75000"/>
                  </a:schemeClr>
                </a:solidFill>
              </a:rPr>
              <a:t>Mode:</a:t>
            </a:r>
            <a:r>
              <a:rPr lang="en-US" sz="1600" b="0" dirty="0" smtClean="0"/>
              <a:t>    Non - Preemptive</a:t>
            </a:r>
            <a:r>
              <a:rPr lang="en-US" sz="1800" dirty="0"/>
              <a:t/>
            </a:r>
            <a:br>
              <a:rPr lang="en-US" sz="1800" dirty="0"/>
            </a:br>
            <a:endParaRPr sz="2000" dirty="0"/>
          </a:p>
        </p:txBody>
      </p:sp>
      <p:cxnSp>
        <p:nvCxnSpPr>
          <p:cNvPr id="4" name="Google Shape;172;p39"/>
          <p:cNvCxnSpPr>
            <a:endCxn id="5" idx="0"/>
          </p:cNvCxnSpPr>
          <p:nvPr/>
        </p:nvCxnSpPr>
        <p:spPr>
          <a:xfrm flipV="1">
            <a:off x="921350" y="558041"/>
            <a:ext cx="2771561" cy="30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Google Shape;170;p39"/>
          <p:cNvSpPr txBox="1">
            <a:spLocks/>
          </p:cNvSpPr>
          <p:nvPr/>
        </p:nvSpPr>
        <p:spPr>
          <a:xfrm>
            <a:off x="825061" y="558041"/>
            <a:ext cx="5735700" cy="94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800" dirty="0" smtClean="0"/>
              <a:t>INTRODUCTION</a:t>
            </a:r>
            <a:endParaRPr lang="en-US" sz="2800" dirty="0"/>
          </a:p>
        </p:txBody>
      </p:sp>
      <p:sp>
        <p:nvSpPr>
          <p:cNvPr id="3" name="Oval 2"/>
          <p:cNvSpPr/>
          <p:nvPr/>
        </p:nvSpPr>
        <p:spPr>
          <a:xfrm>
            <a:off x="3727803" y="3904183"/>
            <a:ext cx="2303125" cy="4520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9819" y="2763747"/>
            <a:ext cx="1222624" cy="33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1775" y="4448711"/>
            <a:ext cx="2149009" cy="3595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731204"/>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smtClean="0">
                <a:solidFill>
                  <a:schemeClr val="accent1"/>
                </a:solidFill>
              </a:rPr>
              <a:t>ADVANTAGES OF (HRRN) :</a:t>
            </a:r>
            <a:endParaRPr sz="2500" dirty="0">
              <a:solidFill>
                <a:schemeClr val="accent1"/>
              </a:solidFill>
            </a:endParaRPr>
          </a:p>
        </p:txBody>
      </p:sp>
      <p:sp>
        <p:nvSpPr>
          <p:cNvPr id="215" name="Google Shape;215;p44"/>
          <p:cNvSpPr txBox="1">
            <a:spLocks noGrp="1"/>
          </p:cNvSpPr>
          <p:nvPr>
            <p:ph type="body" idx="1"/>
          </p:nvPr>
        </p:nvSpPr>
        <p:spPr>
          <a:xfrm>
            <a:off x="938500" y="1905854"/>
            <a:ext cx="7106165" cy="3005193"/>
          </a:xfrm>
          <a:prstGeom prst="rect">
            <a:avLst/>
          </a:prstGeom>
        </p:spPr>
        <p:txBody>
          <a:bodyPr spcFirstLastPara="1" wrap="square" lIns="91425" tIns="91425" rIns="91425" bIns="91425" anchor="t" anchorCtr="0">
            <a:noAutofit/>
          </a:bodyPr>
          <a:lstStyle/>
          <a:p>
            <a:pPr fontAlgn="base"/>
            <a:r>
              <a:rPr lang="en-US" sz="1800" dirty="0"/>
              <a:t>HRRN Scheduling algorithm generally gives better performance than </a:t>
            </a:r>
            <a:r>
              <a:rPr lang="en-US" sz="1800" dirty="0" smtClean="0"/>
              <a:t>the</a:t>
            </a:r>
            <a:r>
              <a:rPr lang="en-US" sz="1800" dirty="0"/>
              <a:t> </a:t>
            </a:r>
            <a:r>
              <a:rPr lang="en-US" sz="1800" dirty="0" smtClean="0"/>
              <a:t>Shortest Job First</a:t>
            </a:r>
            <a:r>
              <a:rPr lang="en-US" sz="1800" dirty="0"/>
              <a:t> Scheduling</a:t>
            </a:r>
            <a:r>
              <a:rPr lang="en-US" sz="1800" dirty="0" smtClean="0"/>
              <a:t>.</a:t>
            </a:r>
          </a:p>
          <a:p>
            <a:pPr fontAlgn="base"/>
            <a:endParaRPr lang="en-US" sz="1800" dirty="0"/>
          </a:p>
          <a:p>
            <a:pPr fontAlgn="base"/>
            <a:r>
              <a:rPr lang="en-US" sz="1800" dirty="0" smtClean="0"/>
              <a:t>With HRRN there </a:t>
            </a:r>
            <a:r>
              <a:rPr lang="en-US" sz="1800" dirty="0"/>
              <a:t>is a reduction in waiting time for longer jobs and also it encourages shorter jobs</a:t>
            </a:r>
            <a:r>
              <a:rPr lang="en-US" sz="1800" dirty="0" smtClean="0"/>
              <a:t>.</a:t>
            </a:r>
          </a:p>
          <a:p>
            <a:pPr fontAlgn="base"/>
            <a:endParaRPr lang="en-US" sz="1800" dirty="0"/>
          </a:p>
          <a:p>
            <a:pPr fontAlgn="base"/>
            <a:r>
              <a:rPr lang="en-US" sz="1800" dirty="0"/>
              <a:t>T</a:t>
            </a:r>
            <a:r>
              <a:rPr lang="en-US" sz="1800" dirty="0" smtClean="0"/>
              <a:t>he </a:t>
            </a:r>
            <a:r>
              <a:rPr lang="en-US" sz="1800" dirty="0"/>
              <a:t>T</a:t>
            </a:r>
            <a:r>
              <a:rPr lang="en-US" sz="1800" dirty="0" smtClean="0"/>
              <a:t>hroughput </a:t>
            </a:r>
            <a:r>
              <a:rPr lang="en-US" sz="1800" dirty="0"/>
              <a:t>increases.</a:t>
            </a:r>
          </a:p>
          <a:p>
            <a:pPr fontAlgn="base"/>
            <a:endParaRPr lang="en-US" dirty="0" smtClean="0"/>
          </a:p>
          <a:p>
            <a:pPr fontAlgn="base"/>
            <a:endParaRPr lang="en-US" dirty="0"/>
          </a:p>
        </p:txBody>
      </p:sp>
      <p:cxnSp>
        <p:nvCxnSpPr>
          <p:cNvPr id="216" name="Google Shape;216;p44"/>
          <p:cNvCxnSpPr/>
          <p:nvPr/>
        </p:nvCxnSpPr>
        <p:spPr>
          <a:xfrm>
            <a:off x="1026200" y="690108"/>
            <a:ext cx="37718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731204"/>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smtClean="0">
                <a:solidFill>
                  <a:schemeClr val="accent1"/>
                </a:solidFill>
              </a:rPr>
              <a:t>DISADVANTAGES OF (HRRN) :</a:t>
            </a:r>
            <a:endParaRPr sz="2500" dirty="0">
              <a:solidFill>
                <a:schemeClr val="accent1"/>
              </a:solidFill>
            </a:endParaRPr>
          </a:p>
        </p:txBody>
      </p:sp>
      <p:sp>
        <p:nvSpPr>
          <p:cNvPr id="215" name="Google Shape;215;p44"/>
          <p:cNvSpPr txBox="1">
            <a:spLocks noGrp="1"/>
          </p:cNvSpPr>
          <p:nvPr>
            <p:ph type="body" idx="1"/>
          </p:nvPr>
        </p:nvSpPr>
        <p:spPr>
          <a:xfrm>
            <a:off x="753566" y="2234627"/>
            <a:ext cx="7106165" cy="1977777"/>
          </a:xfrm>
          <a:prstGeom prst="rect">
            <a:avLst/>
          </a:prstGeom>
        </p:spPr>
        <p:txBody>
          <a:bodyPr spcFirstLastPara="1" wrap="square" lIns="91425" tIns="91425" rIns="91425" bIns="91425" anchor="t" anchorCtr="0">
            <a:noAutofit/>
          </a:bodyPr>
          <a:lstStyle/>
          <a:p>
            <a:pPr fontAlgn="base"/>
            <a:r>
              <a:rPr lang="en-US" sz="1800" dirty="0"/>
              <a:t>The Practical implementation of HRRN scheduling is not possible because we cannot know the burst time of every process in </a:t>
            </a:r>
            <a:r>
              <a:rPr lang="en-US" sz="1800" dirty="0" smtClean="0"/>
              <a:t>advance.</a:t>
            </a:r>
          </a:p>
          <a:p>
            <a:pPr fontAlgn="base"/>
            <a:endParaRPr lang="en-US" sz="1800" dirty="0"/>
          </a:p>
          <a:p>
            <a:r>
              <a:rPr lang="en-US" sz="1800" dirty="0"/>
              <a:t>In this scheduling, there may occur overhead on the processor.</a:t>
            </a:r>
          </a:p>
          <a:p>
            <a:pPr fontAlgn="base"/>
            <a:endParaRPr lang="en-US" sz="1800" dirty="0"/>
          </a:p>
          <a:p>
            <a:pPr fontAlgn="base"/>
            <a:endParaRPr lang="en-US" dirty="0" smtClean="0"/>
          </a:p>
          <a:p>
            <a:pPr fontAlgn="base"/>
            <a:endParaRPr lang="en-US" dirty="0"/>
          </a:p>
        </p:txBody>
      </p:sp>
      <p:cxnSp>
        <p:nvCxnSpPr>
          <p:cNvPr id="216" name="Google Shape;216;p44"/>
          <p:cNvCxnSpPr/>
          <p:nvPr/>
        </p:nvCxnSpPr>
        <p:spPr>
          <a:xfrm>
            <a:off x="1026200" y="690108"/>
            <a:ext cx="377183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0653269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IMPLEMENTATION</a:t>
            </a: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6" name="Google Shape;215;p44"/>
          <p:cNvSpPr txBox="1">
            <a:spLocks/>
          </p:cNvSpPr>
          <p:nvPr/>
        </p:nvSpPr>
        <p:spPr>
          <a:xfrm>
            <a:off x="568630" y="1104470"/>
            <a:ext cx="7404116" cy="30051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algn="l" fontAlgn="base">
              <a:buFont typeface="Arial" panose="020B0604020202020204" pitchFamily="34" charset="0"/>
              <a:buChar char="•"/>
            </a:pPr>
            <a:r>
              <a:rPr lang="en-US" dirty="0"/>
              <a:t>Input the number of processes, their arrival times and burst </a:t>
            </a:r>
            <a:r>
              <a:rPr lang="en-US" dirty="0" smtClean="0"/>
              <a:t>times.</a:t>
            </a:r>
          </a:p>
          <a:p>
            <a:pPr marL="114300" indent="0" algn="l" fontAlgn="base"/>
            <a:endParaRPr lang="en-US" dirty="0" smtClean="0"/>
          </a:p>
          <a:p>
            <a:pPr algn="l" fontAlgn="base">
              <a:buFont typeface="Arial" panose="020B0604020202020204" pitchFamily="34" charset="0"/>
              <a:buChar char="•"/>
            </a:pPr>
            <a:r>
              <a:rPr lang="en-US" dirty="0" smtClean="0"/>
              <a:t>Sort </a:t>
            </a:r>
            <a:r>
              <a:rPr lang="en-US" dirty="0"/>
              <a:t>them according to their arrival </a:t>
            </a:r>
            <a:r>
              <a:rPr lang="en-US" dirty="0" smtClean="0"/>
              <a:t>times.</a:t>
            </a:r>
          </a:p>
          <a:p>
            <a:pPr marL="114300" indent="0" algn="l" fontAlgn="base"/>
            <a:endParaRPr lang="en-US" dirty="0" smtClean="0"/>
          </a:p>
          <a:p>
            <a:pPr algn="l" fontAlgn="base">
              <a:buFont typeface="Arial" panose="020B0604020202020204" pitchFamily="34" charset="0"/>
              <a:buChar char="•"/>
            </a:pPr>
            <a:r>
              <a:rPr lang="en-US" dirty="0" smtClean="0"/>
              <a:t>At </a:t>
            </a:r>
            <a:r>
              <a:rPr lang="en-US" dirty="0"/>
              <a:t>any given time calculate the response ratios and select the appropriate process to be </a:t>
            </a:r>
            <a:r>
              <a:rPr lang="en-US" dirty="0" smtClean="0"/>
              <a:t>scheduled.</a:t>
            </a:r>
          </a:p>
          <a:p>
            <a:pPr marL="114300" indent="0" algn="l" fontAlgn="base"/>
            <a:endParaRPr lang="en-US" dirty="0" smtClean="0"/>
          </a:p>
          <a:p>
            <a:pPr algn="l" fontAlgn="base">
              <a:buFont typeface="Arial" panose="020B0604020202020204" pitchFamily="34" charset="0"/>
              <a:buChar char="•"/>
            </a:pPr>
            <a:r>
              <a:rPr lang="en-US" dirty="0" smtClean="0"/>
              <a:t>Calculate </a:t>
            </a:r>
            <a:r>
              <a:rPr lang="en-US" dirty="0"/>
              <a:t>the turn around time as </a:t>
            </a:r>
            <a:r>
              <a:rPr lang="en-US" b="1" dirty="0"/>
              <a:t>completion time – arrival </a:t>
            </a:r>
            <a:r>
              <a:rPr lang="en-US" b="1" dirty="0" smtClean="0"/>
              <a:t>time.</a:t>
            </a:r>
          </a:p>
          <a:p>
            <a:pPr marL="114300" indent="0" algn="l" fontAlgn="base"/>
            <a:endParaRPr lang="en-US" dirty="0"/>
          </a:p>
          <a:p>
            <a:pPr algn="l" fontAlgn="base">
              <a:buFont typeface="Arial" panose="020B0604020202020204" pitchFamily="34" charset="0"/>
              <a:buChar char="•"/>
            </a:pPr>
            <a:r>
              <a:rPr lang="en-US" dirty="0" smtClean="0"/>
              <a:t>Calculate </a:t>
            </a:r>
            <a:r>
              <a:rPr lang="en-US" dirty="0"/>
              <a:t>the waiting time as </a:t>
            </a:r>
            <a:r>
              <a:rPr lang="en-US" b="1" dirty="0"/>
              <a:t>turn around time – burst </a:t>
            </a:r>
            <a:r>
              <a:rPr lang="en-US" b="1" dirty="0" smtClean="0"/>
              <a:t>time.</a:t>
            </a:r>
          </a:p>
          <a:p>
            <a:pPr marL="114300" indent="0" algn="l" fontAlgn="base"/>
            <a:endParaRPr lang="en-US" dirty="0"/>
          </a:p>
          <a:p>
            <a:pPr algn="l" fontAlgn="base">
              <a:buFont typeface="Arial" panose="020B0604020202020204" pitchFamily="34" charset="0"/>
              <a:buChar char="•"/>
            </a:pPr>
            <a:r>
              <a:rPr lang="en-US" dirty="0" smtClean="0"/>
              <a:t>Turn </a:t>
            </a:r>
            <a:r>
              <a:rPr lang="en-US" dirty="0"/>
              <a:t>around time divided by the burst time gives the normalized turn around </a:t>
            </a:r>
            <a:r>
              <a:rPr lang="en-US" dirty="0" smtClean="0"/>
              <a:t>time.</a:t>
            </a:r>
          </a:p>
          <a:p>
            <a:pPr marL="114300" indent="0" algn="l" fontAlgn="base"/>
            <a:endParaRPr lang="en-US" dirty="0" smtClean="0"/>
          </a:p>
          <a:p>
            <a:pPr algn="l" fontAlgn="base">
              <a:buFont typeface="Arial" panose="020B0604020202020204" pitchFamily="34" charset="0"/>
              <a:buChar char="•"/>
            </a:pPr>
            <a:r>
              <a:rPr lang="en-US" dirty="0" smtClean="0"/>
              <a:t>Sum </a:t>
            </a:r>
            <a:r>
              <a:rPr lang="en-US" dirty="0"/>
              <a:t>up the waiting and turn around times of all processes and divide by the number of processes to get the </a:t>
            </a:r>
            <a:r>
              <a:rPr lang="en-US" b="1" dirty="0"/>
              <a:t>average waiting </a:t>
            </a:r>
            <a:r>
              <a:rPr lang="en-US" dirty="0"/>
              <a:t>and </a:t>
            </a:r>
            <a:r>
              <a:rPr lang="en-US" b="1" dirty="0"/>
              <a:t>turn around time.</a:t>
            </a:r>
            <a:endParaRPr lang="en-US" dirty="0"/>
          </a:p>
          <a:p>
            <a:pPr algn="l" fontAlgn="base"/>
            <a:endParaRPr lang="en-US" dirty="0" smtClean="0"/>
          </a:p>
          <a:p>
            <a:pPr algn="l" fontAlgn="base"/>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6"/>
          <p:cNvSpPr txBox="1">
            <a:spLocks noGrp="1"/>
          </p:cNvSpPr>
          <p:nvPr>
            <p:ph type="title" idx="4"/>
          </p:nvPr>
        </p:nvSpPr>
        <p:spPr>
          <a:xfrm>
            <a:off x="917951" y="625534"/>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CALCULATION</a:t>
            </a:r>
            <a:endParaRPr sz="2800" dirty="0"/>
          </a:p>
        </p:txBody>
      </p:sp>
      <p:cxnSp>
        <p:nvCxnSpPr>
          <p:cNvPr id="234" name="Google Shape;234;p46"/>
          <p:cNvCxnSpPr/>
          <p:nvPr/>
        </p:nvCxnSpPr>
        <p:spPr>
          <a:xfrm>
            <a:off x="1046749" y="608041"/>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47" name="Google Shape;247;p46"/>
          <p:cNvSpPr/>
          <p:nvPr/>
        </p:nvSpPr>
        <p:spPr>
          <a:xfrm>
            <a:off x="6850102" y="2024450"/>
            <a:ext cx="423884" cy="40998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46"/>
          <p:cNvGrpSpPr/>
          <p:nvPr/>
        </p:nvGrpSpPr>
        <p:grpSpPr>
          <a:xfrm>
            <a:off x="4408944" y="2017503"/>
            <a:ext cx="326106" cy="423908"/>
            <a:chOff x="3990517" y="3354173"/>
            <a:chExt cx="279559" cy="363402"/>
          </a:xfrm>
        </p:grpSpPr>
        <p:sp>
          <p:nvSpPr>
            <p:cNvPr id="249" name="Google Shape;249;p46"/>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6"/>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6"/>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15;p44"/>
          <p:cNvSpPr txBox="1">
            <a:spLocks/>
          </p:cNvSpPr>
          <p:nvPr/>
        </p:nvSpPr>
        <p:spPr>
          <a:xfrm>
            <a:off x="753566" y="2234627"/>
            <a:ext cx="7106165" cy="197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fontAlgn="base"/>
            <a:endParaRPr lang="en-US" sz="1800" dirty="0" smtClean="0"/>
          </a:p>
          <a:p>
            <a:pPr fontAlgn="base"/>
            <a:endParaRPr lang="en-US" dirty="0" smtClean="0"/>
          </a:p>
          <a:p>
            <a:pPr fontAlgn="base"/>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264" y="2434436"/>
            <a:ext cx="3339572" cy="937825"/>
          </a:xfrm>
          <a:prstGeom prst="rect">
            <a:avLst/>
          </a:prstGeom>
        </p:spPr>
      </p:pic>
      <p:sp>
        <p:nvSpPr>
          <p:cNvPr id="32" name="Google Shape;215;p44"/>
          <p:cNvSpPr txBox="1">
            <a:spLocks/>
          </p:cNvSpPr>
          <p:nvPr/>
        </p:nvSpPr>
        <p:spPr>
          <a:xfrm>
            <a:off x="167821" y="1632767"/>
            <a:ext cx="7106165" cy="477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fontAlgn="base"/>
            <a:r>
              <a:rPr lang="en-US" sz="1800" dirty="0" smtClean="0"/>
              <a:t>This is the formula to calculate Response Ratio:</a:t>
            </a:r>
          </a:p>
          <a:p>
            <a:pPr fontAlgn="base"/>
            <a:endParaRPr lang="en-US" sz="1800" dirty="0" smtClean="0"/>
          </a:p>
          <a:p>
            <a:pPr fontAlgn="base"/>
            <a:endParaRPr lang="en-US" dirty="0" smtClean="0"/>
          </a:p>
          <a:p>
            <a:pPr fontAlgn="base"/>
            <a:endParaRPr lang="en-US" dirty="0"/>
          </a:p>
        </p:txBody>
      </p:sp>
      <p:sp>
        <p:nvSpPr>
          <p:cNvPr id="34" name="Google Shape;215;p44"/>
          <p:cNvSpPr txBox="1">
            <a:spLocks/>
          </p:cNvSpPr>
          <p:nvPr/>
        </p:nvSpPr>
        <p:spPr>
          <a:xfrm>
            <a:off x="681529" y="3786947"/>
            <a:ext cx="7424781" cy="887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algn="l" fontAlgn="base"/>
            <a:r>
              <a:rPr lang="en-US" sz="1800" dirty="0"/>
              <a:t>Here, </a:t>
            </a:r>
            <a:r>
              <a:rPr lang="en-US" sz="1800" b="1" dirty="0">
                <a:solidFill>
                  <a:schemeClr val="accent1">
                    <a:lumMod val="75000"/>
                  </a:schemeClr>
                </a:solidFill>
              </a:rPr>
              <a:t>W</a:t>
            </a:r>
            <a:r>
              <a:rPr lang="en-US" sz="1800" dirty="0"/>
              <a:t> is the </a:t>
            </a:r>
            <a:r>
              <a:rPr lang="en-US" sz="1800" b="1" dirty="0">
                <a:solidFill>
                  <a:schemeClr val="accent1">
                    <a:lumMod val="75000"/>
                  </a:schemeClr>
                </a:solidFill>
              </a:rPr>
              <a:t>W</a:t>
            </a:r>
            <a:r>
              <a:rPr lang="en-US" sz="1800" b="1" dirty="0" smtClean="0">
                <a:solidFill>
                  <a:schemeClr val="accent1">
                    <a:lumMod val="75000"/>
                  </a:schemeClr>
                </a:solidFill>
              </a:rPr>
              <a:t>aiting </a:t>
            </a:r>
            <a:r>
              <a:rPr lang="en-US" sz="1800" b="1" dirty="0">
                <a:solidFill>
                  <a:schemeClr val="accent1">
                    <a:lumMod val="75000"/>
                  </a:schemeClr>
                </a:solidFill>
              </a:rPr>
              <a:t>time</a:t>
            </a:r>
            <a:r>
              <a:rPr lang="en-US" sz="1800" b="1" dirty="0"/>
              <a:t> </a:t>
            </a:r>
            <a:r>
              <a:rPr lang="en-US" sz="1800" dirty="0"/>
              <a:t>of the process so far  </a:t>
            </a:r>
            <a:r>
              <a:rPr lang="en-US" sz="1800" dirty="0" smtClean="0"/>
              <a:t>&amp;</a:t>
            </a:r>
          </a:p>
          <a:p>
            <a:pPr algn="l" fontAlgn="base"/>
            <a:r>
              <a:rPr lang="en-US" sz="1800" b="1" dirty="0">
                <a:solidFill>
                  <a:schemeClr val="accent1">
                    <a:lumMod val="75000"/>
                  </a:schemeClr>
                </a:solidFill>
              </a:rPr>
              <a:t>B</a:t>
            </a:r>
            <a:r>
              <a:rPr lang="en-US" sz="1800" dirty="0"/>
              <a:t> </a:t>
            </a:r>
            <a:r>
              <a:rPr lang="en-US" sz="1800" dirty="0" smtClean="0"/>
              <a:t>is  the</a:t>
            </a:r>
            <a:r>
              <a:rPr lang="en-US" sz="1800" b="1" dirty="0">
                <a:solidFill>
                  <a:schemeClr val="accent1">
                    <a:lumMod val="75000"/>
                  </a:schemeClr>
                </a:solidFill>
              </a:rPr>
              <a:t> Burst time</a:t>
            </a:r>
            <a:r>
              <a:rPr lang="en-US" sz="1800" b="1" dirty="0"/>
              <a:t> </a:t>
            </a:r>
            <a:r>
              <a:rPr lang="en-US" sz="1800" dirty="0"/>
              <a:t>of the process.</a:t>
            </a:r>
            <a:endParaRPr lang="en-US" sz="1800" dirty="0" smtClean="0"/>
          </a:p>
          <a:p>
            <a:pPr fontAlgn="base"/>
            <a:endParaRPr lang="en-US" dirty="0" smtClean="0"/>
          </a:p>
          <a:p>
            <a:pPr fontAlgn="base"/>
            <a:endParaRPr lang="en-US" dirty="0"/>
          </a:p>
        </p:txBody>
      </p:sp>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p>
            <a:pPr lvl="0"/>
            <a:r>
              <a:rPr lang="en" dirty="0" smtClean="0"/>
              <a:t>EXAMPLE / SCENARIO :</a:t>
            </a:r>
            <a:endParaRPr dirty="0"/>
          </a:p>
        </p:txBody>
      </p:sp>
      <p:cxnSp>
        <p:nvCxnSpPr>
          <p:cNvPr id="281" name="Google Shape;281;p50"/>
          <p:cNvCxnSpPr/>
          <p:nvPr/>
        </p:nvCxnSpPr>
        <p:spPr>
          <a:xfrm>
            <a:off x="1026200" y="414022"/>
            <a:ext cx="336086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ectangle 3"/>
          <p:cNvSpPr/>
          <p:nvPr/>
        </p:nvSpPr>
        <p:spPr>
          <a:xfrm>
            <a:off x="938500" y="1262176"/>
            <a:ext cx="4572000" cy="523220"/>
          </a:xfrm>
          <a:prstGeom prst="rect">
            <a:avLst/>
          </a:prstGeom>
        </p:spPr>
        <p:txBody>
          <a:bodyPr>
            <a:spAutoFit/>
          </a:bodyPr>
          <a:lstStyle/>
          <a:p>
            <a:r>
              <a:rPr lang="en-US" dirty="0">
                <a:solidFill>
                  <a:srgbClr val="FFFFFF"/>
                </a:solidFill>
                <a:latin typeface="urw-din"/>
              </a:rPr>
              <a:t>Consider the following table of arrival time and burst time for four processes P1, P2, P3, P4 and P5.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24825041"/>
              </p:ext>
            </p:extLst>
          </p:nvPr>
        </p:nvGraphicFramePr>
        <p:xfrm>
          <a:off x="1026200" y="2103704"/>
          <a:ext cx="6833533" cy="2573010"/>
        </p:xfrm>
        <a:graphic>
          <a:graphicData uri="http://schemas.openxmlformats.org/drawingml/2006/table">
            <a:tbl>
              <a:tblPr firstRow="1" bandRow="1">
                <a:tableStyleId>{775DCB02-9BB8-47FD-8907-85C794F793BA}</a:tableStyleId>
              </a:tblPr>
              <a:tblGrid>
                <a:gridCol w="1285485"/>
                <a:gridCol w="1130158"/>
                <a:gridCol w="873303"/>
                <a:gridCol w="1027416"/>
                <a:gridCol w="1078786"/>
                <a:gridCol w="976045"/>
                <a:gridCol w="462340"/>
              </a:tblGrid>
              <a:tr h="561564">
                <a:tc>
                  <a:txBody>
                    <a:bodyPr/>
                    <a:lstStyle/>
                    <a:p>
                      <a:endParaRPr lang="en-US" sz="1050" dirty="0" smtClean="0"/>
                    </a:p>
                    <a:p>
                      <a:r>
                        <a:rPr lang="en-US" sz="1200" dirty="0" smtClean="0">
                          <a:solidFill>
                            <a:schemeClr val="tx1"/>
                          </a:solidFill>
                          <a:latin typeface="Arial Black" panose="020B0A04020102020204" pitchFamily="34" charset="0"/>
                        </a:rPr>
                        <a:t>PROCESSES</a:t>
                      </a:r>
                    </a:p>
                    <a:p>
                      <a:endParaRPr lang="en-US" sz="1050" dirty="0">
                        <a:solidFill>
                          <a:schemeClr val="tx1"/>
                        </a:solidFill>
                        <a:latin typeface="Arial Black" panose="020B0A04020102020204" pitchFamily="34" charset="0"/>
                      </a:endParaRPr>
                    </a:p>
                  </a:txBody>
                  <a:tcPr/>
                </a:tc>
                <a:tc>
                  <a:txBody>
                    <a:bodyPr/>
                    <a:lstStyle/>
                    <a:p>
                      <a:pPr algn="ctr"/>
                      <a:r>
                        <a:rPr lang="en-US" sz="1400" b="1" dirty="0" smtClean="0">
                          <a:solidFill>
                            <a:schemeClr val="tx1"/>
                          </a:solidFill>
                          <a:latin typeface="+mn-lt"/>
                        </a:rPr>
                        <a:t>ARRIVAL</a:t>
                      </a:r>
                      <a:r>
                        <a:rPr lang="en-US" sz="1400" b="1" baseline="0" dirty="0" smtClean="0">
                          <a:solidFill>
                            <a:schemeClr val="tx1"/>
                          </a:solidFill>
                          <a:latin typeface="+mn-lt"/>
                        </a:rPr>
                        <a:t> TIME</a:t>
                      </a:r>
                      <a:endParaRPr lang="en-US" sz="1400" b="1" dirty="0" smtClean="0">
                        <a:solidFill>
                          <a:schemeClr val="tx1"/>
                        </a:solidFill>
                        <a:latin typeface="+mn-lt"/>
                      </a:endParaRPr>
                    </a:p>
                  </a:txBody>
                  <a:tcPr/>
                </a:tc>
                <a:tc>
                  <a:txBody>
                    <a:bodyPr/>
                    <a:lstStyle/>
                    <a:p>
                      <a:pPr algn="ctr"/>
                      <a:r>
                        <a:rPr lang="en-US" dirty="0" smtClean="0">
                          <a:solidFill>
                            <a:schemeClr val="tx1"/>
                          </a:solidFill>
                        </a:rPr>
                        <a:t>BURST</a:t>
                      </a:r>
                    </a:p>
                    <a:p>
                      <a:pPr algn="ctr"/>
                      <a:r>
                        <a:rPr lang="en-US" dirty="0" smtClean="0">
                          <a:solidFill>
                            <a:schemeClr val="tx1"/>
                          </a:solidFill>
                        </a:rPr>
                        <a:t>TIME</a:t>
                      </a:r>
                      <a:endParaRPr lang="en-US" dirty="0">
                        <a:solidFill>
                          <a:schemeClr val="tx1"/>
                        </a:solidFill>
                      </a:endParaRP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95730">
                <a:tc>
                  <a:txBody>
                    <a:bodyPr/>
                    <a:lstStyle/>
                    <a:p>
                      <a:pPr algn="ctr"/>
                      <a:r>
                        <a:rPr lang="en-US" dirty="0" smtClean="0"/>
                        <a:t>P1</a:t>
                      </a:r>
                      <a:endParaRPr lang="en-US" dirty="0"/>
                    </a:p>
                  </a:txBody>
                  <a:tcPr/>
                </a:tc>
                <a:tc>
                  <a:txBody>
                    <a:bodyPr/>
                    <a:lstStyle/>
                    <a:p>
                      <a:pPr algn="ctr"/>
                      <a:r>
                        <a:rPr lang="en-US" dirty="0" smtClean="0">
                          <a:solidFill>
                            <a:schemeClr val="tx1"/>
                          </a:solidFill>
                        </a:rPr>
                        <a:t>0s</a:t>
                      </a:r>
                      <a:endParaRPr lang="en-US" dirty="0">
                        <a:solidFill>
                          <a:schemeClr val="tx1"/>
                        </a:solidFill>
                      </a:endParaRPr>
                    </a:p>
                  </a:txBody>
                  <a:tcPr/>
                </a:tc>
                <a:tc>
                  <a:txBody>
                    <a:bodyPr/>
                    <a:lstStyle/>
                    <a:p>
                      <a:pPr algn="ctr"/>
                      <a:r>
                        <a:rPr lang="en-US" dirty="0" smtClean="0">
                          <a:solidFill>
                            <a:schemeClr val="tx1"/>
                          </a:solidFill>
                        </a:rPr>
                        <a:t>3s</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r>
              <a:tr h="395730">
                <a:tc>
                  <a:txBody>
                    <a:bodyPr/>
                    <a:lstStyle/>
                    <a:p>
                      <a:pPr algn="ctr"/>
                      <a:r>
                        <a:rPr lang="en-US" dirty="0" smtClean="0"/>
                        <a:t>P2</a:t>
                      </a:r>
                      <a:endParaRPr lang="en-US" dirty="0"/>
                    </a:p>
                  </a:txBody>
                  <a:tcPr/>
                </a:tc>
                <a:tc>
                  <a:txBody>
                    <a:bodyPr/>
                    <a:lstStyle/>
                    <a:p>
                      <a:pPr algn="ctr"/>
                      <a:r>
                        <a:rPr lang="en-US" dirty="0" smtClean="0">
                          <a:solidFill>
                            <a:schemeClr val="tx1"/>
                          </a:solidFill>
                        </a:rPr>
                        <a:t>2s</a:t>
                      </a:r>
                      <a:endParaRPr lang="en-US" dirty="0">
                        <a:solidFill>
                          <a:schemeClr val="tx1"/>
                        </a:solidFill>
                      </a:endParaRPr>
                    </a:p>
                  </a:txBody>
                  <a:tcPr/>
                </a:tc>
                <a:tc>
                  <a:txBody>
                    <a:bodyPr/>
                    <a:lstStyle/>
                    <a:p>
                      <a:pPr algn="ctr"/>
                      <a:r>
                        <a:rPr lang="en-US" dirty="0" smtClean="0">
                          <a:solidFill>
                            <a:schemeClr val="tx1"/>
                          </a:solidFill>
                        </a:rPr>
                        <a:t>6s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r>
              <a:tr h="395730">
                <a:tc>
                  <a:txBody>
                    <a:bodyPr/>
                    <a:lstStyle/>
                    <a:p>
                      <a:pPr algn="ctr"/>
                      <a:r>
                        <a:rPr lang="en-US" dirty="0" smtClean="0"/>
                        <a:t>P3</a:t>
                      </a:r>
                      <a:endParaRPr lang="en-US" dirty="0"/>
                    </a:p>
                  </a:txBody>
                  <a:tcPr/>
                </a:tc>
                <a:tc>
                  <a:txBody>
                    <a:bodyPr/>
                    <a:lstStyle/>
                    <a:p>
                      <a:pPr algn="ctr"/>
                      <a:r>
                        <a:rPr lang="en-US" dirty="0" smtClean="0">
                          <a:solidFill>
                            <a:schemeClr val="tx1"/>
                          </a:solidFill>
                        </a:rPr>
                        <a:t>4s</a:t>
                      </a:r>
                      <a:endParaRPr lang="en-US" dirty="0">
                        <a:solidFill>
                          <a:schemeClr val="tx1"/>
                        </a:solidFill>
                      </a:endParaRPr>
                    </a:p>
                  </a:txBody>
                  <a:tcPr/>
                </a:tc>
                <a:tc>
                  <a:txBody>
                    <a:bodyPr/>
                    <a:lstStyle/>
                    <a:p>
                      <a:pPr algn="ctr"/>
                      <a:r>
                        <a:rPr lang="en-US" dirty="0" smtClean="0">
                          <a:solidFill>
                            <a:schemeClr val="tx1"/>
                          </a:solidFill>
                        </a:rPr>
                        <a:t>4s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r>
              <a:tr h="395730">
                <a:tc>
                  <a:txBody>
                    <a:bodyPr/>
                    <a:lstStyle/>
                    <a:p>
                      <a:pPr algn="ctr"/>
                      <a:r>
                        <a:rPr lang="en-US" dirty="0" smtClean="0"/>
                        <a:t>P4</a:t>
                      </a:r>
                      <a:endParaRPr lang="en-US" dirty="0"/>
                    </a:p>
                  </a:txBody>
                  <a:tcPr/>
                </a:tc>
                <a:tc>
                  <a:txBody>
                    <a:bodyPr/>
                    <a:lstStyle/>
                    <a:p>
                      <a:pPr algn="ctr"/>
                      <a:r>
                        <a:rPr lang="en-US" dirty="0" smtClean="0">
                          <a:solidFill>
                            <a:schemeClr val="tx1"/>
                          </a:solidFill>
                        </a:rPr>
                        <a:t>6s</a:t>
                      </a:r>
                      <a:endParaRPr lang="en-US" dirty="0">
                        <a:solidFill>
                          <a:schemeClr val="tx1"/>
                        </a:solidFill>
                      </a:endParaRPr>
                    </a:p>
                  </a:txBody>
                  <a:tcPr/>
                </a:tc>
                <a:tc>
                  <a:txBody>
                    <a:bodyPr/>
                    <a:lstStyle/>
                    <a:p>
                      <a:pPr algn="ctr"/>
                      <a:r>
                        <a:rPr lang="en-US" dirty="0" smtClean="0">
                          <a:solidFill>
                            <a:schemeClr val="tx1"/>
                          </a:solidFill>
                        </a:rPr>
                        <a:t>5s</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95730">
                <a:tc>
                  <a:txBody>
                    <a:bodyPr/>
                    <a:lstStyle/>
                    <a:p>
                      <a:pPr algn="ctr"/>
                      <a:r>
                        <a:rPr lang="en-US" dirty="0" smtClean="0"/>
                        <a:t>P5</a:t>
                      </a:r>
                      <a:endParaRPr lang="en-US" dirty="0"/>
                    </a:p>
                  </a:txBody>
                  <a:tcPr/>
                </a:tc>
                <a:tc>
                  <a:txBody>
                    <a:bodyPr/>
                    <a:lstStyle/>
                    <a:p>
                      <a:pPr algn="ctr"/>
                      <a:r>
                        <a:rPr lang="en-US" dirty="0" smtClean="0">
                          <a:solidFill>
                            <a:schemeClr val="tx1"/>
                          </a:solidFill>
                        </a:rPr>
                        <a:t>8s</a:t>
                      </a:r>
                      <a:endParaRPr lang="en-US" dirty="0">
                        <a:solidFill>
                          <a:schemeClr val="tx1"/>
                        </a:solidFill>
                      </a:endParaRPr>
                    </a:p>
                  </a:txBody>
                  <a:tcPr/>
                </a:tc>
                <a:tc>
                  <a:txBody>
                    <a:bodyPr/>
                    <a:lstStyle/>
                    <a:p>
                      <a:pPr algn="ctr"/>
                      <a:r>
                        <a:rPr lang="en-US" dirty="0" smtClean="0">
                          <a:solidFill>
                            <a:schemeClr val="tx1"/>
                          </a:solidFill>
                        </a:rPr>
                        <a:t>2s</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558355" y="2423347"/>
            <a:ext cx="2934857"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GANTT CHART</a:t>
            </a:r>
            <a:endParaRPr dirty="0"/>
          </a:p>
        </p:txBody>
      </p:sp>
      <p:cxnSp>
        <p:nvCxnSpPr>
          <p:cNvPr id="373" name="Google Shape;373;p53"/>
          <p:cNvCxnSpPr/>
          <p:nvPr/>
        </p:nvCxnSpPr>
        <p:spPr>
          <a:xfrm>
            <a:off x="644284" y="2896198"/>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1952" name="Table 1951"/>
          <p:cNvGraphicFramePr>
            <a:graphicFrameLocks noGrp="1"/>
          </p:cNvGraphicFramePr>
          <p:nvPr>
            <p:extLst>
              <p:ext uri="{D42A27DB-BD31-4B8C-83A1-F6EECF244321}">
                <p14:modId xmlns:p14="http://schemas.microsoft.com/office/powerpoint/2010/main" val="3589446622"/>
              </p:ext>
            </p:extLst>
          </p:nvPr>
        </p:nvGraphicFramePr>
        <p:xfrm>
          <a:off x="479898" y="201321"/>
          <a:ext cx="8181217" cy="2118360"/>
        </p:xfrm>
        <a:graphic>
          <a:graphicData uri="http://schemas.openxmlformats.org/drawingml/2006/table">
            <a:tbl>
              <a:tblPr firstRow="1" bandRow="1">
                <a:tableStyleId>{775DCB02-9BB8-47FD-8907-85C794F793BA}</a:tableStyleId>
              </a:tblPr>
              <a:tblGrid>
                <a:gridCol w="1276903"/>
                <a:gridCol w="1029668"/>
                <a:gridCol w="891671"/>
                <a:gridCol w="1623326"/>
                <a:gridCol w="1401987"/>
                <a:gridCol w="891671"/>
                <a:gridCol w="1065991"/>
              </a:tblGrid>
              <a:tr h="577703">
                <a:tc>
                  <a:txBody>
                    <a:bodyPr/>
                    <a:lstStyle/>
                    <a:p>
                      <a:pPr algn="ctr"/>
                      <a:endParaRPr lang="en-US" sz="1050" dirty="0" smtClean="0"/>
                    </a:p>
                    <a:p>
                      <a:pPr algn="ctr"/>
                      <a:r>
                        <a:rPr lang="en-US" sz="1200" dirty="0" smtClean="0">
                          <a:solidFill>
                            <a:schemeClr val="tx1"/>
                          </a:solidFill>
                          <a:latin typeface="Arial Black" panose="020B0A04020102020204" pitchFamily="34" charset="0"/>
                        </a:rPr>
                        <a:t>PROCESSES</a:t>
                      </a:r>
                    </a:p>
                    <a:p>
                      <a:pPr algn="ctr"/>
                      <a:endParaRPr lang="en-US" sz="1050" dirty="0">
                        <a:solidFill>
                          <a:schemeClr val="tx1"/>
                        </a:solidFill>
                        <a:latin typeface="Arial Black" panose="020B0A04020102020204" pitchFamily="34" charset="0"/>
                      </a:endParaRPr>
                    </a:p>
                  </a:txBody>
                  <a:tcPr/>
                </a:tc>
                <a:tc>
                  <a:txBody>
                    <a:bodyPr/>
                    <a:lstStyle/>
                    <a:p>
                      <a:pPr algn="ctr"/>
                      <a:r>
                        <a:rPr lang="en-US" sz="1400" b="1" dirty="0" smtClean="0">
                          <a:solidFill>
                            <a:schemeClr val="tx1"/>
                          </a:solidFill>
                          <a:latin typeface="+mn-lt"/>
                        </a:rPr>
                        <a:t>ARRIVAL</a:t>
                      </a:r>
                      <a:r>
                        <a:rPr lang="en-US" sz="1400" b="1" baseline="0" dirty="0" smtClean="0">
                          <a:solidFill>
                            <a:schemeClr val="tx1"/>
                          </a:solidFill>
                          <a:latin typeface="+mn-lt"/>
                        </a:rPr>
                        <a:t> TIME</a:t>
                      </a:r>
                      <a:endParaRPr lang="en-US" sz="1400" b="1" dirty="0" smtClean="0">
                        <a:solidFill>
                          <a:schemeClr val="tx1"/>
                        </a:solidFill>
                        <a:latin typeface="+mn-lt"/>
                      </a:endParaRPr>
                    </a:p>
                  </a:txBody>
                  <a:tcPr/>
                </a:tc>
                <a:tc>
                  <a:txBody>
                    <a:bodyPr/>
                    <a:lstStyle/>
                    <a:p>
                      <a:pPr algn="ctr"/>
                      <a:r>
                        <a:rPr lang="en-US" dirty="0" smtClean="0">
                          <a:solidFill>
                            <a:schemeClr val="tx1"/>
                          </a:solidFill>
                        </a:rPr>
                        <a:t>BURST</a:t>
                      </a:r>
                    </a:p>
                    <a:p>
                      <a:pPr algn="ctr"/>
                      <a:r>
                        <a:rPr lang="en-US" dirty="0" smtClean="0">
                          <a:solidFill>
                            <a:schemeClr val="tx1"/>
                          </a:solidFill>
                        </a:rPr>
                        <a:t>TIME</a:t>
                      </a:r>
                      <a:endParaRPr lang="en-US" dirty="0">
                        <a:solidFill>
                          <a:schemeClr val="tx1"/>
                        </a:solidFill>
                      </a:endParaRPr>
                    </a:p>
                  </a:txBody>
                  <a:tcPr/>
                </a:tc>
                <a:tc>
                  <a:txBody>
                    <a:bodyPr/>
                    <a:lstStyle/>
                    <a:p>
                      <a:pPr algn="ctr"/>
                      <a:endParaRPr lang="en-US" sz="900" dirty="0" smtClean="0">
                        <a:solidFill>
                          <a:schemeClr val="tx1"/>
                        </a:solidFill>
                      </a:endParaRPr>
                    </a:p>
                    <a:p>
                      <a:pPr algn="ctr"/>
                      <a:r>
                        <a:rPr lang="en-US" sz="1200" dirty="0" smtClean="0">
                          <a:solidFill>
                            <a:schemeClr val="tx1"/>
                          </a:solidFill>
                        </a:rPr>
                        <a:t>COMPLETION TIME</a:t>
                      </a:r>
                      <a:endParaRPr lang="en-US" sz="1200" dirty="0">
                        <a:solidFill>
                          <a:schemeClr val="tx1"/>
                        </a:solidFill>
                      </a:endParaRPr>
                    </a:p>
                  </a:txBody>
                  <a:tcPr/>
                </a:tc>
                <a:tc>
                  <a:txBody>
                    <a:bodyPr/>
                    <a:lstStyle/>
                    <a:p>
                      <a:pPr algn="ctr"/>
                      <a:endParaRPr lang="en-US" sz="500" dirty="0" smtClean="0">
                        <a:solidFill>
                          <a:schemeClr val="tx1"/>
                        </a:solidFill>
                      </a:endParaRPr>
                    </a:p>
                    <a:p>
                      <a:pPr algn="ctr"/>
                      <a:r>
                        <a:rPr lang="en-US" sz="1200" dirty="0" smtClean="0">
                          <a:solidFill>
                            <a:schemeClr val="tx1"/>
                          </a:solidFill>
                        </a:rPr>
                        <a:t>TURNAROUND</a:t>
                      </a:r>
                    </a:p>
                    <a:p>
                      <a:pPr algn="ctr"/>
                      <a:r>
                        <a:rPr lang="en-US" sz="1200" dirty="0" smtClean="0">
                          <a:solidFill>
                            <a:schemeClr val="tx1"/>
                          </a:solidFill>
                        </a:rPr>
                        <a:t>TIME</a:t>
                      </a:r>
                      <a:endParaRPr lang="en-US" sz="1200" dirty="0">
                        <a:solidFill>
                          <a:schemeClr val="tx1"/>
                        </a:solidFill>
                      </a:endParaRPr>
                    </a:p>
                  </a:txBody>
                  <a:tcPr/>
                </a:tc>
                <a:tc>
                  <a:txBody>
                    <a:bodyPr/>
                    <a:lstStyle/>
                    <a:p>
                      <a:pPr algn="ctr"/>
                      <a:endParaRPr lang="en-US" sz="500" dirty="0" smtClean="0">
                        <a:solidFill>
                          <a:schemeClr val="tx1"/>
                        </a:solidFill>
                      </a:endParaRPr>
                    </a:p>
                    <a:p>
                      <a:pPr algn="ctr"/>
                      <a:r>
                        <a:rPr lang="en-US" sz="1200" dirty="0" smtClean="0">
                          <a:solidFill>
                            <a:schemeClr val="tx1"/>
                          </a:solidFill>
                        </a:rPr>
                        <a:t>WAITING</a:t>
                      </a:r>
                    </a:p>
                    <a:p>
                      <a:pPr algn="ctr"/>
                      <a:r>
                        <a:rPr lang="en-US" sz="1200" dirty="0" smtClean="0">
                          <a:solidFill>
                            <a:schemeClr val="tx1"/>
                          </a:solidFill>
                        </a:rPr>
                        <a:t>TIME</a:t>
                      </a:r>
                      <a:endParaRPr lang="en-US" sz="1200" dirty="0">
                        <a:solidFill>
                          <a:schemeClr val="tx1"/>
                        </a:solidFill>
                      </a:endParaRPr>
                    </a:p>
                  </a:txBody>
                  <a:tcPr/>
                </a:tc>
                <a:tc>
                  <a:txBody>
                    <a:bodyPr/>
                    <a:lstStyle/>
                    <a:p>
                      <a:pPr algn="ctr"/>
                      <a:endParaRPr lang="en-US" sz="500" dirty="0" smtClean="0">
                        <a:solidFill>
                          <a:schemeClr val="tx1"/>
                        </a:solidFill>
                      </a:endParaRPr>
                    </a:p>
                    <a:p>
                      <a:pPr algn="ctr"/>
                      <a:r>
                        <a:rPr lang="en-US" sz="1200" dirty="0" smtClean="0">
                          <a:solidFill>
                            <a:schemeClr val="tx1"/>
                          </a:solidFill>
                        </a:rPr>
                        <a:t>RESPONSE </a:t>
                      </a:r>
                    </a:p>
                    <a:p>
                      <a:pPr algn="ctr"/>
                      <a:r>
                        <a:rPr lang="en-US" sz="1200" dirty="0" smtClean="0">
                          <a:solidFill>
                            <a:schemeClr val="tx1"/>
                          </a:solidFill>
                        </a:rPr>
                        <a:t>TIME</a:t>
                      </a:r>
                      <a:endParaRPr lang="en-US" sz="1200" dirty="0">
                        <a:solidFill>
                          <a:schemeClr val="tx1"/>
                        </a:solidFill>
                      </a:endParaRPr>
                    </a:p>
                  </a:txBody>
                  <a:tcPr/>
                </a:tc>
              </a:tr>
              <a:tr h="296258">
                <a:tc>
                  <a:txBody>
                    <a:bodyPr/>
                    <a:lstStyle/>
                    <a:p>
                      <a:pPr algn="ctr"/>
                      <a:r>
                        <a:rPr lang="en-US" dirty="0" smtClean="0"/>
                        <a:t>P1</a:t>
                      </a:r>
                      <a:endParaRPr lang="en-US" dirty="0"/>
                    </a:p>
                  </a:txBody>
                  <a:tcPr/>
                </a:tc>
                <a:tc>
                  <a:txBody>
                    <a:bodyPr/>
                    <a:lstStyle/>
                    <a:p>
                      <a:pPr algn="ctr"/>
                      <a:r>
                        <a:rPr lang="en-US" dirty="0" smtClean="0">
                          <a:solidFill>
                            <a:schemeClr val="tx1"/>
                          </a:solidFill>
                        </a:rPr>
                        <a:t>1s</a:t>
                      </a:r>
                      <a:endParaRPr lang="en-US" dirty="0">
                        <a:solidFill>
                          <a:schemeClr val="tx1"/>
                        </a:solidFill>
                      </a:endParaRPr>
                    </a:p>
                  </a:txBody>
                  <a:tcPr/>
                </a:tc>
                <a:tc>
                  <a:txBody>
                    <a:bodyPr/>
                    <a:lstStyle/>
                    <a:p>
                      <a:pPr algn="ctr"/>
                      <a:r>
                        <a:rPr lang="en-US" dirty="0" smtClean="0">
                          <a:solidFill>
                            <a:schemeClr val="tx1"/>
                          </a:solidFill>
                        </a:rPr>
                        <a:t>3s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r>
              <a:tr h="296258">
                <a:tc>
                  <a:txBody>
                    <a:bodyPr/>
                    <a:lstStyle/>
                    <a:p>
                      <a:pPr algn="ctr"/>
                      <a:r>
                        <a:rPr lang="en-US" dirty="0" smtClean="0"/>
                        <a:t>P2</a:t>
                      </a:r>
                      <a:endParaRPr lang="en-US" dirty="0"/>
                    </a:p>
                  </a:txBody>
                  <a:tcPr/>
                </a:tc>
                <a:tc>
                  <a:txBody>
                    <a:bodyPr/>
                    <a:lstStyle/>
                    <a:p>
                      <a:pPr algn="ctr"/>
                      <a:r>
                        <a:rPr lang="en-US" dirty="0" smtClean="0">
                          <a:solidFill>
                            <a:schemeClr val="tx1"/>
                          </a:solidFill>
                        </a:rPr>
                        <a:t>3s</a:t>
                      </a:r>
                      <a:endParaRPr lang="en-US" dirty="0">
                        <a:solidFill>
                          <a:schemeClr val="tx1"/>
                        </a:solidFill>
                      </a:endParaRPr>
                    </a:p>
                  </a:txBody>
                  <a:tcPr/>
                </a:tc>
                <a:tc>
                  <a:txBody>
                    <a:bodyPr/>
                    <a:lstStyle/>
                    <a:p>
                      <a:pPr algn="ctr"/>
                      <a:r>
                        <a:rPr lang="en-US" dirty="0" smtClean="0">
                          <a:solidFill>
                            <a:schemeClr val="tx1"/>
                          </a:solidFill>
                        </a:rPr>
                        <a:t>6s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r>
              <a:tr h="296258">
                <a:tc>
                  <a:txBody>
                    <a:bodyPr/>
                    <a:lstStyle/>
                    <a:p>
                      <a:pPr algn="ctr"/>
                      <a:r>
                        <a:rPr lang="en-US" dirty="0" smtClean="0"/>
                        <a:t>P3</a:t>
                      </a:r>
                      <a:endParaRPr lang="en-US" dirty="0"/>
                    </a:p>
                  </a:txBody>
                  <a:tcPr/>
                </a:tc>
                <a:tc>
                  <a:txBody>
                    <a:bodyPr/>
                    <a:lstStyle/>
                    <a:p>
                      <a:pPr algn="ctr"/>
                      <a:r>
                        <a:rPr lang="en-US" dirty="0" smtClean="0">
                          <a:solidFill>
                            <a:schemeClr val="tx1"/>
                          </a:solidFill>
                        </a:rPr>
                        <a:t>5s</a:t>
                      </a:r>
                      <a:endParaRPr lang="en-US" dirty="0">
                        <a:solidFill>
                          <a:schemeClr val="tx1"/>
                        </a:solidFill>
                      </a:endParaRPr>
                    </a:p>
                  </a:txBody>
                  <a:tcPr/>
                </a:tc>
                <a:tc>
                  <a:txBody>
                    <a:bodyPr/>
                    <a:lstStyle/>
                    <a:p>
                      <a:pPr algn="ctr"/>
                      <a:r>
                        <a:rPr lang="en-US" dirty="0" smtClean="0">
                          <a:solidFill>
                            <a:schemeClr val="tx1"/>
                          </a:solidFill>
                        </a:rPr>
                        <a:t>8s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r>
              <a:tr h="296258">
                <a:tc>
                  <a:txBody>
                    <a:bodyPr/>
                    <a:lstStyle/>
                    <a:p>
                      <a:pPr algn="ctr"/>
                      <a:r>
                        <a:rPr lang="en-US" dirty="0" smtClean="0"/>
                        <a:t>P4</a:t>
                      </a:r>
                      <a:endParaRPr lang="en-US" dirty="0"/>
                    </a:p>
                  </a:txBody>
                  <a:tcPr/>
                </a:tc>
                <a:tc>
                  <a:txBody>
                    <a:bodyPr/>
                    <a:lstStyle/>
                    <a:p>
                      <a:pPr algn="ctr"/>
                      <a:r>
                        <a:rPr lang="en-US" dirty="0" smtClean="0">
                          <a:solidFill>
                            <a:schemeClr val="tx1"/>
                          </a:solidFill>
                        </a:rPr>
                        <a:t>7s</a:t>
                      </a:r>
                      <a:endParaRPr lang="en-US" dirty="0">
                        <a:solidFill>
                          <a:schemeClr val="tx1"/>
                        </a:solidFill>
                      </a:endParaRPr>
                    </a:p>
                  </a:txBody>
                  <a:tcPr/>
                </a:tc>
                <a:tc>
                  <a:txBody>
                    <a:bodyPr/>
                    <a:lstStyle/>
                    <a:p>
                      <a:pPr algn="ctr"/>
                      <a:r>
                        <a:rPr lang="en-US" dirty="0" smtClean="0">
                          <a:solidFill>
                            <a:schemeClr val="tx1"/>
                          </a:solidFill>
                        </a:rPr>
                        <a:t>4s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296258">
                <a:tc>
                  <a:txBody>
                    <a:bodyPr/>
                    <a:lstStyle/>
                    <a:p>
                      <a:pPr algn="ctr"/>
                      <a:r>
                        <a:rPr lang="en-US" dirty="0" smtClean="0"/>
                        <a:t>P5</a:t>
                      </a:r>
                      <a:endParaRPr lang="en-US" dirty="0"/>
                    </a:p>
                  </a:txBody>
                  <a:tcPr/>
                </a:tc>
                <a:tc>
                  <a:txBody>
                    <a:bodyPr/>
                    <a:lstStyle/>
                    <a:p>
                      <a:pPr algn="ctr"/>
                      <a:r>
                        <a:rPr lang="en-US" dirty="0" smtClean="0">
                          <a:solidFill>
                            <a:schemeClr val="tx1"/>
                          </a:solidFill>
                        </a:rPr>
                        <a:t>8s</a:t>
                      </a:r>
                      <a:endParaRPr lang="en-US" dirty="0">
                        <a:solidFill>
                          <a:schemeClr val="tx1"/>
                        </a:solidFill>
                      </a:endParaRPr>
                    </a:p>
                  </a:txBody>
                  <a:tcPr/>
                </a:tc>
                <a:tc>
                  <a:txBody>
                    <a:bodyPr/>
                    <a:lstStyle/>
                    <a:p>
                      <a:pPr algn="ctr"/>
                      <a:r>
                        <a:rPr lang="en-US" dirty="0" smtClean="0">
                          <a:solidFill>
                            <a:schemeClr val="tx1"/>
                          </a:solidFill>
                        </a:rPr>
                        <a:t>5s</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r>
            </a:tbl>
          </a:graphicData>
        </a:graphic>
      </p:graphicFrame>
      <p:sp>
        <p:nvSpPr>
          <p:cNvPr id="2" name="Rectangle 1"/>
          <p:cNvSpPr/>
          <p:nvPr/>
        </p:nvSpPr>
        <p:spPr>
          <a:xfrm>
            <a:off x="1921264" y="3128150"/>
            <a:ext cx="647274" cy="41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6" name="Rectangle 1955"/>
          <p:cNvSpPr/>
          <p:nvPr/>
        </p:nvSpPr>
        <p:spPr>
          <a:xfrm>
            <a:off x="2732923" y="3119650"/>
            <a:ext cx="647273" cy="427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7" name="Rectangle 1956"/>
          <p:cNvSpPr/>
          <p:nvPr/>
        </p:nvSpPr>
        <p:spPr>
          <a:xfrm>
            <a:off x="3552613" y="3129378"/>
            <a:ext cx="605315" cy="421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8" name="Rectangle 1957"/>
          <p:cNvSpPr/>
          <p:nvPr/>
        </p:nvSpPr>
        <p:spPr>
          <a:xfrm>
            <a:off x="4333115" y="3119650"/>
            <a:ext cx="591168" cy="439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1906343" y="3128150"/>
            <a:ext cx="652778" cy="241459"/>
          </a:xfrm>
          <a:prstGeom prst="line">
            <a:avLst/>
          </a:prstGeom>
        </p:spPr>
        <p:style>
          <a:lnRef idx="1">
            <a:schemeClr val="dk1"/>
          </a:lnRef>
          <a:fillRef idx="0">
            <a:schemeClr val="dk1"/>
          </a:fillRef>
          <a:effectRef idx="0">
            <a:schemeClr val="dk1"/>
          </a:effectRef>
          <a:fontRef idx="minor">
            <a:schemeClr val="tx1"/>
          </a:fontRef>
        </p:style>
      </p:cxnSp>
      <p:cxnSp>
        <p:nvCxnSpPr>
          <p:cNvPr id="1959" name="Straight Connector 1958"/>
          <p:cNvCxnSpPr/>
          <p:nvPr/>
        </p:nvCxnSpPr>
        <p:spPr>
          <a:xfrm flipV="1">
            <a:off x="1881456" y="3236878"/>
            <a:ext cx="711785" cy="249876"/>
          </a:xfrm>
          <a:prstGeom prst="line">
            <a:avLst/>
          </a:prstGeom>
        </p:spPr>
        <p:style>
          <a:lnRef idx="1">
            <a:schemeClr val="dk1"/>
          </a:lnRef>
          <a:fillRef idx="0">
            <a:schemeClr val="dk1"/>
          </a:fillRef>
          <a:effectRef idx="0">
            <a:schemeClr val="dk1"/>
          </a:effectRef>
          <a:fontRef idx="minor">
            <a:schemeClr val="tx1"/>
          </a:fontRef>
        </p:style>
      </p:cxnSp>
      <p:cxnSp>
        <p:nvCxnSpPr>
          <p:cNvPr id="1960" name="Straight Connector 1959"/>
          <p:cNvCxnSpPr/>
          <p:nvPr/>
        </p:nvCxnSpPr>
        <p:spPr>
          <a:xfrm flipV="1">
            <a:off x="1868811" y="3123288"/>
            <a:ext cx="431515" cy="136636"/>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855354" y="3159647"/>
            <a:ext cx="431515" cy="338554"/>
          </a:xfrm>
          <a:prstGeom prst="rect">
            <a:avLst/>
          </a:prstGeom>
          <a:noFill/>
        </p:spPr>
        <p:txBody>
          <a:bodyPr wrap="square" rtlCol="0">
            <a:spAutoFit/>
          </a:bodyPr>
          <a:lstStyle/>
          <a:p>
            <a:r>
              <a:rPr lang="en-US" sz="1600" b="1" dirty="0"/>
              <a:t>P1</a:t>
            </a:r>
          </a:p>
        </p:txBody>
      </p:sp>
      <p:sp>
        <p:nvSpPr>
          <p:cNvPr id="1961" name="TextBox 1960"/>
          <p:cNvSpPr txBox="1"/>
          <p:nvPr/>
        </p:nvSpPr>
        <p:spPr>
          <a:xfrm>
            <a:off x="1695665" y="3541621"/>
            <a:ext cx="431515" cy="338554"/>
          </a:xfrm>
          <a:prstGeom prst="rect">
            <a:avLst/>
          </a:prstGeom>
          <a:noFill/>
        </p:spPr>
        <p:txBody>
          <a:bodyPr wrap="square" rtlCol="0">
            <a:spAutoFit/>
          </a:bodyPr>
          <a:lstStyle/>
          <a:p>
            <a:r>
              <a:rPr lang="en-US" sz="1600" b="1" dirty="0">
                <a:solidFill>
                  <a:schemeClr val="bg1"/>
                </a:solidFill>
              </a:rPr>
              <a:t>0</a:t>
            </a:r>
          </a:p>
        </p:txBody>
      </p:sp>
      <p:sp>
        <p:nvSpPr>
          <p:cNvPr id="1962" name="TextBox 1961"/>
          <p:cNvSpPr txBox="1"/>
          <p:nvPr/>
        </p:nvSpPr>
        <p:spPr>
          <a:xfrm>
            <a:off x="2496617" y="3545693"/>
            <a:ext cx="431515" cy="338554"/>
          </a:xfrm>
          <a:prstGeom prst="rect">
            <a:avLst/>
          </a:prstGeom>
          <a:noFill/>
        </p:spPr>
        <p:txBody>
          <a:bodyPr wrap="square" rtlCol="0">
            <a:spAutoFit/>
          </a:bodyPr>
          <a:lstStyle/>
          <a:p>
            <a:r>
              <a:rPr lang="en-US" sz="1600" b="1" dirty="0" smtClean="0">
                <a:solidFill>
                  <a:schemeClr val="bg1"/>
                </a:solidFill>
              </a:rPr>
              <a:t>1</a:t>
            </a:r>
            <a:endParaRPr lang="en-US" sz="1600" b="1" dirty="0">
              <a:solidFill>
                <a:schemeClr val="bg1"/>
              </a:solidFill>
            </a:endParaRPr>
          </a:p>
        </p:txBody>
      </p:sp>
      <p:sp>
        <p:nvSpPr>
          <p:cNvPr id="1963" name="TextBox 1962"/>
          <p:cNvSpPr txBox="1"/>
          <p:nvPr/>
        </p:nvSpPr>
        <p:spPr>
          <a:xfrm>
            <a:off x="3639179" y="3175034"/>
            <a:ext cx="431515" cy="338554"/>
          </a:xfrm>
          <a:prstGeom prst="rect">
            <a:avLst/>
          </a:prstGeom>
          <a:noFill/>
        </p:spPr>
        <p:txBody>
          <a:bodyPr wrap="square" rtlCol="0">
            <a:spAutoFit/>
          </a:bodyPr>
          <a:lstStyle/>
          <a:p>
            <a:r>
              <a:rPr lang="en-US" sz="1600" b="1" dirty="0" smtClean="0"/>
              <a:t>P2</a:t>
            </a:r>
            <a:endParaRPr lang="en-US" sz="1600" b="1" dirty="0"/>
          </a:p>
        </p:txBody>
      </p:sp>
      <p:sp>
        <p:nvSpPr>
          <p:cNvPr id="1964" name="TextBox 1963"/>
          <p:cNvSpPr txBox="1"/>
          <p:nvPr/>
        </p:nvSpPr>
        <p:spPr>
          <a:xfrm>
            <a:off x="3309974" y="3558690"/>
            <a:ext cx="431515" cy="338554"/>
          </a:xfrm>
          <a:prstGeom prst="rect">
            <a:avLst/>
          </a:prstGeom>
          <a:noFill/>
        </p:spPr>
        <p:txBody>
          <a:bodyPr wrap="square" rtlCol="0">
            <a:spAutoFit/>
          </a:bodyPr>
          <a:lstStyle/>
          <a:p>
            <a:r>
              <a:rPr lang="en-US" sz="1600" b="1" dirty="0" smtClean="0">
                <a:solidFill>
                  <a:schemeClr val="bg1"/>
                </a:solidFill>
              </a:rPr>
              <a:t>4</a:t>
            </a:r>
            <a:endParaRPr lang="en-US" sz="1600" b="1" dirty="0">
              <a:solidFill>
                <a:schemeClr val="bg1"/>
              </a:solidFill>
            </a:endParaRPr>
          </a:p>
        </p:txBody>
      </p:sp>
      <p:sp>
        <p:nvSpPr>
          <p:cNvPr id="1965" name="TextBox 1964"/>
          <p:cNvSpPr txBox="1"/>
          <p:nvPr/>
        </p:nvSpPr>
        <p:spPr>
          <a:xfrm>
            <a:off x="4037253" y="3568972"/>
            <a:ext cx="431515" cy="338554"/>
          </a:xfrm>
          <a:prstGeom prst="rect">
            <a:avLst/>
          </a:prstGeom>
          <a:noFill/>
        </p:spPr>
        <p:txBody>
          <a:bodyPr wrap="square" rtlCol="0">
            <a:spAutoFit/>
          </a:bodyPr>
          <a:lstStyle/>
          <a:p>
            <a:r>
              <a:rPr lang="en-US" sz="1600" b="1" dirty="0" smtClean="0">
                <a:solidFill>
                  <a:schemeClr val="bg1"/>
                </a:solidFill>
              </a:rPr>
              <a:t>10</a:t>
            </a:r>
            <a:endParaRPr lang="en-US" sz="1600" b="1" dirty="0">
              <a:solidFill>
                <a:schemeClr val="bg1"/>
              </a:solidFill>
            </a:endParaRPr>
          </a:p>
        </p:txBody>
      </p:sp>
      <p:sp>
        <p:nvSpPr>
          <p:cNvPr id="1966" name="Google Shape;215;p44"/>
          <p:cNvSpPr txBox="1">
            <a:spLocks/>
          </p:cNvSpPr>
          <p:nvPr/>
        </p:nvSpPr>
        <p:spPr>
          <a:xfrm>
            <a:off x="27595" y="3960886"/>
            <a:ext cx="4692755" cy="1042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algn="l" fontAlgn="base"/>
            <a:r>
              <a:rPr lang="en-US" dirty="0" smtClean="0">
                <a:solidFill>
                  <a:schemeClr val="tx2"/>
                </a:solidFill>
              </a:rPr>
              <a:t>CASE 1:</a:t>
            </a:r>
          </a:p>
          <a:p>
            <a:pPr algn="l" fontAlgn="base"/>
            <a:r>
              <a:rPr lang="en-US" b="1" dirty="0" smtClean="0">
                <a:solidFill>
                  <a:schemeClr val="bg1"/>
                </a:solidFill>
              </a:rPr>
              <a:t>RR for P3 =  </a:t>
            </a:r>
            <a:r>
              <a:rPr lang="en-US" dirty="0" smtClean="0">
                <a:solidFill>
                  <a:schemeClr val="bg1"/>
                </a:solidFill>
              </a:rPr>
              <a:t>W+B/B  </a:t>
            </a:r>
            <a:r>
              <a:rPr lang="en-US" dirty="0" smtClean="0">
                <a:solidFill>
                  <a:schemeClr val="bg1"/>
                </a:solidFill>
              </a:rPr>
              <a:t>=  ((10-8)+8)/5  =  13/8  =  1.62</a:t>
            </a:r>
          </a:p>
          <a:p>
            <a:pPr algn="l" fontAlgn="base"/>
            <a:r>
              <a:rPr lang="en-US" b="1" dirty="0">
                <a:solidFill>
                  <a:schemeClr val="bg1"/>
                </a:solidFill>
              </a:rPr>
              <a:t>RR for </a:t>
            </a:r>
            <a:r>
              <a:rPr lang="en-US" b="1" dirty="0" smtClean="0">
                <a:solidFill>
                  <a:schemeClr val="bg1"/>
                </a:solidFill>
              </a:rPr>
              <a:t>P4 </a:t>
            </a:r>
            <a:r>
              <a:rPr lang="en-US" b="1" dirty="0">
                <a:solidFill>
                  <a:schemeClr val="bg1"/>
                </a:solidFill>
              </a:rPr>
              <a:t>=  </a:t>
            </a:r>
            <a:r>
              <a:rPr lang="en-US" dirty="0" smtClean="0">
                <a:solidFill>
                  <a:schemeClr val="bg1"/>
                </a:solidFill>
              </a:rPr>
              <a:t>W+B/B  </a:t>
            </a:r>
            <a:r>
              <a:rPr lang="en-US" dirty="0">
                <a:solidFill>
                  <a:schemeClr val="bg1"/>
                </a:solidFill>
              </a:rPr>
              <a:t>=  </a:t>
            </a:r>
            <a:r>
              <a:rPr lang="en-US" dirty="0" smtClean="0">
                <a:solidFill>
                  <a:schemeClr val="bg1"/>
                </a:solidFill>
              </a:rPr>
              <a:t>((10-7</a:t>
            </a:r>
            <a:r>
              <a:rPr lang="en-US" dirty="0" smtClean="0">
                <a:solidFill>
                  <a:schemeClr val="bg1"/>
                </a:solidFill>
              </a:rPr>
              <a:t>)+4)/</a:t>
            </a:r>
            <a:r>
              <a:rPr lang="en-US" dirty="0">
                <a:solidFill>
                  <a:schemeClr val="bg1"/>
                </a:solidFill>
              </a:rPr>
              <a:t>5  =  </a:t>
            </a:r>
            <a:r>
              <a:rPr lang="en-US" dirty="0" smtClean="0">
                <a:solidFill>
                  <a:schemeClr val="bg1"/>
                </a:solidFill>
              </a:rPr>
              <a:t>7/</a:t>
            </a:r>
            <a:r>
              <a:rPr lang="en-US" dirty="0">
                <a:solidFill>
                  <a:schemeClr val="bg1"/>
                </a:solidFill>
              </a:rPr>
              <a:t>4</a:t>
            </a:r>
            <a:r>
              <a:rPr lang="en-US" dirty="0" smtClean="0">
                <a:solidFill>
                  <a:schemeClr val="bg1"/>
                </a:solidFill>
              </a:rPr>
              <a:t>  </a:t>
            </a:r>
            <a:r>
              <a:rPr lang="en-US" dirty="0">
                <a:solidFill>
                  <a:schemeClr val="bg1"/>
                </a:solidFill>
              </a:rPr>
              <a:t>=  </a:t>
            </a:r>
            <a:r>
              <a:rPr lang="en-US" dirty="0" smtClean="0">
                <a:solidFill>
                  <a:schemeClr val="bg1"/>
                </a:solidFill>
              </a:rPr>
              <a:t>1.75</a:t>
            </a:r>
            <a:endParaRPr lang="en-US" dirty="0">
              <a:solidFill>
                <a:schemeClr val="bg1"/>
              </a:solidFill>
            </a:endParaRPr>
          </a:p>
          <a:p>
            <a:pPr algn="l" fontAlgn="base"/>
            <a:r>
              <a:rPr lang="en-US" b="1" dirty="0">
                <a:solidFill>
                  <a:schemeClr val="bg1"/>
                </a:solidFill>
              </a:rPr>
              <a:t>RR for </a:t>
            </a:r>
            <a:r>
              <a:rPr lang="en-US" b="1" dirty="0" smtClean="0">
                <a:solidFill>
                  <a:schemeClr val="bg1"/>
                </a:solidFill>
              </a:rPr>
              <a:t>P5 </a:t>
            </a:r>
            <a:r>
              <a:rPr lang="en-US" b="1" dirty="0">
                <a:solidFill>
                  <a:schemeClr val="bg1"/>
                </a:solidFill>
              </a:rPr>
              <a:t>=  </a:t>
            </a:r>
            <a:r>
              <a:rPr lang="en-US" dirty="0" smtClean="0">
                <a:solidFill>
                  <a:schemeClr val="bg1"/>
                </a:solidFill>
              </a:rPr>
              <a:t>W+B/B  </a:t>
            </a:r>
            <a:r>
              <a:rPr lang="en-US" dirty="0">
                <a:solidFill>
                  <a:schemeClr val="bg1"/>
                </a:solidFill>
              </a:rPr>
              <a:t>=  </a:t>
            </a:r>
            <a:r>
              <a:rPr lang="en-US" dirty="0" smtClean="0">
                <a:solidFill>
                  <a:schemeClr val="bg1"/>
                </a:solidFill>
              </a:rPr>
              <a:t>((10-8)+5)/5  </a:t>
            </a:r>
            <a:r>
              <a:rPr lang="en-US" dirty="0">
                <a:solidFill>
                  <a:schemeClr val="bg1"/>
                </a:solidFill>
              </a:rPr>
              <a:t>=  13/8  =  </a:t>
            </a:r>
            <a:r>
              <a:rPr lang="en-US" dirty="0" smtClean="0">
                <a:solidFill>
                  <a:schemeClr val="bg1"/>
                </a:solidFill>
              </a:rPr>
              <a:t>1.4</a:t>
            </a:r>
            <a:endParaRPr lang="en-US" dirty="0">
              <a:solidFill>
                <a:schemeClr val="bg1"/>
              </a:solidFill>
            </a:endParaRPr>
          </a:p>
          <a:p>
            <a:pPr algn="l" fontAlgn="base"/>
            <a:endParaRPr lang="en-US" dirty="0" smtClean="0">
              <a:solidFill>
                <a:schemeClr val="bg1"/>
              </a:solidFill>
            </a:endParaRPr>
          </a:p>
          <a:p>
            <a:pPr fontAlgn="base"/>
            <a:endParaRPr lang="en-US" dirty="0" smtClean="0">
              <a:solidFill>
                <a:schemeClr val="tx2"/>
              </a:solidFill>
            </a:endParaRPr>
          </a:p>
          <a:p>
            <a:pPr fontAlgn="base"/>
            <a:endParaRPr lang="en-US" sz="1800" dirty="0" smtClean="0"/>
          </a:p>
          <a:p>
            <a:pPr fontAlgn="base"/>
            <a:endParaRPr lang="en-US" dirty="0" smtClean="0"/>
          </a:p>
          <a:p>
            <a:pPr fontAlgn="base"/>
            <a:endParaRPr lang="en-US" dirty="0"/>
          </a:p>
        </p:txBody>
      </p:sp>
      <p:sp>
        <p:nvSpPr>
          <p:cNvPr id="1967" name="TextBox 1966"/>
          <p:cNvSpPr txBox="1"/>
          <p:nvPr/>
        </p:nvSpPr>
        <p:spPr>
          <a:xfrm>
            <a:off x="4412941" y="3181779"/>
            <a:ext cx="431515" cy="338554"/>
          </a:xfrm>
          <a:prstGeom prst="rect">
            <a:avLst/>
          </a:prstGeom>
          <a:noFill/>
        </p:spPr>
        <p:txBody>
          <a:bodyPr wrap="square" rtlCol="0">
            <a:spAutoFit/>
          </a:bodyPr>
          <a:lstStyle/>
          <a:p>
            <a:r>
              <a:rPr lang="en-US" sz="1600" b="1" dirty="0" smtClean="0"/>
              <a:t>P4</a:t>
            </a:r>
            <a:endParaRPr lang="en-US" sz="1600" b="1" dirty="0"/>
          </a:p>
        </p:txBody>
      </p:sp>
      <p:sp>
        <p:nvSpPr>
          <p:cNvPr id="1968" name="TextBox 1967"/>
          <p:cNvSpPr txBox="1"/>
          <p:nvPr/>
        </p:nvSpPr>
        <p:spPr>
          <a:xfrm>
            <a:off x="4788931" y="3578915"/>
            <a:ext cx="431515" cy="338554"/>
          </a:xfrm>
          <a:prstGeom prst="rect">
            <a:avLst/>
          </a:prstGeom>
          <a:noFill/>
        </p:spPr>
        <p:txBody>
          <a:bodyPr wrap="square" rtlCol="0">
            <a:spAutoFit/>
          </a:bodyPr>
          <a:lstStyle/>
          <a:p>
            <a:r>
              <a:rPr lang="en-US" sz="1600" b="1" dirty="0" smtClean="0">
                <a:solidFill>
                  <a:schemeClr val="bg1"/>
                </a:solidFill>
              </a:rPr>
              <a:t>14</a:t>
            </a:r>
            <a:endParaRPr lang="en-US" sz="1600" b="1" dirty="0">
              <a:solidFill>
                <a:schemeClr val="bg1"/>
              </a:solidFill>
            </a:endParaRPr>
          </a:p>
        </p:txBody>
      </p:sp>
      <p:sp>
        <p:nvSpPr>
          <p:cNvPr id="1970" name="Rectangle 1969"/>
          <p:cNvSpPr/>
          <p:nvPr/>
        </p:nvSpPr>
        <p:spPr>
          <a:xfrm>
            <a:off x="5095564" y="3128150"/>
            <a:ext cx="703348" cy="430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2" name="Google Shape;215;p44"/>
          <p:cNvSpPr txBox="1">
            <a:spLocks/>
          </p:cNvSpPr>
          <p:nvPr/>
        </p:nvSpPr>
        <p:spPr>
          <a:xfrm>
            <a:off x="4551630" y="4184865"/>
            <a:ext cx="4551273" cy="100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algn="l" fontAlgn="base"/>
            <a:r>
              <a:rPr lang="en-US" dirty="0" smtClean="0">
                <a:solidFill>
                  <a:schemeClr val="tx2"/>
                </a:solidFill>
              </a:rPr>
              <a:t>CASE 2:</a:t>
            </a:r>
          </a:p>
          <a:p>
            <a:pPr algn="l" fontAlgn="base"/>
            <a:r>
              <a:rPr lang="en-US" b="1" dirty="0" smtClean="0">
                <a:solidFill>
                  <a:schemeClr val="bg1"/>
                </a:solidFill>
              </a:rPr>
              <a:t>RR for P3 =  </a:t>
            </a:r>
            <a:r>
              <a:rPr lang="en-US" dirty="0" smtClean="0">
                <a:solidFill>
                  <a:schemeClr val="bg1"/>
                </a:solidFill>
              </a:rPr>
              <a:t>W+B/B  </a:t>
            </a:r>
            <a:r>
              <a:rPr lang="en-US" dirty="0" smtClean="0">
                <a:solidFill>
                  <a:schemeClr val="bg1"/>
                </a:solidFill>
              </a:rPr>
              <a:t>=  ((14-5)+8)/8  =  17/8  =  2.12</a:t>
            </a:r>
          </a:p>
          <a:p>
            <a:pPr algn="l" fontAlgn="base"/>
            <a:r>
              <a:rPr lang="en-US" b="1" dirty="0" smtClean="0">
                <a:solidFill>
                  <a:schemeClr val="bg1"/>
                </a:solidFill>
              </a:rPr>
              <a:t>RR </a:t>
            </a:r>
            <a:r>
              <a:rPr lang="en-US" b="1" dirty="0">
                <a:solidFill>
                  <a:schemeClr val="bg1"/>
                </a:solidFill>
              </a:rPr>
              <a:t>for </a:t>
            </a:r>
            <a:r>
              <a:rPr lang="en-US" b="1" dirty="0" smtClean="0">
                <a:solidFill>
                  <a:schemeClr val="bg1"/>
                </a:solidFill>
              </a:rPr>
              <a:t>P5 </a:t>
            </a:r>
            <a:r>
              <a:rPr lang="en-US" b="1" dirty="0">
                <a:solidFill>
                  <a:schemeClr val="bg1"/>
                </a:solidFill>
              </a:rPr>
              <a:t>=  </a:t>
            </a:r>
            <a:r>
              <a:rPr lang="en-US" dirty="0" smtClean="0">
                <a:solidFill>
                  <a:schemeClr val="bg1"/>
                </a:solidFill>
              </a:rPr>
              <a:t>W+B/B  </a:t>
            </a:r>
            <a:r>
              <a:rPr lang="en-US" dirty="0">
                <a:solidFill>
                  <a:schemeClr val="bg1"/>
                </a:solidFill>
              </a:rPr>
              <a:t>=  </a:t>
            </a:r>
            <a:r>
              <a:rPr lang="en-US" dirty="0" smtClean="0">
                <a:solidFill>
                  <a:schemeClr val="bg1"/>
                </a:solidFill>
              </a:rPr>
              <a:t>((14-8))+5)/5  </a:t>
            </a:r>
            <a:r>
              <a:rPr lang="en-US" dirty="0">
                <a:solidFill>
                  <a:schemeClr val="bg1"/>
                </a:solidFill>
              </a:rPr>
              <a:t>=  </a:t>
            </a:r>
            <a:r>
              <a:rPr lang="en-US" dirty="0" smtClean="0">
                <a:solidFill>
                  <a:schemeClr val="bg1"/>
                </a:solidFill>
              </a:rPr>
              <a:t>11/5  </a:t>
            </a:r>
            <a:r>
              <a:rPr lang="en-US" dirty="0">
                <a:solidFill>
                  <a:schemeClr val="bg1"/>
                </a:solidFill>
              </a:rPr>
              <a:t>=  </a:t>
            </a:r>
            <a:r>
              <a:rPr lang="en-US" dirty="0" smtClean="0">
                <a:solidFill>
                  <a:schemeClr val="bg1"/>
                </a:solidFill>
              </a:rPr>
              <a:t>2.2</a:t>
            </a:r>
            <a:endParaRPr lang="en-US" dirty="0">
              <a:solidFill>
                <a:schemeClr val="bg1"/>
              </a:solidFill>
            </a:endParaRPr>
          </a:p>
          <a:p>
            <a:pPr algn="l" fontAlgn="base"/>
            <a:endParaRPr lang="en-US" dirty="0" smtClean="0">
              <a:solidFill>
                <a:schemeClr val="bg1"/>
              </a:solidFill>
            </a:endParaRPr>
          </a:p>
          <a:p>
            <a:pPr fontAlgn="base"/>
            <a:endParaRPr lang="en-US" dirty="0" smtClean="0">
              <a:solidFill>
                <a:schemeClr val="tx2"/>
              </a:solidFill>
            </a:endParaRPr>
          </a:p>
          <a:p>
            <a:pPr fontAlgn="base"/>
            <a:endParaRPr lang="en-US" sz="1800" dirty="0" smtClean="0"/>
          </a:p>
          <a:p>
            <a:pPr fontAlgn="base"/>
            <a:endParaRPr lang="en-US" dirty="0" smtClean="0"/>
          </a:p>
          <a:p>
            <a:pPr fontAlgn="base"/>
            <a:endParaRPr lang="en-US" dirty="0"/>
          </a:p>
        </p:txBody>
      </p:sp>
      <p:sp>
        <p:nvSpPr>
          <p:cNvPr id="1974" name="TextBox 1973"/>
          <p:cNvSpPr txBox="1"/>
          <p:nvPr/>
        </p:nvSpPr>
        <p:spPr>
          <a:xfrm>
            <a:off x="5225991" y="3182416"/>
            <a:ext cx="431515" cy="338554"/>
          </a:xfrm>
          <a:prstGeom prst="rect">
            <a:avLst/>
          </a:prstGeom>
          <a:noFill/>
        </p:spPr>
        <p:txBody>
          <a:bodyPr wrap="square" rtlCol="0">
            <a:spAutoFit/>
          </a:bodyPr>
          <a:lstStyle/>
          <a:p>
            <a:r>
              <a:rPr lang="en-US" sz="1600" b="1" dirty="0" smtClean="0"/>
              <a:t>P5</a:t>
            </a:r>
            <a:endParaRPr lang="en-US" sz="1600" b="1" dirty="0"/>
          </a:p>
        </p:txBody>
      </p:sp>
      <p:sp>
        <p:nvSpPr>
          <p:cNvPr id="1975" name="TextBox 1974"/>
          <p:cNvSpPr txBox="1"/>
          <p:nvPr/>
        </p:nvSpPr>
        <p:spPr>
          <a:xfrm>
            <a:off x="5715597" y="3580166"/>
            <a:ext cx="431515" cy="338554"/>
          </a:xfrm>
          <a:prstGeom prst="rect">
            <a:avLst/>
          </a:prstGeom>
          <a:noFill/>
        </p:spPr>
        <p:txBody>
          <a:bodyPr wrap="square" rtlCol="0">
            <a:spAutoFit/>
          </a:bodyPr>
          <a:lstStyle/>
          <a:p>
            <a:r>
              <a:rPr lang="en-US" sz="1600" b="1" dirty="0" smtClean="0">
                <a:solidFill>
                  <a:schemeClr val="bg1"/>
                </a:solidFill>
              </a:rPr>
              <a:t>19</a:t>
            </a:r>
            <a:endParaRPr lang="en-US" sz="1600" b="1" dirty="0">
              <a:solidFill>
                <a:schemeClr val="bg1"/>
              </a:solidFill>
            </a:endParaRPr>
          </a:p>
        </p:txBody>
      </p:sp>
      <p:sp>
        <p:nvSpPr>
          <p:cNvPr id="1977" name="Rectangle 1976"/>
          <p:cNvSpPr/>
          <p:nvPr/>
        </p:nvSpPr>
        <p:spPr>
          <a:xfrm>
            <a:off x="5998436" y="3119650"/>
            <a:ext cx="659046" cy="449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8" name="TextBox 1977"/>
          <p:cNvSpPr txBox="1"/>
          <p:nvPr/>
        </p:nvSpPr>
        <p:spPr>
          <a:xfrm>
            <a:off x="6111883" y="3163947"/>
            <a:ext cx="431515" cy="338554"/>
          </a:xfrm>
          <a:prstGeom prst="rect">
            <a:avLst/>
          </a:prstGeom>
          <a:noFill/>
        </p:spPr>
        <p:txBody>
          <a:bodyPr wrap="square" rtlCol="0">
            <a:spAutoFit/>
          </a:bodyPr>
          <a:lstStyle/>
          <a:p>
            <a:r>
              <a:rPr lang="en-US" sz="1600" b="1" dirty="0" smtClean="0"/>
              <a:t>P3</a:t>
            </a:r>
            <a:endParaRPr lang="en-US" sz="1600" b="1" dirty="0"/>
          </a:p>
        </p:txBody>
      </p:sp>
      <p:sp>
        <p:nvSpPr>
          <p:cNvPr id="1979" name="TextBox 1978"/>
          <p:cNvSpPr txBox="1"/>
          <p:nvPr/>
        </p:nvSpPr>
        <p:spPr>
          <a:xfrm>
            <a:off x="6602627" y="3579193"/>
            <a:ext cx="431515" cy="338554"/>
          </a:xfrm>
          <a:prstGeom prst="rect">
            <a:avLst/>
          </a:prstGeom>
          <a:noFill/>
        </p:spPr>
        <p:txBody>
          <a:bodyPr wrap="square" rtlCol="0">
            <a:spAutoFit/>
          </a:bodyPr>
          <a:lstStyle/>
          <a:p>
            <a:r>
              <a:rPr lang="en-US" sz="1600" b="1" dirty="0" smtClean="0">
                <a:solidFill>
                  <a:schemeClr val="bg1"/>
                </a:solidFill>
              </a:rPr>
              <a:t>27</a:t>
            </a:r>
            <a:endParaRPr lang="en-US" sz="1600" b="1" dirty="0">
              <a:solidFill>
                <a:schemeClr val="bg1"/>
              </a:solidFill>
            </a:endParaRPr>
          </a:p>
        </p:txBody>
      </p:sp>
      <p:cxnSp>
        <p:nvCxnSpPr>
          <p:cNvPr id="1980" name="Straight Connector 1979"/>
          <p:cNvCxnSpPr/>
          <p:nvPr/>
        </p:nvCxnSpPr>
        <p:spPr>
          <a:xfrm flipV="1">
            <a:off x="1983627" y="3326210"/>
            <a:ext cx="711785" cy="249876"/>
          </a:xfrm>
          <a:prstGeom prst="line">
            <a:avLst/>
          </a:prstGeom>
        </p:spPr>
        <p:style>
          <a:lnRef idx="1">
            <a:schemeClr val="dk1"/>
          </a:lnRef>
          <a:fillRef idx="0">
            <a:schemeClr val="dk1"/>
          </a:fillRef>
          <a:effectRef idx="0">
            <a:schemeClr val="dk1"/>
          </a:effectRef>
          <a:fontRef idx="minor">
            <a:schemeClr val="tx1"/>
          </a:fontRef>
        </p:style>
      </p:cxnSp>
      <p:cxnSp>
        <p:nvCxnSpPr>
          <p:cNvPr id="1981" name="Straight Connector 1980"/>
          <p:cNvCxnSpPr/>
          <p:nvPr/>
        </p:nvCxnSpPr>
        <p:spPr>
          <a:xfrm flipV="1">
            <a:off x="2206035" y="3450166"/>
            <a:ext cx="431515" cy="136636"/>
          </a:xfrm>
          <a:prstGeom prst="line">
            <a:avLst/>
          </a:prstGeom>
        </p:spPr>
        <p:style>
          <a:lnRef idx="1">
            <a:schemeClr val="dk1"/>
          </a:lnRef>
          <a:fillRef idx="0">
            <a:schemeClr val="dk1"/>
          </a:fillRef>
          <a:effectRef idx="0">
            <a:schemeClr val="dk1"/>
          </a:effectRef>
          <a:fontRef idx="minor">
            <a:schemeClr val="tx1"/>
          </a:fontRef>
        </p:style>
      </p:cxnSp>
      <p:sp>
        <p:nvSpPr>
          <p:cNvPr id="1982" name="TextBox 1981"/>
          <p:cNvSpPr txBox="1"/>
          <p:nvPr/>
        </p:nvSpPr>
        <p:spPr>
          <a:xfrm>
            <a:off x="4288835" y="818550"/>
            <a:ext cx="431515" cy="1554272"/>
          </a:xfrm>
          <a:prstGeom prst="rect">
            <a:avLst/>
          </a:prstGeom>
          <a:noFill/>
        </p:spPr>
        <p:txBody>
          <a:bodyPr wrap="square" rtlCol="0">
            <a:spAutoFit/>
          </a:bodyPr>
          <a:lstStyle/>
          <a:p>
            <a:r>
              <a:rPr lang="en-US" sz="1600" b="1" dirty="0" smtClean="0"/>
              <a:t> 4</a:t>
            </a:r>
          </a:p>
          <a:p>
            <a:endParaRPr lang="en-US" sz="200" b="1" dirty="0" smtClean="0"/>
          </a:p>
          <a:p>
            <a:r>
              <a:rPr lang="en-US" sz="1600" b="1" dirty="0" smtClean="0"/>
              <a:t>10</a:t>
            </a:r>
          </a:p>
          <a:p>
            <a:endParaRPr lang="en-US" sz="500" b="1" dirty="0" smtClean="0"/>
          </a:p>
          <a:p>
            <a:r>
              <a:rPr lang="en-US" sz="1600" b="1" dirty="0" smtClean="0"/>
              <a:t>14</a:t>
            </a:r>
          </a:p>
          <a:p>
            <a:endParaRPr lang="en-US" sz="300" b="1" dirty="0" smtClean="0"/>
          </a:p>
          <a:p>
            <a:r>
              <a:rPr lang="en-US" sz="1600" b="1" dirty="0" smtClean="0"/>
              <a:t>19</a:t>
            </a:r>
          </a:p>
          <a:p>
            <a:endParaRPr lang="en-US" sz="400" b="1" dirty="0" smtClean="0"/>
          </a:p>
          <a:p>
            <a:r>
              <a:rPr lang="en-US" sz="1600" b="1" dirty="0" smtClean="0"/>
              <a:t>27</a:t>
            </a:r>
            <a:endParaRPr lang="en-US" sz="1600" b="1" dirty="0"/>
          </a:p>
        </p:txBody>
      </p:sp>
      <p:sp>
        <p:nvSpPr>
          <p:cNvPr id="37" name="TextBox 36"/>
          <p:cNvSpPr txBox="1"/>
          <p:nvPr/>
        </p:nvSpPr>
        <p:spPr>
          <a:xfrm>
            <a:off x="7306521" y="2619169"/>
            <a:ext cx="1625509" cy="830997"/>
          </a:xfrm>
          <a:prstGeom prst="rect">
            <a:avLst/>
          </a:prstGeom>
          <a:noFill/>
        </p:spPr>
        <p:txBody>
          <a:bodyPr wrap="square" rtlCol="0">
            <a:spAutoFit/>
          </a:bodyPr>
          <a:lstStyle/>
          <a:p>
            <a:r>
              <a:rPr lang="en-US" sz="1600" b="1" dirty="0" smtClean="0">
                <a:solidFill>
                  <a:schemeClr val="accent1"/>
                </a:solidFill>
              </a:rPr>
              <a:t>TAT = CT – AT</a:t>
            </a:r>
          </a:p>
          <a:p>
            <a:r>
              <a:rPr lang="en-US" sz="1600" b="1" dirty="0" smtClean="0">
                <a:solidFill>
                  <a:schemeClr val="accent1"/>
                </a:solidFill>
              </a:rPr>
              <a:t>WT = TAT – BT</a:t>
            </a:r>
          </a:p>
          <a:p>
            <a:endParaRPr lang="en-US" sz="1600" b="1" dirty="0"/>
          </a:p>
        </p:txBody>
      </p:sp>
      <p:sp>
        <p:nvSpPr>
          <p:cNvPr id="38" name="TextBox 37"/>
          <p:cNvSpPr txBox="1"/>
          <p:nvPr/>
        </p:nvSpPr>
        <p:spPr>
          <a:xfrm>
            <a:off x="5821290" y="810391"/>
            <a:ext cx="431515" cy="1554272"/>
          </a:xfrm>
          <a:prstGeom prst="rect">
            <a:avLst/>
          </a:prstGeom>
          <a:noFill/>
        </p:spPr>
        <p:txBody>
          <a:bodyPr wrap="square" rtlCol="0">
            <a:spAutoFit/>
          </a:bodyPr>
          <a:lstStyle/>
          <a:p>
            <a:r>
              <a:rPr lang="en-US" sz="1600" b="1" dirty="0" smtClean="0"/>
              <a:t> 3</a:t>
            </a:r>
          </a:p>
          <a:p>
            <a:endParaRPr lang="en-US" sz="200" b="1" dirty="0" smtClean="0"/>
          </a:p>
          <a:p>
            <a:r>
              <a:rPr lang="en-US" sz="1600" b="1" dirty="0" smtClean="0"/>
              <a:t> 7</a:t>
            </a:r>
          </a:p>
          <a:p>
            <a:endParaRPr lang="en-US" sz="500" b="1" dirty="0" smtClean="0"/>
          </a:p>
          <a:p>
            <a:r>
              <a:rPr lang="en-US" sz="1600" b="1" dirty="0" smtClean="0"/>
              <a:t>22</a:t>
            </a:r>
          </a:p>
          <a:p>
            <a:endParaRPr lang="en-US" sz="300" b="1" dirty="0" smtClean="0"/>
          </a:p>
          <a:p>
            <a:r>
              <a:rPr lang="en-US" sz="1600" b="1" dirty="0" smtClean="0"/>
              <a:t> 7</a:t>
            </a:r>
          </a:p>
          <a:p>
            <a:endParaRPr lang="en-US" sz="400" b="1" dirty="0" smtClean="0"/>
          </a:p>
          <a:p>
            <a:r>
              <a:rPr lang="en-US" sz="1600" b="1" dirty="0" smtClean="0"/>
              <a:t>11</a:t>
            </a:r>
            <a:endParaRPr lang="en-US" sz="1600" b="1" dirty="0"/>
          </a:p>
        </p:txBody>
      </p:sp>
      <p:sp>
        <p:nvSpPr>
          <p:cNvPr id="39" name="TextBox 38"/>
          <p:cNvSpPr txBox="1"/>
          <p:nvPr/>
        </p:nvSpPr>
        <p:spPr>
          <a:xfrm>
            <a:off x="6922230" y="818550"/>
            <a:ext cx="431515" cy="1554272"/>
          </a:xfrm>
          <a:prstGeom prst="rect">
            <a:avLst/>
          </a:prstGeom>
          <a:noFill/>
        </p:spPr>
        <p:txBody>
          <a:bodyPr wrap="square" rtlCol="0">
            <a:spAutoFit/>
          </a:bodyPr>
          <a:lstStyle/>
          <a:p>
            <a:r>
              <a:rPr lang="en-US" sz="1600" b="1" dirty="0" smtClean="0"/>
              <a:t> 0</a:t>
            </a:r>
          </a:p>
          <a:p>
            <a:endParaRPr lang="en-US" sz="200" b="1" dirty="0" smtClean="0"/>
          </a:p>
          <a:p>
            <a:r>
              <a:rPr lang="en-US" sz="1600" b="1" dirty="0" smtClean="0"/>
              <a:t> 1</a:t>
            </a:r>
          </a:p>
          <a:p>
            <a:endParaRPr lang="en-US" sz="500" b="1" dirty="0" smtClean="0"/>
          </a:p>
          <a:p>
            <a:r>
              <a:rPr lang="en-US" sz="1600" b="1" dirty="0" smtClean="0"/>
              <a:t>14</a:t>
            </a:r>
          </a:p>
          <a:p>
            <a:endParaRPr lang="en-US" sz="300" b="1" dirty="0" smtClean="0"/>
          </a:p>
          <a:p>
            <a:r>
              <a:rPr lang="en-US" sz="1600" b="1" dirty="0" smtClean="0"/>
              <a:t> 3</a:t>
            </a:r>
          </a:p>
          <a:p>
            <a:endParaRPr lang="en-US" sz="400" b="1" dirty="0" smtClean="0"/>
          </a:p>
          <a:p>
            <a:r>
              <a:rPr lang="en-US" sz="1600" b="1" dirty="0"/>
              <a:t> </a:t>
            </a:r>
            <a:r>
              <a:rPr lang="en-US" sz="1600" b="1" dirty="0" smtClean="0"/>
              <a:t>6</a:t>
            </a:r>
            <a:endParaRPr lang="en-US" sz="1600" b="1" dirty="0"/>
          </a:p>
        </p:txBody>
      </p:sp>
      <p:sp>
        <p:nvSpPr>
          <p:cNvPr id="40" name="TextBox 39"/>
          <p:cNvSpPr txBox="1"/>
          <p:nvPr/>
        </p:nvSpPr>
        <p:spPr>
          <a:xfrm>
            <a:off x="7601957" y="818550"/>
            <a:ext cx="1104297" cy="1538883"/>
          </a:xfrm>
          <a:prstGeom prst="rect">
            <a:avLst/>
          </a:prstGeom>
          <a:noFill/>
        </p:spPr>
        <p:txBody>
          <a:bodyPr wrap="square" rtlCol="0">
            <a:spAutoFit/>
          </a:bodyPr>
          <a:lstStyle/>
          <a:p>
            <a:r>
              <a:rPr lang="en-US" sz="1600" b="1" dirty="0" smtClean="0"/>
              <a:t> 1-1 = 0</a:t>
            </a:r>
          </a:p>
          <a:p>
            <a:endParaRPr lang="en-US" sz="200" b="1" dirty="0" smtClean="0"/>
          </a:p>
          <a:p>
            <a:r>
              <a:rPr lang="en-US" sz="1600" b="1" dirty="0" smtClean="0"/>
              <a:t> 4-3 = 1</a:t>
            </a:r>
          </a:p>
          <a:p>
            <a:endParaRPr lang="en-US" sz="500" b="1" dirty="0" smtClean="0"/>
          </a:p>
          <a:p>
            <a:r>
              <a:rPr lang="en-US" sz="1600" b="1" dirty="0" smtClean="0"/>
              <a:t>19-5 = 14</a:t>
            </a:r>
          </a:p>
          <a:p>
            <a:endParaRPr lang="en-US" sz="300" b="1" dirty="0" smtClean="0"/>
          </a:p>
          <a:p>
            <a:r>
              <a:rPr lang="en-US" sz="1600" b="1" dirty="0" smtClean="0"/>
              <a:t> 10-7 = 3</a:t>
            </a:r>
          </a:p>
          <a:p>
            <a:endParaRPr lang="en-US" sz="400" b="1" dirty="0" smtClean="0"/>
          </a:p>
          <a:p>
            <a:r>
              <a:rPr lang="en-US" sz="1600" b="1" dirty="0"/>
              <a:t> </a:t>
            </a:r>
            <a:r>
              <a:rPr lang="en-US" sz="1600" b="1" dirty="0" smtClean="0"/>
              <a:t>14-8 = 6</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56" grpId="0" animBg="1"/>
      <p:bldP spid="1957" grpId="0" animBg="1"/>
      <p:bldP spid="1958" grpId="0" animBg="1"/>
      <p:bldP spid="6" grpId="0"/>
      <p:bldP spid="1961" grpId="0"/>
      <p:bldP spid="1962" grpId="0"/>
      <p:bldP spid="1963" grpId="0"/>
      <p:bldP spid="1964" grpId="0"/>
      <p:bldP spid="1965" grpId="0"/>
      <p:bldP spid="1966" grpId="0"/>
      <p:bldP spid="1967" grpId="0"/>
      <p:bldP spid="1968" grpId="0"/>
      <p:bldP spid="1970" grpId="0" animBg="1"/>
      <p:bldP spid="1972" grpId="0"/>
      <p:bldP spid="1974" grpId="0"/>
      <p:bldP spid="1975" grpId="0"/>
      <p:bldP spid="1977" grpId="0" animBg="1"/>
      <p:bldP spid="1978" grpId="0"/>
      <p:bldP spid="1979" grpId="0"/>
      <p:bldP spid="1982" grpId="0"/>
      <p:bldP spid="37" grpId="0"/>
      <p:bldP spid="38" grpId="0"/>
      <p:bldP spid="39" grpId="0"/>
      <p:bldP spid="40" grpId="0"/>
    </p:bldLst>
  </p:timing>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409</Words>
  <Application>Microsoft Office PowerPoint</Application>
  <PresentationFormat>On-screen Show (16:9)</PresentationFormat>
  <Paragraphs>181</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Microsoft YaHei UI</vt:lpstr>
      <vt:lpstr>Montserrat ExtraBold</vt:lpstr>
      <vt:lpstr>Montserrat</vt:lpstr>
      <vt:lpstr>urw-din</vt:lpstr>
      <vt:lpstr>Book Antiqua</vt:lpstr>
      <vt:lpstr>Montserrat ExtraLight</vt:lpstr>
      <vt:lpstr>Futuristic Background by Slidesgo</vt:lpstr>
      <vt:lpstr>HIGHEST RESPONSE RATIO NEXT</vt:lpstr>
      <vt:lpstr>TABLE OF CONTENTS</vt:lpstr>
      <vt:lpstr>WHAT IS (HRRN) ?  Highest Response Ratio Next is a non-preemptive CPU Scheduling algorithm and it is considered as one of the most optimal scheduling algorithm.  HRRN is basically considered as the modification of Shortest Job First in order to reduce the problem of Starvation.  In HRRN scheduling algorithm, the CPU is allotted to the next process which has the highest response ratio and not to the process having less burst time.    Criteria:    Response Ratio (RR)    Mode:    Non - Preemptive </vt:lpstr>
      <vt:lpstr>ADVANTAGES OF (HRRN) :</vt:lpstr>
      <vt:lpstr>DISADVANTAGES OF (HRRN) :</vt:lpstr>
      <vt:lpstr>IMPLEMENTATION</vt:lpstr>
      <vt:lpstr>CALCULATION</vt:lpstr>
      <vt:lpstr>EXAMPLE / SCENARIO :</vt:lpstr>
      <vt:lpstr>GANTT CHART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HIGHEST RESPONSE RATIO NEXT</dc:title>
  <cp:lastModifiedBy>Microsoft account</cp:lastModifiedBy>
  <cp:revision>36</cp:revision>
  <dcterms:modified xsi:type="dcterms:W3CDTF">2023-01-15T05:49:16Z</dcterms:modified>
</cp:coreProperties>
</file>