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61" r:id="rId8"/>
    <p:sldId id="262" r:id="rId9"/>
    <p:sldId id="263" r:id="rId10"/>
    <p:sldId id="265" r:id="rId11"/>
    <p:sldId id="266" r:id="rId12"/>
    <p:sldId id="267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5300" b="1" i="1" dirty="0" smtClean="0">
                <a:solidFill>
                  <a:srgbClr val="00B0F0"/>
                </a:solidFill>
                <a:latin typeface="Agency FB" pitchFamily="34" charset="0"/>
              </a:rPr>
              <a:t>Pattern detection of </a:t>
            </a:r>
            <a:r>
              <a:rPr lang="en-US" sz="5300" b="1" i="1" dirty="0" err="1" smtClean="0">
                <a:solidFill>
                  <a:srgbClr val="00B0F0"/>
                </a:solidFill>
                <a:latin typeface="Agency FB" pitchFamily="34" charset="0"/>
              </a:rPr>
              <a:t>Chikungunya</a:t>
            </a:r>
            <a:r>
              <a:rPr lang="en-US" sz="5300" b="1" i="1" dirty="0" smtClean="0">
                <a:solidFill>
                  <a:srgbClr val="00B0F0"/>
                </a:solidFill>
                <a:latin typeface="Agency FB" pitchFamily="34" charset="0"/>
              </a:rPr>
              <a:t> patients in Bangladesh 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Classification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 smtClean="0">
                <a:solidFill>
                  <a:srgbClr val="00B050"/>
                </a:solidFill>
                <a:latin typeface="Agency FB" pitchFamily="34" charset="0"/>
                <a:cs typeface="Times New Roman" pitchFamily="18" charset="0"/>
              </a:rPr>
              <a:t>Naive </a:t>
            </a:r>
            <a:r>
              <a:rPr lang="en-US" b="1" i="1" u="sng" dirty="0" err="1" smtClean="0">
                <a:solidFill>
                  <a:srgbClr val="00B050"/>
                </a:solidFill>
                <a:latin typeface="Agency FB" pitchFamily="34" charset="0"/>
                <a:cs typeface="Times New Roman" pitchFamily="18" charset="0"/>
              </a:rPr>
              <a:t>Bayes</a:t>
            </a:r>
            <a:r>
              <a:rPr lang="en-US" b="1" i="1" u="sng" dirty="0" smtClean="0">
                <a:solidFill>
                  <a:srgbClr val="00B050"/>
                </a:solidFill>
                <a:latin typeface="Agency FB" pitchFamily="34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                       </a:t>
            </a:r>
            <a:r>
              <a:rPr lang="en-US" i="1" dirty="0" smtClean="0">
                <a:latin typeface="Arial Narrow" pitchFamily="34" charset="0"/>
                <a:cs typeface="Times New Roman" pitchFamily="18" charset="0"/>
              </a:rPr>
              <a:t>The Naive </a:t>
            </a:r>
            <a:r>
              <a:rPr lang="en-US" i="1" dirty="0" err="1" smtClean="0">
                <a:latin typeface="Arial Narrow" pitchFamily="34" charset="0"/>
                <a:cs typeface="Times New Roman" pitchFamily="18" charset="0"/>
              </a:rPr>
              <a:t>Bayes</a:t>
            </a:r>
            <a:r>
              <a:rPr lang="en-US" i="1" dirty="0" smtClean="0">
                <a:latin typeface="Arial Narrow" pitchFamily="34" charset="0"/>
                <a:cs typeface="Times New Roman" pitchFamily="18" charset="0"/>
              </a:rPr>
              <a:t> classifier is a simple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supervised learning probabilistic classifier based on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Bayes’theorem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Pre-process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 Narrow" pitchFamily="34" charset="0"/>
                <a:cs typeface="Times New Roman" pitchFamily="18" charset="0"/>
              </a:rPr>
              <a:t>Data cleaning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 		 Fill in missing values, smooth noisy data, 	 identify or remove outliers, and resolve 	 inconsistencies</a:t>
            </a:r>
          </a:p>
          <a:p>
            <a:endParaRPr lang="en-US" dirty="0" smtClean="0">
              <a:latin typeface="Arial Narrow" pitchFamily="34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Arial Narrow" pitchFamily="34" charset="0"/>
                <a:cs typeface="Times New Roman" pitchFamily="18" charset="0"/>
              </a:rPr>
              <a:t>Clustering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		detect and remove outliers</a:t>
            </a:r>
            <a:endParaRPr lang="en-US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</a:br>
            <a:r>
              <a:rPr lang="en-US" sz="4900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Attributes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solidFill>
                  <a:srgbClr val="00B050"/>
                </a:solidFill>
                <a:latin typeface="Arial Narrow" pitchFamily="34" charset="0"/>
                <a:cs typeface="Times New Roman" pitchFamily="18" charset="0"/>
              </a:rPr>
              <a:t>There are fourteen important attributes used to compute the score: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514600"/>
            <a:ext cx="8686800" cy="4114800"/>
          </a:xfrm>
        </p:spPr>
        <p:txBody>
          <a:bodyPr numCol="2"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Gender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Age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Location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Temperature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Fever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err="1" smtClean="0">
                <a:latin typeface="Arial Narrow" pitchFamily="34" charset="0"/>
                <a:cs typeface="Times New Roman" pitchFamily="18" charset="0"/>
              </a:rPr>
              <a:t>Arthralgia</a:t>
            </a:r>
            <a:endParaRPr lang="en-US" sz="4500" i="1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Backache </a:t>
            </a:r>
          </a:p>
          <a:p>
            <a:pPr>
              <a:buFont typeface="Wingdings" pitchFamily="2" charset="2"/>
              <a:buChar char="§"/>
            </a:pPr>
            <a:endParaRPr lang="en-US" sz="4500" i="1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4500" i="1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4500" i="1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4500" i="1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Headache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Rash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err="1" smtClean="0">
                <a:latin typeface="Arial Narrow" pitchFamily="34" charset="0"/>
                <a:cs typeface="Times New Roman" pitchFamily="18" charset="0"/>
              </a:rPr>
              <a:t>Stomatitics</a:t>
            </a: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Oral ulcers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Vomiting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err="1" smtClean="0">
                <a:latin typeface="Arial Narrow" pitchFamily="34" charset="0"/>
                <a:cs typeface="Times New Roman" pitchFamily="18" charset="0"/>
              </a:rPr>
              <a:t>Diarrhoea</a:t>
            </a: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4500" i="1" dirty="0" smtClean="0">
                <a:latin typeface="Arial Narrow" pitchFamily="34" charset="0"/>
                <a:cs typeface="Times New Roman" pitchFamily="18" charset="0"/>
              </a:rPr>
              <a:t>Joint Swelling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  <a:t>          WORK </a:t>
            </a:r>
            <a:b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</a:br>
            <a: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  <a:t>		       IN </a:t>
            </a:r>
            <a:b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</a:br>
            <a: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  <a:t>		   WEKA</a:t>
            </a:r>
            <a:br>
              <a:rPr lang="en-US" sz="8800" b="1" dirty="0" smtClean="0">
                <a:solidFill>
                  <a:srgbClr val="00B050"/>
                </a:solidFill>
                <a:latin typeface="Arial Narrow" pitchFamily="34" charset="0"/>
              </a:rPr>
            </a:br>
            <a:endParaRPr lang="en-US" sz="88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  <a:latin typeface="Agency FB" pitchFamily="34" charset="0"/>
              </a:rPr>
              <a:t>Training Set(Dhaka)</a:t>
            </a:r>
            <a:endParaRPr lang="en-US" sz="4800" b="1" dirty="0">
              <a:solidFill>
                <a:srgbClr val="00B0F0"/>
              </a:solidFill>
              <a:latin typeface="Agency FB" pitchFamily="34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4495800" cy="5334000"/>
          </a:xfr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1524000"/>
            <a:ext cx="44958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Test Set(Dhaka)</a:t>
            </a:r>
            <a:endParaRPr lang="en-US" b="1" dirty="0">
              <a:solidFill>
                <a:srgbClr val="00B0F0"/>
              </a:solidFill>
              <a:latin typeface="Agency FB" pitchFamily="34" charset="0"/>
            </a:endParaRP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13660"/>
            <a:ext cx="9144000" cy="53443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Predicted Result(Dhaka)</a:t>
            </a:r>
            <a:endParaRPr lang="en-US" b="1" dirty="0">
              <a:solidFill>
                <a:srgbClr val="00B0F0"/>
              </a:solidFill>
              <a:latin typeface="Agency FB" pitchFamily="34" charset="0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Training Set(</a:t>
            </a:r>
            <a:r>
              <a:rPr lang="en-US" b="1" dirty="0" err="1" smtClean="0">
                <a:solidFill>
                  <a:srgbClr val="00B0F0"/>
                </a:solidFill>
                <a:latin typeface="Agency FB" pitchFamily="34" charset="0"/>
              </a:rPr>
              <a:t>Sylhet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4419600" cy="5334000"/>
          </a:xfr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78" y="1524000"/>
            <a:ext cx="4734522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Test Set(</a:t>
            </a:r>
            <a:r>
              <a:rPr lang="en-US" b="1" dirty="0" err="1" smtClean="0">
                <a:solidFill>
                  <a:srgbClr val="00B0F0"/>
                </a:solidFill>
                <a:latin typeface="Agency FB" pitchFamily="34" charset="0"/>
              </a:rPr>
              <a:t>Sylhet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Predicted Result(</a:t>
            </a:r>
            <a:r>
              <a:rPr lang="en-US" b="1" dirty="0" err="1" smtClean="0">
                <a:solidFill>
                  <a:srgbClr val="00B0F0"/>
                </a:solidFill>
                <a:latin typeface="Agency FB" pitchFamily="34" charset="0"/>
              </a:rPr>
              <a:t>Sylhet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What is </a:t>
            </a:r>
            <a:r>
              <a:rPr lang="en-GB" b="1" dirty="0" err="1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Chikungunya</a:t>
            </a:r>
            <a:r>
              <a:rPr lang="en-GB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?</a:t>
            </a:r>
            <a:endParaRPr lang="en-US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Chikungunya</a:t>
            </a:r>
            <a:r>
              <a:rPr lang="en-GB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is a virus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that is transmitted from human to human mainly by infected </a:t>
            </a:r>
            <a:r>
              <a:rPr lang="en-US" altLang="ja-JP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Aedes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albopictus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and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Aedes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aegypti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mosquitoes (later referred to as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Aedes</a:t>
            </a:r>
            <a:r>
              <a:rPr lang="en-US" altLang="ja-JP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mosquitoes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) acting as the disease-carrying vector.</a:t>
            </a:r>
          </a:p>
          <a:p>
            <a:pPr>
              <a:lnSpc>
                <a:spcPct val="80000"/>
              </a:lnSpc>
              <a:buNone/>
            </a:pP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GB" altLang="ja-JP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Chikungunya</a:t>
            </a:r>
            <a:r>
              <a:rPr lang="en-GB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ea typeface="MS PGothic" pitchFamily="34" charset="-128"/>
                <a:cs typeface="Times New Roman" pitchFamily="18" charset="0"/>
              </a:rPr>
              <a:t>causes sudden onset of high fever, severe joint pain, muscle pain and headache</a:t>
            </a:r>
          </a:p>
          <a:p>
            <a:pPr>
              <a:lnSpc>
                <a:spcPct val="80000"/>
              </a:lnSpc>
            </a:pPr>
            <a:endParaRPr lang="en-US" altLang="ja-JP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As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no vaccine or medication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 is currently available to prevent or cure the infection, control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Chikungunya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 involves vector control measures and encouraging people to avoid mosquito bites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>
                <a:solidFill>
                  <a:srgbClr val="00B0F0"/>
                </a:solidFill>
                <a:latin typeface="Arial Rounded MT Bold" pitchFamily="34" charset="0"/>
              </a:rPr>
              <a:t>THANK YOU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Arial Rounded MT Bold" pitchFamily="34" charset="0"/>
                <a:sym typeface="Wingdings" pitchFamily="2" charset="2"/>
              </a:rPr>
              <a:t> </a:t>
            </a:r>
            <a:r>
              <a:rPr lang="en-US" sz="5400" b="1" dirty="0" smtClean="0">
                <a:solidFill>
                  <a:srgbClr val="00B0F0"/>
                </a:solidFill>
                <a:latin typeface="Arial Rounded MT Bold" pitchFamily="34" charset="0"/>
                <a:sym typeface="Wingdings" pitchFamily="2" charset="2"/>
              </a:rPr>
              <a:t> </a:t>
            </a:r>
            <a:r>
              <a:rPr lang="en-US" sz="5400" b="1" dirty="0" smtClean="0">
                <a:solidFill>
                  <a:srgbClr val="00B050"/>
                </a:solidFill>
                <a:latin typeface="Arial Rounded MT Bold" pitchFamily="34" charset="0"/>
                <a:sym typeface="Wingdings" pitchFamily="2" charset="2"/>
              </a:rPr>
              <a:t> </a:t>
            </a:r>
            <a:r>
              <a:rPr lang="en-US" sz="5400" b="1" dirty="0" smtClean="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 </a:t>
            </a:r>
            <a:endParaRPr lang="en-US" sz="54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012825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Chikongunya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 &amp; Bangladesh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305800" cy="4724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Since May, Dhaka has seen 2,700 CHIKV cases, which prompted IEDCR(Institute of Epidemiology Disease Control &amp; Research</a:t>
            </a:r>
            <a:r>
              <a:rPr lang="en-US" sz="2800" dirty="0" smtClean="0">
                <a:latin typeface="Arial Narrow" pitchFamily="34" charset="0"/>
              </a:rPr>
              <a:t>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) head, 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Professor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Meerjady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 Sabrina Flora to say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, “We’re currently facing a major outbreak of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chikungunya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”.</a:t>
            </a:r>
          </a:p>
          <a:p>
            <a:pPr algn="l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She said they are currently getting up to 100 calls from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chikungunya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Times New Roman" pitchFamily="18" charset="0"/>
              </a:rPr>
              <a:t> patients or their relatives every day through a hotline they opened recently at their office in capital Dhaka.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638800" cy="1219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Published Documents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iagram'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Symptoms</a:t>
            </a:r>
            <a:endParaRPr lang="en-US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GB" altLang="ja-JP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GB" altLang="ja-JP" sz="29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The symptoms will appear on average 4 to 7 days (but can range from 1 to 12 days) after being bitten by an infected </a:t>
            </a:r>
            <a:r>
              <a:rPr lang="en-GB" altLang="ja-JP" sz="2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Aedes</a:t>
            </a:r>
            <a:r>
              <a:rPr lang="en-GB" altLang="ja-JP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mosquito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92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7162800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Data collection Form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3820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apture-20171111-0743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Detection Methods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There are two methods to detect between dengue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chikongunya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  <a:latin typeface="Arial Narrow" pitchFamily="34" charset="0"/>
                <a:cs typeface="Times New Roman" pitchFamily="18" charset="0"/>
              </a:rPr>
              <a:t>Based on test (CBC, Dengue Ns1 )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00B05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  <a:latin typeface="Arial Narrow" pitchFamily="34" charset="0"/>
                <a:cs typeface="Times New Roman" pitchFamily="18" charset="0"/>
              </a:rPr>
              <a:t>Based on symptoms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Problem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  It was easy to detect dengue based on symptoms but now for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chikongunya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, it is very tough to distinguish between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chikongunya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and dengue based on symptoms. Because of we are the people of 3</a:t>
            </a:r>
            <a:r>
              <a:rPr lang="en-US" baseline="30000" dirty="0" smtClean="0">
                <a:latin typeface="Arial Narrow" pitchFamily="34" charset="0"/>
                <a:cs typeface="Times New Roman" pitchFamily="18" charset="0"/>
              </a:rPr>
              <a:t>rd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world country, it is tough to detect </a:t>
            </a:r>
            <a:r>
              <a:rPr lang="en-US" dirty="0" err="1" smtClean="0">
                <a:latin typeface="Arial Narrow" pitchFamily="34" charset="0"/>
                <a:cs typeface="Times New Roman" pitchFamily="18" charset="0"/>
              </a:rPr>
              <a:t>chikongunya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 or dengue based on test because they are costly.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  <a:cs typeface="Times New Roman" pitchFamily="18" charset="0"/>
              </a:rPr>
              <a:t>Our Goal</a:t>
            </a:r>
            <a:endParaRPr lang="en-US" b="1" dirty="0">
              <a:solidFill>
                <a:srgbClr val="00B0F0"/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Detect the stage of </a:t>
            </a:r>
            <a:r>
              <a:rPr lang="en-US" dirty="0" err="1" smtClean="0">
                <a:solidFill>
                  <a:srgbClr val="00B050"/>
                </a:solidFill>
                <a:latin typeface="Arial Narrow" pitchFamily="34" charset="0"/>
              </a:rPr>
              <a:t>chikongunya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B050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Give Advise based on stage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</TotalTime>
  <Words>303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  Pattern detection of Chikungunya patients in Bangladesh  </vt:lpstr>
      <vt:lpstr>What is Chikungunya?</vt:lpstr>
      <vt:lpstr>Chikongunya &amp; Bangladesh</vt:lpstr>
      <vt:lpstr>Published Documents</vt:lpstr>
      <vt:lpstr>Symptoms</vt:lpstr>
      <vt:lpstr>Data collection Form</vt:lpstr>
      <vt:lpstr>Detection Methods</vt:lpstr>
      <vt:lpstr>Problem</vt:lpstr>
      <vt:lpstr>Our Goal</vt:lpstr>
      <vt:lpstr>Classification</vt:lpstr>
      <vt:lpstr>Pre-process</vt:lpstr>
      <vt:lpstr> Attributes   There are fourteen important attributes used to compute the score: </vt:lpstr>
      <vt:lpstr>Slide 13</vt:lpstr>
      <vt:lpstr>Training Set(Dhaka)</vt:lpstr>
      <vt:lpstr>Test Set(Dhaka)</vt:lpstr>
      <vt:lpstr>Predicted Result(Dhaka)</vt:lpstr>
      <vt:lpstr>Training Set(Sylhet)</vt:lpstr>
      <vt:lpstr>Test Set(Sylhet)</vt:lpstr>
      <vt:lpstr>Predicted Result(Sylhet)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Hridoy</dc:creator>
  <cp:lastModifiedBy>Hr</cp:lastModifiedBy>
  <cp:revision>20</cp:revision>
  <dcterms:created xsi:type="dcterms:W3CDTF">2006-08-16T00:00:00Z</dcterms:created>
  <dcterms:modified xsi:type="dcterms:W3CDTF">2018-04-11T21:27:51Z</dcterms:modified>
</cp:coreProperties>
</file>