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5"/>
  </p:notesMasterIdLst>
  <p:sldIdLst>
    <p:sldId id="294" r:id="rId2"/>
    <p:sldId id="330" r:id="rId3"/>
    <p:sldId id="297" r:id="rId4"/>
    <p:sldId id="300" r:id="rId5"/>
    <p:sldId id="302" r:id="rId6"/>
    <p:sldId id="366" r:id="rId7"/>
    <p:sldId id="328" r:id="rId8"/>
    <p:sldId id="329" r:id="rId9"/>
    <p:sldId id="308" r:id="rId10"/>
    <p:sldId id="327" r:id="rId11"/>
    <p:sldId id="309" r:id="rId12"/>
    <p:sldId id="332" r:id="rId13"/>
    <p:sldId id="335" r:id="rId14"/>
    <p:sldId id="336" r:id="rId15"/>
    <p:sldId id="341" r:id="rId16"/>
    <p:sldId id="342" r:id="rId17"/>
    <p:sldId id="344" r:id="rId18"/>
    <p:sldId id="343" r:id="rId19"/>
    <p:sldId id="345" r:id="rId20"/>
    <p:sldId id="346" r:id="rId21"/>
    <p:sldId id="333" r:id="rId22"/>
    <p:sldId id="348" r:id="rId23"/>
    <p:sldId id="349" r:id="rId24"/>
    <p:sldId id="350" r:id="rId25"/>
    <p:sldId id="351" r:id="rId26"/>
    <p:sldId id="353" r:id="rId27"/>
    <p:sldId id="354" r:id="rId28"/>
    <p:sldId id="355" r:id="rId29"/>
    <p:sldId id="352" r:id="rId30"/>
    <p:sldId id="357" r:id="rId31"/>
    <p:sldId id="356" r:id="rId32"/>
    <p:sldId id="358" r:id="rId33"/>
    <p:sldId id="310" r:id="rId34"/>
    <p:sldId id="347" r:id="rId35"/>
    <p:sldId id="362" r:id="rId36"/>
    <p:sldId id="360" r:id="rId37"/>
    <p:sldId id="363" r:id="rId38"/>
    <p:sldId id="359" r:id="rId39"/>
    <p:sldId id="361" r:id="rId40"/>
    <p:sldId id="364" r:id="rId41"/>
    <p:sldId id="365" r:id="rId42"/>
    <p:sldId id="307" r:id="rId43"/>
    <p:sldId id="296" r:id="rId44"/>
  </p:sldIdLst>
  <p:sldSz cx="12190413" cy="6859588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萃 葉" initials="文萃" lastIdx="1" clrIdx="0">
    <p:extLst>
      <p:ext uri="{19B8F6BF-5375-455C-9EA6-DF929625EA0E}">
        <p15:presenceInfo xmlns:p15="http://schemas.microsoft.com/office/powerpoint/2012/main" userId="6ea3a582684f3e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D9"/>
    <a:srgbClr val="F3C301"/>
    <a:srgbClr val="E94E60"/>
    <a:srgbClr val="028985"/>
    <a:srgbClr val="DE6E00"/>
    <a:srgbClr val="31B8B4"/>
    <a:srgbClr val="01D48F"/>
    <a:srgbClr val="0374AF"/>
    <a:srgbClr val="455765"/>
    <a:srgbClr val="2A7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6963" autoAdjust="0"/>
  </p:normalViewPr>
  <p:slideViewPr>
    <p:cSldViewPr snapToGrid="0" showGuides="1">
      <p:cViewPr varScale="1">
        <p:scale>
          <a:sx n="60" d="100"/>
          <a:sy n="60" d="100"/>
        </p:scale>
        <p:origin x="744" y="4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co8\Desktop\ShawnFiles\textmining\final\textmining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工作表1!$A$2:$A$8</c:f>
              <c:strCache>
                <c:ptCount val="7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  <c:pt idx="5">
                  <c:v>Week6</c:v>
                </c:pt>
                <c:pt idx="6">
                  <c:v>Week7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1024</c:v>
                </c:pt>
                <c:pt idx="1">
                  <c:v>217</c:v>
                </c:pt>
                <c:pt idx="2">
                  <c:v>66</c:v>
                </c:pt>
                <c:pt idx="3">
                  <c:v>78</c:v>
                </c:pt>
                <c:pt idx="4">
                  <c:v>84</c:v>
                </c:pt>
                <c:pt idx="5">
                  <c:v>75</c:v>
                </c:pt>
                <c:pt idx="6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C1-44FD-ABDF-6CFC749DC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247336"/>
        <c:axId val="484250944"/>
      </c:lineChart>
      <c:catAx>
        <c:axId val="48424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4250944"/>
        <c:crosses val="autoZero"/>
        <c:auto val="1"/>
        <c:lblAlgn val="ctr"/>
        <c:lblOffset val="100"/>
        <c:noMultiLvlLbl val="0"/>
      </c:catAx>
      <c:valAx>
        <c:axId val="48425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424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TW" altLang="en-US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zh-TW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房  </a:t>
            </a:r>
            <a:r>
              <a:rPr lang="en-US" altLang="zh-TW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TW" altLang="en-US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zh-TW" sz="2400" b="0" i="0" u="none" strike="noStrike" baseline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好評關鍵字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2225">
                <a:solidFill>
                  <a:schemeClr val="accent1"/>
                </a:solidFill>
              </a:ln>
              <a:effectLst/>
            </c:spPr>
          </c:marker>
          <c:trendline>
            <c:spPr>
              <a:ln w="635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工作表1!$G$2:$G$8</c:f>
              <c:numCache>
                <c:formatCode>General</c:formatCode>
                <c:ptCount val="7"/>
                <c:pt idx="0">
                  <c:v>6497</c:v>
                </c:pt>
                <c:pt idx="1">
                  <c:v>2162</c:v>
                </c:pt>
                <c:pt idx="2">
                  <c:v>611</c:v>
                </c:pt>
                <c:pt idx="3">
                  <c:v>370</c:v>
                </c:pt>
                <c:pt idx="4">
                  <c:v>188</c:v>
                </c:pt>
                <c:pt idx="5">
                  <c:v>137</c:v>
                </c:pt>
                <c:pt idx="6">
                  <c:v>81</c:v>
                </c:pt>
              </c:numCache>
            </c:numRef>
          </c:xVal>
          <c:yVal>
            <c:numRef>
              <c:f>工作表1!$W$2:$W$8</c:f>
              <c:numCache>
                <c:formatCode>General</c:formatCode>
                <c:ptCount val="7"/>
                <c:pt idx="0">
                  <c:v>1024</c:v>
                </c:pt>
                <c:pt idx="1">
                  <c:v>217</c:v>
                </c:pt>
                <c:pt idx="2">
                  <c:v>66</c:v>
                </c:pt>
                <c:pt idx="3">
                  <c:v>78</c:v>
                </c:pt>
                <c:pt idx="4">
                  <c:v>84</c:v>
                </c:pt>
                <c:pt idx="5">
                  <c:v>75</c:v>
                </c:pt>
                <c:pt idx="6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D0-4BEF-8A4E-3D9960F3A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093720"/>
        <c:axId val="434094704"/>
      </c:scatterChart>
      <c:valAx>
        <c:axId val="43409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094704"/>
        <c:crosses val="autoZero"/>
        <c:crossBetween val="midCat"/>
      </c:valAx>
      <c:valAx>
        <c:axId val="43409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093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工作表1!$A$2:$A$8</c:f>
              <c:strCache>
                <c:ptCount val="7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0.64418031399999998</c:v>
                </c:pt>
                <c:pt idx="1">
                  <c:v>0.654591229</c:v>
                </c:pt>
                <c:pt idx="2">
                  <c:v>0.65556617100000003</c:v>
                </c:pt>
                <c:pt idx="3">
                  <c:v>0.65263203999999997</c:v>
                </c:pt>
                <c:pt idx="4">
                  <c:v>0.64409641399999995</c:v>
                </c:pt>
                <c:pt idx="5">
                  <c:v>0.63365152400000002</c:v>
                </c:pt>
                <c:pt idx="6">
                  <c:v>0.63075788499999996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C2-4720-B696-AE24C863F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9984168"/>
        <c:axId val="479984824"/>
      </c:lineChart>
      <c:catAx>
        <c:axId val="479984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9984824"/>
        <c:crosses val="autoZero"/>
        <c:auto val="1"/>
        <c:lblAlgn val="ctr"/>
        <c:lblOffset val="100"/>
        <c:noMultiLvlLbl val="0"/>
      </c:catAx>
      <c:valAx>
        <c:axId val="47998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9984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工作表1!$A$2:$A$8</c:f>
              <c:numCache>
                <c:formatCode>General</c:formatCode>
                <c:ptCount val="7"/>
                <c:pt idx="0">
                  <c:v>6497</c:v>
                </c:pt>
                <c:pt idx="1">
                  <c:v>2162</c:v>
                </c:pt>
                <c:pt idx="2">
                  <c:v>611</c:v>
                </c:pt>
                <c:pt idx="3">
                  <c:v>370</c:v>
                </c:pt>
                <c:pt idx="4">
                  <c:v>188</c:v>
                </c:pt>
                <c:pt idx="5">
                  <c:v>137</c:v>
                </c:pt>
                <c:pt idx="6">
                  <c:v>81</c:v>
                </c:pt>
              </c:numCache>
            </c:numRef>
          </c:xVal>
          <c:yVal>
            <c:numRef>
              <c:f>工作表1!$B$2:$B$8</c:f>
              <c:numCache>
                <c:formatCode>General</c:formatCode>
                <c:ptCount val="7"/>
                <c:pt idx="0">
                  <c:v>0.64418031399999998</c:v>
                </c:pt>
                <c:pt idx="1">
                  <c:v>0.654591229</c:v>
                </c:pt>
                <c:pt idx="2">
                  <c:v>0.65556617100000003</c:v>
                </c:pt>
                <c:pt idx="3">
                  <c:v>0.65263203999999997</c:v>
                </c:pt>
                <c:pt idx="4">
                  <c:v>0.64409641399999995</c:v>
                </c:pt>
                <c:pt idx="5">
                  <c:v>0.63365152400000002</c:v>
                </c:pt>
                <c:pt idx="6">
                  <c:v>0.63075788499999996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75-4841-B3D1-6268433EA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6130560"/>
        <c:axId val="566127608"/>
      </c:scatterChart>
      <c:valAx>
        <c:axId val="56613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6127608"/>
        <c:crosses val="autoZero"/>
        <c:crossBetween val="midCat"/>
      </c:valAx>
      <c:valAx>
        <c:axId val="5661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6130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>
                  <a:lumMod val="75000"/>
                </a:schemeClr>
              </a:solidFill>
              <a:ln w="6350">
                <a:solidFill>
                  <a:schemeClr val="accent1"/>
                </a:solidFill>
              </a:ln>
              <a:effectLst/>
            </c:spPr>
          </c:marker>
          <c:trendline>
            <c:spPr>
              <a:ln w="635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工作表1!$A$2:$A$6</c:f>
              <c:numCache>
                <c:formatCode>General</c:formatCode>
                <c:ptCount val="5"/>
                <c:pt idx="0">
                  <c:v>611</c:v>
                </c:pt>
                <c:pt idx="1">
                  <c:v>370</c:v>
                </c:pt>
                <c:pt idx="2">
                  <c:v>188</c:v>
                </c:pt>
                <c:pt idx="3">
                  <c:v>137</c:v>
                </c:pt>
                <c:pt idx="4">
                  <c:v>81</c:v>
                </c:pt>
              </c:numCache>
            </c:numRef>
          </c:xVal>
          <c:yVal>
            <c:numRef>
              <c:f>工作表1!$B$2:$B$6</c:f>
              <c:numCache>
                <c:formatCode>General</c:formatCode>
                <c:ptCount val="5"/>
                <c:pt idx="0">
                  <c:v>0.65556617100000003</c:v>
                </c:pt>
                <c:pt idx="1">
                  <c:v>0.65263203999999997</c:v>
                </c:pt>
                <c:pt idx="2">
                  <c:v>0.64409641399999995</c:v>
                </c:pt>
                <c:pt idx="3">
                  <c:v>0.63365152400000002</c:v>
                </c:pt>
                <c:pt idx="4">
                  <c:v>0.63075788499999996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06-4EC9-9667-6E0919D5D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555528"/>
        <c:axId val="393555856"/>
      </c:scatterChart>
      <c:valAx>
        <c:axId val="393555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3555856"/>
        <c:crosses val="autoZero"/>
        <c:crossBetween val="midCat"/>
      </c:valAx>
      <c:valAx>
        <c:axId val="3935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3555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0.2849</cdr:x>
      <cdr:y>0.17633</cdr:y>
    </cdr:from>
    <cdr:to>
      <cdr:x>0.47624</cdr:x>
      <cdr:y>0.30717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3245553" y="831056"/>
          <a:ext cx="2179675" cy="6166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3200" dirty="0" smtClean="0"/>
            <a:t>R</a:t>
          </a:r>
          <a:r>
            <a:rPr lang="zh-TW" altLang="en-US" sz="3200" dirty="0" smtClean="0"/>
            <a:t> </a:t>
          </a:r>
          <a:r>
            <a:rPr lang="en-US" altLang="zh-TW" sz="3200" dirty="0" smtClean="0"/>
            <a:t>=</a:t>
          </a:r>
          <a:r>
            <a:rPr lang="zh-TW" altLang="en-US" sz="3200" dirty="0" smtClean="0"/>
            <a:t> </a:t>
          </a:r>
          <a:r>
            <a:rPr lang="en-US" altLang="zh-TW" sz="3200" dirty="0" smtClean="0"/>
            <a:t>0.62321</a:t>
          </a:r>
          <a:endParaRPr lang="zh-TW" altLang="en-US" sz="3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6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3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6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6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2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5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45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79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3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39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74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4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7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3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16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1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19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01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02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7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15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10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23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29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56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34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32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04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7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65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982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電影帶來三件事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人潮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錢潮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熱門的討論</a:t>
            </a:r>
            <a:endParaRPr lang="en-US" altLang="zh-TW" dirty="0" smtClean="0"/>
          </a:p>
          <a:p>
            <a:r>
              <a:rPr lang="zh-TW" altLang="en-US" dirty="0" smtClean="0"/>
              <a:t>去發想這之間的關係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用文字探勘去分析網路上的討論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很多人在看一部電影前可能就先接觸到相關評論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好雷、負雷、預告分析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，所以探討網路上的評論對於一部電影的影響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票房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5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網路上的評論與票房的關係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6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6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4119915" y="5605223"/>
            <a:ext cx="310876" cy="31230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479955" y="5617137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05170107</a:t>
            </a:r>
            <a:r>
              <a:rPr lang="zh-TW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巨資三</a:t>
            </a:r>
            <a:r>
              <a:rPr lang="en-US" altLang="zh-TW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TW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侯聖恩</a:t>
            </a:r>
            <a:endParaRPr lang="zh-CN" altLang="en-US" sz="21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616294" y="4640983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5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探</a:t>
            </a:r>
            <a:r>
              <a:rPr lang="zh-CN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勘</a:t>
            </a:r>
            <a:r>
              <a:rPr lang="en-US" altLang="zh-CN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TW" altLang="en-US" sz="5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電影評論</a:t>
            </a:r>
            <a:endParaRPr lang="zh-CN" altLang="en-US" sz="58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5009" y="6187435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300"/>
                            </p:stCondLst>
                            <p:childTnLst>
                              <p:par>
                                <p:cTn id="1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8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828988" y="444122"/>
            <a:ext cx="2532437" cy="710452"/>
            <a:chOff x="3879320" y="484463"/>
            <a:chExt cx="2532437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1733456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4000" b="1" cap="small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資料</a:t>
              </a:r>
              <a:r>
                <a:rPr lang="zh-TW" altLang="en-US" sz="4000" b="1" cap="small" dirty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</a:t>
              </a:r>
              <a:endParaRPr lang="en-US" sz="4000" b="1" cap="small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44" name="直接连接符 13"/>
          <p:cNvCxnSpPr/>
          <p:nvPr/>
        </p:nvCxnSpPr>
        <p:spPr bwMode="auto">
          <a:xfrm>
            <a:off x="6241910" y="3770712"/>
            <a:ext cx="0" cy="17546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94E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椭圆 14"/>
          <p:cNvSpPr/>
          <p:nvPr/>
        </p:nvSpPr>
        <p:spPr bwMode="auto">
          <a:xfrm>
            <a:off x="5749390" y="2785028"/>
            <a:ext cx="985043" cy="985683"/>
          </a:xfrm>
          <a:prstGeom prst="ellipse">
            <a:avLst/>
          </a:prstGeom>
          <a:solidFill>
            <a:srgbClr val="E94E60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4" tIns="45717" rIns="91434" bIns="45717" numCol="1" rtlCol="0" anchor="t" anchorCtr="0" compatLnSpc="1">
            <a:prstTxWarp prst="textNoShape">
              <a:avLst/>
            </a:prstTxWarp>
          </a:bodyPr>
          <a:lstStyle/>
          <a:p>
            <a:pPr defTabSz="914379"/>
            <a:endParaRPr lang="zh-CN" altLang="en-US" sz="12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3396337" y="2295642"/>
            <a:ext cx="2120890" cy="369326"/>
          </a:xfrm>
          <a:prstGeom prst="rect">
            <a:avLst/>
          </a:prstGeom>
          <a:solidFill>
            <a:srgbClr val="00C3D9"/>
          </a:solidFill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 </a:t>
            </a:r>
            <a:r>
              <a:rPr lang="zh-TW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7193747" y="2295642"/>
            <a:ext cx="1645054" cy="369326"/>
          </a:xfrm>
          <a:prstGeom prst="rect">
            <a:avLst/>
          </a:prstGeom>
          <a:solidFill>
            <a:srgbClr val="DE6E00"/>
          </a:solidFill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</a:t>
            </a:r>
            <a:r>
              <a:rPr lang="zh-TW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movie</a:t>
            </a:r>
            <a:r>
              <a:rPr lang="zh-TW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TextBox 17"/>
          <p:cNvSpPr txBox="1"/>
          <p:nvPr/>
        </p:nvSpPr>
        <p:spPr>
          <a:xfrm>
            <a:off x="2229292" y="2810457"/>
            <a:ext cx="3281164" cy="64632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一部電影的討論大約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30-50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頁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每頁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則留言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TextBox 18"/>
          <p:cNvSpPr txBox="1"/>
          <p:nvPr/>
        </p:nvSpPr>
        <p:spPr>
          <a:xfrm>
            <a:off x="6950427" y="2810457"/>
            <a:ext cx="3398035" cy="584769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大約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頁，每頁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則討論，</a:t>
            </a:r>
            <a:endParaRPr lang="en-US" altLang="zh-TW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每則可能有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到上百則留言不等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437456" y="3922737"/>
            <a:ext cx="1938898" cy="318480"/>
          </a:xfrm>
          <a:prstGeom prst="rect">
            <a:avLst/>
          </a:prstGeom>
          <a:solidFill>
            <a:srgbClr val="028985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pPr algn="r"/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評分</a:t>
            </a:r>
            <a:r>
              <a:rPr lang="en-US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1-5</a:t>
            </a:r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顆星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652953" y="4323888"/>
            <a:ext cx="2723402" cy="318480"/>
          </a:xfrm>
          <a:prstGeom prst="rect">
            <a:avLst/>
          </a:prstGeom>
          <a:solidFill>
            <a:srgbClr val="E94E6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pPr algn="r"/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一二星</a:t>
            </a: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</a:t>
            </a:r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評、四五星</a:t>
            </a: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好評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042613" y="4770883"/>
            <a:ext cx="2333744" cy="318480"/>
          </a:xfrm>
          <a:prstGeom prst="rect">
            <a:avLst/>
          </a:prstGeom>
          <a:solidFill>
            <a:srgbClr val="00C3D9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pPr algn="r"/>
            <a:r>
              <a:rPr lang="en-US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</a:t>
            </a: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較</a:t>
            </a:r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大的關鍵字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497216" y="5216000"/>
            <a:ext cx="1879141" cy="318480"/>
          </a:xfrm>
          <a:prstGeom prst="rect">
            <a:avLst/>
          </a:prstGeom>
          <a:solidFill>
            <a:srgbClr val="DE6E0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pPr algn="r"/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以一頁為一文本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193749" y="3922737"/>
            <a:ext cx="2107189" cy="318480"/>
          </a:xfrm>
          <a:prstGeom prst="rect">
            <a:avLst/>
          </a:prstGeom>
          <a:solidFill>
            <a:srgbClr val="E94E6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資料量較大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04612" y="4323888"/>
            <a:ext cx="2985754" cy="318480"/>
          </a:xfrm>
          <a:prstGeom prst="rect">
            <a:avLst/>
          </a:prstGeom>
          <a:solidFill>
            <a:srgbClr val="DE6E0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以周為區分，分上映後七週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204612" y="4770883"/>
            <a:ext cx="1641722" cy="318480"/>
          </a:xfrm>
          <a:prstGeom prst="rect">
            <a:avLst/>
          </a:prstGeom>
          <a:solidFill>
            <a:srgbClr val="028985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en-US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負雷、新聞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193747" y="5216000"/>
            <a:ext cx="2237076" cy="318480"/>
          </a:xfrm>
          <a:prstGeom prst="rect">
            <a:avLst/>
          </a:prstGeom>
          <a:solidFill>
            <a:srgbClr val="00C3D9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0" tIns="46175" rIns="92350" bIns="46175" spcCol="0" rtlCol="0" anchor="ctr"/>
          <a:lstStyle/>
          <a:p>
            <a:r>
              <a: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只取留言，不取內文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1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實作方法與流程</a:t>
            </a: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6028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47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pic>
        <p:nvPicPr>
          <p:cNvPr id="54" name="圖片 53"/>
          <p:cNvPicPr/>
          <p:nvPr/>
        </p:nvPicPr>
        <p:blipFill rotWithShape="1">
          <a:blip r:embed="rId3"/>
          <a:srcRect r="9527"/>
          <a:stretch/>
        </p:blipFill>
        <p:spPr>
          <a:xfrm>
            <a:off x="5104359" y="1662966"/>
            <a:ext cx="6697858" cy="4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262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pic>
        <p:nvPicPr>
          <p:cNvPr id="54" name="圖片 53"/>
          <p:cNvPicPr/>
          <p:nvPr/>
        </p:nvPicPr>
        <p:blipFill rotWithShape="1">
          <a:blip r:embed="rId3"/>
          <a:srcRect r="21220" b="34223"/>
          <a:stretch/>
        </p:blipFill>
        <p:spPr>
          <a:xfrm>
            <a:off x="3151152" y="178836"/>
            <a:ext cx="6480072" cy="28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938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pic>
        <p:nvPicPr>
          <p:cNvPr id="55" name="圖片 54"/>
          <p:cNvPicPr/>
          <p:nvPr/>
        </p:nvPicPr>
        <p:blipFill rotWithShape="1">
          <a:blip r:embed="rId3"/>
          <a:srcRect b="66197"/>
          <a:stretch/>
        </p:blipFill>
        <p:spPr>
          <a:xfrm>
            <a:off x="4250117" y="282498"/>
            <a:ext cx="7598656" cy="1452205"/>
          </a:xfrm>
          <a:prstGeom prst="rect">
            <a:avLst/>
          </a:prstGeom>
        </p:spPr>
      </p:pic>
      <p:pic>
        <p:nvPicPr>
          <p:cNvPr id="56" name="圖片 55"/>
          <p:cNvPicPr/>
          <p:nvPr/>
        </p:nvPicPr>
        <p:blipFill>
          <a:blip r:embed="rId4"/>
          <a:stretch>
            <a:fillRect/>
          </a:stretch>
        </p:blipFill>
        <p:spPr>
          <a:xfrm>
            <a:off x="110576" y="2175213"/>
            <a:ext cx="5263171" cy="33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323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4119915" y="5605223"/>
            <a:ext cx="310876" cy="31230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479955" y="5617137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05170107</a:t>
            </a:r>
            <a:r>
              <a:rPr lang="zh-TW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巨資三</a:t>
            </a:r>
            <a:r>
              <a:rPr lang="en-US" altLang="zh-TW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TW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侯聖恩</a:t>
            </a:r>
            <a:endParaRPr lang="zh-CN" altLang="en-US" sz="21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5009" y="6187435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1596987" y="4681663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TW" sz="5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TW" altLang="en-US" sz="5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黑豹</a:t>
            </a:r>
            <a:r>
              <a:rPr lang="en-US" altLang="zh-TW" sz="5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TW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為例</a:t>
            </a:r>
            <a:endParaRPr lang="zh-CN" altLang="en-US" sz="58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pic>
        <p:nvPicPr>
          <p:cNvPr id="54" name="圖片 53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948" y="72817"/>
            <a:ext cx="6490878" cy="47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9563272" y="4396101"/>
            <a:ext cx="1781632" cy="1800090"/>
            <a:chOff x="279400" y="2641600"/>
            <a:chExt cx="2238710" cy="1143000"/>
          </a:xfrm>
        </p:grpSpPr>
        <p:sp>
          <p:nvSpPr>
            <p:cNvPr id="142" name="圓角矩形 141"/>
            <p:cNvSpPr/>
            <p:nvPr/>
          </p:nvSpPr>
          <p:spPr>
            <a:xfrm>
              <a:off x="279400" y="2641600"/>
              <a:ext cx="2238710" cy="1143000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" name="文字方塊 142"/>
            <p:cNvSpPr txBox="1"/>
            <p:nvPr/>
          </p:nvSpPr>
          <p:spPr>
            <a:xfrm>
              <a:off x="632045" y="2836297"/>
              <a:ext cx="1533420" cy="84034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根據每周票房與情感比率做相關圖</a:t>
              </a:r>
              <a:endParaRPr lang="zh-TW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2302313" y="4755376"/>
            <a:ext cx="1804737" cy="1143000"/>
            <a:chOff x="279400" y="2641600"/>
            <a:chExt cx="1804737" cy="1143000"/>
          </a:xfrm>
        </p:grpSpPr>
        <p:sp>
          <p:nvSpPr>
            <p:cNvPr id="140" name="圓角矩形 139"/>
            <p:cNvSpPr/>
            <p:nvPr/>
          </p:nvSpPr>
          <p:spPr>
            <a:xfrm>
              <a:off x="279400" y="2641600"/>
              <a:ext cx="1804737" cy="1143000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374983" y="2859157"/>
              <a:ext cx="1613569" cy="70788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PTT movie</a:t>
              </a:r>
              <a:r>
                <a:rPr lang="zh-TW" altLang="en-US" sz="20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版評論留言</a:t>
              </a:r>
              <a:endParaRPr lang="zh-TW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3070318" y="2020619"/>
            <a:ext cx="1548952" cy="1088955"/>
            <a:chOff x="2375122" y="1908245"/>
            <a:chExt cx="1548952" cy="1088955"/>
          </a:xfrm>
        </p:grpSpPr>
        <p:sp>
          <p:nvSpPr>
            <p:cNvPr id="138" name="橢圓 137"/>
            <p:cNvSpPr/>
            <p:nvPr/>
          </p:nvSpPr>
          <p:spPr>
            <a:xfrm>
              <a:off x="2413000" y="1908245"/>
              <a:ext cx="1473200" cy="1088955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2375122" y="2133312"/>
              <a:ext cx="1548952" cy="584775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差評設為</a:t>
              </a:r>
              <a:r>
                <a:rPr lang="en-US" altLang="zh-TW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negative</a:t>
              </a:r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文檔</a:t>
              </a:r>
              <a:endPara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725130" y="4755376"/>
            <a:ext cx="1473200" cy="1088955"/>
            <a:chOff x="2413000" y="1908245"/>
            <a:chExt cx="1473200" cy="1088955"/>
          </a:xfrm>
        </p:grpSpPr>
        <p:sp>
          <p:nvSpPr>
            <p:cNvPr id="136" name="橢圓 135"/>
            <p:cNvSpPr/>
            <p:nvPr/>
          </p:nvSpPr>
          <p:spPr>
            <a:xfrm>
              <a:off x="2413000" y="1908245"/>
              <a:ext cx="1473200" cy="1088955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479340" y="2114578"/>
              <a:ext cx="1340519" cy="64633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上映後七周評論留言</a:t>
              </a:r>
              <a:endPara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grpSp>
        <p:nvGrpSpPr>
          <p:cNvPr id="108" name="群組 107"/>
          <p:cNvGrpSpPr/>
          <p:nvPr/>
        </p:nvGrpSpPr>
        <p:grpSpPr>
          <a:xfrm>
            <a:off x="845509" y="2823065"/>
            <a:ext cx="1804737" cy="1143000"/>
            <a:chOff x="279400" y="2641600"/>
            <a:chExt cx="1804737" cy="1143000"/>
          </a:xfrm>
        </p:grpSpPr>
        <p:sp>
          <p:nvSpPr>
            <p:cNvPr id="134" name="圓角矩形 133"/>
            <p:cNvSpPr/>
            <p:nvPr/>
          </p:nvSpPr>
          <p:spPr>
            <a:xfrm>
              <a:off x="279400" y="2641600"/>
              <a:ext cx="1804737" cy="1143000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374983" y="2859157"/>
              <a:ext cx="1613569" cy="70788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Yahoo</a:t>
              </a:r>
              <a:r>
                <a:rPr lang="zh-TW" altLang="en-US" sz="20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電影討論區留言</a:t>
              </a:r>
              <a:endParaRPr lang="zh-TW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grpSp>
        <p:nvGrpSpPr>
          <p:cNvPr id="114" name="群組 113"/>
          <p:cNvGrpSpPr/>
          <p:nvPr/>
        </p:nvGrpSpPr>
        <p:grpSpPr>
          <a:xfrm>
            <a:off x="6780817" y="4699585"/>
            <a:ext cx="2238710" cy="1143000"/>
            <a:chOff x="279400" y="2641600"/>
            <a:chExt cx="2238710" cy="1143000"/>
          </a:xfrm>
        </p:grpSpPr>
        <p:sp>
          <p:nvSpPr>
            <p:cNvPr id="132" name="圓角矩形 131"/>
            <p:cNvSpPr/>
            <p:nvPr/>
          </p:nvSpPr>
          <p:spPr>
            <a:xfrm>
              <a:off x="279400" y="2641600"/>
              <a:ext cx="2238710" cy="1143000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447197" y="2832039"/>
              <a:ext cx="1903116" cy="830997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計算每週所有留言的情感比率並以周為單位做平均</a:t>
              </a:r>
              <a:endPara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9563272" y="2210968"/>
            <a:ext cx="1781632" cy="1143000"/>
            <a:chOff x="279400" y="2641600"/>
            <a:chExt cx="1804737" cy="1143000"/>
          </a:xfrm>
        </p:grpSpPr>
        <p:sp>
          <p:nvSpPr>
            <p:cNvPr id="130" name="圓角矩形 129"/>
            <p:cNvSpPr/>
            <p:nvPr/>
          </p:nvSpPr>
          <p:spPr>
            <a:xfrm>
              <a:off x="279400" y="2641600"/>
              <a:ext cx="1804737" cy="1143000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4983" y="2892702"/>
              <a:ext cx="1613569" cy="64633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電影</a:t>
              </a:r>
              <a:r>
                <a:rPr lang="en-US" altLang="zh-TW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《</a:t>
              </a:r>
              <a:r>
                <a:rPr lang="zh-TW" altLang="en-US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黑豹</a:t>
              </a:r>
              <a:r>
                <a:rPr lang="en-US" altLang="zh-TW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》</a:t>
              </a:r>
              <a:r>
                <a:rPr lang="zh-TW" altLang="en-US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七</a:t>
              </a:r>
              <a:r>
                <a:rPr lang="zh-TW" altLang="en-US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周</a:t>
              </a:r>
              <a:r>
                <a:rPr lang="zh-TW" altLang="en-US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票</a:t>
              </a:r>
              <a:r>
                <a:rPr lang="zh-TW" altLang="en-US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房</a:t>
              </a:r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5082390" y="2639187"/>
            <a:ext cx="1601048" cy="1354360"/>
            <a:chOff x="279399" y="2641599"/>
            <a:chExt cx="2291290" cy="1726962"/>
          </a:xfrm>
        </p:grpSpPr>
        <p:sp>
          <p:nvSpPr>
            <p:cNvPr id="128" name="圓角矩形 127"/>
            <p:cNvSpPr/>
            <p:nvPr/>
          </p:nvSpPr>
          <p:spPr>
            <a:xfrm>
              <a:off x="279399" y="2641599"/>
              <a:ext cx="2291290" cy="1726962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88072" y="2879637"/>
              <a:ext cx="2080765" cy="1373575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放入</a:t>
              </a:r>
              <a:r>
                <a:rPr lang="en-US" altLang="zh-TW" sz="1600" b="1" dirty="0" err="1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SnowNLP</a:t>
              </a:r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</a:t>
              </a:r>
              <a:r>
                <a:rPr lang="en-US" altLang="zh-TW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sentiment</a:t>
              </a:r>
            </a:p>
            <a:p>
              <a:pPr algn="ctr"/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資料夾中</a:t>
              </a:r>
              <a:endPara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grpSp>
        <p:nvGrpSpPr>
          <p:cNvPr id="118" name="群組 117"/>
          <p:cNvGrpSpPr/>
          <p:nvPr/>
        </p:nvGrpSpPr>
        <p:grpSpPr>
          <a:xfrm>
            <a:off x="3094453" y="3214654"/>
            <a:ext cx="1548952" cy="1088955"/>
            <a:chOff x="2375122" y="1908245"/>
            <a:chExt cx="1548952" cy="1088955"/>
          </a:xfrm>
        </p:grpSpPr>
        <p:sp>
          <p:nvSpPr>
            <p:cNvPr id="126" name="橢圓 125"/>
            <p:cNvSpPr/>
            <p:nvPr/>
          </p:nvSpPr>
          <p:spPr>
            <a:xfrm>
              <a:off x="2413000" y="1908245"/>
              <a:ext cx="1473200" cy="1088955"/>
            </a:xfrm>
            <a:prstGeom prst="ellipse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75122" y="2133312"/>
              <a:ext cx="1548952" cy="584775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好</a:t>
              </a:r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評設為</a:t>
              </a:r>
              <a:r>
                <a:rPr lang="en-US" altLang="zh-TW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positive</a:t>
              </a:r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文檔</a:t>
              </a:r>
              <a:endPara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grpSp>
        <p:nvGrpSpPr>
          <p:cNvPr id="121" name="群組 120"/>
          <p:cNvGrpSpPr/>
          <p:nvPr/>
        </p:nvGrpSpPr>
        <p:grpSpPr>
          <a:xfrm>
            <a:off x="7260306" y="2823065"/>
            <a:ext cx="1601048" cy="1106173"/>
            <a:chOff x="279399" y="2641599"/>
            <a:chExt cx="2291289" cy="1726962"/>
          </a:xfrm>
        </p:grpSpPr>
        <p:sp>
          <p:nvSpPr>
            <p:cNvPr id="124" name="圓角矩形 123"/>
            <p:cNvSpPr/>
            <p:nvPr/>
          </p:nvSpPr>
          <p:spPr>
            <a:xfrm>
              <a:off x="279399" y="2641599"/>
              <a:ext cx="2291289" cy="1726962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59964" y="2856400"/>
              <a:ext cx="2130159" cy="129735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訓練新的情感分析語料庫並測試</a:t>
              </a:r>
              <a:endPara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</p:spTree>
    <p:extLst>
      <p:ext uri="{BB962C8B-B14F-4D97-AF65-F5344CB8AC3E}">
        <p14:creationId xmlns:p14="http://schemas.microsoft.com/office/powerpoint/2010/main" val="18707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</p:spTree>
    <p:extLst>
      <p:ext uri="{BB962C8B-B14F-4D97-AF65-F5344CB8AC3E}">
        <p14:creationId xmlns:p14="http://schemas.microsoft.com/office/powerpoint/2010/main" val="35552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pic>
        <p:nvPicPr>
          <p:cNvPr id="43" name="圖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4813285" y="186125"/>
            <a:ext cx="5419907" cy="52738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4" name="圖片 43"/>
          <p:cNvPicPr/>
          <p:nvPr/>
        </p:nvPicPr>
        <p:blipFill>
          <a:blip r:embed="rId4"/>
          <a:stretch>
            <a:fillRect/>
          </a:stretch>
        </p:blipFill>
        <p:spPr>
          <a:xfrm>
            <a:off x="6336882" y="1459888"/>
            <a:ext cx="4948057" cy="51292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12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</p:spTree>
    <p:extLst>
      <p:ext uri="{BB962C8B-B14F-4D97-AF65-F5344CB8AC3E}">
        <p14:creationId xmlns:p14="http://schemas.microsoft.com/office/powerpoint/2010/main" val="22247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pic>
        <p:nvPicPr>
          <p:cNvPr id="43" name="圖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6775618" y="1957850"/>
            <a:ext cx="5296244" cy="25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</p:spTree>
    <p:extLst>
      <p:ext uri="{BB962C8B-B14F-4D97-AF65-F5344CB8AC3E}">
        <p14:creationId xmlns:p14="http://schemas.microsoft.com/office/powerpoint/2010/main" val="11896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pic>
        <p:nvPicPr>
          <p:cNvPr id="43" name="圖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845509" y="150237"/>
            <a:ext cx="11247698" cy="15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pic>
        <p:nvPicPr>
          <p:cNvPr id="43" name="圖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845509" y="150237"/>
            <a:ext cx="11247698" cy="1591269"/>
          </a:xfrm>
          <a:prstGeom prst="rect">
            <a:avLst/>
          </a:prstGeom>
        </p:spPr>
      </p:pic>
      <p:pic>
        <p:nvPicPr>
          <p:cNvPr id="44" name="圖片 43"/>
          <p:cNvPicPr/>
          <p:nvPr/>
        </p:nvPicPr>
        <p:blipFill>
          <a:blip r:embed="rId4"/>
          <a:stretch>
            <a:fillRect/>
          </a:stretch>
        </p:blipFill>
        <p:spPr>
          <a:xfrm>
            <a:off x="565377" y="3980163"/>
            <a:ext cx="11265905" cy="1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pic>
        <p:nvPicPr>
          <p:cNvPr id="43" name="圖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845509" y="150237"/>
            <a:ext cx="11247698" cy="1591269"/>
          </a:xfrm>
          <a:prstGeom prst="rect">
            <a:avLst/>
          </a:prstGeom>
        </p:spPr>
      </p:pic>
      <p:pic>
        <p:nvPicPr>
          <p:cNvPr id="44" name="圖片 43"/>
          <p:cNvPicPr/>
          <p:nvPr/>
        </p:nvPicPr>
        <p:blipFill>
          <a:blip r:embed="rId4"/>
          <a:stretch>
            <a:fillRect/>
          </a:stretch>
        </p:blipFill>
        <p:spPr>
          <a:xfrm>
            <a:off x="565377" y="3980163"/>
            <a:ext cx="11265905" cy="1260142"/>
          </a:xfrm>
          <a:prstGeom prst="rect">
            <a:avLst/>
          </a:prstGeom>
        </p:spPr>
      </p:pic>
      <p:pic>
        <p:nvPicPr>
          <p:cNvPr id="45" name="圖片 44"/>
          <p:cNvPicPr/>
          <p:nvPr/>
        </p:nvPicPr>
        <p:blipFill>
          <a:blip r:embed="rId5"/>
          <a:stretch>
            <a:fillRect/>
          </a:stretch>
        </p:blipFill>
        <p:spPr>
          <a:xfrm>
            <a:off x="687489" y="5446638"/>
            <a:ext cx="10889000" cy="10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46343" y="4209653"/>
            <a:ext cx="3153616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專案簡介</a:t>
            </a:r>
            <a:endParaRPr lang="zh-CN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動機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目的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72854" y="4209653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資料集介紹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Yahoo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電影評論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&amp;PTT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movie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版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 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46343" y="5344411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實</a:t>
            </a:r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作方法與</a:t>
            </a:r>
            <a:r>
              <a:rPr lang="zh-TW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模型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演算法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72854" y="5344411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分析結果</a:t>
            </a:r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結論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圖表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數據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76105" y="4209653"/>
            <a:ext cx="1201290" cy="755738"/>
            <a:chOff x="6419118" y="1211527"/>
            <a:chExt cx="1201290" cy="755738"/>
          </a:xfrm>
        </p:grpSpPr>
        <p:sp>
          <p:nvSpPr>
            <p:cNvPr id="15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0C3D9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118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92485" y="4209653"/>
            <a:ext cx="1201290" cy="755738"/>
            <a:chOff x="6432565" y="1211527"/>
            <a:chExt cx="1201290" cy="755738"/>
          </a:xfrm>
        </p:grpSpPr>
        <p:sp>
          <p:nvSpPr>
            <p:cNvPr id="18" name="任意多边形 83"/>
            <p:cNvSpPr/>
            <p:nvPr/>
          </p:nvSpPr>
          <p:spPr bwMode="auto">
            <a:xfrm rot="16377237">
              <a:off x="6668380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DE6E0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565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62658" y="5344411"/>
            <a:ext cx="1201290" cy="755738"/>
            <a:chOff x="6405671" y="1211527"/>
            <a:chExt cx="1201290" cy="755738"/>
          </a:xfrm>
        </p:grpSpPr>
        <p:sp>
          <p:nvSpPr>
            <p:cNvPr id="2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E94E6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5671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92485" y="5344411"/>
            <a:ext cx="1201290" cy="755738"/>
            <a:chOff x="6419118" y="1211527"/>
            <a:chExt cx="1201290" cy="755738"/>
          </a:xfrm>
        </p:grpSpPr>
        <p:sp>
          <p:nvSpPr>
            <p:cNvPr id="24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28985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19118" y="126669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4128357" y="1452338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99970" y="2158491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6995" y="639694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97" y="1445487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27761" y="694250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2767" y="869852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3407466" y="2003509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H="1">
            <a:off x="3196309" y="889501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2668789" y="1642258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3662494" y="3216044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2914883" y="2797163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8495149" y="2157373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8424560" y="1010049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9089688" y="1926913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8051468" y="3196334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9068650" y="2893868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9764" y="2383516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8290" y="1137786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4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8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58333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58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pic>
        <p:nvPicPr>
          <p:cNvPr id="46" name="圖片 45"/>
          <p:cNvPicPr/>
          <p:nvPr/>
        </p:nvPicPr>
        <p:blipFill>
          <a:blip r:embed="rId3"/>
          <a:stretch>
            <a:fillRect/>
          </a:stretch>
        </p:blipFill>
        <p:spPr>
          <a:xfrm>
            <a:off x="3799125" y="1789043"/>
            <a:ext cx="6782321" cy="44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</p:spTree>
    <p:extLst>
      <p:ext uri="{BB962C8B-B14F-4D97-AF65-F5344CB8AC3E}">
        <p14:creationId xmlns:p14="http://schemas.microsoft.com/office/powerpoint/2010/main" val="23984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pic>
        <p:nvPicPr>
          <p:cNvPr id="43" name="圖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923498" y="841302"/>
            <a:ext cx="5608800" cy="53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結果分</a:t>
            </a:r>
            <a:r>
              <a:rPr lang="zh-TW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析</a:t>
            </a:r>
            <a:r>
              <a:rPr lang="en-US" altLang="zh-TW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TW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2238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09911" y="444122"/>
            <a:ext cx="5570590" cy="710452"/>
            <a:chOff x="3879320" y="484463"/>
            <a:chExt cx="557059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77161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實作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endParaRPr lang="zh-TW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250832" y="1964935"/>
            <a:ext cx="9690337" cy="4110671"/>
            <a:chOff x="1308100" y="1964935"/>
            <a:chExt cx="9690337" cy="4110671"/>
          </a:xfrm>
        </p:grpSpPr>
        <p:grpSp>
          <p:nvGrpSpPr>
            <p:cNvPr id="59" name="群組 58"/>
            <p:cNvGrpSpPr/>
            <p:nvPr/>
          </p:nvGrpSpPr>
          <p:grpSpPr>
            <a:xfrm>
              <a:off x="9011746" y="4068334"/>
              <a:ext cx="1986691" cy="2007272"/>
              <a:chOff x="279400" y="2641600"/>
              <a:chExt cx="2238710" cy="1143000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408655" y="2766194"/>
                <a:ext cx="1980200" cy="89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每周票房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好評關鍵字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多寡變化做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相關圖</a:t>
                </a:r>
                <a:endParaRPr lang="zh-TW" altLang="en-US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1308100" y="4854413"/>
              <a:ext cx="1804737" cy="1143000"/>
              <a:chOff x="279400" y="2641600"/>
              <a:chExt cx="1804737" cy="114300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PTT movie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版評論留言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3570787" y="1996155"/>
              <a:ext cx="1473200" cy="1088955"/>
              <a:chOff x="2413000" y="1908245"/>
              <a:chExt cx="1473200" cy="1088955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3730917" y="4854413"/>
              <a:ext cx="1473200" cy="1088955"/>
              <a:chOff x="2413000" y="1908245"/>
              <a:chExt cx="1473200" cy="1088955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2479340" y="2114578"/>
                <a:ext cx="134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上映後七周評論留言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 flipV="1">
              <a:off x="3208420" y="2798601"/>
              <a:ext cx="266784" cy="211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3209716" y="3614495"/>
              <a:ext cx="264191" cy="219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1308100" y="2798601"/>
              <a:ext cx="1804737" cy="1143000"/>
              <a:chOff x="279400" y="2641600"/>
              <a:chExt cx="1804737" cy="1143000"/>
            </a:xfrm>
          </p:grpSpPr>
          <p:sp>
            <p:nvSpPr>
              <p:cNvPr id="91" name="圓角矩形 9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374983" y="2859157"/>
                <a:ext cx="1613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Yahoo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電影討論區留言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3086273" y="3127811"/>
              <a:ext cx="8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5063704" y="3531743"/>
              <a:ext cx="734622" cy="409858"/>
              <a:chOff x="4229560" y="3539842"/>
              <a:chExt cx="734622" cy="409858"/>
            </a:xfrm>
          </p:grpSpPr>
          <p:cxnSp>
            <p:nvCxnSpPr>
              <p:cNvPr id="89" name="直線單箭頭接點 88"/>
              <p:cNvCxnSpPr/>
              <p:nvPr/>
            </p:nvCxnSpPr>
            <p:spPr>
              <a:xfrm>
                <a:off x="4391164" y="3947249"/>
                <a:ext cx="411414" cy="24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90" name="文字方塊 89"/>
              <p:cNvSpPr txBox="1"/>
              <p:nvPr/>
            </p:nvSpPr>
            <p:spPr>
              <a:xfrm>
                <a:off x="4229560" y="3539842"/>
                <a:ext cx="734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斷詞</a:t>
                </a:r>
                <a:endPara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3086273" y="4970291"/>
              <a:ext cx="68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爬蟲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3210398" y="5383912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0" name="群組 69"/>
            <p:cNvGrpSpPr/>
            <p:nvPr/>
          </p:nvGrpSpPr>
          <p:grpSpPr>
            <a:xfrm>
              <a:off x="3570786" y="3259426"/>
              <a:ext cx="1473200" cy="1088955"/>
              <a:chOff x="2413000" y="1908245"/>
              <a:chExt cx="1473200" cy="1088955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2413000" y="1908245"/>
                <a:ext cx="1473200" cy="108895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2718" y="2272268"/>
                <a:ext cx="14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四五星好評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330810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5193240" y="4970291"/>
              <a:ext cx="73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9540827" y="2516190"/>
              <a:ext cx="503121" cy="1416071"/>
              <a:chOff x="7637579" y="3880502"/>
              <a:chExt cx="503121" cy="1416071"/>
            </a:xfrm>
          </p:grpSpPr>
          <p:cxnSp>
            <p:nvCxnSpPr>
              <p:cNvPr id="85" name="直線接點 84"/>
              <p:cNvCxnSpPr/>
              <p:nvPr/>
            </p:nvCxnSpPr>
            <p:spPr>
              <a:xfrm>
                <a:off x="7637579" y="3880502"/>
                <a:ext cx="503121" cy="0"/>
              </a:xfrm>
              <a:prstGeom prst="line">
                <a:avLst/>
              </a:prstGeom>
              <a:ln w="381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/>
              <p:cNvCxnSpPr/>
              <p:nvPr/>
            </p:nvCxnSpPr>
            <p:spPr>
              <a:xfrm>
                <a:off x="8123768" y="3880502"/>
                <a:ext cx="0" cy="14160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6920466" y="4549138"/>
              <a:ext cx="0" cy="34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5852945" y="4909436"/>
              <a:ext cx="2238710" cy="1143000"/>
              <a:chOff x="279400" y="2641600"/>
              <a:chExt cx="2238710" cy="1143000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09781" y="2742344"/>
                <a:ext cx="1980200" cy="92333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計算每週所有留言提到好評關鍵字的多寡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7640507" y="1964935"/>
              <a:ext cx="1804737" cy="1143000"/>
              <a:chOff x="279400" y="2641600"/>
              <a:chExt cx="1804737" cy="1143000"/>
            </a:xfrm>
          </p:grpSpPr>
          <p:sp>
            <p:nvSpPr>
              <p:cNvPr id="81" name="圓角矩形 80"/>
              <p:cNvSpPr/>
              <p:nvPr/>
            </p:nvSpPr>
            <p:spPr>
              <a:xfrm>
                <a:off x="279400" y="2641600"/>
                <a:ext cx="1804737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374983" y="2859157"/>
                <a:ext cx="17091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電影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《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黑豹</a:t>
                </a:r>
                <a:r>
                  <a:rPr lang="en-US" altLang="zh-TW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》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七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周</a:t>
                </a:r>
                <a:r>
                  <a:rPr lang="zh-TW" altLang="en-US" sz="2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房</a:t>
                </a: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5854117" y="3368038"/>
              <a:ext cx="2238710" cy="1143000"/>
              <a:chOff x="279400" y="2641600"/>
              <a:chExt cx="2238710" cy="1143000"/>
            </a:xfrm>
          </p:grpSpPr>
          <p:sp>
            <p:nvSpPr>
              <p:cNvPr id="79" name="圓角矩形 78"/>
              <p:cNvSpPr/>
              <p:nvPr/>
            </p:nvSpPr>
            <p:spPr>
              <a:xfrm>
                <a:off x="279400" y="2641600"/>
                <a:ext cx="2238710" cy="11430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408655" y="2893689"/>
                <a:ext cx="1980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依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support = 0.65 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來找出關鍵字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直線單箭頭接點 77"/>
            <p:cNvCxnSpPr/>
            <p:nvPr/>
          </p:nvCxnSpPr>
          <p:spPr>
            <a:xfrm>
              <a:off x="8354704" y="5397664"/>
              <a:ext cx="411414" cy="2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5" y="937100"/>
            <a:ext cx="7279308" cy="53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48812" y="444122"/>
            <a:ext cx="5692788" cy="710452"/>
            <a:chOff x="3879320" y="484463"/>
            <a:chExt cx="5692788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893808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好評關鍵字七週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變化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54" name="圖表 53"/>
          <p:cNvGraphicFramePr/>
          <p:nvPr>
            <p:extLst>
              <p:ext uri="{D42A27DB-BD31-4B8C-83A1-F6EECF244321}">
                <p14:modId xmlns:p14="http://schemas.microsoft.com/office/powerpoint/2010/main" val="401070662"/>
              </p:ext>
            </p:extLst>
          </p:nvPr>
        </p:nvGraphicFramePr>
        <p:xfrm>
          <a:off x="1214769" y="2014696"/>
          <a:ext cx="9735567" cy="3662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17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4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912662" y="444122"/>
            <a:ext cx="6365088" cy="710452"/>
            <a:chOff x="3879320" y="484463"/>
            <a:chExt cx="6365088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5566108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好評關鍵字與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票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房關</a:t>
              </a:r>
              <a:r>
                <a:rPr lang="zh-TW" altLang="en-US" sz="4000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12" name="圖表 11"/>
          <p:cNvGraphicFramePr/>
          <p:nvPr>
            <p:extLst>
              <p:ext uri="{D42A27DB-BD31-4B8C-83A1-F6EECF244321}">
                <p14:modId xmlns:p14="http://schemas.microsoft.com/office/powerpoint/2010/main" val="1170076432"/>
              </p:ext>
            </p:extLst>
          </p:nvPr>
        </p:nvGraphicFramePr>
        <p:xfrm>
          <a:off x="2007277" y="1470084"/>
          <a:ext cx="8175859" cy="493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552567" y="3030281"/>
            <a:ext cx="1942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 = 0.9834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70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情感分析實作流程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2" name="圓角矩形 141"/>
          <p:cNvSpPr/>
          <p:nvPr/>
        </p:nvSpPr>
        <p:spPr>
          <a:xfrm>
            <a:off x="9563272" y="4396101"/>
            <a:ext cx="1781632" cy="180009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843917" y="4702726"/>
            <a:ext cx="1220341" cy="1323439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根據每周票房與情感比率做相關圖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2302313" y="4755376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397896" y="4972933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movie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版評論留言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3108196" y="2020619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0318" y="2245686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4725130" y="4755376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4791470" y="4961709"/>
            <a:ext cx="1340519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上映後七周評論留言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V="1">
            <a:off x="2745829" y="282306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747125" y="3638959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4" name="圓角矩形 133"/>
          <p:cNvSpPr/>
          <p:nvPr/>
        </p:nvSpPr>
        <p:spPr>
          <a:xfrm>
            <a:off x="845509" y="2823065"/>
            <a:ext cx="1804737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941092" y="3040622"/>
            <a:ext cx="1613569" cy="70788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Yahoo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電影討論區留言</a:t>
            </a:r>
            <a:endParaRPr lang="zh-TW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23682" y="3152275"/>
            <a:ext cx="879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080486" y="4871254"/>
            <a:ext cx="68713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</a:t>
            </a:r>
            <a:endParaRPr lang="zh-TW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4204611" y="5284875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25023" y="5298627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10454086" y="3446550"/>
            <a:ext cx="0" cy="86752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32" name="圓角矩形 131"/>
          <p:cNvSpPr/>
          <p:nvPr/>
        </p:nvSpPr>
        <p:spPr>
          <a:xfrm>
            <a:off x="6780817" y="4699585"/>
            <a:ext cx="2238710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948614" y="4890024"/>
            <a:ext cx="1903116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計算每週所有留言的情感比率並以周為單位做平均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9563272" y="2210968"/>
            <a:ext cx="1781632" cy="1143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657631" y="2462070"/>
            <a:ext cx="1592911" cy="64633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電影</a:t>
            </a:r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黑豹</a:t>
            </a:r>
            <a:r>
              <a:rPr lang="en-US" altLang="zh-TW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票</a:t>
            </a:r>
            <a:r>
              <a:rPr lang="zh-TW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5082390" y="2639187"/>
            <a:ext cx="1601048" cy="1354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58326" y="2825867"/>
            <a:ext cx="1453943" cy="107721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SnowNLP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資料夾中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775618" y="3320849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6" name="橢圓 125"/>
          <p:cNvSpPr/>
          <p:nvPr/>
        </p:nvSpPr>
        <p:spPr>
          <a:xfrm>
            <a:off x="3132331" y="3214654"/>
            <a:ext cx="1473200" cy="10889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3094453" y="3439721"/>
            <a:ext cx="1548952" cy="58477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評設為</a:t>
            </a:r>
            <a:r>
              <a:rPr lang="en-US" altLang="zh-TW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文檔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>
            <a:off x="4702408" y="2782468"/>
            <a:ext cx="264191" cy="21909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701112" y="3533255"/>
            <a:ext cx="266784" cy="211858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24" name="圓角矩形 123"/>
          <p:cNvSpPr/>
          <p:nvPr/>
        </p:nvSpPr>
        <p:spPr>
          <a:xfrm>
            <a:off x="7260306" y="2823065"/>
            <a:ext cx="1601048" cy="11061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16601" y="2960652"/>
            <a:ext cx="1488458" cy="83099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訓練新的情感分析語料庫並測試</a:t>
            </a:r>
            <a:endParaRPr lang="zh-TW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>
            <a:off x="8087770" y="4024496"/>
            <a:ext cx="0" cy="61350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9085868" y="5326876"/>
            <a:ext cx="411414" cy="24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</p:spTree>
    <p:extLst>
      <p:ext uri="{BB962C8B-B14F-4D97-AF65-F5344CB8AC3E}">
        <p14:creationId xmlns:p14="http://schemas.microsoft.com/office/powerpoint/2010/main" val="27784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42857" y="444122"/>
            <a:ext cx="5104699" cy="710452"/>
            <a:chOff x="3879320" y="484463"/>
            <a:chExt cx="474681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94783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情感分析七週變化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43" name="圖表 42"/>
          <p:cNvGraphicFramePr/>
          <p:nvPr>
            <p:extLst>
              <p:ext uri="{D42A27DB-BD31-4B8C-83A1-F6EECF244321}">
                <p14:modId xmlns:p14="http://schemas.microsoft.com/office/powerpoint/2010/main" val="420263271"/>
              </p:ext>
            </p:extLst>
          </p:nvPr>
        </p:nvGraphicFramePr>
        <p:xfrm>
          <a:off x="1273267" y="1938814"/>
          <a:ext cx="9618479" cy="3979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專案</a:t>
            </a:r>
            <a:r>
              <a:rPr lang="zh-TW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簡介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2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50185" y="444122"/>
            <a:ext cx="5690043" cy="710452"/>
            <a:chOff x="3879320" y="484463"/>
            <a:chExt cx="5291117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492137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情感分析與票房關係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12" name="圖表 11"/>
          <p:cNvGraphicFramePr/>
          <p:nvPr>
            <p:extLst>
              <p:ext uri="{D42A27DB-BD31-4B8C-83A1-F6EECF244321}">
                <p14:modId xmlns:p14="http://schemas.microsoft.com/office/powerpoint/2010/main" val="1376045534"/>
              </p:ext>
            </p:extLst>
          </p:nvPr>
        </p:nvGraphicFramePr>
        <p:xfrm>
          <a:off x="602141" y="1726406"/>
          <a:ext cx="10948783" cy="4598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014202" y="3359888"/>
            <a:ext cx="192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 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0.01223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70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50185" y="444122"/>
            <a:ext cx="5690043" cy="710452"/>
            <a:chOff x="3879320" y="484463"/>
            <a:chExt cx="5291117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4492137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情感分析與票房關係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13" name="圖表 12"/>
          <p:cNvGraphicFramePr/>
          <p:nvPr>
            <p:extLst>
              <p:ext uri="{D42A27DB-BD31-4B8C-83A1-F6EECF244321}">
                <p14:modId xmlns:p14="http://schemas.microsoft.com/office/powerpoint/2010/main" val="2746411745"/>
              </p:ext>
            </p:extLst>
          </p:nvPr>
        </p:nvGraphicFramePr>
        <p:xfrm>
          <a:off x="386640" y="1890879"/>
          <a:ext cx="11391825" cy="471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34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圆角矩形 3"/>
          <p:cNvSpPr>
            <a:spLocks noChangeArrowheads="1"/>
          </p:cNvSpPr>
          <p:nvPr/>
        </p:nvSpPr>
        <p:spPr bwMode="auto">
          <a:xfrm>
            <a:off x="258880" y="6014442"/>
            <a:ext cx="11672652" cy="13661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43" tIns="34272" rIns="68543" bIns="34272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1200">
              <a:solidFill>
                <a:srgbClr val="262626"/>
              </a:solidFill>
              <a:latin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92358" y="2909467"/>
            <a:ext cx="1789033" cy="3214921"/>
            <a:chOff x="1165152" y="1918325"/>
            <a:chExt cx="1475324" cy="2651184"/>
          </a:xfrm>
          <a:solidFill>
            <a:srgbClr val="31B8B4"/>
          </a:solidFill>
        </p:grpSpPr>
        <p:sp>
          <p:nvSpPr>
            <p:cNvPr id="14" name="椭圆 13"/>
            <p:cNvSpPr/>
            <p:nvPr/>
          </p:nvSpPr>
          <p:spPr bwMode="auto">
            <a:xfrm>
              <a:off x="1504231" y="2600325"/>
              <a:ext cx="804014" cy="804014"/>
            </a:xfrm>
            <a:prstGeom prst="ellipse">
              <a:avLst/>
            </a:prstGeom>
            <a:solidFill>
              <a:srgbClr val="00C3D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633020" y="2781939"/>
              <a:ext cx="558630" cy="5246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16" name="圆角矩形 31"/>
            <p:cNvSpPr>
              <a:spLocks noChangeArrowheads="1"/>
            </p:cNvSpPr>
            <p:nvPr/>
          </p:nvSpPr>
          <p:spPr bwMode="auto">
            <a:xfrm>
              <a:off x="1851645" y="4468329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00C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cxnSp>
          <p:nvCxnSpPr>
            <p:cNvPr id="17" name="直接连接符 32"/>
            <p:cNvCxnSpPr>
              <a:cxnSpLocks noChangeShapeType="1"/>
            </p:cNvCxnSpPr>
            <p:nvPr/>
          </p:nvCxnSpPr>
          <p:spPr bwMode="auto">
            <a:xfrm flipH="1">
              <a:off x="1896865" y="3450580"/>
              <a:ext cx="11900" cy="1011797"/>
            </a:xfrm>
            <a:prstGeom prst="line">
              <a:avLst/>
            </a:prstGeom>
            <a:grpFill/>
            <a:ln w="19050" cmpd="sng">
              <a:solidFill>
                <a:srgbClr val="00C3D9"/>
              </a:solidFill>
              <a:round/>
              <a:headEnd/>
              <a:tailEnd/>
            </a:ln>
            <a:extLst/>
          </p:spPr>
        </p:cxnSp>
        <p:sp>
          <p:nvSpPr>
            <p:cNvPr id="18" name="TextBox 53"/>
            <p:cNvSpPr txBox="1">
              <a:spLocks noChangeArrowheads="1"/>
            </p:cNvSpPr>
            <p:nvPr/>
          </p:nvSpPr>
          <p:spPr bwMode="auto">
            <a:xfrm>
              <a:off x="1165152" y="1918325"/>
              <a:ext cx="1475324" cy="6509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TW" altLang="en-US" b="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首映的票房熱度≠好評上升</a:t>
              </a:r>
              <a:endParaRPr lang="en-US" altLang="zh-CN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10783" y="1701617"/>
            <a:ext cx="2069830" cy="4424780"/>
            <a:chOff x="2071588" y="920615"/>
            <a:chExt cx="1706884" cy="3648895"/>
          </a:xfrm>
        </p:grpSpPr>
        <p:sp>
          <p:nvSpPr>
            <p:cNvPr id="20" name="椭圆 19"/>
            <p:cNvSpPr/>
            <p:nvPr/>
          </p:nvSpPr>
          <p:spPr bwMode="auto">
            <a:xfrm>
              <a:off x="2513499" y="1676678"/>
              <a:ext cx="804014" cy="804014"/>
            </a:xfrm>
            <a:prstGeom prst="ellipse">
              <a:avLst/>
            </a:prstGeom>
            <a:solidFill>
              <a:srgbClr val="DE6E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21" name="直接连接符 26"/>
            <p:cNvCxnSpPr>
              <a:cxnSpLocks noChangeShapeType="1"/>
            </p:cNvCxnSpPr>
            <p:nvPr/>
          </p:nvCxnSpPr>
          <p:spPr bwMode="auto">
            <a:xfrm>
              <a:off x="2925032" y="2508537"/>
              <a:ext cx="0" cy="1940270"/>
            </a:xfrm>
            <a:prstGeom prst="line">
              <a:avLst/>
            </a:prstGeom>
            <a:noFill/>
            <a:ln w="19050" cmpd="sng">
              <a:solidFill>
                <a:srgbClr val="DE6E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2650485" y="1841574"/>
              <a:ext cx="549092" cy="52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3" name="圆角矩形 28"/>
            <p:cNvSpPr>
              <a:spLocks noChangeArrowheads="1"/>
            </p:cNvSpPr>
            <p:nvPr/>
          </p:nvSpPr>
          <p:spPr bwMode="auto">
            <a:xfrm>
              <a:off x="2873861" y="4468330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DE6E00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24" name="TextBox 53"/>
            <p:cNvSpPr txBox="1">
              <a:spLocks noChangeArrowheads="1"/>
            </p:cNvSpPr>
            <p:nvPr/>
          </p:nvSpPr>
          <p:spPr bwMode="auto">
            <a:xfrm>
              <a:off x="2071588" y="920615"/>
              <a:ext cx="1706884" cy="65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關鍵詞減少≠好評下降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=&gt;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討論熱度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?</a:t>
              </a:r>
              <a:endParaRPr lang="en-US" altLang="zh-CN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26084" y="2925756"/>
            <a:ext cx="1820756" cy="3194457"/>
            <a:chOff x="3188142" y="1935203"/>
            <a:chExt cx="1501485" cy="2634306"/>
          </a:xfrm>
          <a:solidFill>
            <a:srgbClr val="31B8B4"/>
          </a:solidFill>
        </p:grpSpPr>
        <p:sp>
          <p:nvSpPr>
            <p:cNvPr id="26" name="椭圆 25"/>
            <p:cNvSpPr/>
            <p:nvPr/>
          </p:nvSpPr>
          <p:spPr bwMode="auto">
            <a:xfrm>
              <a:off x="3532912" y="2658087"/>
              <a:ext cx="804014" cy="804014"/>
            </a:xfrm>
            <a:prstGeom prst="ellipse">
              <a:avLst/>
            </a:prstGeom>
            <a:solidFill>
              <a:srgbClr val="02898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27" name="直接连接符 22"/>
            <p:cNvCxnSpPr>
              <a:cxnSpLocks noChangeShapeType="1"/>
            </p:cNvCxnSpPr>
            <p:nvPr/>
          </p:nvCxnSpPr>
          <p:spPr bwMode="auto">
            <a:xfrm flipH="1">
              <a:off x="3923444" y="3476769"/>
              <a:ext cx="13090" cy="982037"/>
            </a:xfrm>
            <a:prstGeom prst="line">
              <a:avLst/>
            </a:prstGeom>
            <a:grpFill/>
            <a:ln w="19050" cmpd="sng">
              <a:solidFill>
                <a:srgbClr val="028985"/>
              </a:solidFill>
              <a:round/>
              <a:headEnd/>
              <a:tailEnd/>
            </a:ln>
            <a:extLst/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58426" y="2817670"/>
              <a:ext cx="559786" cy="5247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9" name="圆角矩形 24"/>
            <p:cNvSpPr>
              <a:spLocks noChangeArrowheads="1"/>
            </p:cNvSpPr>
            <p:nvPr/>
          </p:nvSpPr>
          <p:spPr bwMode="auto">
            <a:xfrm>
              <a:off x="3878224" y="4468329"/>
              <a:ext cx="102341" cy="101180"/>
            </a:xfrm>
            <a:prstGeom prst="roundRect">
              <a:avLst>
                <a:gd name="adj" fmla="val 50000"/>
              </a:avLst>
            </a:prstGeom>
            <a:solidFill>
              <a:srgbClr val="028985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30" name="TextBox 53"/>
            <p:cNvSpPr txBox="1">
              <a:spLocks noChangeArrowheads="1"/>
            </p:cNvSpPr>
            <p:nvPr/>
          </p:nvSpPr>
          <p:spPr bwMode="auto">
            <a:xfrm>
              <a:off x="3188142" y="1935203"/>
              <a:ext cx="1501485" cy="6509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TW" altLang="en-US" b="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樣本資料過少，模型不夠完善</a:t>
              </a:r>
              <a:endParaRPr lang="en-US" altLang="zh-CN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50779" y="1854200"/>
            <a:ext cx="1547275" cy="4269035"/>
            <a:chOff x="4312440" y="1097125"/>
            <a:chExt cx="1275958" cy="3472385"/>
          </a:xfrm>
        </p:grpSpPr>
        <p:sp>
          <p:nvSpPr>
            <p:cNvPr id="32" name="椭圆 31"/>
            <p:cNvSpPr/>
            <p:nvPr/>
          </p:nvSpPr>
          <p:spPr bwMode="auto">
            <a:xfrm>
              <a:off x="4550588" y="1729287"/>
              <a:ext cx="804014" cy="804014"/>
            </a:xfrm>
            <a:prstGeom prst="ellipse">
              <a:avLst/>
            </a:prstGeom>
            <a:solidFill>
              <a:srgbClr val="F3C3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4677029" y="1878441"/>
              <a:ext cx="549161" cy="524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cxnSp>
          <p:nvCxnSpPr>
            <p:cNvPr id="34" name="直接连接符 19"/>
            <p:cNvCxnSpPr>
              <a:cxnSpLocks noChangeShapeType="1"/>
            </p:cNvCxnSpPr>
            <p:nvPr/>
          </p:nvCxnSpPr>
          <p:spPr bwMode="auto">
            <a:xfrm>
              <a:off x="4950420" y="2555439"/>
              <a:ext cx="2380" cy="1898606"/>
            </a:xfrm>
            <a:prstGeom prst="line">
              <a:avLst/>
            </a:prstGeom>
            <a:noFill/>
            <a:ln w="19050" cmpd="sng">
              <a:solidFill>
                <a:srgbClr val="F3C3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圆角矩形 20"/>
            <p:cNvSpPr>
              <a:spLocks noChangeArrowheads="1"/>
            </p:cNvSpPr>
            <p:nvPr/>
          </p:nvSpPr>
          <p:spPr bwMode="auto">
            <a:xfrm>
              <a:off x="4901629" y="4468330"/>
              <a:ext cx="99961" cy="101180"/>
            </a:xfrm>
            <a:prstGeom prst="roundRect">
              <a:avLst>
                <a:gd name="adj" fmla="val 50000"/>
              </a:avLst>
            </a:prstGeom>
            <a:solidFill>
              <a:srgbClr val="F3C301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4312440" y="1097125"/>
              <a:ext cx="1275958" cy="6509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TW" altLang="en-US" b="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相關圖的資料</a:t>
              </a:r>
              <a:endParaRPr lang="en-US" altLang="zh-TW" b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TW" altLang="en-US" b="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過少</a:t>
              </a:r>
              <a:r>
                <a:rPr lang="en-US" altLang="zh-TW" b="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=&gt;</a:t>
              </a:r>
              <a:r>
                <a:rPr lang="zh-TW" altLang="en-US" b="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偏誤</a:t>
              </a:r>
              <a:endParaRPr lang="en-US" altLang="zh-CN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3808698" y="444122"/>
            <a:ext cx="4573016" cy="710452"/>
            <a:chOff x="3879320" y="484463"/>
            <a:chExt cx="4252404" cy="710452"/>
          </a:xfrm>
        </p:grpSpPr>
        <p:sp>
          <p:nvSpPr>
            <p:cNvPr id="55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Copyright Notice"/>
            <p:cNvSpPr>
              <a:spLocks/>
            </p:cNvSpPr>
            <p:nvPr/>
          </p:nvSpPr>
          <p:spPr bwMode="auto">
            <a:xfrm>
              <a:off x="4678300" y="495853"/>
              <a:ext cx="3453424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結論</a:t>
              </a:r>
              <a:r>
                <a:rPr lang="en-US" altLang="zh-TW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  <a:r>
                <a:rPr lang="zh-TW" altLang="en-US" sz="4000" b="1" dirty="0" smtClean="0">
                  <a:solidFill>
                    <a:srgbClr val="00C3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不足之處</a:t>
              </a:r>
              <a:endParaRPr lang="zh-TW" altLang="en-US" sz="4000" b="1" dirty="0">
                <a:solidFill>
                  <a:srgbClr val="00C3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1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2022264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2326722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2235444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1470975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2814248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939755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136856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4600898"/>
            <a:ext cx="546214" cy="546214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1399079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4525135"/>
            <a:ext cx="432256" cy="4322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2400341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153325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2286015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0884" y="4458192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3799595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3254951"/>
            <a:ext cx="93232" cy="93232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4401131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2766377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1609791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252665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4383597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3749729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3466716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4319568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54729" y="2680038"/>
            <a:ext cx="34809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6000" b="1" dirty="0" smtClean="0">
                <a:solidFill>
                  <a:schemeClr val="bg1"/>
                </a:solidFill>
              </a:rPr>
              <a:t>Thank You</a:t>
            </a:r>
            <a:endParaRPr lang="zh-TW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85645" y="444122"/>
            <a:ext cx="2019123" cy="710452"/>
            <a:chOff x="3879320" y="484463"/>
            <a:chExt cx="201912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1220142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40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動機</a:t>
              </a:r>
              <a:endParaRPr lang="en-US" sz="40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18" y="3092106"/>
            <a:ext cx="2080948" cy="208094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79" y="3089737"/>
            <a:ext cx="2080948" cy="208094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40" y="3089737"/>
            <a:ext cx="2080948" cy="20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85645" y="444122"/>
            <a:ext cx="2019123" cy="710452"/>
            <a:chOff x="3879320" y="484463"/>
            <a:chExt cx="201912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1220142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40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動機</a:t>
              </a:r>
              <a:endParaRPr lang="en-US" sz="40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18" y="3092106"/>
            <a:ext cx="2080948" cy="208094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79" y="3089737"/>
            <a:ext cx="2080948" cy="208094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40" y="3089737"/>
            <a:ext cx="2080948" cy="20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356E-6 -3.99445E-6 L -0.23454 0.007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3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85645" y="444122"/>
            <a:ext cx="2019123" cy="710452"/>
            <a:chOff x="3879320" y="484463"/>
            <a:chExt cx="201912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1220142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40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en-US" sz="40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32" y="3089737"/>
            <a:ext cx="2080948" cy="208094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73" y="2884844"/>
            <a:ext cx="2103827" cy="210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736E-6 -3.99445E-6 L -0.08269 -0.0002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85645" y="444122"/>
            <a:ext cx="2019123" cy="710452"/>
            <a:chOff x="3879320" y="484463"/>
            <a:chExt cx="201912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1220142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40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en-US" sz="40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01007" y="2673918"/>
            <a:ext cx="4786923" cy="2143481"/>
            <a:chOff x="2281163" y="2088112"/>
            <a:chExt cx="3865290" cy="1730793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rot="1855731">
              <a:off x="2281163" y="2088112"/>
              <a:ext cx="936104" cy="8440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C3D9"/>
            </a:solidFill>
            <a:ln w="12700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3" name="直接连接符 12"/>
            <p:cNvCxnSpPr/>
            <p:nvPr/>
          </p:nvCxnSpPr>
          <p:spPr>
            <a:xfrm>
              <a:off x="2457704" y="3101085"/>
              <a:ext cx="3428191" cy="0"/>
            </a:xfrm>
            <a:prstGeom prst="line">
              <a:avLst/>
            </a:prstGeom>
            <a:ln>
              <a:solidFill>
                <a:srgbClr val="00C3D9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498"/>
            <p:cNvSpPr txBox="1"/>
            <p:nvPr/>
          </p:nvSpPr>
          <p:spPr>
            <a:xfrm>
              <a:off x="3377501" y="2234699"/>
              <a:ext cx="1805912" cy="4721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TW" altLang="en-US" sz="3200" b="1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好評關鍵</a:t>
              </a:r>
              <a:r>
                <a:rPr lang="zh-TW" altLang="en-US" sz="3200" b="1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字</a:t>
              </a:r>
              <a:endParaRPr lang="zh-CN" altLang="en-US" sz="3200" b="1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Box 503"/>
            <p:cNvSpPr txBox="1"/>
            <p:nvPr/>
          </p:nvSpPr>
          <p:spPr>
            <a:xfrm>
              <a:off x="2414462" y="3191133"/>
              <a:ext cx="3731991" cy="62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從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Yahoo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電影討論區抓取四星五星好評並找出評論中較常出現的關鍵字。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7"/>
            <p:cNvSpPr txBox="1"/>
            <p:nvPr/>
          </p:nvSpPr>
          <p:spPr>
            <a:xfrm>
              <a:off x="2560316" y="2245879"/>
              <a:ext cx="377796" cy="62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04012" y="2673917"/>
            <a:ext cx="4685393" cy="2178553"/>
            <a:chOff x="2281163" y="4176344"/>
            <a:chExt cx="3783308" cy="1759113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1855731">
              <a:off x="2281163" y="4176344"/>
              <a:ext cx="936104" cy="8440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94E60"/>
            </a:solidFill>
            <a:ln w="12700" cap="flat">
              <a:noFill/>
              <a:prstDash val="solid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8" name="直接连接符 16"/>
            <p:cNvCxnSpPr/>
            <p:nvPr/>
          </p:nvCxnSpPr>
          <p:spPr>
            <a:xfrm>
              <a:off x="2457704" y="5189317"/>
              <a:ext cx="3428191" cy="0"/>
            </a:xfrm>
            <a:prstGeom prst="line">
              <a:avLst/>
            </a:prstGeom>
            <a:ln>
              <a:solidFill>
                <a:srgbClr val="E94E60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98"/>
            <p:cNvSpPr txBox="1"/>
            <p:nvPr/>
          </p:nvSpPr>
          <p:spPr>
            <a:xfrm>
              <a:off x="3461199" y="4322931"/>
              <a:ext cx="1474552" cy="4721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zh-TW" altLang="en-US" sz="3200" b="1" dirty="0" smtClean="0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情感分析</a:t>
              </a:r>
              <a:endParaRPr lang="zh-CN" altLang="en-US" sz="3200" b="1" dirty="0">
                <a:solidFill>
                  <a:srgbClr val="E94E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TextBox 503"/>
            <p:cNvSpPr txBox="1"/>
            <p:nvPr/>
          </p:nvSpPr>
          <p:spPr>
            <a:xfrm>
              <a:off x="2332480" y="5279365"/>
              <a:ext cx="3731991" cy="656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TW" dirty="0" err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SnowNLP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PTT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上評論留言的情感平均分。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2541795" y="4334111"/>
              <a:ext cx="377796" cy="62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資料集介紹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1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4510</Words>
  <Application>Microsoft Office PowerPoint</Application>
  <PresentationFormat>自訂</PresentationFormat>
  <Paragraphs>805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6" baseType="lpstr">
      <vt:lpstr>等线</vt:lpstr>
      <vt:lpstr>ITC Avant Garde Std Bk</vt:lpstr>
      <vt:lpstr>Microsoft YaHei</vt:lpstr>
      <vt:lpstr>Microsoft YaHei</vt:lpstr>
      <vt:lpstr>宋体</vt:lpstr>
      <vt:lpstr>华文细黑</vt:lpstr>
      <vt:lpstr>微軟正黑體</vt:lpstr>
      <vt:lpstr>新細明體</vt:lpstr>
      <vt:lpstr>Arial</vt:lpstr>
      <vt:lpstr>Calibri</vt:lpstr>
      <vt:lpstr>Impact</vt:lpstr>
      <vt:lpstr>Rockwell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文萃 葉</cp:lastModifiedBy>
  <cp:revision>1144</cp:revision>
  <dcterms:created xsi:type="dcterms:W3CDTF">2015-12-01T09:06:39Z</dcterms:created>
  <dcterms:modified xsi:type="dcterms:W3CDTF">2019-01-07T05:00:46Z</dcterms:modified>
</cp:coreProperties>
</file>