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Roboto"/>
      <p:regular r:id="rId28"/>
      <p:bold r:id="rId29"/>
      <p:italic r:id="rId30"/>
      <p:boldItalic r:id="rId31"/>
    </p:embeddedFont>
    <p:embeddedFont>
      <p:font typeface="Source Sans Pr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81C53AC-3562-405F-81A2-5490B7C442B4}">
  <a:tblStyle styleId="{C81C53AC-3562-405F-81A2-5490B7C442B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5.xml"/><Relationship Id="rId33" Type="http://schemas.openxmlformats.org/officeDocument/2006/relationships/font" Target="fonts/SourceSansPro-bold.fntdata"/><Relationship Id="rId10" Type="http://schemas.openxmlformats.org/officeDocument/2006/relationships/slide" Target="slides/slide4.xml"/><Relationship Id="rId32" Type="http://schemas.openxmlformats.org/officeDocument/2006/relationships/font" Target="fonts/SourceSansPro-regular.fntdata"/><Relationship Id="rId13" Type="http://schemas.openxmlformats.org/officeDocument/2006/relationships/slide" Target="slides/slide7.xml"/><Relationship Id="rId35" Type="http://schemas.openxmlformats.org/officeDocument/2006/relationships/font" Target="fonts/SourceSansPro-boldItalic.fntdata"/><Relationship Id="rId12" Type="http://schemas.openxmlformats.org/officeDocument/2006/relationships/slide" Target="slides/slide6.xml"/><Relationship Id="rId34" Type="http://schemas.openxmlformats.org/officeDocument/2006/relationships/font" Target="fonts/SourceSansPro-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thequalslove.net/rainbow-logic-activity-to-promote/"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drawings/d/1IqrCB0Le1H449A5cnUZzg4gVffgAg7ptEmPL-15MCWs/edit?usp=sharing"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Thanks to all of you for finding a way to implement the game with students during a pandemic. You rock. Our game won third place at the European Conference of Game Based Learning’s International Educational Game Competition - so while there still are a few kinks to work out, there are clearly a lot of things to like about our project. Congrats team.</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ade19436db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ade19436db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purpose of the previous </a:t>
            </a:r>
            <a:r>
              <a:rPr lang="en">
                <a:solidFill>
                  <a:schemeClr val="dk1"/>
                </a:solidFill>
              </a:rPr>
              <a:t>questions</a:t>
            </a:r>
            <a:r>
              <a:rPr lang="en">
                <a:solidFill>
                  <a:schemeClr val="dk1"/>
                </a:solidFill>
              </a:rPr>
              <a:t> was to help us develop shared criteria for collaboration. So we can track our progress and get better at working together. This is the list that the teacher advisors for our project have been using and revising.</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ade19436db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ade19436db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For this activity it is best to use colored squares and a game board.</a:t>
            </a:r>
            <a:br>
              <a:rPr lang="en">
                <a:solidFill>
                  <a:schemeClr val="dk1"/>
                </a:solidFill>
              </a:rPr>
            </a:br>
            <a:br>
              <a:rPr lang="en">
                <a:solidFill>
                  <a:schemeClr val="dk1"/>
                </a:solidFill>
              </a:rPr>
            </a:br>
            <a:r>
              <a:rPr lang="en">
                <a:solidFill>
                  <a:schemeClr val="dk1"/>
                </a:solidFill>
              </a:rPr>
              <a:t>You can write colors on bits of paper (they don’t need to be perfect squares for our purposes)</a:t>
            </a:r>
            <a:endParaRPr>
              <a:solidFill>
                <a:schemeClr val="dk1"/>
              </a:solidFill>
            </a:endParaRPr>
          </a:p>
          <a:p>
            <a:pPr indent="0" lvl="0" marL="0" rtl="0" algn="l">
              <a:spcBef>
                <a:spcPts val="0"/>
              </a:spcBef>
              <a:spcAft>
                <a:spcPts val="0"/>
              </a:spcAft>
              <a:buNone/>
            </a:pPr>
            <a:r>
              <a:rPr lang="en">
                <a:solidFill>
                  <a:schemeClr val="dk1"/>
                </a:solidFill>
              </a:rPr>
              <a:t>And draw a tic-tac-toe grid. I also made a google sketch - but that is waaay more cumbersome.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Blogpost by Sarah Carter on Rainbow Logic: </a:t>
            </a:r>
            <a:r>
              <a:rPr lang="en" u="sng">
                <a:solidFill>
                  <a:schemeClr val="hlink"/>
                </a:solidFill>
                <a:hlinkClick r:id="rId2"/>
              </a:rPr>
              <a:t>https://mathequalslove.net/rainbow-logic-activity-to-promote/</a:t>
            </a:r>
            <a:r>
              <a:rPr lang="en">
                <a:solidFill>
                  <a:schemeClr val="dk1"/>
                </a:solidFill>
              </a:rPr>
              <a:t>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8d1888aa8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8d1888aa8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Rainbow Logic is an activity to promote discussion in group work. Used in Complex Instruction.</a:t>
            </a:r>
            <a:br>
              <a:rPr lang="en"/>
            </a:br>
            <a:br>
              <a:rPr lang="en"/>
            </a:br>
            <a:br>
              <a:rPr lang="en"/>
            </a:b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8549f7748e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8549f7748e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Rules</a:t>
            </a:r>
            <a:endParaRPr sz="1200"/>
          </a:p>
          <a:p>
            <a:pPr indent="0" lvl="0" marL="0" rtl="0" algn="l">
              <a:lnSpc>
                <a:spcPct val="115000"/>
              </a:lnSpc>
              <a:spcBef>
                <a:spcPts val="0"/>
              </a:spcBef>
              <a:spcAft>
                <a:spcPts val="0"/>
              </a:spcAft>
              <a:buNone/>
            </a:pPr>
            <a:r>
              <a:rPr lang="en" sz="1200">
                <a:latin typeface="Roboto"/>
                <a:ea typeface="Roboto"/>
                <a:cs typeface="Roboto"/>
                <a:sym typeface="Roboto"/>
              </a:rPr>
              <a:t>- All squares of the same color must be connected by at least one full side</a:t>
            </a:r>
            <a:endParaRPr sz="1200">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a:ea typeface="Roboto"/>
                <a:cs typeface="Roboto"/>
                <a:sym typeface="Roboto"/>
              </a:rPr>
              <a:t>- Ask for the colors in a specific row or column</a:t>
            </a:r>
            <a:endParaRPr sz="1200">
              <a:latin typeface="Roboto"/>
              <a:ea typeface="Roboto"/>
              <a:cs typeface="Roboto"/>
              <a:sym typeface="Roboto"/>
            </a:endParaRPr>
          </a:p>
          <a:p>
            <a:pPr indent="0" lvl="0" marL="0" rtl="0" algn="l">
              <a:lnSpc>
                <a:spcPct val="115000"/>
              </a:lnSpc>
              <a:spcBef>
                <a:spcPts val="0"/>
              </a:spcBef>
              <a:spcAft>
                <a:spcPts val="1600"/>
              </a:spcAft>
              <a:buNone/>
            </a:pPr>
            <a:r>
              <a:rPr lang="en" sz="1200">
                <a:latin typeface="Roboto"/>
                <a:ea typeface="Roboto"/>
                <a:cs typeface="Roboto"/>
                <a:sym typeface="Roboto"/>
              </a:rPr>
              <a:t>- Colors may or may not be given in order</a:t>
            </a:r>
            <a:endParaRPr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ade19436db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ade19436db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Rules</a:t>
            </a:r>
            <a:endParaRPr sz="1200"/>
          </a:p>
          <a:p>
            <a:pPr indent="0" lvl="0" marL="0" rtl="0" algn="l">
              <a:lnSpc>
                <a:spcPct val="115000"/>
              </a:lnSpc>
              <a:spcBef>
                <a:spcPts val="0"/>
              </a:spcBef>
              <a:spcAft>
                <a:spcPts val="0"/>
              </a:spcAft>
              <a:buNone/>
            </a:pPr>
            <a:r>
              <a:rPr lang="en" sz="1200">
                <a:latin typeface="Roboto"/>
                <a:ea typeface="Roboto"/>
                <a:cs typeface="Roboto"/>
                <a:sym typeface="Roboto"/>
              </a:rPr>
              <a:t>- All squares of the same color must be connected by at least one full side</a:t>
            </a:r>
            <a:endParaRPr sz="1200">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a:ea typeface="Roboto"/>
                <a:cs typeface="Roboto"/>
                <a:sym typeface="Roboto"/>
              </a:rPr>
              <a:t>- Ask for the colors in a specific row or column</a:t>
            </a:r>
            <a:endParaRPr sz="1200">
              <a:latin typeface="Roboto"/>
              <a:ea typeface="Roboto"/>
              <a:cs typeface="Roboto"/>
              <a:sym typeface="Roboto"/>
            </a:endParaRPr>
          </a:p>
          <a:p>
            <a:pPr indent="0" lvl="0" marL="0" rtl="0" algn="l">
              <a:lnSpc>
                <a:spcPct val="115000"/>
              </a:lnSpc>
              <a:spcBef>
                <a:spcPts val="0"/>
              </a:spcBef>
              <a:spcAft>
                <a:spcPts val="1600"/>
              </a:spcAft>
              <a:buNone/>
            </a:pPr>
            <a:r>
              <a:rPr lang="en" sz="1200">
                <a:latin typeface="Roboto"/>
                <a:ea typeface="Roboto"/>
                <a:cs typeface="Roboto"/>
                <a:sym typeface="Roboto"/>
              </a:rPr>
              <a:t>- Colors may or may not be given in order</a:t>
            </a:r>
            <a:endParaRPr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ade19436db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ade19436db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RL Examples link has this positive example and a few negative examples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ade19436db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ade19436db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ade19436db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ade19436db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 behaviors it promotes are discuss and decide and give reasons for your suggestions</a:t>
            </a:r>
            <a:br>
              <a:rPr lang="en">
                <a:solidFill>
                  <a:schemeClr val="dk1"/>
                </a:solidFill>
              </a:rPr>
            </a:b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ade19436db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ade19436db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Instructions</a:t>
            </a:r>
            <a:br>
              <a:rPr lang="en"/>
            </a:br>
            <a:r>
              <a:rPr lang="en"/>
              <a:t>- Take turns being the grid designer</a:t>
            </a:r>
            <a:endParaRPr/>
          </a:p>
          <a:p>
            <a:pPr indent="0" lvl="0" marL="0" rtl="0" algn="l">
              <a:spcBef>
                <a:spcPts val="0"/>
              </a:spcBef>
              <a:spcAft>
                <a:spcPts val="0"/>
              </a:spcAft>
              <a:buNone/>
            </a:pPr>
            <a:r>
              <a:rPr lang="en"/>
              <a:t>- Discuss and decide on your questions as a group in libra</a:t>
            </a:r>
            <a:br>
              <a:rPr lang="en"/>
            </a:br>
            <a:br>
              <a:rPr lang="en"/>
            </a:br>
            <a:r>
              <a:rPr lang="en"/>
              <a:t>Google Sketch: </a:t>
            </a:r>
            <a:r>
              <a:rPr lang="en" u="sng">
                <a:solidFill>
                  <a:schemeClr val="hlink"/>
                </a:solidFill>
                <a:hlinkClick r:id="rId2"/>
              </a:rPr>
              <a:t>https://docs.google.com/drawings/d/1IqrCB0Le1H449A5cnUZzg4gVffgAg7ptEmPL-15MCWs/edit?usp=sharing</a:t>
            </a:r>
            <a:r>
              <a:rPr lang="en"/>
              <a:t>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8549f7748e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8549f7748e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854f7179e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854f7179e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expectation is that you will deliver a collaborative lesson using the Libra chat system with the same students you introduced the game to. The purpose of today's meeting is to model how the chat tool can be used and provide you with all of the materials to use Libra with your students.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8549f7748e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8549f7748e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854f7179e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854f7179e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ade19436db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ade19436db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let’s go over the features of the libra chat system and get everyone logged in.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ade19436db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ade19436db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8549f7748e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8549f7748e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review our guiding questions for the game and chat system. Voiceover questions.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8549f7748e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8549f7748e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Recall that LFL had a team aspect as well as an individual aspect. And that this framing is true for the classroom as well, where you have your group to consider when collaborating, but you also have your own personal grade in the class and level of understanding of the content.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de19436db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ade19436d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Previously we reflected in the chat on what teams need and don’t want when working together.</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These are some of the things you mentioned.</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Have two volunteers read each list.</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5f2433ad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5f2433ad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Take 15 seconds to compose a response in the chat. Don’t submit yet, wait until I say submit. (10 sec) OK Submit.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5f2433ad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5f2433ad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Take 15 seconds to compose a response in the chat. Don’t submit yet, wait until I say submit. (10 sec) OK Submit.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5.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566725" y="-255500"/>
            <a:ext cx="8010551" cy="5654500"/>
          </a:xfrm>
          <a:prstGeom prst="rect">
            <a:avLst/>
          </a:prstGeom>
          <a:noFill/>
          <a:ln>
            <a:noFill/>
          </a:ln>
        </p:spPr>
      </p:pic>
      <p:grpSp>
        <p:nvGrpSpPr>
          <p:cNvPr id="55" name="Google Shape;55;p13"/>
          <p:cNvGrpSpPr/>
          <p:nvPr/>
        </p:nvGrpSpPr>
        <p:grpSpPr>
          <a:xfrm>
            <a:off x="649700" y="3907900"/>
            <a:ext cx="1159500" cy="1159500"/>
            <a:chOff x="649700" y="3984100"/>
            <a:chExt cx="1159500" cy="1159500"/>
          </a:xfrm>
        </p:grpSpPr>
        <p:sp>
          <p:nvSpPr>
            <p:cNvPr id="56" name="Google Shape;56;p13"/>
            <p:cNvSpPr/>
            <p:nvPr/>
          </p:nvSpPr>
          <p:spPr>
            <a:xfrm>
              <a:off x="649700" y="4185100"/>
              <a:ext cx="1159500" cy="958500"/>
            </a:xfrm>
            <a:prstGeom prst="round1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7" name="Google Shape;57;p13"/>
            <p:cNvPicPr preferRelativeResize="0"/>
            <p:nvPr/>
          </p:nvPicPr>
          <p:blipFill>
            <a:blip r:embed="rId4">
              <a:alphaModFix/>
            </a:blip>
            <a:stretch>
              <a:fillRect/>
            </a:stretch>
          </p:blipFill>
          <p:spPr>
            <a:xfrm>
              <a:off x="649700" y="3984100"/>
              <a:ext cx="1159400" cy="1159400"/>
            </a:xfrm>
            <a:prstGeom prst="rect">
              <a:avLst/>
            </a:prstGeom>
            <a:noFill/>
            <a:ln>
              <a:noFill/>
            </a:ln>
          </p:spPr>
        </p:pic>
      </p:grpSp>
      <p:sp>
        <p:nvSpPr>
          <p:cNvPr id="58" name="Google Shape;58;p13"/>
          <p:cNvSpPr txBox="1"/>
          <p:nvPr/>
        </p:nvSpPr>
        <p:spPr>
          <a:xfrm>
            <a:off x="3414000" y="544925"/>
            <a:ext cx="2316000" cy="3836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Dear Teachers, </a:t>
            </a:r>
            <a:endParaRPr b="1" sz="3600">
              <a:solidFill>
                <a:srgbClr val="FFFFFF"/>
              </a:solidFill>
            </a:endParaRPr>
          </a:p>
          <a:p>
            <a:pPr indent="0" lvl="0" marL="0" rtl="0" algn="l">
              <a:spcBef>
                <a:spcPts val="0"/>
              </a:spcBef>
              <a:spcAft>
                <a:spcPts val="0"/>
              </a:spcAft>
              <a:buNone/>
            </a:pPr>
            <a:r>
              <a:t/>
            </a:r>
            <a:endParaRPr b="1" sz="3600">
              <a:solidFill>
                <a:srgbClr val="FFFFFF"/>
              </a:solidFill>
            </a:endParaRPr>
          </a:p>
          <a:p>
            <a:pPr indent="0" lvl="0" marL="0" rtl="0" algn="l">
              <a:spcBef>
                <a:spcPts val="0"/>
              </a:spcBef>
              <a:spcAft>
                <a:spcPts val="0"/>
              </a:spcAft>
              <a:buNone/>
            </a:pPr>
            <a:r>
              <a:t/>
            </a:r>
            <a:endParaRPr b="1" sz="2500">
              <a:solidFill>
                <a:srgbClr val="FFFFFF"/>
              </a:solidFill>
            </a:endParaRPr>
          </a:p>
          <a:p>
            <a:pPr indent="0" lvl="0" marL="0" rtl="0" algn="ctr">
              <a:spcBef>
                <a:spcPts val="0"/>
              </a:spcBef>
              <a:spcAft>
                <a:spcPts val="0"/>
              </a:spcAft>
              <a:buNone/>
            </a:pPr>
            <a:r>
              <a:rPr b="1" lang="en" sz="3600">
                <a:solidFill>
                  <a:srgbClr val="FFFFFF"/>
                </a:solidFill>
              </a:rPr>
              <a:t>Welcome.</a:t>
            </a:r>
            <a:endParaRPr b="1" sz="36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idx="1" type="body"/>
          </p:nvPr>
        </p:nvSpPr>
        <p:spPr>
          <a:xfrm>
            <a:off x="1623350" y="43600"/>
            <a:ext cx="5415300" cy="5035200"/>
          </a:xfrm>
          <a:prstGeom prst="rect">
            <a:avLst/>
          </a:prstGeom>
        </p:spPr>
        <p:txBody>
          <a:bodyPr anchorCtr="0" anchor="t" bIns="91425" lIns="91425" spcFirstLastPara="1" rIns="91425" wrap="square" tIns="91425">
            <a:noAutofit/>
          </a:bodyPr>
          <a:lstStyle/>
          <a:p>
            <a:pPr indent="0" lvl="0" marL="228600" rtl="0" algn="l">
              <a:spcBef>
                <a:spcPts val="0"/>
              </a:spcBef>
              <a:spcAft>
                <a:spcPts val="0"/>
              </a:spcAft>
              <a:buNone/>
            </a:pPr>
            <a:r>
              <a:rPr lang="en" sz="3200">
                <a:solidFill>
                  <a:srgbClr val="FFFFFF"/>
                </a:solidFill>
                <a:latin typeface="Roboto"/>
                <a:ea typeface="Roboto"/>
                <a:cs typeface="Roboto"/>
                <a:sym typeface="Roboto"/>
              </a:rPr>
              <a:t>Criteria for Collaboration</a:t>
            </a:r>
            <a:endParaRPr sz="3200">
              <a:solidFill>
                <a:srgbClr val="FFFFFF"/>
              </a:solidFill>
              <a:latin typeface="Roboto"/>
              <a:ea typeface="Roboto"/>
              <a:cs typeface="Roboto"/>
              <a:sym typeface="Roboto"/>
            </a:endParaRPr>
          </a:p>
          <a:p>
            <a:pPr indent="0" lvl="0" marL="228600" rtl="0" algn="l">
              <a:spcBef>
                <a:spcPts val="0"/>
              </a:spcBef>
              <a:spcAft>
                <a:spcPts val="0"/>
              </a:spcAft>
              <a:buNone/>
            </a:pPr>
            <a:r>
              <a:t/>
            </a:r>
            <a:endParaRPr i="1" sz="2500">
              <a:solidFill>
                <a:srgbClr val="3C4043"/>
              </a:solidFill>
              <a:highlight>
                <a:srgbClr val="FFFFFF"/>
              </a:highlight>
              <a:latin typeface="Roboto"/>
              <a:ea typeface="Roboto"/>
              <a:cs typeface="Roboto"/>
              <a:sym typeface="Roboto"/>
            </a:endParaRPr>
          </a:p>
          <a:p>
            <a:pPr indent="0" lvl="0" marL="0" rtl="0" algn="l">
              <a:lnSpc>
                <a:spcPct val="150000"/>
              </a:lnSpc>
              <a:spcBef>
                <a:spcPts val="0"/>
              </a:spcBef>
              <a:spcAft>
                <a:spcPts val="0"/>
              </a:spcAft>
              <a:buNone/>
            </a:pPr>
            <a:r>
              <a:rPr lang="en" sz="2400">
                <a:solidFill>
                  <a:srgbClr val="EFEFEF"/>
                </a:solidFill>
              </a:rPr>
              <a:t>- Active  Listening</a:t>
            </a:r>
            <a:endParaRPr sz="2400">
              <a:solidFill>
                <a:srgbClr val="EFEFEF"/>
              </a:solidFill>
            </a:endParaRPr>
          </a:p>
          <a:p>
            <a:pPr indent="0" lvl="0" marL="0" rtl="0" algn="l">
              <a:lnSpc>
                <a:spcPct val="150000"/>
              </a:lnSpc>
              <a:spcBef>
                <a:spcPts val="0"/>
              </a:spcBef>
              <a:spcAft>
                <a:spcPts val="0"/>
              </a:spcAft>
              <a:buNone/>
            </a:pPr>
            <a:r>
              <a:rPr lang="en" sz="2400">
                <a:solidFill>
                  <a:srgbClr val="EFEFEF"/>
                </a:solidFill>
              </a:rPr>
              <a:t>-  Ask Questions of Peers</a:t>
            </a:r>
            <a:endParaRPr sz="2400">
              <a:solidFill>
                <a:srgbClr val="EFEFEF"/>
              </a:solidFill>
            </a:endParaRPr>
          </a:p>
          <a:p>
            <a:pPr indent="0" lvl="0" marL="0" rtl="0" algn="l">
              <a:lnSpc>
                <a:spcPct val="150000"/>
              </a:lnSpc>
              <a:spcBef>
                <a:spcPts val="0"/>
              </a:spcBef>
              <a:spcAft>
                <a:spcPts val="0"/>
              </a:spcAft>
              <a:buNone/>
            </a:pPr>
            <a:r>
              <a:rPr lang="en" sz="2400">
                <a:solidFill>
                  <a:srgbClr val="EFEFEF"/>
                </a:solidFill>
              </a:rPr>
              <a:t>-  Shares Ideas/Explain Thinking</a:t>
            </a:r>
            <a:endParaRPr sz="2400">
              <a:solidFill>
                <a:srgbClr val="EFEFEF"/>
              </a:solidFill>
            </a:endParaRPr>
          </a:p>
          <a:p>
            <a:pPr indent="0" lvl="0" marL="0" rtl="0" algn="l">
              <a:lnSpc>
                <a:spcPct val="150000"/>
              </a:lnSpc>
              <a:spcBef>
                <a:spcPts val="0"/>
              </a:spcBef>
              <a:spcAft>
                <a:spcPts val="0"/>
              </a:spcAft>
              <a:buNone/>
            </a:pPr>
            <a:r>
              <a:rPr lang="en" sz="2400">
                <a:solidFill>
                  <a:srgbClr val="EFEFEF"/>
                </a:solidFill>
              </a:rPr>
              <a:t>- Takes a Risk</a:t>
            </a:r>
            <a:endParaRPr sz="2400">
              <a:solidFill>
                <a:srgbClr val="EFEFEF"/>
              </a:solidFill>
            </a:endParaRPr>
          </a:p>
          <a:p>
            <a:pPr indent="0" lvl="0" marL="0" rtl="0" algn="l">
              <a:lnSpc>
                <a:spcPct val="150000"/>
              </a:lnSpc>
              <a:spcBef>
                <a:spcPts val="0"/>
              </a:spcBef>
              <a:spcAft>
                <a:spcPts val="0"/>
              </a:spcAft>
              <a:buNone/>
            </a:pPr>
            <a:r>
              <a:rPr lang="en" sz="2400">
                <a:solidFill>
                  <a:srgbClr val="EFEFEF"/>
                </a:solidFill>
              </a:rPr>
              <a:t>- Works Persistently</a:t>
            </a:r>
            <a:endParaRPr sz="2400">
              <a:solidFill>
                <a:srgbClr val="EFEFEF"/>
              </a:solidFill>
            </a:endParaRPr>
          </a:p>
          <a:p>
            <a:pPr indent="0" lvl="0" marL="0" rtl="0" algn="l">
              <a:lnSpc>
                <a:spcPct val="150000"/>
              </a:lnSpc>
              <a:spcBef>
                <a:spcPts val="0"/>
              </a:spcBef>
              <a:spcAft>
                <a:spcPts val="0"/>
              </a:spcAft>
              <a:buNone/>
            </a:pPr>
            <a:r>
              <a:rPr lang="en" sz="2400">
                <a:solidFill>
                  <a:srgbClr val="EFEFEF"/>
                </a:solidFill>
              </a:rPr>
              <a:t>- Uses Resources when Stuck</a:t>
            </a:r>
            <a:endParaRPr sz="2400">
              <a:solidFill>
                <a:srgbClr val="EFEFE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23"/>
          <p:cNvPicPr preferRelativeResize="0"/>
          <p:nvPr/>
        </p:nvPicPr>
        <p:blipFill>
          <a:blip r:embed="rId3">
            <a:alphaModFix/>
          </a:blip>
          <a:stretch>
            <a:fillRect/>
          </a:stretch>
        </p:blipFill>
        <p:spPr>
          <a:xfrm>
            <a:off x="1143000" y="0"/>
            <a:ext cx="6858000"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24"/>
          <p:cNvPicPr preferRelativeResize="0"/>
          <p:nvPr/>
        </p:nvPicPr>
        <p:blipFill rotWithShape="1">
          <a:blip r:embed="rId3">
            <a:alphaModFix/>
          </a:blip>
          <a:srcRect b="19852" l="0" r="0" t="0"/>
          <a:stretch/>
        </p:blipFill>
        <p:spPr>
          <a:xfrm>
            <a:off x="692063" y="0"/>
            <a:ext cx="7759875" cy="514350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5"/>
          <p:cNvSpPr txBox="1"/>
          <p:nvPr>
            <p:ph type="title"/>
          </p:nvPr>
        </p:nvSpPr>
        <p:spPr>
          <a:xfrm>
            <a:off x="311700" y="204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Rules</a:t>
            </a:r>
            <a:endParaRPr sz="3200"/>
          </a:p>
        </p:txBody>
      </p:sp>
      <p:sp>
        <p:nvSpPr>
          <p:cNvPr id="126" name="Google Shape;126;p25"/>
          <p:cNvSpPr txBox="1"/>
          <p:nvPr>
            <p:ph idx="1" type="body"/>
          </p:nvPr>
        </p:nvSpPr>
        <p:spPr>
          <a:xfrm>
            <a:off x="311700" y="1152475"/>
            <a:ext cx="8227800" cy="38163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Clr>
                <a:schemeClr val="dk1"/>
              </a:buClr>
              <a:buSzPts val="2800"/>
              <a:buFont typeface="Roboto"/>
              <a:buChar char="●"/>
            </a:pPr>
            <a:r>
              <a:rPr lang="en" sz="2800">
                <a:solidFill>
                  <a:schemeClr val="dk1"/>
                </a:solidFill>
                <a:latin typeface="Roboto"/>
                <a:ea typeface="Roboto"/>
                <a:cs typeface="Roboto"/>
                <a:sym typeface="Roboto"/>
              </a:rPr>
              <a:t>All squares of the same color must be connected by at least one full side</a:t>
            </a:r>
            <a:endParaRPr sz="2800">
              <a:solidFill>
                <a:schemeClr val="dk1"/>
              </a:solidFill>
              <a:latin typeface="Roboto"/>
              <a:ea typeface="Roboto"/>
              <a:cs typeface="Roboto"/>
              <a:sym typeface="Roboto"/>
            </a:endParaRPr>
          </a:p>
          <a:p>
            <a:pPr indent="0" lvl="0" marL="457200" rtl="0" algn="l">
              <a:lnSpc>
                <a:spcPct val="100000"/>
              </a:lnSpc>
              <a:spcBef>
                <a:spcPts val="0"/>
              </a:spcBef>
              <a:spcAft>
                <a:spcPts val="0"/>
              </a:spcAft>
              <a:buNone/>
            </a:pPr>
            <a:r>
              <a:t/>
            </a:r>
            <a:endParaRPr sz="2800">
              <a:solidFill>
                <a:schemeClr val="dk1"/>
              </a:solidFill>
              <a:latin typeface="Roboto"/>
              <a:ea typeface="Roboto"/>
              <a:cs typeface="Roboto"/>
              <a:sym typeface="Roboto"/>
            </a:endParaRPr>
          </a:p>
          <a:p>
            <a:pPr indent="-406400" lvl="0" marL="457200" rtl="0" algn="l">
              <a:spcBef>
                <a:spcPts val="0"/>
              </a:spcBef>
              <a:spcAft>
                <a:spcPts val="0"/>
              </a:spcAft>
              <a:buClr>
                <a:schemeClr val="dk1"/>
              </a:buClr>
              <a:buSzPts val="2800"/>
              <a:buFont typeface="Roboto"/>
              <a:buChar char="●"/>
            </a:pPr>
            <a:r>
              <a:rPr lang="en" sz="2800">
                <a:solidFill>
                  <a:schemeClr val="dk1"/>
                </a:solidFill>
                <a:latin typeface="Roboto"/>
                <a:ea typeface="Roboto"/>
                <a:cs typeface="Roboto"/>
                <a:sym typeface="Roboto"/>
              </a:rPr>
              <a:t>Ask for the colors in a specific row or column</a:t>
            </a:r>
            <a:endParaRPr sz="2800">
              <a:solidFill>
                <a:schemeClr val="dk1"/>
              </a:solidFill>
              <a:latin typeface="Roboto"/>
              <a:ea typeface="Roboto"/>
              <a:cs typeface="Roboto"/>
              <a:sym typeface="Roboto"/>
            </a:endParaRPr>
          </a:p>
          <a:p>
            <a:pPr indent="0" lvl="0" marL="457200" rtl="0" algn="l">
              <a:lnSpc>
                <a:spcPct val="100000"/>
              </a:lnSpc>
              <a:spcBef>
                <a:spcPts val="0"/>
              </a:spcBef>
              <a:spcAft>
                <a:spcPts val="0"/>
              </a:spcAft>
              <a:buNone/>
            </a:pPr>
            <a:r>
              <a:t/>
            </a:r>
            <a:endParaRPr sz="2800">
              <a:solidFill>
                <a:schemeClr val="dk1"/>
              </a:solidFill>
              <a:latin typeface="Roboto"/>
              <a:ea typeface="Roboto"/>
              <a:cs typeface="Roboto"/>
              <a:sym typeface="Roboto"/>
            </a:endParaRPr>
          </a:p>
          <a:p>
            <a:pPr indent="-406400" lvl="0" marL="457200" rtl="0" algn="l">
              <a:spcBef>
                <a:spcPts val="0"/>
              </a:spcBef>
              <a:spcAft>
                <a:spcPts val="0"/>
              </a:spcAft>
              <a:buClr>
                <a:schemeClr val="dk1"/>
              </a:buClr>
              <a:buSzPts val="2800"/>
              <a:buFont typeface="Roboto"/>
              <a:buChar char="●"/>
            </a:pPr>
            <a:r>
              <a:rPr lang="en" sz="2800">
                <a:solidFill>
                  <a:schemeClr val="dk1"/>
                </a:solidFill>
                <a:latin typeface="Roboto"/>
                <a:ea typeface="Roboto"/>
                <a:cs typeface="Roboto"/>
                <a:sym typeface="Roboto"/>
              </a:rPr>
              <a:t>Colors may or may not be given in order</a:t>
            </a:r>
            <a:endParaRPr sz="2800">
              <a:solidFill>
                <a:schemeClr val="dk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6"/>
          <p:cNvSpPr txBox="1"/>
          <p:nvPr>
            <p:ph type="title"/>
          </p:nvPr>
        </p:nvSpPr>
        <p:spPr>
          <a:xfrm>
            <a:off x="311700" y="204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000"/>
              <a:t>Objective</a:t>
            </a:r>
            <a:endParaRPr sz="5000"/>
          </a:p>
        </p:txBody>
      </p:sp>
      <p:sp>
        <p:nvSpPr>
          <p:cNvPr id="132" name="Google Shape;132;p26"/>
          <p:cNvSpPr txBox="1"/>
          <p:nvPr>
            <p:ph idx="1" type="body"/>
          </p:nvPr>
        </p:nvSpPr>
        <p:spPr>
          <a:xfrm>
            <a:off x="925825" y="1610650"/>
            <a:ext cx="7613700" cy="310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4400">
                <a:solidFill>
                  <a:schemeClr val="dk1"/>
                </a:solidFill>
                <a:latin typeface="Roboto"/>
                <a:ea typeface="Roboto"/>
                <a:cs typeface="Roboto"/>
                <a:sym typeface="Roboto"/>
              </a:rPr>
              <a:t>Discover the hidden grid in as few questions as possible</a:t>
            </a:r>
            <a:endParaRPr sz="4400">
              <a:solidFill>
                <a:schemeClr val="dk1"/>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27"/>
          <p:cNvPicPr preferRelativeResize="0"/>
          <p:nvPr/>
        </p:nvPicPr>
        <p:blipFill rotWithShape="1">
          <a:blip r:embed="rId3">
            <a:alphaModFix/>
          </a:blip>
          <a:srcRect b="0" l="0" r="0" t="22940"/>
          <a:stretch/>
        </p:blipFill>
        <p:spPr>
          <a:xfrm>
            <a:off x="2792725" y="292437"/>
            <a:ext cx="5384749" cy="4558624"/>
          </a:xfrm>
          <a:prstGeom prst="rect">
            <a:avLst/>
          </a:prstGeom>
          <a:noFill/>
          <a:ln>
            <a:noFill/>
          </a:ln>
        </p:spPr>
      </p:pic>
      <p:sp>
        <p:nvSpPr>
          <p:cNvPr id="138" name="Google Shape;138;p27"/>
          <p:cNvSpPr txBox="1"/>
          <p:nvPr>
            <p:ph idx="4294967295" type="title"/>
          </p:nvPr>
        </p:nvSpPr>
        <p:spPr>
          <a:xfrm>
            <a:off x="311700" y="204050"/>
            <a:ext cx="1920300" cy="131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Possible Grid</a:t>
            </a:r>
            <a:endParaRPr sz="3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8"/>
          <p:cNvPicPr preferRelativeResize="0"/>
          <p:nvPr/>
        </p:nvPicPr>
        <p:blipFill>
          <a:blip r:embed="rId3">
            <a:alphaModFix/>
          </a:blip>
          <a:stretch>
            <a:fillRect/>
          </a:stretch>
        </p:blipFill>
        <p:spPr>
          <a:xfrm>
            <a:off x="0" y="1037575"/>
            <a:ext cx="9144000" cy="4105928"/>
          </a:xfrm>
          <a:prstGeom prst="rect">
            <a:avLst/>
          </a:prstGeom>
          <a:noFill/>
          <a:ln>
            <a:noFill/>
          </a:ln>
        </p:spPr>
      </p:pic>
      <p:sp>
        <p:nvSpPr>
          <p:cNvPr id="144" name="Google Shape;144;p28"/>
          <p:cNvSpPr txBox="1"/>
          <p:nvPr>
            <p:ph idx="4294967295" type="title"/>
          </p:nvPr>
        </p:nvSpPr>
        <p:spPr>
          <a:xfrm>
            <a:off x="311700" y="204050"/>
            <a:ext cx="5395500" cy="63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Impossible Grids</a:t>
            </a:r>
            <a:endParaRPr sz="3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9"/>
          <p:cNvSpPr txBox="1"/>
          <p:nvPr/>
        </p:nvSpPr>
        <p:spPr>
          <a:xfrm>
            <a:off x="811650" y="240950"/>
            <a:ext cx="7520700" cy="4236000"/>
          </a:xfrm>
          <a:prstGeom prst="rect">
            <a:avLst/>
          </a:prstGeom>
          <a:noFill/>
          <a:ln>
            <a:noFill/>
          </a:ln>
        </p:spPr>
        <p:txBody>
          <a:bodyPr anchorCtr="0" anchor="t" bIns="91425" lIns="91425" spcFirstLastPara="1" rIns="91425" wrap="square" tIns="91425">
            <a:noAutofit/>
          </a:bodyPr>
          <a:lstStyle/>
          <a:p>
            <a:pPr indent="0" lvl="0" marL="228600" rtl="0" algn="l">
              <a:lnSpc>
                <a:spcPct val="115000"/>
              </a:lnSpc>
              <a:spcBef>
                <a:spcPts val="0"/>
              </a:spcBef>
              <a:spcAft>
                <a:spcPts val="0"/>
              </a:spcAft>
              <a:buNone/>
            </a:pPr>
            <a:r>
              <a:rPr lang="en" sz="4500">
                <a:solidFill>
                  <a:srgbClr val="FFFFFF"/>
                </a:solidFill>
                <a:latin typeface="Roboto"/>
                <a:ea typeface="Roboto"/>
                <a:cs typeface="Roboto"/>
                <a:sym typeface="Roboto"/>
              </a:rPr>
              <a:t>Behaviors</a:t>
            </a:r>
            <a:endParaRPr sz="4500">
              <a:solidFill>
                <a:srgbClr val="FFFFFF"/>
              </a:solidFill>
              <a:latin typeface="Roboto"/>
              <a:ea typeface="Roboto"/>
              <a:cs typeface="Roboto"/>
              <a:sym typeface="Roboto"/>
            </a:endParaRPr>
          </a:p>
          <a:p>
            <a:pPr indent="0" lvl="0" marL="228600" rtl="0" algn="l">
              <a:lnSpc>
                <a:spcPct val="115000"/>
              </a:lnSpc>
              <a:spcBef>
                <a:spcPts val="0"/>
              </a:spcBef>
              <a:spcAft>
                <a:spcPts val="0"/>
              </a:spcAft>
              <a:buNone/>
            </a:pPr>
            <a:r>
              <a:t/>
            </a:r>
            <a:endParaRPr i="1" sz="2500">
              <a:solidFill>
                <a:srgbClr val="3C4043"/>
              </a:solidFill>
              <a:highlight>
                <a:schemeClr val="dk1"/>
              </a:highlight>
              <a:latin typeface="Roboto"/>
              <a:ea typeface="Roboto"/>
              <a:cs typeface="Roboto"/>
              <a:sym typeface="Roboto"/>
            </a:endParaRPr>
          </a:p>
          <a:p>
            <a:pPr indent="0" lvl="0" marL="0" rtl="0" algn="l">
              <a:lnSpc>
                <a:spcPct val="150000"/>
              </a:lnSpc>
              <a:spcBef>
                <a:spcPts val="0"/>
              </a:spcBef>
              <a:spcAft>
                <a:spcPts val="0"/>
              </a:spcAft>
              <a:buNone/>
            </a:pPr>
            <a:r>
              <a:rPr lang="en" sz="3300">
                <a:solidFill>
                  <a:srgbClr val="EFEFEF"/>
                </a:solidFill>
              </a:rPr>
              <a:t>- Discuss and Decide</a:t>
            </a:r>
            <a:endParaRPr sz="3300">
              <a:solidFill>
                <a:srgbClr val="EFEFEF"/>
              </a:solidFill>
            </a:endParaRPr>
          </a:p>
          <a:p>
            <a:pPr indent="0" lvl="0" marL="0" rtl="0" algn="l">
              <a:lnSpc>
                <a:spcPct val="150000"/>
              </a:lnSpc>
              <a:spcBef>
                <a:spcPts val="0"/>
              </a:spcBef>
              <a:spcAft>
                <a:spcPts val="0"/>
              </a:spcAft>
              <a:buNone/>
            </a:pPr>
            <a:r>
              <a:rPr lang="en" sz="3300">
                <a:solidFill>
                  <a:srgbClr val="EFEFEF"/>
                </a:solidFill>
              </a:rPr>
              <a:t>-  Give Reasons for your Suggestions</a:t>
            </a:r>
            <a:endParaRPr sz="23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0"/>
          <p:cNvSpPr txBox="1"/>
          <p:nvPr/>
        </p:nvSpPr>
        <p:spPr>
          <a:xfrm>
            <a:off x="393150" y="240950"/>
            <a:ext cx="8383200" cy="4236000"/>
          </a:xfrm>
          <a:prstGeom prst="rect">
            <a:avLst/>
          </a:prstGeom>
          <a:noFill/>
          <a:ln>
            <a:noFill/>
          </a:ln>
        </p:spPr>
        <p:txBody>
          <a:bodyPr anchorCtr="0" anchor="t" bIns="91425" lIns="91425" spcFirstLastPara="1" rIns="91425" wrap="square" tIns="91425">
            <a:noAutofit/>
          </a:bodyPr>
          <a:lstStyle/>
          <a:p>
            <a:pPr indent="0" lvl="0" marL="228600" rtl="0" algn="l">
              <a:lnSpc>
                <a:spcPct val="115000"/>
              </a:lnSpc>
              <a:spcBef>
                <a:spcPts val="0"/>
              </a:spcBef>
              <a:spcAft>
                <a:spcPts val="0"/>
              </a:spcAft>
              <a:buNone/>
            </a:pPr>
            <a:r>
              <a:rPr lang="en" sz="4500">
                <a:solidFill>
                  <a:srgbClr val="FFFFFF"/>
                </a:solidFill>
                <a:latin typeface="Roboto"/>
                <a:ea typeface="Roboto"/>
                <a:cs typeface="Roboto"/>
                <a:sym typeface="Roboto"/>
              </a:rPr>
              <a:t>Instructions</a:t>
            </a:r>
            <a:endParaRPr sz="4500">
              <a:solidFill>
                <a:srgbClr val="FFFFFF"/>
              </a:solidFill>
              <a:latin typeface="Roboto"/>
              <a:ea typeface="Roboto"/>
              <a:cs typeface="Roboto"/>
              <a:sym typeface="Roboto"/>
            </a:endParaRPr>
          </a:p>
          <a:p>
            <a:pPr indent="0" lvl="0" marL="228600" rtl="0" algn="l">
              <a:lnSpc>
                <a:spcPct val="115000"/>
              </a:lnSpc>
              <a:spcBef>
                <a:spcPts val="0"/>
              </a:spcBef>
              <a:spcAft>
                <a:spcPts val="0"/>
              </a:spcAft>
              <a:buNone/>
            </a:pPr>
            <a:r>
              <a:t/>
            </a:r>
            <a:endParaRPr i="1" sz="2500">
              <a:solidFill>
                <a:srgbClr val="3C4043"/>
              </a:solidFill>
              <a:highlight>
                <a:schemeClr val="dk1"/>
              </a:highlight>
              <a:latin typeface="Roboto"/>
              <a:ea typeface="Roboto"/>
              <a:cs typeface="Roboto"/>
              <a:sym typeface="Roboto"/>
            </a:endParaRPr>
          </a:p>
          <a:p>
            <a:pPr indent="0" lvl="0" marL="0" rtl="0" algn="l">
              <a:lnSpc>
                <a:spcPct val="150000"/>
              </a:lnSpc>
              <a:spcBef>
                <a:spcPts val="0"/>
              </a:spcBef>
              <a:spcAft>
                <a:spcPts val="0"/>
              </a:spcAft>
              <a:buNone/>
            </a:pPr>
            <a:r>
              <a:rPr lang="en" sz="3300">
                <a:solidFill>
                  <a:srgbClr val="EFEFEF"/>
                </a:solidFill>
              </a:rPr>
              <a:t>- Take turns being the Grid Designer</a:t>
            </a:r>
            <a:endParaRPr sz="3300">
              <a:solidFill>
                <a:srgbClr val="EFEFEF"/>
              </a:solidFill>
            </a:endParaRPr>
          </a:p>
          <a:p>
            <a:pPr indent="0" lvl="0" marL="0" rtl="0" algn="l">
              <a:lnSpc>
                <a:spcPct val="150000"/>
              </a:lnSpc>
              <a:spcBef>
                <a:spcPts val="0"/>
              </a:spcBef>
              <a:spcAft>
                <a:spcPts val="0"/>
              </a:spcAft>
              <a:buNone/>
            </a:pPr>
            <a:r>
              <a:rPr lang="en" sz="3300">
                <a:solidFill>
                  <a:srgbClr val="EFEFEF"/>
                </a:solidFill>
              </a:rPr>
              <a:t>- Discuss and decide on your questions as a group in Libra</a:t>
            </a:r>
            <a:endParaRPr sz="23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Debrief</a:t>
            </a:r>
            <a:endParaRPr/>
          </a:p>
        </p:txBody>
      </p:sp>
      <p:sp>
        <p:nvSpPr>
          <p:cNvPr id="160" name="Google Shape;160;p31"/>
          <p:cNvSpPr txBox="1"/>
          <p:nvPr>
            <p:ph idx="1" type="body"/>
          </p:nvPr>
        </p:nvSpPr>
        <p:spPr>
          <a:xfrm>
            <a:off x="719550" y="1378300"/>
            <a:ext cx="7704900" cy="2185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4000"/>
              <a:t>How do patterns in the data relate to how our groups performed?</a:t>
            </a:r>
            <a:endParaRPr sz="4000" strike="sngStrike"/>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64" name="Google Shape;64;p14"/>
          <p:cNvSpPr txBox="1"/>
          <p:nvPr>
            <p:ph idx="1" type="body"/>
          </p:nvPr>
        </p:nvSpPr>
        <p:spPr>
          <a:xfrm>
            <a:off x="311700" y="1152475"/>
            <a:ext cx="7415400" cy="34164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Clr>
                <a:srgbClr val="EFEFEF"/>
              </a:buClr>
              <a:buSzPts val="2500"/>
              <a:buFont typeface="Roboto"/>
              <a:buAutoNum type="arabicPeriod"/>
            </a:pPr>
            <a:r>
              <a:rPr lang="en" sz="2500">
                <a:solidFill>
                  <a:srgbClr val="EFEFEF"/>
                </a:solidFill>
                <a:latin typeface="Roboto"/>
                <a:ea typeface="Roboto"/>
                <a:cs typeface="Roboto"/>
                <a:sym typeface="Roboto"/>
              </a:rPr>
              <a:t>Libra Chat System overview</a:t>
            </a:r>
            <a:endParaRPr sz="2500">
              <a:solidFill>
                <a:srgbClr val="EFEFEF"/>
              </a:solidFill>
              <a:latin typeface="Roboto"/>
              <a:ea typeface="Roboto"/>
              <a:cs typeface="Roboto"/>
              <a:sym typeface="Roboto"/>
            </a:endParaRPr>
          </a:p>
          <a:p>
            <a:pPr indent="-387350" lvl="0" marL="457200" rtl="0" algn="l">
              <a:spcBef>
                <a:spcPts val="0"/>
              </a:spcBef>
              <a:spcAft>
                <a:spcPts val="0"/>
              </a:spcAft>
              <a:buClr>
                <a:srgbClr val="EFEFEF"/>
              </a:buClr>
              <a:buSzPts val="2500"/>
              <a:buFont typeface="Roboto"/>
              <a:buAutoNum type="arabicPeriod"/>
            </a:pPr>
            <a:r>
              <a:rPr lang="en" sz="2500">
                <a:solidFill>
                  <a:srgbClr val="EFEFEF"/>
                </a:solidFill>
                <a:latin typeface="Roboto"/>
                <a:ea typeface="Roboto"/>
                <a:cs typeface="Roboto"/>
                <a:sym typeface="Roboto"/>
              </a:rPr>
              <a:t>Guiding Questions and Collaboration Criteria</a:t>
            </a:r>
            <a:endParaRPr sz="2500">
              <a:solidFill>
                <a:srgbClr val="EFEFEF"/>
              </a:solidFill>
              <a:latin typeface="Roboto"/>
              <a:ea typeface="Roboto"/>
              <a:cs typeface="Roboto"/>
              <a:sym typeface="Roboto"/>
            </a:endParaRPr>
          </a:p>
          <a:p>
            <a:pPr indent="-387350" lvl="0" marL="457200" rtl="0" algn="l">
              <a:spcBef>
                <a:spcPts val="0"/>
              </a:spcBef>
              <a:spcAft>
                <a:spcPts val="0"/>
              </a:spcAft>
              <a:buClr>
                <a:srgbClr val="EFEFEF"/>
              </a:buClr>
              <a:buSzPts val="2500"/>
              <a:buFont typeface="Roboto"/>
              <a:buAutoNum type="arabicPeriod"/>
            </a:pPr>
            <a:r>
              <a:rPr lang="en" sz="2500">
                <a:solidFill>
                  <a:srgbClr val="EFEFEF"/>
                </a:solidFill>
                <a:latin typeface="Roboto"/>
                <a:ea typeface="Roboto"/>
                <a:cs typeface="Roboto"/>
                <a:sym typeface="Roboto"/>
              </a:rPr>
              <a:t>Rainbow Logic Activity</a:t>
            </a:r>
            <a:endParaRPr sz="2500">
              <a:solidFill>
                <a:srgbClr val="EFEFEF"/>
              </a:solidFill>
              <a:latin typeface="Roboto"/>
              <a:ea typeface="Roboto"/>
              <a:cs typeface="Roboto"/>
              <a:sym typeface="Roboto"/>
            </a:endParaRPr>
          </a:p>
          <a:p>
            <a:pPr indent="-387350" lvl="0" marL="457200" rtl="0" algn="l">
              <a:spcBef>
                <a:spcPts val="0"/>
              </a:spcBef>
              <a:spcAft>
                <a:spcPts val="0"/>
              </a:spcAft>
              <a:buClr>
                <a:srgbClr val="EFEFEF"/>
              </a:buClr>
              <a:buSzPts val="2500"/>
              <a:buFont typeface="Roboto"/>
              <a:buAutoNum type="arabicPeriod"/>
            </a:pPr>
            <a:r>
              <a:rPr lang="en" sz="2500">
                <a:solidFill>
                  <a:srgbClr val="EFEFEF"/>
                </a:solidFill>
                <a:latin typeface="Roboto"/>
                <a:ea typeface="Roboto"/>
                <a:cs typeface="Roboto"/>
                <a:sym typeface="Roboto"/>
              </a:rPr>
              <a:t>Q+A and Next Steps</a:t>
            </a:r>
            <a:endParaRPr sz="2500">
              <a:solidFill>
                <a:srgbClr val="EFEFEF"/>
              </a:solidFill>
              <a:latin typeface="Roboto"/>
              <a:ea typeface="Roboto"/>
              <a:cs typeface="Roboto"/>
              <a:sym typeface="Roboto"/>
            </a:endParaRPr>
          </a:p>
          <a:p>
            <a:pPr indent="0" lvl="0" marL="0" rtl="0" algn="l">
              <a:spcBef>
                <a:spcPts val="1600"/>
              </a:spcBef>
              <a:spcAft>
                <a:spcPts val="0"/>
              </a:spcAft>
              <a:buNone/>
            </a:pPr>
            <a:r>
              <a:t/>
            </a:r>
            <a:endParaRPr>
              <a:solidFill>
                <a:srgbClr val="EFEFEF"/>
              </a:solidFill>
            </a:endParaRPr>
          </a:p>
          <a:p>
            <a:pPr indent="0" lvl="0" marL="0" rtl="0" algn="l">
              <a:spcBef>
                <a:spcPts val="1600"/>
              </a:spcBef>
              <a:spcAft>
                <a:spcPts val="1600"/>
              </a:spcAft>
              <a:buNone/>
            </a:pPr>
            <a:r>
              <a:t/>
            </a:r>
            <a:endParaRPr>
              <a:solidFill>
                <a:srgbClr val="EFEFE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Chat</a:t>
            </a:r>
            <a:endParaRPr/>
          </a:p>
        </p:txBody>
      </p:sp>
      <p:sp>
        <p:nvSpPr>
          <p:cNvPr id="166" name="Google Shape;166;p32"/>
          <p:cNvSpPr txBox="1"/>
          <p:nvPr>
            <p:ph idx="1" type="body"/>
          </p:nvPr>
        </p:nvSpPr>
        <p:spPr>
          <a:xfrm>
            <a:off x="1171350" y="1152475"/>
            <a:ext cx="7661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4000"/>
              <a:t>What do you need to implement the chat with your own activities?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pic>
        <p:nvPicPr>
          <p:cNvPr id="69" name="Google Shape;69;p15"/>
          <p:cNvPicPr preferRelativeResize="0"/>
          <p:nvPr/>
        </p:nvPicPr>
        <p:blipFill>
          <a:blip r:embed="rId3">
            <a:alphaModFix/>
          </a:blip>
          <a:stretch>
            <a:fillRect/>
          </a:stretch>
        </p:blipFill>
        <p:spPr>
          <a:xfrm>
            <a:off x="573500" y="-159300"/>
            <a:ext cx="7752749" cy="54937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graphicFrame>
        <p:nvGraphicFramePr>
          <p:cNvPr id="74" name="Google Shape;74;p16"/>
          <p:cNvGraphicFramePr/>
          <p:nvPr/>
        </p:nvGraphicFramePr>
        <p:xfrm>
          <a:off x="2782838" y="310663"/>
          <a:ext cx="3000000" cy="3000000"/>
        </p:xfrm>
        <a:graphic>
          <a:graphicData uri="http://schemas.openxmlformats.org/drawingml/2006/table">
            <a:tbl>
              <a:tblPr>
                <a:noFill/>
                <a:tableStyleId>{C81C53AC-3562-405F-81A2-5490B7C442B4}</a:tableStyleId>
              </a:tblPr>
              <a:tblGrid>
                <a:gridCol w="2151800"/>
                <a:gridCol w="1426525"/>
              </a:tblGrid>
              <a:tr h="690625">
                <a:tc>
                  <a:txBody>
                    <a:bodyPr/>
                    <a:lstStyle/>
                    <a:p>
                      <a:pPr indent="0" lvl="0" marL="0" rtl="0" algn="l">
                        <a:spcBef>
                          <a:spcPts val="0"/>
                        </a:spcBef>
                        <a:spcAft>
                          <a:spcPts val="0"/>
                        </a:spcAft>
                        <a:buNone/>
                      </a:pPr>
                      <a:r>
                        <a:rPr lang="en" sz="3400">
                          <a:solidFill>
                            <a:schemeClr val="accent2"/>
                          </a:solidFill>
                        </a:rPr>
                        <a:t>Name</a:t>
                      </a:r>
                      <a:endParaRPr sz="3400">
                        <a:solidFill>
                          <a:schemeClr val="accent2"/>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3400">
                          <a:solidFill>
                            <a:schemeClr val="accent2"/>
                          </a:solidFill>
                        </a:rPr>
                        <a:t>Code</a:t>
                      </a:r>
                      <a:endParaRPr sz="3400">
                        <a:solidFill>
                          <a:schemeClr val="accent2"/>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562725">
                <a:tc>
                  <a:txBody>
                    <a:bodyPr/>
                    <a:lstStyle/>
                    <a:p>
                      <a:pPr indent="0" lvl="0" marL="0" rtl="0" algn="l">
                        <a:spcBef>
                          <a:spcPts val="0"/>
                        </a:spcBef>
                        <a:spcAft>
                          <a:spcPts val="0"/>
                        </a:spcAft>
                        <a:buNone/>
                      </a:pPr>
                      <a:r>
                        <a:rPr lang="en" sz="2600">
                          <a:solidFill>
                            <a:srgbClr val="FFFFFF"/>
                          </a:solidFill>
                        </a:rPr>
                        <a:t>Jonathan</a:t>
                      </a:r>
                      <a:endParaRPr sz="2600">
                        <a:solidFill>
                          <a:srgbClr val="FFFFFF"/>
                        </a:solidFill>
                      </a:endParaRPr>
                    </a:p>
                  </a:txBody>
                  <a:tcPr marT="91425" marB="91425" marR="91425" marL="91425">
                    <a:lnT cap="flat" cmpd="sng" w="9525">
                      <a:solidFill>
                        <a:schemeClr val="accent2"/>
                      </a:solidFill>
                      <a:prstDash val="solid"/>
                      <a:round/>
                      <a:headEnd len="sm" w="sm" type="none"/>
                      <a:tailEnd len="sm" w="sm" type="none"/>
                    </a:lnT>
                  </a:tcPr>
                </a:tc>
                <a:tc>
                  <a:txBody>
                    <a:bodyPr/>
                    <a:lstStyle/>
                    <a:p>
                      <a:pPr indent="0" lvl="0" marL="0" rtl="0" algn="l">
                        <a:spcBef>
                          <a:spcPts val="0"/>
                        </a:spcBef>
                        <a:spcAft>
                          <a:spcPts val="0"/>
                        </a:spcAft>
                        <a:buNone/>
                      </a:pPr>
                      <a:r>
                        <a:rPr lang="en" sz="2600">
                          <a:solidFill>
                            <a:srgbClr val="FFFFFF"/>
                          </a:solidFill>
                        </a:rPr>
                        <a:t>0701</a:t>
                      </a:r>
                      <a:endParaRPr sz="2600">
                        <a:solidFill>
                          <a:srgbClr val="FFFFFF"/>
                        </a:solidFill>
                      </a:endParaRPr>
                    </a:p>
                  </a:txBody>
                  <a:tcPr marT="91425" marB="91425" marR="91425" marL="91425">
                    <a:lnT cap="flat" cmpd="sng" w="9525">
                      <a:solidFill>
                        <a:schemeClr val="accent2"/>
                      </a:solidFill>
                      <a:prstDash val="solid"/>
                      <a:round/>
                      <a:headEnd len="sm" w="sm" type="none"/>
                      <a:tailEnd len="sm" w="sm" type="none"/>
                    </a:lnT>
                  </a:tcPr>
                </a:tc>
              </a:tr>
              <a:tr h="562725">
                <a:tc>
                  <a:txBody>
                    <a:bodyPr/>
                    <a:lstStyle/>
                    <a:p>
                      <a:pPr indent="0" lvl="0" marL="0" rtl="0" algn="l">
                        <a:spcBef>
                          <a:spcPts val="0"/>
                        </a:spcBef>
                        <a:spcAft>
                          <a:spcPts val="0"/>
                        </a:spcAft>
                        <a:buNone/>
                      </a:pPr>
                      <a:r>
                        <a:rPr lang="en" sz="2600">
                          <a:solidFill>
                            <a:srgbClr val="FFFFFF"/>
                          </a:solidFill>
                        </a:rPr>
                        <a:t>Evan</a:t>
                      </a:r>
                      <a:endParaRPr sz="2600">
                        <a:solidFill>
                          <a:srgbClr val="FFFFFF"/>
                        </a:solidFill>
                      </a:endParaRPr>
                    </a:p>
                  </a:txBody>
                  <a:tcPr marT="91425" marB="91425" marR="91425" marL="91425"/>
                </a:tc>
                <a:tc>
                  <a:txBody>
                    <a:bodyPr/>
                    <a:lstStyle/>
                    <a:p>
                      <a:pPr indent="0" lvl="0" marL="0" rtl="0" algn="l">
                        <a:spcBef>
                          <a:spcPts val="0"/>
                        </a:spcBef>
                        <a:spcAft>
                          <a:spcPts val="0"/>
                        </a:spcAft>
                        <a:buNone/>
                      </a:pPr>
                      <a:r>
                        <a:rPr lang="en" sz="2600">
                          <a:solidFill>
                            <a:srgbClr val="FFFFFF"/>
                          </a:solidFill>
                        </a:rPr>
                        <a:t>0701</a:t>
                      </a:r>
                      <a:endParaRPr sz="2600">
                        <a:solidFill>
                          <a:srgbClr val="FFFFFF"/>
                        </a:solidFill>
                      </a:endParaRPr>
                    </a:p>
                  </a:txBody>
                  <a:tcPr marT="91425" marB="91425" marR="91425" marL="91425"/>
                </a:tc>
              </a:tr>
              <a:tr h="562725">
                <a:tc>
                  <a:txBody>
                    <a:bodyPr/>
                    <a:lstStyle/>
                    <a:p>
                      <a:pPr indent="0" lvl="0" marL="0" rtl="0" algn="l">
                        <a:spcBef>
                          <a:spcPts val="0"/>
                        </a:spcBef>
                        <a:spcAft>
                          <a:spcPts val="0"/>
                        </a:spcAft>
                        <a:buNone/>
                      </a:pPr>
                      <a:r>
                        <a:rPr lang="en" sz="2600">
                          <a:solidFill>
                            <a:srgbClr val="FFFFFF"/>
                          </a:solidFill>
                        </a:rPr>
                        <a:t>Seth</a:t>
                      </a:r>
                      <a:endParaRPr sz="2600">
                        <a:solidFill>
                          <a:srgbClr val="FFFFFF"/>
                        </a:solidFill>
                      </a:endParaRPr>
                    </a:p>
                  </a:txBody>
                  <a:tcPr marT="91425" marB="91425" marR="91425" marL="91425"/>
                </a:tc>
                <a:tc>
                  <a:txBody>
                    <a:bodyPr/>
                    <a:lstStyle/>
                    <a:p>
                      <a:pPr indent="0" lvl="0" marL="0" rtl="0" algn="l">
                        <a:spcBef>
                          <a:spcPts val="0"/>
                        </a:spcBef>
                        <a:spcAft>
                          <a:spcPts val="0"/>
                        </a:spcAft>
                        <a:buNone/>
                      </a:pPr>
                      <a:r>
                        <a:rPr lang="en" sz="2600">
                          <a:solidFill>
                            <a:srgbClr val="FFFFFF"/>
                          </a:solidFill>
                        </a:rPr>
                        <a:t>0701</a:t>
                      </a:r>
                      <a:endParaRPr sz="2600">
                        <a:solidFill>
                          <a:srgbClr val="FFFFFF"/>
                        </a:solidFill>
                      </a:endParaRPr>
                    </a:p>
                  </a:txBody>
                  <a:tcPr marT="91425" marB="91425" marR="91425" marL="91425"/>
                </a:tc>
              </a:tr>
              <a:tr h="562725">
                <a:tc>
                  <a:txBody>
                    <a:bodyPr/>
                    <a:lstStyle/>
                    <a:p>
                      <a:pPr indent="0" lvl="0" marL="0" rtl="0" algn="l">
                        <a:spcBef>
                          <a:spcPts val="0"/>
                        </a:spcBef>
                        <a:spcAft>
                          <a:spcPts val="0"/>
                        </a:spcAft>
                        <a:buNone/>
                      </a:pPr>
                      <a:r>
                        <a:rPr lang="en" sz="2600">
                          <a:solidFill>
                            <a:srgbClr val="FFFFFF"/>
                          </a:solidFill>
                        </a:rPr>
                        <a:t>Ahmed</a:t>
                      </a:r>
                      <a:endParaRPr sz="2600">
                        <a:solidFill>
                          <a:srgbClr val="FFFFFF"/>
                        </a:solidFill>
                      </a:endParaRPr>
                    </a:p>
                  </a:txBody>
                  <a:tcPr marT="91425" marB="91425" marR="91425" marL="91425"/>
                </a:tc>
                <a:tc>
                  <a:txBody>
                    <a:bodyPr/>
                    <a:lstStyle/>
                    <a:p>
                      <a:pPr indent="0" lvl="0" marL="0" rtl="0" algn="l">
                        <a:spcBef>
                          <a:spcPts val="0"/>
                        </a:spcBef>
                        <a:spcAft>
                          <a:spcPts val="0"/>
                        </a:spcAft>
                        <a:buNone/>
                      </a:pPr>
                      <a:r>
                        <a:rPr lang="en" sz="2600">
                          <a:solidFill>
                            <a:srgbClr val="FFFFFF"/>
                          </a:solidFill>
                        </a:rPr>
                        <a:t>0702</a:t>
                      </a:r>
                      <a:endParaRPr sz="2600">
                        <a:solidFill>
                          <a:srgbClr val="FFFFFF"/>
                        </a:solidFill>
                      </a:endParaRPr>
                    </a:p>
                  </a:txBody>
                  <a:tcPr marT="91425" marB="91425" marR="91425" marL="91425"/>
                </a:tc>
              </a:tr>
              <a:tr h="562725">
                <a:tc>
                  <a:txBody>
                    <a:bodyPr/>
                    <a:lstStyle/>
                    <a:p>
                      <a:pPr indent="0" lvl="0" marL="0" rtl="0" algn="l">
                        <a:spcBef>
                          <a:spcPts val="0"/>
                        </a:spcBef>
                        <a:spcAft>
                          <a:spcPts val="0"/>
                        </a:spcAft>
                        <a:buNone/>
                      </a:pPr>
                      <a:r>
                        <a:rPr lang="en" sz="2600">
                          <a:solidFill>
                            <a:srgbClr val="FFFFFF"/>
                          </a:solidFill>
                        </a:rPr>
                        <a:t>Richard</a:t>
                      </a:r>
                      <a:endParaRPr sz="2600">
                        <a:solidFill>
                          <a:srgbClr val="FFFFFF"/>
                        </a:solidFill>
                      </a:endParaRPr>
                    </a:p>
                  </a:txBody>
                  <a:tcPr marT="91425" marB="91425" marR="91425" marL="91425"/>
                </a:tc>
                <a:tc>
                  <a:txBody>
                    <a:bodyPr/>
                    <a:lstStyle/>
                    <a:p>
                      <a:pPr indent="0" lvl="0" marL="0" rtl="0" algn="l">
                        <a:spcBef>
                          <a:spcPts val="0"/>
                        </a:spcBef>
                        <a:spcAft>
                          <a:spcPts val="0"/>
                        </a:spcAft>
                        <a:buNone/>
                      </a:pPr>
                      <a:r>
                        <a:rPr lang="en" sz="2600">
                          <a:solidFill>
                            <a:srgbClr val="FFFFFF"/>
                          </a:solidFill>
                        </a:rPr>
                        <a:t>0702</a:t>
                      </a:r>
                      <a:endParaRPr sz="2600">
                        <a:solidFill>
                          <a:srgbClr val="FFFFFF"/>
                        </a:solidFill>
                      </a:endParaRPr>
                    </a:p>
                  </a:txBody>
                  <a:tcPr marT="91425" marB="91425" marR="91425" marL="91425"/>
                </a:tc>
              </a:tr>
              <a:tr h="562725">
                <a:tc>
                  <a:txBody>
                    <a:bodyPr/>
                    <a:lstStyle/>
                    <a:p>
                      <a:pPr indent="0" lvl="0" marL="0" rtl="0" algn="l">
                        <a:spcBef>
                          <a:spcPts val="0"/>
                        </a:spcBef>
                        <a:spcAft>
                          <a:spcPts val="0"/>
                        </a:spcAft>
                        <a:buNone/>
                      </a:pPr>
                      <a:r>
                        <a:rPr lang="en" sz="2600">
                          <a:solidFill>
                            <a:srgbClr val="FFFFFF"/>
                          </a:solidFill>
                        </a:rPr>
                        <a:t>Jordan</a:t>
                      </a:r>
                      <a:endParaRPr sz="2600">
                        <a:solidFill>
                          <a:srgbClr val="FFFFFF"/>
                        </a:solidFill>
                      </a:endParaRPr>
                    </a:p>
                  </a:txBody>
                  <a:tcPr marT="91425" marB="91425" marR="91425" marL="91425"/>
                </a:tc>
                <a:tc>
                  <a:txBody>
                    <a:bodyPr/>
                    <a:lstStyle/>
                    <a:p>
                      <a:pPr indent="0" lvl="0" marL="0" rtl="0" algn="l">
                        <a:spcBef>
                          <a:spcPts val="0"/>
                        </a:spcBef>
                        <a:spcAft>
                          <a:spcPts val="0"/>
                        </a:spcAft>
                        <a:buNone/>
                      </a:pPr>
                      <a:r>
                        <a:rPr lang="en" sz="2600">
                          <a:solidFill>
                            <a:srgbClr val="FFFFFF"/>
                          </a:solidFill>
                        </a:rPr>
                        <a:t>0702</a:t>
                      </a:r>
                      <a:endParaRPr sz="2600">
                        <a:solidFill>
                          <a:srgbClr val="FFFFFF"/>
                        </a:solidFill>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Guiding Questions</a:t>
            </a:r>
            <a:endParaRPr/>
          </a:p>
        </p:txBody>
      </p:sp>
      <p:sp>
        <p:nvSpPr>
          <p:cNvPr id="80" name="Google Shape;80;p17"/>
          <p:cNvSpPr txBox="1"/>
          <p:nvPr>
            <p:ph idx="1" type="body"/>
          </p:nvPr>
        </p:nvSpPr>
        <p:spPr>
          <a:xfrm>
            <a:off x="311700" y="1431950"/>
            <a:ext cx="8520600" cy="2403000"/>
          </a:xfrm>
          <a:prstGeom prst="rect">
            <a:avLst/>
          </a:prstGeom>
        </p:spPr>
        <p:txBody>
          <a:bodyPr anchorCtr="0" anchor="t" bIns="91425" lIns="91425" spcFirstLastPara="1" rIns="91425" wrap="square" tIns="91425">
            <a:noAutofit/>
          </a:bodyPr>
          <a:lstStyle/>
          <a:p>
            <a:pPr indent="-387350" lvl="0" marL="457200" rtl="0" algn="l">
              <a:lnSpc>
                <a:spcPct val="150000"/>
              </a:lnSpc>
              <a:spcBef>
                <a:spcPts val="0"/>
              </a:spcBef>
              <a:spcAft>
                <a:spcPts val="0"/>
              </a:spcAft>
              <a:buClr>
                <a:srgbClr val="EFEFEF"/>
              </a:buClr>
              <a:buSzPts val="2500"/>
              <a:buFont typeface="Roboto"/>
              <a:buChar char="●"/>
            </a:pPr>
            <a:r>
              <a:rPr lang="en" sz="2500">
                <a:solidFill>
                  <a:srgbClr val="EFEFEF"/>
                </a:solidFill>
                <a:latin typeface="Roboto"/>
                <a:ea typeface="Roboto"/>
                <a:cs typeface="Roboto"/>
                <a:sym typeface="Roboto"/>
              </a:rPr>
              <a:t>How do we communicate effectively in teams?</a:t>
            </a:r>
            <a:endParaRPr sz="2500">
              <a:solidFill>
                <a:srgbClr val="EFEFEF"/>
              </a:solidFill>
              <a:latin typeface="Roboto"/>
              <a:ea typeface="Roboto"/>
              <a:cs typeface="Roboto"/>
              <a:sym typeface="Roboto"/>
            </a:endParaRPr>
          </a:p>
          <a:p>
            <a:pPr indent="-387350" lvl="0" marL="457200" rtl="0" algn="l">
              <a:lnSpc>
                <a:spcPct val="150000"/>
              </a:lnSpc>
              <a:spcBef>
                <a:spcPts val="0"/>
              </a:spcBef>
              <a:spcAft>
                <a:spcPts val="0"/>
              </a:spcAft>
              <a:buClr>
                <a:srgbClr val="EFEFEF"/>
              </a:buClr>
              <a:buSzPts val="2500"/>
              <a:buFont typeface="Roboto"/>
              <a:buChar char="●"/>
            </a:pPr>
            <a:r>
              <a:rPr lang="en" sz="2500">
                <a:solidFill>
                  <a:srgbClr val="EFEFEF"/>
                </a:solidFill>
                <a:latin typeface="Roboto"/>
                <a:ea typeface="Roboto"/>
                <a:cs typeface="Roboto"/>
                <a:sym typeface="Roboto"/>
              </a:rPr>
              <a:t>What patterns of communication do you notice?</a:t>
            </a:r>
            <a:endParaRPr sz="2500">
              <a:solidFill>
                <a:srgbClr val="EFEFEF"/>
              </a:solidFill>
              <a:latin typeface="Roboto"/>
              <a:ea typeface="Roboto"/>
              <a:cs typeface="Roboto"/>
              <a:sym typeface="Roboto"/>
            </a:endParaRPr>
          </a:p>
          <a:p>
            <a:pPr indent="-387350" lvl="0" marL="457200" rtl="0" algn="l">
              <a:lnSpc>
                <a:spcPct val="115000"/>
              </a:lnSpc>
              <a:spcBef>
                <a:spcPts val="0"/>
              </a:spcBef>
              <a:spcAft>
                <a:spcPts val="0"/>
              </a:spcAft>
              <a:buClr>
                <a:srgbClr val="EFEFEF"/>
              </a:buClr>
              <a:buSzPts val="2500"/>
              <a:buFont typeface="Roboto"/>
              <a:buChar char="●"/>
            </a:pPr>
            <a:r>
              <a:rPr lang="en" sz="2500">
                <a:solidFill>
                  <a:srgbClr val="EFEFEF"/>
                </a:solidFill>
                <a:latin typeface="Roboto"/>
                <a:ea typeface="Roboto"/>
                <a:cs typeface="Roboto"/>
                <a:sym typeface="Roboto"/>
              </a:rPr>
              <a:t>What are my strengths and weaknesses when working in groups?</a:t>
            </a:r>
            <a:endParaRPr sz="2500">
              <a:solidFill>
                <a:srgbClr val="EFEFE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id="85" name="Google Shape;85;p18"/>
          <p:cNvPicPr preferRelativeResize="0"/>
          <p:nvPr/>
        </p:nvPicPr>
        <p:blipFill>
          <a:blip r:embed="rId3">
            <a:alphaModFix/>
          </a:blip>
          <a:stretch>
            <a:fillRect/>
          </a:stretch>
        </p:blipFill>
        <p:spPr>
          <a:xfrm>
            <a:off x="0" y="-480186"/>
            <a:ext cx="9144000" cy="6103837"/>
          </a:xfrm>
          <a:prstGeom prst="rect">
            <a:avLst/>
          </a:prstGeom>
          <a:noFill/>
          <a:ln>
            <a:noFill/>
          </a:ln>
        </p:spPr>
      </p:pic>
      <p:sp>
        <p:nvSpPr>
          <p:cNvPr id="86" name="Google Shape;86;p18"/>
          <p:cNvSpPr txBox="1"/>
          <p:nvPr/>
        </p:nvSpPr>
        <p:spPr>
          <a:xfrm>
            <a:off x="2927550" y="1510325"/>
            <a:ext cx="3288900" cy="146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0">
                <a:solidFill>
                  <a:srgbClr val="FFFFFF"/>
                </a:solidFill>
                <a:latin typeface="Source Sans Pro"/>
                <a:ea typeface="Source Sans Pro"/>
                <a:cs typeface="Source Sans Pro"/>
                <a:sym typeface="Source Sans Pro"/>
              </a:rPr>
              <a:t>TEAM</a:t>
            </a:r>
            <a:endParaRPr sz="10000">
              <a:solidFill>
                <a:srgbClr val="FFFFFF"/>
              </a:solidFill>
              <a:latin typeface="Source Sans Pro"/>
              <a:ea typeface="Source Sans Pro"/>
              <a:cs typeface="Source Sans Pro"/>
              <a:sym typeface="Source Sans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0" name="Shape 90"/>
        <p:cNvGrpSpPr/>
        <p:nvPr/>
      </p:nvGrpSpPr>
      <p:grpSpPr>
        <a:xfrm>
          <a:off x="0" y="0"/>
          <a:ext cx="0" cy="0"/>
          <a:chOff x="0" y="0"/>
          <a:chExt cx="0" cy="0"/>
        </a:xfrm>
      </p:grpSpPr>
      <p:sp>
        <p:nvSpPr>
          <p:cNvPr id="91" name="Google Shape;91;p19"/>
          <p:cNvSpPr txBox="1"/>
          <p:nvPr>
            <p:ph idx="1" type="body"/>
          </p:nvPr>
        </p:nvSpPr>
        <p:spPr>
          <a:xfrm>
            <a:off x="141675" y="43600"/>
            <a:ext cx="3934500" cy="5035200"/>
          </a:xfrm>
          <a:prstGeom prst="rect">
            <a:avLst/>
          </a:prstGeom>
        </p:spPr>
        <p:txBody>
          <a:bodyPr anchorCtr="0" anchor="t" bIns="91425" lIns="91425" spcFirstLastPara="1" rIns="91425" wrap="square" tIns="91425">
            <a:noAutofit/>
          </a:bodyPr>
          <a:lstStyle/>
          <a:p>
            <a:pPr indent="0" lvl="0" marL="228600" rtl="0" algn="l">
              <a:spcBef>
                <a:spcPts val="0"/>
              </a:spcBef>
              <a:spcAft>
                <a:spcPts val="0"/>
              </a:spcAft>
              <a:buNone/>
            </a:pPr>
            <a:r>
              <a:rPr i="1" lang="en" sz="2500">
                <a:solidFill>
                  <a:srgbClr val="FFFFFF"/>
                </a:solidFill>
                <a:latin typeface="Roboto"/>
                <a:ea typeface="Roboto"/>
                <a:cs typeface="Roboto"/>
                <a:sym typeface="Roboto"/>
              </a:rPr>
              <a:t>What </a:t>
            </a:r>
            <a:r>
              <a:rPr i="1" lang="en" sz="2500" u="sng">
                <a:solidFill>
                  <a:srgbClr val="FFFFFF"/>
                </a:solidFill>
                <a:latin typeface="Roboto"/>
                <a:ea typeface="Roboto"/>
                <a:cs typeface="Roboto"/>
                <a:sym typeface="Roboto"/>
              </a:rPr>
              <a:t>DO teams NEED</a:t>
            </a:r>
            <a:r>
              <a:rPr i="1" lang="en" sz="2500">
                <a:solidFill>
                  <a:srgbClr val="FFFFFF"/>
                </a:solidFill>
                <a:latin typeface="Roboto"/>
                <a:ea typeface="Roboto"/>
                <a:cs typeface="Roboto"/>
                <a:sym typeface="Roboto"/>
              </a:rPr>
              <a:t>?</a:t>
            </a:r>
            <a:endParaRPr i="1" sz="2500">
              <a:solidFill>
                <a:srgbClr val="FFFFFF"/>
              </a:solidFill>
              <a:latin typeface="Roboto"/>
              <a:ea typeface="Roboto"/>
              <a:cs typeface="Roboto"/>
              <a:sym typeface="Roboto"/>
            </a:endParaRPr>
          </a:p>
          <a:p>
            <a:pPr indent="0" lvl="0" marL="228600" rtl="0" algn="l">
              <a:spcBef>
                <a:spcPts val="0"/>
              </a:spcBef>
              <a:spcAft>
                <a:spcPts val="0"/>
              </a:spcAft>
              <a:buNone/>
            </a:pPr>
            <a:r>
              <a:t/>
            </a:r>
            <a:endParaRPr i="1" sz="2500">
              <a:solidFill>
                <a:srgbClr val="3C4043"/>
              </a:solidFill>
              <a:highlight>
                <a:srgbClr val="FFFFFF"/>
              </a:highlight>
              <a:latin typeface="Roboto"/>
              <a:ea typeface="Roboto"/>
              <a:cs typeface="Roboto"/>
              <a:sym typeface="Roboto"/>
            </a:endParaRPr>
          </a:p>
          <a:p>
            <a:pPr indent="0" lvl="0" marL="0" rtl="0" algn="l">
              <a:lnSpc>
                <a:spcPct val="150000"/>
              </a:lnSpc>
              <a:spcBef>
                <a:spcPts val="0"/>
              </a:spcBef>
              <a:spcAft>
                <a:spcPts val="0"/>
              </a:spcAft>
              <a:buNone/>
            </a:pPr>
            <a:r>
              <a:rPr lang="en" sz="2000">
                <a:solidFill>
                  <a:srgbClr val="EFEFEF"/>
                </a:solidFill>
              </a:rPr>
              <a:t>- Trust </a:t>
            </a:r>
            <a:endParaRPr sz="2000">
              <a:solidFill>
                <a:srgbClr val="EFEFEF"/>
              </a:solidFill>
            </a:endParaRPr>
          </a:p>
          <a:p>
            <a:pPr indent="0" lvl="0" marL="0" rtl="0" algn="l">
              <a:lnSpc>
                <a:spcPct val="150000"/>
              </a:lnSpc>
              <a:spcBef>
                <a:spcPts val="0"/>
              </a:spcBef>
              <a:spcAft>
                <a:spcPts val="0"/>
              </a:spcAft>
              <a:buNone/>
            </a:pPr>
            <a:r>
              <a:rPr lang="en" sz="2000">
                <a:solidFill>
                  <a:srgbClr val="EFEFEF"/>
                </a:solidFill>
              </a:rPr>
              <a:t>- Active  Listening</a:t>
            </a:r>
            <a:endParaRPr sz="2000">
              <a:solidFill>
                <a:srgbClr val="EFEFEF"/>
              </a:solidFill>
            </a:endParaRPr>
          </a:p>
          <a:p>
            <a:pPr indent="0" lvl="0" marL="0" rtl="0" algn="l">
              <a:lnSpc>
                <a:spcPct val="150000"/>
              </a:lnSpc>
              <a:spcBef>
                <a:spcPts val="0"/>
              </a:spcBef>
              <a:spcAft>
                <a:spcPts val="0"/>
              </a:spcAft>
              <a:buNone/>
            </a:pPr>
            <a:r>
              <a:rPr lang="en" sz="2000">
                <a:solidFill>
                  <a:srgbClr val="EFEFEF"/>
                </a:solidFill>
              </a:rPr>
              <a:t>-  Patience</a:t>
            </a:r>
            <a:endParaRPr sz="2000">
              <a:solidFill>
                <a:srgbClr val="EFEFEF"/>
              </a:solidFill>
            </a:endParaRPr>
          </a:p>
          <a:p>
            <a:pPr indent="0" lvl="0" marL="0" rtl="0" algn="l">
              <a:lnSpc>
                <a:spcPct val="150000"/>
              </a:lnSpc>
              <a:spcBef>
                <a:spcPts val="0"/>
              </a:spcBef>
              <a:spcAft>
                <a:spcPts val="0"/>
              </a:spcAft>
              <a:buNone/>
            </a:pPr>
            <a:r>
              <a:rPr lang="en" sz="2000">
                <a:solidFill>
                  <a:srgbClr val="EFEFEF"/>
                </a:solidFill>
              </a:rPr>
              <a:t>-  Cooperation</a:t>
            </a:r>
            <a:endParaRPr sz="2000">
              <a:solidFill>
                <a:srgbClr val="EFEFEF"/>
              </a:solidFill>
            </a:endParaRPr>
          </a:p>
          <a:p>
            <a:pPr indent="0" lvl="0" marL="0" rtl="0" algn="l">
              <a:lnSpc>
                <a:spcPct val="150000"/>
              </a:lnSpc>
              <a:spcBef>
                <a:spcPts val="0"/>
              </a:spcBef>
              <a:spcAft>
                <a:spcPts val="0"/>
              </a:spcAft>
              <a:buNone/>
            </a:pPr>
            <a:r>
              <a:rPr lang="en" sz="2000">
                <a:solidFill>
                  <a:srgbClr val="EFEFEF"/>
                </a:solidFill>
              </a:rPr>
              <a:t>- Shared understanding</a:t>
            </a:r>
            <a:endParaRPr sz="2000">
              <a:solidFill>
                <a:srgbClr val="EFEFEF"/>
              </a:solidFill>
            </a:endParaRPr>
          </a:p>
          <a:p>
            <a:pPr indent="0" lvl="0" marL="0" rtl="0" algn="l">
              <a:lnSpc>
                <a:spcPct val="150000"/>
              </a:lnSpc>
              <a:spcBef>
                <a:spcPts val="0"/>
              </a:spcBef>
              <a:spcAft>
                <a:spcPts val="0"/>
              </a:spcAft>
              <a:buNone/>
            </a:pPr>
            <a:r>
              <a:rPr lang="en" sz="2000">
                <a:solidFill>
                  <a:srgbClr val="EFEFEF"/>
                </a:solidFill>
              </a:rPr>
              <a:t>- Accepting ideas from others</a:t>
            </a:r>
            <a:endParaRPr sz="2700">
              <a:solidFill>
                <a:srgbClr val="EFEFEF"/>
              </a:solidFill>
            </a:endParaRPr>
          </a:p>
        </p:txBody>
      </p:sp>
      <p:sp>
        <p:nvSpPr>
          <p:cNvPr id="92" name="Google Shape;92;p19"/>
          <p:cNvSpPr txBox="1"/>
          <p:nvPr>
            <p:ph idx="1" type="body"/>
          </p:nvPr>
        </p:nvSpPr>
        <p:spPr>
          <a:xfrm>
            <a:off x="4435775" y="43600"/>
            <a:ext cx="4494600" cy="3795000"/>
          </a:xfrm>
          <a:prstGeom prst="rect">
            <a:avLst/>
          </a:prstGeom>
        </p:spPr>
        <p:txBody>
          <a:bodyPr anchorCtr="0" anchor="t" bIns="91425" lIns="91425" spcFirstLastPara="1" rIns="91425" wrap="square" tIns="91425">
            <a:noAutofit/>
          </a:bodyPr>
          <a:lstStyle/>
          <a:p>
            <a:pPr indent="0" lvl="0" marL="228600" rtl="0" algn="l">
              <a:spcBef>
                <a:spcPts val="0"/>
              </a:spcBef>
              <a:spcAft>
                <a:spcPts val="0"/>
              </a:spcAft>
              <a:buNone/>
            </a:pPr>
            <a:r>
              <a:rPr i="1" lang="en" sz="2500">
                <a:solidFill>
                  <a:srgbClr val="FFFFFF"/>
                </a:solidFill>
                <a:latin typeface="Roboto"/>
                <a:ea typeface="Roboto"/>
                <a:cs typeface="Roboto"/>
                <a:sym typeface="Roboto"/>
              </a:rPr>
              <a:t>What </a:t>
            </a:r>
            <a:r>
              <a:rPr i="1" lang="en" sz="2500" u="sng">
                <a:solidFill>
                  <a:srgbClr val="FFFFFF"/>
                </a:solidFill>
                <a:latin typeface="Roboto"/>
                <a:ea typeface="Roboto"/>
                <a:cs typeface="Roboto"/>
                <a:sym typeface="Roboto"/>
              </a:rPr>
              <a:t>DON’T teams WANT</a:t>
            </a:r>
            <a:r>
              <a:rPr i="1" lang="en" sz="2500">
                <a:solidFill>
                  <a:srgbClr val="FFFFFF"/>
                </a:solidFill>
                <a:latin typeface="Roboto"/>
                <a:ea typeface="Roboto"/>
                <a:cs typeface="Roboto"/>
                <a:sym typeface="Roboto"/>
              </a:rPr>
              <a:t>?</a:t>
            </a:r>
            <a:endParaRPr i="1" sz="2500">
              <a:solidFill>
                <a:srgbClr val="FFFFFF"/>
              </a:solidFill>
              <a:latin typeface="Roboto"/>
              <a:ea typeface="Roboto"/>
              <a:cs typeface="Roboto"/>
              <a:sym typeface="Roboto"/>
            </a:endParaRPr>
          </a:p>
          <a:p>
            <a:pPr indent="0" lvl="0" marL="228600" rtl="0" algn="l">
              <a:spcBef>
                <a:spcPts val="0"/>
              </a:spcBef>
              <a:spcAft>
                <a:spcPts val="0"/>
              </a:spcAft>
              <a:buNone/>
            </a:pPr>
            <a:r>
              <a:t/>
            </a:r>
            <a:endParaRPr i="1" sz="2500">
              <a:solidFill>
                <a:srgbClr val="3C4043"/>
              </a:solidFill>
              <a:highlight>
                <a:srgbClr val="FFFFFF"/>
              </a:highlight>
              <a:latin typeface="Roboto"/>
              <a:ea typeface="Roboto"/>
              <a:cs typeface="Roboto"/>
              <a:sym typeface="Roboto"/>
            </a:endParaRPr>
          </a:p>
          <a:p>
            <a:pPr indent="0" lvl="0" marL="0" rtl="0" algn="l">
              <a:lnSpc>
                <a:spcPct val="150000"/>
              </a:lnSpc>
              <a:spcBef>
                <a:spcPts val="0"/>
              </a:spcBef>
              <a:spcAft>
                <a:spcPts val="0"/>
              </a:spcAft>
              <a:buNone/>
            </a:pPr>
            <a:r>
              <a:rPr lang="en" sz="2000">
                <a:solidFill>
                  <a:srgbClr val="EFEFEF"/>
                </a:solidFill>
              </a:rPr>
              <a:t>- Judgement</a:t>
            </a:r>
            <a:endParaRPr sz="2000">
              <a:solidFill>
                <a:srgbClr val="EFEFEF"/>
              </a:solidFill>
            </a:endParaRPr>
          </a:p>
          <a:p>
            <a:pPr indent="0" lvl="0" marL="0" rtl="0" algn="l">
              <a:lnSpc>
                <a:spcPct val="150000"/>
              </a:lnSpc>
              <a:spcBef>
                <a:spcPts val="0"/>
              </a:spcBef>
              <a:spcAft>
                <a:spcPts val="0"/>
              </a:spcAft>
              <a:buNone/>
            </a:pPr>
            <a:r>
              <a:rPr lang="en" sz="2000">
                <a:solidFill>
                  <a:srgbClr val="EFEFEF"/>
                </a:solidFill>
              </a:rPr>
              <a:t> - Lack of listening </a:t>
            </a:r>
            <a:endParaRPr sz="2000">
              <a:solidFill>
                <a:srgbClr val="EFEFEF"/>
              </a:solidFill>
            </a:endParaRPr>
          </a:p>
          <a:p>
            <a:pPr indent="0" lvl="0" marL="0" rtl="0" algn="l">
              <a:lnSpc>
                <a:spcPct val="150000"/>
              </a:lnSpc>
              <a:spcBef>
                <a:spcPts val="0"/>
              </a:spcBef>
              <a:spcAft>
                <a:spcPts val="0"/>
              </a:spcAft>
              <a:buNone/>
            </a:pPr>
            <a:r>
              <a:rPr lang="en" sz="2000">
                <a:solidFill>
                  <a:srgbClr val="EFEFEF"/>
                </a:solidFill>
              </a:rPr>
              <a:t>- One person taking control</a:t>
            </a:r>
            <a:endParaRPr sz="2000">
              <a:solidFill>
                <a:srgbClr val="EFEFEF"/>
              </a:solidFill>
            </a:endParaRPr>
          </a:p>
          <a:p>
            <a:pPr indent="0" lvl="0" marL="0" rtl="0" algn="l">
              <a:lnSpc>
                <a:spcPct val="150000"/>
              </a:lnSpc>
              <a:spcBef>
                <a:spcPts val="0"/>
              </a:spcBef>
              <a:spcAft>
                <a:spcPts val="0"/>
              </a:spcAft>
              <a:buNone/>
            </a:pPr>
            <a:r>
              <a:rPr lang="en" sz="2000">
                <a:solidFill>
                  <a:srgbClr val="EFEFEF"/>
                </a:solidFill>
              </a:rPr>
              <a:t>-  Inequity of voice</a:t>
            </a:r>
            <a:endParaRPr sz="2000">
              <a:solidFill>
                <a:srgbClr val="EFEFEF"/>
              </a:solidFill>
            </a:endParaRPr>
          </a:p>
          <a:p>
            <a:pPr indent="0" lvl="0" marL="0" rtl="0" algn="l">
              <a:lnSpc>
                <a:spcPct val="150000"/>
              </a:lnSpc>
              <a:spcBef>
                <a:spcPts val="0"/>
              </a:spcBef>
              <a:spcAft>
                <a:spcPts val="0"/>
              </a:spcAft>
              <a:buNone/>
            </a:pPr>
            <a:r>
              <a:rPr lang="en" sz="2000">
                <a:solidFill>
                  <a:srgbClr val="EFEFEF"/>
                </a:solidFill>
              </a:rPr>
              <a:t>-  Talking over one another</a:t>
            </a:r>
            <a:endParaRPr sz="2000">
              <a:solidFill>
                <a:srgbClr val="EFEFEF"/>
              </a:solidFill>
            </a:endParaRPr>
          </a:p>
          <a:p>
            <a:pPr indent="0" lvl="0" marL="0" rtl="0" algn="l">
              <a:lnSpc>
                <a:spcPct val="150000"/>
              </a:lnSpc>
              <a:spcBef>
                <a:spcPts val="0"/>
              </a:spcBef>
              <a:spcAft>
                <a:spcPts val="0"/>
              </a:spcAft>
              <a:buNone/>
            </a:pPr>
            <a:r>
              <a:rPr lang="en" sz="2000">
                <a:solidFill>
                  <a:srgbClr val="EFEFEF"/>
                </a:solidFill>
              </a:rPr>
              <a:t>- Being Rude</a:t>
            </a:r>
            <a:endParaRPr sz="2000">
              <a:solidFill>
                <a:srgbClr val="EFEFEF"/>
              </a:solidFill>
            </a:endParaRPr>
          </a:p>
          <a:p>
            <a:pPr indent="0" lvl="0" marL="0" rtl="0" algn="l">
              <a:spcBef>
                <a:spcPts val="0"/>
              </a:spcBef>
              <a:spcAft>
                <a:spcPts val="1600"/>
              </a:spcAft>
              <a:buNone/>
            </a:pPr>
            <a:r>
              <a:t/>
            </a:r>
            <a:endParaRPr/>
          </a:p>
        </p:txBody>
      </p:sp>
      <p:cxnSp>
        <p:nvCxnSpPr>
          <p:cNvPr id="93" name="Google Shape;93;p19"/>
          <p:cNvCxnSpPr/>
          <p:nvPr/>
        </p:nvCxnSpPr>
        <p:spPr>
          <a:xfrm flipH="1">
            <a:off x="4076300" y="0"/>
            <a:ext cx="21600" cy="5143500"/>
          </a:xfrm>
          <a:prstGeom prst="straightConnector1">
            <a:avLst/>
          </a:prstGeom>
          <a:noFill/>
          <a:ln cap="flat" cmpd="sng" w="38100">
            <a:solidFill>
              <a:schemeClr val="accent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262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Type a response in the</a:t>
            </a:r>
            <a:r>
              <a:rPr lang="en" sz="3200"/>
              <a:t> chat - don’t submit yet</a:t>
            </a:r>
            <a:endParaRPr sz="3200"/>
          </a:p>
        </p:txBody>
      </p:sp>
      <p:sp>
        <p:nvSpPr>
          <p:cNvPr id="99" name="Google Shape;99;p20"/>
          <p:cNvSpPr txBox="1"/>
          <p:nvPr>
            <p:ph idx="1" type="body"/>
          </p:nvPr>
        </p:nvSpPr>
        <p:spPr>
          <a:xfrm>
            <a:off x="311700" y="1777275"/>
            <a:ext cx="8520600" cy="2791500"/>
          </a:xfrm>
          <a:prstGeom prst="rect">
            <a:avLst/>
          </a:prstGeom>
        </p:spPr>
        <p:txBody>
          <a:bodyPr anchorCtr="0" anchor="t" bIns="91425" lIns="91425" spcFirstLastPara="1" rIns="91425" wrap="square" tIns="91425">
            <a:noAutofit/>
          </a:bodyPr>
          <a:lstStyle/>
          <a:p>
            <a:pPr indent="0" lvl="0" marL="228600" rtl="0" algn="l">
              <a:spcBef>
                <a:spcPts val="0"/>
              </a:spcBef>
              <a:spcAft>
                <a:spcPts val="0"/>
              </a:spcAft>
              <a:buNone/>
            </a:pPr>
            <a:r>
              <a:rPr i="1" lang="en" sz="5000">
                <a:solidFill>
                  <a:schemeClr val="dk1"/>
                </a:solidFill>
                <a:latin typeface="Roboto"/>
                <a:ea typeface="Roboto"/>
                <a:cs typeface="Roboto"/>
                <a:sym typeface="Roboto"/>
              </a:rPr>
              <a:t>What </a:t>
            </a:r>
            <a:r>
              <a:rPr i="1" lang="en" sz="5000" u="sng">
                <a:solidFill>
                  <a:schemeClr val="dk1"/>
                </a:solidFill>
                <a:latin typeface="Roboto"/>
                <a:ea typeface="Roboto"/>
                <a:cs typeface="Roboto"/>
                <a:sym typeface="Roboto"/>
              </a:rPr>
              <a:t>DO teams NEED</a:t>
            </a:r>
            <a:r>
              <a:rPr i="1" lang="en" sz="5000">
                <a:solidFill>
                  <a:schemeClr val="dk1"/>
                </a:solidFill>
                <a:latin typeface="Roboto"/>
                <a:ea typeface="Roboto"/>
                <a:cs typeface="Roboto"/>
                <a:sym typeface="Roboto"/>
              </a:rPr>
              <a:t> when trying to communicate?</a:t>
            </a:r>
            <a:endParaRPr sz="5000">
              <a:solidFill>
                <a:schemeClr val="dk1"/>
              </a:solidFill>
              <a:latin typeface="Avenir"/>
              <a:ea typeface="Avenir"/>
              <a:cs typeface="Avenir"/>
              <a:sym typeface="Avenir"/>
            </a:endParaRPr>
          </a:p>
          <a:p>
            <a:pPr indent="0" lvl="0" marL="0" rtl="0" algn="l">
              <a:spcBef>
                <a:spcPts val="0"/>
              </a:spcBef>
              <a:spcAft>
                <a:spcPts val="1600"/>
              </a:spcAft>
              <a:buNone/>
            </a:pPr>
            <a:r>
              <a:t/>
            </a:r>
            <a:endParaRPr sz="43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idx="1" type="body"/>
          </p:nvPr>
        </p:nvSpPr>
        <p:spPr>
          <a:xfrm>
            <a:off x="261300" y="1786050"/>
            <a:ext cx="8621400" cy="2310600"/>
          </a:xfrm>
          <a:prstGeom prst="rect">
            <a:avLst/>
          </a:prstGeom>
        </p:spPr>
        <p:txBody>
          <a:bodyPr anchorCtr="0" anchor="t" bIns="91425" lIns="91425" spcFirstLastPara="1" rIns="91425" wrap="square" tIns="91425">
            <a:noAutofit/>
          </a:bodyPr>
          <a:lstStyle/>
          <a:p>
            <a:pPr indent="0" lvl="0" marL="228600" rtl="0" algn="l">
              <a:spcBef>
                <a:spcPts val="0"/>
              </a:spcBef>
              <a:spcAft>
                <a:spcPts val="0"/>
              </a:spcAft>
              <a:buNone/>
            </a:pPr>
            <a:r>
              <a:rPr i="1" lang="en" sz="5000">
                <a:solidFill>
                  <a:schemeClr val="dk1"/>
                </a:solidFill>
                <a:latin typeface="Roboto"/>
                <a:ea typeface="Roboto"/>
                <a:cs typeface="Roboto"/>
                <a:sym typeface="Roboto"/>
              </a:rPr>
              <a:t>What </a:t>
            </a:r>
            <a:r>
              <a:rPr i="1" lang="en" sz="5000" u="sng">
                <a:solidFill>
                  <a:schemeClr val="dk1"/>
                </a:solidFill>
                <a:latin typeface="Roboto"/>
                <a:ea typeface="Roboto"/>
                <a:cs typeface="Roboto"/>
                <a:sym typeface="Roboto"/>
              </a:rPr>
              <a:t>DON’T teams WANT</a:t>
            </a:r>
            <a:r>
              <a:rPr i="1" lang="en" sz="5000">
                <a:solidFill>
                  <a:schemeClr val="dk1"/>
                </a:solidFill>
                <a:latin typeface="Roboto"/>
                <a:ea typeface="Roboto"/>
                <a:cs typeface="Roboto"/>
                <a:sym typeface="Roboto"/>
              </a:rPr>
              <a:t> when trying to communicate</a:t>
            </a:r>
            <a:r>
              <a:rPr i="1" lang="en" sz="5000">
                <a:solidFill>
                  <a:schemeClr val="dk1"/>
                </a:solidFill>
                <a:latin typeface="Roboto"/>
                <a:ea typeface="Roboto"/>
                <a:cs typeface="Roboto"/>
                <a:sym typeface="Roboto"/>
              </a:rPr>
              <a:t>?</a:t>
            </a:r>
            <a:endParaRPr sz="5000">
              <a:solidFill>
                <a:schemeClr val="dk1"/>
              </a:solidFill>
              <a:latin typeface="Avenir"/>
              <a:ea typeface="Avenir"/>
              <a:cs typeface="Avenir"/>
              <a:sym typeface="Avenir"/>
            </a:endParaRPr>
          </a:p>
          <a:p>
            <a:pPr indent="0" lvl="0" marL="0" rtl="0" algn="l">
              <a:spcBef>
                <a:spcPts val="0"/>
              </a:spcBef>
              <a:spcAft>
                <a:spcPts val="1600"/>
              </a:spcAft>
              <a:buNone/>
            </a:pPr>
            <a:r>
              <a:t/>
            </a:r>
            <a:endParaRPr/>
          </a:p>
        </p:txBody>
      </p:sp>
      <p:sp>
        <p:nvSpPr>
          <p:cNvPr id="105" name="Google Shape;105;p21"/>
          <p:cNvSpPr txBox="1"/>
          <p:nvPr>
            <p:ph type="title"/>
          </p:nvPr>
        </p:nvSpPr>
        <p:spPr>
          <a:xfrm>
            <a:off x="311700" y="262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Type a response in the chat - don’t submit yet</a:t>
            </a:r>
            <a:endParaRPr sz="3200"/>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