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5.xml"/><Relationship Id="rId33" Type="http://schemas.openxmlformats.org/officeDocument/2006/relationships/font" Target="fonts/SourceSansPro-boldItalic.fntdata"/><Relationship Id="rId10" Type="http://schemas.openxmlformats.org/officeDocument/2006/relationships/slide" Target="slides/slide4.xml"/><Relationship Id="rId32" Type="http://schemas.openxmlformats.org/officeDocument/2006/relationships/font" Target="fonts/SourceSansPr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howie_hua/status/1286395105339793409"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mGX4Pp7maRSfZ2Ya5B_RYQBxpE4bDwDzPiiI0ELaQwQ/edit?usp=sharin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howie_hua/status/1286395105339793409"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mGX4Pp7maRSfZ2Ya5B_RYQBxpE4bDwDzPiiI0ELaQwQ/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f0314bd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f0314bd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d99c38a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d99c38a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the question in chat. </a:t>
            </a:r>
            <a:endParaRPr/>
          </a:p>
          <a:p>
            <a:pPr indent="0" lvl="0" marL="0" rtl="0" algn="l">
              <a:spcBef>
                <a:spcPts val="0"/>
              </a:spcBef>
              <a:spcAft>
                <a:spcPts val="0"/>
              </a:spcAft>
              <a:buNone/>
            </a:pPr>
            <a:r>
              <a:t/>
            </a:r>
            <a:endParaRPr>
              <a:solidFill>
                <a:srgbClr val="263238"/>
              </a:solidFill>
            </a:endParaRPr>
          </a:p>
          <a:p>
            <a:pPr indent="0" lvl="0" marL="0" rtl="0" algn="l">
              <a:spcBef>
                <a:spcPts val="0"/>
              </a:spcBef>
              <a:spcAft>
                <a:spcPts val="0"/>
              </a:spcAft>
              <a:buNone/>
            </a:pPr>
            <a:r>
              <a:rPr lang="en">
                <a:solidFill>
                  <a:srgbClr val="263238"/>
                </a:solidFill>
              </a:rPr>
              <a:t>What do you notice and wonder about the player chat logs and reflections? (5 - 7 min)</a:t>
            </a:r>
            <a:br>
              <a:rPr lang="en"/>
            </a:br>
            <a:br>
              <a:rPr lang="en"/>
            </a:br>
            <a:r>
              <a:rPr lang="en"/>
              <a:t>Norms from Howie Hua</a:t>
            </a:r>
            <a:br>
              <a:rPr lang="en"/>
            </a:br>
            <a:r>
              <a:rPr lang="en" u="sng">
                <a:solidFill>
                  <a:schemeClr val="hlink"/>
                </a:solidFill>
                <a:hlinkClick r:id="rId2"/>
              </a:rPr>
              <a:t>https://twitter.com/howie_hua/status/1286395105339793409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cf0314b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cf0314b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own spreadsheet or table with chat logs + student self-reflection data and use it for the breakout groups.</a:t>
            </a:r>
            <a:br>
              <a:rPr lang="en"/>
            </a:br>
            <a:endParaRPr/>
          </a:p>
          <a:p>
            <a:pPr indent="0" lvl="0" marL="0" rtl="0" algn="l">
              <a:spcBef>
                <a:spcPts val="0"/>
              </a:spcBef>
              <a:spcAft>
                <a:spcPts val="0"/>
              </a:spcAft>
              <a:buNone/>
            </a:pPr>
            <a:r>
              <a:rPr lang="en" u="sng">
                <a:solidFill>
                  <a:schemeClr val="hlink"/>
                </a:solidFill>
                <a:hlinkClick r:id="rId2"/>
              </a:rPr>
              <a:t>https://docs.google.com/spreadsheets/d/1mGX4Pp7maRSfZ2Ya5B_RYQBxpE4bDwDzPiiI0ELaQwQ/edit?usp=sharing</a:t>
            </a:r>
            <a:br>
              <a:rPr lang="en"/>
            </a:br>
            <a:br>
              <a:rPr lang="en"/>
            </a:br>
            <a:r>
              <a:rPr lang="en" sz="1400">
                <a:solidFill>
                  <a:srgbClr val="263238"/>
                </a:solidFill>
                <a:latin typeface="Roboto"/>
                <a:ea typeface="Roboto"/>
                <a:cs typeface="Roboto"/>
                <a:sym typeface="Roboto"/>
              </a:rPr>
              <a:t>Is there evidence to support the ratings that players 1A and 1B gave themselves?</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cf0314b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cf0314b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the question in chat. </a:t>
            </a:r>
            <a:endParaRPr/>
          </a:p>
          <a:p>
            <a:pPr indent="0" lvl="0" marL="0" rtl="0" algn="l">
              <a:spcBef>
                <a:spcPts val="0"/>
              </a:spcBef>
              <a:spcAft>
                <a:spcPts val="0"/>
              </a:spcAft>
              <a:buNone/>
            </a:pPr>
            <a:r>
              <a:t/>
            </a:r>
            <a:endParaRPr>
              <a:solidFill>
                <a:srgbClr val="263238"/>
              </a:solidFill>
            </a:endParaRPr>
          </a:p>
          <a:p>
            <a:pPr indent="0" lvl="0" marL="0" rtl="0" algn="l">
              <a:spcBef>
                <a:spcPts val="0"/>
              </a:spcBef>
              <a:spcAft>
                <a:spcPts val="0"/>
              </a:spcAft>
              <a:buNone/>
            </a:pPr>
            <a:r>
              <a:rPr lang="en">
                <a:solidFill>
                  <a:srgbClr val="263238"/>
                </a:solidFill>
              </a:rPr>
              <a:t>Is there evidence to support the ratings that players 1A and 1B gave themselves? (5 - 7 min)</a:t>
            </a:r>
            <a:br>
              <a:rPr lang="en"/>
            </a:br>
            <a:br>
              <a:rPr lang="en"/>
            </a:br>
            <a:r>
              <a:rPr lang="en"/>
              <a:t>Norms</a:t>
            </a:r>
            <a:r>
              <a:rPr lang="en"/>
              <a:t> from Howie Hua</a:t>
            </a:r>
            <a:br>
              <a:rPr lang="en"/>
            </a:br>
            <a:r>
              <a:rPr lang="en" u="sng">
                <a:solidFill>
                  <a:schemeClr val="hlink"/>
                </a:solidFill>
                <a:hlinkClick r:id="rId2"/>
              </a:rPr>
              <a:t>https://twitter.com/howie_hua/status/1286395105339793409</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cf0314bd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cf0314bd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cf0314bd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cf0314bd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should be made to the survey that is given after collaborative activities so that students can self-assess against the revised </a:t>
            </a:r>
            <a:r>
              <a:rPr lang="en"/>
              <a:t>criteria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cf0314bd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cf0314bd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cf0314b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cf0314b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cf0314b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cf0314b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cf0314b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cf0314b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around how LFL has a team aspect as well as an individual aspect. And that this framing is true for the classroom as well, where you have your group and team to consider when collaborating, but you also have your own personal grade in the class and level of understanding of the content. Interesting to consider this framing to better capture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cf0314b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cf0314b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cf0314b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cf0314b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cf0314bd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cf0314bd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 to list the </a:t>
            </a:r>
            <a:r>
              <a:rPr lang="en"/>
              <a:t>criteria</a:t>
            </a:r>
            <a:r>
              <a:rPr lang="en"/>
              <a:t> you use with your class. Have students generate 1-2 examples of evidence for each criterion</a:t>
            </a:r>
            <a:br>
              <a:rPr lang="en"/>
            </a:br>
            <a:br>
              <a:rPr lang="en"/>
            </a:br>
            <a:r>
              <a:rPr lang="en"/>
              <a:t>For example, when someone rephrases something a team member said, it demonstrates active listening.</a:t>
            </a:r>
            <a:br>
              <a:rPr lang="en"/>
            </a:br>
            <a:endParaRPr/>
          </a:p>
          <a:p>
            <a:pPr indent="0" lvl="0" marL="0" rtl="0" algn="l">
              <a:spcBef>
                <a:spcPts val="0"/>
              </a:spcBef>
              <a:spcAft>
                <a:spcPts val="0"/>
              </a:spcAft>
              <a:buNone/>
            </a:pPr>
            <a:r>
              <a:rPr lang="en"/>
              <a:t>There can be positive and negative examples for some criteria. When someone asks a question with genuine interest because they don’t understand or need clarification it is a positive example of asking questions, whereas if someone asks a </a:t>
            </a:r>
            <a:r>
              <a:rPr lang="en"/>
              <a:t>question</a:t>
            </a:r>
            <a:r>
              <a:rPr lang="en"/>
              <a:t> with a condescending attitude or bad intent, it is a negative example of asking </a:t>
            </a:r>
            <a:r>
              <a:rPr lang="en"/>
              <a:t>questions</a:t>
            </a:r>
            <a:r>
              <a:rPr lang="en"/>
              <a:t>. Taking the intent of an action into consideration is important.</a:t>
            </a:r>
            <a:br>
              <a:rPr lang="en"/>
            </a:br>
            <a:br>
              <a:rPr lang="en"/>
            </a:br>
            <a:r>
              <a:rPr lang="en"/>
              <a:t>Check-in with class. Do these criteria still match what we said in the chat regarding the previous questions? We should always be prepared to revise criteria to what makes the most sense to our community.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cf0314b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cf0314b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d99c38a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d99c38a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own spreadsheet or table with chat logs + student self-reflection data and use it for the breakout groups.</a:t>
            </a:r>
            <a:br>
              <a:rPr lang="en"/>
            </a:br>
            <a:endParaRPr/>
          </a:p>
          <a:p>
            <a:pPr indent="0" lvl="0" marL="0" rtl="0" algn="l">
              <a:spcBef>
                <a:spcPts val="0"/>
              </a:spcBef>
              <a:spcAft>
                <a:spcPts val="0"/>
              </a:spcAft>
              <a:buNone/>
            </a:pPr>
            <a:r>
              <a:rPr lang="en" u="sng">
                <a:solidFill>
                  <a:schemeClr val="hlink"/>
                </a:solidFill>
                <a:hlinkClick r:id="rId2"/>
              </a:rPr>
              <a:t>https://docs.google.com/spreadsheets/d/1mGX4Pp7maRSfZ2Ya5B_RYQBxpE4bDwDzPiiI0ELaQwQ/edit?usp=sharing</a:t>
            </a:r>
            <a:br>
              <a:rPr lang="en"/>
            </a:br>
            <a:br>
              <a:rPr lang="en"/>
            </a:br>
            <a:r>
              <a:rPr lang="en" sz="1400">
                <a:solidFill>
                  <a:srgbClr val="263238"/>
                </a:solidFill>
                <a:latin typeface="Roboto"/>
                <a:ea typeface="Roboto"/>
                <a:cs typeface="Roboto"/>
                <a:sym typeface="Roboto"/>
              </a:rPr>
              <a:t>What do you notice and wonder about the player chat logs and reflections?</a:t>
            </a:r>
            <a:endParaRPr sz="14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spreadsheets/d/1mGX4Pp7maRSfZ2Ya5B_RYQBxpE4bDwDzPiiI0ELaQwQ/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spreadsheets/d/1mGX4Pp7maRSfZ2Ya5B_RYQBxpE4bDwDzPiiI0ELaQwQ/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3164250" y="3831850"/>
            <a:ext cx="2815500" cy="8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Welcome!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BREAKOUT ROOM NORMS</a:t>
            </a:r>
            <a:endParaRPr/>
          </a:p>
        </p:txBody>
      </p:sp>
      <p:sp>
        <p:nvSpPr>
          <p:cNvPr id="157" name="Google Shape;157;p34"/>
          <p:cNvSpPr txBox="1"/>
          <p:nvPr>
            <p:ph idx="1" type="body"/>
          </p:nvPr>
        </p:nvSpPr>
        <p:spPr>
          <a:xfrm>
            <a:off x="311700" y="1152475"/>
            <a:ext cx="8520600" cy="22032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SzPct val="100000"/>
              <a:buChar char="●"/>
            </a:pPr>
            <a:r>
              <a:rPr lang="en" sz="2800"/>
              <a:t>Take individual think time</a:t>
            </a:r>
            <a:endParaRPr sz="2800"/>
          </a:p>
          <a:p>
            <a:pPr indent="-393065" lvl="0" marL="457200" rtl="0" algn="l">
              <a:spcBef>
                <a:spcPts val="0"/>
              </a:spcBef>
              <a:spcAft>
                <a:spcPts val="0"/>
              </a:spcAft>
              <a:buSzPct val="100000"/>
              <a:buChar char="●"/>
            </a:pPr>
            <a:r>
              <a:rPr lang="en" sz="2800"/>
              <a:t>Bring people into the conversation</a:t>
            </a:r>
            <a:endParaRPr sz="2800"/>
          </a:p>
          <a:p>
            <a:pPr indent="-393065" lvl="0" marL="457200" rtl="0" algn="l">
              <a:spcBef>
                <a:spcPts val="0"/>
              </a:spcBef>
              <a:spcAft>
                <a:spcPts val="0"/>
              </a:spcAft>
              <a:buSzPct val="100000"/>
              <a:buChar char="●"/>
            </a:pPr>
            <a:r>
              <a:rPr lang="en" sz="2800"/>
              <a:t>Honor people’s thinking</a:t>
            </a:r>
            <a:endParaRPr sz="2800"/>
          </a:p>
          <a:p>
            <a:pPr indent="-393065" lvl="0" marL="457200" rtl="0" algn="l">
              <a:spcBef>
                <a:spcPts val="0"/>
              </a:spcBef>
              <a:spcAft>
                <a:spcPts val="0"/>
              </a:spcAft>
              <a:buSzPct val="100000"/>
              <a:buChar char="●"/>
            </a:pPr>
            <a:r>
              <a:rPr lang="en" sz="2800"/>
              <a:t>At the end, thank your group</a:t>
            </a:r>
            <a:endParaRPr sz="2800"/>
          </a:p>
          <a:p>
            <a:pPr indent="0" lvl="0" marL="0" rtl="0" algn="l">
              <a:spcBef>
                <a:spcPts val="1200"/>
              </a:spcBef>
              <a:spcAft>
                <a:spcPts val="1200"/>
              </a:spcAft>
              <a:buNone/>
            </a:pPr>
            <a:r>
              <a:t/>
            </a:r>
            <a:endParaRPr/>
          </a:p>
        </p:txBody>
      </p:sp>
      <p:pic>
        <p:nvPicPr>
          <p:cNvPr id="158" name="Google Shape;158;p34"/>
          <p:cNvPicPr preferRelativeResize="0"/>
          <p:nvPr/>
        </p:nvPicPr>
        <p:blipFill>
          <a:blip r:embed="rId3">
            <a:alphaModFix/>
          </a:blip>
          <a:stretch>
            <a:fillRect/>
          </a:stretch>
        </p:blipFill>
        <p:spPr>
          <a:xfrm>
            <a:off x="7496000" y="31488"/>
            <a:ext cx="1599575" cy="1450475"/>
          </a:xfrm>
          <a:prstGeom prst="rect">
            <a:avLst/>
          </a:prstGeom>
          <a:noFill/>
          <a:ln>
            <a:noFill/>
          </a:ln>
        </p:spPr>
      </p:pic>
      <p:sp>
        <p:nvSpPr>
          <p:cNvPr id="159" name="Google Shape;159;p34"/>
          <p:cNvSpPr txBox="1"/>
          <p:nvPr/>
        </p:nvSpPr>
        <p:spPr>
          <a:xfrm>
            <a:off x="311700" y="3355675"/>
            <a:ext cx="8520600" cy="13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800">
                <a:solidFill>
                  <a:srgbClr val="263238"/>
                </a:solidFill>
                <a:latin typeface="Roboto"/>
                <a:ea typeface="Roboto"/>
                <a:cs typeface="Roboto"/>
                <a:sym typeface="Roboto"/>
              </a:rPr>
              <a:t>Question</a:t>
            </a:r>
            <a:r>
              <a:rPr lang="en" sz="2800">
                <a:solidFill>
                  <a:srgbClr val="263238"/>
                </a:solidFill>
                <a:latin typeface="Roboto"/>
                <a:ea typeface="Roboto"/>
                <a:cs typeface="Roboto"/>
                <a:sym typeface="Roboto"/>
              </a:rPr>
              <a:t>: What do you notice and wonder about the player chat logs and reflections? </a:t>
            </a:r>
            <a:r>
              <a:rPr lang="en" sz="2800">
                <a:solidFill>
                  <a:srgbClr val="263238"/>
                </a:solidFill>
                <a:latin typeface="Roboto"/>
                <a:ea typeface="Roboto"/>
                <a:cs typeface="Roboto"/>
                <a:sym typeface="Roboto"/>
              </a:rPr>
              <a:t>(5 - 7 min)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Instructions</a:t>
            </a:r>
            <a:endParaRPr/>
          </a:p>
        </p:txBody>
      </p:sp>
      <p:sp>
        <p:nvSpPr>
          <p:cNvPr id="165" name="Google Shape;165;p35"/>
          <p:cNvSpPr txBox="1"/>
          <p:nvPr>
            <p:ph idx="1" type="body"/>
          </p:nvPr>
        </p:nvSpPr>
        <p:spPr>
          <a:xfrm>
            <a:off x="311700" y="1152475"/>
            <a:ext cx="8227800" cy="3816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263238"/>
              </a:buClr>
              <a:buSzPts val="2800"/>
              <a:buFont typeface="Roboto"/>
              <a:buChar char="●"/>
            </a:pPr>
            <a:r>
              <a:rPr lang="en" sz="2800">
                <a:solidFill>
                  <a:srgbClr val="263238"/>
                </a:solidFill>
                <a:latin typeface="Roboto"/>
                <a:ea typeface="Roboto"/>
                <a:cs typeface="Roboto"/>
                <a:sym typeface="Roboto"/>
              </a:rPr>
              <a:t>Open </a:t>
            </a:r>
            <a:r>
              <a:rPr lang="en" sz="2800" u="sng">
                <a:solidFill>
                  <a:schemeClr val="hlink"/>
                </a:solidFill>
                <a:latin typeface="Roboto"/>
                <a:ea typeface="Roboto"/>
                <a:cs typeface="Roboto"/>
                <a:sym typeface="Roboto"/>
                <a:hlinkClick r:id="rId3"/>
              </a:rPr>
              <a:t>Reflections and Messages</a:t>
            </a:r>
            <a:r>
              <a:rPr lang="en" sz="2800">
                <a:solidFill>
                  <a:srgbClr val="263238"/>
                </a:solidFill>
                <a:latin typeface="Roboto"/>
                <a:ea typeface="Roboto"/>
                <a:cs typeface="Roboto"/>
                <a:sym typeface="Roboto"/>
              </a:rPr>
              <a:t> sheet</a:t>
            </a:r>
            <a:endParaRPr sz="2800">
              <a:solidFill>
                <a:srgbClr val="263238"/>
              </a:solidFill>
              <a:latin typeface="Roboto"/>
              <a:ea typeface="Roboto"/>
              <a:cs typeface="Roboto"/>
              <a:sym typeface="Roboto"/>
            </a:endParaRPr>
          </a:p>
          <a:p>
            <a:pPr indent="0" lvl="0" marL="457200" rtl="0" algn="l">
              <a:spcBef>
                <a:spcPts val="1200"/>
              </a:spcBef>
              <a:spcAft>
                <a:spcPts val="0"/>
              </a:spcAft>
              <a:buNone/>
            </a:pPr>
            <a:r>
              <a:t/>
            </a:r>
            <a:endParaRPr sz="200">
              <a:solidFill>
                <a:srgbClr val="263238"/>
              </a:solidFill>
              <a:latin typeface="Roboto"/>
              <a:ea typeface="Roboto"/>
              <a:cs typeface="Roboto"/>
              <a:sym typeface="Roboto"/>
            </a:endParaRPr>
          </a:p>
          <a:p>
            <a:pPr indent="-406400" lvl="0" marL="457200" rtl="0" algn="l">
              <a:spcBef>
                <a:spcPts val="0"/>
              </a:spcBef>
              <a:spcAft>
                <a:spcPts val="0"/>
              </a:spcAft>
              <a:buClr>
                <a:srgbClr val="263238"/>
              </a:buClr>
              <a:buSzPts val="2800"/>
              <a:buFont typeface="Roboto"/>
              <a:buChar char="●"/>
            </a:pPr>
            <a:r>
              <a:rPr lang="en" sz="2800">
                <a:solidFill>
                  <a:srgbClr val="263238"/>
                </a:solidFill>
                <a:latin typeface="Roboto"/>
                <a:ea typeface="Roboto"/>
                <a:cs typeface="Roboto"/>
                <a:sym typeface="Roboto"/>
              </a:rPr>
              <a:t>Is there evidence to support the ratings that players 1A and 1B gave themselves?</a:t>
            </a:r>
            <a:endParaRPr sz="2800">
              <a:solidFill>
                <a:srgbClr val="263238"/>
              </a:solidFill>
              <a:latin typeface="Roboto"/>
              <a:ea typeface="Roboto"/>
              <a:cs typeface="Roboto"/>
              <a:sym typeface="Roboto"/>
            </a:endParaRPr>
          </a:p>
          <a:p>
            <a:pPr indent="0" lvl="0" marL="457200" rtl="0" algn="l">
              <a:spcBef>
                <a:spcPts val="1200"/>
              </a:spcBef>
              <a:spcAft>
                <a:spcPts val="0"/>
              </a:spcAft>
              <a:buNone/>
            </a:pPr>
            <a:r>
              <a:t/>
            </a:r>
            <a:endParaRPr sz="200">
              <a:solidFill>
                <a:srgbClr val="263238"/>
              </a:solidFill>
              <a:latin typeface="Roboto"/>
              <a:ea typeface="Roboto"/>
              <a:cs typeface="Roboto"/>
              <a:sym typeface="Roboto"/>
            </a:endParaRPr>
          </a:p>
          <a:p>
            <a:pPr indent="-406400" lvl="0" marL="457200" rtl="0" algn="l">
              <a:spcBef>
                <a:spcPts val="0"/>
              </a:spcBef>
              <a:spcAft>
                <a:spcPts val="0"/>
              </a:spcAft>
              <a:buClr>
                <a:srgbClr val="263238"/>
              </a:buClr>
              <a:buSzPts val="2800"/>
              <a:buFont typeface="Roboto"/>
              <a:buChar char="●"/>
            </a:pPr>
            <a:r>
              <a:rPr lang="en" sz="2800">
                <a:solidFill>
                  <a:srgbClr val="263238"/>
                </a:solidFill>
                <a:latin typeface="Roboto"/>
                <a:ea typeface="Roboto"/>
                <a:cs typeface="Roboto"/>
                <a:sym typeface="Roboto"/>
              </a:rPr>
              <a:t>Discuss this question in breakout groups for 5-7 min, then prepare to share your ideas in the whole group</a:t>
            </a:r>
            <a:endParaRPr sz="2800">
              <a:solidFill>
                <a:srgbClr val="263238"/>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BREAKOUT ROOM NORMS</a:t>
            </a:r>
            <a:endParaRPr/>
          </a:p>
        </p:txBody>
      </p:sp>
      <p:sp>
        <p:nvSpPr>
          <p:cNvPr id="171" name="Google Shape;171;p36"/>
          <p:cNvSpPr txBox="1"/>
          <p:nvPr>
            <p:ph idx="1" type="body"/>
          </p:nvPr>
        </p:nvSpPr>
        <p:spPr>
          <a:xfrm>
            <a:off x="311700" y="1152475"/>
            <a:ext cx="8520600" cy="22032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SzPct val="100000"/>
              <a:buChar char="●"/>
            </a:pPr>
            <a:r>
              <a:rPr lang="en" sz="2800"/>
              <a:t>Take individual think time</a:t>
            </a:r>
            <a:endParaRPr sz="2800"/>
          </a:p>
          <a:p>
            <a:pPr indent="-393065" lvl="0" marL="457200" rtl="0" algn="l">
              <a:spcBef>
                <a:spcPts val="0"/>
              </a:spcBef>
              <a:spcAft>
                <a:spcPts val="0"/>
              </a:spcAft>
              <a:buSzPct val="100000"/>
              <a:buChar char="●"/>
            </a:pPr>
            <a:r>
              <a:rPr lang="en" sz="2800"/>
              <a:t>Bring people into the conversation</a:t>
            </a:r>
            <a:endParaRPr sz="2800"/>
          </a:p>
          <a:p>
            <a:pPr indent="-393065" lvl="0" marL="457200" rtl="0" algn="l">
              <a:spcBef>
                <a:spcPts val="0"/>
              </a:spcBef>
              <a:spcAft>
                <a:spcPts val="0"/>
              </a:spcAft>
              <a:buSzPct val="100000"/>
              <a:buChar char="●"/>
            </a:pPr>
            <a:r>
              <a:rPr lang="en" sz="2800"/>
              <a:t>Honor people’s thinking</a:t>
            </a:r>
            <a:endParaRPr sz="2800"/>
          </a:p>
          <a:p>
            <a:pPr indent="-393065" lvl="0" marL="457200" rtl="0" algn="l">
              <a:spcBef>
                <a:spcPts val="0"/>
              </a:spcBef>
              <a:spcAft>
                <a:spcPts val="0"/>
              </a:spcAft>
              <a:buSzPct val="100000"/>
              <a:buChar char="●"/>
            </a:pPr>
            <a:r>
              <a:rPr lang="en" sz="2800"/>
              <a:t>At the end, thank your group</a:t>
            </a:r>
            <a:endParaRPr sz="2800"/>
          </a:p>
          <a:p>
            <a:pPr indent="0" lvl="0" marL="0" rtl="0" algn="l">
              <a:spcBef>
                <a:spcPts val="1200"/>
              </a:spcBef>
              <a:spcAft>
                <a:spcPts val="1200"/>
              </a:spcAft>
              <a:buNone/>
            </a:pPr>
            <a:r>
              <a:t/>
            </a:r>
            <a:endParaRPr/>
          </a:p>
        </p:txBody>
      </p:sp>
      <p:pic>
        <p:nvPicPr>
          <p:cNvPr id="172" name="Google Shape;172;p36"/>
          <p:cNvPicPr preferRelativeResize="0"/>
          <p:nvPr/>
        </p:nvPicPr>
        <p:blipFill>
          <a:blip r:embed="rId3">
            <a:alphaModFix/>
          </a:blip>
          <a:stretch>
            <a:fillRect/>
          </a:stretch>
        </p:blipFill>
        <p:spPr>
          <a:xfrm>
            <a:off x="7496000" y="31488"/>
            <a:ext cx="1599575" cy="1450475"/>
          </a:xfrm>
          <a:prstGeom prst="rect">
            <a:avLst/>
          </a:prstGeom>
          <a:noFill/>
          <a:ln>
            <a:noFill/>
          </a:ln>
        </p:spPr>
      </p:pic>
      <p:sp>
        <p:nvSpPr>
          <p:cNvPr id="173" name="Google Shape;173;p36"/>
          <p:cNvSpPr txBox="1"/>
          <p:nvPr/>
        </p:nvSpPr>
        <p:spPr>
          <a:xfrm>
            <a:off x="311700" y="3355675"/>
            <a:ext cx="8520600" cy="13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800">
                <a:solidFill>
                  <a:srgbClr val="263238"/>
                </a:solidFill>
                <a:latin typeface="Roboto"/>
                <a:ea typeface="Roboto"/>
                <a:cs typeface="Roboto"/>
                <a:sym typeface="Roboto"/>
              </a:rPr>
              <a:t>Question: Is there evidence to support the ratings that players 1A and 1B gave themselves? (5 - 7 min)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Whole-class Discussion</a:t>
            </a:r>
            <a:endParaRPr/>
          </a:p>
        </p:txBody>
      </p:sp>
      <p:sp>
        <p:nvSpPr>
          <p:cNvPr id="179" name="Google Shape;179;p37"/>
          <p:cNvSpPr txBox="1"/>
          <p:nvPr>
            <p:ph idx="1" type="body"/>
          </p:nvPr>
        </p:nvSpPr>
        <p:spPr>
          <a:xfrm>
            <a:off x="719550" y="1464200"/>
            <a:ext cx="7704900" cy="219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4000">
                <a:solidFill>
                  <a:srgbClr val="263238"/>
                </a:solidFill>
                <a:latin typeface="Roboto"/>
                <a:ea typeface="Roboto"/>
                <a:cs typeface="Roboto"/>
                <a:sym typeface="Roboto"/>
              </a:rPr>
              <a:t>Is there evidence to support the ratings that players 1A and 1B gave themselves?</a:t>
            </a:r>
            <a:endParaRPr sz="5200" strike="sng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Whole-class Discussion</a:t>
            </a:r>
            <a:endParaRPr/>
          </a:p>
        </p:txBody>
      </p:sp>
      <p:sp>
        <p:nvSpPr>
          <p:cNvPr id="185" name="Google Shape;185;p38"/>
          <p:cNvSpPr txBox="1"/>
          <p:nvPr>
            <p:ph idx="1" type="body"/>
          </p:nvPr>
        </p:nvSpPr>
        <p:spPr>
          <a:xfrm>
            <a:off x="1367250" y="1672000"/>
            <a:ext cx="6409500" cy="19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solidFill>
                  <a:srgbClr val="263238"/>
                </a:solidFill>
                <a:latin typeface="Roboto"/>
                <a:ea typeface="Roboto"/>
                <a:cs typeface="Roboto"/>
                <a:sym typeface="Roboto"/>
              </a:rPr>
              <a:t>Should we revise our collaboration criteria?</a:t>
            </a:r>
            <a:endParaRPr sz="5200" strike="sng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9" name="Google Shape;10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AutoNum type="arabicPeriod"/>
            </a:pPr>
            <a:r>
              <a:rPr lang="en" sz="2500"/>
              <a:t>Guiding Questions</a:t>
            </a:r>
            <a:endParaRPr sz="2500"/>
          </a:p>
          <a:p>
            <a:pPr indent="-387350" lvl="0" marL="457200" rtl="0" algn="l">
              <a:spcBef>
                <a:spcPts val="0"/>
              </a:spcBef>
              <a:spcAft>
                <a:spcPts val="0"/>
              </a:spcAft>
              <a:buSzPts val="2500"/>
              <a:buAutoNum type="arabicPeriod"/>
            </a:pPr>
            <a:r>
              <a:rPr lang="en" sz="2500"/>
              <a:t>Review Criteria</a:t>
            </a:r>
            <a:endParaRPr sz="2500"/>
          </a:p>
          <a:p>
            <a:pPr indent="-387350" lvl="0" marL="457200" rtl="0" algn="l">
              <a:spcBef>
                <a:spcPts val="0"/>
              </a:spcBef>
              <a:spcAft>
                <a:spcPts val="0"/>
              </a:spcAft>
              <a:buSzPts val="2500"/>
              <a:buAutoNum type="arabicPeriod"/>
            </a:pPr>
            <a:r>
              <a:rPr lang="en" sz="2500"/>
              <a:t>Discuss Ratings</a:t>
            </a:r>
            <a:endParaRPr sz="2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Guiding Questions</a:t>
            </a:r>
            <a:endParaRPr/>
          </a:p>
        </p:txBody>
      </p:sp>
      <p:sp>
        <p:nvSpPr>
          <p:cNvPr id="115" name="Google Shape;11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2400">
              <a:solidFill>
                <a:srgbClr val="000000"/>
              </a:solidFill>
              <a:latin typeface="Avenir"/>
              <a:ea typeface="Avenir"/>
              <a:cs typeface="Avenir"/>
              <a:sym typeface="Avenir"/>
            </a:endParaRPr>
          </a:p>
          <a:p>
            <a:pPr indent="-381000" lvl="0" marL="457200" rtl="0" algn="l">
              <a:lnSpc>
                <a:spcPct val="150000"/>
              </a:lnSpc>
              <a:spcBef>
                <a:spcPts val="0"/>
              </a:spcBef>
              <a:spcAft>
                <a:spcPts val="0"/>
              </a:spcAft>
              <a:buClr>
                <a:srgbClr val="000000"/>
              </a:buClr>
              <a:buSzPts val="2400"/>
              <a:buFont typeface="Avenir"/>
              <a:buChar char="●"/>
            </a:pPr>
            <a:r>
              <a:rPr lang="en" sz="2400">
                <a:solidFill>
                  <a:srgbClr val="000000"/>
                </a:solidFill>
                <a:latin typeface="Avenir"/>
                <a:ea typeface="Avenir"/>
                <a:cs typeface="Avenir"/>
                <a:sym typeface="Avenir"/>
              </a:rPr>
              <a:t>How do we communicate effectively in teams?</a:t>
            </a:r>
            <a:endParaRPr sz="2400">
              <a:solidFill>
                <a:srgbClr val="000000"/>
              </a:solidFill>
              <a:latin typeface="Avenir"/>
              <a:ea typeface="Avenir"/>
              <a:cs typeface="Avenir"/>
              <a:sym typeface="Avenir"/>
            </a:endParaRPr>
          </a:p>
          <a:p>
            <a:pPr indent="-381000" lvl="0" marL="457200" rtl="0" algn="l">
              <a:lnSpc>
                <a:spcPct val="150000"/>
              </a:lnSpc>
              <a:spcBef>
                <a:spcPts val="0"/>
              </a:spcBef>
              <a:spcAft>
                <a:spcPts val="0"/>
              </a:spcAft>
              <a:buClr>
                <a:srgbClr val="000000"/>
              </a:buClr>
              <a:buSzPts val="2400"/>
              <a:buFont typeface="Avenir"/>
              <a:buChar char="●"/>
            </a:pPr>
            <a:r>
              <a:rPr lang="en" sz="2400">
                <a:solidFill>
                  <a:srgbClr val="000000"/>
                </a:solidFill>
                <a:latin typeface="Avenir"/>
                <a:ea typeface="Avenir"/>
                <a:cs typeface="Avenir"/>
                <a:sym typeface="Avenir"/>
              </a:rPr>
              <a:t>What patterns of communication do you notice?</a:t>
            </a:r>
            <a:endParaRPr sz="2400">
              <a:solidFill>
                <a:srgbClr val="000000"/>
              </a:solidFill>
              <a:latin typeface="Avenir"/>
              <a:ea typeface="Avenir"/>
              <a:cs typeface="Avenir"/>
              <a:sym typeface="Avenir"/>
            </a:endParaRPr>
          </a:p>
          <a:p>
            <a:pPr indent="-381000" lvl="0" marL="457200" rtl="0" algn="l">
              <a:lnSpc>
                <a:spcPct val="150000"/>
              </a:lnSpc>
              <a:spcBef>
                <a:spcPts val="0"/>
              </a:spcBef>
              <a:spcAft>
                <a:spcPts val="0"/>
              </a:spcAft>
              <a:buClr>
                <a:srgbClr val="000000"/>
              </a:buClr>
              <a:buSzPts val="2400"/>
              <a:buFont typeface="Avenir"/>
              <a:buChar char="●"/>
            </a:pPr>
            <a:r>
              <a:rPr lang="en" sz="2400">
                <a:solidFill>
                  <a:srgbClr val="000000"/>
                </a:solidFill>
                <a:latin typeface="Avenir"/>
                <a:ea typeface="Avenir"/>
                <a:cs typeface="Avenir"/>
                <a:sym typeface="Avenir"/>
              </a:rPr>
              <a:t>What are my strengths and weaknesses when working in groups?</a:t>
            </a:r>
            <a:endParaRPr sz="2400">
              <a:solidFill>
                <a:srgbClr val="000000"/>
              </a:solidFill>
              <a:latin typeface="Avenir"/>
              <a:ea typeface="Avenir"/>
              <a:cs typeface="Avenir"/>
              <a:sym typeface="Avenir"/>
            </a:endParaRPr>
          </a:p>
          <a:p>
            <a:pPr indent="0" lvl="0" marL="457200" rtl="0" algn="l">
              <a:spcBef>
                <a:spcPts val="0"/>
              </a:spcBef>
              <a:spcAft>
                <a:spcPts val="12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8"/>
          <p:cNvPicPr preferRelativeResize="0"/>
          <p:nvPr/>
        </p:nvPicPr>
        <p:blipFill>
          <a:blip r:embed="rId3">
            <a:alphaModFix/>
          </a:blip>
          <a:stretch>
            <a:fillRect/>
          </a:stretch>
        </p:blipFill>
        <p:spPr>
          <a:xfrm>
            <a:off x="0" y="-480186"/>
            <a:ext cx="9144000" cy="6103837"/>
          </a:xfrm>
          <a:prstGeom prst="rect">
            <a:avLst/>
          </a:prstGeom>
          <a:noFill/>
          <a:ln>
            <a:noFill/>
          </a:ln>
        </p:spPr>
      </p:pic>
      <p:sp>
        <p:nvSpPr>
          <p:cNvPr id="121" name="Google Shape;121;p28"/>
          <p:cNvSpPr txBox="1"/>
          <p:nvPr/>
        </p:nvSpPr>
        <p:spPr>
          <a:xfrm>
            <a:off x="2927550" y="1510325"/>
            <a:ext cx="3288900" cy="14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rgbClr val="FFFFFF"/>
                </a:solidFill>
                <a:latin typeface="Source Sans Pro"/>
                <a:ea typeface="Source Sans Pro"/>
                <a:cs typeface="Source Sans Pro"/>
                <a:sym typeface="Source Sans Pro"/>
              </a:rPr>
              <a:t>TEAM</a:t>
            </a:r>
            <a:endParaRPr sz="10000">
              <a:solidFill>
                <a:srgbClr val="FFFFFF"/>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the Zoom Chat</a:t>
            </a:r>
            <a:endParaRPr/>
          </a:p>
        </p:txBody>
      </p:sp>
      <p:sp>
        <p:nvSpPr>
          <p:cNvPr id="127" name="Google Shape;12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l">
              <a:spcBef>
                <a:spcPts val="0"/>
              </a:spcBef>
              <a:spcAft>
                <a:spcPts val="0"/>
              </a:spcAft>
              <a:buNone/>
            </a:pPr>
            <a:r>
              <a:rPr i="1" lang="en" sz="2500">
                <a:solidFill>
                  <a:srgbClr val="3C4043"/>
                </a:solidFill>
                <a:highlight>
                  <a:srgbClr val="FFFFFF"/>
                </a:highlight>
                <a:latin typeface="Roboto"/>
                <a:ea typeface="Roboto"/>
                <a:cs typeface="Roboto"/>
                <a:sym typeface="Roboto"/>
              </a:rPr>
              <a:t>What </a:t>
            </a:r>
            <a:r>
              <a:rPr i="1" lang="en" sz="2500" u="sng">
                <a:solidFill>
                  <a:srgbClr val="3C4043"/>
                </a:solidFill>
                <a:highlight>
                  <a:srgbClr val="FFFFFF"/>
                </a:highlight>
                <a:latin typeface="Roboto"/>
                <a:ea typeface="Roboto"/>
                <a:cs typeface="Roboto"/>
                <a:sym typeface="Roboto"/>
              </a:rPr>
              <a:t>DO teams NEED</a:t>
            </a:r>
            <a:r>
              <a:rPr i="1" lang="en" sz="2500">
                <a:solidFill>
                  <a:srgbClr val="3C4043"/>
                </a:solidFill>
                <a:highlight>
                  <a:srgbClr val="FFFFFF"/>
                </a:highlight>
                <a:latin typeface="Roboto"/>
                <a:ea typeface="Roboto"/>
                <a:cs typeface="Roboto"/>
                <a:sym typeface="Roboto"/>
              </a:rPr>
              <a:t> when trying to communicate?</a:t>
            </a:r>
            <a:endParaRPr sz="2500">
              <a:solidFill>
                <a:srgbClr val="000000"/>
              </a:solidFill>
              <a:latin typeface="Avenir"/>
              <a:ea typeface="Avenir"/>
              <a:cs typeface="Avenir"/>
              <a:sym typeface="Aveni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the Zoom Chat</a:t>
            </a:r>
            <a:endParaRPr/>
          </a:p>
        </p:txBody>
      </p:sp>
      <p:sp>
        <p:nvSpPr>
          <p:cNvPr id="133" name="Google Shape;13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l">
              <a:spcBef>
                <a:spcPts val="0"/>
              </a:spcBef>
              <a:spcAft>
                <a:spcPts val="0"/>
              </a:spcAft>
              <a:buNone/>
            </a:pPr>
            <a:r>
              <a:rPr i="1" lang="en" sz="2500">
                <a:solidFill>
                  <a:srgbClr val="3C4043"/>
                </a:solidFill>
                <a:highlight>
                  <a:srgbClr val="FFFFFF"/>
                </a:highlight>
                <a:latin typeface="Roboto"/>
                <a:ea typeface="Roboto"/>
                <a:cs typeface="Roboto"/>
                <a:sym typeface="Roboto"/>
              </a:rPr>
              <a:t>What </a:t>
            </a:r>
            <a:r>
              <a:rPr i="1" lang="en" sz="2500" u="sng">
                <a:solidFill>
                  <a:srgbClr val="3C4043"/>
                </a:solidFill>
                <a:highlight>
                  <a:srgbClr val="FFFFFF"/>
                </a:highlight>
                <a:latin typeface="Roboto"/>
                <a:ea typeface="Roboto"/>
                <a:cs typeface="Roboto"/>
                <a:sym typeface="Roboto"/>
              </a:rPr>
              <a:t>DON’T teams WANT</a:t>
            </a:r>
            <a:r>
              <a:rPr i="1" lang="en" sz="2500">
                <a:solidFill>
                  <a:srgbClr val="3C4043"/>
                </a:solidFill>
                <a:highlight>
                  <a:srgbClr val="FFFFFF"/>
                </a:highlight>
                <a:latin typeface="Roboto"/>
                <a:ea typeface="Roboto"/>
                <a:cs typeface="Roboto"/>
                <a:sym typeface="Roboto"/>
              </a:rPr>
              <a:t> when trying to communicate?</a:t>
            </a:r>
            <a:endParaRPr sz="2500">
              <a:solidFill>
                <a:srgbClr val="000000"/>
              </a:solidFill>
              <a:latin typeface="Avenir"/>
              <a:ea typeface="Avenir"/>
              <a:cs typeface="Avenir"/>
              <a:sym typeface="Aveni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Collaboration Criteria</a:t>
            </a:r>
            <a:endParaRPr/>
          </a:p>
        </p:txBody>
      </p:sp>
      <p:sp>
        <p:nvSpPr>
          <p:cNvPr id="139" name="Google Shape;139;p31"/>
          <p:cNvSpPr txBox="1"/>
          <p:nvPr/>
        </p:nvSpPr>
        <p:spPr>
          <a:xfrm>
            <a:off x="1004175" y="1488200"/>
            <a:ext cx="5454000" cy="2678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solidFill>
                  <a:schemeClr val="dk1"/>
                </a:solidFill>
              </a:rPr>
              <a:t>Active Listening</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Ask Questions of Peers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Shares Ideas/Explain Thinking</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Takes a Risk</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Works Persistently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Uses Resources when Stuck</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2"/>
          <p:cNvPicPr preferRelativeResize="0"/>
          <p:nvPr/>
        </p:nvPicPr>
        <p:blipFill>
          <a:blip r:embed="rId3">
            <a:alphaModFix/>
          </a:blip>
          <a:stretch>
            <a:fillRect/>
          </a:stretch>
        </p:blipFill>
        <p:spPr>
          <a:xfrm>
            <a:off x="0" y="0"/>
            <a:ext cx="9144000" cy="5143510"/>
          </a:xfrm>
          <a:prstGeom prst="rect">
            <a:avLst/>
          </a:prstGeom>
          <a:noFill/>
          <a:ln>
            <a:noFill/>
          </a:ln>
        </p:spPr>
      </p:pic>
      <p:sp>
        <p:nvSpPr>
          <p:cNvPr id="145" name="Google Shape;145;p32"/>
          <p:cNvSpPr txBox="1"/>
          <p:nvPr/>
        </p:nvSpPr>
        <p:spPr>
          <a:xfrm>
            <a:off x="2106750" y="867750"/>
            <a:ext cx="4930500" cy="1704000"/>
          </a:xfrm>
          <a:prstGeom prst="rect">
            <a:avLst/>
          </a:prstGeom>
          <a:solidFill>
            <a:srgbClr val="A8A7A7">
              <a:alpha val="1844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rgbClr val="FFFFFF"/>
                </a:solidFill>
                <a:latin typeface="Source Sans Pro"/>
                <a:ea typeface="Source Sans Pro"/>
                <a:cs typeface="Source Sans Pro"/>
                <a:sym typeface="Source Sans Pro"/>
              </a:rPr>
              <a:t>RATINGS</a:t>
            </a:r>
            <a:endParaRPr sz="10000">
              <a:solidFill>
                <a:srgbClr val="FFFFFF"/>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Instructions</a:t>
            </a:r>
            <a:endParaRPr/>
          </a:p>
        </p:txBody>
      </p:sp>
      <p:sp>
        <p:nvSpPr>
          <p:cNvPr id="151" name="Google Shape;151;p33"/>
          <p:cNvSpPr txBox="1"/>
          <p:nvPr>
            <p:ph idx="1" type="body"/>
          </p:nvPr>
        </p:nvSpPr>
        <p:spPr>
          <a:xfrm>
            <a:off x="311700" y="1152475"/>
            <a:ext cx="8227800" cy="3816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263238"/>
              </a:buClr>
              <a:buSzPts val="2800"/>
              <a:buFont typeface="Roboto"/>
              <a:buChar char="●"/>
            </a:pPr>
            <a:r>
              <a:rPr lang="en" sz="2800">
                <a:solidFill>
                  <a:srgbClr val="263238"/>
                </a:solidFill>
                <a:latin typeface="Roboto"/>
                <a:ea typeface="Roboto"/>
                <a:cs typeface="Roboto"/>
                <a:sym typeface="Roboto"/>
              </a:rPr>
              <a:t>Open </a:t>
            </a:r>
            <a:r>
              <a:rPr lang="en" sz="2800" u="sng">
                <a:solidFill>
                  <a:schemeClr val="hlink"/>
                </a:solidFill>
                <a:latin typeface="Roboto"/>
                <a:ea typeface="Roboto"/>
                <a:cs typeface="Roboto"/>
                <a:sym typeface="Roboto"/>
                <a:hlinkClick r:id="rId3"/>
              </a:rPr>
              <a:t>Reflections and Messages</a:t>
            </a:r>
            <a:r>
              <a:rPr lang="en" sz="2800">
                <a:solidFill>
                  <a:srgbClr val="263238"/>
                </a:solidFill>
                <a:latin typeface="Roboto"/>
                <a:ea typeface="Roboto"/>
                <a:cs typeface="Roboto"/>
                <a:sym typeface="Roboto"/>
              </a:rPr>
              <a:t> sheet</a:t>
            </a:r>
            <a:endParaRPr sz="2800">
              <a:solidFill>
                <a:srgbClr val="263238"/>
              </a:solidFill>
              <a:latin typeface="Roboto"/>
              <a:ea typeface="Roboto"/>
              <a:cs typeface="Roboto"/>
              <a:sym typeface="Roboto"/>
            </a:endParaRPr>
          </a:p>
          <a:p>
            <a:pPr indent="0" lvl="0" marL="457200" rtl="0" algn="l">
              <a:spcBef>
                <a:spcPts val="1200"/>
              </a:spcBef>
              <a:spcAft>
                <a:spcPts val="0"/>
              </a:spcAft>
              <a:buNone/>
            </a:pPr>
            <a:r>
              <a:t/>
            </a:r>
            <a:endParaRPr sz="200">
              <a:solidFill>
                <a:srgbClr val="263238"/>
              </a:solidFill>
              <a:latin typeface="Roboto"/>
              <a:ea typeface="Roboto"/>
              <a:cs typeface="Roboto"/>
              <a:sym typeface="Roboto"/>
            </a:endParaRPr>
          </a:p>
          <a:p>
            <a:pPr indent="-406400" lvl="0" marL="457200" rtl="0" algn="l">
              <a:lnSpc>
                <a:spcPct val="100000"/>
              </a:lnSpc>
              <a:spcBef>
                <a:spcPts val="0"/>
              </a:spcBef>
              <a:spcAft>
                <a:spcPts val="0"/>
              </a:spcAft>
              <a:buClr>
                <a:srgbClr val="263238"/>
              </a:buClr>
              <a:buSzPts val="2800"/>
              <a:buFont typeface="Roboto"/>
              <a:buChar char="●"/>
            </a:pPr>
            <a:r>
              <a:rPr lang="en" sz="2800">
                <a:solidFill>
                  <a:srgbClr val="263238"/>
                </a:solidFill>
                <a:latin typeface="Roboto"/>
                <a:ea typeface="Roboto"/>
                <a:cs typeface="Roboto"/>
                <a:sym typeface="Roboto"/>
              </a:rPr>
              <a:t>What do you notice and wonder about the player chat logs and reflections?</a:t>
            </a:r>
            <a:endParaRPr sz="2800">
              <a:solidFill>
                <a:srgbClr val="263238"/>
              </a:solidFill>
              <a:latin typeface="Roboto"/>
              <a:ea typeface="Roboto"/>
              <a:cs typeface="Roboto"/>
              <a:sym typeface="Roboto"/>
            </a:endParaRPr>
          </a:p>
          <a:p>
            <a:pPr indent="0" lvl="0" marL="457200" rtl="0" algn="l">
              <a:spcBef>
                <a:spcPts val="1000"/>
              </a:spcBef>
              <a:spcAft>
                <a:spcPts val="0"/>
              </a:spcAft>
              <a:buNone/>
            </a:pPr>
            <a:r>
              <a:t/>
            </a:r>
            <a:endParaRPr sz="200">
              <a:solidFill>
                <a:srgbClr val="263238"/>
              </a:solidFill>
              <a:latin typeface="Roboto"/>
              <a:ea typeface="Roboto"/>
              <a:cs typeface="Roboto"/>
              <a:sym typeface="Roboto"/>
            </a:endParaRPr>
          </a:p>
          <a:p>
            <a:pPr indent="-406400" lvl="0" marL="457200" rtl="0" algn="l">
              <a:spcBef>
                <a:spcPts val="0"/>
              </a:spcBef>
              <a:spcAft>
                <a:spcPts val="0"/>
              </a:spcAft>
              <a:buClr>
                <a:srgbClr val="263238"/>
              </a:buClr>
              <a:buSzPts val="2800"/>
              <a:buFont typeface="Roboto"/>
              <a:buChar char="●"/>
            </a:pPr>
            <a:r>
              <a:rPr lang="en" sz="2800">
                <a:solidFill>
                  <a:srgbClr val="263238"/>
                </a:solidFill>
                <a:latin typeface="Roboto"/>
                <a:ea typeface="Roboto"/>
                <a:cs typeface="Roboto"/>
                <a:sym typeface="Roboto"/>
              </a:rPr>
              <a:t>Discuss this question in breakout groups for 5-7 min, then prepare to share your ideas in the whole group</a:t>
            </a:r>
            <a:endParaRPr sz="2800">
              <a:solidFill>
                <a:srgbClr val="263238"/>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