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0" r:id="rId5"/>
    <p:sldId id="261" r:id="rId6"/>
    <p:sldId id="262" r:id="rId7"/>
    <p:sldId id="258" r:id="rId8"/>
    <p:sldId id="263" r:id="rId9"/>
    <p:sldId id="265" r:id="rId10"/>
    <p:sldId id="266" r:id="rId11"/>
    <p:sldId id="267" r:id="rId12"/>
    <p:sldId id="268" r:id="rId13"/>
    <p:sldId id="269" r:id="rId14"/>
    <p:sldId id="270" r:id="rId15"/>
    <p:sldId id="271"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5" autoAdjust="0"/>
    <p:restoredTop sz="94660"/>
  </p:normalViewPr>
  <p:slideViewPr>
    <p:cSldViewPr snapToGrid="0">
      <p:cViewPr>
        <p:scale>
          <a:sx n="125" d="100"/>
          <a:sy n="125" d="100"/>
        </p:scale>
        <p:origin x="1572" y="10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98F63-2F94-8084-AEF0-7899149FE4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3A1C09-7569-4515-93F4-72624143A5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37B330-B076-2ED0-3C6B-39071C1726F0}"/>
              </a:ext>
            </a:extLst>
          </p:cNvPr>
          <p:cNvSpPr>
            <a:spLocks noGrp="1"/>
          </p:cNvSpPr>
          <p:nvPr>
            <p:ph type="dt" sz="half" idx="10"/>
          </p:nvPr>
        </p:nvSpPr>
        <p:spPr/>
        <p:txBody>
          <a:bodyPr/>
          <a:lstStyle/>
          <a:p>
            <a:fld id="{FF83D6DB-918B-4ABB-B3C4-A7B8E1E807B5}" type="datetimeFigureOut">
              <a:rPr lang="en-US" smtClean="0"/>
              <a:t>12/12/2022</a:t>
            </a:fld>
            <a:endParaRPr lang="en-US"/>
          </a:p>
        </p:txBody>
      </p:sp>
      <p:sp>
        <p:nvSpPr>
          <p:cNvPr id="5" name="Footer Placeholder 4">
            <a:extLst>
              <a:ext uri="{FF2B5EF4-FFF2-40B4-BE49-F238E27FC236}">
                <a16:creationId xmlns:a16="http://schemas.microsoft.com/office/drawing/2014/main" id="{BAE552C9-B271-4D0B-E60E-FF03B4A561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060D70-7120-6B6C-0559-7963BAF9409A}"/>
              </a:ext>
            </a:extLst>
          </p:cNvPr>
          <p:cNvSpPr>
            <a:spLocks noGrp="1"/>
          </p:cNvSpPr>
          <p:nvPr>
            <p:ph type="sldNum" sz="quarter" idx="12"/>
          </p:nvPr>
        </p:nvSpPr>
        <p:spPr/>
        <p:txBody>
          <a:bodyPr/>
          <a:lstStyle/>
          <a:p>
            <a:fld id="{6F3B8A1B-A497-40AF-8814-69130826E9F2}" type="slidenum">
              <a:rPr lang="en-US" smtClean="0"/>
              <a:t>‹#›</a:t>
            </a:fld>
            <a:endParaRPr lang="en-US"/>
          </a:p>
        </p:txBody>
      </p:sp>
    </p:spTree>
    <p:extLst>
      <p:ext uri="{BB962C8B-B14F-4D97-AF65-F5344CB8AC3E}">
        <p14:creationId xmlns:p14="http://schemas.microsoft.com/office/powerpoint/2010/main" val="1977588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12FF2-3F3F-4373-1875-47A507575E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61D09F-6510-38E8-0B8A-C6A94035C5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ADEBF9-FE4F-2230-498F-7E24863756BA}"/>
              </a:ext>
            </a:extLst>
          </p:cNvPr>
          <p:cNvSpPr>
            <a:spLocks noGrp="1"/>
          </p:cNvSpPr>
          <p:nvPr>
            <p:ph type="dt" sz="half" idx="10"/>
          </p:nvPr>
        </p:nvSpPr>
        <p:spPr/>
        <p:txBody>
          <a:bodyPr/>
          <a:lstStyle/>
          <a:p>
            <a:fld id="{FF83D6DB-918B-4ABB-B3C4-A7B8E1E807B5}" type="datetimeFigureOut">
              <a:rPr lang="en-US" smtClean="0"/>
              <a:t>12/12/2022</a:t>
            </a:fld>
            <a:endParaRPr lang="en-US"/>
          </a:p>
        </p:txBody>
      </p:sp>
      <p:sp>
        <p:nvSpPr>
          <p:cNvPr id="5" name="Footer Placeholder 4">
            <a:extLst>
              <a:ext uri="{FF2B5EF4-FFF2-40B4-BE49-F238E27FC236}">
                <a16:creationId xmlns:a16="http://schemas.microsoft.com/office/drawing/2014/main" id="{39376EE2-CECD-6D47-1058-D434DDA01D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6C6D0A-80DA-5156-76D0-F9833F364DF1}"/>
              </a:ext>
            </a:extLst>
          </p:cNvPr>
          <p:cNvSpPr>
            <a:spLocks noGrp="1"/>
          </p:cNvSpPr>
          <p:nvPr>
            <p:ph type="sldNum" sz="quarter" idx="12"/>
          </p:nvPr>
        </p:nvSpPr>
        <p:spPr/>
        <p:txBody>
          <a:bodyPr/>
          <a:lstStyle/>
          <a:p>
            <a:fld id="{6F3B8A1B-A497-40AF-8814-69130826E9F2}" type="slidenum">
              <a:rPr lang="en-US" smtClean="0"/>
              <a:t>‹#›</a:t>
            </a:fld>
            <a:endParaRPr lang="en-US"/>
          </a:p>
        </p:txBody>
      </p:sp>
    </p:spTree>
    <p:extLst>
      <p:ext uri="{BB962C8B-B14F-4D97-AF65-F5344CB8AC3E}">
        <p14:creationId xmlns:p14="http://schemas.microsoft.com/office/powerpoint/2010/main" val="2226061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97EB40-9EC6-AD3E-4BD4-64BF1E9D25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831A4B-8F02-83A9-4F8A-8F2E03D8CF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9DA597-7FFB-8C84-2E60-96203B89C3CD}"/>
              </a:ext>
            </a:extLst>
          </p:cNvPr>
          <p:cNvSpPr>
            <a:spLocks noGrp="1"/>
          </p:cNvSpPr>
          <p:nvPr>
            <p:ph type="dt" sz="half" idx="10"/>
          </p:nvPr>
        </p:nvSpPr>
        <p:spPr/>
        <p:txBody>
          <a:bodyPr/>
          <a:lstStyle/>
          <a:p>
            <a:fld id="{FF83D6DB-918B-4ABB-B3C4-A7B8E1E807B5}" type="datetimeFigureOut">
              <a:rPr lang="en-US" smtClean="0"/>
              <a:t>12/12/2022</a:t>
            </a:fld>
            <a:endParaRPr lang="en-US"/>
          </a:p>
        </p:txBody>
      </p:sp>
      <p:sp>
        <p:nvSpPr>
          <p:cNvPr id="5" name="Footer Placeholder 4">
            <a:extLst>
              <a:ext uri="{FF2B5EF4-FFF2-40B4-BE49-F238E27FC236}">
                <a16:creationId xmlns:a16="http://schemas.microsoft.com/office/drawing/2014/main" id="{BE20C806-8151-F67B-2C91-FB0C75B674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E01A4D-54FA-8656-84A7-9DA892FC2E43}"/>
              </a:ext>
            </a:extLst>
          </p:cNvPr>
          <p:cNvSpPr>
            <a:spLocks noGrp="1"/>
          </p:cNvSpPr>
          <p:nvPr>
            <p:ph type="sldNum" sz="quarter" idx="12"/>
          </p:nvPr>
        </p:nvSpPr>
        <p:spPr/>
        <p:txBody>
          <a:bodyPr/>
          <a:lstStyle/>
          <a:p>
            <a:fld id="{6F3B8A1B-A497-40AF-8814-69130826E9F2}" type="slidenum">
              <a:rPr lang="en-US" smtClean="0"/>
              <a:t>‹#›</a:t>
            </a:fld>
            <a:endParaRPr lang="en-US"/>
          </a:p>
        </p:txBody>
      </p:sp>
    </p:spTree>
    <p:extLst>
      <p:ext uri="{BB962C8B-B14F-4D97-AF65-F5344CB8AC3E}">
        <p14:creationId xmlns:p14="http://schemas.microsoft.com/office/powerpoint/2010/main" val="947470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5C192-448A-77D1-8438-E42A42A412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CAD32D-2D03-78F2-D3A4-0CB9E75C2B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FD244F-2160-FAEF-0C06-B939246FDBE8}"/>
              </a:ext>
            </a:extLst>
          </p:cNvPr>
          <p:cNvSpPr>
            <a:spLocks noGrp="1"/>
          </p:cNvSpPr>
          <p:nvPr>
            <p:ph type="dt" sz="half" idx="10"/>
          </p:nvPr>
        </p:nvSpPr>
        <p:spPr/>
        <p:txBody>
          <a:bodyPr/>
          <a:lstStyle/>
          <a:p>
            <a:fld id="{FF83D6DB-918B-4ABB-B3C4-A7B8E1E807B5}" type="datetimeFigureOut">
              <a:rPr lang="en-US" smtClean="0"/>
              <a:t>12/12/2022</a:t>
            </a:fld>
            <a:endParaRPr lang="en-US"/>
          </a:p>
        </p:txBody>
      </p:sp>
      <p:sp>
        <p:nvSpPr>
          <p:cNvPr id="5" name="Footer Placeholder 4">
            <a:extLst>
              <a:ext uri="{FF2B5EF4-FFF2-40B4-BE49-F238E27FC236}">
                <a16:creationId xmlns:a16="http://schemas.microsoft.com/office/drawing/2014/main" id="{B98C1F60-82F5-9021-F6DB-0CAAD6B110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6B9864-649E-A08B-A40E-7063DE7364F8}"/>
              </a:ext>
            </a:extLst>
          </p:cNvPr>
          <p:cNvSpPr>
            <a:spLocks noGrp="1"/>
          </p:cNvSpPr>
          <p:nvPr>
            <p:ph type="sldNum" sz="quarter" idx="12"/>
          </p:nvPr>
        </p:nvSpPr>
        <p:spPr/>
        <p:txBody>
          <a:bodyPr/>
          <a:lstStyle/>
          <a:p>
            <a:fld id="{6F3B8A1B-A497-40AF-8814-69130826E9F2}" type="slidenum">
              <a:rPr lang="en-US" smtClean="0"/>
              <a:t>‹#›</a:t>
            </a:fld>
            <a:endParaRPr lang="en-US"/>
          </a:p>
        </p:txBody>
      </p:sp>
    </p:spTree>
    <p:extLst>
      <p:ext uri="{BB962C8B-B14F-4D97-AF65-F5344CB8AC3E}">
        <p14:creationId xmlns:p14="http://schemas.microsoft.com/office/powerpoint/2010/main" val="1422453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B7AC3-88F7-1A3B-7923-CEECE2F8AD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43EBAA-F659-2151-67D5-59173EDF69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B80168-FBDA-EBE9-EFA5-5E93DA28A1DE}"/>
              </a:ext>
            </a:extLst>
          </p:cNvPr>
          <p:cNvSpPr>
            <a:spLocks noGrp="1"/>
          </p:cNvSpPr>
          <p:nvPr>
            <p:ph type="dt" sz="half" idx="10"/>
          </p:nvPr>
        </p:nvSpPr>
        <p:spPr/>
        <p:txBody>
          <a:bodyPr/>
          <a:lstStyle/>
          <a:p>
            <a:fld id="{FF83D6DB-918B-4ABB-B3C4-A7B8E1E807B5}" type="datetimeFigureOut">
              <a:rPr lang="en-US" smtClean="0"/>
              <a:t>12/12/2022</a:t>
            </a:fld>
            <a:endParaRPr lang="en-US"/>
          </a:p>
        </p:txBody>
      </p:sp>
      <p:sp>
        <p:nvSpPr>
          <p:cNvPr id="5" name="Footer Placeholder 4">
            <a:extLst>
              <a:ext uri="{FF2B5EF4-FFF2-40B4-BE49-F238E27FC236}">
                <a16:creationId xmlns:a16="http://schemas.microsoft.com/office/drawing/2014/main" id="{3E2A5C27-2CAF-26E7-6F48-D2C76E2936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45275D-8213-76DE-2C11-3ECF849AFE50}"/>
              </a:ext>
            </a:extLst>
          </p:cNvPr>
          <p:cNvSpPr>
            <a:spLocks noGrp="1"/>
          </p:cNvSpPr>
          <p:nvPr>
            <p:ph type="sldNum" sz="quarter" idx="12"/>
          </p:nvPr>
        </p:nvSpPr>
        <p:spPr/>
        <p:txBody>
          <a:bodyPr/>
          <a:lstStyle/>
          <a:p>
            <a:fld id="{6F3B8A1B-A497-40AF-8814-69130826E9F2}" type="slidenum">
              <a:rPr lang="en-US" smtClean="0"/>
              <a:t>‹#›</a:t>
            </a:fld>
            <a:endParaRPr lang="en-US"/>
          </a:p>
        </p:txBody>
      </p:sp>
    </p:spTree>
    <p:extLst>
      <p:ext uri="{BB962C8B-B14F-4D97-AF65-F5344CB8AC3E}">
        <p14:creationId xmlns:p14="http://schemas.microsoft.com/office/powerpoint/2010/main" val="94829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8F7A2-95B7-3812-8552-7C170D9DF9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431169-AF7D-EEC8-2E18-63E5DF955B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6B8A7E-9498-5C1F-4313-92B7E6307F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E57AE9-E628-EC20-2C37-1A53C5561049}"/>
              </a:ext>
            </a:extLst>
          </p:cNvPr>
          <p:cNvSpPr>
            <a:spLocks noGrp="1"/>
          </p:cNvSpPr>
          <p:nvPr>
            <p:ph type="dt" sz="half" idx="10"/>
          </p:nvPr>
        </p:nvSpPr>
        <p:spPr/>
        <p:txBody>
          <a:bodyPr/>
          <a:lstStyle/>
          <a:p>
            <a:fld id="{FF83D6DB-918B-4ABB-B3C4-A7B8E1E807B5}" type="datetimeFigureOut">
              <a:rPr lang="en-US" smtClean="0"/>
              <a:t>12/12/2022</a:t>
            </a:fld>
            <a:endParaRPr lang="en-US"/>
          </a:p>
        </p:txBody>
      </p:sp>
      <p:sp>
        <p:nvSpPr>
          <p:cNvPr id="6" name="Footer Placeholder 5">
            <a:extLst>
              <a:ext uri="{FF2B5EF4-FFF2-40B4-BE49-F238E27FC236}">
                <a16:creationId xmlns:a16="http://schemas.microsoft.com/office/drawing/2014/main" id="{98E58579-E3A7-117F-42E8-35A8C91F61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781BF3-E050-6274-FF2B-1AF0B9D174A3}"/>
              </a:ext>
            </a:extLst>
          </p:cNvPr>
          <p:cNvSpPr>
            <a:spLocks noGrp="1"/>
          </p:cNvSpPr>
          <p:nvPr>
            <p:ph type="sldNum" sz="quarter" idx="12"/>
          </p:nvPr>
        </p:nvSpPr>
        <p:spPr/>
        <p:txBody>
          <a:bodyPr/>
          <a:lstStyle/>
          <a:p>
            <a:fld id="{6F3B8A1B-A497-40AF-8814-69130826E9F2}" type="slidenum">
              <a:rPr lang="en-US" smtClean="0"/>
              <a:t>‹#›</a:t>
            </a:fld>
            <a:endParaRPr lang="en-US"/>
          </a:p>
        </p:txBody>
      </p:sp>
    </p:spTree>
    <p:extLst>
      <p:ext uri="{BB962C8B-B14F-4D97-AF65-F5344CB8AC3E}">
        <p14:creationId xmlns:p14="http://schemas.microsoft.com/office/powerpoint/2010/main" val="1362933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3E3EE-41C7-6E74-AA35-2C90F94112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8B93EF-F84A-74C3-659C-2B3677C6DE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07667C-2C92-FE5B-6DA7-F378314DB4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FBC7BB-F40C-A3E8-A529-D87B17948A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71D79E-DD7D-CDCB-3F96-9D12B0511C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40E6F4-B7A0-E06A-95B9-E52CE0A4AE01}"/>
              </a:ext>
            </a:extLst>
          </p:cNvPr>
          <p:cNvSpPr>
            <a:spLocks noGrp="1"/>
          </p:cNvSpPr>
          <p:nvPr>
            <p:ph type="dt" sz="half" idx="10"/>
          </p:nvPr>
        </p:nvSpPr>
        <p:spPr/>
        <p:txBody>
          <a:bodyPr/>
          <a:lstStyle/>
          <a:p>
            <a:fld id="{FF83D6DB-918B-4ABB-B3C4-A7B8E1E807B5}" type="datetimeFigureOut">
              <a:rPr lang="en-US" smtClean="0"/>
              <a:t>12/12/2022</a:t>
            </a:fld>
            <a:endParaRPr lang="en-US"/>
          </a:p>
        </p:txBody>
      </p:sp>
      <p:sp>
        <p:nvSpPr>
          <p:cNvPr id="8" name="Footer Placeholder 7">
            <a:extLst>
              <a:ext uri="{FF2B5EF4-FFF2-40B4-BE49-F238E27FC236}">
                <a16:creationId xmlns:a16="http://schemas.microsoft.com/office/drawing/2014/main" id="{ADA401A8-502A-8414-C054-9649E4E27E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5693B1-56D8-2B19-95A1-FCF66F8E6D48}"/>
              </a:ext>
            </a:extLst>
          </p:cNvPr>
          <p:cNvSpPr>
            <a:spLocks noGrp="1"/>
          </p:cNvSpPr>
          <p:nvPr>
            <p:ph type="sldNum" sz="quarter" idx="12"/>
          </p:nvPr>
        </p:nvSpPr>
        <p:spPr/>
        <p:txBody>
          <a:bodyPr/>
          <a:lstStyle/>
          <a:p>
            <a:fld id="{6F3B8A1B-A497-40AF-8814-69130826E9F2}" type="slidenum">
              <a:rPr lang="en-US" smtClean="0"/>
              <a:t>‹#›</a:t>
            </a:fld>
            <a:endParaRPr lang="en-US"/>
          </a:p>
        </p:txBody>
      </p:sp>
    </p:spTree>
    <p:extLst>
      <p:ext uri="{BB962C8B-B14F-4D97-AF65-F5344CB8AC3E}">
        <p14:creationId xmlns:p14="http://schemas.microsoft.com/office/powerpoint/2010/main" val="2636193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2E0AF-63CA-6E9D-0AA8-62CD47EDE5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1A5610-E683-FC08-F56A-301D1BAEC33C}"/>
              </a:ext>
            </a:extLst>
          </p:cNvPr>
          <p:cNvSpPr>
            <a:spLocks noGrp="1"/>
          </p:cNvSpPr>
          <p:nvPr>
            <p:ph type="dt" sz="half" idx="10"/>
          </p:nvPr>
        </p:nvSpPr>
        <p:spPr/>
        <p:txBody>
          <a:bodyPr/>
          <a:lstStyle/>
          <a:p>
            <a:fld id="{FF83D6DB-918B-4ABB-B3C4-A7B8E1E807B5}" type="datetimeFigureOut">
              <a:rPr lang="en-US" smtClean="0"/>
              <a:t>12/12/2022</a:t>
            </a:fld>
            <a:endParaRPr lang="en-US"/>
          </a:p>
        </p:txBody>
      </p:sp>
      <p:sp>
        <p:nvSpPr>
          <p:cNvPr id="4" name="Footer Placeholder 3">
            <a:extLst>
              <a:ext uri="{FF2B5EF4-FFF2-40B4-BE49-F238E27FC236}">
                <a16:creationId xmlns:a16="http://schemas.microsoft.com/office/drawing/2014/main" id="{273A5326-7DE7-FFE9-FF99-CDF7B8D58D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D2FC0E-EE44-956B-C7F3-9F53172943F1}"/>
              </a:ext>
            </a:extLst>
          </p:cNvPr>
          <p:cNvSpPr>
            <a:spLocks noGrp="1"/>
          </p:cNvSpPr>
          <p:nvPr>
            <p:ph type="sldNum" sz="quarter" idx="12"/>
          </p:nvPr>
        </p:nvSpPr>
        <p:spPr/>
        <p:txBody>
          <a:bodyPr/>
          <a:lstStyle/>
          <a:p>
            <a:fld id="{6F3B8A1B-A497-40AF-8814-69130826E9F2}" type="slidenum">
              <a:rPr lang="en-US" smtClean="0"/>
              <a:t>‹#›</a:t>
            </a:fld>
            <a:endParaRPr lang="en-US"/>
          </a:p>
        </p:txBody>
      </p:sp>
    </p:spTree>
    <p:extLst>
      <p:ext uri="{BB962C8B-B14F-4D97-AF65-F5344CB8AC3E}">
        <p14:creationId xmlns:p14="http://schemas.microsoft.com/office/powerpoint/2010/main" val="3311517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A0C60F-E0F2-5CDA-9EBB-843F97021B32}"/>
              </a:ext>
            </a:extLst>
          </p:cNvPr>
          <p:cNvSpPr>
            <a:spLocks noGrp="1"/>
          </p:cNvSpPr>
          <p:nvPr>
            <p:ph type="dt" sz="half" idx="10"/>
          </p:nvPr>
        </p:nvSpPr>
        <p:spPr/>
        <p:txBody>
          <a:bodyPr/>
          <a:lstStyle/>
          <a:p>
            <a:fld id="{FF83D6DB-918B-4ABB-B3C4-A7B8E1E807B5}" type="datetimeFigureOut">
              <a:rPr lang="en-US" smtClean="0"/>
              <a:t>12/12/2022</a:t>
            </a:fld>
            <a:endParaRPr lang="en-US"/>
          </a:p>
        </p:txBody>
      </p:sp>
      <p:sp>
        <p:nvSpPr>
          <p:cNvPr id="3" name="Footer Placeholder 2">
            <a:extLst>
              <a:ext uri="{FF2B5EF4-FFF2-40B4-BE49-F238E27FC236}">
                <a16:creationId xmlns:a16="http://schemas.microsoft.com/office/drawing/2014/main" id="{8CF5E57C-C585-94A9-4DC6-E0B40697E5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DC3B94-23BC-10DF-56E0-3D071D6439A2}"/>
              </a:ext>
            </a:extLst>
          </p:cNvPr>
          <p:cNvSpPr>
            <a:spLocks noGrp="1"/>
          </p:cNvSpPr>
          <p:nvPr>
            <p:ph type="sldNum" sz="quarter" idx="12"/>
          </p:nvPr>
        </p:nvSpPr>
        <p:spPr/>
        <p:txBody>
          <a:bodyPr/>
          <a:lstStyle/>
          <a:p>
            <a:fld id="{6F3B8A1B-A497-40AF-8814-69130826E9F2}" type="slidenum">
              <a:rPr lang="en-US" smtClean="0"/>
              <a:t>‹#›</a:t>
            </a:fld>
            <a:endParaRPr lang="en-US"/>
          </a:p>
        </p:txBody>
      </p:sp>
    </p:spTree>
    <p:extLst>
      <p:ext uri="{BB962C8B-B14F-4D97-AF65-F5344CB8AC3E}">
        <p14:creationId xmlns:p14="http://schemas.microsoft.com/office/powerpoint/2010/main" val="3430011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11C78-B7AF-A5C0-99DD-4445F7B0E7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3E1D25-1360-82C0-9989-5F8E308B44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B5DAF1-892A-EA74-0474-DCB4FCA441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6D89B5-F55C-233B-380A-D1163FD1ADDC}"/>
              </a:ext>
            </a:extLst>
          </p:cNvPr>
          <p:cNvSpPr>
            <a:spLocks noGrp="1"/>
          </p:cNvSpPr>
          <p:nvPr>
            <p:ph type="dt" sz="half" idx="10"/>
          </p:nvPr>
        </p:nvSpPr>
        <p:spPr/>
        <p:txBody>
          <a:bodyPr/>
          <a:lstStyle/>
          <a:p>
            <a:fld id="{FF83D6DB-918B-4ABB-B3C4-A7B8E1E807B5}" type="datetimeFigureOut">
              <a:rPr lang="en-US" smtClean="0"/>
              <a:t>12/12/2022</a:t>
            </a:fld>
            <a:endParaRPr lang="en-US"/>
          </a:p>
        </p:txBody>
      </p:sp>
      <p:sp>
        <p:nvSpPr>
          <p:cNvPr id="6" name="Footer Placeholder 5">
            <a:extLst>
              <a:ext uri="{FF2B5EF4-FFF2-40B4-BE49-F238E27FC236}">
                <a16:creationId xmlns:a16="http://schemas.microsoft.com/office/drawing/2014/main" id="{40D5AF93-86D3-F7EE-BE0B-9FC47B1D42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D8419D-E057-4C27-044F-2A877A1D04B4}"/>
              </a:ext>
            </a:extLst>
          </p:cNvPr>
          <p:cNvSpPr>
            <a:spLocks noGrp="1"/>
          </p:cNvSpPr>
          <p:nvPr>
            <p:ph type="sldNum" sz="quarter" idx="12"/>
          </p:nvPr>
        </p:nvSpPr>
        <p:spPr/>
        <p:txBody>
          <a:bodyPr/>
          <a:lstStyle/>
          <a:p>
            <a:fld id="{6F3B8A1B-A497-40AF-8814-69130826E9F2}" type="slidenum">
              <a:rPr lang="en-US" smtClean="0"/>
              <a:t>‹#›</a:t>
            </a:fld>
            <a:endParaRPr lang="en-US"/>
          </a:p>
        </p:txBody>
      </p:sp>
    </p:spTree>
    <p:extLst>
      <p:ext uri="{BB962C8B-B14F-4D97-AF65-F5344CB8AC3E}">
        <p14:creationId xmlns:p14="http://schemas.microsoft.com/office/powerpoint/2010/main" val="4048574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184C1-C4D0-ADB4-BBBB-2DE51C7FAA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1FD4B4-0EE0-6D67-3D6A-096A1920ED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7C2304-B899-3234-AD06-606046227C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749440-84AE-ADAF-A138-312EDE23C2C8}"/>
              </a:ext>
            </a:extLst>
          </p:cNvPr>
          <p:cNvSpPr>
            <a:spLocks noGrp="1"/>
          </p:cNvSpPr>
          <p:nvPr>
            <p:ph type="dt" sz="half" idx="10"/>
          </p:nvPr>
        </p:nvSpPr>
        <p:spPr/>
        <p:txBody>
          <a:bodyPr/>
          <a:lstStyle/>
          <a:p>
            <a:fld id="{FF83D6DB-918B-4ABB-B3C4-A7B8E1E807B5}" type="datetimeFigureOut">
              <a:rPr lang="en-US" smtClean="0"/>
              <a:t>12/12/2022</a:t>
            </a:fld>
            <a:endParaRPr lang="en-US"/>
          </a:p>
        </p:txBody>
      </p:sp>
      <p:sp>
        <p:nvSpPr>
          <p:cNvPr id="6" name="Footer Placeholder 5">
            <a:extLst>
              <a:ext uri="{FF2B5EF4-FFF2-40B4-BE49-F238E27FC236}">
                <a16:creationId xmlns:a16="http://schemas.microsoft.com/office/drawing/2014/main" id="{A7D0D512-6910-39B6-4EDB-23D29B003D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E153B1-A4B3-5557-12D8-76F03DDB5972}"/>
              </a:ext>
            </a:extLst>
          </p:cNvPr>
          <p:cNvSpPr>
            <a:spLocks noGrp="1"/>
          </p:cNvSpPr>
          <p:nvPr>
            <p:ph type="sldNum" sz="quarter" idx="12"/>
          </p:nvPr>
        </p:nvSpPr>
        <p:spPr/>
        <p:txBody>
          <a:bodyPr/>
          <a:lstStyle/>
          <a:p>
            <a:fld id="{6F3B8A1B-A497-40AF-8814-69130826E9F2}" type="slidenum">
              <a:rPr lang="en-US" smtClean="0"/>
              <a:t>‹#›</a:t>
            </a:fld>
            <a:endParaRPr lang="en-US"/>
          </a:p>
        </p:txBody>
      </p:sp>
    </p:spTree>
    <p:extLst>
      <p:ext uri="{BB962C8B-B14F-4D97-AF65-F5344CB8AC3E}">
        <p14:creationId xmlns:p14="http://schemas.microsoft.com/office/powerpoint/2010/main" val="2936381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41FABF-BE7D-E023-D628-E15BE4A6C2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521C1B-D6A2-961F-8F13-052FF29D8A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5DCBC9-1B34-E058-275F-7F0F2C20A8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83D6DB-918B-4ABB-B3C4-A7B8E1E807B5}" type="datetimeFigureOut">
              <a:rPr lang="en-US" smtClean="0"/>
              <a:t>12/12/2022</a:t>
            </a:fld>
            <a:endParaRPr lang="en-US"/>
          </a:p>
        </p:txBody>
      </p:sp>
      <p:sp>
        <p:nvSpPr>
          <p:cNvPr id="5" name="Footer Placeholder 4">
            <a:extLst>
              <a:ext uri="{FF2B5EF4-FFF2-40B4-BE49-F238E27FC236}">
                <a16:creationId xmlns:a16="http://schemas.microsoft.com/office/drawing/2014/main" id="{9486A20F-BAA7-77AD-0C31-B51363BF86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8A759F-C2EE-32BF-B53A-4670EE6585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3B8A1B-A497-40AF-8814-69130826E9F2}" type="slidenum">
              <a:rPr lang="en-US" smtClean="0"/>
              <a:t>‹#›</a:t>
            </a:fld>
            <a:endParaRPr lang="en-US"/>
          </a:p>
        </p:txBody>
      </p:sp>
    </p:spTree>
    <p:extLst>
      <p:ext uri="{BB962C8B-B14F-4D97-AF65-F5344CB8AC3E}">
        <p14:creationId xmlns:p14="http://schemas.microsoft.com/office/powerpoint/2010/main" val="3854791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05A30-2B41-3F0E-2155-315D39AA68A1}"/>
              </a:ext>
            </a:extLst>
          </p:cNvPr>
          <p:cNvSpPr>
            <a:spLocks noGrp="1"/>
          </p:cNvSpPr>
          <p:nvPr>
            <p:ph type="ctrTitle"/>
          </p:nvPr>
        </p:nvSpPr>
        <p:spPr/>
        <p:txBody>
          <a:bodyPr/>
          <a:lstStyle/>
          <a:p>
            <a:r>
              <a:rPr lang="en-US" dirty="0"/>
              <a:t>The SDLC and Scrum-Agile Approach</a:t>
            </a:r>
          </a:p>
        </p:txBody>
      </p:sp>
      <p:sp>
        <p:nvSpPr>
          <p:cNvPr id="3" name="Subtitle 2">
            <a:extLst>
              <a:ext uri="{FF2B5EF4-FFF2-40B4-BE49-F238E27FC236}">
                <a16:creationId xmlns:a16="http://schemas.microsoft.com/office/drawing/2014/main" id="{CD24F410-4B72-5397-28E9-8E5D87093D19}"/>
              </a:ext>
            </a:extLst>
          </p:cNvPr>
          <p:cNvSpPr>
            <a:spLocks noGrp="1"/>
          </p:cNvSpPr>
          <p:nvPr>
            <p:ph type="subTitle" idx="1"/>
          </p:nvPr>
        </p:nvSpPr>
        <p:spPr/>
        <p:txBody>
          <a:bodyPr/>
          <a:lstStyle/>
          <a:p>
            <a:r>
              <a:rPr lang="en-US" dirty="0"/>
              <a:t>Timothy Low-Beer</a:t>
            </a:r>
          </a:p>
        </p:txBody>
      </p:sp>
    </p:spTree>
    <p:extLst>
      <p:ext uri="{BB962C8B-B14F-4D97-AF65-F5344CB8AC3E}">
        <p14:creationId xmlns:p14="http://schemas.microsoft.com/office/powerpoint/2010/main" val="697707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0662A-39DB-1350-AC0E-B3D80225D06F}"/>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478C5366-CA71-D90D-487B-BA4707BB9352}"/>
              </a:ext>
            </a:extLst>
          </p:cNvPr>
          <p:cNvSpPr>
            <a:spLocks noGrp="1"/>
          </p:cNvSpPr>
          <p:nvPr>
            <p:ph idx="1"/>
          </p:nvPr>
        </p:nvSpPr>
        <p:spPr/>
        <p:txBody>
          <a:bodyPr/>
          <a:lstStyle/>
          <a:p>
            <a:r>
              <a:rPr lang="en-US" dirty="0"/>
              <a:t>The code is written for the system based on the design</a:t>
            </a:r>
          </a:p>
          <a:p>
            <a:r>
              <a:rPr lang="en-US" dirty="0"/>
              <a:t>In agile, this is done alongside testing to ensure that each unit of code works as intended and meets the needs of the client</a:t>
            </a:r>
          </a:p>
          <a:p>
            <a:r>
              <a:rPr lang="en-US" dirty="0"/>
              <a:t>In waterfall, the code is written before testing functionality</a:t>
            </a:r>
          </a:p>
        </p:txBody>
      </p:sp>
    </p:spTree>
    <p:extLst>
      <p:ext uri="{BB962C8B-B14F-4D97-AF65-F5344CB8AC3E}">
        <p14:creationId xmlns:p14="http://schemas.microsoft.com/office/powerpoint/2010/main" val="2689483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D0CFB-3371-5CDE-C84D-67ACA923A179}"/>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92FA4F98-9D14-B4CA-FB53-F976096B823D}"/>
              </a:ext>
            </a:extLst>
          </p:cNvPr>
          <p:cNvSpPr>
            <a:spLocks noGrp="1"/>
          </p:cNvSpPr>
          <p:nvPr>
            <p:ph idx="1"/>
          </p:nvPr>
        </p:nvSpPr>
        <p:spPr/>
        <p:txBody>
          <a:bodyPr/>
          <a:lstStyle/>
          <a:p>
            <a:r>
              <a:rPr lang="en-US" dirty="0"/>
              <a:t>The code is tested for bugs and functionality</a:t>
            </a:r>
          </a:p>
          <a:p>
            <a:r>
              <a:rPr lang="en-US" dirty="0"/>
              <a:t>Any errors are fixed</a:t>
            </a:r>
          </a:p>
          <a:p>
            <a:r>
              <a:rPr lang="en-US" dirty="0"/>
              <a:t>In agile, this occurs alongside implementation to ensure everything is functioning as intended before moving on to the next part</a:t>
            </a:r>
          </a:p>
          <a:p>
            <a:r>
              <a:rPr lang="en-US" dirty="0"/>
              <a:t>In waterfall, testing occurs after implementation, and while any changes needed are still made, large structural errors in the system may require the code to be re-written or the design to be reviewed, causing large setbacks</a:t>
            </a:r>
          </a:p>
        </p:txBody>
      </p:sp>
    </p:spTree>
    <p:extLst>
      <p:ext uri="{BB962C8B-B14F-4D97-AF65-F5344CB8AC3E}">
        <p14:creationId xmlns:p14="http://schemas.microsoft.com/office/powerpoint/2010/main" val="2090463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FD8BA-0557-3122-6F8E-464D1FB0D608}"/>
              </a:ext>
            </a:extLst>
          </p:cNvPr>
          <p:cNvSpPr>
            <a:spLocks noGrp="1"/>
          </p:cNvSpPr>
          <p:nvPr>
            <p:ph type="title"/>
          </p:nvPr>
        </p:nvSpPr>
        <p:spPr/>
        <p:txBody>
          <a:bodyPr/>
          <a:lstStyle/>
          <a:p>
            <a:r>
              <a:rPr lang="en-US" dirty="0"/>
              <a:t>Deployment</a:t>
            </a:r>
          </a:p>
        </p:txBody>
      </p:sp>
      <p:sp>
        <p:nvSpPr>
          <p:cNvPr id="3" name="Content Placeholder 2">
            <a:extLst>
              <a:ext uri="{FF2B5EF4-FFF2-40B4-BE49-F238E27FC236}">
                <a16:creationId xmlns:a16="http://schemas.microsoft.com/office/drawing/2014/main" id="{FA8462EA-04BD-0549-B554-36E884CDD229}"/>
              </a:ext>
            </a:extLst>
          </p:cNvPr>
          <p:cNvSpPr>
            <a:spLocks noGrp="1"/>
          </p:cNvSpPr>
          <p:nvPr>
            <p:ph idx="1"/>
          </p:nvPr>
        </p:nvSpPr>
        <p:spPr/>
        <p:txBody>
          <a:bodyPr/>
          <a:lstStyle/>
          <a:p>
            <a:r>
              <a:rPr lang="en-US" dirty="0"/>
              <a:t>The system is released for the end-user to use</a:t>
            </a:r>
          </a:p>
          <a:p>
            <a:r>
              <a:rPr lang="en-US" dirty="0"/>
              <a:t>In agile, this can occur with continuing implementation and testing to update the system’s functionality beyond the initial</a:t>
            </a:r>
          </a:p>
          <a:p>
            <a:r>
              <a:rPr lang="en-US" dirty="0"/>
              <a:t>In waterfall, this may be the final version of the software intended to reach the users, with maintenance as a distinct phase</a:t>
            </a:r>
          </a:p>
        </p:txBody>
      </p:sp>
    </p:spTree>
    <p:extLst>
      <p:ext uri="{BB962C8B-B14F-4D97-AF65-F5344CB8AC3E}">
        <p14:creationId xmlns:p14="http://schemas.microsoft.com/office/powerpoint/2010/main" val="2100459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BAF64-04EF-95DA-C57D-1C7F8AF6C26F}"/>
              </a:ext>
            </a:extLst>
          </p:cNvPr>
          <p:cNvSpPr>
            <a:spLocks noGrp="1"/>
          </p:cNvSpPr>
          <p:nvPr>
            <p:ph type="title"/>
          </p:nvPr>
        </p:nvSpPr>
        <p:spPr/>
        <p:txBody>
          <a:bodyPr/>
          <a:lstStyle/>
          <a:p>
            <a:r>
              <a:rPr lang="en-US" dirty="0"/>
              <a:t>Maintenance</a:t>
            </a:r>
          </a:p>
        </p:txBody>
      </p:sp>
      <p:sp>
        <p:nvSpPr>
          <p:cNvPr id="3" name="Content Placeholder 2">
            <a:extLst>
              <a:ext uri="{FF2B5EF4-FFF2-40B4-BE49-F238E27FC236}">
                <a16:creationId xmlns:a16="http://schemas.microsoft.com/office/drawing/2014/main" id="{80DCF87D-4A39-0F59-AA63-D5392C49FEDF}"/>
              </a:ext>
            </a:extLst>
          </p:cNvPr>
          <p:cNvSpPr>
            <a:spLocks noGrp="1"/>
          </p:cNvSpPr>
          <p:nvPr>
            <p:ph idx="1"/>
          </p:nvPr>
        </p:nvSpPr>
        <p:spPr/>
        <p:txBody>
          <a:bodyPr/>
          <a:lstStyle/>
          <a:p>
            <a:r>
              <a:rPr lang="en-US" dirty="0"/>
              <a:t>The software is continually tested and updated</a:t>
            </a:r>
          </a:p>
          <a:p>
            <a:r>
              <a:rPr lang="en-US" dirty="0"/>
              <a:t>In agile, this can occur along the other steps, and as a part of them, rather than its own distinct phase in the lifecycle</a:t>
            </a:r>
          </a:p>
          <a:p>
            <a:r>
              <a:rPr lang="en-US" dirty="0"/>
              <a:t>In waterfall, this occurs only after the completed software is deployed to keep it updated</a:t>
            </a:r>
          </a:p>
          <a:p>
            <a:endParaRPr lang="en-US" dirty="0"/>
          </a:p>
        </p:txBody>
      </p:sp>
    </p:spTree>
    <p:extLst>
      <p:ext uri="{BB962C8B-B14F-4D97-AF65-F5344CB8AC3E}">
        <p14:creationId xmlns:p14="http://schemas.microsoft.com/office/powerpoint/2010/main" val="4125384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E27C7-2FED-C393-82EB-133145F362BD}"/>
              </a:ext>
            </a:extLst>
          </p:cNvPr>
          <p:cNvSpPr>
            <a:spLocks noGrp="1"/>
          </p:cNvSpPr>
          <p:nvPr>
            <p:ph type="title"/>
          </p:nvPr>
        </p:nvSpPr>
        <p:spPr/>
        <p:txBody>
          <a:bodyPr/>
          <a:lstStyle/>
          <a:p>
            <a:r>
              <a:rPr lang="en-US" dirty="0"/>
              <a:t>Retirement</a:t>
            </a:r>
          </a:p>
        </p:txBody>
      </p:sp>
      <p:sp>
        <p:nvSpPr>
          <p:cNvPr id="3" name="Content Placeholder 2">
            <a:extLst>
              <a:ext uri="{FF2B5EF4-FFF2-40B4-BE49-F238E27FC236}">
                <a16:creationId xmlns:a16="http://schemas.microsoft.com/office/drawing/2014/main" id="{B79FD867-E6F4-0BB0-0716-467BFCF17F98}"/>
              </a:ext>
            </a:extLst>
          </p:cNvPr>
          <p:cNvSpPr>
            <a:spLocks noGrp="1"/>
          </p:cNvSpPr>
          <p:nvPr>
            <p:ph idx="1"/>
          </p:nvPr>
        </p:nvSpPr>
        <p:spPr/>
        <p:txBody>
          <a:bodyPr/>
          <a:lstStyle/>
          <a:p>
            <a:r>
              <a:rPr lang="en-US" dirty="0"/>
              <a:t>Specified for agile, but will still happen with waterfall</a:t>
            </a:r>
          </a:p>
          <a:p>
            <a:r>
              <a:rPr lang="en-US" dirty="0"/>
              <a:t>The software is either fully removed from where it can be accessed, retiring it fully, or continuing support ends, leaving users with no further updates, but they still have the software</a:t>
            </a:r>
          </a:p>
          <a:p>
            <a:r>
              <a:rPr lang="en-US" dirty="0"/>
              <a:t>If users still have the software but no support, it is recommended they use whatever it is replaced by for security, such as Microsoft ending support for Windows 7</a:t>
            </a:r>
          </a:p>
        </p:txBody>
      </p:sp>
    </p:spTree>
    <p:extLst>
      <p:ext uri="{BB962C8B-B14F-4D97-AF65-F5344CB8AC3E}">
        <p14:creationId xmlns:p14="http://schemas.microsoft.com/office/powerpoint/2010/main" val="636398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D3F49-EF90-11B5-2F96-B37324667283}"/>
              </a:ext>
            </a:extLst>
          </p:cNvPr>
          <p:cNvSpPr>
            <a:spLocks noGrp="1"/>
          </p:cNvSpPr>
          <p:nvPr>
            <p:ph type="title"/>
          </p:nvPr>
        </p:nvSpPr>
        <p:spPr/>
        <p:txBody>
          <a:bodyPr/>
          <a:lstStyle/>
          <a:p>
            <a:r>
              <a:rPr lang="en-US" dirty="0"/>
              <a:t>Considerations</a:t>
            </a:r>
          </a:p>
        </p:txBody>
      </p:sp>
      <p:sp>
        <p:nvSpPr>
          <p:cNvPr id="3" name="Content Placeholder 2">
            <a:extLst>
              <a:ext uri="{FF2B5EF4-FFF2-40B4-BE49-F238E27FC236}">
                <a16:creationId xmlns:a16="http://schemas.microsoft.com/office/drawing/2014/main" id="{E0C7B80F-D6DF-610B-5A78-E74C5E6FCBE3}"/>
              </a:ext>
            </a:extLst>
          </p:cNvPr>
          <p:cNvSpPr>
            <a:spLocks noGrp="1"/>
          </p:cNvSpPr>
          <p:nvPr>
            <p:ph idx="1"/>
          </p:nvPr>
        </p:nvSpPr>
        <p:spPr/>
        <p:txBody>
          <a:bodyPr/>
          <a:lstStyle/>
          <a:p>
            <a:r>
              <a:rPr lang="en-US" dirty="0"/>
              <a:t>Agile allows for far more changes in the development of the software</a:t>
            </a:r>
          </a:p>
          <a:p>
            <a:r>
              <a:rPr lang="en-US" dirty="0"/>
              <a:t>Agile won’t roll back to a prior step, or even the start of development, when a change comes up</a:t>
            </a:r>
          </a:p>
          <a:p>
            <a:r>
              <a:rPr lang="en-US" dirty="0"/>
              <a:t>Waterfall does everything that can be thought of as necessary before moving to the next step, possibly slowing things down, but being more complete</a:t>
            </a:r>
          </a:p>
          <a:p>
            <a:r>
              <a:rPr lang="en-US" dirty="0"/>
              <a:t>If anything is missed or changes come up, waterfall can’t pivot easily and may have to revert to an earlier step.</a:t>
            </a:r>
          </a:p>
        </p:txBody>
      </p:sp>
    </p:spTree>
    <p:extLst>
      <p:ext uri="{BB962C8B-B14F-4D97-AF65-F5344CB8AC3E}">
        <p14:creationId xmlns:p14="http://schemas.microsoft.com/office/powerpoint/2010/main" val="1012386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89577-6D75-745C-BA93-05D5D6AE1F4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0C272F0-8F6F-0396-7858-D0024EC58CE6}"/>
              </a:ext>
            </a:extLst>
          </p:cNvPr>
          <p:cNvSpPr>
            <a:spLocks noGrp="1"/>
          </p:cNvSpPr>
          <p:nvPr>
            <p:ph idx="1"/>
          </p:nvPr>
        </p:nvSpPr>
        <p:spPr/>
        <p:txBody>
          <a:bodyPr/>
          <a:lstStyle/>
          <a:p>
            <a:pPr marL="0" indent="0">
              <a:buNone/>
            </a:pPr>
            <a:r>
              <a:rPr lang="en-US" dirty="0" err="1"/>
              <a:t>Anurina</a:t>
            </a:r>
            <a:r>
              <a:rPr lang="en-US" dirty="0"/>
              <a:t>, O. (2021, November 12). </a:t>
            </a:r>
            <a:r>
              <a:rPr lang="en-US" i="1" dirty="0"/>
              <a:t>Agile SDLC: How Your Project Can Benefit From This Model</a:t>
            </a:r>
            <a:r>
              <a:rPr lang="en-US" dirty="0"/>
              <a:t>. https://mlsdev.com/blog/agile-sdlc</a:t>
            </a:r>
          </a:p>
          <a:p>
            <a:pPr marL="0" indent="0">
              <a:buNone/>
            </a:pPr>
            <a:r>
              <a:rPr lang="en-US" dirty="0"/>
              <a:t>Balaji, S., &amp; </a:t>
            </a:r>
            <a:r>
              <a:rPr lang="en-US" dirty="0" err="1"/>
              <a:t>Murugaiyan</a:t>
            </a:r>
            <a:r>
              <a:rPr lang="en-US" dirty="0"/>
              <a:t>, M. S. (2012). Waterfall vs. V-Model vs. Agile: A comparative study on SDLC. </a:t>
            </a:r>
            <a:r>
              <a:rPr lang="en-US" i="1" dirty="0"/>
              <a:t>International Journal of Information Technology and Business Management</a:t>
            </a:r>
            <a:r>
              <a:rPr lang="en-US" dirty="0"/>
              <a:t>, </a:t>
            </a:r>
            <a:r>
              <a:rPr lang="en-US" i="1" dirty="0"/>
              <a:t>2</a:t>
            </a:r>
            <a:r>
              <a:rPr lang="en-US" dirty="0"/>
              <a:t>(1), 26-30.</a:t>
            </a:r>
          </a:p>
          <a:p>
            <a:pPr marL="0" indent="0">
              <a:buNone/>
            </a:pPr>
            <a:r>
              <a:rPr lang="en-US" dirty="0"/>
              <a:t>Charles G. Cobb. (2015). </a:t>
            </a:r>
            <a:r>
              <a:rPr lang="en-US" i="1" dirty="0"/>
              <a:t>The Project Manager’s Guide to Mastering Agile : Principles and Practices for an Adaptive Approach</a:t>
            </a:r>
            <a:r>
              <a:rPr lang="en-US" dirty="0"/>
              <a:t>. Wiley. </a:t>
            </a:r>
          </a:p>
          <a:p>
            <a:pPr marL="0" indent="0">
              <a:buNone/>
            </a:pPr>
            <a:r>
              <a:rPr lang="en-US" dirty="0"/>
              <a:t>Microsoft. (n.d.). </a:t>
            </a:r>
            <a:r>
              <a:rPr lang="en-US" i="1" dirty="0"/>
              <a:t>Microsoft OneDrive</a:t>
            </a:r>
            <a:r>
              <a:rPr lang="en-US" dirty="0"/>
              <a:t>. Windows. https://www.microsoft.com/en-us/windows/end-of-support</a:t>
            </a:r>
          </a:p>
        </p:txBody>
      </p:sp>
    </p:spTree>
    <p:extLst>
      <p:ext uri="{BB962C8B-B14F-4D97-AF65-F5344CB8AC3E}">
        <p14:creationId xmlns:p14="http://schemas.microsoft.com/office/powerpoint/2010/main" val="2510590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1A63B-8A54-BC1A-8480-ECAF6A9C5302}"/>
              </a:ext>
            </a:extLst>
          </p:cNvPr>
          <p:cNvSpPr>
            <a:spLocks noGrp="1"/>
          </p:cNvSpPr>
          <p:nvPr>
            <p:ph type="title"/>
          </p:nvPr>
        </p:nvSpPr>
        <p:spPr/>
        <p:txBody>
          <a:bodyPr/>
          <a:lstStyle/>
          <a:p>
            <a:r>
              <a:rPr lang="en-US" dirty="0"/>
              <a:t>Scrum Team</a:t>
            </a:r>
          </a:p>
        </p:txBody>
      </p:sp>
      <p:sp>
        <p:nvSpPr>
          <p:cNvPr id="3" name="Content Placeholder 2">
            <a:extLst>
              <a:ext uri="{FF2B5EF4-FFF2-40B4-BE49-F238E27FC236}">
                <a16:creationId xmlns:a16="http://schemas.microsoft.com/office/drawing/2014/main" id="{83737D6F-316A-AEF0-8B0D-0EDA3D3EA43F}"/>
              </a:ext>
            </a:extLst>
          </p:cNvPr>
          <p:cNvSpPr>
            <a:spLocks noGrp="1"/>
          </p:cNvSpPr>
          <p:nvPr>
            <p:ph idx="1"/>
          </p:nvPr>
        </p:nvSpPr>
        <p:spPr/>
        <p:txBody>
          <a:bodyPr/>
          <a:lstStyle/>
          <a:p>
            <a:r>
              <a:rPr lang="en-US" dirty="0"/>
              <a:t>Product Owner</a:t>
            </a:r>
          </a:p>
          <a:p>
            <a:r>
              <a:rPr lang="en-US" dirty="0"/>
              <a:t>Scrum Master</a:t>
            </a:r>
          </a:p>
          <a:p>
            <a:r>
              <a:rPr lang="en-US" dirty="0"/>
              <a:t>Developers</a:t>
            </a:r>
          </a:p>
          <a:p>
            <a:r>
              <a:rPr lang="en-US" dirty="0"/>
              <a:t>Testers</a:t>
            </a:r>
          </a:p>
        </p:txBody>
      </p:sp>
    </p:spTree>
    <p:extLst>
      <p:ext uri="{BB962C8B-B14F-4D97-AF65-F5344CB8AC3E}">
        <p14:creationId xmlns:p14="http://schemas.microsoft.com/office/powerpoint/2010/main" val="4218535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40D92-BEAF-306C-FD03-2364D7D0BFF7}"/>
              </a:ext>
            </a:extLst>
          </p:cNvPr>
          <p:cNvSpPr>
            <a:spLocks noGrp="1"/>
          </p:cNvSpPr>
          <p:nvPr>
            <p:ph type="title"/>
          </p:nvPr>
        </p:nvSpPr>
        <p:spPr/>
        <p:txBody>
          <a:bodyPr/>
          <a:lstStyle/>
          <a:p>
            <a:r>
              <a:rPr lang="en-US" dirty="0"/>
              <a:t>Product Owner</a:t>
            </a:r>
          </a:p>
        </p:txBody>
      </p:sp>
      <p:sp>
        <p:nvSpPr>
          <p:cNvPr id="3" name="Content Placeholder 2">
            <a:extLst>
              <a:ext uri="{FF2B5EF4-FFF2-40B4-BE49-F238E27FC236}">
                <a16:creationId xmlns:a16="http://schemas.microsoft.com/office/drawing/2014/main" id="{1B522D07-11CC-2B3D-7640-7354C7104153}"/>
              </a:ext>
            </a:extLst>
          </p:cNvPr>
          <p:cNvSpPr>
            <a:spLocks noGrp="1"/>
          </p:cNvSpPr>
          <p:nvPr>
            <p:ph idx="1"/>
          </p:nvPr>
        </p:nvSpPr>
        <p:spPr/>
        <p:txBody>
          <a:bodyPr/>
          <a:lstStyle/>
          <a:p>
            <a:r>
              <a:rPr lang="en-US" dirty="0"/>
              <a:t>Communicates between the client and the scrum team</a:t>
            </a:r>
          </a:p>
          <a:p>
            <a:r>
              <a:rPr lang="en-US" dirty="0"/>
              <a:t>Updates the team on requirements of the software, ensuring it meets the client’s needs</a:t>
            </a:r>
          </a:p>
          <a:p>
            <a:r>
              <a:rPr lang="en-US" dirty="0"/>
              <a:t>Manages the product backlog, ensuring that each task is completed in a timely manner in an appropriate order, and in order of priority</a:t>
            </a:r>
          </a:p>
          <a:p>
            <a:r>
              <a:rPr lang="en-US" dirty="0"/>
              <a:t>Provides user stories to the scrum team so that they know what they need to build for the client</a:t>
            </a:r>
          </a:p>
        </p:txBody>
      </p:sp>
    </p:spTree>
    <p:extLst>
      <p:ext uri="{BB962C8B-B14F-4D97-AF65-F5344CB8AC3E}">
        <p14:creationId xmlns:p14="http://schemas.microsoft.com/office/powerpoint/2010/main" val="3582849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2C4EB-9307-C169-6C24-5F3F05441C72}"/>
              </a:ext>
            </a:extLst>
          </p:cNvPr>
          <p:cNvSpPr>
            <a:spLocks noGrp="1"/>
          </p:cNvSpPr>
          <p:nvPr>
            <p:ph type="title"/>
          </p:nvPr>
        </p:nvSpPr>
        <p:spPr/>
        <p:txBody>
          <a:bodyPr/>
          <a:lstStyle/>
          <a:p>
            <a:r>
              <a:rPr lang="en-US" dirty="0"/>
              <a:t>Scrum Master</a:t>
            </a:r>
          </a:p>
        </p:txBody>
      </p:sp>
      <p:sp>
        <p:nvSpPr>
          <p:cNvPr id="3" name="Content Placeholder 2">
            <a:extLst>
              <a:ext uri="{FF2B5EF4-FFF2-40B4-BE49-F238E27FC236}">
                <a16:creationId xmlns:a16="http://schemas.microsoft.com/office/drawing/2014/main" id="{00B5D7A5-3FB8-BF33-6A99-7A405101ED0D}"/>
              </a:ext>
            </a:extLst>
          </p:cNvPr>
          <p:cNvSpPr>
            <a:spLocks noGrp="1"/>
          </p:cNvSpPr>
          <p:nvPr>
            <p:ph idx="1"/>
          </p:nvPr>
        </p:nvSpPr>
        <p:spPr/>
        <p:txBody>
          <a:bodyPr/>
          <a:lstStyle/>
          <a:p>
            <a:r>
              <a:rPr lang="en-US" dirty="0"/>
              <a:t>Runs the sprint, giving details on the project to complete before it begins at sprint planning and reviewing at the end</a:t>
            </a:r>
          </a:p>
          <a:p>
            <a:r>
              <a:rPr lang="en-US" dirty="0"/>
              <a:t>Leads the daily standups, helping the team determine who is doing what each day, and getting updates from the previous day’s work</a:t>
            </a:r>
          </a:p>
          <a:p>
            <a:r>
              <a:rPr lang="en-US" dirty="0"/>
              <a:t>Communicates with the product owner and the client as necessary to update on the state of the project</a:t>
            </a:r>
          </a:p>
          <a:p>
            <a:endParaRPr lang="en-US" dirty="0"/>
          </a:p>
        </p:txBody>
      </p:sp>
    </p:spTree>
    <p:extLst>
      <p:ext uri="{BB962C8B-B14F-4D97-AF65-F5344CB8AC3E}">
        <p14:creationId xmlns:p14="http://schemas.microsoft.com/office/powerpoint/2010/main" val="981475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6ABDB-F295-B4B2-AB35-762EF253F3A7}"/>
              </a:ext>
            </a:extLst>
          </p:cNvPr>
          <p:cNvSpPr>
            <a:spLocks noGrp="1"/>
          </p:cNvSpPr>
          <p:nvPr>
            <p:ph type="title"/>
          </p:nvPr>
        </p:nvSpPr>
        <p:spPr/>
        <p:txBody>
          <a:bodyPr/>
          <a:lstStyle/>
          <a:p>
            <a:r>
              <a:rPr lang="en-US" dirty="0"/>
              <a:t>Developers</a:t>
            </a:r>
          </a:p>
        </p:txBody>
      </p:sp>
      <p:sp>
        <p:nvSpPr>
          <p:cNvPr id="3" name="Content Placeholder 2">
            <a:extLst>
              <a:ext uri="{FF2B5EF4-FFF2-40B4-BE49-F238E27FC236}">
                <a16:creationId xmlns:a16="http://schemas.microsoft.com/office/drawing/2014/main" id="{E812A353-337E-D92A-9C79-86334C54BAE5}"/>
              </a:ext>
            </a:extLst>
          </p:cNvPr>
          <p:cNvSpPr>
            <a:spLocks noGrp="1"/>
          </p:cNvSpPr>
          <p:nvPr>
            <p:ph idx="1"/>
          </p:nvPr>
        </p:nvSpPr>
        <p:spPr/>
        <p:txBody>
          <a:bodyPr/>
          <a:lstStyle/>
          <a:p>
            <a:r>
              <a:rPr lang="en-US" dirty="0"/>
              <a:t>Build and maintain the software to meet the client’s needs</a:t>
            </a:r>
          </a:p>
          <a:p>
            <a:r>
              <a:rPr lang="en-US" dirty="0"/>
              <a:t>Makes changes if they come up</a:t>
            </a:r>
          </a:p>
          <a:p>
            <a:r>
              <a:rPr lang="en-US" dirty="0"/>
              <a:t>Updates other team members on their progress so that everyone knows the state of the project</a:t>
            </a:r>
          </a:p>
          <a:p>
            <a:r>
              <a:rPr lang="en-US" dirty="0"/>
              <a:t>Helps others with their work as necessary to make sure they can expand their skillset, and asks for help if needed</a:t>
            </a:r>
          </a:p>
        </p:txBody>
      </p:sp>
    </p:spTree>
    <p:extLst>
      <p:ext uri="{BB962C8B-B14F-4D97-AF65-F5344CB8AC3E}">
        <p14:creationId xmlns:p14="http://schemas.microsoft.com/office/powerpoint/2010/main" val="1358782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5469E-82D6-6EC5-5AE9-B4CD57317CB3}"/>
              </a:ext>
            </a:extLst>
          </p:cNvPr>
          <p:cNvSpPr>
            <a:spLocks noGrp="1"/>
          </p:cNvSpPr>
          <p:nvPr>
            <p:ph type="title"/>
          </p:nvPr>
        </p:nvSpPr>
        <p:spPr/>
        <p:txBody>
          <a:bodyPr/>
          <a:lstStyle/>
          <a:p>
            <a:r>
              <a:rPr lang="en-US" dirty="0"/>
              <a:t>Testers</a:t>
            </a:r>
          </a:p>
        </p:txBody>
      </p:sp>
      <p:sp>
        <p:nvSpPr>
          <p:cNvPr id="3" name="Content Placeholder 2">
            <a:extLst>
              <a:ext uri="{FF2B5EF4-FFF2-40B4-BE49-F238E27FC236}">
                <a16:creationId xmlns:a16="http://schemas.microsoft.com/office/drawing/2014/main" id="{A923E3D6-0C15-A24E-36E8-F3D83B496856}"/>
              </a:ext>
            </a:extLst>
          </p:cNvPr>
          <p:cNvSpPr>
            <a:spLocks noGrp="1"/>
          </p:cNvSpPr>
          <p:nvPr>
            <p:ph idx="1"/>
          </p:nvPr>
        </p:nvSpPr>
        <p:spPr/>
        <p:txBody>
          <a:bodyPr/>
          <a:lstStyle/>
          <a:p>
            <a:r>
              <a:rPr lang="en-US" dirty="0"/>
              <a:t>Develop test cases to outline what the system needs to do in which scenarios, giving an outline of how the code needs to be written</a:t>
            </a:r>
          </a:p>
          <a:p>
            <a:r>
              <a:rPr lang="en-US" dirty="0"/>
              <a:t>Tests the system, and possibly makes or suggests changes if any test cases fail so that the system is changed to work as intended</a:t>
            </a:r>
          </a:p>
        </p:txBody>
      </p:sp>
    </p:spTree>
    <p:extLst>
      <p:ext uri="{BB962C8B-B14F-4D97-AF65-F5344CB8AC3E}">
        <p14:creationId xmlns:p14="http://schemas.microsoft.com/office/powerpoint/2010/main" val="1313616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37B99-991F-C55E-5B4C-5A69DBD6B49B}"/>
              </a:ext>
            </a:extLst>
          </p:cNvPr>
          <p:cNvSpPr>
            <a:spLocks noGrp="1"/>
          </p:cNvSpPr>
          <p:nvPr>
            <p:ph type="title"/>
          </p:nvPr>
        </p:nvSpPr>
        <p:spPr/>
        <p:txBody>
          <a:bodyPr/>
          <a:lstStyle/>
          <a:p>
            <a:r>
              <a:rPr lang="en-US" dirty="0"/>
              <a:t>Software Development Lifecycle</a:t>
            </a:r>
          </a:p>
        </p:txBody>
      </p:sp>
      <p:sp>
        <p:nvSpPr>
          <p:cNvPr id="3" name="Content Placeholder 2">
            <a:extLst>
              <a:ext uri="{FF2B5EF4-FFF2-40B4-BE49-F238E27FC236}">
                <a16:creationId xmlns:a16="http://schemas.microsoft.com/office/drawing/2014/main" id="{A7CB852C-97D3-5E5A-1AC4-F565276C00E3}"/>
              </a:ext>
            </a:extLst>
          </p:cNvPr>
          <p:cNvSpPr>
            <a:spLocks noGrp="1"/>
          </p:cNvSpPr>
          <p:nvPr>
            <p:ph idx="1"/>
          </p:nvPr>
        </p:nvSpPr>
        <p:spPr/>
        <p:txBody>
          <a:bodyPr/>
          <a:lstStyle/>
          <a:p>
            <a:r>
              <a:rPr lang="en-US" dirty="0"/>
              <a:t>Analysis</a:t>
            </a:r>
          </a:p>
          <a:p>
            <a:r>
              <a:rPr lang="en-US" dirty="0"/>
              <a:t>Design</a:t>
            </a:r>
          </a:p>
          <a:p>
            <a:r>
              <a:rPr lang="en-US" dirty="0"/>
              <a:t>Implementation</a:t>
            </a:r>
          </a:p>
          <a:p>
            <a:r>
              <a:rPr lang="en-US" dirty="0"/>
              <a:t>Testing</a:t>
            </a:r>
          </a:p>
          <a:p>
            <a:r>
              <a:rPr lang="en-US" dirty="0"/>
              <a:t>Deployment</a:t>
            </a:r>
          </a:p>
          <a:p>
            <a:r>
              <a:rPr lang="en-US" dirty="0"/>
              <a:t>Maintenance/Retirement</a:t>
            </a:r>
          </a:p>
        </p:txBody>
      </p:sp>
    </p:spTree>
    <p:extLst>
      <p:ext uri="{BB962C8B-B14F-4D97-AF65-F5344CB8AC3E}">
        <p14:creationId xmlns:p14="http://schemas.microsoft.com/office/powerpoint/2010/main" val="3481255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D7256-FC4E-27D2-1FAC-40BBAE02DC31}"/>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DE53B84E-BA3A-FA83-458B-FEC689351B86}"/>
              </a:ext>
            </a:extLst>
          </p:cNvPr>
          <p:cNvSpPr>
            <a:spLocks noGrp="1"/>
          </p:cNvSpPr>
          <p:nvPr>
            <p:ph idx="1"/>
          </p:nvPr>
        </p:nvSpPr>
        <p:spPr/>
        <p:txBody>
          <a:bodyPr/>
          <a:lstStyle/>
          <a:p>
            <a:r>
              <a:rPr lang="en-US" dirty="0"/>
              <a:t>Requirements are gathered</a:t>
            </a:r>
          </a:p>
          <a:p>
            <a:r>
              <a:rPr lang="en-US" dirty="0"/>
              <a:t>This is necessary to ensure the system is built to the requirements of the customer</a:t>
            </a:r>
          </a:p>
          <a:p>
            <a:r>
              <a:rPr lang="en-US" dirty="0"/>
              <a:t>In agile, this step may be recurring as the customer changes or adds requirements that they realize are necessary, or just want to change</a:t>
            </a:r>
          </a:p>
          <a:p>
            <a:r>
              <a:rPr lang="en-US" dirty="0"/>
              <a:t>In waterfall, everything the customer want must be brought forth here before moving on, and if they change their needs, the whole project may need to be rolled back to this step</a:t>
            </a:r>
          </a:p>
          <a:p>
            <a:endParaRPr lang="en-US" dirty="0"/>
          </a:p>
        </p:txBody>
      </p:sp>
    </p:spTree>
    <p:extLst>
      <p:ext uri="{BB962C8B-B14F-4D97-AF65-F5344CB8AC3E}">
        <p14:creationId xmlns:p14="http://schemas.microsoft.com/office/powerpoint/2010/main" val="2045734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E36F4-46A7-681D-9ABA-542219DCDD6E}"/>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D89CBC97-DFAF-3D5B-C817-7A3CC9B77B64}"/>
              </a:ext>
            </a:extLst>
          </p:cNvPr>
          <p:cNvSpPr>
            <a:spLocks noGrp="1"/>
          </p:cNvSpPr>
          <p:nvPr>
            <p:ph idx="1"/>
          </p:nvPr>
        </p:nvSpPr>
        <p:spPr/>
        <p:txBody>
          <a:bodyPr>
            <a:normAutofit lnSpcReduction="10000"/>
          </a:bodyPr>
          <a:lstStyle/>
          <a:p>
            <a:r>
              <a:rPr lang="en-US" dirty="0"/>
              <a:t>The system architecture is created</a:t>
            </a:r>
          </a:p>
          <a:p>
            <a:r>
              <a:rPr lang="en-US" dirty="0"/>
              <a:t>Nothing is coded or implemented at this step, instead it is outlined, such as in user stories and test cases</a:t>
            </a:r>
          </a:p>
          <a:p>
            <a:r>
              <a:rPr lang="en-US" dirty="0"/>
              <a:t>Design makes implementation and testing easier by providing a framework to use for them</a:t>
            </a:r>
          </a:p>
          <a:p>
            <a:r>
              <a:rPr lang="en-US" dirty="0"/>
              <a:t>In agile, changes to the client’s requirements, or changes in how the team is building to make the system more optimally can occur during other stages</a:t>
            </a:r>
          </a:p>
          <a:p>
            <a:r>
              <a:rPr lang="en-US" dirty="0"/>
              <a:t>In waterfall, this stage must be fully completed, and any changes in the design could require the whole project to return to this phase</a:t>
            </a:r>
          </a:p>
        </p:txBody>
      </p:sp>
    </p:spTree>
    <p:extLst>
      <p:ext uri="{BB962C8B-B14F-4D97-AF65-F5344CB8AC3E}">
        <p14:creationId xmlns:p14="http://schemas.microsoft.com/office/powerpoint/2010/main" val="3842559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953</Words>
  <Application>Microsoft Office PowerPoint</Application>
  <PresentationFormat>Widescreen</PresentationFormat>
  <Paragraphs>73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The SDLC and Scrum-Agile Approach</vt:lpstr>
      <vt:lpstr>Scrum Team</vt:lpstr>
      <vt:lpstr>Product Owner</vt:lpstr>
      <vt:lpstr>Scrum Master</vt:lpstr>
      <vt:lpstr>Developers</vt:lpstr>
      <vt:lpstr>Testers</vt:lpstr>
      <vt:lpstr>Software Development Lifecycle</vt:lpstr>
      <vt:lpstr>Analysis</vt:lpstr>
      <vt:lpstr>Design</vt:lpstr>
      <vt:lpstr>Implementation</vt:lpstr>
      <vt:lpstr>Testing</vt:lpstr>
      <vt:lpstr>Deployment</vt:lpstr>
      <vt:lpstr>Maintenance</vt:lpstr>
      <vt:lpstr>Retirement</vt:lpstr>
      <vt:lpstr>Considerations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SDLC and Scrum-Agile Approach</dc:title>
  <dc:creator>Tim Low-Beer - lowbeet</dc:creator>
  <cp:lastModifiedBy>Tim Low-Beer - lowbeet</cp:lastModifiedBy>
  <cp:revision>7</cp:revision>
  <dcterms:created xsi:type="dcterms:W3CDTF">2022-12-12T05:00:24Z</dcterms:created>
  <dcterms:modified xsi:type="dcterms:W3CDTF">2022-12-12T05:58:45Z</dcterms:modified>
</cp:coreProperties>
</file>