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F3CE5F00-A2B9-C6BA-E0D3-4B785C427E1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FF5A9CB7-B7E1-5AE2-220D-8FFF74D95E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0D1E53EB-4BBC-5B49-D0DD-B3A87D3CFD4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269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DE7F9C6B-2294-C804-CBCC-3FE66FB71CFF}"/>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B59A8B62-C2F5-0D85-B6B2-EAD12A6A5C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333F0025-6D1E-93D5-7115-A79ABBBBD42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2191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security tools would reside in the automation flow stages of Build and Verify and Test. Some of the tools, such as the compiler, will identify vulnerabilities and display warning messages during the Build stage. Other tools, such as static analyzers, will be used during the verify and test stage to scan the code for vulnerabilities. This is also where many of the tools, like automated unit testing and regression tests, will take place.</a:t>
            </a: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Explain your own ranking system for vulnerabilities, using specific details from the coding standards in your security policy</a:t>
            </a:r>
          </a:p>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[Explain the policies that support authentication, authorization, and accounting.]</a:t>
            </a:r>
            <a:endParaRPr lang="en-US" dirty="0"/>
          </a:p>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A218C85C-E60A-3405-0852-4843987F56AD}"/>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A91B8D9E-2D72-28F4-82EA-C050373269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7C8D1E7B-341D-FD8F-1C44-A58F7607FD7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1986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Christopher Vargas</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6A70FA5-AD92-9034-3CF6-5F1BFDAA7DBE}"/>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CD0F82D9-15AC-580C-1DE5-1ECA7C87E53C}"/>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Are Enough Assertions Used? </a:t>
            </a:r>
            <a:endParaRPr dirty="0"/>
          </a:p>
        </p:txBody>
      </p:sp>
      <p:sp>
        <p:nvSpPr>
          <p:cNvPr id="196" name="Google Shape;196;g9504e29505_0_0">
            <a:extLst>
              <a:ext uri="{FF2B5EF4-FFF2-40B4-BE49-F238E27FC236}">
                <a16:creationId xmlns:a16="http://schemas.microsoft.com/office/drawing/2014/main" id="{F722CD5B-0F8B-A4A0-898E-AF5C73926A3A}"/>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Vulnerability: Unit testing coverage should include high priority and high likelihood vulnerabilities.</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Result: 2 vulnerabilities are high priority and likely. At least two assertions should be used to cover these.</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To take it further, the unit tests should cover all vulnerabilities.</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88579CB7-2091-0948-14BE-E6C02D28898E}"/>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9" name="Picture 8">
            <a:extLst>
              <a:ext uri="{FF2B5EF4-FFF2-40B4-BE49-F238E27FC236}">
                <a16:creationId xmlns:a16="http://schemas.microsoft.com/office/drawing/2014/main" id="{5E8DA58D-5249-D555-A9F6-9EE7B5F25D8A}"/>
              </a:ext>
            </a:extLst>
          </p:cNvPr>
          <p:cNvPicPr>
            <a:picLocks noChangeAspect="1"/>
          </p:cNvPicPr>
          <p:nvPr/>
        </p:nvPicPr>
        <p:blipFill>
          <a:blip r:embed="rId5"/>
          <a:stretch>
            <a:fillRect/>
          </a:stretch>
        </p:blipFill>
        <p:spPr>
          <a:xfrm>
            <a:off x="685800" y="3017195"/>
            <a:ext cx="7706801" cy="1047896"/>
          </a:xfrm>
          <a:prstGeom prst="rect">
            <a:avLst/>
          </a:prstGeom>
        </p:spPr>
      </p:pic>
      <p:pic>
        <p:nvPicPr>
          <p:cNvPr id="11" name="Picture 10">
            <a:extLst>
              <a:ext uri="{FF2B5EF4-FFF2-40B4-BE49-F238E27FC236}">
                <a16:creationId xmlns:a16="http://schemas.microsoft.com/office/drawing/2014/main" id="{B8142502-CC98-8067-F26F-F9239E7414B5}"/>
              </a:ext>
            </a:extLst>
          </p:cNvPr>
          <p:cNvPicPr>
            <a:picLocks noChangeAspect="1"/>
          </p:cNvPicPr>
          <p:nvPr/>
        </p:nvPicPr>
        <p:blipFill>
          <a:blip r:embed="rId6"/>
          <a:stretch>
            <a:fillRect/>
          </a:stretch>
        </p:blipFill>
        <p:spPr>
          <a:xfrm>
            <a:off x="685800" y="4918190"/>
            <a:ext cx="4458322" cy="552527"/>
          </a:xfrm>
          <a:prstGeom prst="rect">
            <a:avLst/>
          </a:prstGeom>
        </p:spPr>
      </p:pic>
    </p:spTree>
    <p:custDataLst>
      <p:tags r:id="rId1"/>
    </p:custDataLst>
    <p:extLst>
      <p:ext uri="{BB962C8B-B14F-4D97-AF65-F5344CB8AC3E}">
        <p14:creationId xmlns:p14="http://schemas.microsoft.com/office/powerpoint/2010/main" val="98342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2C150B6-B886-E555-8F15-DEEBAEFA3E4D}"/>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9F5FF9C-2AD0-DAF8-535D-C0EBFA0A91AA}"/>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Is There Sufficient Storage for Character Data and Null Terminator?</a:t>
            </a:r>
            <a:endParaRPr dirty="0"/>
          </a:p>
        </p:txBody>
      </p:sp>
      <p:sp>
        <p:nvSpPr>
          <p:cNvPr id="196" name="Google Shape;196;g9504e29505_0_0">
            <a:extLst>
              <a:ext uri="{FF2B5EF4-FFF2-40B4-BE49-F238E27FC236}">
                <a16:creationId xmlns:a16="http://schemas.microsoft.com/office/drawing/2014/main" id="{F6A2D257-2DC4-3657-29D5-0D0D882362E7}"/>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Vulnerability Tested: That there is enough storage for user input to hold the character data and the null terminator.</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Result:</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To improve this further, longer input strings should be tested.</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80658F75-05B6-5931-8303-7846B94A83B3}"/>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9F0BD353-15C4-D333-8861-B09E40CA1609}"/>
              </a:ext>
            </a:extLst>
          </p:cNvPr>
          <p:cNvPicPr>
            <a:picLocks noChangeAspect="1"/>
          </p:cNvPicPr>
          <p:nvPr/>
        </p:nvPicPr>
        <p:blipFill>
          <a:blip r:embed="rId5"/>
          <a:stretch>
            <a:fillRect/>
          </a:stretch>
        </p:blipFill>
        <p:spPr>
          <a:xfrm>
            <a:off x="773145" y="5070708"/>
            <a:ext cx="10567272" cy="739635"/>
          </a:xfrm>
          <a:prstGeom prst="rect">
            <a:avLst/>
          </a:prstGeom>
        </p:spPr>
      </p:pic>
      <p:pic>
        <p:nvPicPr>
          <p:cNvPr id="5" name="Picture 4">
            <a:extLst>
              <a:ext uri="{FF2B5EF4-FFF2-40B4-BE49-F238E27FC236}">
                <a16:creationId xmlns:a16="http://schemas.microsoft.com/office/drawing/2014/main" id="{2F16D7A1-03F0-1122-0C37-63E8F25A4AA2}"/>
              </a:ext>
            </a:extLst>
          </p:cNvPr>
          <p:cNvPicPr>
            <a:picLocks noChangeAspect="1"/>
          </p:cNvPicPr>
          <p:nvPr/>
        </p:nvPicPr>
        <p:blipFill>
          <a:blip r:embed="rId6"/>
          <a:stretch>
            <a:fillRect/>
          </a:stretch>
        </p:blipFill>
        <p:spPr>
          <a:xfrm>
            <a:off x="773145" y="3022686"/>
            <a:ext cx="6145240" cy="1768853"/>
          </a:xfrm>
          <a:prstGeom prst="rect">
            <a:avLst/>
          </a:prstGeom>
        </p:spPr>
      </p:pic>
    </p:spTree>
    <p:custDataLst>
      <p:tags r:id="rId1"/>
    </p:custDataLst>
    <p:extLst>
      <p:ext uri="{BB962C8B-B14F-4D97-AF65-F5344CB8AC3E}">
        <p14:creationId xmlns:p14="http://schemas.microsoft.com/office/powerpoint/2010/main" val="291026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When building security into a system, the ideal solution is to act now. If you wait, then the risks increase with the complexity of the system. The more complex the system is, then the more time it will take to identify and remove vulnerabilities. Furthermore, the risk is that a pending deadline may lead to insufficient testing that will result in a decision between launching untested code or delaying the release and increasing the cost of the project.</a:t>
            </a:r>
          </a:p>
          <a:p>
            <a:pPr marL="228600" lvl="0" indent="-228600" algn="l" rtl="0">
              <a:lnSpc>
                <a:spcPct val="90000"/>
              </a:lnSpc>
              <a:spcBef>
                <a:spcPts val="0"/>
              </a:spcBef>
              <a:spcAft>
                <a:spcPts val="0"/>
              </a:spcAft>
              <a:buClr>
                <a:schemeClr val="lt1"/>
              </a:buClr>
              <a:buSzPts val="2000"/>
              <a:buChar char="•"/>
            </a:pPr>
            <a:r>
              <a:rPr lang="en-US" sz="2000" dirty="0"/>
              <a:t>It is ideal to include security from the onset of the project. This means that the code should be planned and designed with security in mind. The risk is that the planning phase may take longer. The benefits, however, include code that has been sufficiently tested, active participation from developers and testers throughout the process, and test-driven development to ensure that the code written is focused on meeting business needs.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The current gaps in the security policy are:</a:t>
            </a:r>
          </a:p>
          <a:p>
            <a:pPr marL="1600200" lvl="3" indent="-228600">
              <a:spcBef>
                <a:spcPts val="0"/>
              </a:spcBef>
            </a:pPr>
            <a:r>
              <a:rPr lang="en-US" dirty="0"/>
              <a:t>Insufficient use of unit testing for vulnerabilities.</a:t>
            </a:r>
          </a:p>
          <a:p>
            <a:pPr marL="1600200" lvl="3" indent="-228600">
              <a:spcBef>
                <a:spcPts val="0"/>
              </a:spcBef>
            </a:pPr>
            <a:r>
              <a:rPr lang="en-US" dirty="0"/>
              <a:t>No use of static or dynamic analyzers.</a:t>
            </a:r>
          </a:p>
          <a:p>
            <a:pPr marL="1600200" lvl="3" indent="-228600">
              <a:spcBef>
                <a:spcPts val="0"/>
              </a:spcBef>
            </a:pPr>
            <a:r>
              <a:rPr lang="en-US" dirty="0"/>
              <a:t>A low number of coding standards.</a:t>
            </a:r>
          </a:p>
          <a:p>
            <a:pPr marL="1600200" lvl="3" indent="-228600">
              <a:spcBef>
                <a:spcPts val="0"/>
              </a:spcBef>
            </a:pPr>
            <a:r>
              <a:rPr lang="en-US" dirty="0"/>
              <a:t>Encryption is not fully implemented.</a:t>
            </a:r>
          </a:p>
          <a:p>
            <a:pPr marL="1600200" lvl="3" indent="-228600">
              <a:spcBef>
                <a:spcPts val="0"/>
              </a:spcBef>
            </a:pPr>
            <a:r>
              <a:rPr lang="en-US" dirty="0"/>
              <a:t>Physical Security methods are not implemented.</a:t>
            </a:r>
          </a:p>
          <a:p>
            <a:pPr marL="2057400" lvl="4" indent="-228600">
              <a:spcBef>
                <a:spcPts val="0"/>
              </a:spcBef>
            </a:pPr>
            <a:r>
              <a:rPr lang="en-US" dirty="0"/>
              <a:t>Physical access controls.</a:t>
            </a:r>
          </a:p>
          <a:p>
            <a:pPr marL="1600200" lvl="3" indent="-228600">
              <a:spcBef>
                <a:spcPts val="0"/>
              </a:spcBef>
            </a:pPr>
            <a:r>
              <a:rPr lang="en-US" dirty="0"/>
              <a:t>Perimeter Security methods are not implemented.</a:t>
            </a:r>
          </a:p>
          <a:p>
            <a:pPr marL="2057400" lvl="4" indent="-228600">
              <a:spcBef>
                <a:spcPts val="0"/>
              </a:spcBef>
            </a:pPr>
            <a:r>
              <a:rPr lang="en-US" dirty="0"/>
              <a:t>Patch management and DDOS mitigation.</a:t>
            </a:r>
          </a:p>
          <a:p>
            <a:pPr marL="1600200" lvl="3" indent="-228600">
              <a:spcBef>
                <a:spcPts val="0"/>
              </a:spcBef>
            </a:pPr>
            <a:endParaRPr lang="en-US" dirty="0"/>
          </a:p>
          <a:p>
            <a:pPr marL="1600200" lvl="3" indent="-228600">
              <a:spcBef>
                <a:spcPts val="0"/>
              </a:spcBef>
            </a:pPr>
            <a:endParaRPr sz="1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sz="1400" dirty="0"/>
              <a:t>Additional standards that should be adopted include:</a:t>
            </a:r>
          </a:p>
          <a:p>
            <a:pPr marL="1600200" lvl="3" indent="-228600">
              <a:spcBef>
                <a:spcPts val="0"/>
              </a:spcBef>
            </a:pPr>
            <a:r>
              <a:rPr lang="en-US" sz="1200" dirty="0"/>
              <a:t>Encryption for data at rest, data in flight, and data in-use.</a:t>
            </a:r>
          </a:p>
          <a:p>
            <a:pPr marL="1600200" lvl="3" indent="-228600">
              <a:spcBef>
                <a:spcPts val="0"/>
              </a:spcBef>
            </a:pPr>
            <a:r>
              <a:rPr lang="en-US" sz="1200" dirty="0"/>
              <a:t>Object-Oriented Programming standards such as:</a:t>
            </a:r>
          </a:p>
          <a:p>
            <a:pPr marL="2057400" lvl="4" indent="-228600">
              <a:spcBef>
                <a:spcPts val="0"/>
              </a:spcBef>
            </a:pPr>
            <a:r>
              <a:rPr lang="en-US" sz="1200" dirty="0"/>
              <a:t>Honor replacement handler requirements.</a:t>
            </a:r>
          </a:p>
          <a:p>
            <a:pPr marL="2057400" lvl="4" indent="-228600">
              <a:spcBef>
                <a:spcPts val="0"/>
              </a:spcBef>
            </a:pPr>
            <a:r>
              <a:rPr lang="en-US" sz="1200" dirty="0"/>
              <a:t>Copy operations must not mutate the source object</a:t>
            </a:r>
          </a:p>
          <a:p>
            <a:pPr marL="1600200" lvl="3" indent="-228600">
              <a:spcBef>
                <a:spcPts val="0"/>
              </a:spcBef>
            </a:pPr>
            <a:r>
              <a:rPr lang="en-US" sz="1200" dirty="0"/>
              <a:t>Concurrency Standards such as:</a:t>
            </a:r>
          </a:p>
          <a:p>
            <a:pPr marL="2057400" lvl="4" indent="-228600">
              <a:spcBef>
                <a:spcPts val="0"/>
              </a:spcBef>
            </a:pPr>
            <a:r>
              <a:rPr lang="en-US" sz="1200" dirty="0"/>
              <a:t>Prevent data races when accessing bit-fields from multiple threads.</a:t>
            </a:r>
          </a:p>
          <a:p>
            <a:pPr marL="2057400" lvl="4" indent="-228600">
              <a:spcBef>
                <a:spcPts val="0"/>
              </a:spcBef>
            </a:pPr>
            <a:r>
              <a:rPr lang="en-US" sz="1200" dirty="0"/>
              <a:t>Wrap functions that can spuriously wake up in a loop.</a:t>
            </a:r>
          </a:p>
          <a:p>
            <a:pPr marL="2057400" lvl="4" indent="-228600">
              <a:spcBef>
                <a:spcPts val="0"/>
              </a:spcBef>
            </a:pPr>
            <a:r>
              <a:rPr lang="en-US" sz="1200" dirty="0"/>
              <a:t>Preserve thread safety and liveness when using condition variables.</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SEI CERT. </a:t>
            </a:r>
            <a:r>
              <a:rPr lang="en-US" dirty="0"/>
              <a:t>“SEI CERT C++ Coding Standard - SEI CERT C++ Coding Standard - Confluence.” Wiki.sei.cmu.edu, wiki.sei.cmu.edu/confluence/pages/</a:t>
            </a:r>
            <a:r>
              <a:rPr lang="en-US" dirty="0" err="1"/>
              <a:t>viewpage.action?pageId</a:t>
            </a:r>
            <a:r>
              <a:rPr lang="en-US" dirty="0"/>
              <a:t>=88046682.</a:t>
            </a:r>
          </a:p>
          <a:p>
            <a:pPr marL="228600" lvl="0" indent="-228600" algn="l" rtl="0">
              <a:lnSpc>
                <a:spcPct val="90000"/>
              </a:lnSpc>
              <a:spcBef>
                <a:spcPts val="0"/>
              </a:spcBef>
              <a:spcAft>
                <a:spcPts val="0"/>
              </a:spcAft>
              <a:buClr>
                <a:schemeClr val="lt1"/>
              </a:buClr>
              <a:buSzPts val="2200"/>
              <a:buChar char="•"/>
            </a:pPr>
            <a:r>
              <a:rPr lang="en-US" dirty="0" err="1"/>
              <a:t>Snyk</a:t>
            </a:r>
            <a:r>
              <a:rPr lang="en-US" dirty="0"/>
              <a:t> Security Research Team. “Buffer Overflow Attacks in C++: A Hands-on Guide | </a:t>
            </a:r>
            <a:r>
              <a:rPr lang="en-US" dirty="0" err="1"/>
              <a:t>Snyk</a:t>
            </a:r>
            <a:r>
              <a:rPr lang="en-US" dirty="0"/>
              <a:t>.” Snyk.io, 27 July 2022, snyk.io/blog/buffer-overflow-attacks-in-c/.</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759790"/>
            <a:ext cx="10820400" cy="4458896"/>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t>With the number of attack vectors present in a system such as ours, a multi-layered approach to security is necessary to defend from a multitude of attacks types and entry points. For this reason, we will be implementing defense in depth strategy comprised of 10 principles, 10 coding standards, an Encryption strategy, and the Triple-A framework.</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221325" y="2294603"/>
            <a:ext cx="2950575" cy="3705044"/>
          </a:xfrm>
          <a:prstGeom prst="rect">
            <a:avLst/>
          </a:prstGeom>
          <a:noFill/>
          <a:ln>
            <a:noFill/>
          </a:ln>
        </p:spPr>
        <p:txBody>
          <a:bodyPr spcFirstLastPara="1" wrap="square" lIns="91425" tIns="45700" rIns="91425" bIns="45700" anchor="t" anchorCtr="0">
            <a:normAutofit fontScale="77500" lnSpcReduction="20000"/>
          </a:bodyPr>
          <a:lstStyle/>
          <a:p>
            <a:pPr marL="514350" indent="-285750">
              <a:lnSpc>
                <a:spcPct val="107916"/>
              </a:lnSpc>
              <a:spcBef>
                <a:spcPts val="0"/>
              </a:spcBef>
            </a:pPr>
            <a:r>
              <a:rPr lang="en-US" sz="1600" dirty="0">
                <a:solidFill>
                  <a:srgbClr val="FFFFFF"/>
                </a:solidFill>
              </a:rPr>
              <a:t>The most likely and potentially most damaging threats deal with preventing buffer overflows and SQL injection attacks.</a:t>
            </a:r>
          </a:p>
          <a:p>
            <a:pPr marL="971550" lvl="1" indent="-285750">
              <a:lnSpc>
                <a:spcPct val="107916"/>
              </a:lnSpc>
              <a:spcBef>
                <a:spcPts val="0"/>
              </a:spcBef>
            </a:pPr>
            <a:r>
              <a:rPr lang="en-US" sz="1400" dirty="0">
                <a:solidFill>
                  <a:srgbClr val="FFFFFF"/>
                </a:solidFill>
              </a:rPr>
              <a:t>These vulnerabilities can be exploited by attackers to run external code.</a:t>
            </a:r>
          </a:p>
          <a:p>
            <a:pPr marL="514350" indent="-285750">
              <a:lnSpc>
                <a:spcPct val="107916"/>
              </a:lnSpc>
              <a:spcBef>
                <a:spcPts val="0"/>
              </a:spcBef>
            </a:pPr>
            <a:r>
              <a:rPr lang="en-US" sz="1600" dirty="0">
                <a:solidFill>
                  <a:srgbClr val="FFFFFF"/>
                </a:solidFill>
              </a:rPr>
              <a:t>The next level of importance is to incorporate diagnostic tests using assertions.</a:t>
            </a:r>
          </a:p>
          <a:p>
            <a:pPr marL="971550" lvl="1" indent="-285750">
              <a:lnSpc>
                <a:spcPct val="107916"/>
              </a:lnSpc>
              <a:spcBef>
                <a:spcPts val="0"/>
              </a:spcBef>
            </a:pPr>
            <a:r>
              <a:rPr lang="en-US" sz="1400" dirty="0">
                <a:solidFill>
                  <a:srgbClr val="FFFFFF"/>
                </a:solidFill>
              </a:rPr>
              <a:t>This will enable us to implement automated testing to identify vulnerabilities</a:t>
            </a:r>
          </a:p>
          <a:p>
            <a:pPr marL="514350" indent="-285750">
              <a:lnSpc>
                <a:spcPct val="107916"/>
              </a:lnSpc>
              <a:spcBef>
                <a:spcPts val="0"/>
              </a:spcBef>
            </a:pPr>
            <a:r>
              <a:rPr lang="en-US" sz="1600" dirty="0">
                <a:solidFill>
                  <a:srgbClr val="FFFFFF"/>
                </a:solidFill>
              </a:rPr>
              <a:t>The remaining threats are unlikely or low priority. </a:t>
            </a:r>
          </a:p>
          <a:p>
            <a:pPr marL="971550" lvl="1" indent="-285750">
              <a:lnSpc>
                <a:spcPct val="107916"/>
              </a:lnSpc>
              <a:spcBef>
                <a:spcPts val="0"/>
              </a:spcBef>
            </a:pPr>
            <a:r>
              <a:rPr lang="en-US" sz="1400" dirty="0">
                <a:solidFill>
                  <a:srgbClr val="FFFFFF"/>
                </a:solidFill>
              </a:rPr>
              <a:t>These deal with poor coding practices that can result in undefined behavior, such as dividing by zero or missing exception handlers.</a:t>
            </a:r>
            <a:endParaRPr sz="1400" dirty="0"/>
          </a:p>
        </p:txBody>
      </p:sp>
      <p:graphicFrame>
        <p:nvGraphicFramePr>
          <p:cNvPr id="161" name="Google Shape;161;p4" descr="Alt text required"/>
          <p:cNvGraphicFramePr/>
          <p:nvPr>
            <p:extLst>
              <p:ext uri="{D42A27DB-BD31-4B8C-83A1-F6EECF244321}">
                <p14:modId xmlns:p14="http://schemas.microsoft.com/office/powerpoint/2010/main" val="4141285228"/>
              </p:ext>
            </p:extLst>
          </p:nvPr>
        </p:nvGraphicFramePr>
        <p:xfrm>
          <a:off x="3171900" y="2194550"/>
          <a:ext cx="7912174" cy="3905150"/>
        </p:xfrm>
        <a:graphic>
          <a:graphicData uri="http://schemas.openxmlformats.org/drawingml/2006/table">
            <a:tbl>
              <a:tblPr firstRow="1" firstCol="1">
                <a:noFill/>
                <a:tableStyleId>{802198C4-3087-4945-87E3-76CBB3509B7E}</a:tableStyleId>
              </a:tblPr>
              <a:tblGrid>
                <a:gridCol w="4070007">
                  <a:extLst>
                    <a:ext uri="{9D8B030D-6E8A-4147-A177-3AD203B41FA5}">
                      <a16:colId xmlns:a16="http://schemas.microsoft.com/office/drawing/2014/main" val="20000"/>
                    </a:ext>
                  </a:extLst>
                </a:gridCol>
                <a:gridCol w="3842167">
                  <a:extLst>
                    <a:ext uri="{9D8B030D-6E8A-4147-A177-3AD203B41FA5}">
                      <a16:colId xmlns:a16="http://schemas.microsoft.com/office/drawing/2014/main" val="20001"/>
                    </a:ext>
                  </a:extLst>
                </a:gridCol>
              </a:tblGrid>
              <a:tr h="1952575">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err="1">
                          <a:solidFill>
                            <a:srgbClr val="FFD966"/>
                          </a:solidFill>
                        </a:rPr>
                        <a:t>Likely+LowPriority</a:t>
                      </a:r>
                      <a:endParaRPr sz="1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latin typeface="Arial"/>
                          <a:cs typeface="Arial"/>
                          <a:sym typeface="Arial"/>
                        </a:rPr>
                        <a:t>STD-007-CPP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latin typeface="Arial"/>
                          <a:cs typeface="Arial"/>
                          <a:sym typeface="Arial"/>
                        </a:rPr>
                        <a:t>STD-008-CPP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 </a:t>
                      </a:r>
                      <a:r>
                        <a:rPr lang="en-US" sz="3200" u="none" strike="noStrike" cap="none" dirty="0" err="1">
                          <a:solidFill>
                            <a:srgbClr val="FFD966"/>
                          </a:solidFill>
                        </a:rPr>
                        <a:t>Likely+Priority</a:t>
                      </a:r>
                      <a:endParaRPr lang="en-US" sz="32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STD-003-CPP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STD-004-CPP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52575">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err="1">
                          <a:solidFill>
                            <a:srgbClr val="FFD966"/>
                          </a:solidFill>
                        </a:rPr>
                        <a:t>Unlikely+Low</a:t>
                      </a:r>
                      <a:r>
                        <a:rPr lang="en-US" sz="3200" u="none" strike="noStrike" cap="none" dirty="0">
                          <a:solidFill>
                            <a:srgbClr val="FFD966"/>
                          </a:solidFill>
                        </a:rPr>
                        <a:t> Priority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latin typeface="Arial"/>
                          <a:cs typeface="Arial"/>
                          <a:sym typeface="Arial"/>
                        </a:rPr>
                        <a:t>STD-001-CPP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latin typeface="Arial"/>
                          <a:cs typeface="Arial"/>
                          <a:sym typeface="Arial"/>
                        </a:rPr>
                        <a:t>STD-002-CPP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latin typeface="Arial"/>
                          <a:cs typeface="Arial"/>
                          <a:sym typeface="Arial"/>
                        </a:rPr>
                        <a:t>STD-009-CPP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latin typeface="Arial"/>
                          <a:cs typeface="Arial"/>
                          <a:sym typeface="Arial"/>
                        </a:rPr>
                        <a:t>STD-010-CPP</a:t>
                      </a:r>
                      <a:endParaRPr sz="1400" b="0" i="0" u="none" strike="noStrike" cap="none" dirty="0">
                        <a:solidFill>
                          <a:srgbClr val="000000"/>
                        </a:solidFill>
                        <a:latin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err="1">
                          <a:solidFill>
                            <a:srgbClr val="FFD966"/>
                          </a:solidFill>
                        </a:rPr>
                        <a:t>Unlikely+Priority</a:t>
                      </a:r>
                      <a:endParaRPr lang="en-US" sz="32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t>STD-005-CPP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t>STD-006-CPP</a:t>
                      </a: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685800" lvl="1" indent="-228600">
              <a:spcBef>
                <a:spcPts val="0"/>
              </a:spcBef>
              <a:buSzPts val="2200"/>
            </a:pPr>
            <a:r>
              <a:rPr lang="en-US" dirty="0"/>
              <a:t>STD-003-CPP: Guarantee that storage for strings has sufficient space for character data and the null terminator.</a:t>
            </a:r>
          </a:p>
          <a:p>
            <a:pPr marL="685800" lvl="1" indent="-228600">
              <a:spcBef>
                <a:spcPts val="0"/>
              </a:spcBef>
              <a:buSzPts val="2200"/>
            </a:pPr>
            <a:r>
              <a:rPr lang="en-US" dirty="0"/>
              <a:t>STD-008-CPP: Ensure that division and remainder operations do not result in divide-by-zero errors.</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685800" lvl="1" indent="-228600">
              <a:spcBef>
                <a:spcPts val="0"/>
              </a:spcBef>
              <a:buSzPts val="2200"/>
            </a:pPr>
            <a:r>
              <a:rPr lang="en-US" dirty="0"/>
              <a:t>STD-001-CPP: Do not delete an array through a pointer of the incorrect type.</a:t>
            </a:r>
          </a:p>
          <a:p>
            <a:pPr marL="685800" lvl="1" indent="-228600">
              <a:spcBef>
                <a:spcPts val="0"/>
              </a:spcBef>
              <a:buSzPts val="2200"/>
            </a:pPr>
            <a:r>
              <a:rPr lang="en-US" dirty="0"/>
              <a:t>STD-002-CPP: Do not cast an out-of-range enumeration value.</a:t>
            </a:r>
          </a:p>
          <a:p>
            <a:pPr marL="685800" lvl="1" indent="-228600">
              <a:spcBef>
                <a:spcPts val="0"/>
              </a:spcBef>
              <a:buSzPts val="2200"/>
            </a:pPr>
            <a:r>
              <a:rPr lang="en-US" dirty="0"/>
              <a:t>STD-008-CPP: Ensure that division and remainder operations do not result in divide-by-zero errors.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685800" lvl="1" indent="-228600">
              <a:spcBef>
                <a:spcPts val="0"/>
              </a:spcBef>
              <a:buSzPts val="2200"/>
            </a:pPr>
            <a:r>
              <a:rPr lang="en-US" dirty="0"/>
              <a:t>STD-005-CPP: Avoid using default operator new for over-aligned types.</a:t>
            </a:r>
          </a:p>
          <a:p>
            <a:pPr marL="685800" lvl="1" indent="-228600">
              <a:spcBef>
                <a:spcPts val="0"/>
              </a:spcBef>
              <a:buSzPts val="2200"/>
            </a:pPr>
            <a:r>
              <a:rPr lang="en-US" dirty="0"/>
              <a:t>STD-009-CPP: Close files when they are no longer needed.</a:t>
            </a:r>
          </a:p>
          <a:p>
            <a:pPr marL="685800" lvl="1" indent="-228600">
              <a:spcBef>
                <a:spcPts val="0"/>
              </a:spcBef>
              <a:buSzPts val="2200"/>
            </a:pPr>
            <a:r>
              <a:rPr lang="en-US" dirty="0"/>
              <a:t>STD-010-CPP: Do not use std::rand() for generating pseudorandom numbers.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685800" lvl="1" indent="-228600">
              <a:spcBef>
                <a:spcPts val="0"/>
              </a:spcBef>
              <a:buSzPts val="2200"/>
            </a:pPr>
            <a:r>
              <a:rPr lang="en-US" dirty="0"/>
              <a:t>STD-003-CPP: Guarantee that storage for strings has sufficient space for character data and the null terminator.</a:t>
            </a:r>
          </a:p>
          <a:p>
            <a:pPr marL="685800" lvl="1" indent="-228600">
              <a:spcBef>
                <a:spcPts val="0"/>
              </a:spcBef>
              <a:buSzPts val="2200"/>
            </a:pPr>
            <a:r>
              <a:rPr lang="en-US" dirty="0"/>
              <a:t>STD-004-CPP: Sanitize data passed to complex subsystems.</a:t>
            </a:r>
          </a:p>
          <a:p>
            <a:pPr marL="685800" lvl="1" indent="-228600">
              <a:spcBef>
                <a:spcPts val="0"/>
              </a:spcBef>
              <a:buSzPts val="2200"/>
            </a:pPr>
            <a:r>
              <a:rPr lang="en-US" dirty="0"/>
              <a:t>STD-008-CPP: Ensure that division and remainder operations do not result in divide-by-zero errors.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685800" lvl="1" indent="-228600">
              <a:spcBef>
                <a:spcPts val="0"/>
              </a:spcBef>
              <a:buSzPts val="2200"/>
            </a:pPr>
            <a:r>
              <a:rPr lang="en-US" dirty="0"/>
              <a:t>STD-006-CPP: Incorporate diagnostic tests using assertions.</a:t>
            </a:r>
          </a:p>
          <a:p>
            <a:pPr marL="228600" lvl="0" indent="-228600" algn="l" rtl="0">
              <a:lnSpc>
                <a:spcPct val="90000"/>
              </a:lnSpc>
              <a:spcBef>
                <a:spcPts val="0"/>
              </a:spcBef>
              <a:spcAft>
                <a:spcPts val="0"/>
              </a:spcAft>
              <a:buClr>
                <a:schemeClr val="lt1"/>
              </a:buClr>
              <a:buSzPts val="2200"/>
              <a:buChar char="•"/>
            </a:pPr>
            <a:r>
              <a:rPr lang="en-US" dirty="0"/>
              <a:t>Adopt a Secure Coding Standard</a:t>
            </a:r>
          </a:p>
          <a:p>
            <a:pPr marL="685800" lvl="1" indent="-228600">
              <a:spcBef>
                <a:spcPts val="0"/>
              </a:spcBef>
              <a:buSzPts val="2200"/>
            </a:pPr>
            <a:r>
              <a:rPr lang="en-US" dirty="0"/>
              <a:t>STD-007-CPP: Handle All Exceptions.</a:t>
            </a:r>
          </a:p>
          <a:p>
            <a:pPr marL="685800" lvl="1" indent="-228600">
              <a:spcBef>
                <a:spcPts val="0"/>
              </a:spcBef>
              <a:buSzPts val="2200"/>
            </a:pPr>
            <a:r>
              <a:rPr lang="en-US" dirty="0"/>
              <a:t>STD-009-CPP: Close files when they are no longer needed.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STD-003-CPP: Guarantee that storage for strings has sufficient space for character data and the null terminator.</a:t>
            </a:r>
          </a:p>
          <a:p>
            <a:pPr marL="228600" indent="-228600">
              <a:spcBef>
                <a:spcPts val="0"/>
              </a:spcBef>
              <a:buSzPts val="2000"/>
            </a:pPr>
            <a:r>
              <a:rPr lang="en-US" sz="2000" dirty="0"/>
              <a:t>STD-004-CPP: Sanitize data sent to complex subsystems.</a:t>
            </a:r>
          </a:p>
          <a:p>
            <a:pPr marL="228600" indent="-228600">
              <a:spcBef>
                <a:spcPts val="0"/>
              </a:spcBef>
              <a:buSzPts val="2000"/>
            </a:pPr>
            <a:r>
              <a:rPr lang="en-US" sz="2000" dirty="0"/>
              <a:t>STD-008-CPP: Ensure that division and remainder operations do not result in divide-by-zero errors.</a:t>
            </a:r>
          </a:p>
          <a:p>
            <a:pPr marL="228600" indent="-228600">
              <a:spcBef>
                <a:spcPts val="0"/>
              </a:spcBef>
              <a:buSzPts val="2000"/>
            </a:pPr>
            <a:r>
              <a:rPr lang="en-US" sz="2000" dirty="0"/>
              <a:t>STD-009-CPP: Close file when they are no longer needed.</a:t>
            </a:r>
          </a:p>
          <a:p>
            <a:pPr marL="228600" indent="-228600">
              <a:spcBef>
                <a:spcPts val="0"/>
              </a:spcBef>
              <a:buSzPts val="2000"/>
            </a:pPr>
            <a:r>
              <a:rPr lang="en-US" sz="2000" dirty="0"/>
              <a:t>STD-002-CPP: Do not cast an out-of-range enumeration value.</a:t>
            </a:r>
          </a:p>
          <a:p>
            <a:pPr marL="228600" lvl="0" indent="-228600">
              <a:spcBef>
                <a:spcPts val="0"/>
              </a:spcBef>
              <a:buSzPts val="2000"/>
            </a:pPr>
            <a:r>
              <a:rPr lang="en-US" sz="2000" dirty="0"/>
              <a:t>STD-005-CPP: Avoid using default operator new for over-aligned types.</a:t>
            </a:r>
          </a:p>
          <a:p>
            <a:pPr marL="228600" indent="-228600">
              <a:spcBef>
                <a:spcPts val="0"/>
              </a:spcBef>
              <a:buSzPts val="2000"/>
            </a:pPr>
            <a:r>
              <a:rPr lang="en-US" sz="2000" dirty="0"/>
              <a:t>STD-010-CPP: Do not use std::rand() for generating pseudorandom numbers.</a:t>
            </a:r>
          </a:p>
          <a:p>
            <a:pPr marL="228600" indent="-228600">
              <a:spcBef>
                <a:spcPts val="0"/>
              </a:spcBef>
              <a:buSzPts val="2000"/>
            </a:pPr>
            <a:r>
              <a:rPr lang="en-US" sz="2000" dirty="0"/>
              <a:t>STD-007-CPP: Handle all exceptions.</a:t>
            </a:r>
          </a:p>
          <a:p>
            <a:pPr marL="228600" lvl="0" indent="-228600" algn="l" rtl="0">
              <a:lnSpc>
                <a:spcPct val="90000"/>
              </a:lnSpc>
              <a:spcBef>
                <a:spcPts val="0"/>
              </a:spcBef>
              <a:spcAft>
                <a:spcPts val="0"/>
              </a:spcAft>
              <a:buClr>
                <a:schemeClr val="lt1"/>
              </a:buClr>
              <a:buSzPts val="2000"/>
              <a:buChar char="•"/>
            </a:pPr>
            <a:r>
              <a:rPr lang="en-US" sz="2000" dirty="0"/>
              <a:t>STD-001-CPP: Do not delete an array through a pointer of the incorrect type.</a:t>
            </a:r>
          </a:p>
          <a:p>
            <a:pPr marL="228600" lvl="0" indent="-228600" algn="l" rtl="0">
              <a:lnSpc>
                <a:spcPct val="90000"/>
              </a:lnSpc>
              <a:spcBef>
                <a:spcPts val="0"/>
              </a:spcBef>
              <a:spcAft>
                <a:spcPts val="0"/>
              </a:spcAft>
              <a:buClr>
                <a:schemeClr val="lt1"/>
              </a:buClr>
              <a:buSzPts val="2000"/>
              <a:buChar char="•"/>
            </a:pPr>
            <a:r>
              <a:rPr lang="en-US" sz="2000" dirty="0"/>
              <a:t>STD-006-CPP: Incorporate diagnostic tests using assertions.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a:t>
            </a:r>
          </a:p>
          <a:p>
            <a:pPr marL="685800" lvl="1" indent="-228600">
              <a:spcBef>
                <a:spcPts val="0"/>
              </a:spcBef>
              <a:buSzPts val="2000"/>
            </a:pPr>
            <a:r>
              <a:rPr lang="en-US" sz="1500" dirty="0"/>
              <a:t>Utilize a cipher and key to encrypt/decrypt data that is stored on a device, such as a server or hard drive.</a:t>
            </a:r>
          </a:p>
          <a:p>
            <a:pPr marL="685800" lvl="1" indent="-228600">
              <a:spcBef>
                <a:spcPts val="0"/>
              </a:spcBef>
              <a:buSzPts val="2000"/>
            </a:pPr>
            <a:r>
              <a:rPr lang="en-US" sz="1500" dirty="0"/>
              <a:t>This involves the use of hashing functions and salting so that data is unreadable without the necessary key to decrypt it.</a:t>
            </a:r>
          </a:p>
          <a:p>
            <a:pPr marL="685800" lvl="1" indent="-228600">
              <a:spcBef>
                <a:spcPts val="0"/>
              </a:spcBef>
              <a:buSzPts val="2000"/>
            </a:pPr>
            <a:r>
              <a:rPr lang="en-US" sz="1500" dirty="0"/>
              <a:t>This is important for ensuring that data is secure and protected even in the event of a breach.</a:t>
            </a:r>
          </a:p>
          <a:p>
            <a:pPr marL="228600" lvl="0" indent="-228600" algn="l" rtl="0">
              <a:lnSpc>
                <a:spcPct val="90000"/>
              </a:lnSpc>
              <a:spcBef>
                <a:spcPts val="0"/>
              </a:spcBef>
              <a:spcAft>
                <a:spcPts val="0"/>
              </a:spcAft>
              <a:buClr>
                <a:schemeClr val="lt1"/>
              </a:buClr>
              <a:buSzPts val="2000"/>
              <a:buChar char="•"/>
            </a:pPr>
            <a:r>
              <a:rPr lang="en-US" sz="2000" dirty="0"/>
              <a:t>Encryption in flight:</a:t>
            </a:r>
          </a:p>
          <a:p>
            <a:pPr marL="685800" lvl="1" indent="-228600">
              <a:spcBef>
                <a:spcPts val="0"/>
              </a:spcBef>
              <a:buSzPts val="2000"/>
            </a:pPr>
            <a:r>
              <a:rPr lang="en-US" sz="1400" dirty="0"/>
              <a:t>Utilize HTTPS or end-to-end encryption so that data is protected when transmitted to another device.</a:t>
            </a:r>
          </a:p>
          <a:p>
            <a:pPr marL="685800" lvl="1" indent="-228600">
              <a:spcBef>
                <a:spcPts val="0"/>
              </a:spcBef>
              <a:buSzPts val="2000"/>
            </a:pPr>
            <a:r>
              <a:rPr lang="en-US" sz="1400" dirty="0"/>
              <a:t>Ensures that only the intended recipient is able to decrypt and read the data.</a:t>
            </a:r>
          </a:p>
          <a:p>
            <a:pPr marL="685800" lvl="1" indent="-228600">
              <a:spcBef>
                <a:spcPts val="0"/>
              </a:spcBef>
              <a:buSzPts val="2000"/>
            </a:pPr>
            <a:r>
              <a:rPr lang="en-US" sz="1400" dirty="0"/>
              <a:t>Protects against man-in-the-middle attacks.</a:t>
            </a:r>
          </a:p>
          <a:p>
            <a:pPr marL="685800" lvl="1" indent="-228600">
              <a:spcBef>
                <a:spcPts val="0"/>
              </a:spcBef>
              <a:buSzPts val="2000"/>
            </a:pPr>
            <a:r>
              <a:rPr lang="en-US" sz="1400" dirty="0"/>
              <a:t>Enables users to safely use our service from a browser or via our mobile app.</a:t>
            </a:r>
          </a:p>
          <a:p>
            <a:pPr marL="228600" lvl="0" indent="-228600" algn="l" rtl="0">
              <a:lnSpc>
                <a:spcPct val="90000"/>
              </a:lnSpc>
              <a:spcBef>
                <a:spcPts val="0"/>
              </a:spcBef>
              <a:spcAft>
                <a:spcPts val="0"/>
              </a:spcAft>
              <a:buClr>
                <a:schemeClr val="lt1"/>
              </a:buClr>
              <a:buSzPts val="2000"/>
              <a:buChar char="•"/>
            </a:pPr>
            <a:r>
              <a:rPr lang="en-US" sz="2000" dirty="0"/>
              <a:t>Encryption in use:</a:t>
            </a:r>
          </a:p>
          <a:p>
            <a:pPr marL="685800" lvl="1" indent="-228600">
              <a:spcBef>
                <a:spcPts val="0"/>
              </a:spcBef>
              <a:buSzPts val="2000"/>
            </a:pPr>
            <a:r>
              <a:rPr lang="en-US" sz="1400" dirty="0"/>
              <a:t>Protects data that is actively being read and written.</a:t>
            </a:r>
          </a:p>
          <a:p>
            <a:pPr marL="685800" lvl="1" indent="-228600">
              <a:spcBef>
                <a:spcPts val="0"/>
              </a:spcBef>
              <a:buSzPts val="2000"/>
            </a:pPr>
            <a:r>
              <a:rPr lang="en-US" sz="1400" dirty="0"/>
              <a:t>Unique in that the data in-use is encrypted and decrypted in real time.</a:t>
            </a:r>
          </a:p>
          <a:p>
            <a:pPr marL="685800" lvl="1" indent="-228600">
              <a:spcBef>
                <a:spcPts val="0"/>
              </a:spcBef>
              <a:buSzPts val="2000"/>
            </a:pPr>
            <a:r>
              <a:rPr lang="en-US" sz="1400" dirty="0"/>
              <a:t>Secures the data by preventing access from processes from outside the protected runtime environment.</a:t>
            </a:r>
          </a:p>
          <a:p>
            <a:pPr marL="685800" lvl="1" indent="-228600">
              <a:spcBef>
                <a:spcPts val="0"/>
              </a:spcBef>
              <a:buSzPts val="2000"/>
            </a:pPr>
            <a:r>
              <a:rPr lang="en-US" sz="1400" dirty="0"/>
              <a:t>Computationally expensive.</a:t>
            </a:r>
          </a:p>
          <a:p>
            <a:pPr marL="685800" lvl="1" indent="-228600">
              <a:spcBef>
                <a:spcPts val="0"/>
              </a:spcBef>
              <a:buSzPts val="2000"/>
            </a:pPr>
            <a:r>
              <a:rPr lang="en-US" sz="1400" dirty="0"/>
              <a:t>Ensures data is protected even if the device storing is vulnerable.</a:t>
            </a:r>
            <a:endParaRPr sz="14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ts val="2400"/>
              <a:buChar char="•"/>
            </a:pPr>
            <a:r>
              <a:rPr lang="en-US" dirty="0"/>
              <a:t>Authentication:</a:t>
            </a:r>
          </a:p>
          <a:p>
            <a:pPr marL="685800" lvl="1" indent="-228600">
              <a:spcBef>
                <a:spcPts val="0"/>
              </a:spcBef>
              <a:buSzPts val="2400"/>
            </a:pPr>
            <a:r>
              <a:rPr lang="en-US" dirty="0"/>
              <a:t>Identify users and ensure that they are who they claim to be.</a:t>
            </a:r>
          </a:p>
          <a:p>
            <a:pPr marL="1143000" lvl="2" indent="-228600">
              <a:spcBef>
                <a:spcPts val="0"/>
              </a:spcBef>
              <a:buSzPts val="2400"/>
            </a:pPr>
            <a:r>
              <a:rPr lang="en-US" dirty="0"/>
              <a:t>Includes verifying credentials, such as user login information.</a:t>
            </a:r>
          </a:p>
          <a:p>
            <a:pPr marL="1143000" lvl="2" indent="-228600">
              <a:spcBef>
                <a:spcPts val="0"/>
              </a:spcBef>
              <a:buSzPts val="2400"/>
            </a:pPr>
            <a:r>
              <a:rPr lang="en-US" dirty="0"/>
              <a:t>Compares the submitted username and password with what is stored on the database.</a:t>
            </a:r>
          </a:p>
          <a:p>
            <a:pPr marL="685800" lvl="1" indent="-228600">
              <a:spcBef>
                <a:spcPts val="0"/>
              </a:spcBef>
              <a:buSzPts val="2400"/>
            </a:pPr>
            <a:r>
              <a:rPr lang="en-US" dirty="0"/>
              <a:t>It is important to restrict access to specific users.</a:t>
            </a:r>
          </a:p>
          <a:p>
            <a:pPr marL="228600" lvl="0" indent="-228600" algn="l" rtl="0">
              <a:lnSpc>
                <a:spcPct val="90000"/>
              </a:lnSpc>
              <a:spcBef>
                <a:spcPts val="0"/>
              </a:spcBef>
              <a:spcAft>
                <a:spcPts val="0"/>
              </a:spcAft>
              <a:buClr>
                <a:schemeClr val="lt1"/>
              </a:buClr>
              <a:buSzPts val="2400"/>
              <a:buChar char="•"/>
            </a:pPr>
            <a:r>
              <a:rPr lang="en-US" dirty="0"/>
              <a:t>Authorization:</a:t>
            </a:r>
          </a:p>
          <a:p>
            <a:pPr marL="685800" lvl="1" indent="-228600">
              <a:spcBef>
                <a:spcPts val="0"/>
              </a:spcBef>
              <a:buSzPts val="2400"/>
            </a:pPr>
            <a:r>
              <a:rPr lang="en-US" dirty="0"/>
              <a:t>Protect resources by only allowing those with permission to access them.</a:t>
            </a:r>
          </a:p>
          <a:p>
            <a:pPr marL="1143000" lvl="2" indent="-228600">
              <a:spcBef>
                <a:spcPts val="0"/>
              </a:spcBef>
              <a:buSzPts val="2400"/>
            </a:pPr>
            <a:r>
              <a:rPr lang="en-US" dirty="0"/>
              <a:t>Users are granted a specific level of access based on their role.</a:t>
            </a:r>
          </a:p>
          <a:p>
            <a:pPr marL="685800" lvl="1" indent="-228600">
              <a:spcBef>
                <a:spcPts val="0"/>
              </a:spcBef>
              <a:buSzPts val="2400"/>
            </a:pPr>
            <a:r>
              <a:rPr lang="en-US" dirty="0"/>
              <a:t>Limits the damage from stolen or malicious accounts.</a:t>
            </a:r>
          </a:p>
          <a:p>
            <a:pPr marL="685800" lvl="1" indent="-228600">
              <a:spcBef>
                <a:spcPts val="0"/>
              </a:spcBef>
              <a:buSzPts val="2400"/>
            </a:pPr>
            <a:r>
              <a:rPr lang="en-US" dirty="0"/>
              <a:t>Implement additional layers of security for accounts with access to highly sensitive data or critical functions, such as administrators.</a:t>
            </a:r>
          </a:p>
          <a:p>
            <a:pPr marL="228600" lvl="0" indent="-228600" algn="l" rtl="0">
              <a:lnSpc>
                <a:spcPct val="90000"/>
              </a:lnSpc>
              <a:spcBef>
                <a:spcPts val="0"/>
              </a:spcBef>
              <a:spcAft>
                <a:spcPts val="0"/>
              </a:spcAft>
              <a:buClr>
                <a:schemeClr val="lt1"/>
              </a:buClr>
              <a:buSzPts val="2400"/>
              <a:buChar char="•"/>
            </a:pPr>
            <a:r>
              <a:rPr lang="en-US" dirty="0"/>
              <a:t>Accounting:</a:t>
            </a:r>
          </a:p>
          <a:p>
            <a:pPr marL="685800" lvl="1" indent="-228600">
              <a:spcBef>
                <a:spcPts val="0"/>
              </a:spcBef>
              <a:buSzPts val="2400"/>
            </a:pPr>
            <a:r>
              <a:rPr lang="en-US" dirty="0"/>
              <a:t>Log the actions of users on the network or service.</a:t>
            </a:r>
          </a:p>
          <a:p>
            <a:pPr marL="1143000" lvl="2" indent="-228600">
              <a:spcBef>
                <a:spcPts val="0"/>
              </a:spcBef>
              <a:buSzPts val="2400"/>
            </a:pPr>
            <a:r>
              <a:rPr lang="en-US" dirty="0"/>
              <a:t>Which resources were accessed, who accessed them, what time they were accessed, how long a resource was accessed.</a:t>
            </a:r>
          </a:p>
          <a:p>
            <a:pPr marL="685800" lvl="1" indent="-228600">
              <a:spcBef>
                <a:spcPts val="0"/>
              </a:spcBef>
              <a:buSzPts val="2400"/>
            </a:pPr>
            <a:r>
              <a:rPr lang="en-US" dirty="0"/>
              <a:t>Log session details for users.</a:t>
            </a:r>
          </a:p>
          <a:p>
            <a:pPr marL="1143000" lvl="2" indent="-228600">
              <a:spcBef>
                <a:spcPts val="0"/>
              </a:spcBef>
              <a:buSzPts val="2400"/>
            </a:pPr>
            <a:r>
              <a:rPr lang="en-US" dirty="0"/>
              <a:t>IP addresses, time of day, duration of the session, device information for the session.</a:t>
            </a:r>
          </a:p>
          <a:p>
            <a:pPr marL="685800" lvl="1" indent="-228600">
              <a:spcBef>
                <a:spcPts val="0"/>
              </a:spcBef>
              <a:buSzPts val="2400"/>
            </a:pPr>
            <a:r>
              <a:rPr lang="en-US" dirty="0"/>
              <a:t>Supports the security team’s response to security breaches.</a:t>
            </a:r>
          </a:p>
          <a:p>
            <a:pPr marL="1143000" lvl="2" indent="-228600">
              <a:spcBef>
                <a:spcPts val="0"/>
              </a:spcBef>
              <a:buSzPts val="2400"/>
            </a:pPr>
            <a:r>
              <a:rPr lang="en-US" dirty="0"/>
              <a:t>Useful for audits to determine details of an attack.</a:t>
            </a:r>
          </a:p>
          <a:p>
            <a:pPr marL="1143000" lvl="2" indent="-228600">
              <a:spcBef>
                <a:spcPts val="0"/>
              </a:spcBef>
              <a:buSzPts val="2400"/>
            </a:pPr>
            <a:r>
              <a:rPr lang="en-US" dirty="0"/>
              <a:t>Provides details for estimating the damage resulting from an attack.</a:t>
            </a:r>
          </a:p>
          <a:p>
            <a:pPr marL="685800" lvl="1" indent="-228600">
              <a:spcBef>
                <a:spcPts val="0"/>
              </a:spcBef>
              <a:buSzPts val="2400"/>
            </a:pPr>
            <a:r>
              <a:rPr lang="en-US" dirty="0"/>
              <a:t>Provides feedback to enhance and update security policies and defense strategies.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Are Out of Range Exceptions Caught?</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Highlighted Vulnerability to test: Uncaught exceptions.</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Result:</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To take it further, the test should test out of bounds on both boundaries, the high and the low.</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07128AAE-2E50-88A6-7235-97F223EAC9B4}"/>
              </a:ext>
            </a:extLst>
          </p:cNvPr>
          <p:cNvPicPr>
            <a:picLocks noChangeAspect="1"/>
          </p:cNvPicPr>
          <p:nvPr/>
        </p:nvPicPr>
        <p:blipFill>
          <a:blip r:embed="rId5"/>
          <a:stretch>
            <a:fillRect/>
          </a:stretch>
        </p:blipFill>
        <p:spPr>
          <a:xfrm>
            <a:off x="694426" y="2848575"/>
            <a:ext cx="8811855" cy="1695687"/>
          </a:xfrm>
          <a:prstGeom prst="rect">
            <a:avLst/>
          </a:prstGeom>
        </p:spPr>
      </p:pic>
      <p:pic>
        <p:nvPicPr>
          <p:cNvPr id="5" name="Picture 4">
            <a:extLst>
              <a:ext uri="{FF2B5EF4-FFF2-40B4-BE49-F238E27FC236}">
                <a16:creationId xmlns:a16="http://schemas.microsoft.com/office/drawing/2014/main" id="{494C28AA-9E92-3525-F86C-743DB8C94A00}"/>
              </a:ext>
            </a:extLst>
          </p:cNvPr>
          <p:cNvPicPr>
            <a:picLocks noChangeAspect="1"/>
          </p:cNvPicPr>
          <p:nvPr/>
        </p:nvPicPr>
        <p:blipFill>
          <a:blip r:embed="rId6"/>
          <a:stretch>
            <a:fillRect/>
          </a:stretch>
        </p:blipFill>
        <p:spPr>
          <a:xfrm>
            <a:off x="685800" y="4793545"/>
            <a:ext cx="7278116" cy="46679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7C2DA356-57B0-3640-6226-E54F22AF6B76}"/>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59C6D7B1-2B29-8C61-C0C2-3BEAA9A46CCB}"/>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Are Divide-By-Zero Errors Caught?</a:t>
            </a:r>
            <a:endParaRPr dirty="0"/>
          </a:p>
        </p:txBody>
      </p:sp>
      <p:sp>
        <p:nvSpPr>
          <p:cNvPr id="196" name="Google Shape;196;g9504e29505_0_0">
            <a:extLst>
              <a:ext uri="{FF2B5EF4-FFF2-40B4-BE49-F238E27FC236}">
                <a16:creationId xmlns:a16="http://schemas.microsoft.com/office/drawing/2014/main" id="{B003A80C-919F-8654-41D2-1C89487521C9}"/>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Vulnerability: Dividing by zero causes undefined behavior.</a:t>
            </a:r>
          </a:p>
          <a:p>
            <a:pPr marL="0" lvl="0" indent="0" algn="l" rtl="0">
              <a:lnSpc>
                <a:spcPct val="90000"/>
              </a:lnSpc>
              <a:spcBef>
                <a:spcPts val="1000"/>
              </a:spcBef>
              <a:spcAft>
                <a:spcPts val="0"/>
              </a:spcAft>
              <a:buSzPts val="1800"/>
              <a:buNone/>
            </a:pPr>
            <a:r>
              <a:rPr lang="en-US" dirty="0"/>
              <a:t>								</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Result:</a:t>
            </a:r>
          </a:p>
          <a:p>
            <a:pPr marL="0" lvl="0" indent="0" algn="l" rtl="0">
              <a:lnSpc>
                <a:spcPct val="90000"/>
              </a:lnSpc>
              <a:spcBef>
                <a:spcPts val="1000"/>
              </a:spcBef>
              <a:spcAft>
                <a:spcPts val="0"/>
              </a:spcAft>
              <a:buSzPts val="1800"/>
              <a:buNone/>
            </a:pPr>
            <a:endParaRPr lang="en-US" dirty="0"/>
          </a:p>
          <a:p>
            <a:pPr marL="0" indent="0">
              <a:buNone/>
            </a:pPr>
            <a:r>
              <a:rPr lang="en-US" dirty="0"/>
              <a:t>Tip for improvement:</a:t>
            </a:r>
          </a:p>
          <a:p>
            <a:pPr marL="0" lvl="0" indent="0" algn="l" rtl="0">
              <a:lnSpc>
                <a:spcPct val="90000"/>
              </a:lnSpc>
              <a:spcBef>
                <a:spcPts val="1000"/>
              </a:spcBef>
              <a:spcAft>
                <a:spcPts val="0"/>
              </a:spcAft>
              <a:buSzPts val="1800"/>
              <a:buNone/>
            </a:pPr>
            <a:r>
              <a:rPr lang="en-US" dirty="0"/>
              <a:t>To take this test further, the data type for division should be a template type to encompass more than just integer division.</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0BC6A87D-D515-36E5-8CFD-F9BF59A780CA}"/>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a:extLst>
              <a:ext uri="{FF2B5EF4-FFF2-40B4-BE49-F238E27FC236}">
                <a16:creationId xmlns:a16="http://schemas.microsoft.com/office/drawing/2014/main" id="{EB8A0850-7D2A-3D50-8D7A-B30465CFA0BC}"/>
              </a:ext>
            </a:extLst>
          </p:cNvPr>
          <p:cNvPicPr>
            <a:picLocks noChangeAspect="1"/>
          </p:cNvPicPr>
          <p:nvPr/>
        </p:nvPicPr>
        <p:blipFill>
          <a:blip r:embed="rId5"/>
          <a:stretch>
            <a:fillRect/>
          </a:stretch>
        </p:blipFill>
        <p:spPr>
          <a:xfrm>
            <a:off x="796144" y="2724160"/>
            <a:ext cx="5182323" cy="1133633"/>
          </a:xfrm>
          <a:prstGeom prst="rect">
            <a:avLst/>
          </a:prstGeom>
        </p:spPr>
      </p:pic>
      <p:pic>
        <p:nvPicPr>
          <p:cNvPr id="9" name="Picture 8">
            <a:extLst>
              <a:ext uri="{FF2B5EF4-FFF2-40B4-BE49-F238E27FC236}">
                <a16:creationId xmlns:a16="http://schemas.microsoft.com/office/drawing/2014/main" id="{F1449EEA-F79A-1FA0-92ED-F9504DC5224E}"/>
              </a:ext>
            </a:extLst>
          </p:cNvPr>
          <p:cNvPicPr>
            <a:picLocks noChangeAspect="1"/>
          </p:cNvPicPr>
          <p:nvPr/>
        </p:nvPicPr>
        <p:blipFill>
          <a:blip r:embed="rId6"/>
          <a:stretch>
            <a:fillRect/>
          </a:stretch>
        </p:blipFill>
        <p:spPr>
          <a:xfrm>
            <a:off x="796144" y="4357201"/>
            <a:ext cx="7106642" cy="523948"/>
          </a:xfrm>
          <a:prstGeom prst="rect">
            <a:avLst/>
          </a:prstGeom>
        </p:spPr>
      </p:pic>
    </p:spTree>
    <p:custDataLst>
      <p:tags r:id="rId1"/>
    </p:custDataLst>
    <p:extLst>
      <p:ext uri="{BB962C8B-B14F-4D97-AF65-F5344CB8AC3E}">
        <p14:creationId xmlns:p14="http://schemas.microsoft.com/office/powerpoint/2010/main" val="35118009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185</TotalTime>
  <Words>1662</Words>
  <Application>Microsoft Office PowerPoint</Application>
  <PresentationFormat>Widescreen</PresentationFormat>
  <Paragraphs>168</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 Are Out of Range Exceptions Caught?</vt:lpstr>
      <vt:lpstr>Unit Testing: Are Divide-By-Zero Errors Caught?</vt:lpstr>
      <vt:lpstr>Unit Testing: Are Enough Assertions Used? </vt:lpstr>
      <vt:lpstr>Unit Testing: Is There Sufficient Storage for Character Data and Null Terminator?</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Vargas, Christopher</cp:lastModifiedBy>
  <cp:revision>26</cp:revision>
  <dcterms:created xsi:type="dcterms:W3CDTF">2020-08-19T17:59:24Z</dcterms:created>
  <dcterms:modified xsi:type="dcterms:W3CDTF">2025-06-30T06:26:45Z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