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65" r:id="rId3"/>
    <p:sldId id="266" r:id="rId4"/>
    <p:sldId id="267" r:id="rId5"/>
    <p:sldId id="268" r:id="rId6"/>
    <p:sldId id="256" r:id="rId7"/>
    <p:sldId id="269" r:id="rId8"/>
    <p:sldId id="258" r:id="rId9"/>
    <p:sldId id="259" r:id="rId10"/>
    <p:sldId id="260" r:id="rId11"/>
    <p:sldId id="261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D5DE7-855F-419D-B710-E237213F7998}" type="datetimeFigureOut">
              <a:rPr lang="en-IN" smtClean="0"/>
              <a:t>02-07-2013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F726-10DF-4523-8A19-8EC8371CC01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4E71-140A-492E-B607-ECF559ECDBC8}" type="datetimeFigureOut">
              <a:rPr lang="en-IN" smtClean="0"/>
              <a:pPr/>
              <a:t>02-07-2013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D782-BE54-4673-9262-AFF4F1F69D0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4E71-140A-492E-B607-ECF559ECDBC8}" type="datetimeFigureOut">
              <a:rPr lang="en-IN" smtClean="0"/>
              <a:pPr/>
              <a:t>02-07-2013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D782-BE54-4673-9262-AFF4F1F69D0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4E71-140A-492E-B607-ECF559ECDBC8}" type="datetimeFigureOut">
              <a:rPr lang="en-IN" smtClean="0"/>
              <a:pPr/>
              <a:t>02-07-2013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D782-BE54-4673-9262-AFF4F1F69D0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4E71-140A-492E-B607-ECF559ECDBC8}" type="datetimeFigureOut">
              <a:rPr lang="en-IN" smtClean="0"/>
              <a:pPr/>
              <a:t>02-07-2013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D782-BE54-4673-9262-AFF4F1F69D0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4E71-140A-492E-B607-ECF559ECDBC8}" type="datetimeFigureOut">
              <a:rPr lang="en-IN" smtClean="0"/>
              <a:pPr/>
              <a:t>02-07-2013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D782-BE54-4673-9262-AFF4F1F69D0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4E71-140A-492E-B607-ECF559ECDBC8}" type="datetimeFigureOut">
              <a:rPr lang="en-IN" smtClean="0"/>
              <a:pPr/>
              <a:t>02-07-2013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D782-BE54-4673-9262-AFF4F1F69D0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4E71-140A-492E-B607-ECF559ECDBC8}" type="datetimeFigureOut">
              <a:rPr lang="en-IN" smtClean="0"/>
              <a:pPr/>
              <a:t>02-07-2013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D782-BE54-4673-9262-AFF4F1F69D0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4E71-140A-492E-B607-ECF559ECDBC8}" type="datetimeFigureOut">
              <a:rPr lang="en-IN" smtClean="0"/>
              <a:pPr/>
              <a:t>02-07-2013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D782-BE54-4673-9262-AFF4F1F69D0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4E71-140A-492E-B607-ECF559ECDBC8}" type="datetimeFigureOut">
              <a:rPr lang="en-IN" smtClean="0"/>
              <a:pPr/>
              <a:t>02-07-2013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D782-BE54-4673-9262-AFF4F1F69D0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4E71-140A-492E-B607-ECF559ECDBC8}" type="datetimeFigureOut">
              <a:rPr lang="en-IN" smtClean="0"/>
              <a:pPr/>
              <a:t>02-07-2013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D782-BE54-4673-9262-AFF4F1F69D0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4E71-140A-492E-B607-ECF559ECDBC8}" type="datetimeFigureOut">
              <a:rPr lang="en-IN" smtClean="0"/>
              <a:pPr/>
              <a:t>02-07-2013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D782-BE54-4673-9262-AFF4F1F69D0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4E71-140A-492E-B607-ECF559ECDBC8}" type="datetimeFigureOut">
              <a:rPr lang="en-IN" smtClean="0"/>
              <a:pPr/>
              <a:t>02-07-2013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5D782-BE54-4673-9262-AFF4F1F69D0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71" y="2139975"/>
            <a:ext cx="8219285" cy="114500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Baskerville Old Face" pitchFamily="18" charset="0"/>
                <a:ea typeface="+mj-ea"/>
                <a:cs typeface="+mj-cs"/>
              </a:rPr>
              <a:t>Software Requirement Specification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220072" y="260648"/>
            <a:ext cx="3600400" cy="72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5220072" y="1052736"/>
            <a:ext cx="3600400" cy="43204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51520" y="260648"/>
            <a:ext cx="4896544" cy="51125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51520" y="5445224"/>
            <a:ext cx="8568952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436096" y="332656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Harvesting Methods</a:t>
            </a:r>
            <a:endParaRPr lang="en-IN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7" descr="rainwater-harvesting-mains-water-consumpti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60648"/>
            <a:ext cx="3672408" cy="50405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92080" y="1124744"/>
            <a:ext cx="338437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You pay for water twice, as it enters your property and as it leaves it.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2132856"/>
            <a:ext cx="33843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Water use has increased by 70% since 1970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2852936"/>
            <a:ext cx="338437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Each person uses about 150 litres of water every day. About 60 litres of this is for toilet flushing 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292080" y="3861048"/>
            <a:ext cx="338437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Toilet flushing is the single largest user of household water, 30-40%, up to 90% for offices. 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80" y="4869160"/>
            <a:ext cx="3384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Save Water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5445225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installation of a rain water harvesting system ensures that:</a:t>
            </a:r>
          </a:p>
          <a:p>
            <a:pPr>
              <a:buFontTx/>
              <a:buChar char="-"/>
            </a:pPr>
            <a:r>
              <a:rPr lang="pt-BR" dirty="0" smtClean="0"/>
              <a:t>Soft rainwater contains no calcium deposits, </a:t>
            </a:r>
            <a:r>
              <a:rPr lang="en-IN" dirty="0" smtClean="0"/>
              <a:t>You will save on de-calcification products.</a:t>
            </a:r>
          </a:p>
          <a:p>
            <a:pPr>
              <a:buFontTx/>
              <a:buChar char="-"/>
            </a:pPr>
            <a:r>
              <a:rPr lang="en-IN" dirty="0" smtClean="0"/>
              <a:t> You save money and the environment benefits with you! </a:t>
            </a:r>
            <a:endParaRPr lang="pt-BR" dirty="0" smtClean="0"/>
          </a:p>
          <a:p>
            <a:pPr>
              <a:buFontTx/>
              <a:buChar char="-"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79512" y="44624"/>
            <a:ext cx="59046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0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Map View</a:t>
            </a:r>
            <a:endParaRPr lang="en-IN" sz="4000" dirty="0">
              <a:solidFill>
                <a:schemeClr val="tx2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5" name="Picture 4" descr="MAP of gound water quality in indi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764704"/>
            <a:ext cx="5904656" cy="58326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56176" y="72008"/>
            <a:ext cx="2736304" cy="6525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300192" y="188640"/>
            <a:ext cx="2448272" cy="43204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372200" y="1886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Contaminations</a:t>
            </a:r>
            <a:endParaRPr lang="en-IN" sz="2400" dirty="0">
              <a:solidFill>
                <a:srgbClr val="FFC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692696"/>
            <a:ext cx="2448272" cy="43204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300192" y="1196752"/>
            <a:ext cx="2448272" cy="4320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300192" y="1700808"/>
            <a:ext cx="244827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300192" y="2204864"/>
            <a:ext cx="2448272" cy="43204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6300192" y="2708920"/>
            <a:ext cx="2448272" cy="4320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300192" y="3212976"/>
            <a:ext cx="2448272" cy="4320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6300192" y="3717032"/>
            <a:ext cx="2448272" cy="4320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6300192" y="4293096"/>
            <a:ext cx="2448272" cy="223224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6300192" y="69269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Alkalinity</a:t>
            </a:r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0192" y="119675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Arsenic</a:t>
            </a:r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00192" y="1700808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Fluoride</a:t>
            </a:r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72200" y="220486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Iron</a:t>
            </a:r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72200" y="270892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Chlorine</a:t>
            </a:r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00192" y="321297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TDS</a:t>
            </a:r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2200" y="371703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Nitrate</a:t>
            </a:r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88224" y="4437112"/>
            <a:ext cx="18722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  <a:latin typeface="Aharoni" pitchFamily="2" charset="-79"/>
                <a:cs typeface="Aharoni" pitchFamily="2" charset="-79"/>
              </a:rPr>
              <a:t>Feed</a:t>
            </a:r>
          </a:p>
          <a:p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  <a:latin typeface="Aharoni" pitchFamily="2" charset="-79"/>
                <a:cs typeface="Aharoni" pitchFamily="2" charset="-79"/>
              </a:rPr>
              <a:t>Backs</a:t>
            </a:r>
            <a:endParaRPr lang="en-IN" sz="4400" dirty="0">
              <a:solidFill>
                <a:schemeClr val="bg1">
                  <a:lumMod val="9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44208" y="587727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g+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rgbClr val="00B0F0"/>
                </a:solidFill>
              </a:rPr>
              <a:t>tweets</a:t>
            </a:r>
            <a:endParaRPr lang="en-IN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95536" y="332656"/>
            <a:ext cx="4752528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39552" y="33265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Mentors</a:t>
            </a:r>
            <a:endParaRPr lang="en-IN" sz="3600" dirty="0">
              <a:solidFill>
                <a:srgbClr val="FFC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2708920"/>
            <a:ext cx="4752528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67544" y="2708920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Team</a:t>
            </a:r>
            <a:endParaRPr lang="en-IN" sz="4000" dirty="0">
              <a:solidFill>
                <a:srgbClr val="FFC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124744"/>
            <a:ext cx="4752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Copperplate Gothic Bold" pitchFamily="34" charset="0"/>
                <a:cs typeface="Times New Roman" pitchFamily="18" charset="0"/>
              </a:rPr>
              <a:t>- Senthil Raja S</a:t>
            </a:r>
          </a:p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Copperplate Gothic Bold" pitchFamily="34" charset="0"/>
                <a:cs typeface="Times New Roman" pitchFamily="18" charset="0"/>
              </a:rPr>
              <a:t>- Sandipan Rawat</a:t>
            </a:r>
            <a:endParaRPr lang="en-IN" sz="3200" dirty="0">
              <a:solidFill>
                <a:schemeClr val="bg1">
                  <a:lumMod val="85000"/>
                </a:schemeClr>
              </a:solidFill>
              <a:latin typeface="Copperplate Gothic Bold" pitchFamily="34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3573016"/>
            <a:ext cx="4752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Copperplate Gothic Bold" pitchFamily="34" charset="0"/>
              </a:rPr>
              <a:t>- Vineeta  Mehta</a:t>
            </a:r>
          </a:p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Copperplate Gothic Bold" pitchFamily="34" charset="0"/>
              </a:rPr>
              <a:t>- Siddharth Gautam</a:t>
            </a:r>
            <a:endParaRPr lang="en-IN" sz="3200" dirty="0">
              <a:solidFill>
                <a:schemeClr val="bg1">
                  <a:lumMod val="85000"/>
                </a:schemeClr>
              </a:solidFill>
              <a:latin typeface="Copperplate Goth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44436" y="332656"/>
            <a:ext cx="8045895" cy="6120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IN" sz="1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Copperplate Gothic Bold" pitchFamily="34" charset="0"/>
                <a:ea typeface="WenQuanYi Micro Hei" pitchFamily="2"/>
                <a:cs typeface="Aharoni" pitchFamily="2" charset="-79"/>
              </a:rPr>
              <a:t>Software Requirements 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IN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Aharoni" pitchFamily="2" charset="-79"/>
                <a:ea typeface="WenQuanYi Micro Hei" pitchFamily="2"/>
                <a:cs typeface="Aharoni" pitchFamily="2" charset="-79"/>
              </a:rPr>
              <a:t> Maps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IN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Times New Roman" pitchFamily="18" charset="0"/>
                <a:ea typeface="WenQuanYi Micro Hei" pitchFamily="2"/>
                <a:cs typeface="Times New Roman" pitchFamily="18" charset="0"/>
              </a:rPr>
              <a:t>  1. Open Street Maps -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IN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Times New Roman" pitchFamily="18" charset="0"/>
                <a:ea typeface="WenQuanYi Micro Hei" pitchFamily="2"/>
                <a:cs typeface="Times New Roman" pitchFamily="18" charset="0"/>
              </a:rPr>
              <a:t>  2. Tile Mill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IN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Times New Roman" pitchFamily="18" charset="0"/>
                <a:ea typeface="WenQuanYi Micro Hei" pitchFamily="2"/>
                <a:cs typeface="Times New Roman" pitchFamily="18" charset="0"/>
              </a:rPr>
              <a:t>  3. Leafletjs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IN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Aharoni" pitchFamily="2" charset="-79"/>
                <a:ea typeface="WenQuanYi Micro Hei" pitchFamily="2"/>
                <a:cs typeface="Aharoni" pitchFamily="2" charset="-79"/>
              </a:rPr>
              <a:t> </a:t>
            </a:r>
            <a:r>
              <a:rPr kumimoji="0" lang="en-IN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Aharoni" pitchFamily="2" charset="-79"/>
                <a:ea typeface="WenQuanYi Micro Hei" pitchFamily="2"/>
                <a:cs typeface="Aharoni" pitchFamily="2" charset="-79"/>
              </a:rPr>
              <a:t>Front End of Application (look of the app)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IN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Times New Roman" pitchFamily="18" charset="0"/>
                <a:ea typeface="WenQuanYi Micro Hei" pitchFamily="2"/>
                <a:cs typeface="Times New Roman" pitchFamily="18" charset="0"/>
              </a:rPr>
              <a:t>  1. HTML 5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IN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Times New Roman" pitchFamily="18" charset="0"/>
                <a:ea typeface="WenQuanYi Micro Hei" pitchFamily="2"/>
                <a:cs typeface="Times New Roman" pitchFamily="18" charset="0"/>
              </a:rPr>
              <a:t>  2. Twitter</a:t>
            </a:r>
            <a:r>
              <a:rPr kumimoji="0" lang="en-IN" sz="8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Times New Roman" pitchFamily="18" charset="0"/>
                <a:ea typeface="WenQuanYi Micro Hei" pitchFamily="2"/>
                <a:cs typeface="Times New Roman" pitchFamily="18" charset="0"/>
              </a:rPr>
              <a:t> </a:t>
            </a:r>
            <a:r>
              <a:rPr kumimoji="0" lang="en-IN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Times New Roman" pitchFamily="18" charset="0"/>
                <a:ea typeface="WenQuanYi Micro Hei" pitchFamily="2"/>
                <a:cs typeface="Times New Roman" pitchFamily="18" charset="0"/>
              </a:rPr>
              <a:t>Bootstrap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IN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Times New Roman" pitchFamily="18" charset="0"/>
                <a:ea typeface="WenQuanYi Micro Hei" pitchFamily="2"/>
                <a:cs typeface="Times New Roman" pitchFamily="18" charset="0"/>
              </a:rPr>
              <a:t>  3. Java Script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IN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Times New Roman" pitchFamily="18" charset="0"/>
                <a:ea typeface="WenQuanYi Micro Hei" pitchFamily="2"/>
                <a:cs typeface="Times New Roman" pitchFamily="18" charset="0"/>
              </a:rPr>
              <a:t>  4. CSS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IN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Aharoni" pitchFamily="2" charset="-79"/>
                <a:ea typeface="WenQuanYi Micro Hei" pitchFamily="2"/>
                <a:cs typeface="Aharoni" pitchFamily="2" charset="-79"/>
              </a:rPr>
              <a:t> Back End Data Processing (for proper search and correct data being displayed)  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IN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Times New Roman" pitchFamily="18" charset="0"/>
                <a:ea typeface="WenQuanYi Micro Hei" pitchFamily="2"/>
                <a:cs typeface="Times New Roman" pitchFamily="18" charset="0"/>
              </a:rPr>
              <a:t>  1. </a:t>
            </a:r>
            <a:r>
              <a:rPr lang="en-IN" sz="8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IN" sz="8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Times New Roman" pitchFamily="18" charset="0"/>
                <a:ea typeface="WenQuanYi Micro Hei" pitchFamily="2"/>
                <a:cs typeface="Times New Roman" pitchFamily="18" charset="0"/>
              </a:rPr>
              <a:t>hpMyAdmin</a:t>
            </a:r>
            <a:endParaRPr kumimoji="0" lang="en-IN" sz="8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WenQuanYi Micro Hei" pitchFamily="2"/>
              <a:cs typeface="Times New Roman" pitchFamily="18" charset="0"/>
            </a:endParaRP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IN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Times New Roman" pitchFamily="18" charset="0"/>
                <a:ea typeface="WenQuanYi Micro Hei" pitchFamily="2"/>
                <a:cs typeface="Times New Roman" pitchFamily="18" charset="0"/>
              </a:rPr>
              <a:t>  2. MySql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Hindi" pitchFamily="2"/>
              </a:rPr>
              <a:t> 	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171" y="-99935"/>
            <a:ext cx="8228763" cy="1145009"/>
          </a:xfrm>
        </p:spPr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40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Work Flow</a:t>
            </a:r>
          </a:p>
        </p:txBody>
      </p:sp>
      <p:sp>
        <p:nvSpPr>
          <p:cNvPr id="3" name="Freeform 2"/>
          <p:cNvSpPr/>
          <p:nvPr/>
        </p:nvSpPr>
        <p:spPr>
          <a:xfrm>
            <a:off x="3461442" y="1917057"/>
            <a:ext cx="2089928" cy="5878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ctr" hangingPunct="0">
              <a:buNone/>
            </a:pPr>
            <a:r>
              <a:rPr lang="en-IN" sz="1600" dirty="0">
                <a:latin typeface="Times New Roman" pitchFamily="18" charset="0"/>
                <a:ea typeface="WenQuanYi Micro Hei" pitchFamily="2"/>
                <a:cs typeface="Times New Roman" pitchFamily="18" charset="0"/>
              </a:rPr>
              <a:t>Collate all Data</a:t>
            </a:r>
          </a:p>
        </p:txBody>
      </p:sp>
      <p:sp>
        <p:nvSpPr>
          <p:cNvPr id="4" name="Freeform 3"/>
          <p:cNvSpPr/>
          <p:nvPr/>
        </p:nvSpPr>
        <p:spPr>
          <a:xfrm>
            <a:off x="653102" y="914438"/>
            <a:ext cx="2416479" cy="5878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ctr" hangingPunct="0">
              <a:buNone/>
            </a:pPr>
            <a:r>
              <a:rPr lang="en-IN" sz="1600" dirty="0">
                <a:latin typeface="Times New Roman" pitchFamily="18" charset="0"/>
                <a:ea typeface="WenQuanYi Micro Hei" pitchFamily="2"/>
                <a:cs typeface="Times New Roman" pitchFamily="18" charset="0"/>
              </a:rPr>
              <a:t>Data from data.gov.in</a:t>
            </a:r>
          </a:p>
        </p:txBody>
      </p:sp>
      <p:sp>
        <p:nvSpPr>
          <p:cNvPr id="5" name="Freeform 4"/>
          <p:cNvSpPr/>
          <p:nvPr/>
        </p:nvSpPr>
        <p:spPr>
          <a:xfrm>
            <a:off x="6008541" y="914438"/>
            <a:ext cx="2416479" cy="5878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ctr" hangingPunct="0">
              <a:buNone/>
            </a:pPr>
            <a:r>
              <a:rPr lang="en-IN" dirty="0">
                <a:latin typeface="Times New Roman" pitchFamily="18" charset="0"/>
                <a:ea typeface="WenQuanYi Micro Hei" pitchFamily="2"/>
                <a:cs typeface="Times New Roman" pitchFamily="18" charset="0"/>
              </a:rPr>
              <a:t>Find and compile data</a:t>
            </a:r>
          </a:p>
        </p:txBody>
      </p:sp>
      <p:sp>
        <p:nvSpPr>
          <p:cNvPr id="6" name="Freeform 5"/>
          <p:cNvSpPr/>
          <p:nvPr/>
        </p:nvSpPr>
        <p:spPr>
          <a:xfrm>
            <a:off x="65310" y="3069903"/>
            <a:ext cx="4049235" cy="13063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ctr" hangingPunct="0">
              <a:buNone/>
            </a:pPr>
            <a:r>
              <a:rPr lang="en-IN" sz="1600" dirty="0">
                <a:latin typeface="Times New Roman" pitchFamily="18" charset="0"/>
                <a:ea typeface="WenQuanYi Micro Hei" pitchFamily="2"/>
                <a:cs typeface="Times New Roman" pitchFamily="18" charset="0"/>
              </a:rPr>
              <a:t>Work on front look of the App</a:t>
            </a:r>
          </a:p>
          <a:p>
            <a:pPr algn="ctr" hangingPunct="0">
              <a:buNone/>
            </a:pPr>
            <a:r>
              <a:rPr lang="en-IN" sz="1600" dirty="0">
                <a:latin typeface="Times New Roman" pitchFamily="18" charset="0"/>
                <a:ea typeface="WenQuanYi Micro Hei" pitchFamily="2"/>
                <a:cs typeface="Times New Roman" pitchFamily="18" charset="0"/>
              </a:rPr>
              <a:t>HTML 5, </a:t>
            </a:r>
            <a:r>
              <a:rPr lang="en-IN" sz="1600" dirty="0" err="1" smtClean="0">
                <a:latin typeface="Times New Roman" pitchFamily="18" charset="0"/>
                <a:ea typeface="WenQuanYi Micro Hei" pitchFamily="2"/>
                <a:cs typeface="Times New Roman" pitchFamily="18" charset="0"/>
              </a:rPr>
              <a:t>CSS,Java</a:t>
            </a:r>
            <a:r>
              <a:rPr lang="en-IN" sz="1600" dirty="0" smtClean="0">
                <a:latin typeface="Times New Roman" pitchFamily="18" charset="0"/>
                <a:ea typeface="WenQuanYi Micro Hei" pitchFamily="2"/>
                <a:cs typeface="Times New Roman" pitchFamily="18" charset="0"/>
              </a:rPr>
              <a:t> </a:t>
            </a:r>
            <a:r>
              <a:rPr lang="en-IN" sz="1600" dirty="0">
                <a:latin typeface="Times New Roman" pitchFamily="18" charset="0"/>
                <a:ea typeface="WenQuanYi Micro Hei" pitchFamily="2"/>
                <a:cs typeface="Times New Roman" pitchFamily="18" charset="0"/>
              </a:rPr>
              <a:t>Script</a:t>
            </a:r>
          </a:p>
        </p:txBody>
      </p:sp>
      <p:sp>
        <p:nvSpPr>
          <p:cNvPr id="9" name="Freeform 8"/>
          <p:cNvSpPr/>
          <p:nvPr/>
        </p:nvSpPr>
        <p:spPr>
          <a:xfrm>
            <a:off x="4963252" y="3069903"/>
            <a:ext cx="4114871" cy="13063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ctr" hangingPunct="0">
              <a:buNone/>
            </a:pPr>
            <a:r>
              <a:rPr lang="en-IN" sz="1600" dirty="0">
                <a:latin typeface="Times New Roman" pitchFamily="18" charset="0"/>
                <a:ea typeface="WenQuanYi Micro Hei" pitchFamily="2"/>
                <a:cs typeface="Times New Roman" pitchFamily="18" charset="0"/>
              </a:rPr>
              <a:t>Create Data </a:t>
            </a:r>
            <a:r>
              <a:rPr lang="en-IN" sz="1600" dirty="0" smtClean="0">
                <a:latin typeface="Times New Roman" pitchFamily="18" charset="0"/>
                <a:ea typeface="WenQuanYi Micro Hei" pitchFamily="2"/>
                <a:cs typeface="Times New Roman" pitchFamily="18" charset="0"/>
              </a:rPr>
              <a:t>Base.</a:t>
            </a:r>
            <a:endParaRPr lang="en-IN" sz="1600" dirty="0">
              <a:latin typeface="Times New Roman" pitchFamily="18" charset="0"/>
              <a:ea typeface="WenQuanYi Micro Hei" pitchFamily="2"/>
              <a:cs typeface="Times New Roman" pitchFamily="18" charset="0"/>
            </a:endParaRPr>
          </a:p>
          <a:p>
            <a:pPr algn="ctr" hangingPunct="0">
              <a:buNone/>
            </a:pPr>
            <a:r>
              <a:rPr lang="en-IN" sz="1600" dirty="0">
                <a:latin typeface="Times New Roman" pitchFamily="18" charset="0"/>
                <a:ea typeface="WenQuanYi Micro Hei" pitchFamily="2"/>
                <a:cs typeface="Times New Roman" pitchFamily="18" charset="0"/>
              </a:rPr>
              <a:t>Manage data and write </a:t>
            </a:r>
            <a:r>
              <a:rPr lang="en-IN" sz="1600" dirty="0" smtClean="0">
                <a:latin typeface="Times New Roman" pitchFamily="18" charset="0"/>
                <a:ea typeface="WenQuanYi Micro Hei" pitchFamily="2"/>
                <a:cs typeface="Times New Roman" pitchFamily="18" charset="0"/>
              </a:rPr>
              <a:t>MySql Queries.</a:t>
            </a:r>
            <a:endParaRPr lang="en-IN" sz="1600" dirty="0">
              <a:latin typeface="Times New Roman" pitchFamily="18" charset="0"/>
              <a:ea typeface="WenQuanYi Micro Hei" pitchFamily="2"/>
              <a:cs typeface="Times New Roman" pitchFamily="18" charset="0"/>
            </a:endParaRPr>
          </a:p>
          <a:p>
            <a:pPr algn="ctr" hangingPunct="0">
              <a:buNone/>
            </a:pPr>
            <a:r>
              <a:rPr lang="en-IN" sz="1600" dirty="0">
                <a:latin typeface="Times New Roman" pitchFamily="18" charset="0"/>
                <a:ea typeface="WenQuanYi Micro Hei" pitchFamily="2"/>
                <a:cs typeface="Times New Roman" pitchFamily="18" charset="0"/>
              </a:rPr>
              <a:t>To get desired information on giving</a:t>
            </a:r>
          </a:p>
          <a:p>
            <a:pPr algn="ctr" hangingPunct="0">
              <a:buNone/>
            </a:pPr>
            <a:r>
              <a:rPr lang="en-IN" sz="1600" dirty="0">
                <a:latin typeface="Times New Roman" pitchFamily="18" charset="0"/>
                <a:ea typeface="WenQuanYi Micro Hei" pitchFamily="2"/>
                <a:cs typeface="Times New Roman" pitchFamily="18" charset="0"/>
              </a:rPr>
              <a:t>input location</a:t>
            </a:r>
          </a:p>
        </p:txBody>
      </p:sp>
      <p:sp>
        <p:nvSpPr>
          <p:cNvPr id="12" name="Freeform 11"/>
          <p:cNvSpPr/>
          <p:nvPr/>
        </p:nvSpPr>
        <p:spPr>
          <a:xfrm>
            <a:off x="4049235" y="4702831"/>
            <a:ext cx="914342" cy="71848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val 3100"/>
              <a:gd name="f11" fmla="val 18500"/>
              <a:gd name="f12" fmla="*/ f3 1 21600"/>
              <a:gd name="f13" fmla="*/ f4 1 21600"/>
              <a:gd name="f14" fmla="*/ 0 f5 1"/>
              <a:gd name="f15" fmla="*/ f7 f0 1"/>
              <a:gd name="f16" fmla="*/ f8 f0 1"/>
              <a:gd name="f17" fmla="*/ 3100 f12 1"/>
              <a:gd name="f18" fmla="*/ 18500 f12 1"/>
              <a:gd name="f19" fmla="*/ 18500 f13 1"/>
              <a:gd name="f20" fmla="*/ 3100 f13 1"/>
              <a:gd name="f21" fmla="*/ f14 1 f2"/>
              <a:gd name="f22" fmla="*/ f15 1 f2"/>
              <a:gd name="f23" fmla="*/ f16 1 f2"/>
              <a:gd name="f24" fmla="*/ 10800 f12 1"/>
              <a:gd name="f25" fmla="*/ 0 f13 1"/>
              <a:gd name="f26" fmla="*/ 3163 f12 1"/>
              <a:gd name="f27" fmla="*/ 3163 f13 1"/>
              <a:gd name="f28" fmla="*/ 0 f12 1"/>
              <a:gd name="f29" fmla="*/ 10800 f13 1"/>
              <a:gd name="f30" fmla="*/ 18437 f13 1"/>
              <a:gd name="f31" fmla="*/ 21600 f13 1"/>
              <a:gd name="f32" fmla="*/ 18437 f12 1"/>
              <a:gd name="f33" fmla="*/ 21600 f12 1"/>
              <a:gd name="f34" fmla="+- 0 0 f21"/>
              <a:gd name="f35" fmla="+- f22 0 f1"/>
              <a:gd name="f36" fmla="+- f23 0 f1"/>
              <a:gd name="f37" fmla="*/ f34 f0 1"/>
              <a:gd name="f38" fmla="+- f36 0 f35"/>
              <a:gd name="f39" fmla="*/ f37 1 f5"/>
              <a:gd name="f40" fmla="+- f39 0 f1"/>
              <a:gd name="f41" fmla="cos 1 f40"/>
              <a:gd name="f42" fmla="sin 1 f40"/>
              <a:gd name="f43" fmla="+- 0 0 f41"/>
              <a:gd name="f44" fmla="+- 0 0 f42"/>
              <a:gd name="f45" fmla="*/ 10800 f43 1"/>
              <a:gd name="f46" fmla="*/ 10800 f44 1"/>
              <a:gd name="f47" fmla="*/ f45 f45 1"/>
              <a:gd name="f48" fmla="*/ f46 f46 1"/>
              <a:gd name="f49" fmla="+- f47 f48 0"/>
              <a:gd name="f50" fmla="sqrt f49"/>
              <a:gd name="f51" fmla="*/ f6 1 f50"/>
              <a:gd name="f52" fmla="*/ f43 f51 1"/>
              <a:gd name="f53" fmla="*/ f44 f51 1"/>
              <a:gd name="f54" fmla="+- 10800 0 f52"/>
              <a:gd name="f55" fmla="+- 10800 0 f5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24" y="f25"/>
              </a:cxn>
              <a:cxn ang="f35">
                <a:pos x="f26" y="f27"/>
              </a:cxn>
              <a:cxn ang="f35">
                <a:pos x="f28" y="f29"/>
              </a:cxn>
              <a:cxn ang="f35">
                <a:pos x="f26" y="f30"/>
              </a:cxn>
              <a:cxn ang="f35">
                <a:pos x="f24" y="f31"/>
              </a:cxn>
              <a:cxn ang="f35">
                <a:pos x="f32" y="f30"/>
              </a:cxn>
              <a:cxn ang="f35">
                <a:pos x="f33" y="f29"/>
              </a:cxn>
              <a:cxn ang="f35">
                <a:pos x="f32" y="f27"/>
              </a:cxn>
            </a:cxnLst>
            <a:rect l="f17" t="f20" r="f18" b="f19"/>
            <a:pathLst>
              <a:path w="21600" h="21600">
                <a:moveTo>
                  <a:pt x="f54" y="f55"/>
                </a:moveTo>
                <a:arcTo wR="f9" hR="f9" stAng="f35" swAng="f38"/>
                <a:close/>
              </a:path>
              <a:path w="21600" h="21600">
                <a:moveTo>
                  <a:pt x="f10" y="f10"/>
                </a:moveTo>
                <a:lnTo>
                  <a:pt x="f11" y="f11"/>
                </a:lnTo>
              </a:path>
              <a:path w="21600" h="21600">
                <a:moveTo>
                  <a:pt x="f10" y="f11"/>
                </a:moveTo>
                <a:lnTo>
                  <a:pt x="f11" y="f10"/>
                </a:ln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IN" sz="1600" dirty="0"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cxnSp>
        <p:nvCxnSpPr>
          <p:cNvPr id="13" name="Elbow Connector 12"/>
          <p:cNvCxnSpPr>
            <a:stCxn id="6" idx="6"/>
          </p:cNvCxnSpPr>
          <p:nvPr/>
        </p:nvCxnSpPr>
        <p:spPr>
          <a:xfrm>
            <a:off x="2089928" y="4376246"/>
            <a:ext cx="1959307" cy="685829"/>
          </a:xfrm>
          <a:prstGeom prst="bentConnector3">
            <a:avLst/>
          </a:prstGeom>
          <a:noFill/>
          <a:ln w="0">
            <a:solidFill>
              <a:srgbClr val="808080"/>
            </a:solidFill>
            <a:prstDash val="solid"/>
          </a:ln>
        </p:spPr>
      </p:cxnSp>
      <p:cxnSp>
        <p:nvCxnSpPr>
          <p:cNvPr id="14" name="Elbow Connector 13"/>
          <p:cNvCxnSpPr>
            <a:stCxn id="9" idx="6"/>
          </p:cNvCxnSpPr>
          <p:nvPr/>
        </p:nvCxnSpPr>
        <p:spPr>
          <a:xfrm flipH="1">
            <a:off x="4963578" y="4376246"/>
            <a:ext cx="2057272" cy="685829"/>
          </a:xfrm>
          <a:prstGeom prst="bentConnector3">
            <a:avLst/>
          </a:prstGeom>
          <a:noFill/>
          <a:ln w="0">
            <a:solidFill>
              <a:srgbClr val="808080"/>
            </a:solidFill>
            <a:prstDash val="solid"/>
          </a:ln>
        </p:spPr>
      </p:cxnSp>
      <p:sp>
        <p:nvSpPr>
          <p:cNvPr id="15" name="Freeform 14"/>
          <p:cNvSpPr/>
          <p:nvPr/>
        </p:nvSpPr>
        <p:spPr>
          <a:xfrm>
            <a:off x="3363477" y="5682586"/>
            <a:ext cx="2285858" cy="97975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70"/>
              <a:gd name="f9" fmla="+- 3470 0 0"/>
              <a:gd name="f10" fmla="+- 0 0 10800"/>
              <a:gd name="f11" fmla="val 18130"/>
              <a:gd name="f12" fmla="+- 18130 0 21600"/>
              <a:gd name="f13" fmla="+- 21600 0 10800"/>
              <a:gd name="f14" fmla="+- 0 0 0"/>
              <a:gd name="f15" fmla="*/ f4 1 21600"/>
              <a:gd name="f16" fmla="*/ f5 1 21600"/>
              <a:gd name="f17" fmla="+- 0 0 f8"/>
              <a:gd name="f18" fmla="+- 10800 0 f7"/>
              <a:gd name="f19" fmla="+- 0 0 f1"/>
              <a:gd name="f20" fmla="abs f9"/>
              <a:gd name="f21" fmla="abs f10"/>
              <a:gd name="f22" fmla="?: f10 0 f0"/>
              <a:gd name="f23" fmla="?: f10 f0 0"/>
              <a:gd name="f24" fmla="+- 21600 0 f11"/>
              <a:gd name="f25" fmla="+- 10800 0 f6"/>
              <a:gd name="f26" fmla="abs f12"/>
              <a:gd name="f27" fmla="abs f13"/>
              <a:gd name="f28" fmla="?: f13 0 f0"/>
              <a:gd name="f29" fmla="?: f13 f0 0"/>
              <a:gd name="f30" fmla="*/ f14 f0 1"/>
              <a:gd name="f31" fmla="*/ 1060 f15 1"/>
              <a:gd name="f32" fmla="*/ 20540 f15 1"/>
              <a:gd name="f33" fmla="*/ 18420 f16 1"/>
              <a:gd name="f34" fmla="*/ 3180 f16 1"/>
              <a:gd name="f35" fmla="abs f17"/>
              <a:gd name="f36" fmla="abs f18"/>
              <a:gd name="f37" fmla="?: f17 f19 f1"/>
              <a:gd name="f38" fmla="?: f17 f1 f19"/>
              <a:gd name="f39" fmla="?: f17 f2 f1"/>
              <a:gd name="f40" fmla="?: f17 f1 f2"/>
              <a:gd name="f41" fmla="?: f9 f19 f1"/>
              <a:gd name="f42" fmla="?: f9 f1 f19"/>
              <a:gd name="f43" fmla="?: f9 f23 f22"/>
              <a:gd name="f44" fmla="?: f9 f22 f23"/>
              <a:gd name="f45" fmla="abs f24"/>
              <a:gd name="f46" fmla="abs f25"/>
              <a:gd name="f47" fmla="?: f24 f19 f1"/>
              <a:gd name="f48" fmla="?: f24 f1 f19"/>
              <a:gd name="f49" fmla="?: f24 f2 f1"/>
              <a:gd name="f50" fmla="?: f24 f1 f2"/>
              <a:gd name="f51" fmla="?: f12 f19 f1"/>
              <a:gd name="f52" fmla="?: f12 f1 f19"/>
              <a:gd name="f53" fmla="?: f12 f29 f28"/>
              <a:gd name="f54" fmla="?: f12 f28 f29"/>
              <a:gd name="f55" fmla="*/ 10800 f15 1"/>
              <a:gd name="f56" fmla="*/ 0 f16 1"/>
              <a:gd name="f57" fmla="*/ f30 1 f3"/>
              <a:gd name="f58" fmla="*/ 0 f15 1"/>
              <a:gd name="f59" fmla="*/ 10800 f16 1"/>
              <a:gd name="f60" fmla="*/ 21600 f16 1"/>
              <a:gd name="f61" fmla="*/ 21600 f15 1"/>
              <a:gd name="f62" fmla="?: f17 f40 f39"/>
              <a:gd name="f63" fmla="?: f17 f39 f40"/>
              <a:gd name="f64" fmla="?: f18 f38 f37"/>
              <a:gd name="f65" fmla="?: f10 f43 f44"/>
              <a:gd name="f66" fmla="?: f10 f41 f42"/>
              <a:gd name="f67" fmla="?: f24 f50 f49"/>
              <a:gd name="f68" fmla="?: f24 f49 f50"/>
              <a:gd name="f69" fmla="?: f25 f48 f47"/>
              <a:gd name="f70" fmla="?: f13 f53 f54"/>
              <a:gd name="f71" fmla="?: f13 f51 f52"/>
              <a:gd name="f72" fmla="+- f57 0 f1"/>
              <a:gd name="f73" fmla="?: f18 f63 f62"/>
              <a:gd name="f74" fmla="?: f25 f68 f6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2">
                <a:pos x="f55" y="f56"/>
              </a:cxn>
              <a:cxn ang="f72">
                <a:pos x="f58" y="f59"/>
              </a:cxn>
              <a:cxn ang="f72">
                <a:pos x="f55" y="f60"/>
              </a:cxn>
              <a:cxn ang="f72">
                <a:pos x="f61" y="f59"/>
              </a:cxn>
            </a:cxnLst>
            <a:rect l="f31" t="f34" r="f32" b="f33"/>
            <a:pathLst>
              <a:path w="21600" h="21600">
                <a:moveTo>
                  <a:pt x="f8" y="f7"/>
                </a:moveTo>
                <a:arcTo wR="f35" hR="f36" stAng="f73" swAng="f64"/>
                <a:arcTo wR="f20" hR="f21" stAng="f65" swAng="f66"/>
                <a:lnTo>
                  <a:pt x="f11" y="f6"/>
                </a:lnTo>
                <a:arcTo wR="f45" hR="f46" stAng="f74" swAng="f69"/>
                <a:arcTo wR="f26" hR="f27" stAng="f70" swAng="f71"/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ctr" hangingPunct="0">
              <a:buNone/>
            </a:pPr>
            <a:r>
              <a:rPr lang="en-IN" sz="1600" dirty="0">
                <a:latin typeface="Times New Roman" pitchFamily="18" charset="0"/>
                <a:ea typeface="WenQuanYi Micro Hei" pitchFamily="2"/>
                <a:cs typeface="Times New Roman" pitchFamily="18" charset="0"/>
              </a:rPr>
              <a:t>My Water_ My </a:t>
            </a:r>
            <a:r>
              <a:rPr lang="en-IN" sz="1600" dirty="0" smtClean="0">
                <a:latin typeface="Times New Roman" pitchFamily="18" charset="0"/>
                <a:ea typeface="WenQuanYi Micro Hei" pitchFamily="2"/>
                <a:cs typeface="Times New Roman" pitchFamily="18" charset="0"/>
              </a:rPr>
              <a:t>Condition</a:t>
            </a:r>
            <a:endParaRPr lang="en-IN" sz="1600" dirty="0">
              <a:latin typeface="Times New Roman" pitchFamily="18" charset="0"/>
              <a:ea typeface="WenQuanYi Micro Hei" pitchFamily="2"/>
              <a:cs typeface="Times New Roman" pitchFamily="18" charset="0"/>
            </a:endParaRPr>
          </a:p>
        </p:txBody>
      </p:sp>
      <p:cxnSp>
        <p:nvCxnSpPr>
          <p:cNvPr id="18" name="Straight Connector 17"/>
          <p:cNvCxnSpPr>
            <a:stCxn id="12" idx="2"/>
            <a:endCxn id="15" idx="0"/>
          </p:cNvCxnSpPr>
          <p:nvPr/>
        </p:nvCxnSpPr>
        <p:spPr>
          <a:xfrm>
            <a:off x="4506406" y="5421319"/>
            <a:ext cx="0" cy="2612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4" idx="1"/>
            <a:endCxn id="3" idx="0"/>
          </p:cNvCxnSpPr>
          <p:nvPr/>
        </p:nvCxnSpPr>
        <p:spPr>
          <a:xfrm>
            <a:off x="3069581" y="1208365"/>
            <a:ext cx="1436825" cy="70869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5" idx="3"/>
            <a:endCxn id="3" idx="0"/>
          </p:cNvCxnSpPr>
          <p:nvPr/>
        </p:nvCxnSpPr>
        <p:spPr>
          <a:xfrm rot="10800000" flipV="1">
            <a:off x="4506407" y="1208365"/>
            <a:ext cx="1502135" cy="70869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" idx="2"/>
            <a:endCxn id="9" idx="0"/>
          </p:cNvCxnSpPr>
          <p:nvPr/>
        </p:nvCxnSpPr>
        <p:spPr>
          <a:xfrm rot="16200000" flipH="1">
            <a:off x="5481051" y="1530266"/>
            <a:ext cx="564992" cy="251428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endCxn id="6" idx="0"/>
          </p:cNvCxnSpPr>
          <p:nvPr/>
        </p:nvCxnSpPr>
        <p:spPr>
          <a:xfrm rot="10800000" flipV="1">
            <a:off x="2089928" y="2780927"/>
            <a:ext cx="2410064" cy="28897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How user will navigate through the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Application.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604841"/>
            <a:ext cx="8045895" cy="4534966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IN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the Location in the given field.</a:t>
            </a:r>
          </a:p>
          <a:p>
            <a:pPr lvl="0"/>
            <a:r>
              <a:rPr lang="en-IN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 is also an option for detecting current location.</a:t>
            </a:r>
          </a:p>
          <a:p>
            <a:pPr lvl="0"/>
            <a:r>
              <a:rPr lang="en-IN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user will then be directed to a page with district specific details on cause, </a:t>
            </a:r>
            <a:r>
              <a:rPr lang="en-IN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impacts, remedies </a:t>
            </a:r>
            <a:r>
              <a:rPr lang="en-IN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the type of contamination.</a:t>
            </a:r>
          </a:p>
          <a:p>
            <a:pPr lvl="0"/>
            <a:r>
              <a:rPr lang="en-IN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 is also a visualization tab ,which will display a graph that explains pattern of contamination in that region.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332656"/>
            <a:ext cx="4968552" cy="3024336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2">
                    <a:lumMod val="50000"/>
                  </a:schemeClr>
                </a:solidFill>
                <a:latin typeface="Centaur" pitchFamily="18" charset="0"/>
              </a:rPr>
              <a:t>Web</a:t>
            </a:r>
          </a:p>
          <a:p>
            <a:r>
              <a:rPr lang="en-US" sz="7200" dirty="0" smtClean="0">
                <a:solidFill>
                  <a:schemeClr val="tx2">
                    <a:lumMod val="50000"/>
                  </a:schemeClr>
                </a:solidFill>
                <a:latin typeface="Centaur" pitchFamily="18" charset="0"/>
              </a:rPr>
              <a:t> Application </a:t>
            </a:r>
            <a:endParaRPr lang="en-IN" sz="7200" dirty="0">
              <a:solidFill>
                <a:schemeClr val="tx2">
                  <a:lumMod val="50000"/>
                </a:schemeClr>
              </a:solidFill>
              <a:latin typeface="Centaur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5877272"/>
            <a:ext cx="8496944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67544" y="6021288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pperplate Gothic Bold" pitchFamily="34" charset="0"/>
              </a:rPr>
              <a:t>This is a Single Page Website</a:t>
            </a:r>
            <a:endParaRPr lang="en-IN" sz="2400" dirty="0">
              <a:latin typeface="Copperplate Goth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23528" y="332656"/>
            <a:ext cx="1944216" cy="1944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804248" y="332656"/>
            <a:ext cx="2088232" cy="3024336"/>
          </a:xfrm>
          <a:prstGeom prst="rect">
            <a:avLst/>
          </a:prstGeom>
          <a:solidFill>
            <a:srgbClr val="FFC000"/>
          </a:solidFill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339752" y="332656"/>
            <a:ext cx="4392488" cy="604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23528" y="2348880"/>
            <a:ext cx="1944216" cy="20882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23528" y="4509120"/>
            <a:ext cx="1944216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804248" y="3429000"/>
            <a:ext cx="2088232" cy="295232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627784" y="476672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My Water  My Condition</a:t>
            </a:r>
            <a:endParaRPr lang="en-IN" sz="2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692696"/>
            <a:ext cx="1512168" cy="108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Water Facts</a:t>
            </a:r>
            <a:endParaRPr lang="en-IN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2564904"/>
            <a:ext cx="165618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Harvest</a:t>
            </a:r>
          </a:p>
          <a:p>
            <a:r>
              <a:rPr lang="en-US" sz="3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ing Methods</a:t>
            </a:r>
            <a:endParaRPr lang="en-IN" sz="3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4248" y="908720"/>
            <a:ext cx="208823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</a:rPr>
              <a:t>Purificat</a:t>
            </a:r>
          </a:p>
          <a:p>
            <a:r>
              <a:rPr lang="en-US" sz="3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</a:rPr>
              <a:t>ions  </a:t>
            </a:r>
            <a:r>
              <a:rPr lang="en-IN" sz="3300" dirty="0" smtClean="0">
                <a:solidFill>
                  <a:schemeClr val="accent1">
                    <a:lumMod val="75000"/>
                  </a:schemeClr>
                </a:solidFill>
              </a:rPr>
              <a:t>Technique</a:t>
            </a:r>
            <a:endParaRPr lang="en-US" sz="33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Picture 18" descr="ma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1196752"/>
            <a:ext cx="4104455" cy="496855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04248" y="3501008"/>
            <a:ext cx="23397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C000"/>
                </a:solidFill>
              </a:rPr>
              <a:t>Search Engine</a:t>
            </a:r>
            <a:endParaRPr lang="en-IN" sz="2600" dirty="0">
              <a:solidFill>
                <a:srgbClr val="FFC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48264" y="4005064"/>
            <a:ext cx="180020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020272" y="400506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Enter State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48264" y="4509120"/>
            <a:ext cx="1800200" cy="36004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7020272" y="45091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I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nter District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5536" y="4725144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Feed</a:t>
            </a:r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backs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164288" y="5085184"/>
            <a:ext cx="1440160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7308304" y="508518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Submit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pperplate Gothic Bold" pitchFamily="34" charset="0"/>
              </a:rPr>
              <a:t>Using The Map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" y="1604841"/>
            <a:ext cx="8892480" cy="3977484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IN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en-IN" sz="24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field will have automatic line completion intelligence (using </a:t>
            </a:r>
            <a:r>
              <a:rPr lang="en-IN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Database)just </a:t>
            </a:r>
            <a:r>
              <a:rPr lang="en-IN" sz="24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IN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IN" sz="24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search engine gives complete line based on what is typed.</a:t>
            </a:r>
          </a:p>
          <a:p>
            <a:pPr lvl="0"/>
            <a:r>
              <a:rPr lang="en-IN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IN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en-IN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: Location </a:t>
            </a:r>
            <a:r>
              <a:rPr lang="en-IN" sz="24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field will be filled automatically based on IP address of </a:t>
            </a:r>
            <a:r>
              <a:rPr lang="en-IN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user; </a:t>
            </a:r>
            <a:r>
              <a:rPr lang="en-IN" sz="24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Geo-location</a:t>
            </a:r>
          </a:p>
          <a:p>
            <a:pPr lvl="0"/>
            <a:r>
              <a:rPr lang="en-IN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Submit </a:t>
            </a:r>
            <a:r>
              <a:rPr lang="en-IN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en-IN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: Search </a:t>
            </a:r>
            <a:r>
              <a:rPr lang="en-IN" sz="24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the database for contamination details of the location filled in location field and navigate the user to the </a:t>
            </a:r>
            <a:r>
              <a:rPr lang="en-IN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it’s position.</a:t>
            </a:r>
            <a:endParaRPr lang="en-IN" sz="24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11560" y="404664"/>
            <a:ext cx="7992888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11560" y="47667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LOCATION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--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99792" y="476672"/>
            <a:ext cx="5760640" cy="4320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699792" y="476672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Andhra Pradesh</a:t>
            </a:r>
            <a:endParaRPr lang="en-IN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560" y="1124744"/>
            <a:ext cx="7992888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83568" y="119675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CONTAMINATION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--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268760"/>
            <a:ext cx="4752528" cy="36004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Arsenic</a:t>
            </a:r>
            <a:endParaRPr lang="en-IN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 descr="ap_d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1916832"/>
            <a:ext cx="5544616" cy="453650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1560" y="1916832"/>
            <a:ext cx="2304256" cy="10801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11560" y="3068960"/>
            <a:ext cx="2304256" cy="10801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11560" y="4221088"/>
            <a:ext cx="2304256" cy="10801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11560" y="5373216"/>
            <a:ext cx="2304256" cy="10801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827584" y="2132856"/>
            <a:ext cx="17281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Causes</a:t>
            </a:r>
            <a:endParaRPr lang="en-IN" sz="34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76" y="3284984"/>
            <a:ext cx="19442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Impacts</a:t>
            </a:r>
            <a:endParaRPr lang="en-IN" sz="34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568" y="4437112"/>
            <a:ext cx="21602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Remedies</a:t>
            </a:r>
            <a:endParaRPr lang="en-IN" sz="34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60" y="5589240"/>
            <a:ext cx="2448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Purification</a:t>
            </a:r>
            <a:endParaRPr lang="en-IN" sz="32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51520" y="260648"/>
            <a:ext cx="3600400" cy="72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39552" y="188640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>
                    <a:lumMod val="90000"/>
                  </a:schemeClr>
                </a:solidFill>
              </a:rPr>
              <a:t>Water Facts</a:t>
            </a:r>
            <a:endParaRPr lang="en-IN" sz="4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5445224"/>
            <a:ext cx="8568952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923928" y="260648"/>
            <a:ext cx="4896544" cy="51125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51520" y="1052736"/>
            <a:ext cx="3600400" cy="43204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23528" y="1124744"/>
            <a:ext cx="345638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More than 3.4 million people die each year from water, sanitation, and hygiene-related causes. Nearly all deaths, 99 percent, occur in the developing world.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2708920"/>
            <a:ext cx="34563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Lack of access to clean water and sanitation kills children at a rate equivalent of a jumbo jet crashing every four hours.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4077072"/>
            <a:ext cx="34563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"[The water and sanitation] crisis claims more lives through disease than any war claims through guns." </a:t>
            </a:r>
            <a:endParaRPr lang="en-IN" dirty="0"/>
          </a:p>
        </p:txBody>
      </p:sp>
      <p:pic>
        <p:nvPicPr>
          <p:cNvPr id="14" name="Picture 13" descr="water-is-life-environment-infographi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260648"/>
            <a:ext cx="4032448" cy="5040560"/>
          </a:xfrm>
          <a:prstGeom prst="rect">
            <a:avLst/>
          </a:prstGeom>
        </p:spPr>
      </p:pic>
      <p:pic>
        <p:nvPicPr>
          <p:cNvPr id="15" name="Picture 14" descr="water_fac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5445224"/>
            <a:ext cx="7488832" cy="1080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496</Words>
  <Application>Microsoft Office PowerPoint</Application>
  <PresentationFormat>On-screen Show (4:3)</PresentationFormat>
  <Paragraphs>94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 </vt:lpstr>
      <vt:lpstr>Work Flow</vt:lpstr>
      <vt:lpstr>How user will navigate through the Application.</vt:lpstr>
      <vt:lpstr>Slide 5</vt:lpstr>
      <vt:lpstr>Slide 6</vt:lpstr>
      <vt:lpstr>Using The Map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Alok</dc:creator>
  <cp:lastModifiedBy>Alok</cp:lastModifiedBy>
  <cp:revision>59</cp:revision>
  <dcterms:created xsi:type="dcterms:W3CDTF">2013-07-01T12:08:59Z</dcterms:created>
  <dcterms:modified xsi:type="dcterms:W3CDTF">2013-07-02T08:31:50Z</dcterms:modified>
</cp:coreProperties>
</file>