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425f274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425f274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425f2747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425f2747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3ebac226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3ebac226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425f2747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2425f2747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ebac226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3ebac226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835024" y="902710"/>
            <a:ext cx="10772776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endParaRPr sz="580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223934" y="3569735"/>
            <a:ext cx="4096464" cy="138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583511" y="2021207"/>
            <a:ext cx="635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663"/>
            <a:ext cx="12191999" cy="682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1100" y="39300"/>
            <a:ext cx="59289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Wars Go Global!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684749" y="4818716"/>
            <a:ext cx="52713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 6363 CLOUD COMPUTING FUNDAMENTALS</a:t>
            </a:r>
            <a:endParaRPr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923500" y="5214705"/>
            <a:ext cx="4096500" cy="52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SHREENIDHI SRIRAM</a:t>
            </a:r>
            <a:endParaRPr sz="1900" i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65475" y="0"/>
            <a:ext cx="10466100" cy="111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>
                <a:solidFill>
                  <a:srgbClr val="A64D79"/>
                </a:solidFill>
              </a:rPr>
              <a:t>INTERESTING FACTS IN THE CASE!</a:t>
            </a:r>
            <a:endParaRPr sz="4500" b="1">
              <a:solidFill>
                <a:srgbClr val="A64D79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250125" y="1060425"/>
            <a:ext cx="6954300" cy="5700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❏"/>
            </a:pPr>
            <a:r>
              <a:rPr lang="en-US" sz="2100" b="1">
                <a:solidFill>
                  <a:srgbClr val="FF9900"/>
                </a:solidFill>
              </a:rPr>
              <a:t>AWS</a:t>
            </a:r>
            <a:r>
              <a:rPr lang="en-US" sz="2000"/>
              <a:t>, the Early Winner of the race, has been </a:t>
            </a:r>
            <a:r>
              <a:rPr lang="en-US" sz="2000" b="1">
                <a:solidFill>
                  <a:srgbClr val="FF9900"/>
                </a:solidFill>
              </a:rPr>
              <a:t>dominating</a:t>
            </a:r>
            <a:r>
              <a:rPr lang="en-US" sz="2000">
                <a:solidFill>
                  <a:srgbClr val="FF9900"/>
                </a:solidFill>
              </a:rPr>
              <a:t>   </a:t>
            </a:r>
            <a:r>
              <a:rPr lang="en-US" sz="2000"/>
              <a:t>the Market Share, maintaining </a:t>
            </a:r>
            <a:r>
              <a:rPr lang="en-US" sz="2000" b="1">
                <a:solidFill>
                  <a:srgbClr val="FF9900"/>
                </a:solidFill>
              </a:rPr>
              <a:t>a third of the Market share</a:t>
            </a:r>
            <a:r>
              <a:rPr lang="en-US" sz="2000"/>
              <a:t> since the birth of the Cloud Industry.</a:t>
            </a:r>
            <a:endParaRPr sz="2000"/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900"/>
              <a:buChar char="❏"/>
            </a:pPr>
            <a:r>
              <a:rPr lang="en-US" sz="2000"/>
              <a:t>The Global Public Cloud Market  is forecast to grow from </a:t>
            </a:r>
            <a:r>
              <a:rPr lang="en-US" sz="2200" b="1">
                <a:solidFill>
                  <a:srgbClr val="93C47D"/>
                </a:solidFill>
              </a:rPr>
              <a:t>$182.4 billion (in 2018)</a:t>
            </a:r>
            <a:r>
              <a:rPr lang="en-US" sz="2200"/>
              <a:t>  to  </a:t>
            </a:r>
            <a:r>
              <a:rPr lang="en-US" sz="2200" b="1">
                <a:solidFill>
                  <a:srgbClr val="93C47D"/>
                </a:solidFill>
              </a:rPr>
              <a:t>$331.2 billion (in 2022)</a:t>
            </a:r>
            <a:r>
              <a:rPr lang="en-US" sz="2000"/>
              <a:t>,                                    a compound annual growth rate of </a:t>
            </a:r>
            <a:r>
              <a:rPr lang="en-US" sz="2200" b="1" i="1">
                <a:solidFill>
                  <a:srgbClr val="111111"/>
                </a:solidFill>
              </a:rPr>
              <a:t>12.6%</a:t>
            </a:r>
            <a:r>
              <a:rPr lang="en-US" sz="2200"/>
              <a:t>.</a:t>
            </a:r>
            <a:endParaRPr sz="2000"/>
          </a:p>
        </p:txBody>
      </p:sp>
      <p:sp>
        <p:nvSpPr>
          <p:cNvPr id="98" name="Google Shape;98;p14"/>
          <p:cNvSpPr txBox="1"/>
          <p:nvPr/>
        </p:nvSpPr>
        <p:spPr>
          <a:xfrm>
            <a:off x="1769625" y="1023025"/>
            <a:ext cx="9780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i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716163" y="1793300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t="2042" r="2752" b="6757"/>
          <a:stretch/>
        </p:blipFill>
        <p:spPr>
          <a:xfrm>
            <a:off x="6939325" y="969300"/>
            <a:ext cx="5160100" cy="308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l="17130" t="9233" r="13794" b="11307"/>
          <a:stretch/>
        </p:blipFill>
        <p:spPr>
          <a:xfrm>
            <a:off x="763625" y="4051125"/>
            <a:ext cx="3571283" cy="28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4810675" y="4083325"/>
            <a:ext cx="7495800" cy="27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lang="en-US" sz="1900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Microsoft’s Strategy: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Targeting all the </a:t>
            </a:r>
            <a:r>
              <a:rPr lang="en-US" sz="1900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Retailers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(Walgreens, ASOS, Bemol, etc) who avoided Amazon and all its subsidiaries, as it was their  </a:t>
            </a:r>
            <a:r>
              <a:rPr lang="en-US" sz="1900" b="1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“Competition in the Retail Sector.”</a:t>
            </a:r>
            <a:endParaRPr sz="1900" b="1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❏"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Analysts predicted that </a:t>
            </a:r>
            <a:r>
              <a:rPr lang="en-US" sz="19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would gain share over time, with companies choosing GCP over AWS and Azure for its </a:t>
            </a:r>
            <a:r>
              <a:rPr lang="en-US" sz="1900" b="1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“Lower Pricing and Higher Speed of upto 10tbps.”</a:t>
            </a:r>
            <a:endParaRPr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/>
        </p:nvSpPr>
        <p:spPr>
          <a:xfrm>
            <a:off x="714625" y="325975"/>
            <a:ext cx="1099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        COMPETITIVE ADVANTAGES FOR EACH SERVICE PROVIDER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238200" y="927775"/>
            <a:ext cx="5892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      						AWS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639350" y="1617325"/>
            <a:ext cx="57924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storage’s greatest competitive advantage has become its capacity to cut storage expenses for its users through scale.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is the market leader in the IaaS and PaaS categories, the highest growing segments in the cloud services industry.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costs for developing and constantly updating cloud technologies and infrastructure form a barrier to entry for competitors, with even giants like Google struggling to keep the pace.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Dominant in many features like configuration, monitoring, security and others.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Extensive, mature offerings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Enterprise-friendly services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reach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242424"/>
              </a:solidFill>
              <a:highlight>
                <a:srgbClr val="E8EBFA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6431750" y="927775"/>
            <a:ext cx="5453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                                   GCP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6099550" y="1628575"/>
            <a:ext cx="5328300" cy="3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is the master of big data and AI -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your use case involves really ridiculously large amounts of data, Google Cloud is the best place to run it.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support and portability.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Discounts &amp; flexible contracts - 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cloud beats AWS in its price and flexibility. Charges per minute, while others are for an hour.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17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 expertise.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highlight>
                <a:srgbClr val="E8EBFA"/>
              </a:highlight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05675" y="4339725"/>
            <a:ext cx="4029250" cy="25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/>
        </p:nvSpPr>
        <p:spPr>
          <a:xfrm>
            <a:off x="714625" y="325975"/>
            <a:ext cx="1099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         COMPETITIVE ADVANTAGES FOR EACH SERVICE PROVIDER</a:t>
            </a: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38200" y="927775"/>
            <a:ext cx="5892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Microsoft Azure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338600" y="1466575"/>
            <a:ext cx="58926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33400" lvl="0" indent="-330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uitable for both small and established firms and easily scalable to match your IT requirements.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533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Security, compliance, and disaster recovery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Offers numerous compliance certifications, is a leading choice for cloud services in high-risk industries such as health care and government, has multi-factor authentication and advanced disaster recovery capabilities that can restore data in a matter of hours.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5334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Integration Capabilities and Mobile Workforce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-US" sz="1600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Apart from the Azure Active Directory (AD) as an access management system, the platform also provides advanced integrations with third-party solutions via an API (Application Programming Interface) and direct integration with Office365.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431750" y="927775"/>
            <a:ext cx="5453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>
                <a:latin typeface="Calibri"/>
                <a:ea typeface="Calibri"/>
                <a:cs typeface="Calibri"/>
                <a:sym typeface="Calibri"/>
              </a:rPr>
              <a:t>Alibaba Cloud</a:t>
            </a:r>
            <a:endParaRPr sz="23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6343625" y="1514250"/>
            <a:ext cx="5453700" cy="43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Location - China.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China is by far the largest Internet market in the world, with 560 million users spending 20 hours a week online—twice the size of the US market. China, in particular, is eschewing traditional shopping in favor of e-commerce.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Economies of scope -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Cost savings associated with a single firm selling multiple items using the same sales channels. Alibaba has two shopping sites: Taobao, which sells thousands of non-brand name products from unknown merchants, and Tmall, which sells brand name products.</a:t>
            </a:r>
            <a:endParaRPr sz="1600">
              <a:solidFill>
                <a:srgbClr val="2424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600"/>
              <a:buFont typeface="Calibri"/>
              <a:buChar char="●"/>
            </a:pPr>
            <a:r>
              <a:rPr lang="en-US" sz="1600" b="1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Networking -</a:t>
            </a:r>
            <a:r>
              <a:rPr lang="en-US" sz="1600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Alibaba is a type of "collective entrepreneurship" that involves the corporation and thousands of merchants who join the network; Alibaba provides the platform, while the merchants provide the goods.</a:t>
            </a:r>
            <a:endParaRPr sz="1600">
              <a:solidFill>
                <a:schemeClr val="dk1"/>
              </a:solidFill>
              <a:highlight>
                <a:srgbClr val="E8EBFA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025" y="5012875"/>
            <a:ext cx="2691038" cy="15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 txBox="1"/>
          <p:nvPr/>
        </p:nvSpPr>
        <p:spPr>
          <a:xfrm>
            <a:off x="2845075" y="5789550"/>
            <a:ext cx="4473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>
                <a:latin typeface="Calibri"/>
                <a:ea typeface="Calibri"/>
                <a:cs typeface="Calibri"/>
                <a:sym typeface="Calibri"/>
              </a:rPr>
              <a:t>VS</a:t>
            </a:r>
            <a:endParaRPr sz="17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240875" y="180075"/>
            <a:ext cx="12372000" cy="1178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30" b="1" u="sng"/>
              <a:t>Which service provider will have the highest growth rate during the next two years?  Why? </a:t>
            </a:r>
            <a:endParaRPr sz="2430" b="1" u="sng"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1"/>
          </p:nvPr>
        </p:nvSpPr>
        <p:spPr>
          <a:xfrm>
            <a:off x="5589275" y="1282500"/>
            <a:ext cx="5817300" cy="5088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/>
          </a:p>
          <a:p>
            <a:pPr marL="9144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6675" y="1204400"/>
            <a:ext cx="3810000" cy="265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573100" y="1260800"/>
            <a:ext cx="695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796850" y="1047025"/>
            <a:ext cx="6051300" cy="38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Amazon Web Services Revenue rose from around $35 billion in 2019 to about $62 billion in 2021. Trefis expects the metric to rise to over $80 billion in 2022 and to about $101 billion in 2023.</a:t>
            </a: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333333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Over 165 fully featured services, over 40 of which were not available anywhere else.</a:t>
            </a:r>
            <a:endParaRPr sz="2200">
              <a:solidFill>
                <a:srgbClr val="333333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9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4">
            <a:alphaModFix/>
          </a:blip>
          <a:srcRect b="4870"/>
          <a:stretch/>
        </p:blipFill>
        <p:spPr>
          <a:xfrm>
            <a:off x="1028313" y="4049850"/>
            <a:ext cx="5588374" cy="252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/>
          <p:nvPr/>
        </p:nvSpPr>
        <p:spPr>
          <a:xfrm>
            <a:off x="7183675" y="4193050"/>
            <a:ext cx="47376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●"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Growth to be driven by rising demand for web services, as companies look to cut their IT infrastructure costs. </a:t>
            </a:r>
            <a:endParaRPr sz="210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alibri"/>
              <a:buChar char="●"/>
            </a:pPr>
            <a:r>
              <a:rPr lang="en-US" sz="210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Moreover, growth in online media and e-commerce could also drive AWS revenues.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2050700" y="6004925"/>
            <a:ext cx="8272800" cy="1015800"/>
          </a:xfrm>
          <a:prstGeom prst="rect">
            <a:avLst/>
          </a:prstGeom>
          <a:noFill/>
          <a:ln>
            <a:noFill/>
          </a:ln>
          <a:effectLst>
            <a:outerShdw blurRad="57150" dist="95250" dir="2760000" algn="bl" rotWithShape="0">
              <a:schemeClr val="dk2">
                <a:alpha val="41000"/>
              </a:scheme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 b="1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3684050" y="2737661"/>
            <a:ext cx="5006100" cy="1157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55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Macintosh PowerPoint</Application>
  <PresentationFormat>Widescreen</PresentationFormat>
  <Paragraphs>41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INTERESTING FACTS IN THE CASE!</vt:lpstr>
      <vt:lpstr>PowerPoint Presentation</vt:lpstr>
      <vt:lpstr>PowerPoint Presentation</vt:lpstr>
      <vt:lpstr>Which service provider will have the highest growth rate during the next two years?  Why?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Sriram, Shreenidhi</cp:lastModifiedBy>
  <cp:revision>1</cp:revision>
  <dcterms:modified xsi:type="dcterms:W3CDTF">2023-10-03T20:12:35Z</dcterms:modified>
</cp:coreProperties>
</file>