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b29cff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b29cff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2be1cf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2be1cf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b8df210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b8df210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835024" y="902710"/>
            <a:ext cx="10772776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endParaRPr sz="5800"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223934" y="3569735"/>
            <a:ext cx="4096464" cy="13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2583511" y="2021207"/>
            <a:ext cx="635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791865" y="1319192"/>
            <a:ext cx="659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54892" y="9"/>
            <a:ext cx="493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071150" y="5431205"/>
            <a:ext cx="30471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751736" y="5046315"/>
            <a:ext cx="18488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89625" y="1951900"/>
            <a:ext cx="526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000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2396975" y="14595"/>
            <a:ext cx="59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MIS 6363 CLOUD COMPUTING FUNDAMENTALS</a:t>
            </a:r>
            <a:endParaRPr>
              <a:solidFill>
                <a:srgbClr val="7F6000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461125" y="24340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PING AN: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564800" y="3205800"/>
            <a:ext cx="542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0000"/>
                </a:solidFill>
              </a:rPr>
              <a:t>HOW A CHINESE FIRM BECAME A TECH GIANT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20398" y="5618524"/>
            <a:ext cx="3000000" cy="5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SHREENIDHI SRIRAM</a:t>
            </a:r>
            <a:endParaRPr sz="1800" b="1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135050" y="124250"/>
            <a:ext cx="63195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sz="3740" b="1" i="1">
                <a:solidFill>
                  <a:srgbClr val="0B5394"/>
                </a:solidFill>
              </a:rPr>
              <a:t>Ping An’s</a:t>
            </a:r>
            <a:r>
              <a:rPr lang="en-US" sz="3740" b="1">
                <a:solidFill>
                  <a:srgbClr val="0B5394"/>
                </a:solidFill>
              </a:rPr>
              <a:t> Digital Technologies </a:t>
            </a:r>
            <a:endParaRPr sz="3740" b="1">
              <a:solidFill>
                <a:srgbClr val="0B5394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299850" y="1233900"/>
            <a:ext cx="6498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-US" sz="2000" b="1">
                <a:solidFill>
                  <a:srgbClr val="FF00FF"/>
                </a:solidFill>
              </a:rPr>
              <a:t>OneConnect (FinTech):</a:t>
            </a:r>
            <a:r>
              <a:rPr lang="en-US" sz="2000" b="1"/>
              <a:t> </a:t>
            </a:r>
            <a:r>
              <a:rPr lang="en-US" sz="2000"/>
              <a:t>Cloud-model based on a Modular Architecture - No need to redevelop systems for each client.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-US" sz="2000" b="1">
                <a:solidFill>
                  <a:srgbClr val="CC0000"/>
                </a:solidFill>
              </a:rPr>
              <a:t>Facial Recognition (FR) Technology:</a:t>
            </a:r>
            <a:r>
              <a:rPr lang="en-US" sz="2000"/>
              <a:t> Match each person with their photo and data from the biometric chip from Passport (99.8% Accuracy)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-US" sz="2000" b="1">
                <a:solidFill>
                  <a:srgbClr val="4A86E8"/>
                </a:solidFill>
              </a:rPr>
              <a:t>BlockChain Technology:</a:t>
            </a:r>
            <a:r>
              <a:rPr lang="en-US" sz="2000"/>
              <a:t> Able to Automate Transactions.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-US" sz="2000" b="1">
                <a:solidFill>
                  <a:srgbClr val="F1C232"/>
                </a:solidFill>
              </a:rPr>
              <a:t>Dedicated IT Team &amp; Tech Capabilities:</a:t>
            </a:r>
            <a:r>
              <a:rPr lang="en-US" sz="2000"/>
              <a:t> 50% of Staff Members being IT Experts.</a:t>
            </a:r>
            <a:endParaRPr sz="2000"/>
          </a:p>
        </p:txBody>
      </p:sp>
      <p:sp>
        <p:nvSpPr>
          <p:cNvPr id="109" name="Google Shape;109;p15"/>
          <p:cNvSpPr txBox="1"/>
          <p:nvPr/>
        </p:nvSpPr>
        <p:spPr>
          <a:xfrm>
            <a:off x="1120825" y="5760700"/>
            <a:ext cx="10263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Raised </a:t>
            </a: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$750 Million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Financing (2018), Listed on the New York Stock Exchange (2019), giving it a valuation of </a:t>
            </a: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$7 Billion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36.9%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Shares of Ping An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l="7365" r="-9"/>
          <a:stretch/>
        </p:blipFill>
        <p:spPr>
          <a:xfrm>
            <a:off x="7651600" y="1955800"/>
            <a:ext cx="3733126" cy="30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73950" y="993700"/>
            <a:ext cx="1144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Ping An : Banking &amp; insurance Sectors - Offers small &amp; medium sized loans for micro businesses ~</a:t>
            </a:r>
            <a:endParaRPr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232650" y="326700"/>
            <a:ext cx="987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</a:rPr>
              <a:t>How </a:t>
            </a:r>
            <a:r>
              <a:rPr lang="en-US" sz="3000" b="1" i="1">
                <a:solidFill>
                  <a:schemeClr val="dk1"/>
                </a:solidFill>
              </a:rPr>
              <a:t>Ping An</a:t>
            </a:r>
            <a:r>
              <a:rPr lang="en-US" sz="3000" b="1">
                <a:solidFill>
                  <a:schemeClr val="dk1"/>
                </a:solidFill>
              </a:rPr>
              <a:t> differentiated itself from its competitors</a:t>
            </a:r>
            <a:endParaRPr sz="3000" b="1" i="0" u="none" strike="noStrike" cap="none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68900" y="1332300"/>
            <a:ext cx="6255300" cy="5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❏"/>
            </a:pPr>
            <a:r>
              <a:rPr lang="en-US" sz="2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Actively innovating outside of established business environments</a:t>
            </a:r>
            <a:endParaRPr sz="2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Calibri"/>
              <a:buChar char="❏"/>
            </a:pP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Creating consumer experiences that are efficient, relevant, and consistent.</a:t>
            </a:r>
            <a:endParaRPr sz="22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Calibri"/>
              <a:buChar char="❏"/>
            </a:pPr>
            <a:r>
              <a:rPr lang="en-US" sz="2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Deploying homegrown digital technique to achieve operational excellence</a:t>
            </a:r>
            <a:endParaRPr sz="22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20575" y="928488"/>
            <a:ext cx="505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825" y="1816675"/>
            <a:ext cx="3260600" cy="34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25633" y="2646500"/>
            <a:ext cx="11360700" cy="520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4318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Ping An possessed strategic assets that differed from those of a typical banking institution since it was an early user of innovative technology. </a:t>
            </a:r>
            <a:endParaRPr sz="1400">
              <a:solidFill>
                <a:schemeClr val="dk1"/>
              </a:solidFill>
            </a:endParaRPr>
          </a:p>
          <a:p>
            <a:pPr marL="609600" lvl="0" indent="-4318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Ping An started investing in cloud technology to provide standardized middleware such as cloud servers and storage and technology solutions for financial, medical, and governmental institutions. </a:t>
            </a:r>
            <a:endParaRPr sz="1400">
              <a:solidFill>
                <a:schemeClr val="dk1"/>
              </a:solidFill>
            </a:endParaRPr>
          </a:p>
          <a:p>
            <a:pPr marL="609600" lvl="0" indent="-4318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Ping An's key assets supplied end-to-end solutions for security applications, like face recognition technology for authentication and blockchain technology for financial transaction automation.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57733" y="1502258"/>
            <a:ext cx="11296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111111"/>
                </a:solidFill>
                <a:highlight>
                  <a:schemeClr val="lt1"/>
                </a:highlight>
              </a:rPr>
              <a:t>How Ping An's strategic assets differ from those of a Traditional Financial Institution</a:t>
            </a:r>
            <a:endParaRPr sz="2500" b="1">
              <a:highlight>
                <a:schemeClr val="lt1"/>
              </a:highlight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150" y="5120524"/>
            <a:ext cx="2184926" cy="13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"/>
            <a:ext cx="2671536" cy="150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0" y="720575"/>
            <a:ext cx="6225300" cy="7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000" b="1"/>
              <a:t>   </a:t>
            </a:r>
            <a:r>
              <a:rPr lang="en-US" sz="3000" b="1" i="1"/>
              <a:t> </a:t>
            </a:r>
            <a:r>
              <a:rPr lang="en-US" sz="3111" b="1" i="1"/>
              <a:t> </a:t>
            </a:r>
            <a:r>
              <a:rPr lang="en-US" sz="3111" b="1" i="1">
                <a:solidFill>
                  <a:srgbClr val="1155CC"/>
                </a:solidFill>
              </a:rPr>
              <a:t>Would you declare OneConnect </a:t>
            </a:r>
            <a:endParaRPr sz="3111" b="1" i="1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None/>
            </a:pPr>
            <a:r>
              <a:rPr lang="en-US" sz="3111" b="1" i="1">
                <a:solidFill>
                  <a:srgbClr val="1155CC"/>
                </a:solidFill>
              </a:rPr>
              <a:t>      a success? </a:t>
            </a:r>
            <a:endParaRPr sz="3111" b="1" i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283250" y="1325325"/>
            <a:ext cx="5778000" cy="534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398"/>
              <a:buFont typeface="Arial"/>
              <a:buNone/>
            </a:pPr>
            <a:r>
              <a:rPr lang="en-US" sz="2272">
                <a:highlight>
                  <a:srgbClr val="E8EBFA"/>
                </a:highlight>
              </a:rPr>
              <a:t>                   </a:t>
            </a:r>
            <a:endParaRPr sz="2272">
              <a:highlight>
                <a:srgbClr val="FCE5CD"/>
              </a:highlight>
            </a:endParaRPr>
          </a:p>
          <a:p>
            <a:pPr marL="457200" lvl="0" indent="-35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❏"/>
            </a:pPr>
            <a:r>
              <a:rPr lang="en-US" sz="2390">
                <a:highlight>
                  <a:schemeClr val="lt1"/>
                </a:highlight>
              </a:rPr>
              <a:t>In December 2015, a </a:t>
            </a:r>
            <a:r>
              <a:rPr lang="en-US" sz="2390" b="1">
                <a:solidFill>
                  <a:srgbClr val="FF0000"/>
                </a:solidFill>
                <a:highlight>
                  <a:schemeClr val="lt1"/>
                </a:highlight>
              </a:rPr>
              <a:t>fintech offshoot</a:t>
            </a:r>
            <a:r>
              <a:rPr lang="en-US" sz="2390">
                <a:highlight>
                  <a:schemeClr val="lt1"/>
                </a:highlight>
              </a:rPr>
              <a:t> was launched to address the underserved market.</a:t>
            </a:r>
            <a:endParaRPr sz="2390">
              <a:highlight>
                <a:schemeClr val="lt1"/>
              </a:highlight>
            </a:endParaRPr>
          </a:p>
          <a:p>
            <a:pPr marL="457200" lvl="0" indent="-35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2390">
                <a:highlight>
                  <a:schemeClr val="lt1"/>
                </a:highlight>
              </a:rPr>
              <a:t>The company had filed 4,327 patent applications as of June 30, 2020. </a:t>
            </a:r>
            <a:endParaRPr sz="2390">
              <a:highlight>
                <a:schemeClr val="lt1"/>
              </a:highlight>
            </a:endParaRPr>
          </a:p>
          <a:p>
            <a:pPr marL="457200" lvl="0" indent="-35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2390">
                <a:highlight>
                  <a:schemeClr val="lt1"/>
                </a:highlight>
              </a:rPr>
              <a:t>It provided services to 99 percent of the city's commercial banks and 53% of the insurance companies.</a:t>
            </a:r>
            <a:endParaRPr sz="2390">
              <a:highlight>
                <a:schemeClr val="lt1"/>
              </a:highlight>
            </a:endParaRPr>
          </a:p>
          <a:p>
            <a:pPr marL="457200" lvl="0" indent="-35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2390">
                <a:highlight>
                  <a:schemeClr val="lt1"/>
                </a:highlight>
              </a:rPr>
              <a:t>Employees at Ping An did not accept it at first, until OneConnect was listed on the stock exchange.</a:t>
            </a:r>
            <a:endParaRPr sz="2390">
              <a:highlight>
                <a:schemeClr val="lt1"/>
              </a:highlight>
            </a:endParaRPr>
          </a:p>
          <a:p>
            <a:pPr marL="457200" lvl="0" indent="-35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2390">
                <a:highlight>
                  <a:schemeClr val="lt1"/>
                </a:highlight>
              </a:rPr>
              <a:t>In less than a year, OneConnect had more than </a:t>
            </a:r>
            <a:r>
              <a:rPr lang="en-US" sz="2390" b="1">
                <a:solidFill>
                  <a:srgbClr val="FF0000"/>
                </a:solidFill>
                <a:highlight>
                  <a:schemeClr val="lt1"/>
                </a:highlight>
              </a:rPr>
              <a:t>doubled its market capitalization</a:t>
            </a:r>
            <a:r>
              <a:rPr lang="en-US" sz="2390">
                <a:highlight>
                  <a:schemeClr val="lt1"/>
                </a:highlight>
              </a:rPr>
              <a:t>.</a:t>
            </a:r>
            <a:endParaRPr sz="239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highlight>
                <a:srgbClr val="E8EBFA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800050" y="2310650"/>
            <a:ext cx="510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Key elements of contribution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63750" y="2727450"/>
            <a:ext cx="5436900" cy="7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highlight>
                  <a:srgbClr val="E8EBFA"/>
                </a:highlight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2272">
              <a:solidFill>
                <a:schemeClr val="dk1"/>
              </a:solidFill>
              <a:highlight>
                <a:srgbClr val="FCE5C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 b="1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Facial Recognition Technology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- Efficient with an accuracy rate of 99.8%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 b="1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team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- Established its own IT team and technological capabilities. By 2020, more than half of the company's employees constituted of IT professionals.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 b="1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Blockchain Technology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- Integrated into the financial systems of several of China's major manufacturers, allowing them to more efficiently automate transactions.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72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2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775" y="103813"/>
            <a:ext cx="25096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750" y="4700200"/>
            <a:ext cx="2377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130425" y="392300"/>
            <a:ext cx="8229900" cy="115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3500" b="1">
                <a:solidFill>
                  <a:srgbClr val="1C4587"/>
                </a:solidFill>
              </a:rPr>
              <a:t>Role of </a:t>
            </a:r>
            <a:r>
              <a:rPr lang="en-US" sz="3500" b="1" i="1">
                <a:solidFill>
                  <a:srgbClr val="1C4587"/>
                </a:solidFill>
              </a:rPr>
              <a:t>Ping An's</a:t>
            </a:r>
            <a:r>
              <a:rPr lang="en-US" sz="3500" b="1">
                <a:solidFill>
                  <a:srgbClr val="1C4587"/>
                </a:solidFill>
              </a:rPr>
              <a:t> Senior Management Team </a:t>
            </a:r>
            <a:endParaRPr sz="3500" b="1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660">
              <a:solidFill>
                <a:srgbClr val="1C4587"/>
              </a:solidFill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902250" y="970675"/>
            <a:ext cx="10387500" cy="478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50">
                <a:highlight>
                  <a:srgbClr val="E8EBFA"/>
                </a:highlight>
              </a:rPr>
              <a:t>                  </a:t>
            </a:r>
            <a:endParaRPr sz="1850">
              <a:highlight>
                <a:srgbClr val="FCE5CD"/>
              </a:highlight>
            </a:endParaRPr>
          </a:p>
          <a:p>
            <a:pPr marL="457200" lvl="0" indent="-37401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Font typeface="Calibri"/>
              <a:buChar char="❏"/>
            </a:pPr>
            <a:r>
              <a:rPr lang="en-US" sz="2290" b="1">
                <a:solidFill>
                  <a:srgbClr val="FF0000"/>
                </a:solidFill>
                <a:highlight>
                  <a:schemeClr val="lt1"/>
                </a:highlight>
              </a:rPr>
              <a:t>Expansion Strategy for Overseas Markets</a:t>
            </a:r>
            <a:r>
              <a:rPr lang="en-US" sz="2290">
                <a:solidFill>
                  <a:srgbClr val="FF0000"/>
                </a:solidFill>
                <a:highlight>
                  <a:schemeClr val="lt1"/>
                </a:highlight>
              </a:rPr>
              <a:t>:</a:t>
            </a:r>
            <a:r>
              <a:rPr lang="en-US" sz="2290">
                <a:highlight>
                  <a:schemeClr val="lt1"/>
                </a:highlight>
              </a:rPr>
              <a:t> Globally and plan of setting up in Southeast Asia, rather than the US.</a:t>
            </a:r>
            <a:endParaRPr sz="229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290">
              <a:highlight>
                <a:schemeClr val="lt1"/>
              </a:highlight>
            </a:endParaRPr>
          </a:p>
          <a:p>
            <a:pPr marL="457200" lvl="0" indent="-37401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Font typeface="Calibri"/>
              <a:buChar char="❏"/>
            </a:pPr>
            <a:r>
              <a:rPr lang="en-US" sz="2290" b="1">
                <a:solidFill>
                  <a:srgbClr val="6AA84F"/>
                </a:solidFill>
                <a:highlight>
                  <a:schemeClr val="lt1"/>
                </a:highlight>
              </a:rPr>
              <a:t>Established its subsidiaries:</a:t>
            </a:r>
            <a:r>
              <a:rPr lang="en-US" sz="2290">
                <a:highlight>
                  <a:schemeClr val="lt1"/>
                </a:highlight>
              </a:rPr>
              <a:t> Regions like Singapore, Indonesia, and Hong Kong (2019).</a:t>
            </a:r>
            <a:endParaRPr sz="229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290">
              <a:highlight>
                <a:schemeClr val="lt1"/>
              </a:highlight>
            </a:endParaRPr>
          </a:p>
          <a:p>
            <a:pPr marL="457200" lvl="0" indent="-37401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Font typeface="Calibri"/>
              <a:buChar char="❏"/>
            </a:pPr>
            <a:r>
              <a:rPr lang="en-US" sz="2290" b="1">
                <a:solidFill>
                  <a:srgbClr val="3C78D8"/>
                </a:solidFill>
                <a:highlight>
                  <a:schemeClr val="lt1"/>
                </a:highlight>
              </a:rPr>
              <a:t>Successful Spinoffs:</a:t>
            </a:r>
            <a:r>
              <a:rPr lang="en-US" sz="2290">
                <a:solidFill>
                  <a:srgbClr val="3C78D8"/>
                </a:solidFill>
                <a:highlight>
                  <a:schemeClr val="lt1"/>
                </a:highlight>
              </a:rPr>
              <a:t> </a:t>
            </a:r>
            <a:r>
              <a:rPr lang="en-US" sz="2290">
                <a:highlight>
                  <a:schemeClr val="lt1"/>
                </a:highlight>
              </a:rPr>
              <a:t>Brought outside investors in the early stages of new start-ups.</a:t>
            </a:r>
            <a:endParaRPr sz="229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290">
              <a:highlight>
                <a:schemeClr val="lt1"/>
              </a:highlight>
            </a:endParaRPr>
          </a:p>
          <a:p>
            <a:pPr marL="457200" lvl="0" indent="-37401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90"/>
              <a:buFont typeface="Calibri"/>
              <a:buChar char="❏"/>
            </a:pPr>
            <a:r>
              <a:rPr lang="en-US" sz="2290" b="1">
                <a:solidFill>
                  <a:srgbClr val="BF9000"/>
                </a:solidFill>
                <a:highlight>
                  <a:schemeClr val="lt1"/>
                </a:highlight>
              </a:rPr>
              <a:t>Financial Indicators:</a:t>
            </a:r>
            <a:r>
              <a:rPr lang="en-US" sz="2290">
                <a:solidFill>
                  <a:srgbClr val="BF9000"/>
                </a:solidFill>
                <a:highlight>
                  <a:schemeClr val="lt1"/>
                </a:highlight>
              </a:rPr>
              <a:t> </a:t>
            </a:r>
            <a:r>
              <a:rPr lang="en-US" sz="2290">
                <a:highlight>
                  <a:schemeClr val="lt1"/>
                </a:highlight>
              </a:rPr>
              <a:t>Made use of KPIs and own industry and company-specific management methods.</a:t>
            </a:r>
            <a:endParaRPr sz="229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85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480">
              <a:highlight>
                <a:srgbClr val="E8EBFA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endParaRPr sz="214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925" y="4329575"/>
            <a:ext cx="5834499" cy="23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2050700" y="6004925"/>
            <a:ext cx="8272800" cy="1015800"/>
          </a:xfrm>
          <a:prstGeom prst="rect">
            <a:avLst/>
          </a:prstGeom>
          <a:noFill/>
          <a:ln>
            <a:noFill/>
          </a:ln>
          <a:effectLst>
            <a:outerShdw blurRad="57150" dist="95250" dir="2760000" algn="bl" rotWithShape="0">
              <a:schemeClr val="dk2">
                <a:alpha val="40784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104167" y="2426111"/>
            <a:ext cx="6322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Macintosh PowerPoint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Ping An’s Digital Technologies </vt:lpstr>
      <vt:lpstr>PowerPoint Presentation</vt:lpstr>
      <vt:lpstr>PowerPoint Presentation</vt:lpstr>
      <vt:lpstr>     Would you declare OneConnect        a success?  </vt:lpstr>
      <vt:lpstr>Role of Ping An's Senior Management Team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Sriram, Shreenidhi</cp:lastModifiedBy>
  <cp:revision>1</cp:revision>
  <dcterms:modified xsi:type="dcterms:W3CDTF">2023-10-03T20:12:59Z</dcterms:modified>
</cp:coreProperties>
</file>