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8" r:id="rId2"/>
    <p:sldMasterId id="2147483720" r:id="rId3"/>
    <p:sldMasterId id="2147483732" r:id="rId4"/>
  </p:sldMasterIdLst>
  <p:notesMasterIdLst>
    <p:notesMasterId r:id="rId13"/>
  </p:notesMasterIdLst>
  <p:sldIdLst>
    <p:sldId id="259" r:id="rId5"/>
    <p:sldId id="295" r:id="rId6"/>
    <p:sldId id="296" r:id="rId7"/>
    <p:sldId id="297" r:id="rId8"/>
    <p:sldId id="265" r:id="rId9"/>
    <p:sldId id="293" r:id="rId10"/>
    <p:sldId id="294" r:id="rId11"/>
    <p:sldId id="289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/>
    <p:restoredTop sz="0"/>
  </p:normalViewPr>
  <p:slideViewPr>
    <p:cSldViewPr>
      <p:cViewPr varScale="1">
        <p:scale>
          <a:sx n="121" d="100"/>
          <a:sy n="121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ucas/Desktop/UTD/Data%20Visualization/Group%20project/Excel%2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ucas/Desktop/UTD/Data%20Visualization/Group%20project/Excel%20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ucas/Desktop/UTD/Data%20Visualization/Group%20project/Excel%20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ucas/Desktop/UTD/Data%20Visualization/Group%20project/Excel%20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b="0" i="0" baseline="0" dirty="0">
                <a:effectLst/>
              </a:rPr>
              <a:t>Cases per </a:t>
            </a:r>
            <a:r>
              <a:rPr lang="fr-FR" sz="1800" b="0" i="0" baseline="0" dirty="0" err="1">
                <a:effectLst/>
              </a:rPr>
              <a:t>month</a:t>
            </a:r>
            <a:r>
              <a:rPr lang="fr-FR" sz="1800" b="0" i="0" baseline="0" dirty="0">
                <a:effectLst/>
              </a:rPr>
              <a:t> and vaccination %</a:t>
            </a:r>
            <a:endParaRPr lang="fr-FR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'Cross data'!$B$61</c:f>
              <c:strCache>
                <c:ptCount val="1"/>
                <c:pt idx="0">
                  <c:v>Infection per month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'Cross data'!$C$60:$W$60</c:f>
              <c:numCache>
                <c:formatCode>mmm\-yy</c:formatCode>
                <c:ptCount val="21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</c:numCache>
            </c:numRef>
          </c:cat>
          <c:val>
            <c:numRef>
              <c:f>'Cross data'!$C$61:$W$61</c:f>
              <c:numCache>
                <c:formatCode>General</c:formatCode>
                <c:ptCount val="21"/>
                <c:pt idx="0">
                  <c:v>3</c:v>
                </c:pt>
                <c:pt idx="1">
                  <c:v>25</c:v>
                </c:pt>
                <c:pt idx="2">
                  <c:v>8555</c:v>
                </c:pt>
                <c:pt idx="3">
                  <c:v>41887</c:v>
                </c:pt>
                <c:pt idx="4">
                  <c:v>62644</c:v>
                </c:pt>
                <c:pt idx="5">
                  <c:v>119039</c:v>
                </c:pt>
                <c:pt idx="6">
                  <c:v>270120</c:v>
                </c:pt>
                <c:pt idx="7">
                  <c:v>210270</c:v>
                </c:pt>
                <c:pt idx="8">
                  <c:v>108583</c:v>
                </c:pt>
                <c:pt idx="9">
                  <c:v>114136</c:v>
                </c:pt>
                <c:pt idx="10">
                  <c:v>301976</c:v>
                </c:pt>
                <c:pt idx="11">
                  <c:v>1070622</c:v>
                </c:pt>
                <c:pt idx="12">
                  <c:v>1016204</c:v>
                </c:pt>
                <c:pt idx="13">
                  <c:v>245514</c:v>
                </c:pt>
                <c:pt idx="14">
                  <c:v>99470</c:v>
                </c:pt>
                <c:pt idx="15">
                  <c:v>73176</c:v>
                </c:pt>
                <c:pt idx="16">
                  <c:v>47659</c:v>
                </c:pt>
                <c:pt idx="17">
                  <c:v>26821</c:v>
                </c:pt>
                <c:pt idx="18">
                  <c:v>220786</c:v>
                </c:pt>
                <c:pt idx="19">
                  <c:v>411696</c:v>
                </c:pt>
                <c:pt idx="20">
                  <c:v>280619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40-BE43-B187-552644C6FE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3934751"/>
        <c:axId val="1435134751"/>
      </c:lineChart>
      <c:lineChart>
        <c:grouping val="standard"/>
        <c:varyColors val="0"/>
        <c:ser>
          <c:idx val="1"/>
          <c:order val="1"/>
          <c:tx>
            <c:strRef>
              <c:f>'Cross data'!$B$63</c:f>
              <c:strCache>
                <c:ptCount val="1"/>
                <c:pt idx="0">
                  <c:v>% vaccination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'Cross data'!$C$60:$W$60</c:f>
              <c:numCache>
                <c:formatCode>mmm\-yy</c:formatCode>
                <c:ptCount val="21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</c:numCache>
            </c:numRef>
          </c:cat>
          <c:val>
            <c:numRef>
              <c:f>'Cross data'!$C$63:$W$63</c:f>
              <c:numCache>
                <c:formatCode>0%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1.4110772811678081E-2</c:v>
                </c:pt>
                <c:pt idx="13">
                  <c:v>6.5870005454959496E-2</c:v>
                </c:pt>
                <c:pt idx="14">
                  <c:v>0.16025663275894403</c:v>
                </c:pt>
                <c:pt idx="15">
                  <c:v>0.30154980274019261</c:v>
                </c:pt>
                <c:pt idx="16">
                  <c:v>0.42916366905589465</c:v>
                </c:pt>
                <c:pt idx="17">
                  <c:v>0.4967836085547922</c:v>
                </c:pt>
                <c:pt idx="18">
                  <c:v>0.52685414537920194</c:v>
                </c:pt>
                <c:pt idx="19">
                  <c:v>0.55727148322921183</c:v>
                </c:pt>
                <c:pt idx="20">
                  <c:v>0.57733192071701422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40-BE43-B187-552644C6FE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4134159"/>
        <c:axId val="1421676159"/>
      </c:lineChart>
      <c:dateAx>
        <c:axId val="1423934751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35134751"/>
        <c:crosses val="autoZero"/>
        <c:auto val="1"/>
        <c:lblOffset val="100"/>
        <c:baseTimeUnit val="months"/>
      </c:dateAx>
      <c:valAx>
        <c:axId val="1435134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23934751"/>
        <c:crosses val="autoZero"/>
        <c:crossBetween val="between"/>
      </c:valAx>
      <c:valAx>
        <c:axId val="1421676159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24134159"/>
        <c:crosses val="max"/>
        <c:crossBetween val="between"/>
      </c:valAx>
      <c:dateAx>
        <c:axId val="1524134159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421676159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b="0" i="0" baseline="0" dirty="0" err="1">
                <a:effectLst/>
              </a:rPr>
              <a:t>Deaths</a:t>
            </a:r>
            <a:r>
              <a:rPr lang="fr-FR" sz="1800" b="0" i="0" baseline="0" dirty="0">
                <a:effectLst/>
              </a:rPr>
              <a:t> per </a:t>
            </a:r>
            <a:r>
              <a:rPr lang="fr-FR" sz="1800" b="0" i="0" baseline="0" dirty="0" err="1">
                <a:effectLst/>
              </a:rPr>
              <a:t>month</a:t>
            </a:r>
            <a:r>
              <a:rPr lang="fr-FR" sz="1800" b="0" i="0" baseline="0" dirty="0">
                <a:effectLst/>
              </a:rPr>
              <a:t> and vaccination %</a:t>
            </a:r>
            <a:endParaRPr lang="fr-FR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'Cross data'!$B$62</c:f>
              <c:strCache>
                <c:ptCount val="1"/>
                <c:pt idx="0">
                  <c:v>Death per month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'Cross data'!$C$60:$W$60</c:f>
              <c:numCache>
                <c:formatCode>mmm\-yy</c:formatCode>
                <c:ptCount val="21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</c:numCache>
            </c:numRef>
          </c:cat>
          <c:val>
            <c:numRef>
              <c:f>'Cross data'!$C$62:$W$62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184</c:v>
                </c:pt>
                <c:pt idx="3">
                  <c:v>1873</c:v>
                </c:pt>
                <c:pt idx="4">
                  <c:v>2185</c:v>
                </c:pt>
                <c:pt idx="5">
                  <c:v>1841</c:v>
                </c:pt>
                <c:pt idx="6">
                  <c:v>3139</c:v>
                </c:pt>
                <c:pt idx="7">
                  <c:v>3798</c:v>
                </c:pt>
                <c:pt idx="8">
                  <c:v>2878</c:v>
                </c:pt>
                <c:pt idx="9">
                  <c:v>1763</c:v>
                </c:pt>
                <c:pt idx="10">
                  <c:v>1548</c:v>
                </c:pt>
                <c:pt idx="11">
                  <c:v>6756</c:v>
                </c:pt>
                <c:pt idx="12">
                  <c:v>14963</c:v>
                </c:pt>
                <c:pt idx="13">
                  <c:v>11285</c:v>
                </c:pt>
                <c:pt idx="14">
                  <c:v>7047</c:v>
                </c:pt>
                <c:pt idx="15">
                  <c:v>2496</c:v>
                </c:pt>
                <c:pt idx="16">
                  <c:v>1493</c:v>
                </c:pt>
                <c:pt idx="17">
                  <c:v>413</c:v>
                </c:pt>
                <c:pt idx="18">
                  <c:v>755</c:v>
                </c:pt>
                <c:pt idx="19">
                  <c:v>1446</c:v>
                </c:pt>
                <c:pt idx="20">
                  <c:v>3270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AF-E24B-9DFD-4BB87BDE16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6270335"/>
        <c:axId val="1438757887"/>
      </c:lineChart>
      <c:lineChart>
        <c:grouping val="standard"/>
        <c:varyColors val="0"/>
        <c:ser>
          <c:idx val="1"/>
          <c:order val="1"/>
          <c:tx>
            <c:strRef>
              <c:f>'Cross data'!$B$63</c:f>
              <c:strCache>
                <c:ptCount val="1"/>
                <c:pt idx="0">
                  <c:v>% vaccination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'Cross data'!$C$60:$W$60</c:f>
              <c:numCache>
                <c:formatCode>mmm\-yy</c:formatCode>
                <c:ptCount val="21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</c:numCache>
            </c:numRef>
          </c:cat>
          <c:val>
            <c:numRef>
              <c:f>'Cross data'!$C$63:$W$63</c:f>
              <c:numCache>
                <c:formatCode>0%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1.4110772811678081E-2</c:v>
                </c:pt>
                <c:pt idx="13">
                  <c:v>6.5870005454959496E-2</c:v>
                </c:pt>
                <c:pt idx="14">
                  <c:v>0.16025663275894403</c:v>
                </c:pt>
                <c:pt idx="15">
                  <c:v>0.30154980274019261</c:v>
                </c:pt>
                <c:pt idx="16">
                  <c:v>0.42916366905589465</c:v>
                </c:pt>
                <c:pt idx="17">
                  <c:v>0.4967836085547922</c:v>
                </c:pt>
                <c:pt idx="18">
                  <c:v>0.52685414537920194</c:v>
                </c:pt>
                <c:pt idx="19">
                  <c:v>0.55727148322921183</c:v>
                </c:pt>
                <c:pt idx="20">
                  <c:v>0.57733192071701422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AF-E24B-9DFD-4BB87BDE16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0518927"/>
        <c:axId val="1859496895"/>
      </c:lineChart>
      <c:dateAx>
        <c:axId val="1846270335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38757887"/>
        <c:crosses val="autoZero"/>
        <c:auto val="1"/>
        <c:lblOffset val="100"/>
        <c:baseTimeUnit val="months"/>
      </c:dateAx>
      <c:valAx>
        <c:axId val="1438757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46270335"/>
        <c:crosses val="autoZero"/>
        <c:crossBetween val="between"/>
      </c:valAx>
      <c:valAx>
        <c:axId val="1859496895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40518927"/>
        <c:crosses val="max"/>
        <c:crossBetween val="between"/>
      </c:valAx>
      <c:dateAx>
        <c:axId val="1440518927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859496895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b="0" i="0" baseline="0" dirty="0">
                <a:effectLst/>
              </a:rPr>
              <a:t>Cases per </a:t>
            </a:r>
            <a:r>
              <a:rPr lang="fr-FR" sz="1800" b="0" i="0" baseline="0" dirty="0" err="1">
                <a:effectLst/>
              </a:rPr>
              <a:t>month</a:t>
            </a:r>
            <a:r>
              <a:rPr lang="fr-FR" sz="1800" b="0" i="0" baseline="0" dirty="0">
                <a:effectLst/>
              </a:rPr>
              <a:t> and vaccination %</a:t>
            </a:r>
            <a:endParaRPr lang="fr-FR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'Cross data'!$B$84</c:f>
              <c:strCache>
                <c:ptCount val="1"/>
                <c:pt idx="0">
                  <c:v>Infection per month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'Cross data'!$C$82:$W$82</c:f>
              <c:numCache>
                <c:formatCode>mmm\-yy</c:formatCode>
                <c:ptCount val="21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</c:numCache>
            </c:numRef>
          </c:cat>
          <c:val>
            <c:numRef>
              <c:f>'Cross data'!$C$84:$W$84</c:f>
              <c:numCache>
                <c:formatCode>General</c:formatCode>
                <c:ptCount val="21"/>
                <c:pt idx="0">
                  <c:v>0</c:v>
                </c:pt>
                <c:pt idx="1">
                  <c:v>11</c:v>
                </c:pt>
                <c:pt idx="2">
                  <c:v>3577</c:v>
                </c:pt>
                <c:pt idx="3">
                  <c:v>25484</c:v>
                </c:pt>
                <c:pt idx="4">
                  <c:v>35902</c:v>
                </c:pt>
                <c:pt idx="5">
                  <c:v>101729</c:v>
                </c:pt>
                <c:pt idx="6">
                  <c:v>276387</c:v>
                </c:pt>
                <c:pt idx="7">
                  <c:v>197227</c:v>
                </c:pt>
                <c:pt idx="8">
                  <c:v>143710</c:v>
                </c:pt>
                <c:pt idx="9">
                  <c:v>169424</c:v>
                </c:pt>
                <c:pt idx="10">
                  <c:v>308492</c:v>
                </c:pt>
                <c:pt idx="11">
                  <c:v>508584</c:v>
                </c:pt>
                <c:pt idx="12">
                  <c:v>602433</c:v>
                </c:pt>
                <c:pt idx="13">
                  <c:v>277323</c:v>
                </c:pt>
                <c:pt idx="14">
                  <c:v>139747</c:v>
                </c:pt>
                <c:pt idx="15">
                  <c:v>99222</c:v>
                </c:pt>
                <c:pt idx="16">
                  <c:v>58681</c:v>
                </c:pt>
                <c:pt idx="17">
                  <c:v>46031</c:v>
                </c:pt>
                <c:pt idx="18">
                  <c:v>138384</c:v>
                </c:pt>
                <c:pt idx="19">
                  <c:v>472090</c:v>
                </c:pt>
                <c:pt idx="20">
                  <c:v>445684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4A-624A-BFCF-BF5D7103EB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9530463"/>
        <c:axId val="1420136863"/>
      </c:lineChart>
      <c:lineChart>
        <c:grouping val="standard"/>
        <c:varyColors val="0"/>
        <c:ser>
          <c:idx val="0"/>
          <c:order val="0"/>
          <c:tx>
            <c:strRef>
              <c:f>'Cross data'!$B$83</c:f>
              <c:strCache>
                <c:ptCount val="1"/>
                <c:pt idx="0">
                  <c:v>% vaccination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'Cross data'!$C$82:$W$82</c:f>
              <c:numCache>
                <c:formatCode>mmm\-yy</c:formatCode>
                <c:ptCount val="21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</c:numCache>
            </c:numRef>
          </c:cat>
          <c:val>
            <c:numRef>
              <c:f>'Cross data'!$C$83:$W$83</c:f>
              <c:numCache>
                <c:formatCode>0%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1.6105179659910051E-2</c:v>
                </c:pt>
                <c:pt idx="13">
                  <c:v>6.0682782632176302E-2</c:v>
                </c:pt>
                <c:pt idx="14">
                  <c:v>0.13363778804735679</c:v>
                </c:pt>
                <c:pt idx="15">
                  <c:v>0.2632333378550934</c:v>
                </c:pt>
                <c:pt idx="16">
                  <c:v>0.34551693724293703</c:v>
                </c:pt>
                <c:pt idx="17">
                  <c:v>0.40134417026448194</c:v>
                </c:pt>
                <c:pt idx="18">
                  <c:v>0.42761083124895666</c:v>
                </c:pt>
                <c:pt idx="19">
                  <c:v>0.462620824921744</c:v>
                </c:pt>
                <c:pt idx="20">
                  <c:v>0.48953685684619985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4A-624A-BFCF-BF5D7103EB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2622975"/>
        <c:axId val="1405407695"/>
      </c:lineChart>
      <c:dateAx>
        <c:axId val="1439530463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20136863"/>
        <c:crosses val="autoZero"/>
        <c:auto val="1"/>
        <c:lblOffset val="100"/>
        <c:baseTimeUnit val="months"/>
      </c:dateAx>
      <c:valAx>
        <c:axId val="1420136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39530463"/>
        <c:crosses val="autoZero"/>
        <c:crossBetween val="between"/>
      </c:valAx>
      <c:valAx>
        <c:axId val="1405407695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22622975"/>
        <c:crosses val="max"/>
        <c:crossBetween val="between"/>
      </c:valAx>
      <c:dateAx>
        <c:axId val="1522622975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405407695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b="0" i="0" baseline="0" dirty="0" err="1">
                <a:effectLst/>
              </a:rPr>
              <a:t>Deaths</a:t>
            </a:r>
            <a:r>
              <a:rPr lang="fr-FR" sz="1800" b="0" i="0" baseline="0" dirty="0">
                <a:effectLst/>
              </a:rPr>
              <a:t> per </a:t>
            </a:r>
            <a:r>
              <a:rPr lang="fr-FR" sz="1800" b="0" i="0" baseline="0" dirty="0" err="1">
                <a:effectLst/>
              </a:rPr>
              <a:t>month</a:t>
            </a:r>
            <a:r>
              <a:rPr lang="fr-FR" sz="1800" b="0" i="0" baseline="0" dirty="0">
                <a:effectLst/>
              </a:rPr>
              <a:t> and vaccination %</a:t>
            </a:r>
            <a:endParaRPr lang="fr-FR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'Cross data'!$B$85</c:f>
              <c:strCache>
                <c:ptCount val="1"/>
                <c:pt idx="0">
                  <c:v>Death per month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'Cross data'!$C$82:$W$82</c:f>
              <c:numCache>
                <c:formatCode>mmm\-yy</c:formatCode>
                <c:ptCount val="21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</c:numCache>
            </c:numRef>
          </c:cat>
          <c:val>
            <c:numRef>
              <c:f>'Cross data'!$C$85:$W$85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57</c:v>
                </c:pt>
                <c:pt idx="3">
                  <c:v>771</c:v>
                </c:pt>
                <c:pt idx="4">
                  <c:v>855</c:v>
                </c:pt>
                <c:pt idx="5">
                  <c:v>799</c:v>
                </c:pt>
                <c:pt idx="6">
                  <c:v>4791</c:v>
                </c:pt>
                <c:pt idx="7">
                  <c:v>5584</c:v>
                </c:pt>
                <c:pt idx="8">
                  <c:v>3245</c:v>
                </c:pt>
                <c:pt idx="9">
                  <c:v>2447</c:v>
                </c:pt>
                <c:pt idx="10">
                  <c:v>3419</c:v>
                </c:pt>
                <c:pt idx="11">
                  <c:v>6187</c:v>
                </c:pt>
                <c:pt idx="12">
                  <c:v>9087</c:v>
                </c:pt>
                <c:pt idx="13">
                  <c:v>6707</c:v>
                </c:pt>
                <c:pt idx="14">
                  <c:v>4588</c:v>
                </c:pt>
                <c:pt idx="15">
                  <c:v>1866</c:v>
                </c:pt>
                <c:pt idx="16">
                  <c:v>1270</c:v>
                </c:pt>
                <c:pt idx="17">
                  <c:v>845</c:v>
                </c:pt>
                <c:pt idx="18">
                  <c:v>884</c:v>
                </c:pt>
                <c:pt idx="19">
                  <c:v>3803</c:v>
                </c:pt>
                <c:pt idx="20">
                  <c:v>7986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14-9348-9561-F5D9E3B0B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0987919"/>
        <c:axId val="1441356015"/>
      </c:lineChart>
      <c:lineChart>
        <c:grouping val="standard"/>
        <c:varyColors val="0"/>
        <c:ser>
          <c:idx val="0"/>
          <c:order val="0"/>
          <c:tx>
            <c:strRef>
              <c:f>'Cross data'!$B$83</c:f>
              <c:strCache>
                <c:ptCount val="1"/>
                <c:pt idx="0">
                  <c:v>% vaccination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'Cross data'!$C$82:$W$82</c:f>
              <c:numCache>
                <c:formatCode>mmm\-yy</c:formatCode>
                <c:ptCount val="21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</c:numCache>
            </c:numRef>
          </c:cat>
          <c:val>
            <c:numRef>
              <c:f>'Cross data'!$C$83:$W$83</c:f>
              <c:numCache>
                <c:formatCode>0%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1.6105179659910051E-2</c:v>
                </c:pt>
                <c:pt idx="13">
                  <c:v>6.0682782632176302E-2</c:v>
                </c:pt>
                <c:pt idx="14">
                  <c:v>0.13363778804735679</c:v>
                </c:pt>
                <c:pt idx="15">
                  <c:v>0.2632333378550934</c:v>
                </c:pt>
                <c:pt idx="16">
                  <c:v>0.34551693724293703</c:v>
                </c:pt>
                <c:pt idx="17">
                  <c:v>0.40134417026448194</c:v>
                </c:pt>
                <c:pt idx="18">
                  <c:v>0.42761083124895666</c:v>
                </c:pt>
                <c:pt idx="19">
                  <c:v>0.462620824921744</c:v>
                </c:pt>
                <c:pt idx="20">
                  <c:v>0.48953685684619985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14-9348-9561-F5D9E3B0B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0982079"/>
        <c:axId val="1897829727"/>
      </c:lineChart>
      <c:dateAx>
        <c:axId val="1440987919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41356015"/>
        <c:crosses val="autoZero"/>
        <c:auto val="1"/>
        <c:lblOffset val="100"/>
        <c:baseTimeUnit val="months"/>
      </c:dateAx>
      <c:valAx>
        <c:axId val="1441356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40987919"/>
        <c:crosses val="autoZero"/>
        <c:crossBetween val="between"/>
      </c:valAx>
      <c:valAx>
        <c:axId val="1897829727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40982079"/>
        <c:crosses val="max"/>
        <c:crossBetween val="between"/>
      </c:valAx>
      <c:dateAx>
        <c:axId val="1440982079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897829727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DA26F-FBB2-2F4C-B0F2-9C8DB217FC26}" type="datetimeFigureOut">
              <a:rPr lang="de-DE" smtClean="0"/>
              <a:t>18.11.21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99472-A723-5547-A828-CF9935501FE6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07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https://unsplash.com/photos/hKzmPs8Axh8</a:t>
            </a:r>
          </a:p>
          <a:p>
            <a:endParaRPr lang="de-DE"/>
          </a:p>
          <a:p>
            <a:r>
              <a:rPr lang="de-DE"/>
              <a:t>Lucas Guilhot</a:t>
            </a:r>
          </a:p>
          <a:p>
            <a:r>
              <a:rPr lang="de-DE"/>
              <a:t> Raphael Hermes</a:t>
            </a:r>
          </a:p>
          <a:p>
            <a:r>
              <a:rPr lang="de-DE"/>
              <a:t> Alexander Holzwarth</a:t>
            </a:r>
          </a:p>
          <a:p>
            <a:r>
              <a:rPr lang="de-DE"/>
              <a:t> Azma Khan</a:t>
            </a:r>
          </a:p>
          <a:p>
            <a:r>
              <a:rPr lang="de-DE"/>
              <a:t> Shreyas More</a:t>
            </a:r>
          </a:p>
          <a:p>
            <a:r>
              <a:rPr lang="de-DE"/>
              <a:t> </a:t>
            </a:r>
          </a:p>
          <a:p>
            <a:r>
              <a:rPr lang="de-DE"/>
              <a:t> </a:t>
            </a:r>
          </a:p>
          <a:p>
            <a:br>
              <a:rPr lang="de-DE"/>
            </a:br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99472-A723-5547-A828-CF9935501FE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95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Please add photo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99472-A723-5547-A828-CF9935501FE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540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Please add photo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99472-A723-5547-A828-CF9935501FE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334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Please add photo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99472-A723-5547-A828-CF9935501FE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08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Please add photo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99472-A723-5547-A828-CF9935501FE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109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Please add photo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99472-A723-5547-A828-CF9935501FE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169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Please add photo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99472-A723-5547-A828-CF9935501FE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41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EE1363-C071-42B1-91BE-11F77A5AEB3B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A3B14D-0852-4653-A011-3A6F724C8911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C2304B-D01B-4BEF-8B4E-DB04A57E358B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96992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8566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85467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6205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/>
              <a:t>11/18/21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3273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/>
              <a:t>11/18/21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518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/>
              <a:t>11/18/21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4893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9697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6E32EC-CF28-4672-B7B8-99AA61A206D3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ct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5613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248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158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96992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8566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85467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6205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/>
              <a:t>11/18/21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3273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/>
              <a:t>11/18/21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518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/>
              <a:t>11/18/21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4893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7ECA2F-5605-4302-A9CA-3F2523E34123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9697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ct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56134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248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158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96992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8566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85467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62056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/>
              <a:t>11/18/21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3273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/>
              <a:t>11/18/21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51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625265F-F190-4C8B-9BC5-C333A920266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/>
              <a:t>11/18/21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48933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96970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ct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56134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2489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158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70FCD37-5E2F-4F0B-B2E0-C8AB301EFC7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9162CEA-4FFD-46B8-8AB3-8038CDBAEB83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E3DB4F-EF4A-4783-8A30-FB0D670FD997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6598D5A-CECD-4DF8-876D-E14F965FDF02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16CD1CB-CCA9-4D88-AC1D-F50E40C5DF7A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624D31-43A5-475A-80CF-332C9F6DCF35}" type="datetimeFigureOut">
              <a:rPr lang="en-US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87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Tx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624D31-43A5-475A-80CF-332C9F6DCF35}" type="datetimeFigureOut">
              <a:rPr lang="en-US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87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Tx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624D31-43A5-475A-80CF-332C9F6DCF35}" type="datetimeFigureOut">
              <a:rPr lang="en-US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87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Tx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D10387E9-B442-2348-9EA6-6DD1412A054C}"/>
              </a:ext>
            </a:extLst>
          </p:cNvPr>
          <p:cNvSpPr txBox="1"/>
          <p:nvPr/>
        </p:nvSpPr>
        <p:spPr>
          <a:xfrm>
            <a:off x="458999" y="2547465"/>
            <a:ext cx="3084844" cy="3366047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 Project by: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Lucas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Guilhot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Aishwarya Menon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Shankar Baskaran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Surabhi Chavan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Shreenidhi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 Sriram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AA75DD-86DA-418C-B45E-20277D7C335A}"/>
              </a:ext>
            </a:extLst>
          </p:cNvPr>
          <p:cNvSpPr txBox="1"/>
          <p:nvPr/>
        </p:nvSpPr>
        <p:spPr>
          <a:xfrm>
            <a:off x="280327" y="608488"/>
            <a:ext cx="32549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Data Visualization</a:t>
            </a:r>
          </a:p>
          <a:p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Group 7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pic>
        <p:nvPicPr>
          <p:cNvPr id="1028" name="Picture 4" descr="Data Visualization - Skeleton Key">
            <a:extLst>
              <a:ext uri="{FF2B5EF4-FFF2-40B4-BE49-F238E27FC236}">
                <a16:creationId xmlns:a16="http://schemas.microsoft.com/office/drawing/2014/main" id="{E4153707-2E82-3540-9E3F-849345B3A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5704" y="1"/>
            <a:ext cx="9306296" cy="631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8557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2">
            <a:extLst>
              <a:ext uri="{FF2B5EF4-FFF2-40B4-BE49-F238E27FC236}">
                <a16:creationId xmlns:a16="http://schemas.microsoft.com/office/drawing/2014/main" id="{DAB27900-9E9C-4AFE-9AF8-5522F5FA2C22}"/>
              </a:ext>
            </a:extLst>
          </p:cNvPr>
          <p:cNvSpPr txBox="1"/>
          <p:nvPr/>
        </p:nvSpPr>
        <p:spPr>
          <a:xfrm>
            <a:off x="232353" y="292329"/>
            <a:ext cx="115871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>
                <a:solidFill>
                  <a:srgbClr val="BD582C"/>
                </a:solidFill>
                <a:cs typeface="Calibri"/>
              </a:rPr>
              <a:t>Project group description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E129872-72F1-154C-B41E-3E20CCC9F077}"/>
              </a:ext>
            </a:extLst>
          </p:cNvPr>
          <p:cNvSpPr txBox="1"/>
          <p:nvPr/>
        </p:nvSpPr>
        <p:spPr>
          <a:xfrm>
            <a:off x="232353" y="1052736"/>
            <a:ext cx="1158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Group project: show the impact of the vaccination on the COVID-19 pandemic by taking the US as an example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4440AC-2C2E-7E4E-9292-CC308D19B6C7}"/>
              </a:ext>
            </a:extLst>
          </p:cNvPr>
          <p:cNvSpPr txBox="1"/>
          <p:nvPr/>
        </p:nvSpPr>
        <p:spPr>
          <a:xfrm>
            <a:off x="1272520" y="3975447"/>
            <a:ext cx="95040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covid vaccination reducing confirmed positive cases in different states of the US? </a:t>
            </a:r>
            <a:endParaRPr lang="fr-FR" dirty="0"/>
          </a:p>
          <a:p>
            <a:pPr algn="ctr"/>
            <a:endParaRPr lang="fr-FR" dirty="0"/>
          </a:p>
          <a:p>
            <a:pPr algn="ctr"/>
            <a:r>
              <a:rPr lang="en-US" dirty="0"/>
              <a:t>Is covid vaccination reducing deaths in different states of the US?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2BBCF4-ED15-6A49-87DC-54AFD3BA37C3}"/>
              </a:ext>
            </a:extLst>
          </p:cNvPr>
          <p:cNvSpPr txBox="1"/>
          <p:nvPr/>
        </p:nvSpPr>
        <p:spPr>
          <a:xfrm>
            <a:off x="5112585" y="1814498"/>
            <a:ext cx="182281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Main hypothesis: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7BF736-44A7-4B4D-9791-E3343DEE37E0}"/>
              </a:ext>
            </a:extLst>
          </p:cNvPr>
          <p:cNvSpPr txBox="1"/>
          <p:nvPr/>
        </p:nvSpPr>
        <p:spPr>
          <a:xfrm>
            <a:off x="5184592" y="3429000"/>
            <a:ext cx="182281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Sub hypothesis: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4B007-AEEE-234D-8E43-008F62E24D0B}"/>
              </a:ext>
            </a:extLst>
          </p:cNvPr>
          <p:cNvSpPr/>
          <p:nvPr/>
        </p:nvSpPr>
        <p:spPr>
          <a:xfrm>
            <a:off x="1271464" y="2420888"/>
            <a:ext cx="950505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Is covid vaccination effective to fight Covid 19 in different states of United States of America?</a:t>
            </a:r>
          </a:p>
        </p:txBody>
      </p:sp>
    </p:spTree>
    <p:extLst>
      <p:ext uri="{BB962C8B-B14F-4D97-AF65-F5344CB8AC3E}">
        <p14:creationId xmlns:p14="http://schemas.microsoft.com/office/powerpoint/2010/main" val="319367371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2">
            <a:extLst>
              <a:ext uri="{FF2B5EF4-FFF2-40B4-BE49-F238E27FC236}">
                <a16:creationId xmlns:a16="http://schemas.microsoft.com/office/drawing/2014/main" id="{DAB27900-9E9C-4AFE-9AF8-5522F5FA2C22}"/>
              </a:ext>
            </a:extLst>
          </p:cNvPr>
          <p:cNvSpPr txBox="1"/>
          <p:nvPr/>
        </p:nvSpPr>
        <p:spPr>
          <a:xfrm>
            <a:off x="232353" y="292330"/>
            <a:ext cx="84270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BD582C"/>
                </a:solidFill>
                <a:cs typeface="Calibri"/>
              </a:rPr>
              <a:t>2 Datasets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8287F5B-A497-5240-9DDB-9EC062B2B3A5}"/>
              </a:ext>
            </a:extLst>
          </p:cNvPr>
          <p:cNvSpPr txBox="1"/>
          <p:nvPr/>
        </p:nvSpPr>
        <p:spPr>
          <a:xfrm>
            <a:off x="2166661" y="1086571"/>
            <a:ext cx="675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by state daily data on COVID-19 vaccinations in the United States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47EB2C7-76E5-7245-A964-59875414433B}"/>
              </a:ext>
            </a:extLst>
          </p:cNvPr>
          <p:cNvSpPr txBox="1"/>
          <p:nvPr/>
        </p:nvSpPr>
        <p:spPr>
          <a:xfrm>
            <a:off x="342328" y="1086571"/>
            <a:ext cx="182281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Kaggle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1A74D18-8DD2-9647-A7B7-836DC4A5E22D}"/>
              </a:ext>
            </a:extLst>
          </p:cNvPr>
          <p:cNvSpPr txBox="1"/>
          <p:nvPr/>
        </p:nvSpPr>
        <p:spPr>
          <a:xfrm>
            <a:off x="342327" y="1814587"/>
            <a:ext cx="182281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Github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531FDE9-B559-7747-B1A4-1C6408884DF4}"/>
              </a:ext>
            </a:extLst>
          </p:cNvPr>
          <p:cNvSpPr txBox="1"/>
          <p:nvPr/>
        </p:nvSpPr>
        <p:spPr>
          <a:xfrm>
            <a:off x="2174229" y="1814587"/>
            <a:ext cx="967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by state daily data of COVID-19 positive cases and deaths in the US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1BBF14F-2871-904B-9480-70EF66D701F0}"/>
              </a:ext>
            </a:extLst>
          </p:cNvPr>
          <p:cNvSpPr txBox="1"/>
          <p:nvPr/>
        </p:nvSpPr>
        <p:spPr>
          <a:xfrm>
            <a:off x="465072" y="5278123"/>
            <a:ext cx="2138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Tool used </a:t>
            </a:r>
            <a:r>
              <a:rPr lang="en-US" sz="2400" b="1" dirty="0"/>
              <a:t>: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3BFB9B2-F695-3444-8FDC-35D74ACB569A}"/>
              </a:ext>
            </a:extLst>
          </p:cNvPr>
          <p:cNvSpPr txBox="1"/>
          <p:nvPr/>
        </p:nvSpPr>
        <p:spPr>
          <a:xfrm>
            <a:off x="2466111" y="3242571"/>
            <a:ext cx="395950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2,600 records after cleaning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4F3E8E-419D-4B40-B225-41ACE8B81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540" y="4991758"/>
            <a:ext cx="1080120" cy="105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dia Download Center">
            <a:extLst>
              <a:ext uri="{FF2B5EF4-FFF2-40B4-BE49-F238E27FC236}">
                <a16:creationId xmlns:a16="http://schemas.microsoft.com/office/drawing/2014/main" id="{40C8E2E5-E972-0B43-95F3-AB7E356B9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244" y="5030393"/>
            <a:ext cx="4378052" cy="97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Virage 19">
            <a:extLst>
              <a:ext uri="{FF2B5EF4-FFF2-40B4-BE49-F238E27FC236}">
                <a16:creationId xmlns:a16="http://schemas.microsoft.com/office/drawing/2014/main" id="{47E4DF60-6E24-2842-8B86-56C19D59386E}"/>
              </a:ext>
            </a:extLst>
          </p:cNvPr>
          <p:cNvSpPr/>
          <p:nvPr/>
        </p:nvSpPr>
        <p:spPr>
          <a:xfrm rot="10800000" flipH="1">
            <a:off x="1055440" y="2348880"/>
            <a:ext cx="1224136" cy="14254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3768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ZoneTexte 2">
            <a:extLst>
              <a:ext uri="{FF2B5EF4-FFF2-40B4-BE49-F238E27FC236}">
                <a16:creationId xmlns:a16="http://schemas.microsoft.com/office/drawing/2014/main" id="{DAB27900-9E9C-4AFE-9AF8-5522F5FA2C22}"/>
              </a:ext>
            </a:extLst>
          </p:cNvPr>
          <p:cNvSpPr txBox="1"/>
          <p:nvPr/>
        </p:nvSpPr>
        <p:spPr>
          <a:xfrm>
            <a:off x="1097280" y="758952"/>
            <a:ext cx="10058400" cy="38921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1) Correlation between vaccination, deaths and cases</a:t>
            </a:r>
          </a:p>
        </p:txBody>
      </p:sp>
    </p:spTree>
    <p:extLst>
      <p:ext uri="{BB962C8B-B14F-4D97-AF65-F5344CB8AC3E}">
        <p14:creationId xmlns:p14="http://schemas.microsoft.com/office/powerpoint/2010/main" val="1078634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2">
            <a:extLst>
              <a:ext uri="{FF2B5EF4-FFF2-40B4-BE49-F238E27FC236}">
                <a16:creationId xmlns:a16="http://schemas.microsoft.com/office/drawing/2014/main" id="{DAB27900-9E9C-4AFE-9AF8-5522F5FA2C22}"/>
              </a:ext>
            </a:extLst>
          </p:cNvPr>
          <p:cNvSpPr txBox="1"/>
          <p:nvPr/>
        </p:nvSpPr>
        <p:spPr>
          <a:xfrm>
            <a:off x="232353" y="292329"/>
            <a:ext cx="115871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>
                <a:solidFill>
                  <a:srgbClr val="BD582C"/>
                </a:solidFill>
                <a:cs typeface="Calibri"/>
              </a:rPr>
              <a:t>Overall Situation: % vaccination, cases and deaths in the US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43111D9-1515-164A-A607-B178ED496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53" y="938660"/>
            <a:ext cx="8455935" cy="5318118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38D535D6-D2BE-F240-96B4-83E8A8F6FAFE}"/>
              </a:ext>
            </a:extLst>
          </p:cNvPr>
          <p:cNvSpPr>
            <a:spLocks noChangeAspect="1"/>
          </p:cNvSpPr>
          <p:nvPr/>
        </p:nvSpPr>
        <p:spPr>
          <a:xfrm>
            <a:off x="4799856" y="33616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èche vers la droite 6">
            <a:extLst>
              <a:ext uri="{FF2B5EF4-FFF2-40B4-BE49-F238E27FC236}">
                <a16:creationId xmlns:a16="http://schemas.microsoft.com/office/drawing/2014/main" id="{6AB40F5B-74FD-E74F-B844-F03CC4C520BF}"/>
              </a:ext>
            </a:extLst>
          </p:cNvPr>
          <p:cNvSpPr/>
          <p:nvPr/>
        </p:nvSpPr>
        <p:spPr>
          <a:xfrm>
            <a:off x="5159856" y="3429000"/>
            <a:ext cx="38884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AA9EAD8-D282-9F41-B535-7C6E6677A05F}"/>
              </a:ext>
            </a:extLst>
          </p:cNvPr>
          <p:cNvSpPr txBox="1"/>
          <p:nvPr/>
        </p:nvSpPr>
        <p:spPr>
          <a:xfrm>
            <a:off x="9048328" y="3352346"/>
            <a:ext cx="247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Beginning of vaccination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8C80D8E-DEC0-684F-A1F3-7529A5C5FA07}"/>
              </a:ext>
            </a:extLst>
          </p:cNvPr>
          <p:cNvSpPr>
            <a:spLocks noChangeAspect="1"/>
          </p:cNvSpPr>
          <p:nvPr/>
        </p:nvSpPr>
        <p:spPr>
          <a:xfrm>
            <a:off x="6955450" y="5685634"/>
            <a:ext cx="292678" cy="29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èche vers la droite 9">
            <a:extLst>
              <a:ext uri="{FF2B5EF4-FFF2-40B4-BE49-F238E27FC236}">
                <a16:creationId xmlns:a16="http://schemas.microsoft.com/office/drawing/2014/main" id="{EE5061E7-46C2-AA45-BEEC-1B8F9C4A336C}"/>
              </a:ext>
            </a:extLst>
          </p:cNvPr>
          <p:cNvSpPr/>
          <p:nvPr/>
        </p:nvSpPr>
        <p:spPr>
          <a:xfrm>
            <a:off x="7248128" y="5728610"/>
            <a:ext cx="180020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B54BE57-7E13-4E46-9FEB-3376C300D009}"/>
              </a:ext>
            </a:extLst>
          </p:cNvPr>
          <p:cNvSpPr txBox="1"/>
          <p:nvPr/>
        </p:nvSpPr>
        <p:spPr>
          <a:xfrm>
            <a:off x="9048326" y="5651956"/>
            <a:ext cx="302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Delta variant arrives in the US </a:t>
            </a:r>
          </a:p>
        </p:txBody>
      </p:sp>
    </p:spTree>
    <p:extLst>
      <p:ext uri="{BB962C8B-B14F-4D97-AF65-F5344CB8AC3E}">
        <p14:creationId xmlns:p14="http://schemas.microsoft.com/office/powerpoint/2010/main" val="37099874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2">
            <a:extLst>
              <a:ext uri="{FF2B5EF4-FFF2-40B4-BE49-F238E27FC236}">
                <a16:creationId xmlns:a16="http://schemas.microsoft.com/office/drawing/2014/main" id="{DAB27900-9E9C-4AFE-9AF8-5522F5FA2C22}"/>
              </a:ext>
            </a:extLst>
          </p:cNvPr>
          <p:cNvSpPr txBox="1"/>
          <p:nvPr/>
        </p:nvSpPr>
        <p:spPr>
          <a:xfrm>
            <a:off x="232353" y="292329"/>
            <a:ext cx="115871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>
                <a:solidFill>
                  <a:srgbClr val="BD582C"/>
                </a:solidFill>
                <a:cs typeface="Calibri"/>
              </a:rPr>
              <a:t>Cases and deaths trend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F19785-47F4-CD4A-8628-55355525B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53" y="938660"/>
            <a:ext cx="8887983" cy="5286249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F1AEA1CB-14F0-964F-8167-6F7A13396A90}"/>
              </a:ext>
            </a:extLst>
          </p:cNvPr>
          <p:cNvSpPr>
            <a:spLocks noChangeAspect="1"/>
          </p:cNvSpPr>
          <p:nvPr/>
        </p:nvSpPr>
        <p:spPr>
          <a:xfrm>
            <a:off x="5015880" y="99578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èche vers la droite 8">
            <a:extLst>
              <a:ext uri="{FF2B5EF4-FFF2-40B4-BE49-F238E27FC236}">
                <a16:creationId xmlns:a16="http://schemas.microsoft.com/office/drawing/2014/main" id="{D90F4CDF-57E0-0844-AA12-EE55BB4B3383}"/>
              </a:ext>
            </a:extLst>
          </p:cNvPr>
          <p:cNvSpPr/>
          <p:nvPr/>
        </p:nvSpPr>
        <p:spPr>
          <a:xfrm>
            <a:off x="5375920" y="1084378"/>
            <a:ext cx="388843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3C93C0B-824D-6A44-A764-1BCD1F53B72B}"/>
              </a:ext>
            </a:extLst>
          </p:cNvPr>
          <p:cNvSpPr txBox="1"/>
          <p:nvPr/>
        </p:nvSpPr>
        <p:spPr>
          <a:xfrm>
            <a:off x="9208791" y="1007724"/>
            <a:ext cx="247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Beginning of vaccination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F1C9760-0577-FB4F-9798-C569A1E674BC}"/>
              </a:ext>
            </a:extLst>
          </p:cNvPr>
          <p:cNvSpPr>
            <a:spLocks noChangeAspect="1"/>
          </p:cNvSpPr>
          <p:nvPr/>
        </p:nvSpPr>
        <p:spPr>
          <a:xfrm>
            <a:off x="7248128" y="5511529"/>
            <a:ext cx="360042" cy="360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73A6FA21-C028-8B4E-A971-2500318D78B5}"/>
              </a:ext>
            </a:extLst>
          </p:cNvPr>
          <p:cNvSpPr/>
          <p:nvPr/>
        </p:nvSpPr>
        <p:spPr>
          <a:xfrm>
            <a:off x="7608170" y="5588183"/>
            <a:ext cx="16561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0EA5BE5-FEF1-A34C-8C42-DF1C653EDD64}"/>
              </a:ext>
            </a:extLst>
          </p:cNvPr>
          <p:cNvSpPr txBox="1"/>
          <p:nvPr/>
        </p:nvSpPr>
        <p:spPr>
          <a:xfrm>
            <a:off x="9192541" y="5507940"/>
            <a:ext cx="302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Delta variant arrives in the US </a:t>
            </a:r>
          </a:p>
        </p:txBody>
      </p:sp>
    </p:spTree>
    <p:extLst>
      <p:ext uri="{BB962C8B-B14F-4D97-AF65-F5344CB8AC3E}">
        <p14:creationId xmlns:p14="http://schemas.microsoft.com/office/powerpoint/2010/main" val="222091864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2">
            <a:extLst>
              <a:ext uri="{FF2B5EF4-FFF2-40B4-BE49-F238E27FC236}">
                <a16:creationId xmlns:a16="http://schemas.microsoft.com/office/drawing/2014/main" id="{DAB27900-9E9C-4AFE-9AF8-5522F5FA2C22}"/>
              </a:ext>
            </a:extLst>
          </p:cNvPr>
          <p:cNvSpPr txBox="1"/>
          <p:nvPr/>
        </p:nvSpPr>
        <p:spPr>
          <a:xfrm>
            <a:off x="232353" y="292329"/>
            <a:ext cx="115871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BD582C"/>
                </a:solidFill>
                <a:cs typeface="Calibri"/>
              </a:rPr>
              <a:t>High VS low percentage vaccination: California VS Texas </a:t>
            </a:r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44AF65E5-B8DD-8C42-9C8A-4CC737551F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5698032"/>
              </p:ext>
            </p:extLst>
          </p:nvPr>
        </p:nvGraphicFramePr>
        <p:xfrm>
          <a:off x="232353" y="1388296"/>
          <a:ext cx="4871845" cy="2465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46025DBC-98B0-524B-B8D4-7119B31BD6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553210"/>
              </p:ext>
            </p:extLst>
          </p:nvPr>
        </p:nvGraphicFramePr>
        <p:xfrm>
          <a:off x="382275" y="3822471"/>
          <a:ext cx="4572000" cy="2630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C21C4323-1400-E54E-8A54-F6ADB0F719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452744"/>
              </p:ext>
            </p:extLst>
          </p:nvPr>
        </p:nvGraphicFramePr>
        <p:xfrm>
          <a:off x="6279385" y="1388296"/>
          <a:ext cx="4572000" cy="2465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D8DF3577-BDDE-884F-81AF-3256CF7786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20676"/>
              </p:ext>
            </p:extLst>
          </p:nvPr>
        </p:nvGraphicFramePr>
        <p:xfrm>
          <a:off x="6279385" y="3854284"/>
          <a:ext cx="4572000" cy="2598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58EA6F4-655C-9845-A44E-0D0F5D4B07A4}"/>
              </a:ext>
            </a:extLst>
          </p:cNvPr>
          <p:cNvCxnSpPr>
            <a:cxnSpLocks/>
          </p:cNvCxnSpPr>
          <p:nvPr/>
        </p:nvCxnSpPr>
        <p:spPr>
          <a:xfrm flipV="1">
            <a:off x="5735960" y="938660"/>
            <a:ext cx="0" cy="529865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12B50AD2-894A-8D46-AEBA-1B190300E5B2}"/>
              </a:ext>
            </a:extLst>
          </p:cNvPr>
          <p:cNvSpPr txBox="1"/>
          <p:nvPr/>
        </p:nvSpPr>
        <p:spPr>
          <a:xfrm>
            <a:off x="2064937" y="1052736"/>
            <a:ext cx="1206677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California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D9490B7-E9BF-D04C-BC11-8F5355A276CD}"/>
              </a:ext>
            </a:extLst>
          </p:cNvPr>
          <p:cNvSpPr txBox="1">
            <a:spLocks/>
          </p:cNvSpPr>
          <p:nvPr/>
        </p:nvSpPr>
        <p:spPr>
          <a:xfrm>
            <a:off x="8186018" y="1052736"/>
            <a:ext cx="758734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Texas</a:t>
            </a:r>
          </a:p>
        </p:txBody>
      </p:sp>
    </p:spTree>
    <p:extLst>
      <p:ext uri="{BB962C8B-B14F-4D97-AF65-F5344CB8AC3E}">
        <p14:creationId xmlns:p14="http://schemas.microsoft.com/office/powerpoint/2010/main" val="125422693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A029B89-FC64-426C-AF01-9DBCA6788BC2}"/>
              </a:ext>
            </a:extLst>
          </p:cNvPr>
          <p:cNvSpPr txBox="1"/>
          <p:nvPr/>
        </p:nvSpPr>
        <p:spPr>
          <a:xfrm>
            <a:off x="302574" y="1042326"/>
            <a:ext cx="11520105" cy="16970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#1 conclusion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#2 conclusion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…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F275146-1C0F-4B4B-A7C5-44FF7A012138}"/>
              </a:ext>
            </a:extLst>
          </p:cNvPr>
          <p:cNvSpPr txBox="1"/>
          <p:nvPr/>
        </p:nvSpPr>
        <p:spPr>
          <a:xfrm>
            <a:off x="302575" y="28588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b="1">
                <a:solidFill>
                  <a:srgbClr val="BD582C"/>
                </a:solidFill>
              </a:rPr>
              <a:t>Conclusion</a:t>
            </a:r>
            <a:endParaRPr lang="fr-FR" sz="3600"/>
          </a:p>
        </p:txBody>
      </p:sp>
    </p:spTree>
    <p:extLst>
      <p:ext uri="{BB962C8B-B14F-4D97-AF65-F5344CB8AC3E}">
        <p14:creationId xmlns:p14="http://schemas.microsoft.com/office/powerpoint/2010/main" val="395425235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5.0.5"/>
  <p:tag name="AS_OS" val="Microsoft Windows NT 10.0.17763.0"/>
  <p:tag name="AS_RELEASE_DATE" val="2021.09.14"/>
  <p:tag name="AS_TITLE" val="Aspose.Slides for .NET Standard 2.0"/>
  <p:tag name="AS_VERSION" val="21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Calibri Light" panose="020F0302020204030204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 panose="020F0502020204030204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Calibri Light" panose="020F0302020204030204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 panose="020F0502020204030204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Calibri Light" panose="020F0302020204030204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 panose="020F0502020204030204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270</Words>
  <Application>Microsoft Macintosh PowerPoint</Application>
  <PresentationFormat>Grand écran</PresentationFormat>
  <Paragraphs>66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Retrospect</vt:lpstr>
      <vt:lpstr>Retrospect</vt:lpstr>
      <vt:lpstr>Retrospect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GUILHOT Lucas</cp:lastModifiedBy>
  <cp:revision>24</cp:revision>
  <cp:lastPrinted>2021-10-28T15:35:21Z</cp:lastPrinted>
  <dcterms:created xsi:type="dcterms:W3CDTF">2021-10-28T15:35:21Z</dcterms:created>
  <dcterms:modified xsi:type="dcterms:W3CDTF">2021-11-18T21:36:54Z</dcterms:modified>
</cp:coreProperties>
</file>