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0" r:id="rId4"/>
    <p:sldId id="259" r:id="rId5"/>
    <p:sldId id="261" r:id="rId6"/>
    <p:sldId id="471" r:id="rId7"/>
    <p:sldId id="262" r:id="rId8"/>
    <p:sldId id="264" r:id="rId9"/>
    <p:sldId id="265" r:id="rId10"/>
    <p:sldId id="266" r:id="rId11"/>
    <p:sldId id="267" r:id="rId12"/>
    <p:sldId id="289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3"/>
    <p:restoredTop sz="94719"/>
  </p:normalViewPr>
  <p:slideViewPr>
    <p:cSldViewPr snapToGrid="0">
      <p:cViewPr>
        <p:scale>
          <a:sx n="96" d="100"/>
          <a:sy n="96" d="100"/>
        </p:scale>
        <p:origin x="848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430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DE191A-AFDC-C0D1-0DB6-D1A4B15A28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00CCA7-219E-93D3-DD8D-ADBD417A41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710C1-D23C-0C48-8D1D-6C0CBDA79EB5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BE311-AE3C-A5E3-A4A7-4A4A2B9960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855DE-DB5F-9C93-B20A-EF3DD727C9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F2D6C-FF75-5A4D-9C1E-374D65270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61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2CAC4-16A7-3048-A0B4-C7ADE19DB79E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16D2-DE04-8947-835F-FCE264D9C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4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316D2-DE04-8947-835F-FCE264D9C9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9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898DC-7000-4AC7-97F2-D9D0F59094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56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7616-5589-9593-7CA0-BC95D5B61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C8AF2-540E-973E-DE73-5A8C7C3F4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A3DC8-B79D-5204-B793-6351BA84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7FC5B-ED0B-7E46-8683-97EFF61AE3E9}" type="datetime1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687FC-2B00-57EB-0651-67662EFF8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EE5FE-EC32-1861-B135-8BD64A478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B329-A6F1-FD48-B852-B3A528E6A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6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F4279-927B-35EE-CF5A-E357AE5E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0A71D-08ED-ABF4-73D7-540D410BE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96FD6-6817-2729-F47F-A68B9917A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F05E-BCF2-1E42-A322-32DB68A6E9F9}" type="datetime1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E3B80-37ED-FB7D-5427-409BD8719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CF561-7FDE-6B79-D854-E296643E2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B329-A6F1-FD48-B852-B3A528E6A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7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02D3DF-2797-680C-E9CB-35FBE056A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21450-C504-7085-D827-FC67E5712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B39C1-B44C-F581-7DA3-3F54109CE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FAFA-8186-A445-868E-0F7FAB7130A6}" type="datetime1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4ED96-8B72-6582-6949-F81D4793C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A0B5E-8E9C-AF4E-2901-CCCDE93C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B329-A6F1-FD48-B852-B3A528E6A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37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25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4933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466990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F47CA-B8E7-A552-2F49-497F0819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101AC-A7C1-40CC-A194-67CD1C910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10850-13C2-1076-A051-173ACA51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8579-0442-834A-8A25-176FD6D8F346}" type="datetime1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C9DC3-A693-8A67-D165-AB3FC3C0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D448B-459E-3B22-5D93-0CD1A1BE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B329-A6F1-FD48-B852-B3A528E6A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3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9A99-0822-0D8A-D781-FF267B1B3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32FC9-2EF7-9E29-A0EE-FDF4D99EC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C9D33-1167-23F0-88EE-28F0FEB5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9C45-25BD-9348-8865-19CCC2C573F2}" type="datetime1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3EF9E-56FA-E1E2-42CD-D532E744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3968C-EC06-5DD1-47FA-99754987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B329-A6F1-FD48-B852-B3A528E6A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7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6FFC-4B08-883D-FE6D-D99856C65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E26AE-AEC7-402F-00C6-96920F1B4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8C189-B858-FBBD-6FCB-BDE378681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366F0-211C-2583-CDB7-22D9AC11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07ED-F8B7-024E-B8A6-4803578CF5AD}" type="datetime1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75F81-BF41-54A5-9CDF-1664C860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2B04A-B1E2-5E41-D7FA-2DA65129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B329-A6F1-FD48-B852-B3A528E6A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9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AF1-B7FF-0DDE-5E40-D021FB65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A2E1D-778B-2355-2BAD-C1334B126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F402C-DA08-AC89-7B53-34B7A70A9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B2343-232E-B898-D7AC-D0CC97AB7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D9C849-D72A-78B5-439A-8B1362168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0A1190-F8D9-1E2F-8ED2-D8CB002D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5F07-3B99-3845-B112-B64D08A96DAC}" type="datetime1">
              <a:rPr lang="en-US" smtClean="0"/>
              <a:t>11/13/24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473A6-F022-735D-7EB7-3AF161F1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F5931-85FB-338F-E66E-2562215D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B329-A6F1-FD48-B852-B3A528E6A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6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ABB7-FB20-6D65-8E44-90065EF9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D15CE8-8ACA-85F3-5BA5-91C2EFE9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14B7-D36A-0A48-A57D-17A8A62D0101}" type="datetime1">
              <a:rPr lang="en-US" smtClean="0"/>
              <a:t>11/13/24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8948C-6FB9-A98F-71C8-F9CDD59A1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D433E-F1C6-CA31-5A80-6E3B141D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B329-A6F1-FD48-B852-B3A528E6A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9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27FD22-3527-DB01-419C-F9EA52EB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3F78-7D94-004C-98D5-DBF8FF9F1BAE}" type="datetime1">
              <a:rPr lang="en-US" smtClean="0"/>
              <a:t>11/13/24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C9EF39-6AF5-C8C1-196D-FE106A5E0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E15DB-2A78-D847-238D-CF1989A9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B329-A6F1-FD48-B852-B3A528E6A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1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AF26-89EE-A135-51BE-9F5CF4B96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93A81-C350-E64A-4E18-56A2CF743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7FDB4-5BFD-9A40-5DA2-C1E1DF3F8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25EDB-86F1-157D-EF8F-34AE3650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18A0-67C8-BF45-A00F-93DFDCCD95E8}" type="datetime1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279D0-3996-5A99-0993-87EADAB53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D8748-1059-C707-72DB-DB209FC9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B329-A6F1-FD48-B852-B3A528E6A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8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EA5E2-6FDA-D03B-70A8-AE727C124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8E0471-A999-FFCE-474B-59CCD8636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DAEC6-63B7-D799-36E1-979161827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4485D-0678-D3E5-C76C-704A14FF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1B3D-4987-C24B-B682-5509D5AF6552}" type="datetime1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C4EA0-D660-F771-8544-EFC6C627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5FAF1-D9AC-58E0-12CB-922DF70D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B329-A6F1-FD48-B852-B3A528E6A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7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278C2-96DA-9A43-2F52-0E15EEC8B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38377-C292-46AC-8F02-4DB9EEE6E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B11CC-FDFB-AFAF-C46A-5EFC985E0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CBFFE6-E91B-1F49-A29C-F98800975974}" type="datetime1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63816-644B-E364-9A76-F11B6794E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120F0-E58B-F680-4E80-E8D79976B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7B329-A6F1-FD48-B852-B3A528E6A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6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tin.com/artificial-intelligence/what-is-chatgp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cedes-benz.io/blog/2024-03-21-unveiling-evolution-generative-ai-part-1" TargetMode="External"/><Relationship Id="rId2" Type="http://schemas.openxmlformats.org/officeDocument/2006/relationships/hyperlink" Target="https://toloka.ai/blog/history-of-generative-a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ckinsey.com/featured-insights/mckinsey-explainers/what-is-generative-ai" TargetMode="External"/><Relationship Id="rId4" Type="http://schemas.openxmlformats.org/officeDocument/2006/relationships/hyperlink" Target="https://www.brilworks.com/blog/evolution-of-generative-ai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olster.ai/blog/natural-language-processing-and-generative-a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ert-explained-state-of-the-art-language-model-for-nlp-f8b21a9b6270?gi=eb46a49bcbf4" TargetMode="External"/><Relationship Id="rId2" Type="http://schemas.openxmlformats.org/officeDocument/2006/relationships/hyperlink" Target="https://toloka.ai/blog/history-of-generative-ai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introduction-to-bert-f9aa4075cf4f" TargetMode="External"/><Relationship Id="rId2" Type="http://schemas.openxmlformats.org/officeDocument/2006/relationships/hyperlink" Target="https://www.geeksforgeeks.org/explanation-of-bert-model-nlp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tin.com/artificial-intelligence/what-is-chatgp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D870-E448-92AE-30D6-F09286B18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430" y="2548113"/>
            <a:ext cx="10583918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Generative AI and NLP: </a:t>
            </a:r>
            <a:br>
              <a:rPr lang="en-US" dirty="0"/>
            </a:br>
            <a:r>
              <a:rPr lang="en-US" dirty="0"/>
              <a:t>Evolution and Key Models </a:t>
            </a:r>
            <a:br>
              <a:rPr lang="en-US" dirty="0"/>
            </a:br>
            <a:r>
              <a:rPr lang="en-US" sz="3600" dirty="0"/>
              <a:t>Exploring the Journey from Naive Bayes to Transformers</a:t>
            </a:r>
            <a:br>
              <a:rPr lang="en-US" sz="3600" dirty="0"/>
            </a:br>
            <a:br>
              <a:rPr lang="en-US" sz="3600" dirty="0"/>
            </a:br>
            <a:r>
              <a:rPr lang="en-US" sz="1600" dirty="0" err="1"/>
              <a:t>Sampann</a:t>
            </a:r>
            <a:r>
              <a:rPr lang="en-US" sz="1600" dirty="0"/>
              <a:t> Nigam</a:t>
            </a:r>
            <a:br>
              <a:rPr lang="en-US" sz="1600" dirty="0"/>
            </a:br>
            <a:r>
              <a:rPr lang="en-US" sz="1600" dirty="0"/>
              <a:t>13 Nov 2024</a:t>
            </a:r>
          </a:p>
        </p:txBody>
      </p:sp>
    </p:spTree>
    <p:extLst>
      <p:ext uri="{BB962C8B-B14F-4D97-AF65-F5344CB8AC3E}">
        <p14:creationId xmlns:p14="http://schemas.microsoft.com/office/powerpoint/2010/main" val="2912724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B0551-69C9-A57D-0D1E-925E6C392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027A-FA42-A52E-7EA3-1655A6191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of BERT vs. ChatGPT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5CBD2-4CEE-5FE7-C624-61AF6973F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13AC2D-B78C-60BD-909C-35D984A0A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687689"/>
              </p:ext>
            </p:extLst>
          </p:nvPr>
        </p:nvGraphicFramePr>
        <p:xfrm>
          <a:off x="838200" y="2038865"/>
          <a:ext cx="10515600" cy="301398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52963307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5007191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84628630"/>
                    </a:ext>
                  </a:extLst>
                </a:gridCol>
              </a:tblGrid>
              <a:tr h="524172">
                <a:tc>
                  <a:txBody>
                    <a:bodyPr/>
                    <a:lstStyle/>
                    <a:p>
                      <a:r>
                        <a:rPr lang="en-US" b="1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BERT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ChatGPT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465749"/>
                  </a:ext>
                </a:extLst>
              </a:tr>
              <a:tr h="917301"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Understanding language context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Generating human-like conversations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772189"/>
                  </a:ext>
                </a:extLst>
              </a:tr>
              <a:tr h="524172">
                <a:tc>
                  <a:txBody>
                    <a:bodyPr/>
                    <a:lstStyle/>
                    <a:p>
                      <a:r>
                        <a:rPr lang="en-US"/>
                        <a:t>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Bidirectional with MLM &amp; NSP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Autoregressive with RLHF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53026"/>
                  </a:ext>
                </a:extLst>
              </a:tr>
              <a:tr h="524172">
                <a:tc>
                  <a:txBody>
                    <a:bodyPr/>
                    <a:lstStyle/>
                    <a:p>
                      <a:r>
                        <a:rPr lang="en-US"/>
                        <a:t>Applications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Sentiment analysis, NER, QA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generation, dialogue systems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3251070"/>
                  </a:ext>
                </a:extLst>
              </a:tr>
              <a:tr h="524172">
                <a:tc>
                  <a:txBody>
                    <a:bodyPr/>
                    <a:lstStyle/>
                    <a:p>
                      <a:r>
                        <a:rPr lang="en-US"/>
                        <a:t>Model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Encoder-only transformer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Decoder-focused transformer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858561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6EE5C-5BCE-106C-1D2E-E0BF238F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28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AB825-D3D0-9FD7-54EB-3A6A7B42C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0A43-48E1-2BC4-9F8B-4BA970C2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&amp; Future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2F5FD-C80E-97DA-222F-4F4280A98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Summary of Key Points</a:t>
            </a:r>
            <a:r>
              <a:rPr lang="en-US" dirty="0"/>
              <a:t>: Generative AI has evolved from simple rule-based systems to advanced neural networks.</a:t>
            </a:r>
          </a:p>
          <a:p>
            <a:pPr lvl="1"/>
            <a:r>
              <a:rPr lang="en-US" dirty="0"/>
              <a:t>NLP has progressed from Naive Bayes classifiers to sophisticated transformer models like BERT and GPT.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Future Trends</a:t>
            </a:r>
            <a:r>
              <a:rPr lang="en-US" dirty="0"/>
              <a:t>: Multimodal models combining text, image, and video generation.</a:t>
            </a:r>
          </a:p>
          <a:p>
            <a:pPr lvl="1"/>
            <a:r>
              <a:rPr lang="en-US" dirty="0"/>
              <a:t>More personalized AI interactions through memory features in tools like ChatGPT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92101-91EC-671E-8D3A-73D134D3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94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4AA0-7504-5C4E-6217-459C8E928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7" y="15406"/>
            <a:ext cx="14949041" cy="664670"/>
          </a:xfrm>
        </p:spPr>
        <p:txBody>
          <a:bodyPr/>
          <a:lstStyle/>
          <a:p>
            <a:r>
              <a:rPr lang="en-US" dirty="0"/>
              <a:t>QA with context (RAG)</a:t>
            </a:r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id="{BA6D996A-9239-5815-992E-3E602FD34EE7}"/>
              </a:ext>
            </a:extLst>
          </p:cNvPr>
          <p:cNvSpPr/>
          <p:nvPr/>
        </p:nvSpPr>
        <p:spPr>
          <a:xfrm>
            <a:off x="1272171" y="794306"/>
            <a:ext cx="914400" cy="9144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196E63E1-56AE-1EBC-68A6-6B67A21EAAA7}"/>
              </a:ext>
            </a:extLst>
          </p:cNvPr>
          <p:cNvSpPr/>
          <p:nvPr/>
        </p:nvSpPr>
        <p:spPr>
          <a:xfrm>
            <a:off x="1328492" y="814184"/>
            <a:ext cx="914400" cy="9144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024E5B2C-B0E0-AC8E-21E7-7293866DA230}"/>
              </a:ext>
            </a:extLst>
          </p:cNvPr>
          <p:cNvSpPr/>
          <p:nvPr/>
        </p:nvSpPr>
        <p:spPr>
          <a:xfrm>
            <a:off x="1384813" y="828711"/>
            <a:ext cx="914400" cy="9144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PDF Docs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3C4A4E09-3BEC-8CA5-B2C3-BD634A73197C}"/>
              </a:ext>
            </a:extLst>
          </p:cNvPr>
          <p:cNvSpPr/>
          <p:nvPr/>
        </p:nvSpPr>
        <p:spPr>
          <a:xfrm>
            <a:off x="9727657" y="734156"/>
            <a:ext cx="1162674" cy="1322169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highlight>
                  <a:srgbClr val="C0C0C0"/>
                </a:highlight>
              </a:rPr>
              <a:t>Vector Database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A69D9B-98B5-ECD6-5073-B4BF2B7CD97F}"/>
              </a:ext>
            </a:extLst>
          </p:cNvPr>
          <p:cNvSpPr txBox="1"/>
          <p:nvPr/>
        </p:nvSpPr>
        <p:spPr>
          <a:xfrm>
            <a:off x="6475544" y="2395810"/>
            <a:ext cx="241809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Sentence Embeddings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6DFB28C-815D-2643-4C8C-2C1FE9FF1EA1}"/>
              </a:ext>
            </a:extLst>
          </p:cNvPr>
          <p:cNvCxnSpPr>
            <a:stCxn id="11" idx="3"/>
            <a:endCxn id="7" idx="2"/>
          </p:cNvCxnSpPr>
          <p:nvPr/>
        </p:nvCxnSpPr>
        <p:spPr>
          <a:xfrm flipV="1">
            <a:off x="8893642" y="1395241"/>
            <a:ext cx="834015" cy="1185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48612CB-F768-F22D-87C4-CF60798E8B61}"/>
              </a:ext>
            </a:extLst>
          </p:cNvPr>
          <p:cNvSpPr/>
          <p:nvPr/>
        </p:nvSpPr>
        <p:spPr>
          <a:xfrm>
            <a:off x="3876833" y="799204"/>
            <a:ext cx="1315658" cy="9569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Text Chunks</a:t>
            </a:r>
          </a:p>
        </p:txBody>
      </p:sp>
      <p:grpSp>
        <p:nvGrpSpPr>
          <p:cNvPr id="19" name="Group 4">
            <a:extLst>
              <a:ext uri="{FF2B5EF4-FFF2-40B4-BE49-F238E27FC236}">
                <a16:creationId xmlns:a16="http://schemas.microsoft.com/office/drawing/2014/main" id="{DC214ADF-0A1D-B3F6-20CC-72FB653DB44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45310" y="2499682"/>
            <a:ext cx="393319" cy="842825"/>
            <a:chOff x="598" y="1936"/>
            <a:chExt cx="287" cy="615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7665246-86D6-0D9D-1ACB-846417C10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" y="2158"/>
              <a:ext cx="287" cy="393"/>
            </a:xfrm>
            <a:custGeom>
              <a:avLst/>
              <a:gdLst>
                <a:gd name="T0" fmla="*/ 145 w 572"/>
                <a:gd name="T1" fmla="*/ 788 h 788"/>
                <a:gd name="T2" fmla="*/ 130 w 572"/>
                <a:gd name="T3" fmla="*/ 786 h 788"/>
                <a:gd name="T4" fmla="*/ 102 w 572"/>
                <a:gd name="T5" fmla="*/ 780 h 788"/>
                <a:gd name="T6" fmla="*/ 76 w 572"/>
                <a:gd name="T7" fmla="*/ 769 h 788"/>
                <a:gd name="T8" fmla="*/ 52 w 572"/>
                <a:gd name="T9" fmla="*/ 754 h 788"/>
                <a:gd name="T10" fmla="*/ 33 w 572"/>
                <a:gd name="T11" fmla="*/ 734 h 788"/>
                <a:gd name="T12" fmla="*/ 17 w 572"/>
                <a:gd name="T13" fmla="*/ 711 h 788"/>
                <a:gd name="T14" fmla="*/ 6 w 572"/>
                <a:gd name="T15" fmla="*/ 684 h 788"/>
                <a:gd name="T16" fmla="*/ 0 w 572"/>
                <a:gd name="T17" fmla="*/ 655 h 788"/>
                <a:gd name="T18" fmla="*/ 0 w 572"/>
                <a:gd name="T19" fmla="*/ 145 h 788"/>
                <a:gd name="T20" fmla="*/ 0 w 572"/>
                <a:gd name="T21" fmla="*/ 131 h 788"/>
                <a:gd name="T22" fmla="*/ 6 w 572"/>
                <a:gd name="T23" fmla="*/ 102 h 788"/>
                <a:gd name="T24" fmla="*/ 17 w 572"/>
                <a:gd name="T25" fmla="*/ 77 h 788"/>
                <a:gd name="T26" fmla="*/ 33 w 572"/>
                <a:gd name="T27" fmla="*/ 53 h 788"/>
                <a:gd name="T28" fmla="*/ 52 w 572"/>
                <a:gd name="T29" fmla="*/ 34 h 788"/>
                <a:gd name="T30" fmla="*/ 76 w 572"/>
                <a:gd name="T31" fmla="*/ 18 h 788"/>
                <a:gd name="T32" fmla="*/ 102 w 572"/>
                <a:gd name="T33" fmla="*/ 6 h 788"/>
                <a:gd name="T34" fmla="*/ 130 w 572"/>
                <a:gd name="T35" fmla="*/ 2 h 788"/>
                <a:gd name="T36" fmla="*/ 425 w 572"/>
                <a:gd name="T37" fmla="*/ 0 h 788"/>
                <a:gd name="T38" fmla="*/ 441 w 572"/>
                <a:gd name="T39" fmla="*/ 2 h 788"/>
                <a:gd name="T40" fmla="*/ 468 w 572"/>
                <a:gd name="T41" fmla="*/ 6 h 788"/>
                <a:gd name="T42" fmla="*/ 495 w 572"/>
                <a:gd name="T43" fmla="*/ 18 h 788"/>
                <a:gd name="T44" fmla="*/ 518 w 572"/>
                <a:gd name="T45" fmla="*/ 34 h 788"/>
                <a:gd name="T46" fmla="*/ 539 w 572"/>
                <a:gd name="T47" fmla="*/ 53 h 788"/>
                <a:gd name="T48" fmla="*/ 553 w 572"/>
                <a:gd name="T49" fmla="*/ 77 h 788"/>
                <a:gd name="T50" fmla="*/ 564 w 572"/>
                <a:gd name="T51" fmla="*/ 102 h 788"/>
                <a:gd name="T52" fmla="*/ 570 w 572"/>
                <a:gd name="T53" fmla="*/ 131 h 788"/>
                <a:gd name="T54" fmla="*/ 572 w 572"/>
                <a:gd name="T55" fmla="*/ 641 h 788"/>
                <a:gd name="T56" fmla="*/ 570 w 572"/>
                <a:gd name="T57" fmla="*/ 655 h 788"/>
                <a:gd name="T58" fmla="*/ 564 w 572"/>
                <a:gd name="T59" fmla="*/ 684 h 788"/>
                <a:gd name="T60" fmla="*/ 553 w 572"/>
                <a:gd name="T61" fmla="*/ 711 h 788"/>
                <a:gd name="T62" fmla="*/ 539 w 572"/>
                <a:gd name="T63" fmla="*/ 734 h 788"/>
                <a:gd name="T64" fmla="*/ 518 w 572"/>
                <a:gd name="T65" fmla="*/ 754 h 788"/>
                <a:gd name="T66" fmla="*/ 495 w 572"/>
                <a:gd name="T67" fmla="*/ 769 h 788"/>
                <a:gd name="T68" fmla="*/ 468 w 572"/>
                <a:gd name="T69" fmla="*/ 780 h 788"/>
                <a:gd name="T70" fmla="*/ 441 w 572"/>
                <a:gd name="T71" fmla="*/ 786 h 788"/>
                <a:gd name="T72" fmla="*/ 425 w 572"/>
                <a:gd name="T7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2" h="788">
                  <a:moveTo>
                    <a:pt x="425" y="788"/>
                  </a:moveTo>
                  <a:lnTo>
                    <a:pt x="145" y="788"/>
                  </a:lnTo>
                  <a:lnTo>
                    <a:pt x="145" y="788"/>
                  </a:lnTo>
                  <a:lnTo>
                    <a:pt x="130" y="786"/>
                  </a:lnTo>
                  <a:lnTo>
                    <a:pt x="116" y="785"/>
                  </a:lnTo>
                  <a:lnTo>
                    <a:pt x="102" y="780"/>
                  </a:lnTo>
                  <a:lnTo>
                    <a:pt x="89" y="775"/>
                  </a:lnTo>
                  <a:lnTo>
                    <a:pt x="76" y="769"/>
                  </a:lnTo>
                  <a:lnTo>
                    <a:pt x="63" y="762"/>
                  </a:lnTo>
                  <a:lnTo>
                    <a:pt x="52" y="754"/>
                  </a:lnTo>
                  <a:lnTo>
                    <a:pt x="43" y="745"/>
                  </a:lnTo>
                  <a:lnTo>
                    <a:pt x="33" y="734"/>
                  </a:lnTo>
                  <a:lnTo>
                    <a:pt x="24" y="722"/>
                  </a:lnTo>
                  <a:lnTo>
                    <a:pt x="17" y="711"/>
                  </a:lnTo>
                  <a:lnTo>
                    <a:pt x="11" y="698"/>
                  </a:lnTo>
                  <a:lnTo>
                    <a:pt x="6" y="684"/>
                  </a:lnTo>
                  <a:lnTo>
                    <a:pt x="3" y="671"/>
                  </a:lnTo>
                  <a:lnTo>
                    <a:pt x="0" y="655"/>
                  </a:lnTo>
                  <a:lnTo>
                    <a:pt x="0" y="641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0" y="131"/>
                  </a:lnTo>
                  <a:lnTo>
                    <a:pt x="3" y="116"/>
                  </a:lnTo>
                  <a:lnTo>
                    <a:pt x="6" y="102"/>
                  </a:lnTo>
                  <a:lnTo>
                    <a:pt x="11" y="89"/>
                  </a:lnTo>
                  <a:lnTo>
                    <a:pt x="17" y="77"/>
                  </a:lnTo>
                  <a:lnTo>
                    <a:pt x="24" y="64"/>
                  </a:lnTo>
                  <a:lnTo>
                    <a:pt x="33" y="53"/>
                  </a:lnTo>
                  <a:lnTo>
                    <a:pt x="43" y="43"/>
                  </a:lnTo>
                  <a:lnTo>
                    <a:pt x="52" y="34"/>
                  </a:lnTo>
                  <a:lnTo>
                    <a:pt x="63" y="26"/>
                  </a:lnTo>
                  <a:lnTo>
                    <a:pt x="76" y="18"/>
                  </a:lnTo>
                  <a:lnTo>
                    <a:pt x="89" y="11"/>
                  </a:lnTo>
                  <a:lnTo>
                    <a:pt x="102" y="6"/>
                  </a:lnTo>
                  <a:lnTo>
                    <a:pt x="116" y="3"/>
                  </a:lnTo>
                  <a:lnTo>
                    <a:pt x="130" y="2"/>
                  </a:lnTo>
                  <a:lnTo>
                    <a:pt x="145" y="0"/>
                  </a:lnTo>
                  <a:lnTo>
                    <a:pt x="425" y="0"/>
                  </a:lnTo>
                  <a:lnTo>
                    <a:pt x="425" y="0"/>
                  </a:lnTo>
                  <a:lnTo>
                    <a:pt x="441" y="2"/>
                  </a:lnTo>
                  <a:lnTo>
                    <a:pt x="456" y="3"/>
                  </a:lnTo>
                  <a:lnTo>
                    <a:pt x="468" y="6"/>
                  </a:lnTo>
                  <a:lnTo>
                    <a:pt x="483" y="11"/>
                  </a:lnTo>
                  <a:lnTo>
                    <a:pt x="495" y="18"/>
                  </a:lnTo>
                  <a:lnTo>
                    <a:pt x="507" y="26"/>
                  </a:lnTo>
                  <a:lnTo>
                    <a:pt x="518" y="34"/>
                  </a:lnTo>
                  <a:lnTo>
                    <a:pt x="529" y="43"/>
                  </a:lnTo>
                  <a:lnTo>
                    <a:pt x="539" y="53"/>
                  </a:lnTo>
                  <a:lnTo>
                    <a:pt x="546" y="64"/>
                  </a:lnTo>
                  <a:lnTo>
                    <a:pt x="553" y="77"/>
                  </a:lnTo>
                  <a:lnTo>
                    <a:pt x="559" y="89"/>
                  </a:lnTo>
                  <a:lnTo>
                    <a:pt x="564" y="102"/>
                  </a:lnTo>
                  <a:lnTo>
                    <a:pt x="569" y="116"/>
                  </a:lnTo>
                  <a:lnTo>
                    <a:pt x="570" y="131"/>
                  </a:lnTo>
                  <a:lnTo>
                    <a:pt x="572" y="145"/>
                  </a:lnTo>
                  <a:lnTo>
                    <a:pt x="572" y="641"/>
                  </a:lnTo>
                  <a:lnTo>
                    <a:pt x="572" y="641"/>
                  </a:lnTo>
                  <a:lnTo>
                    <a:pt x="570" y="655"/>
                  </a:lnTo>
                  <a:lnTo>
                    <a:pt x="569" y="671"/>
                  </a:lnTo>
                  <a:lnTo>
                    <a:pt x="564" y="684"/>
                  </a:lnTo>
                  <a:lnTo>
                    <a:pt x="559" y="698"/>
                  </a:lnTo>
                  <a:lnTo>
                    <a:pt x="553" y="711"/>
                  </a:lnTo>
                  <a:lnTo>
                    <a:pt x="546" y="722"/>
                  </a:lnTo>
                  <a:lnTo>
                    <a:pt x="539" y="734"/>
                  </a:lnTo>
                  <a:lnTo>
                    <a:pt x="529" y="745"/>
                  </a:lnTo>
                  <a:lnTo>
                    <a:pt x="518" y="754"/>
                  </a:lnTo>
                  <a:lnTo>
                    <a:pt x="507" y="762"/>
                  </a:lnTo>
                  <a:lnTo>
                    <a:pt x="495" y="769"/>
                  </a:lnTo>
                  <a:lnTo>
                    <a:pt x="483" y="775"/>
                  </a:lnTo>
                  <a:lnTo>
                    <a:pt x="468" y="780"/>
                  </a:lnTo>
                  <a:lnTo>
                    <a:pt x="456" y="785"/>
                  </a:lnTo>
                  <a:lnTo>
                    <a:pt x="441" y="786"/>
                  </a:lnTo>
                  <a:lnTo>
                    <a:pt x="425" y="788"/>
                  </a:lnTo>
                  <a:lnTo>
                    <a:pt x="425" y="788"/>
                  </a:lnTo>
                  <a:close/>
                </a:path>
              </a:pathLst>
            </a:custGeom>
            <a:solidFill>
              <a:srgbClr val="00B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1C3A536-C931-7DF9-9CFD-7488EF785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" y="1936"/>
              <a:ext cx="172" cy="172"/>
            </a:xfrm>
            <a:custGeom>
              <a:avLst/>
              <a:gdLst>
                <a:gd name="T0" fmla="*/ 0 w 344"/>
                <a:gd name="T1" fmla="*/ 172 h 344"/>
                <a:gd name="T2" fmla="*/ 3 w 344"/>
                <a:gd name="T3" fmla="*/ 138 h 344"/>
                <a:gd name="T4" fmla="*/ 14 w 344"/>
                <a:gd name="T5" fmla="*/ 105 h 344"/>
                <a:gd name="T6" fmla="*/ 30 w 344"/>
                <a:gd name="T7" fmla="*/ 76 h 344"/>
                <a:gd name="T8" fmla="*/ 51 w 344"/>
                <a:gd name="T9" fmla="*/ 51 h 344"/>
                <a:gd name="T10" fmla="*/ 76 w 344"/>
                <a:gd name="T11" fmla="*/ 30 h 344"/>
                <a:gd name="T12" fmla="*/ 105 w 344"/>
                <a:gd name="T13" fmla="*/ 14 h 344"/>
                <a:gd name="T14" fmla="*/ 137 w 344"/>
                <a:gd name="T15" fmla="*/ 5 h 344"/>
                <a:gd name="T16" fmla="*/ 172 w 344"/>
                <a:gd name="T17" fmla="*/ 0 h 344"/>
                <a:gd name="T18" fmla="*/ 190 w 344"/>
                <a:gd name="T19" fmla="*/ 1 h 344"/>
                <a:gd name="T20" fmla="*/ 223 w 344"/>
                <a:gd name="T21" fmla="*/ 8 h 344"/>
                <a:gd name="T22" fmla="*/ 255 w 344"/>
                <a:gd name="T23" fmla="*/ 21 h 344"/>
                <a:gd name="T24" fmla="*/ 282 w 344"/>
                <a:gd name="T25" fmla="*/ 40 h 344"/>
                <a:gd name="T26" fmla="*/ 304 w 344"/>
                <a:gd name="T27" fmla="*/ 64 h 344"/>
                <a:gd name="T28" fmla="*/ 323 w 344"/>
                <a:gd name="T29" fmla="*/ 91 h 344"/>
                <a:gd name="T30" fmla="*/ 336 w 344"/>
                <a:gd name="T31" fmla="*/ 121 h 344"/>
                <a:gd name="T32" fmla="*/ 344 w 344"/>
                <a:gd name="T33" fmla="*/ 154 h 344"/>
                <a:gd name="T34" fmla="*/ 344 w 344"/>
                <a:gd name="T35" fmla="*/ 172 h 344"/>
                <a:gd name="T36" fmla="*/ 341 w 344"/>
                <a:gd name="T37" fmla="*/ 207 h 344"/>
                <a:gd name="T38" fmla="*/ 331 w 344"/>
                <a:gd name="T39" fmla="*/ 239 h 344"/>
                <a:gd name="T40" fmla="*/ 316 w 344"/>
                <a:gd name="T41" fmla="*/ 269 h 344"/>
                <a:gd name="T42" fmla="*/ 295 w 344"/>
                <a:gd name="T43" fmla="*/ 295 h 344"/>
                <a:gd name="T44" fmla="*/ 269 w 344"/>
                <a:gd name="T45" fmla="*/ 315 h 344"/>
                <a:gd name="T46" fmla="*/ 239 w 344"/>
                <a:gd name="T47" fmla="*/ 331 h 344"/>
                <a:gd name="T48" fmla="*/ 207 w 344"/>
                <a:gd name="T49" fmla="*/ 341 h 344"/>
                <a:gd name="T50" fmla="*/ 172 w 344"/>
                <a:gd name="T51" fmla="*/ 344 h 344"/>
                <a:gd name="T52" fmla="*/ 154 w 344"/>
                <a:gd name="T53" fmla="*/ 344 h 344"/>
                <a:gd name="T54" fmla="*/ 121 w 344"/>
                <a:gd name="T55" fmla="*/ 338 h 344"/>
                <a:gd name="T56" fmla="*/ 91 w 344"/>
                <a:gd name="T57" fmla="*/ 323 h 344"/>
                <a:gd name="T58" fmla="*/ 64 w 344"/>
                <a:gd name="T59" fmla="*/ 306 h 344"/>
                <a:gd name="T60" fmla="*/ 40 w 344"/>
                <a:gd name="T61" fmla="*/ 282 h 344"/>
                <a:gd name="T62" fmla="*/ 21 w 344"/>
                <a:gd name="T63" fmla="*/ 255 h 344"/>
                <a:gd name="T64" fmla="*/ 8 w 344"/>
                <a:gd name="T65" fmla="*/ 225 h 344"/>
                <a:gd name="T66" fmla="*/ 1 w 344"/>
                <a:gd name="T67" fmla="*/ 190 h 344"/>
                <a:gd name="T68" fmla="*/ 0 w 344"/>
                <a:gd name="T69" fmla="*/ 172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4" h="344">
                  <a:moveTo>
                    <a:pt x="0" y="172"/>
                  </a:moveTo>
                  <a:lnTo>
                    <a:pt x="0" y="172"/>
                  </a:lnTo>
                  <a:lnTo>
                    <a:pt x="1" y="154"/>
                  </a:lnTo>
                  <a:lnTo>
                    <a:pt x="3" y="138"/>
                  </a:lnTo>
                  <a:lnTo>
                    <a:pt x="8" y="121"/>
                  </a:lnTo>
                  <a:lnTo>
                    <a:pt x="14" y="105"/>
                  </a:lnTo>
                  <a:lnTo>
                    <a:pt x="21" y="91"/>
                  </a:lnTo>
                  <a:lnTo>
                    <a:pt x="30" y="76"/>
                  </a:lnTo>
                  <a:lnTo>
                    <a:pt x="40" y="64"/>
                  </a:lnTo>
                  <a:lnTo>
                    <a:pt x="51" y="51"/>
                  </a:lnTo>
                  <a:lnTo>
                    <a:pt x="64" y="40"/>
                  </a:lnTo>
                  <a:lnTo>
                    <a:pt x="76" y="30"/>
                  </a:lnTo>
                  <a:lnTo>
                    <a:pt x="91" y="21"/>
                  </a:lnTo>
                  <a:lnTo>
                    <a:pt x="105" y="14"/>
                  </a:lnTo>
                  <a:lnTo>
                    <a:pt x="121" y="8"/>
                  </a:lnTo>
                  <a:lnTo>
                    <a:pt x="137" y="5"/>
                  </a:lnTo>
                  <a:lnTo>
                    <a:pt x="154" y="1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90" y="1"/>
                  </a:lnTo>
                  <a:lnTo>
                    <a:pt x="207" y="5"/>
                  </a:lnTo>
                  <a:lnTo>
                    <a:pt x="223" y="8"/>
                  </a:lnTo>
                  <a:lnTo>
                    <a:pt x="239" y="14"/>
                  </a:lnTo>
                  <a:lnTo>
                    <a:pt x="255" y="21"/>
                  </a:lnTo>
                  <a:lnTo>
                    <a:pt x="269" y="30"/>
                  </a:lnTo>
                  <a:lnTo>
                    <a:pt x="282" y="40"/>
                  </a:lnTo>
                  <a:lnTo>
                    <a:pt x="295" y="51"/>
                  </a:lnTo>
                  <a:lnTo>
                    <a:pt x="304" y="64"/>
                  </a:lnTo>
                  <a:lnTo>
                    <a:pt x="316" y="76"/>
                  </a:lnTo>
                  <a:lnTo>
                    <a:pt x="323" y="91"/>
                  </a:lnTo>
                  <a:lnTo>
                    <a:pt x="331" y="105"/>
                  </a:lnTo>
                  <a:lnTo>
                    <a:pt x="336" y="121"/>
                  </a:lnTo>
                  <a:lnTo>
                    <a:pt x="341" y="138"/>
                  </a:lnTo>
                  <a:lnTo>
                    <a:pt x="344" y="154"/>
                  </a:lnTo>
                  <a:lnTo>
                    <a:pt x="344" y="172"/>
                  </a:lnTo>
                  <a:lnTo>
                    <a:pt x="344" y="172"/>
                  </a:lnTo>
                  <a:lnTo>
                    <a:pt x="344" y="190"/>
                  </a:lnTo>
                  <a:lnTo>
                    <a:pt x="341" y="207"/>
                  </a:lnTo>
                  <a:lnTo>
                    <a:pt x="336" y="225"/>
                  </a:lnTo>
                  <a:lnTo>
                    <a:pt x="331" y="239"/>
                  </a:lnTo>
                  <a:lnTo>
                    <a:pt x="323" y="255"/>
                  </a:lnTo>
                  <a:lnTo>
                    <a:pt x="316" y="269"/>
                  </a:lnTo>
                  <a:lnTo>
                    <a:pt x="304" y="282"/>
                  </a:lnTo>
                  <a:lnTo>
                    <a:pt x="295" y="295"/>
                  </a:lnTo>
                  <a:lnTo>
                    <a:pt x="282" y="306"/>
                  </a:lnTo>
                  <a:lnTo>
                    <a:pt x="269" y="315"/>
                  </a:lnTo>
                  <a:lnTo>
                    <a:pt x="255" y="323"/>
                  </a:lnTo>
                  <a:lnTo>
                    <a:pt x="239" y="331"/>
                  </a:lnTo>
                  <a:lnTo>
                    <a:pt x="223" y="338"/>
                  </a:lnTo>
                  <a:lnTo>
                    <a:pt x="207" y="341"/>
                  </a:lnTo>
                  <a:lnTo>
                    <a:pt x="190" y="344"/>
                  </a:lnTo>
                  <a:lnTo>
                    <a:pt x="172" y="344"/>
                  </a:lnTo>
                  <a:lnTo>
                    <a:pt x="172" y="344"/>
                  </a:lnTo>
                  <a:lnTo>
                    <a:pt x="154" y="344"/>
                  </a:lnTo>
                  <a:lnTo>
                    <a:pt x="137" y="341"/>
                  </a:lnTo>
                  <a:lnTo>
                    <a:pt x="121" y="338"/>
                  </a:lnTo>
                  <a:lnTo>
                    <a:pt x="105" y="331"/>
                  </a:lnTo>
                  <a:lnTo>
                    <a:pt x="91" y="323"/>
                  </a:lnTo>
                  <a:lnTo>
                    <a:pt x="76" y="315"/>
                  </a:lnTo>
                  <a:lnTo>
                    <a:pt x="64" y="306"/>
                  </a:lnTo>
                  <a:lnTo>
                    <a:pt x="51" y="295"/>
                  </a:lnTo>
                  <a:lnTo>
                    <a:pt x="40" y="282"/>
                  </a:lnTo>
                  <a:lnTo>
                    <a:pt x="30" y="269"/>
                  </a:lnTo>
                  <a:lnTo>
                    <a:pt x="21" y="255"/>
                  </a:lnTo>
                  <a:lnTo>
                    <a:pt x="14" y="239"/>
                  </a:lnTo>
                  <a:lnTo>
                    <a:pt x="8" y="225"/>
                  </a:lnTo>
                  <a:lnTo>
                    <a:pt x="3" y="207"/>
                  </a:lnTo>
                  <a:lnTo>
                    <a:pt x="1" y="190"/>
                  </a:lnTo>
                  <a:lnTo>
                    <a:pt x="0" y="172"/>
                  </a:lnTo>
                  <a:lnTo>
                    <a:pt x="0" y="17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3033F95-F942-A6D1-AF81-93BB201DC3DE}"/>
              </a:ext>
            </a:extLst>
          </p:cNvPr>
          <p:cNvCxnSpPr>
            <a:stCxn id="6" idx="3"/>
            <a:endCxn id="16" idx="1"/>
          </p:cNvCxnSpPr>
          <p:nvPr/>
        </p:nvCxnSpPr>
        <p:spPr>
          <a:xfrm flipV="1">
            <a:off x="2299213" y="1277692"/>
            <a:ext cx="1577620" cy="82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39D6A9D7-9A03-7E1F-71C0-4D408F67D521}"/>
              </a:ext>
            </a:extLst>
          </p:cNvPr>
          <p:cNvCxnSpPr>
            <a:stCxn id="16" idx="3"/>
            <a:endCxn id="11" idx="1"/>
          </p:cNvCxnSpPr>
          <p:nvPr/>
        </p:nvCxnSpPr>
        <p:spPr>
          <a:xfrm>
            <a:off x="5192491" y="1277692"/>
            <a:ext cx="1283053" cy="13027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ECA30978-2153-1F12-32D3-BB5F9523176D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004818" y="2580476"/>
            <a:ext cx="4470726" cy="4927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84D9F45-BB4E-2C1C-355D-D399B7550054}"/>
              </a:ext>
            </a:extLst>
          </p:cNvPr>
          <p:cNvSpPr txBox="1"/>
          <p:nvPr/>
        </p:nvSpPr>
        <p:spPr>
          <a:xfrm>
            <a:off x="2705233" y="1256088"/>
            <a:ext cx="1144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Lang chain Splitter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3CF845A-C68D-E0F0-0A21-8D661FAD949E}"/>
              </a:ext>
            </a:extLst>
          </p:cNvPr>
          <p:cNvSpPr txBox="1"/>
          <p:nvPr/>
        </p:nvSpPr>
        <p:spPr>
          <a:xfrm>
            <a:off x="7999948" y="1672533"/>
            <a:ext cx="1630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Embeddings for text chunks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2B643B-0176-D136-F03A-15E7045D42D3}"/>
              </a:ext>
            </a:extLst>
          </p:cNvPr>
          <p:cNvSpPr txBox="1"/>
          <p:nvPr/>
        </p:nvSpPr>
        <p:spPr>
          <a:xfrm>
            <a:off x="4428155" y="249786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Question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1EAA885-34CB-566C-60F8-310BBB902933}"/>
              </a:ext>
            </a:extLst>
          </p:cNvPr>
          <p:cNvSpPr/>
          <p:nvPr/>
        </p:nvSpPr>
        <p:spPr>
          <a:xfrm>
            <a:off x="9413252" y="2823176"/>
            <a:ext cx="1805353" cy="6553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Similarity Check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8335B79A-518F-6CE7-1CE2-B35C7C8B5AC9}"/>
              </a:ext>
            </a:extLst>
          </p:cNvPr>
          <p:cNvCxnSpPr>
            <a:stCxn id="11" idx="2"/>
            <a:endCxn id="46" idx="2"/>
          </p:cNvCxnSpPr>
          <p:nvPr/>
        </p:nvCxnSpPr>
        <p:spPr>
          <a:xfrm rot="16200000" flipH="1">
            <a:off x="8356075" y="2093659"/>
            <a:ext cx="385694" cy="17286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619D35A-FB3E-DEBB-EFF7-38E21FA64144}"/>
              </a:ext>
            </a:extLst>
          </p:cNvPr>
          <p:cNvSpPr txBox="1"/>
          <p:nvPr/>
        </p:nvSpPr>
        <p:spPr>
          <a:xfrm>
            <a:off x="7838090" y="2967818"/>
            <a:ext cx="12763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Question Embedding</a:t>
            </a: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5005E55B-980D-2BEB-A580-11ADA6CDFB95}"/>
              </a:ext>
            </a:extLst>
          </p:cNvPr>
          <p:cNvCxnSpPr>
            <a:cxnSpLocks/>
            <a:stCxn id="7" idx="3"/>
            <a:endCxn id="46" idx="0"/>
          </p:cNvCxnSpPr>
          <p:nvPr/>
        </p:nvCxnSpPr>
        <p:spPr>
          <a:xfrm rot="16200000" flipH="1">
            <a:off x="9929036" y="2436282"/>
            <a:ext cx="766851" cy="69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1E767DFF-C4F2-E1B1-5636-6F2AEB591B6C}"/>
              </a:ext>
            </a:extLst>
          </p:cNvPr>
          <p:cNvCxnSpPr>
            <a:cxnSpLocks/>
            <a:stCxn id="46" idx="4"/>
          </p:cNvCxnSpPr>
          <p:nvPr/>
        </p:nvCxnSpPr>
        <p:spPr>
          <a:xfrm rot="16200000" flipH="1">
            <a:off x="9932504" y="3861919"/>
            <a:ext cx="76685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C6A0A3F6-EB20-27B0-9389-93157DA168BC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1938629" y="3073214"/>
            <a:ext cx="6265747" cy="23715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3EE6B92D-9126-D8F2-BAC4-A2DBF6682AE8}"/>
              </a:ext>
            </a:extLst>
          </p:cNvPr>
          <p:cNvSpPr/>
          <p:nvPr/>
        </p:nvSpPr>
        <p:spPr>
          <a:xfrm>
            <a:off x="9413252" y="4315683"/>
            <a:ext cx="1886355" cy="58419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Relevant Text Chunks + Metadata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900DE6AE-41F5-58F7-8BE0-B802CA2E7CD5}"/>
              </a:ext>
            </a:extLst>
          </p:cNvPr>
          <p:cNvCxnSpPr>
            <a:cxnSpLocks/>
            <a:endCxn id="72" idx="0"/>
          </p:cNvCxnSpPr>
          <p:nvPr/>
        </p:nvCxnSpPr>
        <p:spPr>
          <a:xfrm rot="5400000">
            <a:off x="8912913" y="4621296"/>
            <a:ext cx="504880" cy="495805"/>
          </a:xfrm>
          <a:prstGeom prst="bentConnector3">
            <a:avLst>
              <a:gd name="adj1" fmla="val 21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8B4A6B0-08EF-FD9B-4D8A-49CC3717CEEA}"/>
              </a:ext>
            </a:extLst>
          </p:cNvPr>
          <p:cNvSpPr txBox="1"/>
          <p:nvPr/>
        </p:nvSpPr>
        <p:spPr>
          <a:xfrm>
            <a:off x="4862913" y="4370541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Question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C719CF16-ABD1-4C63-BC85-738387B1AC43}"/>
              </a:ext>
            </a:extLst>
          </p:cNvPr>
          <p:cNvSpPr/>
          <p:nvPr/>
        </p:nvSpPr>
        <p:spPr>
          <a:xfrm>
            <a:off x="8204376" y="5121638"/>
            <a:ext cx="1426147" cy="6463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BERT (LLM)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16DB2C54-6580-7265-7D12-27FC564832F8}"/>
              </a:ext>
            </a:extLst>
          </p:cNvPr>
          <p:cNvCxnSpPr>
            <a:cxnSpLocks/>
            <a:stCxn id="72" idx="2"/>
            <a:endCxn id="20" idx="0"/>
          </p:cNvCxnSpPr>
          <p:nvPr/>
        </p:nvCxnSpPr>
        <p:spPr>
          <a:xfrm rot="5400000" flipH="1">
            <a:off x="4068502" y="919021"/>
            <a:ext cx="2425462" cy="7272435"/>
          </a:xfrm>
          <a:prstGeom prst="bentConnector4">
            <a:avLst>
              <a:gd name="adj1" fmla="val -9425"/>
              <a:gd name="adj2" fmla="val 999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1686D32-287B-2388-69C4-274E3299BEC2}"/>
              </a:ext>
            </a:extLst>
          </p:cNvPr>
          <p:cNvSpPr txBox="1"/>
          <p:nvPr/>
        </p:nvSpPr>
        <p:spPr>
          <a:xfrm>
            <a:off x="4046641" y="5812972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Answer to the Question</a:t>
            </a:r>
          </a:p>
        </p:txBody>
      </p: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8188A9F1-180A-0ED7-3BF8-69232586D149}"/>
              </a:ext>
            </a:extLst>
          </p:cNvPr>
          <p:cNvCxnSpPr>
            <a:stCxn id="67" idx="2"/>
            <a:endCxn id="20" idx="0"/>
          </p:cNvCxnSpPr>
          <p:nvPr/>
        </p:nvCxnSpPr>
        <p:spPr>
          <a:xfrm rot="5400000" flipH="1">
            <a:off x="5222037" y="-234514"/>
            <a:ext cx="1557372" cy="8711415"/>
          </a:xfrm>
          <a:prstGeom prst="bentConnector4">
            <a:avLst>
              <a:gd name="adj1" fmla="val -111031"/>
              <a:gd name="adj2" fmla="val 1000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31D4D71-DCAB-EF54-B4A4-4AD5D44ED845}"/>
              </a:ext>
            </a:extLst>
          </p:cNvPr>
          <p:cNvSpPr txBox="1"/>
          <p:nvPr/>
        </p:nvSpPr>
        <p:spPr>
          <a:xfrm>
            <a:off x="4141904" y="6447232"/>
            <a:ext cx="2313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Sources ( Relevant Text Chunk Metadata)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016AF98-18A8-C8E2-B7FC-CE3D8FA9160B}"/>
              </a:ext>
            </a:extLst>
          </p:cNvPr>
          <p:cNvSpPr txBox="1"/>
          <p:nvPr/>
        </p:nvSpPr>
        <p:spPr>
          <a:xfrm rot="19022078">
            <a:off x="1505300" y="289609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4096343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A67B7-68D7-2747-3A84-5031ABBEA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0" y="2517913"/>
            <a:ext cx="4081670" cy="1749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/>
              <a:t>DEMO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9924B-3D40-8A36-D6C4-AE0F5110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04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EA110-B093-B467-E3D9-35277887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Generative 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3EC8E-DB8D-61ED-F066-484C4A6AF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is Generative AI?</a:t>
            </a:r>
            <a:r>
              <a:rPr lang="en-US" dirty="0"/>
              <a:t> Definition: Generative AI refers to algorithms that generate new content (text, images, videos) by learning patterns from existing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Applications</a:t>
            </a:r>
            <a:r>
              <a:rPr lang="en-US" dirty="0"/>
              <a:t>: Text generation (ChatGPT), image creation (DALL-E), music composition.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Significance</a:t>
            </a:r>
            <a:r>
              <a:rPr lang="en-US" dirty="0"/>
              <a:t>: Revolutionizing industries like healthcare, entertainment, and education.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8FC6C-D0F6-79C2-FDF3-10E46451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77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2A837-AC47-A2E5-C706-B255F5784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7D74-2DE1-09CB-55F7-DFD73F98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Evolution of Generative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B0E4-B6EC-5A53-2679-DF5886376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Timeline of Key Milestones</a:t>
            </a:r>
            <a:r>
              <a:rPr lang="en-US" dirty="0"/>
              <a:t>: </a:t>
            </a:r>
            <a:endParaRPr lang="en-US" b="1" dirty="0"/>
          </a:p>
          <a:p>
            <a:pPr lvl="1"/>
            <a:r>
              <a:rPr lang="en-US" b="1" dirty="0"/>
              <a:t>1950s–1960s</a:t>
            </a:r>
            <a:r>
              <a:rPr lang="en-US" dirty="0"/>
              <a:t>: Rule-based systems like ELIZA (1966)</a:t>
            </a:r>
            <a:endParaRPr lang="en-US" dirty="0">
              <a:hlinkClick r:id="rId2"/>
            </a:endParaRP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1990s–2000s</a:t>
            </a:r>
            <a:r>
              <a:rPr lang="en-US" dirty="0"/>
              <a:t>: Probabilistic models, Bayesian networks</a:t>
            </a:r>
            <a:endParaRPr lang="en-US" dirty="0">
              <a:hlinkClick r:id="rId3"/>
            </a:endParaRP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2010s–Present</a:t>
            </a:r>
            <a:r>
              <a:rPr lang="en-US" dirty="0"/>
              <a:t>: Deep learning, GANs (2014), Transformer models (2017), GPT series (2018+)</a:t>
            </a:r>
            <a:endParaRPr lang="en-US" dirty="0">
              <a:hlinkClick r:id="rId4"/>
            </a:endParaRP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2020s</a:t>
            </a:r>
            <a:r>
              <a:rPr lang="en-US" dirty="0"/>
              <a:t>: Large-scale models like GPT-4 and diffusion models</a:t>
            </a:r>
            <a:endParaRPr lang="en-US" dirty="0">
              <a:hlinkClick r:id="rId5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19655-7598-37BE-0BC6-ADA47E5D9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0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21528-6AEF-7073-16E3-9B537E1B6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0302C-E930-252B-F1A4-2AF3E56A4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7076" cy="1325563"/>
          </a:xfrm>
        </p:spPr>
        <p:txBody>
          <a:bodyPr/>
          <a:lstStyle/>
          <a:p>
            <a:r>
              <a:rPr lang="en-US" b="1" dirty="0"/>
              <a:t>Understanding Natural Language 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4C73-7CE8-3A5E-B606-0D821DDD4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is NLP?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Definition: NLP enables machines to understand, interpret, and generate human language.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Importance in AI</a:t>
            </a:r>
            <a:r>
              <a:rPr lang="en-US" dirty="0"/>
              <a:t>: Powers applications like machine translation, chatbots, sentiment analysis.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NLP is foundational for LLMs (Large Language Models) and generative AI tools like ChatGPT</a:t>
            </a:r>
            <a:endParaRPr lang="en-US" dirty="0">
              <a:hlinkClick r:id="rId3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ED83F-27B0-1E31-837B-EE21D764F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1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DB344-D3BA-33F7-7C4E-4524B1222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B7035-540F-D559-A8DD-E0CC418D3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Concepts in NLP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386AA-9876-1964-0084-BAE6AE195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Naive Bayes Classifier</a:t>
            </a:r>
            <a:r>
              <a:rPr lang="en-US" dirty="0"/>
              <a:t>: Early statistical model for text classification.</a:t>
            </a:r>
          </a:p>
          <a:p>
            <a:pPr lvl="1"/>
            <a:r>
              <a:rPr lang="en-US" dirty="0"/>
              <a:t>Simple yet effective for tasks like spam detection.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Topic Modelling</a:t>
            </a:r>
            <a:r>
              <a:rPr lang="en-US" dirty="0"/>
              <a:t>: Techniques like Latent Dirichlet Allocation (LDA) help discover hidden topics in large text datasets.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Word Embedding</a:t>
            </a:r>
            <a:r>
              <a:rPr lang="en-US" dirty="0"/>
              <a:t>: Word2Vec introduced vector representations of words based on context, improving semantic understanding.</a:t>
            </a:r>
          </a:p>
          <a:p>
            <a:pPr lvl="1"/>
            <a:r>
              <a:rPr lang="en-US" dirty="0"/>
              <a:t>King – Man + Woman = Queen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1D482-87F3-C7A4-6D02-8B371450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8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803F4D-8AB7-2E40-B5DE-E0E6105E2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127317" cy="701178"/>
          </a:xfrm>
        </p:spPr>
        <p:txBody>
          <a:bodyPr/>
          <a:lstStyle/>
          <a:p>
            <a:r>
              <a:rPr lang="en-US" b="1" dirty="0"/>
              <a:t>Naive Bayes Explanation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9980CF-B9C5-2E44-AC41-73D7FBC547D6}"/>
              </a:ext>
            </a:extLst>
          </p:cNvPr>
          <p:cNvGraphicFramePr>
            <a:graphicFrameLocks noGrp="1"/>
          </p:cNvGraphicFramePr>
          <p:nvPr/>
        </p:nvGraphicFramePr>
        <p:xfrm>
          <a:off x="220717" y="1149040"/>
          <a:ext cx="3771279" cy="208026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650871">
                  <a:extLst>
                    <a:ext uri="{9D8B030D-6E8A-4147-A177-3AD203B41FA5}">
                      <a16:colId xmlns:a16="http://schemas.microsoft.com/office/drawing/2014/main" val="1421173713"/>
                    </a:ext>
                  </a:extLst>
                </a:gridCol>
                <a:gridCol w="1120408">
                  <a:extLst>
                    <a:ext uri="{9D8B030D-6E8A-4147-A177-3AD203B41FA5}">
                      <a16:colId xmlns:a16="http://schemas.microsoft.com/office/drawing/2014/main" val="29711420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Text</a:t>
                      </a:r>
                    </a:p>
                  </a:txBody>
                  <a:tcPr marL="114300" marR="114300" marT="7620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Class</a:t>
                      </a:r>
                    </a:p>
                  </a:txBody>
                  <a:tcPr marL="114300" marR="114300" marT="7620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571632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“A great game”</a:t>
                      </a:r>
                    </a:p>
                  </a:txBody>
                  <a:tcPr marL="114300" marR="114300" marT="7620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Sports</a:t>
                      </a:r>
                    </a:p>
                  </a:txBody>
                  <a:tcPr marL="114300" marR="114300" marT="7620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751824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“The election was over”</a:t>
                      </a:r>
                    </a:p>
                  </a:txBody>
                  <a:tcPr marL="114300" marR="114300" marT="7620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Not sports</a:t>
                      </a:r>
                    </a:p>
                  </a:txBody>
                  <a:tcPr marL="114300" marR="114300" marT="7620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8276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“Very clean match”</a:t>
                      </a:r>
                    </a:p>
                  </a:txBody>
                  <a:tcPr marL="114300" marR="114300" marT="7620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Sports</a:t>
                      </a:r>
                    </a:p>
                  </a:txBody>
                  <a:tcPr marL="114300" marR="114300" marT="7620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299048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“A clean but forgettable game”</a:t>
                      </a:r>
                    </a:p>
                  </a:txBody>
                  <a:tcPr marL="114300" marR="114300" marT="7620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Sports</a:t>
                      </a:r>
                    </a:p>
                  </a:txBody>
                  <a:tcPr marL="114300" marR="114300" marT="7620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71939"/>
                  </a:ext>
                </a:extLst>
              </a:tr>
              <a:tr h="318846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“It was a close election”</a:t>
                      </a:r>
                    </a:p>
                  </a:txBody>
                  <a:tcPr marL="114300" marR="114300" marT="7620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Not sports</a:t>
                      </a:r>
                    </a:p>
                  </a:txBody>
                  <a:tcPr marL="114300" marR="114300" marT="7620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28960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9F60EE5-C6AB-FE46-96B9-85FC0D21D8F7}"/>
              </a:ext>
            </a:extLst>
          </p:cNvPr>
          <p:cNvSpPr/>
          <p:nvPr/>
        </p:nvSpPr>
        <p:spPr>
          <a:xfrm>
            <a:off x="3991996" y="810225"/>
            <a:ext cx="79970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20202"/>
                </a:solidFill>
                <a:latin typeface="Merriweather"/>
              </a:rPr>
              <a:t>Problem:</a:t>
            </a:r>
            <a:r>
              <a:rPr lang="en-US" sz="1600" u="sng" dirty="0">
                <a:solidFill>
                  <a:srgbClr val="020202"/>
                </a:solidFill>
                <a:latin typeface="Merriweather"/>
              </a:rPr>
              <a:t> </a:t>
            </a:r>
            <a:r>
              <a:rPr lang="en-US" sz="1600" dirty="0">
                <a:solidFill>
                  <a:srgbClr val="020202"/>
                </a:solidFill>
                <a:latin typeface="Merriweather"/>
              </a:rPr>
              <a:t>Which Class this sentence belong? -   “</a:t>
            </a:r>
            <a:r>
              <a:rPr lang="en-US" sz="1600" i="1" dirty="0">
                <a:solidFill>
                  <a:srgbClr val="020202"/>
                </a:solidFill>
                <a:latin typeface="Merriweather"/>
              </a:rPr>
              <a:t>A very close game </a:t>
            </a:r>
            <a:r>
              <a:rPr lang="en-US" sz="1600" dirty="0">
                <a:solidFill>
                  <a:srgbClr val="020202"/>
                </a:solidFill>
                <a:latin typeface="Merriweather"/>
              </a:rPr>
              <a:t>”</a:t>
            </a:r>
            <a:endParaRPr lang="en-US" sz="1600" dirty="0">
              <a:solidFill>
                <a:srgbClr val="02020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4BA420-D932-F247-B3A9-22B012B8CABA}"/>
              </a:ext>
            </a:extLst>
          </p:cNvPr>
          <p:cNvSpPr/>
          <p:nvPr/>
        </p:nvSpPr>
        <p:spPr>
          <a:xfrm>
            <a:off x="179900" y="779708"/>
            <a:ext cx="1646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Training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B528C8A1-0BE3-054B-BBA7-E12422046FE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0717" y="3911951"/>
              <a:ext cx="3759694" cy="1924420"/>
            </p:xfrm>
            <a:graphic>
              <a:graphicData uri="http://schemas.openxmlformats.org/drawingml/2006/table">
                <a:tbl>
                  <a:tblPr/>
                  <a:tblGrid>
                    <a:gridCol w="620033">
                      <a:extLst>
                        <a:ext uri="{9D8B030D-6E8A-4147-A177-3AD203B41FA5}">
                          <a16:colId xmlns:a16="http://schemas.microsoft.com/office/drawing/2014/main" val="1617086874"/>
                        </a:ext>
                      </a:extLst>
                    </a:gridCol>
                    <a:gridCol w="1518167">
                      <a:extLst>
                        <a:ext uri="{9D8B030D-6E8A-4147-A177-3AD203B41FA5}">
                          <a16:colId xmlns:a16="http://schemas.microsoft.com/office/drawing/2014/main" val="3853567651"/>
                        </a:ext>
                      </a:extLst>
                    </a:gridCol>
                    <a:gridCol w="1621494">
                      <a:extLst>
                        <a:ext uri="{9D8B030D-6E8A-4147-A177-3AD203B41FA5}">
                          <a16:colId xmlns:a16="http://schemas.microsoft.com/office/drawing/2014/main" val="1923620161"/>
                        </a:ext>
                      </a:extLst>
                    </a:gridCol>
                  </a:tblGrid>
                  <a:tr h="322948">
                    <a:tc>
                      <a:txBody>
                        <a:bodyPr/>
                        <a:lstStyle/>
                        <a:p>
                          <a:r>
                            <a:rPr lang="en-US" sz="1000" b="1" dirty="0">
                              <a:effectLst/>
                            </a:rPr>
                            <a:t>Word</a:t>
                          </a:r>
                        </a:p>
                      </a:txBody>
                      <a:tcPr marL="114300" marR="114300" marT="76200" marB="571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>
                              <a:effectLst/>
                            </a:rPr>
                            <a:t>P(word | Sports)</a:t>
                          </a:r>
                        </a:p>
                      </a:txBody>
                      <a:tcPr marL="114300" marR="114300" marT="76200" marB="571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4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>
                              <a:effectLst/>
                            </a:rPr>
                            <a:t>P(word |  Not Sports)</a:t>
                          </a:r>
                        </a:p>
                      </a:txBody>
                      <a:tcPr marL="114300" marR="114300" marT="76200" marB="571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170402"/>
                      </a:ext>
                    </a:extLst>
                  </a:tr>
                  <a:tr h="322948"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effectLst/>
                            </a:rPr>
                            <a:t>a</a:t>
                          </a:r>
                        </a:p>
                      </a:txBody>
                      <a:tcPr marL="114300" marR="114300" marT="76200" marB="571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(2 + 1)</m:t>
                                  </m:r>
                                </m:num>
                                <m:den>
                                  <m:r>
                                    <a:rPr lang="en-US" sz="11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(11 + 14)</m:t>
                                  </m:r>
                                </m:den>
                              </m:f>
                              <m:r>
                                <a:rPr lang="en-US" sz="11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1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sz="11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sz="1100" dirty="0">
                            <a:effectLst/>
                          </a:endParaRPr>
                        </a:p>
                      </a:txBody>
                      <a:tcPr marL="114300" marR="114300" marT="76200" marB="571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 + 1)</m:t>
                                  </m:r>
                                </m:num>
                                <m:den>
                                  <m:r>
                                    <a:rPr lang="en-US" sz="11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(9 + 14)</m:t>
                                  </m:r>
                                </m:den>
                              </m:f>
                              <m:r>
                                <a:rPr lang="en-US" sz="11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1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11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sz="1100" dirty="0">
                            <a:effectLst/>
                          </a:endParaRPr>
                        </a:p>
                      </a:txBody>
                      <a:tcPr marL="114300" marR="114300" marT="76200" marB="571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5513259"/>
                      </a:ext>
                    </a:extLst>
                  </a:tr>
                  <a:tr h="322948"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effectLst/>
                            </a:rPr>
                            <a:t>very</a:t>
                          </a:r>
                        </a:p>
                      </a:txBody>
                      <a:tcPr marL="114300" marR="114300" marT="76200" marB="571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 + 1)</m:t>
                                  </m:r>
                                </m:num>
                                <m:den>
                                  <m:r>
                                    <a:rPr lang="en-US" sz="11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(11 + 14)</m:t>
                                  </m:r>
                                </m:den>
                              </m:f>
                              <m:r>
                                <a:rPr lang="en-US" sz="11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1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sz="11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sz="1100" dirty="0">
                            <a:effectLst/>
                          </a:endParaRPr>
                        </a:p>
                      </a:txBody>
                      <a:tcPr marL="114300" marR="114300" marT="76200" marB="571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4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(0 + 1)</m:t>
                                  </m:r>
                                </m:num>
                                <m:den>
                                  <m:r>
                                    <a:rPr lang="en-US" sz="11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(9 + 14)</m:t>
                                  </m:r>
                                </m:den>
                              </m:f>
                              <m:r>
                                <a:rPr lang="en-US" sz="11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1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11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sz="1100" dirty="0">
                            <a:effectLst/>
                          </a:endParaRPr>
                        </a:p>
                      </a:txBody>
                      <a:tcPr marL="114300" marR="114300" marT="76200" marB="571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7079987"/>
                      </a:ext>
                    </a:extLst>
                  </a:tr>
                  <a:tr h="322948"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effectLst/>
                            </a:rPr>
                            <a:t>close</a:t>
                          </a:r>
                        </a:p>
                      </a:txBody>
                      <a:tcPr marL="114300" marR="114300" marT="76200" marB="571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4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(0 + 1)</m:t>
                                  </m:r>
                                </m:num>
                                <m:den>
                                  <m:r>
                                    <a:rPr lang="en-US" sz="11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(11 + 14)</m:t>
                                  </m:r>
                                </m:den>
                              </m:f>
                              <m:r>
                                <a:rPr lang="en-US" sz="11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1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sz="11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sz="1100" dirty="0">
                            <a:effectLst/>
                          </a:endParaRPr>
                        </a:p>
                      </a:txBody>
                      <a:tcPr marL="114300" marR="114300" marT="76200" marB="571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4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 + 1)</m:t>
                                  </m:r>
                                </m:num>
                                <m:den>
                                  <m:r>
                                    <a:rPr lang="en-US" sz="11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(9 + 14)</m:t>
                                  </m:r>
                                </m:den>
                              </m:f>
                              <m:r>
                                <a:rPr lang="en-US" sz="11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1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11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sz="1100" dirty="0">
                            <a:effectLst/>
                          </a:endParaRPr>
                        </a:p>
                      </a:txBody>
                      <a:tcPr marL="114300" marR="114300" marT="76200" marB="571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7695041"/>
                      </a:ext>
                    </a:extLst>
                  </a:tr>
                  <a:tr h="322948"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effectLst/>
                            </a:rPr>
                            <a:t>game</a:t>
                          </a:r>
                        </a:p>
                      </a:txBody>
                      <a:tcPr marL="114300" marR="114300" marT="76200" marB="571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4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(2 + 1)</m:t>
                                  </m:r>
                                </m:num>
                                <m:den>
                                  <m:r>
                                    <a:rPr lang="en-US" sz="11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(11 + 14)</m:t>
                                  </m:r>
                                </m:den>
                              </m:f>
                              <m:r>
                                <a:rPr lang="en-US" sz="11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1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sz="11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sz="1100" dirty="0">
                            <a:effectLst/>
                          </a:endParaRPr>
                        </a:p>
                      </a:txBody>
                      <a:tcPr marL="114300" marR="114300" marT="76200" marB="571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4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(0 + 1)</m:t>
                                  </m:r>
                                </m:num>
                                <m:den>
                                  <m:r>
                                    <a:rPr lang="en-US" sz="11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(9 + 14)</m:t>
                                  </m:r>
                                </m:den>
                              </m:f>
                              <m:r>
                                <a:rPr lang="en-US" sz="11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1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11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sz="1100" dirty="0">
                            <a:effectLst/>
                          </a:endParaRPr>
                        </a:p>
                      </a:txBody>
                      <a:tcPr marL="114300" marR="114300" marT="76200" marB="571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5002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B528C8A1-0BE3-054B-BBA7-E12422046F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6295053"/>
                  </p:ext>
                </p:extLst>
              </p:nvPr>
            </p:nvGraphicFramePr>
            <p:xfrm>
              <a:off x="220717" y="3911951"/>
              <a:ext cx="3759694" cy="1924420"/>
            </p:xfrm>
            <a:graphic>
              <a:graphicData uri="http://schemas.openxmlformats.org/drawingml/2006/table">
                <a:tbl>
                  <a:tblPr/>
                  <a:tblGrid>
                    <a:gridCol w="620033">
                      <a:extLst>
                        <a:ext uri="{9D8B030D-6E8A-4147-A177-3AD203B41FA5}">
                          <a16:colId xmlns:a16="http://schemas.microsoft.com/office/drawing/2014/main" val="1617086874"/>
                        </a:ext>
                      </a:extLst>
                    </a:gridCol>
                    <a:gridCol w="1518167">
                      <a:extLst>
                        <a:ext uri="{9D8B030D-6E8A-4147-A177-3AD203B41FA5}">
                          <a16:colId xmlns:a16="http://schemas.microsoft.com/office/drawing/2014/main" val="3853567651"/>
                        </a:ext>
                      </a:extLst>
                    </a:gridCol>
                    <a:gridCol w="1621494">
                      <a:extLst>
                        <a:ext uri="{9D8B030D-6E8A-4147-A177-3AD203B41FA5}">
                          <a16:colId xmlns:a16="http://schemas.microsoft.com/office/drawing/2014/main" val="1923620161"/>
                        </a:ext>
                      </a:extLst>
                    </a:gridCol>
                  </a:tblGrid>
                  <a:tr h="322948">
                    <a:tc>
                      <a:txBody>
                        <a:bodyPr/>
                        <a:lstStyle/>
                        <a:p>
                          <a:r>
                            <a:rPr lang="en-US" sz="1000" b="1" dirty="0">
                              <a:effectLst/>
                            </a:rPr>
                            <a:t>Word</a:t>
                          </a:r>
                        </a:p>
                      </a:txBody>
                      <a:tcPr marL="114300" marR="114300" marT="76200" marB="571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>
                              <a:effectLst/>
                            </a:rPr>
                            <a:t>P(word | Sports)</a:t>
                          </a:r>
                        </a:p>
                      </a:txBody>
                      <a:tcPr marL="114300" marR="114300" marT="76200" marB="571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4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>
                              <a:effectLst/>
                            </a:rPr>
                            <a:t>P(word |  Not Sports)</a:t>
                          </a:r>
                        </a:p>
                      </a:txBody>
                      <a:tcPr marL="114300" marR="114300" marT="76200" marB="571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170402"/>
                      </a:ext>
                    </a:extLst>
                  </a:tr>
                  <a:tr h="400368"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effectLst/>
                            </a:rPr>
                            <a:t>a</a:t>
                          </a:r>
                        </a:p>
                      </a:txBody>
                      <a:tcPr marL="114300" marR="114300" marT="76200" marB="571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4300" marR="114300" marT="76200" marB="571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667" t="-87097" r="-106667" b="-3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4300" marR="114300" marT="76200" marB="571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2813" t="-87097" b="-3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5513259"/>
                      </a:ext>
                    </a:extLst>
                  </a:tr>
                  <a:tr h="400368"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effectLst/>
                            </a:rPr>
                            <a:t>very</a:t>
                          </a:r>
                        </a:p>
                      </a:txBody>
                      <a:tcPr marL="114300" marR="114300" marT="76200" marB="571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4300" marR="114300" marT="76200" marB="571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667" t="-181250" r="-106667" b="-19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4300" marR="114300" marT="76200" marB="571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2813" t="-181250" b="-19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7079987"/>
                      </a:ext>
                    </a:extLst>
                  </a:tr>
                  <a:tr h="400368"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effectLst/>
                            </a:rPr>
                            <a:t>close</a:t>
                          </a:r>
                        </a:p>
                      </a:txBody>
                      <a:tcPr marL="114300" marR="114300" marT="76200" marB="571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4300" marR="114300" marT="76200" marB="571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667" t="-290323" r="-106667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4300" marR="114300" marT="76200" marB="571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2813" t="-290323" b="-1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7695041"/>
                      </a:ext>
                    </a:extLst>
                  </a:tr>
                  <a:tr h="400368"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effectLst/>
                            </a:rPr>
                            <a:t>game</a:t>
                          </a:r>
                        </a:p>
                      </a:txBody>
                      <a:tcPr marL="114300" marR="114300" marT="76200" marB="571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4300" marR="114300" marT="76200" marB="571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667" t="-378125" r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4300" marR="114300" marT="76200" marB="571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2813" t="-378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5002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AutoShape 1" descr="\dfrac {2 + 1}{11 + 14}">
            <a:extLst>
              <a:ext uri="{FF2B5EF4-FFF2-40B4-BE49-F238E27FC236}">
                <a16:creationId xmlns:a16="http://schemas.microsoft.com/office/drawing/2014/main" id="{E576CD99-5615-094D-883C-17CC719801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0720" y="3429351"/>
            <a:ext cx="736600" cy="48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2" descr="\dfrac {1 + 1}{9 + 14}">
            <a:extLst>
              <a:ext uri="{FF2B5EF4-FFF2-40B4-BE49-F238E27FC236}">
                <a16:creationId xmlns:a16="http://schemas.microsoft.com/office/drawing/2014/main" id="{DFF21742-B78A-8A41-8F80-DA4875F7D4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0720" y="3429351"/>
            <a:ext cx="622300" cy="48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3" descr="\dfrac {1 + 1}{11 + 14}">
            <a:extLst>
              <a:ext uri="{FF2B5EF4-FFF2-40B4-BE49-F238E27FC236}">
                <a16:creationId xmlns:a16="http://schemas.microsoft.com/office/drawing/2014/main" id="{4FE8EE23-5B2B-AF40-A70D-B8F9AB4BF4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0720" y="3429351"/>
            <a:ext cx="736600" cy="48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4" descr="\dfrac {0 + 1}{9 + 14}">
            <a:extLst>
              <a:ext uri="{FF2B5EF4-FFF2-40B4-BE49-F238E27FC236}">
                <a16:creationId xmlns:a16="http://schemas.microsoft.com/office/drawing/2014/main" id="{057E22ED-6605-7540-9F9C-45789017B7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0720" y="3429351"/>
            <a:ext cx="622300" cy="48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\dfrac {0 + 1}{11 + 14}">
            <a:extLst>
              <a:ext uri="{FF2B5EF4-FFF2-40B4-BE49-F238E27FC236}">
                <a16:creationId xmlns:a16="http://schemas.microsoft.com/office/drawing/2014/main" id="{8119084A-36C7-CC4C-848A-B39AA389D5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0720" y="3429351"/>
            <a:ext cx="736600" cy="48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6" descr="\dfrac {1 + 1}{9 + 14}">
            <a:extLst>
              <a:ext uri="{FF2B5EF4-FFF2-40B4-BE49-F238E27FC236}">
                <a16:creationId xmlns:a16="http://schemas.microsoft.com/office/drawing/2014/main" id="{9E3A3E1B-F48A-7B4A-988B-32FE1ACB38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0719" y="3429351"/>
            <a:ext cx="3656977" cy="48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7" descr="\dfrac {2 + 1}{11 + 14}">
            <a:extLst>
              <a:ext uri="{FF2B5EF4-FFF2-40B4-BE49-F238E27FC236}">
                <a16:creationId xmlns:a16="http://schemas.microsoft.com/office/drawing/2014/main" id="{6177547F-1509-C643-9357-99A6897671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0720" y="3429351"/>
            <a:ext cx="736600" cy="48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ECBF74-4A9F-DE4A-9F66-7FDFAD8DB8BC}"/>
              </a:ext>
            </a:extLst>
          </p:cNvPr>
          <p:cNvSpPr txBox="1"/>
          <p:nvPr/>
        </p:nvSpPr>
        <p:spPr>
          <a:xfrm>
            <a:off x="206867" y="5837230"/>
            <a:ext cx="3771279" cy="400110"/>
          </a:xfrm>
          <a:prstGeom prst="rect">
            <a:avLst/>
          </a:prstGeom>
          <a:noFill/>
          <a:ln>
            <a:solidFill>
              <a:srgbClr val="020202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Laplace Smoothing:</a:t>
            </a:r>
            <a:r>
              <a:rPr lang="en-US" sz="1000" dirty="0"/>
              <a:t> 1 added into numerators and 14 into denominators, to avoid 0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8F60D1AE-8919-F04D-B334-39E5B9EEB69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0717" y="3262077"/>
              <a:ext cx="3759694" cy="6400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5172">
                      <a:extLst>
                        <a:ext uri="{9D8B030D-6E8A-4147-A177-3AD203B41FA5}">
                          <a16:colId xmlns:a16="http://schemas.microsoft.com/office/drawing/2014/main" val="2224978861"/>
                        </a:ext>
                      </a:extLst>
                    </a:gridCol>
                    <a:gridCol w="1774522">
                      <a:extLst>
                        <a:ext uri="{9D8B030D-6E8A-4147-A177-3AD203B41FA5}">
                          <a16:colId xmlns:a16="http://schemas.microsoft.com/office/drawing/2014/main" val="1720163548"/>
                        </a:ext>
                      </a:extLst>
                    </a:gridCol>
                  </a:tblGrid>
                  <a:tr h="553598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Total Unique Words = 14</a:t>
                          </a:r>
                        </a:p>
                        <a:p>
                          <a:r>
                            <a:rPr lang="en-US" sz="1200" dirty="0"/>
                            <a:t>Words For Sports = 11</a:t>
                          </a:r>
                        </a:p>
                        <a:p>
                          <a:r>
                            <a:rPr lang="en-US" sz="1200" dirty="0"/>
                            <a:t>Words For Not Sports = 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P (Sports)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12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sz="1200" dirty="0"/>
                        </a:p>
                        <a:p>
                          <a:r>
                            <a:rPr lang="en-US" sz="1200" dirty="0"/>
                            <a:t>P(Not Sports)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2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384867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8F60D1AE-8919-F04D-B334-39E5B9EEB6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945258"/>
                  </p:ext>
                </p:extLst>
              </p:nvPr>
            </p:nvGraphicFramePr>
            <p:xfrm>
              <a:off x="220717" y="3262077"/>
              <a:ext cx="3759694" cy="6400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5172">
                      <a:extLst>
                        <a:ext uri="{9D8B030D-6E8A-4147-A177-3AD203B41FA5}">
                          <a16:colId xmlns:a16="http://schemas.microsoft.com/office/drawing/2014/main" val="2224978861"/>
                        </a:ext>
                      </a:extLst>
                    </a:gridCol>
                    <a:gridCol w="1774522">
                      <a:extLst>
                        <a:ext uri="{9D8B030D-6E8A-4147-A177-3AD203B41FA5}">
                          <a16:colId xmlns:a16="http://schemas.microsoft.com/office/drawing/2014/main" val="172016354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Total Unique Words = 14</a:t>
                          </a:r>
                        </a:p>
                        <a:p>
                          <a:r>
                            <a:rPr lang="en-US" sz="1200" dirty="0"/>
                            <a:t>Words For Sports = 11</a:t>
                          </a:r>
                        </a:p>
                        <a:p>
                          <a:r>
                            <a:rPr lang="en-US" sz="1200" dirty="0"/>
                            <a:t>Words For Not Sports = 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2857" b="-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84867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A8CA7620-9FFC-1A4D-9B40-0023AE47F9DF}"/>
              </a:ext>
            </a:extLst>
          </p:cNvPr>
          <p:cNvSpPr/>
          <p:nvPr/>
        </p:nvSpPr>
        <p:spPr>
          <a:xfrm>
            <a:off x="3991996" y="5874458"/>
            <a:ext cx="7993137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20202"/>
                </a:solidFill>
                <a:latin typeface="Merriweather"/>
              </a:rPr>
              <a:t>Prediction: </a:t>
            </a:r>
            <a:r>
              <a:rPr lang="en-US" sz="1600" dirty="0">
                <a:solidFill>
                  <a:srgbClr val="020202"/>
                </a:solidFill>
                <a:latin typeface="Merriweather"/>
              </a:rPr>
              <a:t>“</a:t>
            </a:r>
            <a:r>
              <a:rPr lang="en-US" sz="1600" i="1" dirty="0">
                <a:solidFill>
                  <a:srgbClr val="020202"/>
                </a:solidFill>
                <a:latin typeface="Merriweather"/>
              </a:rPr>
              <a:t>A very close game </a:t>
            </a:r>
            <a:r>
              <a:rPr lang="en-US" sz="1600" dirty="0">
                <a:solidFill>
                  <a:srgbClr val="020202"/>
                </a:solidFill>
                <a:latin typeface="Merriweather"/>
              </a:rPr>
              <a:t>” belongs to class </a:t>
            </a:r>
            <a:r>
              <a:rPr lang="en-US" sz="1600" b="1" dirty="0">
                <a:solidFill>
                  <a:srgbClr val="020202"/>
                </a:solidFill>
                <a:latin typeface="Merriweather"/>
              </a:rPr>
              <a:t>Sports</a:t>
            </a:r>
            <a:endParaRPr lang="en-US" sz="1600" b="1" dirty="0">
              <a:solidFill>
                <a:srgbClr val="02020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AFE7DB-9CA7-BB4C-880A-C9D37DAB7C59}"/>
                  </a:ext>
                </a:extLst>
              </p:cNvPr>
              <p:cNvSpPr txBox="1"/>
              <p:nvPr/>
            </p:nvSpPr>
            <p:spPr>
              <a:xfrm>
                <a:off x="4003419" y="1187679"/>
                <a:ext cx="7997095" cy="4579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P(Sports | a very close game)</a:t>
                </a:r>
              </a:p>
              <a:p>
                <a:pPr marL="285750" indent="-285750">
                  <a:lnSpc>
                    <a:spcPct val="120000"/>
                  </a:lnSpc>
                  <a:buFont typeface="System Font Regular"/>
                  <a:buChar char="=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5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15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5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very</m:t>
                            </m:r>
                            <m:r>
                              <a:rPr lang="en-US" sz="15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5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close</m:t>
                            </m:r>
                            <m:r>
                              <a:rPr lang="en-US" sz="15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5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game</m:t>
                            </m:r>
                            <m:r>
                              <a:rPr lang="en-US" sz="15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| </m:t>
                            </m:r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Sports</m:t>
                            </m:r>
                          </m:e>
                        </m:d>
                        <m:r>
                          <a:rPr lang="en-US" sz="15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 </m:t>
                        </m:r>
                        <m:r>
                          <m:rPr>
                            <m:sty m:val="p"/>
                          </m:rPr>
                          <a:rPr lang="en-US" sz="15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15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5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Sports</m:t>
                        </m:r>
                        <m:r>
                          <a:rPr lang="en-US" sz="15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very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close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game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20000"/>
                  </a:lnSpc>
                  <a:buFont typeface="System Font Regular"/>
                  <a:buChar char="=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Sports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∗ </m:t>
                        </m:r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very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ctrlPr>
                              <a:rPr 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5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Sports</m:t>
                            </m:r>
                          </m:e>
                        </m:d>
                        <m:r>
                          <a:rPr lang="en-US" sz="15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close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Sports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∗ </m:t>
                        </m:r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game</m:t>
                        </m:r>
                        <m:r>
                          <a:rPr lang="en-US" sz="15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ctrlPr>
                              <a:rPr 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5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Sports</m:t>
                            </m:r>
                          </m:e>
                        </m:d>
                        <m:r>
                          <a:rPr lang="en-US" sz="15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Sports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very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close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game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20000"/>
                  </a:lnSpc>
                  <a:buFont typeface="System Font Regular"/>
                  <a:buChar char="=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5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25</m:t>
                            </m:r>
                          </m:den>
                        </m:f>
                        <m:r>
                          <a:rPr lang="en-US" sz="15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sz="15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5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25</m:t>
                            </m:r>
                          </m:den>
                        </m:f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</m:t>
                        </m:r>
                        <m:r>
                          <a:rPr lang="en-US" sz="15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5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25</m:t>
                            </m:r>
                          </m:den>
                        </m:f>
                        <m:r>
                          <a:rPr lang="en-US" sz="15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 </m:t>
                        </m:r>
                        <m:f>
                          <m:f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5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25</m:t>
                            </m:r>
                          </m:den>
                        </m:f>
                        <m:r>
                          <a:rPr lang="en-US" sz="15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 </m:t>
                        </m:r>
                        <m:f>
                          <m:f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5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sz="15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very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close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game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20000"/>
                  </a:lnSpc>
                  <a:buFont typeface="System Font Regular"/>
                  <a:buChar char="=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500" b="1" i="1" smtClean="0">
                            <a:solidFill>
                              <a:srgbClr val="02020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1" i="0" smtClean="0">
                            <a:solidFill>
                              <a:srgbClr val="02020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500" b="1" i="0" smtClean="0">
                            <a:solidFill>
                              <a:srgbClr val="02020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𝟎𝟎𝟎𝟎𝟐𝟕𝟔𝟓</m:t>
                        </m:r>
                      </m:num>
                      <m:den>
                        <m:r>
                          <a:rPr lang="en-US" sz="1500" b="1" i="0" smtClean="0">
                            <a:solidFill>
                              <a:srgbClr val="02020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𝐏</m:t>
                        </m:r>
                        <m:r>
                          <a:rPr lang="en-US" sz="1500" b="1" i="0" smtClean="0">
                            <a:solidFill>
                              <a:srgbClr val="02020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500" b="1" i="0" smtClean="0">
                            <a:solidFill>
                              <a:srgbClr val="02020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𝐚</m:t>
                        </m:r>
                        <m:r>
                          <a:rPr lang="en-US" sz="1500" b="1" i="0" smtClean="0">
                            <a:solidFill>
                              <a:srgbClr val="02020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500" b="1" i="0" smtClean="0">
                            <a:solidFill>
                              <a:srgbClr val="02020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𝐯𝐞𝐫𝐲</m:t>
                        </m:r>
                        <m:r>
                          <a:rPr lang="en-US" sz="1500" b="1" i="0" smtClean="0">
                            <a:solidFill>
                              <a:srgbClr val="02020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500" b="1" i="0" smtClean="0">
                            <a:solidFill>
                              <a:srgbClr val="02020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𝐜𝐥𝐨𝐬𝐞</m:t>
                        </m:r>
                        <m:r>
                          <a:rPr lang="en-US" sz="1500" b="1" i="0" smtClean="0">
                            <a:solidFill>
                              <a:srgbClr val="02020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500" b="1" i="0" smtClean="0">
                            <a:solidFill>
                              <a:srgbClr val="02020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𝐠𝐚𝐦𝐞</m:t>
                        </m:r>
                        <m:r>
                          <a:rPr lang="en-US" sz="1500" b="1" i="0" smtClean="0">
                            <a:solidFill>
                              <a:srgbClr val="02020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5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sz="1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5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P(Not Sports | a very close game)</a:t>
                </a:r>
              </a:p>
              <a:p>
                <a:pPr marL="285750" indent="-285750">
                  <a:lnSpc>
                    <a:spcPct val="120000"/>
                  </a:lnSpc>
                  <a:buFont typeface="System Font Regular"/>
                  <a:buChar char="="/>
                </a:pPr>
                <a:r>
                  <a:rPr lang="en-US" sz="1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5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15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5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very</m:t>
                            </m:r>
                            <m:r>
                              <a:rPr lang="en-US" sz="15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5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close</m:t>
                            </m:r>
                            <m:r>
                              <a:rPr lang="en-US" sz="15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5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game</m:t>
                            </m:r>
                            <m:r>
                              <a:rPr lang="en-US" sz="15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| </m:t>
                            </m:r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Not</m:t>
                            </m:r>
                            <m:r>
                              <a:rPr lang="en-US" sz="15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Sports</m:t>
                            </m:r>
                          </m:e>
                        </m:d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</m:t>
                        </m:r>
                        <m:r>
                          <a:rPr lang="en-US" sz="15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5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Not</m:t>
                        </m:r>
                        <m:r>
                          <a:rPr lang="en-US" sz="15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Sports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very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close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game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20000"/>
                  </a:lnSpc>
                  <a:buFont typeface="System Font Regular"/>
                  <a:buChar char="=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endChr m:val="|"/>
                            <m:ctrlPr>
                              <a:rPr 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5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15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15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5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Not</m:t>
                        </m:r>
                        <m:r>
                          <a:rPr lang="en-US" sz="15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Sports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∗ </m:t>
                        </m:r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very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ctrlPr>
                              <a:rPr 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Not</m:t>
                            </m:r>
                            <m:r>
                              <a:rPr lang="en-US" sz="15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5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Sports</m:t>
                            </m:r>
                          </m:e>
                        </m:d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 </m:t>
                        </m:r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endChr m:val="|"/>
                            <m:ctrlPr>
                              <a:rPr 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5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close</m:t>
                            </m:r>
                            <m:r>
                              <a:rPr lang="en-US" sz="15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15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5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Not</m:t>
                        </m:r>
                        <m:r>
                          <a:rPr lang="en-US" sz="15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Sports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∗ </m:t>
                        </m:r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game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ctrlPr>
                              <a:rPr 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Not</m:t>
                            </m:r>
                            <m:r>
                              <a:rPr lang="en-US" sz="15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5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Sports</m:t>
                            </m:r>
                          </m:e>
                        </m:d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 </m:t>
                        </m:r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5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Not</m:t>
                        </m:r>
                        <m:r>
                          <a:rPr lang="en-US" sz="15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Sports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very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close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game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20000"/>
                  </a:lnSpc>
                  <a:buFont typeface="System Font Regular"/>
                  <a:buChar char="=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5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5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5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 </m:t>
                        </m:r>
                        <m:f>
                          <m:fPr>
                            <m:ctrlPr>
                              <a:rPr 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5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5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 </m:t>
                        </m:r>
                        <m:f>
                          <m:fPr>
                            <m:ctrlPr>
                              <a:rPr 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5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5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 </m:t>
                        </m:r>
                        <m:f>
                          <m:fPr>
                            <m:ctrlPr>
                              <a:rPr lang="en-US" sz="15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5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23</m:t>
                            </m:r>
                          </m:den>
                        </m:f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 </m:t>
                        </m:r>
                        <m:f>
                          <m:fPr>
                            <m:ctrlPr>
                              <a:rPr 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5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very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close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game</m:t>
                        </m:r>
                        <m:r>
                          <a:rPr lang="en-US" sz="1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20000"/>
                  </a:lnSpc>
                  <a:buFont typeface="System Font Regular"/>
                  <a:buChar char="=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500" b="1" i="1" smtClean="0">
                            <a:solidFill>
                              <a:srgbClr val="02020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1" i="0" smtClean="0">
                            <a:solidFill>
                              <a:srgbClr val="02020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500" b="1" i="0" smtClean="0">
                            <a:solidFill>
                              <a:srgbClr val="02020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𝟎𝟎𝟎𝟎𝟎𝟓𝟕𝟏𝟖</m:t>
                        </m:r>
                      </m:num>
                      <m:den>
                        <m:r>
                          <a:rPr lang="en-US" sz="1500" b="1" i="0" smtClean="0">
                            <a:solidFill>
                              <a:srgbClr val="02020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𝐏</m:t>
                        </m:r>
                        <m:r>
                          <a:rPr lang="en-US" sz="1500" b="1" i="0" smtClean="0">
                            <a:solidFill>
                              <a:srgbClr val="02020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500" b="1" i="0" smtClean="0">
                            <a:solidFill>
                              <a:srgbClr val="02020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𝐚</m:t>
                        </m:r>
                        <m:r>
                          <a:rPr lang="en-US" sz="1500" b="1" i="0" smtClean="0">
                            <a:solidFill>
                              <a:srgbClr val="02020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500" b="1" i="0" smtClean="0">
                            <a:solidFill>
                              <a:srgbClr val="02020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𝐯𝐞𝐫𝐲</m:t>
                        </m:r>
                        <m:r>
                          <a:rPr lang="en-US" sz="1500" b="1" i="0" smtClean="0">
                            <a:solidFill>
                              <a:srgbClr val="02020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500" b="1" i="0" smtClean="0">
                            <a:solidFill>
                              <a:srgbClr val="02020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𝐜𝐥𝐨𝐬𝐞</m:t>
                        </m:r>
                        <m:r>
                          <a:rPr lang="en-US" sz="1500" b="1" i="0" smtClean="0">
                            <a:solidFill>
                              <a:srgbClr val="02020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500" b="1" i="0" smtClean="0">
                            <a:solidFill>
                              <a:srgbClr val="02020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𝐠𝐚𝐦𝐞</m:t>
                        </m:r>
                        <m:r>
                          <a:rPr lang="en-US" sz="1500" b="1" i="0" smtClean="0">
                            <a:solidFill>
                              <a:srgbClr val="02020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5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AFE7DB-9CA7-BB4C-880A-C9D37DAB7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419" y="1187679"/>
                <a:ext cx="7997095" cy="4579587"/>
              </a:xfrm>
              <a:prstGeom prst="rect">
                <a:avLst/>
              </a:prstGeom>
              <a:blipFill>
                <a:blip r:embed="rId5"/>
                <a:stretch>
                  <a:fillRect l="-475" t="-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037828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375E2-ECBD-41EC-6DDC-95E88885B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F153-CA18-AE38-D753-83D8EC07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From RNN to Transformer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2D937-2E5F-2DF5-E3D2-E21A1B403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RNN (Recurrent Neural Networks)</a:t>
            </a:r>
            <a:r>
              <a:rPr lang="en-US" dirty="0"/>
              <a:t>: Used for sequential data processing but limited by vanishing gradients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LSTM (Long Short-Term Memory)</a:t>
            </a:r>
            <a:r>
              <a:rPr lang="en-US" dirty="0"/>
              <a:t>: Improved RNN architecture to handle long-term dependencies in text sequences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Transformer Models (2017)</a:t>
            </a:r>
            <a:r>
              <a:rPr lang="en-US" dirty="0"/>
              <a:t>: Revolutionized NLP with self-attention mechanisms allowing parallel processing of words</a:t>
            </a:r>
            <a:r>
              <a:rPr lang="en-US" dirty="0">
                <a:hlinkClick r:id="rId3"/>
              </a:rPr>
              <a:t>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9141B-DE36-375D-7B16-045B75B3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64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75B4E-4E4A-5C70-A304-3F6FAF788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79CE9-A865-CDC2-F39B-9EE7D07F0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BERT – Bidirectional Encoder Representations from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F3D75-0E98-AF4F-9FB1-BF9D4545E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is BERT?</a:t>
            </a:r>
            <a:r>
              <a:rPr lang="en-US" dirty="0"/>
              <a:t> A transformer-based model developed by Google in 2018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sz="1700" dirty="0">
                <a:hlinkClick r:id="rId3"/>
              </a:rPr>
              <a:t>https://medium.com/analytics-vidhya/introduction-to-bert-f9aa4075cf4f</a:t>
            </a:r>
            <a:endParaRPr lang="en-US" sz="1700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Features</a:t>
            </a:r>
            <a:r>
              <a:rPr lang="en-US" dirty="0"/>
              <a:t>: Bidirectional understanding of text by considering both left and right contexts simultaneously.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Training Process</a:t>
            </a:r>
            <a:r>
              <a:rPr lang="en-US" dirty="0"/>
              <a:t>: Pre-trained on large datasets using Masked Language Modeling (MLM) and Next Sentence Prediction (NSP)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Applications</a:t>
            </a:r>
            <a:r>
              <a:rPr lang="en-US" dirty="0"/>
              <a:t>: Question answering, sentiment analysis, named entity recognition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F923D-6CE9-0D6F-9FEC-298E3A2C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1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7FE4C-51C9-471A-329B-C862133BC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3AAB-45AE-41BF-C071-2321516B4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365125"/>
            <a:ext cx="11991975" cy="1325563"/>
          </a:xfrm>
        </p:spPr>
        <p:txBody>
          <a:bodyPr/>
          <a:lstStyle/>
          <a:p>
            <a:r>
              <a:rPr lang="en-US" b="1" dirty="0"/>
              <a:t>ChatGPT – A Breakthrough in Conversational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BB4C0-5960-481C-754E-BF71684EC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is ChatGPT?</a:t>
            </a:r>
            <a:r>
              <a:rPr lang="en-US" dirty="0"/>
              <a:t> Developed by OpenAI, ChatGPT is a generative language model based on the GPT architecture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How it Works</a:t>
            </a:r>
            <a:r>
              <a:rPr lang="en-US" dirty="0"/>
              <a:t>: Uses transformer architecture to predict next words in a sequence based on context.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Reinforcement Learning with Human Feedback (RLHF)</a:t>
            </a:r>
            <a:r>
              <a:rPr lang="en-US" dirty="0"/>
              <a:t>: Fine-tuned using human feedback to improve conversational accuracy and relevance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Applications</a:t>
            </a:r>
            <a:r>
              <a:rPr lang="en-US" dirty="0"/>
              <a:t>: Customer service automation, content generation, tutoring systems.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28EBA-1E1C-DFBE-869D-DB389980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31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6BD6D66-9A8B-FC47-AA0A-3A54869EEA55}">
  <we:reference id="7d570271-b346-45bb-9db7-9681a383d749" version="1.0.0.632" store="EXCatalog" storeType="EXCatalog"/>
  <we:alternateReferences>
    <we:reference id="WA200004074" version="1.0.0.632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4794</TotalTime>
  <Words>818</Words>
  <Application>Microsoft Macintosh PowerPoint</Application>
  <PresentationFormat>Widescreen</PresentationFormat>
  <Paragraphs>144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Cambria Math</vt:lpstr>
      <vt:lpstr>Merriweather</vt:lpstr>
      <vt:lpstr>System Font Regular</vt:lpstr>
      <vt:lpstr>Office Theme</vt:lpstr>
      <vt:lpstr>    Generative AI and NLP:  Evolution and Key Models  Exploring the Journey from Naive Bayes to Transformers  Sampann Nigam 13 Nov 2024</vt:lpstr>
      <vt:lpstr>Introduction to Generative AI</vt:lpstr>
      <vt:lpstr>Evolution of Generative AI</vt:lpstr>
      <vt:lpstr>Understanding Natural Language Processing </vt:lpstr>
      <vt:lpstr>Key Concepts in NLP Evolution</vt:lpstr>
      <vt:lpstr>Naive Bayes Explanation</vt:lpstr>
      <vt:lpstr>From RNN to Transformer Models</vt:lpstr>
      <vt:lpstr>BERT – Bidirectional Encoder Representations from Transformers</vt:lpstr>
      <vt:lpstr>ChatGPT – A Breakthrough in Conversational AI</vt:lpstr>
      <vt:lpstr>Comparison of BERT vs. ChatGPT</vt:lpstr>
      <vt:lpstr>Conclusion &amp; Future Trends</vt:lpstr>
      <vt:lpstr>QA with context (RAG)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Sampann Nigam (sanigam)</dc:creator>
  <cp:lastModifiedBy>Sampann Nigam (sanigam)</cp:lastModifiedBy>
  <cp:revision>12</cp:revision>
  <dcterms:created xsi:type="dcterms:W3CDTF">2024-11-09T09:14:48Z</dcterms:created>
  <dcterms:modified xsi:type="dcterms:W3CDTF">2024-11-13T14:05:19Z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f49a32-fde3-48a5-9266-b5b0972a22dc_Enabled">
    <vt:lpwstr>true</vt:lpwstr>
  </property>
  <property fmtid="{D5CDD505-2E9C-101B-9397-08002B2CF9AE}" pid="3" name="MSIP_Label_c8f49a32-fde3-48a5-9266-b5b0972a22dc_SetDate">
    <vt:lpwstr>2024-11-09T14:37:02Z</vt:lpwstr>
  </property>
  <property fmtid="{D5CDD505-2E9C-101B-9397-08002B2CF9AE}" pid="4" name="MSIP_Label_c8f49a32-fde3-48a5-9266-b5b0972a22dc_Method">
    <vt:lpwstr>Standard</vt:lpwstr>
  </property>
  <property fmtid="{D5CDD505-2E9C-101B-9397-08002B2CF9AE}" pid="5" name="MSIP_Label_c8f49a32-fde3-48a5-9266-b5b0972a22dc_Name">
    <vt:lpwstr>Cisco Confidential</vt:lpwstr>
  </property>
  <property fmtid="{D5CDD505-2E9C-101B-9397-08002B2CF9AE}" pid="6" name="MSIP_Label_c8f49a32-fde3-48a5-9266-b5b0972a22dc_SiteId">
    <vt:lpwstr>5ae1af62-9505-4097-a69a-c1553ef7840e</vt:lpwstr>
  </property>
  <property fmtid="{D5CDD505-2E9C-101B-9397-08002B2CF9AE}" pid="7" name="MSIP_Label_c8f49a32-fde3-48a5-9266-b5b0972a22dc_ActionId">
    <vt:lpwstr>feae7108-b100-4aa1-814f-d7e11f3570e5</vt:lpwstr>
  </property>
  <property fmtid="{D5CDD505-2E9C-101B-9397-08002B2CF9AE}" pid="8" name="MSIP_Label_c8f49a32-fde3-48a5-9266-b5b0972a22dc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Cisco Confidential</vt:lpwstr>
  </property>
</Properties>
</file>