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61" r:id="rId3"/>
    <p:sldId id="257" r:id="rId4"/>
    <p:sldId id="350" r:id="rId5"/>
    <p:sldId id="351" r:id="rId6"/>
    <p:sldId id="352" r:id="rId7"/>
    <p:sldId id="353" r:id="rId8"/>
    <p:sldId id="362" r:id="rId9"/>
    <p:sldId id="354" r:id="rId10"/>
    <p:sldId id="355" r:id="rId11"/>
    <p:sldId id="356" r:id="rId12"/>
    <p:sldId id="357" r:id="rId13"/>
    <p:sldId id="358" r:id="rId14"/>
    <p:sldId id="359" r:id="rId15"/>
    <p:sldId id="3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D5DD-3AF6-4D5F-B5BB-CC8313FA3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537CD1-4F9A-4A56-98E4-8A9A7EC86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DF3A9B-1480-4F03-8A63-3C906C5CE18E}"/>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84E8DF20-2926-4702-BA31-0A70D417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82BF4-F8D2-42CD-9871-994CC08C3BC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40226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5C6C-F231-4B4F-8EF3-6666FC2DFE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E2AAA-5AA3-4C96-9DA1-F83B1D7598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9463-3D7A-4D0B-B995-C6239C637A27}"/>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094530E0-00FA-4A42-BF34-066D6543A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16B2B-9C22-4A6E-A71C-7301B3534296}"/>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4075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DC030-1C5B-4226-AF19-B1F0B86CEF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83A82B-B203-4139-9895-DCE5EEB1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54442-A0B4-4F0C-A6C8-E5406FC855E3}"/>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72A56BA3-E781-4C31-A53D-DBEBB0387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538F9-0083-444B-A28C-58F4F03B799E}"/>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1168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1647-D51E-4043-86CB-944E6A9FE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57F63-EB1A-4FA9-A247-D69EC818C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6306E-1C0D-437F-8574-7D0FB0A4BAF0}"/>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065BA937-9B55-4AE8-970E-EAEE7C43E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57963-BEED-41C4-A8AF-E455D8B6BBC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1626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F0DD-0B87-4926-A0C0-6ECD5C36A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5DDC1F-732C-4310-A2E9-FD1F73433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9C93FE-3756-4504-82D1-7F2CC4566194}"/>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3488AD86-7384-4D42-9A73-EF330DC19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0BFB3-6890-4976-87EC-DE7C6A5664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89552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B297-0295-4EE0-BC8C-A67FD8F8F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0C489-AF72-42DC-BEAF-D9C40948D5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EF150F-B91C-468E-A5E2-0DC15C3E6D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485AE3-D29D-45B9-93CE-8FD41ACA97B2}"/>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6" name="Footer Placeholder 5">
            <a:extLst>
              <a:ext uri="{FF2B5EF4-FFF2-40B4-BE49-F238E27FC236}">
                <a16:creationId xmlns:a16="http://schemas.microsoft.com/office/drawing/2014/main" id="{981ABA3B-2281-4B3D-91A1-9D7384692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578A0-6D4C-4E3F-A1F4-D39CDE169B1A}"/>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226697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876-B819-4B34-A2F1-ECFA0CACD7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7C39F8-3E26-464A-8B72-C13DBF1CD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671B1-5742-4DC9-8CF5-FE8D0A8D4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94BF6-885B-4FF8-9192-011148D24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10257-B6E2-48E9-B3B6-37ED73C2E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38F885-4FE8-4585-A01C-1ED121DDAFE9}"/>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8" name="Footer Placeholder 7">
            <a:extLst>
              <a:ext uri="{FF2B5EF4-FFF2-40B4-BE49-F238E27FC236}">
                <a16:creationId xmlns:a16="http://schemas.microsoft.com/office/drawing/2014/main" id="{B256711A-D337-463B-97C4-A11ED03BD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5C041-BE99-4CED-A8B6-C06F1AFA702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336207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AF9C-55EC-4C4B-A260-091F3BB90A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F31B0C-B0AF-4CED-995A-2570204B5741}"/>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4" name="Footer Placeholder 3">
            <a:extLst>
              <a:ext uri="{FF2B5EF4-FFF2-40B4-BE49-F238E27FC236}">
                <a16:creationId xmlns:a16="http://schemas.microsoft.com/office/drawing/2014/main" id="{809E43EC-E6CC-426D-A124-995AD6623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5A2591-C514-4E74-A495-79871CEB4758}"/>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13204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D36D5C-D89F-4B3F-92AD-63A4725D566D}"/>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3" name="Footer Placeholder 2">
            <a:extLst>
              <a:ext uri="{FF2B5EF4-FFF2-40B4-BE49-F238E27FC236}">
                <a16:creationId xmlns:a16="http://schemas.microsoft.com/office/drawing/2014/main" id="{6A2B2D25-BB9A-4329-9C25-6597C478EE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99BE5-4056-4DF0-AAE7-8F49F2D0178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84256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AD78D-2B09-416A-B093-6B0D6B5EF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5E4319-214E-44A0-8D7F-E33CE43FE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F653E-2E29-4768-9A7D-F72BBB36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843FA-9286-4EB3-90F3-9E6B6DA43A37}"/>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6" name="Footer Placeholder 5">
            <a:extLst>
              <a:ext uri="{FF2B5EF4-FFF2-40B4-BE49-F238E27FC236}">
                <a16:creationId xmlns:a16="http://schemas.microsoft.com/office/drawing/2014/main" id="{2038D06B-B9FA-4EB2-88F8-17AC4B1E9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F45F09-C940-43E8-ACF4-1C24F3F2515D}"/>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42319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CA42-68C4-41C3-B763-9159E356F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D6D94-E3B6-404C-98B8-9EE1AD9AE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EF99C-CDAC-4118-952F-F0B167F62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EE88-5B4F-422D-AD0E-9730CEC3459C}"/>
              </a:ext>
            </a:extLst>
          </p:cNvPr>
          <p:cNvSpPr>
            <a:spLocks noGrp="1"/>
          </p:cNvSpPr>
          <p:nvPr>
            <p:ph type="dt" sz="half" idx="10"/>
          </p:nvPr>
        </p:nvSpPr>
        <p:spPr/>
        <p:txBody>
          <a:bodyPr/>
          <a:lstStyle/>
          <a:p>
            <a:fld id="{9E7199D0-68AB-45AE-B989-584E9692AD2B}" type="datetimeFigureOut">
              <a:rPr lang="en-US" smtClean="0"/>
              <a:t>10/25/2020</a:t>
            </a:fld>
            <a:endParaRPr lang="en-US"/>
          </a:p>
        </p:txBody>
      </p:sp>
      <p:sp>
        <p:nvSpPr>
          <p:cNvPr id="6" name="Footer Placeholder 5">
            <a:extLst>
              <a:ext uri="{FF2B5EF4-FFF2-40B4-BE49-F238E27FC236}">
                <a16:creationId xmlns:a16="http://schemas.microsoft.com/office/drawing/2014/main" id="{B5FD107F-FACA-470B-9752-EA51B63EB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FA67F-710A-4E9E-8B3C-433460E4C767}"/>
              </a:ext>
            </a:extLst>
          </p:cNvPr>
          <p:cNvSpPr>
            <a:spLocks noGrp="1"/>
          </p:cNvSpPr>
          <p:nvPr>
            <p:ph type="sldNum" sz="quarter" idx="12"/>
          </p:nvPr>
        </p:nvSpPr>
        <p:spPr/>
        <p:txBody>
          <a:bodyPr/>
          <a:lstStyle/>
          <a:p>
            <a:fld id="{8C08668A-BFB1-4004-A617-1252FAB3E43B}" type="slidenum">
              <a:rPr lang="en-US" smtClean="0"/>
              <a:t>‹#›</a:t>
            </a:fld>
            <a:endParaRPr lang="en-US"/>
          </a:p>
        </p:txBody>
      </p:sp>
    </p:spTree>
    <p:extLst>
      <p:ext uri="{BB962C8B-B14F-4D97-AF65-F5344CB8AC3E}">
        <p14:creationId xmlns:p14="http://schemas.microsoft.com/office/powerpoint/2010/main" val="10553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4712A-8115-4B47-BD75-A03A1188E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4E5670-5DBC-422E-9AB2-01275EFB8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190CF-7964-4A13-9E39-CBA8076AF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199D0-68AB-45AE-B989-584E9692AD2B}" type="datetimeFigureOut">
              <a:rPr lang="en-US" smtClean="0"/>
              <a:t>10/25/2020</a:t>
            </a:fld>
            <a:endParaRPr lang="en-US"/>
          </a:p>
        </p:txBody>
      </p:sp>
      <p:sp>
        <p:nvSpPr>
          <p:cNvPr id="5" name="Footer Placeholder 4">
            <a:extLst>
              <a:ext uri="{FF2B5EF4-FFF2-40B4-BE49-F238E27FC236}">
                <a16:creationId xmlns:a16="http://schemas.microsoft.com/office/drawing/2014/main" id="{9FCC0DCC-9F24-4F7E-87BA-0F60C6431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102C8A-CD0D-4236-871A-3238FB8B9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8668A-BFB1-4004-A617-1252FAB3E43B}" type="slidenum">
              <a:rPr lang="en-US" smtClean="0"/>
              <a:t>‹#›</a:t>
            </a:fld>
            <a:endParaRPr lang="en-US"/>
          </a:p>
        </p:txBody>
      </p:sp>
    </p:spTree>
    <p:extLst>
      <p:ext uri="{BB962C8B-B14F-4D97-AF65-F5344CB8AC3E}">
        <p14:creationId xmlns:p14="http://schemas.microsoft.com/office/powerpoint/2010/main" val="3842707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94-A800-44CB-83E7-2CE484DE8D11}"/>
              </a:ext>
            </a:extLst>
          </p:cNvPr>
          <p:cNvSpPr>
            <a:spLocks noGrp="1"/>
          </p:cNvSpPr>
          <p:nvPr>
            <p:ph type="ctrTitle"/>
          </p:nvPr>
        </p:nvSpPr>
        <p:spPr>
          <a:xfrm>
            <a:off x="3379304" y="2363056"/>
            <a:ext cx="6971909" cy="1910685"/>
          </a:xfrm>
        </p:spPr>
        <p:txBody>
          <a:bodyPr>
            <a:normAutofit/>
          </a:bodyPr>
          <a:lstStyle/>
          <a:p>
            <a:r>
              <a:rPr lang="en-US" dirty="0"/>
              <a:t>Bike Sharing Assignment</a:t>
            </a:r>
          </a:p>
        </p:txBody>
      </p:sp>
      <p:sp>
        <p:nvSpPr>
          <p:cNvPr id="3" name="Subtitle 2">
            <a:extLst>
              <a:ext uri="{FF2B5EF4-FFF2-40B4-BE49-F238E27FC236}">
                <a16:creationId xmlns:a16="http://schemas.microsoft.com/office/drawing/2014/main" id="{EE4DD1AC-538C-4C4C-9E9B-4DD58C4B0AF5}"/>
              </a:ext>
            </a:extLst>
          </p:cNvPr>
          <p:cNvSpPr>
            <a:spLocks noGrp="1"/>
          </p:cNvSpPr>
          <p:nvPr>
            <p:ph type="subTitle" idx="1"/>
          </p:nvPr>
        </p:nvSpPr>
        <p:spPr>
          <a:xfrm>
            <a:off x="4363256" y="5157627"/>
            <a:ext cx="7319175" cy="328774"/>
          </a:xfrm>
        </p:spPr>
        <p:txBody>
          <a:bodyPr>
            <a:noAutofit/>
          </a:bodyPr>
          <a:lstStyle/>
          <a:p>
            <a:r>
              <a:rPr lang="en-US" sz="1800" dirty="0"/>
              <a:t>		</a:t>
            </a:r>
            <a:r>
              <a:rPr lang="en-US" dirty="0"/>
              <a:t>Submitted By : </a:t>
            </a:r>
            <a:r>
              <a:rPr lang="en-US" sz="1800" dirty="0"/>
              <a:t>   </a:t>
            </a:r>
            <a:r>
              <a:rPr lang="en-US" sz="2000" dirty="0">
                <a:latin typeface="Lato"/>
              </a:rPr>
              <a:t>Snigdha Chakraborty</a:t>
            </a:r>
            <a:endParaRPr lang="en-US" sz="2000" dirty="0"/>
          </a:p>
          <a:p>
            <a:r>
              <a:rPr lang="en-US" sz="1800" dirty="0"/>
              <a:t>                    </a:t>
            </a:r>
          </a:p>
        </p:txBody>
      </p:sp>
      <p:pic>
        <p:nvPicPr>
          <p:cNvPr id="7" name="Graphic 6" descr="Bike">
            <a:extLst>
              <a:ext uri="{FF2B5EF4-FFF2-40B4-BE49-F238E27FC236}">
                <a16:creationId xmlns:a16="http://schemas.microsoft.com/office/drawing/2014/main" id="{DF22FA4B-8E4E-415A-AD3C-A068BBB07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35993" y="1867176"/>
            <a:ext cx="2902443" cy="2902443"/>
          </a:xfrm>
          <a:prstGeom prst="rect">
            <a:avLst/>
          </a:prstGeom>
        </p:spPr>
      </p:pic>
    </p:spTree>
    <p:extLst>
      <p:ext uri="{BB962C8B-B14F-4D97-AF65-F5344CB8AC3E}">
        <p14:creationId xmlns:p14="http://schemas.microsoft.com/office/powerpoint/2010/main" val="1975945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Autofit/>
          </a:bodyPr>
          <a:lstStyle/>
          <a:p>
            <a:pPr algn="just"/>
            <a:r>
              <a:rPr lang="en-US" sz="3200" dirty="0">
                <a:solidFill>
                  <a:srgbClr val="FFFFFF"/>
                </a:solidFill>
                <a:latin typeface="Merriweather"/>
              </a:rPr>
              <a:t>Q1. Explain the linear regression algorithm in detail (contd.)</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97100"/>
            <a:ext cx="10103778" cy="4025185"/>
          </a:xfrm>
        </p:spPr>
        <p:txBody>
          <a:bodyPr anchor="ctr">
            <a:noAutofit/>
          </a:bodyPr>
          <a:lstStyle/>
          <a:p>
            <a:pPr marL="0" indent="0" algn="just">
              <a:buNone/>
            </a:pPr>
            <a:r>
              <a:rPr lang="en-US" sz="1500" b="1" dirty="0">
                <a:latin typeface="Times New Roman" panose="02020603050405020304" pitchFamily="18" charset="0"/>
                <a:cs typeface="Times New Roman" panose="02020603050405020304" pitchFamily="18" charset="0"/>
              </a:rPr>
              <a:t>Cost Function (J) : </a:t>
            </a:r>
            <a:r>
              <a:rPr lang="en-US" sz="1500" dirty="0">
                <a:latin typeface="Times New Roman" panose="02020603050405020304" pitchFamily="18" charset="0"/>
                <a:cs typeface="Times New Roman" panose="02020603050405020304" pitchFamily="18" charset="0"/>
              </a:rPr>
              <a:t>By achieving the best fit line the model aims to predict y value such that the error difference between actual and predicted value is minimum. To do that we need to update the coefficient or slope with every iteration till all the assumptions of linear regression is validated and the error between the predicted and actual value is minimized</a:t>
            </a:r>
          </a:p>
          <a:p>
            <a:pPr marL="0" indent="0" algn="just">
              <a:buNone/>
            </a:pPr>
            <a:r>
              <a:rPr lang="en-US" sz="1500" dirty="0">
                <a:latin typeface="Times New Roman" panose="02020603050405020304" pitchFamily="18" charset="0"/>
                <a:cs typeface="Times New Roman" panose="02020603050405020304" pitchFamily="18" charset="0"/>
              </a:rPr>
              <a:t>The cost function of linear regression model is called as </a:t>
            </a:r>
            <a:r>
              <a:rPr lang="en-US" sz="1500" b="1" dirty="0">
                <a:latin typeface="Times New Roman" panose="02020603050405020304" pitchFamily="18" charset="0"/>
                <a:cs typeface="Times New Roman" panose="02020603050405020304" pitchFamily="18" charset="0"/>
              </a:rPr>
              <a:t>Root Mean Squared Error (RMSE)</a:t>
            </a:r>
            <a:r>
              <a:rPr lang="en-US" sz="1500" dirty="0">
                <a:latin typeface="Times New Roman" panose="02020603050405020304" pitchFamily="18" charset="0"/>
                <a:cs typeface="Times New Roman" panose="02020603050405020304" pitchFamily="18" charset="0"/>
              </a:rPr>
              <a:t> and mathematically represented as </a:t>
            </a:r>
          </a:p>
          <a:p>
            <a:pPr marL="0" indent="0" algn="just">
              <a:buNone/>
            </a:pPr>
            <a:endParaRPr lang="en-US" sz="1500" dirty="0">
              <a:latin typeface="Times New Roman" panose="02020603050405020304" pitchFamily="18" charset="0"/>
              <a:cs typeface="Times New Roman" panose="02020603050405020304" pitchFamily="18" charset="0"/>
            </a:endParaRPr>
          </a:p>
          <a:p>
            <a:pPr marL="0" indent="0" algn="just">
              <a:buNone/>
            </a:pPr>
            <a:endParaRPr lang="en-US" sz="1500" dirty="0">
              <a:latin typeface="Times New Roman" panose="02020603050405020304" pitchFamily="18" charset="0"/>
              <a:cs typeface="Times New Roman" panose="02020603050405020304" pitchFamily="18" charset="0"/>
            </a:endParaRPr>
          </a:p>
          <a:p>
            <a:pPr marL="0" indent="0" algn="just">
              <a:buNone/>
            </a:pPr>
            <a:r>
              <a:rPr lang="en-US" sz="1500" dirty="0">
                <a:latin typeface="Times New Roman" panose="02020603050405020304" pitchFamily="18" charset="0"/>
                <a:cs typeface="Times New Roman" panose="02020603050405020304" pitchFamily="18" charset="0"/>
              </a:rPr>
              <a:t>To minimize MSE/RMSE we use </a:t>
            </a:r>
            <a:r>
              <a:rPr lang="en-US" sz="1500" b="1" dirty="0">
                <a:latin typeface="Times New Roman" panose="02020603050405020304" pitchFamily="18" charset="0"/>
                <a:cs typeface="Times New Roman" panose="02020603050405020304" pitchFamily="18" charset="0"/>
              </a:rPr>
              <a:t>Gradient Descent </a:t>
            </a:r>
            <a:r>
              <a:rPr lang="en-US" sz="1500" dirty="0">
                <a:latin typeface="Times New Roman" panose="02020603050405020304" pitchFamily="18" charset="0"/>
                <a:cs typeface="Times New Roman" panose="02020603050405020304" pitchFamily="18" charset="0"/>
              </a:rPr>
              <a:t>to calculate the gradient of our cost function.</a:t>
            </a:r>
          </a:p>
          <a:p>
            <a:pPr marL="0" indent="0" algn="just">
              <a:buNone/>
            </a:pPr>
            <a:r>
              <a:rPr lang="en-US" sz="1500" b="1" dirty="0">
                <a:latin typeface="Times New Roman" panose="02020603050405020304" pitchFamily="18" charset="0"/>
                <a:cs typeface="Times New Roman" panose="02020603050405020304" pitchFamily="18" charset="0"/>
              </a:rPr>
              <a:t>Assumption of Linear Regression:</a:t>
            </a:r>
          </a:p>
          <a:p>
            <a:pPr marL="0" indent="0" algn="just">
              <a:buNone/>
            </a:pPr>
            <a:r>
              <a:rPr lang="en-US" sz="1500" dirty="0">
                <a:latin typeface="Times New Roman" panose="02020603050405020304" pitchFamily="18" charset="0"/>
                <a:cs typeface="Times New Roman" panose="02020603050405020304" pitchFamily="18" charset="0"/>
              </a:rPr>
              <a:t>It is assumed that there is a linear relationship between the dependent and independent variables. It is known as the ‘linearity assumption’.</a:t>
            </a:r>
          </a:p>
          <a:p>
            <a:pPr marL="0" indent="0" algn="just">
              <a:buNone/>
            </a:pPr>
            <a:r>
              <a:rPr lang="en-US" sz="1500" b="1" dirty="0">
                <a:latin typeface="Times New Roman" panose="02020603050405020304" pitchFamily="18" charset="0"/>
                <a:cs typeface="Times New Roman" panose="02020603050405020304" pitchFamily="18" charset="0"/>
              </a:rPr>
              <a:t>Assumptions about the residuals: </a:t>
            </a:r>
            <a:r>
              <a:rPr lang="en-US" sz="1500" dirty="0">
                <a:latin typeface="Times New Roman" panose="02020603050405020304" pitchFamily="18" charset="0"/>
                <a:cs typeface="Times New Roman" panose="02020603050405020304" pitchFamily="18" charset="0"/>
              </a:rPr>
              <a:t>Normality assumption, Zero mean assumption, Constant variance assumption/Homoscedastic and Independent error assumption</a:t>
            </a:r>
          </a:p>
          <a:p>
            <a:pPr marL="0" indent="0" algn="just">
              <a:buNone/>
            </a:pPr>
            <a:r>
              <a:rPr lang="en-US" sz="1500" b="1" dirty="0">
                <a:latin typeface="Times New Roman" panose="02020603050405020304" pitchFamily="18" charset="0"/>
                <a:cs typeface="Times New Roman" panose="02020603050405020304" pitchFamily="18" charset="0"/>
              </a:rPr>
              <a:t>Assumptions about the estimators: </a:t>
            </a:r>
            <a:r>
              <a:rPr lang="en-US" sz="1500" dirty="0">
                <a:latin typeface="Times New Roman" panose="02020603050405020304" pitchFamily="18" charset="0"/>
                <a:cs typeface="Times New Roman" panose="02020603050405020304" pitchFamily="18" charset="0"/>
              </a:rPr>
              <a:t>The independent variables are measured without error and The independent variables are linearly independent of each other, i.e., there is no multicollinearity in the data.</a:t>
            </a:r>
          </a:p>
        </p:txBody>
      </p:sp>
      <p:pic>
        <p:nvPicPr>
          <p:cNvPr id="1026" name="Picture 2">
            <a:extLst>
              <a:ext uri="{FF2B5EF4-FFF2-40B4-BE49-F238E27FC236}">
                <a16:creationId xmlns:a16="http://schemas.microsoft.com/office/drawing/2014/main" id="{33624E56-6832-47BA-AB4A-55AF8E777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543" y="3252855"/>
            <a:ext cx="2398837" cy="73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60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047280" y="759805"/>
            <a:ext cx="10306520" cy="1325563"/>
          </a:xfrm>
        </p:spPr>
        <p:txBody>
          <a:bodyPr>
            <a:normAutofit/>
          </a:bodyPr>
          <a:lstStyle/>
          <a:p>
            <a:r>
              <a:rPr lang="en-US" sz="3200" dirty="0">
                <a:solidFill>
                  <a:srgbClr val="FFFFFF"/>
                </a:solidFill>
                <a:latin typeface="Merriweather"/>
              </a:rPr>
              <a:t>Q2</a:t>
            </a:r>
            <a:r>
              <a:rPr lang="en-US" sz="4000" dirty="0">
                <a:solidFill>
                  <a:srgbClr val="FFFFFF"/>
                </a:solidFill>
                <a:latin typeface="Merriweather"/>
              </a:rPr>
              <a:t>. </a:t>
            </a:r>
            <a:r>
              <a:rPr lang="en-US" sz="3200" dirty="0">
                <a:solidFill>
                  <a:srgbClr val="FFFFFF"/>
                </a:solidFill>
                <a:latin typeface="Merriweather"/>
              </a:rPr>
              <a:t>Explain</a:t>
            </a:r>
            <a:r>
              <a:rPr lang="en-US" sz="4000" dirty="0">
                <a:solidFill>
                  <a:srgbClr val="FFFFFF"/>
                </a:solidFill>
                <a:latin typeface="Merriweather"/>
              </a:rPr>
              <a:t> the Anscombe’s quartet in detail.</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2"/>
            <a:ext cx="5373945" cy="4680828"/>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Statistics are great for describing general trends and aspects of data, but statistics alone can't fully depict any data set. Francis Anscombe realized this in 1973 and created several data sets, all with several identical statistical properties. These data sets, collectively known as “Anscombe's Quartet,” </a:t>
            </a:r>
          </a:p>
          <a:p>
            <a:pPr marL="0" indent="0" algn="just">
              <a:buNone/>
            </a:pPr>
            <a:r>
              <a:rPr lang="en-US" sz="1600" dirty="0">
                <a:latin typeface="Times New Roman" panose="02020603050405020304" pitchFamily="18" charset="0"/>
                <a:cs typeface="Times New Roman" panose="02020603050405020304" pitchFamily="18" charset="0"/>
              </a:rPr>
              <a:t>Anscombe's quartet comprises four data sets that have nearly identical statistics descriptions or summary but vary considerably when graphed using a distribution plot. They have a very different data distribution. Each data set consists of 11 (</a:t>
            </a:r>
            <a:r>
              <a:rPr lang="en-US" sz="1600" dirty="0" err="1">
                <a:latin typeface="Times New Roman" panose="02020603050405020304" pitchFamily="18" charset="0"/>
                <a:cs typeface="Times New Roman" panose="02020603050405020304" pitchFamily="18" charset="0"/>
              </a:rPr>
              <a:t>x,y</a:t>
            </a:r>
            <a:r>
              <a:rPr lang="en-US" sz="1600" dirty="0">
                <a:latin typeface="Times New Roman" panose="02020603050405020304" pitchFamily="18" charset="0"/>
                <a:cs typeface="Times New Roman" panose="02020603050405020304" pitchFamily="18" charset="0"/>
              </a:rPr>
              <a:t>) points. All four of these data sets have the same variance in x, variance in y, mean of x, mean of y, and linear regression. </a:t>
            </a:r>
          </a:p>
          <a:p>
            <a:pPr marL="0" indent="0" algn="just">
              <a:buNone/>
            </a:pPr>
            <a:r>
              <a:rPr lang="en-US" sz="1600" dirty="0">
                <a:latin typeface="Times New Roman" panose="02020603050405020304" pitchFamily="18" charset="0"/>
                <a:cs typeface="Times New Roman" panose="02020603050405020304" pitchFamily="18" charset="0"/>
              </a:rPr>
              <a:t>It was constructed to demonstrate both the importance of graphing data before analyzing it and the effect of outliers and other influential observations on statistical properties. His aim was to state that though the numerical calculations are exact, but the graphs are rough</a:t>
            </a:r>
          </a:p>
          <a:p>
            <a:pPr marL="0" indent="0" algn="just">
              <a:buNone/>
            </a:pPr>
            <a:r>
              <a:rPr lang="en-US" sz="1600" dirty="0">
                <a:latin typeface="Times New Roman" panose="02020603050405020304" pitchFamily="18" charset="0"/>
                <a:cs typeface="Times New Roman" panose="02020603050405020304" pitchFamily="18" charset="0"/>
              </a:rPr>
              <a:t>The difference can easily be seen in the added image.</a:t>
            </a:r>
          </a:p>
        </p:txBody>
      </p:sp>
      <p:pic>
        <p:nvPicPr>
          <p:cNvPr id="2052" name="Picture 4">
            <a:extLst>
              <a:ext uri="{FF2B5EF4-FFF2-40B4-BE49-F238E27FC236}">
                <a16:creationId xmlns:a16="http://schemas.microsoft.com/office/drawing/2014/main" id="{0E2C864E-4CDB-4A37-A944-9786E4A3A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350" y="5098415"/>
            <a:ext cx="4948999" cy="17813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scombe's quartet highlights the importance of plotting data to... |  Download Scientific Diagram">
            <a:extLst>
              <a:ext uri="{FF2B5EF4-FFF2-40B4-BE49-F238E27FC236}">
                <a16:creationId xmlns:a16="http://schemas.microsoft.com/office/drawing/2014/main" id="{47931B8C-5C72-43FF-8E10-6257F77B9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06" y="2209457"/>
            <a:ext cx="3895889" cy="2823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73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047280" y="759805"/>
            <a:ext cx="10306520" cy="1325563"/>
          </a:xfrm>
        </p:spPr>
        <p:txBody>
          <a:bodyPr>
            <a:normAutofit/>
          </a:bodyPr>
          <a:lstStyle/>
          <a:p>
            <a:r>
              <a:rPr lang="en-US" sz="3200" dirty="0">
                <a:solidFill>
                  <a:srgbClr val="FFFFFF"/>
                </a:solidFill>
                <a:latin typeface="Merriweather"/>
              </a:rPr>
              <a:t>Q3. What is Pearson’s R?</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2"/>
            <a:ext cx="10103778" cy="4680828"/>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Even if the two variables are correlated it does not signify that they have a linear relationship. It can be any relationship. </a:t>
            </a:r>
          </a:p>
          <a:p>
            <a:pPr marL="0" indent="0" algn="just">
              <a:buNone/>
            </a:pPr>
            <a:r>
              <a:rPr lang="en-US" sz="1400" dirty="0">
                <a:latin typeface="Times New Roman" panose="02020603050405020304" pitchFamily="18" charset="0"/>
                <a:cs typeface="Times New Roman" panose="02020603050405020304" pitchFamily="18" charset="0"/>
              </a:rPr>
              <a:t>Correlation coefficient is majorly used in linear regression to validate whether there is a linear relationship between any of the independent variable with dependent variable. If not, the linear regression model will not yield good result. </a:t>
            </a:r>
          </a:p>
          <a:p>
            <a:pPr marL="0" indent="0" algn="just">
              <a:buNone/>
            </a:pPr>
            <a:r>
              <a:rPr lang="en-US" sz="1400" dirty="0">
                <a:latin typeface="Times New Roman" panose="02020603050405020304" pitchFamily="18" charset="0"/>
                <a:cs typeface="Times New Roman" panose="02020603050405020304" pitchFamily="18" charset="0"/>
              </a:rPr>
              <a:t>There are 2 correlation coefficient that is used in regression </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Pearson's R correlation coefficient</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Spearman’s R correlation coefficient</a:t>
            </a:r>
          </a:p>
          <a:p>
            <a:pPr marL="0" indent="0" algn="just">
              <a:buNone/>
            </a:pPr>
            <a:r>
              <a:rPr lang="en-US" sz="1400" dirty="0">
                <a:latin typeface="Times New Roman" panose="02020603050405020304" pitchFamily="18" charset="0"/>
                <a:cs typeface="Times New Roman" panose="02020603050405020304" pitchFamily="18" charset="0"/>
              </a:rPr>
              <a:t>The first one is used to depict linear relationship and second one is good for non-linear relationship</a:t>
            </a:r>
          </a:p>
          <a:p>
            <a:pPr marL="0" indent="0" algn="just">
              <a:buNone/>
            </a:pPr>
            <a:r>
              <a:rPr lang="en-US" sz="1400" dirty="0">
                <a:latin typeface="Times New Roman" panose="02020603050405020304" pitchFamily="18" charset="0"/>
                <a:cs typeface="Times New Roman" panose="02020603050405020304" pitchFamily="18" charset="0"/>
              </a:rPr>
              <a:t>So, Pearson's R can be defined as a numerical summary of the strength of the linear association between the variables. If the variables tend to go up and down together, the correlation coefficient will be positive. If the variables tend to go up and down in opposition with low values of one variable associated with high values of the other, the correlation coefficient will be negative.</a:t>
            </a:r>
          </a:p>
          <a:p>
            <a:pPr algn="just"/>
            <a:r>
              <a:rPr lang="en-US" sz="1400" dirty="0">
                <a:latin typeface="Times New Roman" panose="02020603050405020304" pitchFamily="18" charset="0"/>
                <a:cs typeface="Times New Roman" panose="02020603050405020304" pitchFamily="18" charset="0"/>
              </a:rPr>
              <a:t>Coefficient varies between -1 and +1 where:</a:t>
            </a:r>
          </a:p>
          <a:p>
            <a:pPr lvl="1" algn="just"/>
            <a:r>
              <a:rPr lang="en-US" sz="1400" dirty="0">
                <a:latin typeface="Times New Roman" panose="02020603050405020304" pitchFamily="18" charset="0"/>
                <a:cs typeface="Times New Roman" panose="02020603050405020304" pitchFamily="18" charset="0"/>
              </a:rPr>
              <a:t>r = 1 means the data is perfectly linear with a positive slope ( i.e., both variables tend to change in the same direction)</a:t>
            </a:r>
          </a:p>
          <a:p>
            <a:pPr lvl="1" algn="just"/>
            <a:r>
              <a:rPr lang="en-US" sz="1400" dirty="0">
                <a:latin typeface="Times New Roman" panose="02020603050405020304" pitchFamily="18" charset="0"/>
                <a:cs typeface="Times New Roman" panose="02020603050405020304" pitchFamily="18" charset="0"/>
              </a:rPr>
              <a:t>r = -1 means the data is perfectly linear with a negative slope ( i.e., both variables tend to change in different directions)</a:t>
            </a:r>
          </a:p>
          <a:p>
            <a:pPr lvl="1" algn="just"/>
            <a:r>
              <a:rPr lang="en-US" sz="1400" dirty="0">
                <a:latin typeface="Times New Roman" panose="02020603050405020304" pitchFamily="18" charset="0"/>
                <a:cs typeface="Times New Roman" panose="02020603050405020304" pitchFamily="18" charset="0"/>
              </a:rPr>
              <a:t>r = 0 means there is no linear association</a:t>
            </a:r>
          </a:p>
          <a:p>
            <a:pPr lvl="1" algn="just"/>
            <a:r>
              <a:rPr lang="en-US" sz="1400" dirty="0">
                <a:latin typeface="Times New Roman" panose="02020603050405020304" pitchFamily="18" charset="0"/>
                <a:cs typeface="Times New Roman" panose="02020603050405020304" pitchFamily="18" charset="0"/>
              </a:rPr>
              <a:t>r &gt; 0 &lt; 5 means there is a weak association</a:t>
            </a:r>
          </a:p>
          <a:p>
            <a:pPr lvl="1" algn="just"/>
            <a:r>
              <a:rPr lang="en-US" sz="1400" dirty="0">
                <a:latin typeface="Times New Roman" panose="02020603050405020304" pitchFamily="18" charset="0"/>
                <a:cs typeface="Times New Roman" panose="02020603050405020304" pitchFamily="18" charset="0"/>
              </a:rPr>
              <a:t>r &gt; 5 &lt; 8 means there is a moderate association</a:t>
            </a:r>
          </a:p>
          <a:p>
            <a:pPr lvl="1" algn="just"/>
            <a:r>
              <a:rPr lang="en-US" sz="1400" dirty="0">
                <a:latin typeface="Times New Roman" panose="02020603050405020304" pitchFamily="18" charset="0"/>
                <a:cs typeface="Times New Roman" panose="02020603050405020304" pitchFamily="18" charset="0"/>
              </a:rPr>
              <a:t>r &gt; 8 means there is a strong association</a:t>
            </a:r>
          </a:p>
        </p:txBody>
      </p:sp>
    </p:spTree>
    <p:extLst>
      <p:ext uri="{BB962C8B-B14F-4D97-AF65-F5344CB8AC3E}">
        <p14:creationId xmlns:p14="http://schemas.microsoft.com/office/powerpoint/2010/main" val="109683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047280" y="759805"/>
            <a:ext cx="10306520" cy="1325563"/>
          </a:xfrm>
        </p:spPr>
        <p:txBody>
          <a:bodyPr>
            <a:noAutofit/>
          </a:bodyPr>
          <a:lstStyle/>
          <a:p>
            <a:r>
              <a:rPr lang="en-US" sz="3200" dirty="0">
                <a:solidFill>
                  <a:srgbClr val="FFFFFF"/>
                </a:solidFill>
                <a:latin typeface="Merriweather"/>
              </a:rPr>
              <a:t>Q4. What is scaling? Why is scaling performed? What is the difference between normalized scaling and standardized scaling?</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2"/>
            <a:ext cx="10103778" cy="4680828"/>
          </a:xfrm>
        </p:spPr>
        <p:txBody>
          <a:bodyPr>
            <a:noAutofit/>
          </a:bodyPr>
          <a:lstStyle/>
          <a:p>
            <a:pPr algn="just"/>
            <a:r>
              <a:rPr lang="en-US" sz="1600" dirty="0">
                <a:latin typeface="Times New Roman" panose="02020603050405020304" pitchFamily="18" charset="0"/>
                <a:cs typeface="Times New Roman" panose="02020603050405020304" pitchFamily="18" charset="0"/>
              </a:rPr>
              <a:t>Scaling is a method to have everything on the same scale for the model to be easily interpretable. It is performed during the data pre-processing to handle highly varying values or units. It normalizes the features of the data and is also known as data normalization.</a:t>
            </a:r>
          </a:p>
          <a:p>
            <a:pPr algn="just"/>
            <a:r>
              <a:rPr lang="en-US" sz="1600" dirty="0">
                <a:latin typeface="Times New Roman" panose="02020603050405020304" pitchFamily="18" charset="0"/>
                <a:cs typeface="Times New Roman" panose="02020603050405020304" pitchFamily="18" charset="0"/>
              </a:rPr>
              <a:t>Most of the times, collected data set contains features highly varying in magnitudes, units and range. If scaling is not done, then algorithm only takes magnitude in account and not units hence resulting into incorrect modelling. To solve this issue, we must do scaling to bring all the variables to the same level of magnitude. In other words, algorithm tends to weigh greater values, higher and consider smaller values as the lower values, regardless of the unit of the values. Scaling only affects the coefficients and none of the other parameters such as F-Statistics, p-value, r-squared and so on.</a:t>
            </a:r>
          </a:p>
          <a:p>
            <a:pPr marL="0" indent="0" algn="just">
              <a:buNone/>
            </a:pPr>
            <a:r>
              <a:rPr lang="en-US" sz="1600" b="1" dirty="0">
                <a:latin typeface="Times New Roman" panose="02020603050405020304" pitchFamily="18" charset="0"/>
                <a:cs typeface="Times New Roman" panose="02020603050405020304" pitchFamily="18" charset="0"/>
              </a:rPr>
              <a:t>Two ways of feature scaling are:</a:t>
            </a:r>
          </a:p>
          <a:p>
            <a:pPr algn="just"/>
            <a:r>
              <a:rPr lang="en-US" sz="1600" b="1" dirty="0">
                <a:latin typeface="Times New Roman" panose="02020603050405020304" pitchFamily="18" charset="0"/>
                <a:cs typeface="Times New Roman" panose="02020603050405020304" pitchFamily="18" charset="0"/>
              </a:rPr>
              <a:t>Normalized Scaling </a:t>
            </a:r>
            <a:r>
              <a:rPr lang="en-US" sz="1600" dirty="0">
                <a:latin typeface="Times New Roman" panose="02020603050405020304" pitchFamily="18" charset="0"/>
                <a:cs typeface="Times New Roman" panose="02020603050405020304" pitchFamily="18" charset="0"/>
              </a:rPr>
              <a:t>– It is also known as min-max scaling. It brings all the data in the range of 0 to 1. </a:t>
            </a:r>
            <a:r>
              <a:rPr lang="en-US" sz="1600" dirty="0" err="1">
                <a:latin typeface="Times New Roman" panose="02020603050405020304" pitchFamily="18" charset="0"/>
                <a:cs typeface="Times New Roman" panose="02020603050405020304" pitchFamily="18" charset="0"/>
              </a:rPr>
              <a:t>sklearn.preprocessing.MinMaxScaler</a:t>
            </a:r>
            <a:r>
              <a:rPr lang="en-US" sz="1600" dirty="0">
                <a:latin typeface="Times New Roman" panose="02020603050405020304" pitchFamily="18" charset="0"/>
                <a:cs typeface="Times New Roman" panose="02020603050405020304" pitchFamily="18" charset="0"/>
              </a:rPr>
              <a:t> helps to implement the same in python.</a:t>
            </a:r>
          </a:p>
          <a:p>
            <a:pPr marL="0" indent="0" algn="just">
              <a:buNone/>
            </a:pPr>
            <a:r>
              <a:rPr lang="en-US" sz="1600" dirty="0">
                <a:latin typeface="Times New Roman" panose="02020603050405020304" pitchFamily="18" charset="0"/>
                <a:cs typeface="Times New Roman" panose="02020603050405020304" pitchFamily="18" charset="0"/>
              </a:rPr>
              <a:t>	Min-Max Scaling(x) = (x – min(x)) / (max(x) – min(x))</a:t>
            </a:r>
          </a:p>
          <a:p>
            <a:pPr algn="just"/>
            <a:r>
              <a:rPr lang="en-US" sz="1600" b="1" dirty="0">
                <a:latin typeface="Times New Roman" panose="02020603050405020304" pitchFamily="18" charset="0"/>
                <a:cs typeface="Times New Roman" panose="02020603050405020304" pitchFamily="18" charset="0"/>
              </a:rPr>
              <a:t>Standardized Scaling </a:t>
            </a:r>
            <a:r>
              <a:rPr lang="en-US" sz="1600" dirty="0">
                <a:latin typeface="Times New Roman" panose="02020603050405020304" pitchFamily="18" charset="0"/>
                <a:cs typeface="Times New Roman" panose="02020603050405020304" pitchFamily="18" charset="0"/>
              </a:rPr>
              <a:t>– It brings all the data into a standard normal distribution which has mean (μ) zero and standard deviation one (σ). </a:t>
            </a:r>
            <a:r>
              <a:rPr lang="en-US" sz="1600" dirty="0" err="1">
                <a:latin typeface="Times New Roman" panose="02020603050405020304" pitchFamily="18" charset="0"/>
                <a:cs typeface="Times New Roman" panose="02020603050405020304" pitchFamily="18" charset="0"/>
              </a:rPr>
              <a:t>sklearn.preprocessing.scale</a:t>
            </a:r>
            <a:r>
              <a:rPr lang="en-US" sz="1600" dirty="0">
                <a:latin typeface="Times New Roman" panose="02020603050405020304" pitchFamily="18" charset="0"/>
                <a:cs typeface="Times New Roman" panose="02020603050405020304" pitchFamily="18" charset="0"/>
              </a:rPr>
              <a:t> helps to implement standardization in python.</a:t>
            </a:r>
          </a:p>
          <a:p>
            <a:pPr marL="0" indent="0" algn="just">
              <a:buNone/>
            </a:pPr>
            <a:r>
              <a:rPr lang="en-US" sz="1600" dirty="0">
                <a:latin typeface="Times New Roman" panose="02020603050405020304" pitchFamily="18" charset="0"/>
                <a:cs typeface="Times New Roman" panose="02020603050405020304" pitchFamily="18" charset="0"/>
              </a:rPr>
              <a:t>	Standardized scaling(x) = (x – mean(x)) /</a:t>
            </a:r>
            <a:r>
              <a:rPr lang="en-US" sz="1600" dirty="0" err="1">
                <a:latin typeface="Times New Roman" panose="02020603050405020304" pitchFamily="18" charset="0"/>
                <a:cs typeface="Times New Roman" panose="02020603050405020304" pitchFamily="18" charset="0"/>
              </a:rPr>
              <a:t>std.dev</a:t>
            </a:r>
            <a:r>
              <a:rPr lang="en-US" sz="1600" dirty="0">
                <a:latin typeface="Times New Roman" panose="02020603050405020304" pitchFamily="18" charset="0"/>
                <a:cs typeface="Times New Roman" panose="02020603050405020304" pitchFamily="18" charset="0"/>
              </a:rPr>
              <a:t>(x)</a:t>
            </a:r>
          </a:p>
          <a:p>
            <a:pPr marL="0" indent="0" algn="just">
              <a:buNone/>
            </a:pPr>
            <a:r>
              <a:rPr lang="en-US" sz="1600" dirty="0">
                <a:latin typeface="Times New Roman" panose="02020603050405020304" pitchFamily="18" charset="0"/>
                <a:cs typeface="Times New Roman" panose="02020603050405020304" pitchFamily="18" charset="0"/>
              </a:rPr>
              <a:t> The advantage of Standardization is that it doesn't compress the data between 0 to 1. This is useful, especially for outlier</a:t>
            </a: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427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047280" y="759805"/>
            <a:ext cx="10306520" cy="1325563"/>
          </a:xfrm>
        </p:spPr>
        <p:txBody>
          <a:bodyPr>
            <a:noAutofit/>
          </a:bodyPr>
          <a:lstStyle/>
          <a:p>
            <a:r>
              <a:rPr lang="en-US" sz="3200" dirty="0">
                <a:solidFill>
                  <a:srgbClr val="FFFFFF"/>
                </a:solidFill>
                <a:latin typeface="Merriweather"/>
              </a:rPr>
              <a:t>Q5. You might have observed that sometimes the value of VIF is infinite. Why does this happen?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2"/>
            <a:ext cx="10103778" cy="4377740"/>
          </a:xfrm>
        </p:spPr>
        <p:txBody>
          <a:bodyPr>
            <a:noAutofit/>
          </a:bodyPr>
          <a:lstStyle/>
          <a:p>
            <a:pPr algn="just"/>
            <a:r>
              <a:rPr lang="en-US" sz="1800" dirty="0">
                <a:latin typeface="Times New Roman" panose="02020603050405020304" pitchFamily="18" charset="0"/>
                <a:cs typeface="Times New Roman" panose="02020603050405020304" pitchFamily="18" charset="0"/>
              </a:rPr>
              <a:t>An infinite VIF(Variance Inflation Factor) value indicates that the corresponding variable may be expressed exactly by a linear combination of other variables. </a:t>
            </a:r>
          </a:p>
          <a:p>
            <a:pPr algn="just"/>
            <a:r>
              <a:rPr lang="en-US" sz="1800" dirty="0">
                <a:latin typeface="Times New Roman" panose="02020603050405020304" pitchFamily="18" charset="0"/>
                <a:cs typeface="Times New Roman" panose="02020603050405020304" pitchFamily="18" charset="0"/>
              </a:rPr>
              <a:t>Mathematically :</a:t>
            </a:r>
          </a:p>
          <a:p>
            <a:pPr marL="0" indent="0" algn="just">
              <a:buNone/>
            </a:pPr>
            <a:r>
              <a:rPr lang="en-US" sz="1800" dirty="0">
                <a:latin typeface="Times New Roman" panose="02020603050405020304" pitchFamily="18" charset="0"/>
                <a:cs typeface="Times New Roman" panose="02020603050405020304" pitchFamily="18" charset="0"/>
              </a:rPr>
              <a:t>	VIF = 1/ (1-R^2)</a:t>
            </a:r>
          </a:p>
          <a:p>
            <a:pPr algn="just"/>
            <a:r>
              <a:rPr lang="en-US" sz="1800" dirty="0">
                <a:latin typeface="Times New Roman" panose="02020603050405020304" pitchFamily="18" charset="0"/>
                <a:cs typeface="Times New Roman" panose="02020603050405020304" pitchFamily="18" charset="0"/>
              </a:rPr>
              <a:t>In VIF, each feature is regression against all other features. If a feature is correlated with other features than R^2 will be more. If a feature is perfectly collinear, that is the behavior of one variable can depict the behavior of other the R^2 will tend to 1. Substitute R^ =1, VIF become </a:t>
            </a:r>
          </a:p>
          <a:p>
            <a:pPr marL="0" indent="0" algn="just">
              <a:buNone/>
            </a:pPr>
            <a:r>
              <a:rPr lang="en-US" sz="1800" dirty="0">
                <a:latin typeface="Times New Roman" panose="02020603050405020304" pitchFamily="18" charset="0"/>
                <a:cs typeface="Times New Roman" panose="02020603050405020304" pitchFamily="18" charset="0"/>
              </a:rPr>
              <a:t>	VIF = 1 / (1 – R^2) </a:t>
            </a:r>
          </a:p>
          <a:p>
            <a:pPr marL="0" indent="0" algn="just">
              <a:buNone/>
            </a:pPr>
            <a:r>
              <a:rPr lang="en-US" sz="1800" dirty="0">
                <a:latin typeface="Times New Roman" panose="02020603050405020304" pitchFamily="18" charset="0"/>
                <a:cs typeface="Times New Roman" panose="02020603050405020304" pitchFamily="18" charset="0"/>
              </a:rPr>
              <a:t>	       = 1 / (1 – 1) </a:t>
            </a:r>
          </a:p>
          <a:p>
            <a:pPr marL="0" indent="0" algn="just">
              <a:buNone/>
            </a:pPr>
            <a:r>
              <a:rPr lang="en-US" sz="1800" dirty="0">
                <a:latin typeface="Times New Roman" panose="02020603050405020304" pitchFamily="18" charset="0"/>
                <a:cs typeface="Times New Roman" panose="02020603050405020304" pitchFamily="18" charset="0"/>
              </a:rPr>
              <a:t>	       = 1 / 0 </a:t>
            </a:r>
          </a:p>
          <a:p>
            <a:pPr marL="0" indent="0" algn="just">
              <a:buNone/>
            </a:pPr>
            <a:r>
              <a:rPr lang="en-US" sz="1800" dirty="0">
                <a:latin typeface="Times New Roman" panose="02020603050405020304" pitchFamily="18" charset="0"/>
                <a:cs typeface="Times New Roman" panose="02020603050405020304" pitchFamily="18" charset="0"/>
              </a:rPr>
              <a:t>	       = infinity</a:t>
            </a:r>
          </a:p>
          <a:p>
            <a:pPr algn="just"/>
            <a:r>
              <a:rPr lang="en-US" sz="1800" dirty="0">
                <a:latin typeface="Times New Roman" panose="02020603050405020304" pitchFamily="18" charset="0"/>
                <a:cs typeface="Times New Roman" panose="02020603050405020304" pitchFamily="18" charset="0"/>
              </a:rPr>
              <a:t>Hence, it’s concluded that when R^2 reaches 1, VIF reaches infinity. </a:t>
            </a:r>
          </a:p>
          <a:p>
            <a:pPr algn="just"/>
            <a:r>
              <a:rPr lang="en-US" sz="1800" dirty="0">
                <a:latin typeface="Times New Roman" panose="02020603050405020304" pitchFamily="18" charset="0"/>
                <a:cs typeface="Times New Roman" panose="02020603050405020304" pitchFamily="18" charset="0"/>
              </a:rPr>
              <a:t>In short, If there is perfect correlation, then VIF is infinity. </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255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047280" y="759805"/>
            <a:ext cx="10306520" cy="1325563"/>
          </a:xfrm>
        </p:spPr>
        <p:txBody>
          <a:bodyPr>
            <a:noAutofit/>
          </a:bodyPr>
          <a:lstStyle/>
          <a:p>
            <a:r>
              <a:rPr lang="en-US" sz="3200" dirty="0">
                <a:solidFill>
                  <a:srgbClr val="FFFFFF"/>
                </a:solidFill>
                <a:latin typeface="Merriweather"/>
              </a:rPr>
              <a:t>Q6. What is a Q-Q plot? Explain the use and importance of a Q-Q plot in linear regression.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2"/>
            <a:ext cx="10103778" cy="4045113"/>
          </a:xfrm>
        </p:spPr>
        <p:txBody>
          <a:bodyPr>
            <a:noAutofit/>
          </a:bodyPr>
          <a:lstStyle/>
          <a:p>
            <a:pPr algn="just"/>
            <a:r>
              <a:rPr lang="en-US" sz="1800" dirty="0">
                <a:latin typeface="Times New Roman" panose="02020603050405020304" pitchFamily="18" charset="0"/>
                <a:cs typeface="Times New Roman" panose="02020603050405020304" pitchFamily="18" charset="0"/>
              </a:rPr>
              <a:t>Quantile-Quantile (Q-Q) plot, is a plot of the quantiles of the first data set against the quantiles of the second data set. It is a graphical tool to help us assess if a set of data came from some theoretical distribution such as a Normal, exponential or Uniform distribution. </a:t>
            </a:r>
          </a:p>
          <a:p>
            <a:pPr algn="just"/>
            <a:r>
              <a:rPr lang="en-US" sz="1800" dirty="0">
                <a:latin typeface="Times New Roman" panose="02020603050405020304" pitchFamily="18" charset="0"/>
                <a:cs typeface="Times New Roman" panose="02020603050405020304" pitchFamily="18" charset="0"/>
              </a:rPr>
              <a:t>When the training and test data set are received separately, and then Q-Q plot is used to confirm that both the data sets are from populations with same distributions. It is used to check following scenarios: </a:t>
            </a:r>
          </a:p>
          <a:p>
            <a:pPr algn="just"/>
            <a:r>
              <a:rPr lang="en-US" sz="1800" dirty="0">
                <a:latin typeface="Times New Roman" panose="02020603050405020304" pitchFamily="18" charset="0"/>
                <a:cs typeface="Times New Roman" panose="02020603050405020304" pitchFamily="18" charset="0"/>
              </a:rPr>
              <a:t>If two data sets —</a:t>
            </a:r>
          </a:p>
          <a:p>
            <a:pPr lvl="1" algn="just"/>
            <a:r>
              <a:rPr lang="en-US" sz="1800" dirty="0">
                <a:latin typeface="Times New Roman" panose="02020603050405020304" pitchFamily="18" charset="0"/>
                <a:cs typeface="Times New Roman" panose="02020603050405020304" pitchFamily="18" charset="0"/>
              </a:rPr>
              <a:t>come from populations with a common distribution</a:t>
            </a:r>
          </a:p>
          <a:p>
            <a:pPr lvl="1" algn="just"/>
            <a:r>
              <a:rPr lang="en-US" sz="1800" dirty="0">
                <a:latin typeface="Times New Roman" panose="02020603050405020304" pitchFamily="18" charset="0"/>
                <a:cs typeface="Times New Roman" panose="02020603050405020304" pitchFamily="18" charset="0"/>
              </a:rPr>
              <a:t>have common location and scale</a:t>
            </a:r>
          </a:p>
          <a:p>
            <a:pPr lvl="1" algn="just"/>
            <a:r>
              <a:rPr lang="en-US" sz="1800" dirty="0">
                <a:latin typeface="Times New Roman" panose="02020603050405020304" pitchFamily="18" charset="0"/>
                <a:cs typeface="Times New Roman" panose="02020603050405020304" pitchFamily="18" charset="0"/>
              </a:rPr>
              <a:t>have similar distributional shapes</a:t>
            </a:r>
          </a:p>
          <a:p>
            <a:pPr lvl="1" algn="just"/>
            <a:r>
              <a:rPr lang="en-US" sz="1800" dirty="0">
                <a:latin typeface="Times New Roman" panose="02020603050405020304" pitchFamily="18" charset="0"/>
                <a:cs typeface="Times New Roman" panose="02020603050405020304" pitchFamily="18" charset="0"/>
              </a:rPr>
              <a:t>have similar tail behavior</a:t>
            </a:r>
          </a:p>
          <a:p>
            <a:pPr algn="just"/>
            <a:r>
              <a:rPr lang="en-US" sz="1800" dirty="0">
                <a:latin typeface="Times New Roman" panose="02020603050405020304" pitchFamily="18" charset="0"/>
                <a:cs typeface="Times New Roman" panose="02020603050405020304" pitchFamily="18" charset="0"/>
              </a:rPr>
              <a:t>The assumption of normality is important in linear regression. The normal Q-Q plot is one way to assess normality. A 45 deg angle is plotted on the Q-Q plot; if the two data sets come from a common distribution, the points will fall on that reference line.</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47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665181" y="1890444"/>
            <a:ext cx="9236026" cy="1895401"/>
          </a:xfrm>
        </p:spPr>
        <p:txBody>
          <a:bodyPr vert="horz" lIns="91440" tIns="45720" rIns="91440" bIns="45720" rtlCol="0" anchor="b">
            <a:normAutofit fontScale="90000"/>
          </a:bodyPr>
          <a:lstStyle/>
          <a:p>
            <a:r>
              <a:rPr lang="en-US" sz="6600" kern="1200" dirty="0">
                <a:solidFill>
                  <a:srgbClr val="FFFFFF"/>
                </a:solidFill>
                <a:latin typeface="+mj-lt"/>
                <a:ea typeface="+mj-ea"/>
                <a:cs typeface="+mj-cs"/>
              </a:rPr>
              <a:t>Assignment-based Subjective Questions</a:t>
            </a:r>
          </a:p>
        </p:txBody>
      </p:sp>
    </p:spTree>
    <p:extLst>
      <p:ext uri="{BB962C8B-B14F-4D97-AF65-F5344CB8AC3E}">
        <p14:creationId xmlns:p14="http://schemas.microsoft.com/office/powerpoint/2010/main" val="281477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rmAutofit/>
          </a:bodyPr>
          <a:lstStyle/>
          <a:p>
            <a:r>
              <a:rPr lang="en-US" sz="2800" dirty="0">
                <a:solidFill>
                  <a:srgbClr val="FFFFFF"/>
                </a:solidFill>
                <a:latin typeface="Merriweather"/>
              </a:rPr>
              <a:t>Q1. From your analysis of the categorical variables from the dataset, what could you infer about their effect on the dependent variable?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0"/>
            <a:ext cx="10103778" cy="4680830"/>
          </a:xfrm>
        </p:spPr>
        <p:txBody>
          <a:bodyPr anchor="ctr">
            <a:noAutofit/>
          </a:bodyPr>
          <a:lstStyle/>
          <a:p>
            <a:pPr marL="0" indent="0" algn="just">
              <a:buNone/>
            </a:pPr>
            <a:r>
              <a:rPr lang="en-US" sz="1700" dirty="0">
                <a:latin typeface="Times New Roman" panose="02020603050405020304" pitchFamily="18" charset="0"/>
                <a:cs typeface="Times New Roman" panose="02020603050405020304" pitchFamily="18" charset="0"/>
              </a:rPr>
              <a:t>6 categorical variables in the dataset was plotted using Box plot vs target variable and below points were inferred :</a:t>
            </a:r>
          </a:p>
          <a:p>
            <a:pPr algn="just"/>
            <a:r>
              <a:rPr lang="en-US" sz="1700" b="1" dirty="0">
                <a:latin typeface="Times New Roman" panose="02020603050405020304" pitchFamily="18" charset="0"/>
                <a:cs typeface="Times New Roman" panose="02020603050405020304" pitchFamily="18" charset="0"/>
              </a:rPr>
              <a:t>season</a:t>
            </a:r>
            <a:r>
              <a:rPr lang="en-US" sz="1700" dirty="0">
                <a:latin typeface="Times New Roman" panose="02020603050405020304" pitchFamily="18" charset="0"/>
                <a:cs typeface="Times New Roman" panose="02020603050405020304" pitchFamily="18" charset="0"/>
              </a:rPr>
              <a:t>: Almost 32% of the bike booking is in season3 with a median of 5000 booking followed by season2 &amp; season4 with 27% &amp; 25% of total booking. This indicates, season can be a good predictor for the dependent variable </a:t>
            </a:r>
          </a:p>
          <a:p>
            <a:pPr algn="just"/>
            <a:r>
              <a:rPr lang="en-US" sz="1700" b="1" dirty="0" err="1">
                <a:latin typeface="Times New Roman" panose="02020603050405020304" pitchFamily="18" charset="0"/>
                <a:cs typeface="Times New Roman" panose="02020603050405020304" pitchFamily="18" charset="0"/>
              </a:rPr>
              <a:t>mnth</a:t>
            </a:r>
            <a:r>
              <a:rPr lang="en-US" sz="1700" dirty="0">
                <a:latin typeface="Times New Roman" panose="02020603050405020304" pitchFamily="18" charset="0"/>
                <a:cs typeface="Times New Roman" panose="02020603050405020304" pitchFamily="18" charset="0"/>
              </a:rPr>
              <a:t>: Almost 10% of the bike booking is in the months 5,6,7,8 &amp; 9 with a median of 4000 booking/month. This indicates, </a:t>
            </a:r>
            <a:r>
              <a:rPr lang="en-US" sz="1700" dirty="0" err="1">
                <a:latin typeface="Times New Roman" panose="02020603050405020304" pitchFamily="18" charset="0"/>
                <a:cs typeface="Times New Roman" panose="02020603050405020304" pitchFamily="18" charset="0"/>
              </a:rPr>
              <a:t>mnth</a:t>
            </a:r>
            <a:r>
              <a:rPr lang="en-US" sz="1700" dirty="0">
                <a:latin typeface="Times New Roman" panose="02020603050405020304" pitchFamily="18" charset="0"/>
                <a:cs typeface="Times New Roman" panose="02020603050405020304" pitchFamily="18" charset="0"/>
              </a:rPr>
              <a:t> has some trend with bookings and can be a good predictor for the dependent variable </a:t>
            </a:r>
          </a:p>
          <a:p>
            <a:pPr algn="just"/>
            <a:r>
              <a:rPr lang="en-US" sz="1700" b="1" dirty="0" err="1">
                <a:latin typeface="Times New Roman" panose="02020603050405020304" pitchFamily="18" charset="0"/>
                <a:cs typeface="Times New Roman" panose="02020603050405020304" pitchFamily="18" charset="0"/>
              </a:rPr>
              <a:t>weathersit</a:t>
            </a:r>
            <a:r>
              <a:rPr lang="en-US" sz="1700" dirty="0">
                <a:latin typeface="Times New Roman" panose="02020603050405020304" pitchFamily="18" charset="0"/>
                <a:cs typeface="Times New Roman" panose="02020603050405020304" pitchFamily="18" charset="0"/>
              </a:rPr>
              <a:t>: Almost 67% of the bike booking is during weathersit1 with a median close to 5000 booking followed by weathersit2 with 30% of total booking. This indicates, </a:t>
            </a:r>
            <a:r>
              <a:rPr lang="en-US" sz="1700" dirty="0" err="1">
                <a:latin typeface="Times New Roman" panose="02020603050405020304" pitchFamily="18" charset="0"/>
                <a:cs typeface="Times New Roman" panose="02020603050405020304" pitchFamily="18" charset="0"/>
              </a:rPr>
              <a:t>weathersit</a:t>
            </a:r>
            <a:r>
              <a:rPr lang="en-US" sz="1700" dirty="0">
                <a:latin typeface="Times New Roman" panose="02020603050405020304" pitchFamily="18" charset="0"/>
                <a:cs typeface="Times New Roman" panose="02020603050405020304" pitchFamily="18" charset="0"/>
              </a:rPr>
              <a:t> has some trend towards the bike bookings can be a good predictor for the dependent variable </a:t>
            </a:r>
          </a:p>
          <a:p>
            <a:pPr algn="just"/>
            <a:r>
              <a:rPr lang="en-US" sz="1700" b="1" dirty="0">
                <a:latin typeface="Times New Roman" panose="02020603050405020304" pitchFamily="18" charset="0"/>
                <a:cs typeface="Times New Roman" panose="02020603050405020304" pitchFamily="18" charset="0"/>
              </a:rPr>
              <a:t>holiday</a:t>
            </a:r>
            <a:r>
              <a:rPr lang="en-US" sz="1700" dirty="0">
                <a:latin typeface="Times New Roman" panose="02020603050405020304" pitchFamily="18" charset="0"/>
                <a:cs typeface="Times New Roman" panose="02020603050405020304" pitchFamily="18" charset="0"/>
              </a:rPr>
              <a:t>: Almost 97.6% of the bike booking is on non-holiday, the data seems clearly biased </a:t>
            </a:r>
          </a:p>
          <a:p>
            <a:pPr algn="just"/>
            <a:r>
              <a:rPr lang="en-US" sz="1700" b="1" dirty="0">
                <a:latin typeface="Times New Roman" panose="02020603050405020304" pitchFamily="18" charset="0"/>
                <a:cs typeface="Times New Roman" panose="02020603050405020304" pitchFamily="18" charset="0"/>
              </a:rPr>
              <a:t>weekday</a:t>
            </a:r>
            <a:r>
              <a:rPr lang="en-US" sz="1700" dirty="0">
                <a:latin typeface="Times New Roman" panose="02020603050405020304" pitchFamily="18" charset="0"/>
                <a:cs typeface="Times New Roman" panose="02020603050405020304" pitchFamily="18" charset="0"/>
              </a:rPr>
              <a:t>: It shows close trend (between 13.5%-14.8% of total booking on all days of the week) with an independent medians between 4000 to 5000 bookings. This variable can have some or no influence towards the predictor, need to validate with further model building steps </a:t>
            </a:r>
          </a:p>
          <a:p>
            <a:pPr algn="just"/>
            <a:r>
              <a:rPr lang="en-US" sz="1700" b="1" dirty="0" err="1">
                <a:latin typeface="Times New Roman" panose="02020603050405020304" pitchFamily="18" charset="0"/>
                <a:cs typeface="Times New Roman" panose="02020603050405020304" pitchFamily="18" charset="0"/>
              </a:rPr>
              <a:t>workingday</a:t>
            </a:r>
            <a:r>
              <a:rPr lang="en-US" sz="1700" dirty="0">
                <a:latin typeface="Times New Roman" panose="02020603050405020304" pitchFamily="18" charset="0"/>
                <a:cs typeface="Times New Roman" panose="02020603050405020304" pitchFamily="18" charset="0"/>
              </a:rPr>
              <a:t>: Almost 69% of the bike booking is on ‘</a:t>
            </a:r>
            <a:r>
              <a:rPr lang="en-US" sz="1700" dirty="0" err="1">
                <a:latin typeface="Times New Roman" panose="02020603050405020304" pitchFamily="18" charset="0"/>
                <a:cs typeface="Times New Roman" panose="02020603050405020304" pitchFamily="18" charset="0"/>
              </a:rPr>
              <a:t>workingday</a:t>
            </a:r>
            <a:r>
              <a:rPr lang="en-US" sz="1700" dirty="0">
                <a:latin typeface="Times New Roman" panose="02020603050405020304" pitchFamily="18" charset="0"/>
                <a:cs typeface="Times New Roman" panose="02020603050405020304" pitchFamily="18" charset="0"/>
              </a:rPr>
              <a:t>’ with a median of close to 5000 booking. This indicates, </a:t>
            </a:r>
            <a:r>
              <a:rPr lang="en-US" sz="1700" dirty="0" err="1">
                <a:latin typeface="Times New Roman" panose="02020603050405020304" pitchFamily="18" charset="0"/>
                <a:cs typeface="Times New Roman" panose="02020603050405020304" pitchFamily="18" charset="0"/>
              </a:rPr>
              <a:t>workingday</a:t>
            </a:r>
            <a:r>
              <a:rPr lang="en-US" sz="1700" dirty="0">
                <a:latin typeface="Times New Roman" panose="02020603050405020304" pitchFamily="18" charset="0"/>
                <a:cs typeface="Times New Roman" panose="02020603050405020304" pitchFamily="18" charset="0"/>
              </a:rPr>
              <a:t> can be a good predictor for the dependent variable </a:t>
            </a:r>
          </a:p>
        </p:txBody>
      </p:sp>
    </p:spTree>
    <p:extLst>
      <p:ext uri="{BB962C8B-B14F-4D97-AF65-F5344CB8AC3E}">
        <p14:creationId xmlns:p14="http://schemas.microsoft.com/office/powerpoint/2010/main" val="97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rmAutofit/>
          </a:bodyPr>
          <a:lstStyle/>
          <a:p>
            <a:r>
              <a:rPr lang="en-US" sz="2800" dirty="0">
                <a:solidFill>
                  <a:srgbClr val="FFFFFF"/>
                </a:solidFill>
                <a:latin typeface="Merriweather"/>
              </a:rPr>
              <a:t>Q2. Why is it important to use </a:t>
            </a:r>
            <a:r>
              <a:rPr lang="en-US" sz="2800" dirty="0" err="1">
                <a:solidFill>
                  <a:srgbClr val="FFFFFF"/>
                </a:solidFill>
                <a:latin typeface="Merriweather"/>
              </a:rPr>
              <a:t>drop_first</a:t>
            </a:r>
            <a:r>
              <a:rPr lang="en-US" sz="2800" dirty="0">
                <a:solidFill>
                  <a:srgbClr val="FFFFFF"/>
                </a:solidFill>
                <a:latin typeface="Merriweather"/>
              </a:rPr>
              <a:t>=True during dummy variable creation?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295146"/>
            <a:ext cx="10103778" cy="3658480"/>
          </a:xfrm>
        </p:spPr>
        <p:txBody>
          <a:bodyPr anchor="ctr">
            <a:noAutofit/>
          </a:bodyPr>
          <a:lstStyle/>
          <a:p>
            <a:pPr marL="0" indent="0" algn="just">
              <a:buNone/>
            </a:pPr>
            <a:r>
              <a:rPr lang="en-US" sz="1800" dirty="0">
                <a:latin typeface="Times New Roman" panose="02020603050405020304" pitchFamily="18" charset="0"/>
                <a:cs typeface="Times New Roman" panose="02020603050405020304" pitchFamily="18" charset="0"/>
              </a:rPr>
              <a:t>The key idea behind dummy encoding is that for a variable with, say, 'N' levels, we create 'N-1' new indicator variables for each of these levels. So for a variable say, 'Relationship' with three levels, namely, 'Single', 'In a Relationship', and 'Married’ the dummy value will be </a:t>
            </a:r>
          </a:p>
          <a:p>
            <a:pPr algn="just"/>
            <a:r>
              <a:rPr lang="en-US" sz="1800" dirty="0">
                <a:latin typeface="Times New Roman" panose="02020603050405020304" pitchFamily="18" charset="0"/>
                <a:cs typeface="Times New Roman" panose="02020603050405020304" pitchFamily="18" charset="0"/>
              </a:rPr>
              <a:t>Single – 1 0 0 </a:t>
            </a:r>
          </a:p>
          <a:p>
            <a:pPr algn="just"/>
            <a:r>
              <a:rPr lang="en-US" sz="1800" dirty="0">
                <a:latin typeface="Times New Roman" panose="02020603050405020304" pitchFamily="18" charset="0"/>
                <a:cs typeface="Times New Roman" panose="02020603050405020304" pitchFamily="18" charset="0"/>
              </a:rPr>
              <a:t>In A Relationship – 0 1 0</a:t>
            </a:r>
          </a:p>
          <a:p>
            <a:pPr algn="just"/>
            <a:r>
              <a:rPr lang="en-US" sz="1800" dirty="0">
                <a:latin typeface="Times New Roman" panose="02020603050405020304" pitchFamily="18" charset="0"/>
                <a:cs typeface="Times New Roman" panose="02020603050405020304" pitchFamily="18" charset="0"/>
              </a:rPr>
              <a:t>Married – 0 0 1</a:t>
            </a:r>
          </a:p>
          <a:p>
            <a:pPr marL="0" indent="0" algn="just">
              <a:buNone/>
            </a:pPr>
            <a:r>
              <a:rPr lang="en-US" sz="1800" dirty="0">
                <a:latin typeface="Times New Roman" panose="02020603050405020304" pitchFamily="18" charset="0"/>
                <a:cs typeface="Times New Roman" panose="02020603050405020304" pitchFamily="18" charset="0"/>
              </a:rPr>
              <a:t>We can see that we do not need 3 different levels and  even if we drop first, we will still be able to explain the 3 levels </a:t>
            </a:r>
          </a:p>
          <a:p>
            <a:pPr algn="just"/>
            <a:r>
              <a:rPr lang="en-US" sz="1800" dirty="0">
                <a:latin typeface="Times New Roman" panose="02020603050405020304" pitchFamily="18" charset="0"/>
                <a:cs typeface="Times New Roman" panose="02020603050405020304" pitchFamily="18" charset="0"/>
              </a:rPr>
              <a:t>Single – 0 0 (If both the dummy variables, namely, 'In a Relationship' and 'Married', are equal to zero, that means that the person is single)</a:t>
            </a:r>
          </a:p>
          <a:p>
            <a:pPr marL="0" indent="0" algn="just">
              <a:buNone/>
            </a:pPr>
            <a:r>
              <a:rPr lang="en-US" sz="1800" dirty="0">
                <a:latin typeface="Times New Roman" panose="02020603050405020304" pitchFamily="18" charset="0"/>
                <a:cs typeface="Times New Roman" panose="02020603050405020304" pitchFamily="18" charset="0"/>
              </a:rPr>
              <a:t>To achieve the same in Python we use </a:t>
            </a:r>
            <a:r>
              <a:rPr lang="en-US" sz="1800" dirty="0" err="1">
                <a:latin typeface="Times New Roman" panose="02020603050405020304" pitchFamily="18" charset="0"/>
                <a:cs typeface="Times New Roman" panose="02020603050405020304" pitchFamily="18" charset="0"/>
              </a:rPr>
              <a:t>drop_first</a:t>
            </a:r>
            <a:r>
              <a:rPr lang="en-US" sz="1800" dirty="0">
                <a:latin typeface="Times New Roman" panose="02020603050405020304" pitchFamily="18" charset="0"/>
                <a:cs typeface="Times New Roman" panose="02020603050405020304" pitchFamily="18" charset="0"/>
              </a:rPr>
              <a:t>=True during dummy variable creation</a:t>
            </a:r>
          </a:p>
        </p:txBody>
      </p:sp>
    </p:spTree>
    <p:extLst>
      <p:ext uri="{BB962C8B-B14F-4D97-AF65-F5344CB8AC3E}">
        <p14:creationId xmlns:p14="http://schemas.microsoft.com/office/powerpoint/2010/main" val="3635017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rmAutofit/>
          </a:bodyPr>
          <a:lstStyle/>
          <a:p>
            <a:r>
              <a:rPr lang="en-US" sz="2800" dirty="0">
                <a:solidFill>
                  <a:srgbClr val="FFFFFF"/>
                </a:solidFill>
                <a:latin typeface="Merriweather"/>
              </a:rPr>
              <a:t>Q2. Looking at the pair-plot among the numerical variables, which one has the highest correlation with the target variable?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295146"/>
            <a:ext cx="10103778" cy="1742360"/>
          </a:xfrm>
        </p:spPr>
        <p:txBody>
          <a:bodyPr anchor="ctr">
            <a:noAutofit/>
          </a:bodyPr>
          <a:lstStyle/>
          <a:p>
            <a:pPr marL="0" indent="0" algn="just">
              <a:buNone/>
            </a:pPr>
            <a:r>
              <a:rPr lang="en-US" sz="1800" dirty="0">
                <a:latin typeface="Times New Roman" panose="02020603050405020304" pitchFamily="18" charset="0"/>
                <a:cs typeface="Times New Roman" panose="02020603050405020304" pitchFamily="18" charset="0"/>
              </a:rPr>
              <a:t>The numerical variable which has the highest correlation with target variable is temp or </a:t>
            </a:r>
            <a:r>
              <a:rPr lang="en-US" sz="1800" dirty="0" err="1">
                <a:latin typeface="Times New Roman" panose="02020603050405020304" pitchFamily="18" charset="0"/>
                <a:cs typeface="Times New Roman" panose="02020603050405020304" pitchFamily="18" charset="0"/>
              </a:rPr>
              <a:t>atemp</a:t>
            </a:r>
            <a:r>
              <a:rPr lang="en-US" sz="1800" dirty="0">
                <a:latin typeface="Times New Roman" panose="02020603050405020304" pitchFamily="18" charset="0"/>
                <a:cs typeface="Times New Roman" panose="02020603050405020304" pitchFamily="18" charset="0"/>
              </a:rPr>
              <a:t> (temp and </a:t>
            </a:r>
            <a:r>
              <a:rPr lang="en-US" sz="1800" dirty="0" err="1">
                <a:latin typeface="Times New Roman" panose="02020603050405020304" pitchFamily="18" charset="0"/>
                <a:cs typeface="Times New Roman" panose="02020603050405020304" pitchFamily="18" charset="0"/>
              </a:rPr>
              <a:t>atemp</a:t>
            </a:r>
            <a:r>
              <a:rPr lang="en-US" sz="1800" dirty="0">
                <a:latin typeface="Times New Roman" panose="02020603050405020304" pitchFamily="18" charset="0"/>
                <a:cs typeface="Times New Roman" panose="02020603050405020304" pitchFamily="18" charset="0"/>
              </a:rPr>
              <a:t> are multicollinear and can be considered as same)</a:t>
            </a:r>
          </a:p>
          <a:p>
            <a:pPr marL="0" indent="0" algn="just">
              <a:buNone/>
            </a:pPr>
            <a:r>
              <a:rPr lang="en-US" sz="1800" dirty="0">
                <a:latin typeface="Times New Roman" panose="02020603050405020304" pitchFamily="18" charset="0"/>
                <a:cs typeface="Times New Roman" panose="02020603050405020304" pitchFamily="18" charset="0"/>
              </a:rPr>
              <a:t>- temp : temperature in Celsius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atemp</a:t>
            </a:r>
            <a:r>
              <a:rPr lang="en-US" sz="1800" dirty="0">
                <a:latin typeface="Times New Roman" panose="02020603050405020304" pitchFamily="18" charset="0"/>
                <a:cs typeface="Times New Roman" panose="02020603050405020304" pitchFamily="18" charset="0"/>
              </a:rPr>
              <a:t>: feeling temperature in Celsius</a:t>
            </a:r>
          </a:p>
        </p:txBody>
      </p:sp>
    </p:spTree>
    <p:extLst>
      <p:ext uri="{BB962C8B-B14F-4D97-AF65-F5344CB8AC3E}">
        <p14:creationId xmlns:p14="http://schemas.microsoft.com/office/powerpoint/2010/main" val="368603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rmAutofit/>
          </a:bodyPr>
          <a:lstStyle/>
          <a:p>
            <a:r>
              <a:rPr lang="en-US" sz="2800" dirty="0">
                <a:solidFill>
                  <a:srgbClr val="FFFFFF"/>
                </a:solidFill>
                <a:latin typeface="Merriweather"/>
              </a:rPr>
              <a:t>Q4. How did you validate the assumptions of Linear Regression after building the model on the training set?</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295146"/>
            <a:ext cx="10103778" cy="3658480"/>
          </a:xfrm>
        </p:spPr>
        <p:txBody>
          <a:bodyPr anchor="ctr">
            <a:noAutofit/>
          </a:bodyPr>
          <a:lstStyle/>
          <a:p>
            <a:pPr marL="0" indent="0" algn="just">
              <a:buNone/>
            </a:pPr>
            <a:r>
              <a:rPr lang="en-US" sz="1800" dirty="0">
                <a:latin typeface="Times New Roman" panose="02020603050405020304" pitchFamily="18" charset="0"/>
                <a:cs typeface="Times New Roman" panose="02020603050405020304" pitchFamily="18" charset="0"/>
              </a:rPr>
              <a:t>Following approach was taken to validate linear regression assumptions:</a:t>
            </a:r>
          </a:p>
          <a:p>
            <a:pPr algn="just"/>
            <a:r>
              <a:rPr lang="en-US" sz="1800" dirty="0">
                <a:latin typeface="Times New Roman" panose="02020603050405020304" pitchFamily="18" charset="0"/>
                <a:cs typeface="Times New Roman" panose="02020603050405020304" pitchFamily="18" charset="0"/>
              </a:rPr>
              <a:t>Normality assumption: The distribution plot of error terms, ε(</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normally distributed.</a:t>
            </a:r>
          </a:p>
          <a:p>
            <a:pPr algn="just"/>
            <a:r>
              <a:rPr lang="en-US" sz="1800" dirty="0">
                <a:latin typeface="Times New Roman" panose="02020603050405020304" pitchFamily="18" charset="0"/>
                <a:cs typeface="Times New Roman" panose="02020603050405020304" pitchFamily="18" charset="0"/>
              </a:rPr>
              <a:t>Zero mean assumption: The residuals has a mean value of zero, i.e., the error terms are normally distributed around zero.</a:t>
            </a:r>
          </a:p>
          <a:p>
            <a:pPr algn="just"/>
            <a:r>
              <a:rPr lang="en-US" sz="1800" dirty="0">
                <a:latin typeface="Times New Roman" panose="02020603050405020304" pitchFamily="18" charset="0"/>
                <a:cs typeface="Times New Roman" panose="02020603050405020304" pitchFamily="18" charset="0"/>
              </a:rPr>
              <a:t>Constant variance assumption: The residual terms have the same (but unknown) variance, σ2 . This assumption is also known as the assumption of homogeneity or homoscedasticity.</a:t>
            </a:r>
          </a:p>
          <a:p>
            <a:pPr algn="just"/>
            <a:r>
              <a:rPr lang="en-US" sz="1800" dirty="0">
                <a:latin typeface="Times New Roman" panose="02020603050405020304" pitchFamily="18" charset="0"/>
                <a:cs typeface="Times New Roman" panose="02020603050405020304" pitchFamily="18" charset="0"/>
              </a:rPr>
              <a:t>Independent error assumption: The residual terms were independent of each other, i.e., their pair-wise covariance is zero.</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46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Autofit/>
          </a:bodyPr>
          <a:lstStyle/>
          <a:p>
            <a:pPr algn="just"/>
            <a:r>
              <a:rPr lang="en-US" sz="2800" dirty="0">
                <a:solidFill>
                  <a:srgbClr val="FFFFFF"/>
                </a:solidFill>
                <a:latin typeface="Merriweather"/>
              </a:rPr>
              <a:t>Q5. Based on the final model, which are the top 3 features contributing significantly towards explaining the demand of the shared bikes? </a:t>
            </a:r>
          </a:p>
        </p:txBody>
      </p:sp>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295145"/>
            <a:ext cx="10103778" cy="4228945"/>
          </a:xfrm>
        </p:spPr>
        <p:txBody>
          <a:bodyPr anchor="ctr">
            <a:noAutofit/>
          </a:bodyPr>
          <a:lstStyle/>
          <a:p>
            <a:pPr marL="0" indent="0" algn="just">
              <a:buNone/>
            </a:pPr>
            <a:r>
              <a:rPr lang="en-US" sz="1800" dirty="0">
                <a:latin typeface="Times New Roman" panose="02020603050405020304" pitchFamily="18" charset="0"/>
                <a:cs typeface="Times New Roman" panose="02020603050405020304" pitchFamily="18" charset="0"/>
              </a:rPr>
              <a:t>Based on our final Model and all other inferences we concluded that the top 3 predictor variables that influences the bike booking are: </a:t>
            </a:r>
          </a:p>
          <a:p>
            <a:pPr algn="just"/>
            <a:r>
              <a:rPr lang="en-US" sz="1800" dirty="0">
                <a:latin typeface="Times New Roman" panose="02020603050405020304" pitchFamily="18" charset="0"/>
                <a:cs typeface="Times New Roman" panose="02020603050405020304" pitchFamily="18" charset="0"/>
              </a:rPr>
              <a:t>Year, temperature and weather situation 3</a:t>
            </a:r>
          </a:p>
          <a:p>
            <a:pPr marL="0" indent="0" algn="just">
              <a:buNone/>
            </a:pPr>
            <a:r>
              <a:rPr lang="en-US" sz="1800" dirty="0">
                <a:latin typeface="Times New Roman" panose="02020603050405020304" pitchFamily="18" charset="0"/>
                <a:cs typeface="Times New Roman" panose="02020603050405020304" pitchFamily="18" charset="0"/>
              </a:rPr>
              <a:t>And the next 2 important predictors are:</a:t>
            </a:r>
          </a:p>
          <a:p>
            <a:pPr algn="just"/>
            <a:r>
              <a:rPr lang="en-US" sz="1800" dirty="0">
                <a:latin typeface="Times New Roman" panose="02020603050405020304" pitchFamily="18" charset="0"/>
                <a:cs typeface="Times New Roman" panose="02020603050405020304" pitchFamily="18" charset="0"/>
              </a:rPr>
              <a:t>season 4 and windspeed</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Note :- The definition of variable as per data dictionary are as follows</a:t>
            </a:r>
          </a:p>
          <a:p>
            <a:pPr algn="just"/>
            <a:r>
              <a:rPr lang="en-US" sz="1800" dirty="0" err="1">
                <a:latin typeface="Times New Roman" panose="02020603050405020304" pitchFamily="18" charset="0"/>
                <a:cs typeface="Times New Roman" panose="02020603050405020304" pitchFamily="18" charset="0"/>
              </a:rPr>
              <a:t>yr</a:t>
            </a:r>
            <a:r>
              <a:rPr lang="en-US" sz="1800" dirty="0">
                <a:latin typeface="Times New Roman" panose="02020603050405020304" pitchFamily="18" charset="0"/>
                <a:cs typeface="Times New Roman" panose="02020603050405020304" pitchFamily="18" charset="0"/>
              </a:rPr>
              <a:t> =&gt; Year (0: 2018, 1:2019)</a:t>
            </a:r>
          </a:p>
          <a:p>
            <a:pPr algn="just"/>
            <a:r>
              <a:rPr lang="en-US" sz="1800" dirty="0">
                <a:latin typeface="Times New Roman" panose="02020603050405020304" pitchFamily="18" charset="0"/>
                <a:cs typeface="Times New Roman" panose="02020603050405020304" pitchFamily="18" charset="0"/>
              </a:rPr>
              <a:t>weathersit_3 =&gt; Light Snow, Light Rain + Thunderstorm + Scattered clouds, Light Rain + Scattered clouds </a:t>
            </a:r>
          </a:p>
          <a:p>
            <a:pPr algn="just"/>
            <a:r>
              <a:rPr lang="en-US" sz="1800" dirty="0">
                <a:latin typeface="Times New Roman" panose="02020603050405020304" pitchFamily="18" charset="0"/>
                <a:cs typeface="Times New Roman" panose="02020603050405020304" pitchFamily="18" charset="0"/>
              </a:rPr>
              <a:t>temp =&gt; Temperature in Celsius</a:t>
            </a:r>
          </a:p>
          <a:p>
            <a:pPr algn="just"/>
            <a:r>
              <a:rPr lang="en-US" sz="1800" dirty="0">
                <a:latin typeface="Times New Roman" panose="02020603050405020304" pitchFamily="18" charset="0"/>
                <a:cs typeface="Times New Roman" panose="02020603050405020304" pitchFamily="18" charset="0"/>
              </a:rPr>
              <a:t>season_4 =&gt; Winter</a:t>
            </a:r>
          </a:p>
        </p:txBody>
      </p:sp>
    </p:spTree>
    <p:extLst>
      <p:ext uri="{BB962C8B-B14F-4D97-AF65-F5344CB8AC3E}">
        <p14:creationId xmlns:p14="http://schemas.microsoft.com/office/powerpoint/2010/main" val="158271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1665181" y="2263065"/>
            <a:ext cx="9236026" cy="1165935"/>
          </a:xfrm>
        </p:spPr>
        <p:txBody>
          <a:bodyPr vert="horz" lIns="91440" tIns="45720" rIns="91440" bIns="45720" rtlCol="0" anchor="b">
            <a:normAutofit fontScale="90000"/>
          </a:bodyPr>
          <a:lstStyle/>
          <a:p>
            <a:r>
              <a:rPr lang="en-US" sz="6600" dirty="0">
                <a:solidFill>
                  <a:srgbClr val="FFFFFF"/>
                </a:solidFill>
              </a:rPr>
              <a:t>General Subjective Questions</a:t>
            </a:r>
            <a:endParaRPr lang="en-US" sz="6600" kern="1200" dirty="0">
              <a:solidFill>
                <a:srgbClr val="FFFFFF"/>
              </a:solidFill>
              <a:latin typeface="+mj-lt"/>
              <a:ea typeface="+mj-ea"/>
              <a:cs typeface="+mj-cs"/>
            </a:endParaRPr>
          </a:p>
        </p:txBody>
      </p:sp>
    </p:spTree>
    <p:extLst>
      <p:ext uri="{BB962C8B-B14F-4D97-AF65-F5344CB8AC3E}">
        <p14:creationId xmlns:p14="http://schemas.microsoft.com/office/powerpoint/2010/main" val="327634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1">
            <a:extLst>
              <a:ext uri="{FF2B5EF4-FFF2-40B4-BE49-F238E27FC236}">
                <a16:creationId xmlns:a16="http://schemas.microsoft.com/office/drawing/2014/main" id="{AD6998C6-0F06-49DD-8ABF-0A683093D3BD}"/>
              </a:ext>
            </a:extLst>
          </p:cNvPr>
          <p:cNvSpPr>
            <a:spLocks noGrp="1"/>
          </p:cNvSpPr>
          <p:nvPr>
            <p:ph type="title"/>
          </p:nvPr>
        </p:nvSpPr>
        <p:spPr>
          <a:xfrm>
            <a:off x="958506" y="800392"/>
            <a:ext cx="10264697" cy="1212102"/>
          </a:xfrm>
        </p:spPr>
        <p:txBody>
          <a:bodyPr>
            <a:noAutofit/>
          </a:bodyPr>
          <a:lstStyle/>
          <a:p>
            <a:pPr algn="just"/>
            <a:r>
              <a:rPr lang="en-US" sz="3200" dirty="0">
                <a:solidFill>
                  <a:srgbClr val="FFFFFF"/>
                </a:solidFill>
                <a:latin typeface="Merriweather"/>
              </a:rPr>
              <a:t>Q1. Explain the linear regression algorithm in detail.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DC3A9F-ED42-414F-BB53-7AE42B291C85}"/>
                  </a:ext>
                </a:extLst>
              </p:cNvPr>
              <p:cNvSpPr>
                <a:spLocks noGrp="1"/>
              </p:cNvSpPr>
              <p:nvPr>
                <p:ph idx="1"/>
              </p:nvPr>
            </p:nvSpPr>
            <p:spPr>
              <a:xfrm>
                <a:off x="1119322" y="2177170"/>
                <a:ext cx="10103778" cy="4680831"/>
              </a:xfrm>
            </p:spPr>
            <p:txBody>
              <a:bodyPr anchor="ctr">
                <a:noAutofit/>
              </a:bodyPr>
              <a:lstStyle/>
              <a:p>
                <a:pPr marL="0" indent="0">
                  <a:buNone/>
                </a:pPr>
                <a:r>
                  <a:rPr lang="en-US" sz="1500" b="1" dirty="0">
                    <a:latin typeface="Times New Roman" panose="02020603050405020304" pitchFamily="18" charset="0"/>
                    <a:cs typeface="Times New Roman" panose="02020603050405020304" pitchFamily="18" charset="0"/>
                  </a:rPr>
                  <a:t>Linear regression </a:t>
                </a:r>
                <a:r>
                  <a:rPr lang="en-US" sz="1500" dirty="0">
                    <a:latin typeface="Times New Roman" panose="02020603050405020304" pitchFamily="18" charset="0"/>
                    <a:cs typeface="Times New Roman" panose="02020603050405020304" pitchFamily="18" charset="0"/>
                  </a:rPr>
                  <a:t>is a machine learning algorithm based on </a:t>
                </a:r>
                <a:r>
                  <a:rPr lang="en-US" sz="1500" b="1" dirty="0">
                    <a:latin typeface="Times New Roman" panose="02020603050405020304" pitchFamily="18" charset="0"/>
                    <a:cs typeface="Times New Roman" panose="02020603050405020304" pitchFamily="18" charset="0"/>
                  </a:rPr>
                  <a:t>supervised learning </a:t>
                </a:r>
                <a:r>
                  <a:rPr lang="en-US" sz="1500" dirty="0">
                    <a:latin typeface="Times New Roman" panose="02020603050405020304" pitchFamily="18" charset="0"/>
                    <a:cs typeface="Times New Roman" panose="02020603050405020304" pitchFamily="18" charset="0"/>
                  </a:rPr>
                  <a:t>that finds the best linear-fit relationship on any given data, between independent and dependent variables. Regression models a target prediction value based on independent variables. It is mostly done by the Residual Sum of Squares Method.</a:t>
                </a:r>
              </a:p>
              <a:p>
                <a:pPr marL="0" indent="0">
                  <a:buNone/>
                </a:pPr>
                <a:r>
                  <a:rPr lang="en-US" sz="1500" dirty="0">
                    <a:latin typeface="Times New Roman" panose="02020603050405020304" pitchFamily="18" charset="0"/>
                    <a:cs typeface="Times New Roman" panose="02020603050405020304" pitchFamily="18" charset="0"/>
                  </a:rPr>
                  <a:t>Examples/Use Cases - Prediction of trends and Sales targets, price prediction etc.</a:t>
                </a:r>
              </a:p>
              <a:p>
                <a:pPr marL="0" indent="0">
                  <a:buNone/>
                </a:pPr>
                <a:r>
                  <a:rPr lang="en-US" sz="1500" dirty="0">
                    <a:latin typeface="Times New Roman" panose="02020603050405020304" pitchFamily="18" charset="0"/>
                    <a:cs typeface="Times New Roman" panose="02020603050405020304" pitchFamily="18" charset="0"/>
                  </a:rPr>
                  <a:t>If we take dependent variable as y and independent variable as x, then the equation of </a:t>
                </a:r>
                <a:r>
                  <a:rPr lang="en-US" sz="1500" b="1" dirty="0">
                    <a:latin typeface="Times New Roman" panose="02020603050405020304" pitchFamily="18" charset="0"/>
                    <a:cs typeface="Times New Roman" panose="02020603050405020304" pitchFamily="18" charset="0"/>
                  </a:rPr>
                  <a:t>best fit line </a:t>
                </a:r>
                <a:r>
                  <a:rPr lang="en-US" sz="1500" dirty="0">
                    <a:latin typeface="Times New Roman" panose="02020603050405020304" pitchFamily="18" charset="0"/>
                    <a:cs typeface="Times New Roman" panose="02020603050405020304" pitchFamily="18" charset="0"/>
                  </a:rPr>
                  <a:t>is presented as </a:t>
                </a:r>
              </a:p>
              <a:p>
                <a:pPr marL="0" indent="0">
                  <a:buNone/>
                </a:pPr>
                <a:r>
                  <a:rPr lang="en-US" sz="1500" b="1" dirty="0">
                    <a:latin typeface="Times New Roman" panose="02020603050405020304" pitchFamily="18" charset="0"/>
                    <a:cs typeface="Times New Roman" panose="02020603050405020304" pitchFamily="18" charset="0"/>
                  </a:rPr>
                  <a:t>y = </a:t>
                </a:r>
                <a14:m>
                  <m:oMath xmlns:m="http://schemas.openxmlformats.org/officeDocument/2006/math">
                    <m:r>
                      <a:rPr lang="el-GR" sz="1500" b="1" i="1" smtClean="0">
                        <a:latin typeface="Cambria Math" panose="02040503050406030204" pitchFamily="18" charset="0"/>
                        <a:cs typeface="Times New Roman" panose="02020603050405020304" pitchFamily="18" charset="0"/>
                      </a:rPr>
                      <m:t>𝜷</m:t>
                    </m:r>
                  </m:oMath>
                </a14:m>
                <a:r>
                  <a:rPr lang="en-US" sz="1500" b="1" dirty="0">
                    <a:latin typeface="Times New Roman" panose="02020603050405020304" pitchFamily="18" charset="0"/>
                    <a:cs typeface="Times New Roman" panose="02020603050405020304" pitchFamily="18" charset="0"/>
                  </a:rPr>
                  <a:t>0 + </a:t>
                </a:r>
                <a14:m>
                  <m:oMath xmlns:m="http://schemas.openxmlformats.org/officeDocument/2006/math">
                    <m:r>
                      <a:rPr lang="el-GR" sz="1500" b="1" i="1" smtClean="0">
                        <a:latin typeface="Cambria Math" panose="02040503050406030204" pitchFamily="18" charset="0"/>
                        <a:cs typeface="Times New Roman" panose="02020603050405020304" pitchFamily="18" charset="0"/>
                      </a:rPr>
                      <m:t>𝜷</m:t>
                    </m:r>
                  </m:oMath>
                </a14:m>
                <a:r>
                  <a:rPr lang="en-US" sz="1500" b="1" dirty="0">
                    <a:latin typeface="Times New Roman" panose="02020603050405020304" pitchFamily="18" charset="0"/>
                    <a:cs typeface="Times New Roman" panose="02020603050405020304" pitchFamily="18" charset="0"/>
                  </a:rPr>
                  <a:t>1 * x</a:t>
                </a:r>
              </a:p>
              <a:p>
                <a:pPr marL="0" indent="0">
                  <a:buNone/>
                </a:pPr>
                <a:r>
                  <a:rPr lang="en-US" sz="1500" dirty="0">
                    <a:latin typeface="Times New Roman" panose="02020603050405020304" pitchFamily="18" charset="0"/>
                    <a:cs typeface="Times New Roman" panose="02020603050405020304" pitchFamily="18" charset="0"/>
                  </a:rPr>
                  <a:t>While training the model we consider:</a:t>
                </a:r>
              </a:p>
              <a:p>
                <a:r>
                  <a:rPr lang="en-US" sz="1500" dirty="0">
                    <a:latin typeface="Times New Roman" panose="02020603050405020304" pitchFamily="18" charset="0"/>
                    <a:cs typeface="Times New Roman" panose="02020603050405020304" pitchFamily="18" charset="0"/>
                  </a:rPr>
                  <a:t>x: input training data (univariate – one input variable(parameter))</a:t>
                </a:r>
              </a:p>
              <a:p>
                <a:r>
                  <a:rPr lang="en-US" sz="1500" dirty="0">
                    <a:latin typeface="Times New Roman" panose="02020603050405020304" pitchFamily="18" charset="0"/>
                    <a:cs typeface="Times New Roman" panose="02020603050405020304" pitchFamily="18" charset="0"/>
                  </a:rPr>
                  <a:t>y: labels to data (supervised learning)</a:t>
                </a:r>
              </a:p>
              <a:p>
                <a14:m>
                  <m:oMath xmlns:m="http://schemas.openxmlformats.org/officeDocument/2006/math">
                    <m:r>
                      <m:rPr>
                        <m:sty m:val="p"/>
                      </m:rPr>
                      <a:rPr lang="el-GR" sz="1500" b="0" i="1" smtClean="0">
                        <a:latin typeface="Cambria Math" panose="02040503050406030204" pitchFamily="18" charset="0"/>
                        <a:cs typeface="Times New Roman" panose="02020603050405020304" pitchFamily="18" charset="0"/>
                      </a:rPr>
                      <m:t>β</m:t>
                    </m:r>
                  </m:oMath>
                </a14:m>
                <a:r>
                  <a:rPr lang="en-US" sz="1500" dirty="0">
                    <a:latin typeface="Times New Roman" panose="02020603050405020304" pitchFamily="18" charset="0"/>
                    <a:cs typeface="Times New Roman" panose="02020603050405020304" pitchFamily="18" charset="0"/>
                  </a:rPr>
                  <a:t>0: intercept</a:t>
                </a:r>
              </a:p>
              <a:p>
                <a14:m>
                  <m:oMath xmlns:m="http://schemas.openxmlformats.org/officeDocument/2006/math">
                    <m:r>
                      <m:rPr>
                        <m:sty m:val="p"/>
                      </m:rPr>
                      <a:rPr lang="el-GR" sz="1500" b="0" i="1" smtClean="0">
                        <a:latin typeface="Cambria Math" panose="02040503050406030204" pitchFamily="18" charset="0"/>
                        <a:cs typeface="Times New Roman" panose="02020603050405020304" pitchFamily="18" charset="0"/>
                      </a:rPr>
                      <m:t>β</m:t>
                    </m:r>
                  </m:oMath>
                </a14:m>
                <a:r>
                  <a:rPr lang="en-US" sz="1500" dirty="0">
                    <a:latin typeface="Times New Roman" panose="02020603050405020304" pitchFamily="18" charset="0"/>
                    <a:cs typeface="Times New Roman" panose="02020603050405020304" pitchFamily="18" charset="0"/>
                  </a:rPr>
                  <a:t>1: coefficient of x (slope)</a:t>
                </a:r>
              </a:p>
              <a:p>
                <a:pPr marL="0" indent="0">
                  <a:lnSpc>
                    <a:spcPct val="100000"/>
                  </a:lnSpc>
                  <a:buNone/>
                </a:pPr>
                <a:r>
                  <a:rPr lang="en-US" sz="1500" b="1" dirty="0">
                    <a:latin typeface="Times New Roman" panose="02020603050405020304" pitchFamily="18" charset="0"/>
                    <a:cs typeface="Times New Roman" panose="02020603050405020304" pitchFamily="18" charset="0"/>
                  </a:rPr>
                  <a:t>Regression Hypothesis: </a:t>
                </a:r>
                <a:r>
                  <a:rPr lang="en-US" sz="1500" dirty="0">
                    <a:latin typeface="Times New Roman" panose="02020603050405020304" pitchFamily="18" charset="0"/>
                    <a:cs typeface="Times New Roman" panose="02020603050405020304" pitchFamily="18" charset="0"/>
                  </a:rPr>
                  <a:t>Null hypothesis states that all slopes are equal to zero whereas alternate hypothesis states that at least one slope is not equal to zero. Mathematically it is represented as:</a:t>
                </a:r>
              </a:p>
              <a:p>
                <a:pPr>
                  <a:lnSpc>
                    <a:spcPct val="100000"/>
                  </a:lnSpc>
                </a:pPr>
                <a:r>
                  <a:rPr lang="en-US" sz="1500" b="1" dirty="0">
                    <a:latin typeface="Times New Roman" panose="02020603050405020304" pitchFamily="18" charset="0"/>
                    <a:cs typeface="Times New Roman" panose="02020603050405020304" pitchFamily="18" charset="0"/>
                  </a:rPr>
                  <a:t>H0-&gt;</a:t>
                </a:r>
                <a:r>
                  <a:rPr lang="el-GR" sz="1500" b="1" dirty="0">
                    <a:cs typeface="Times New Roman" panose="02020603050405020304" pitchFamily="18" charset="0"/>
                  </a:rPr>
                  <a:t> </a:t>
                </a:r>
                <a14:m>
                  <m:oMath xmlns:m="http://schemas.openxmlformats.org/officeDocument/2006/math">
                    <m:r>
                      <a:rPr lang="el-GR" sz="1500" b="1" i="1" smtClean="0">
                        <a:latin typeface="Cambria Math" panose="02040503050406030204" pitchFamily="18" charset="0"/>
                        <a:cs typeface="Times New Roman" panose="02020603050405020304" pitchFamily="18" charset="0"/>
                      </a:rPr>
                      <m:t>𝜷</m:t>
                    </m:r>
                  </m:oMath>
                </a14:m>
                <a:r>
                  <a:rPr lang="en-US" sz="1500" b="1" dirty="0">
                    <a:latin typeface="Times New Roman" panose="02020603050405020304" pitchFamily="18" charset="0"/>
                    <a:cs typeface="Times New Roman" panose="02020603050405020304" pitchFamily="18" charset="0"/>
                  </a:rPr>
                  <a:t>1=</a:t>
                </a:r>
                <a:r>
                  <a:rPr lang="el-GR" sz="1500" b="1" dirty="0">
                    <a:cs typeface="Times New Roman" panose="02020603050405020304" pitchFamily="18" charset="0"/>
                  </a:rPr>
                  <a:t> </a:t>
                </a:r>
                <a14:m>
                  <m:oMath xmlns:m="http://schemas.openxmlformats.org/officeDocument/2006/math">
                    <m:r>
                      <a:rPr lang="el-GR" sz="1500" b="1" i="1" smtClean="0">
                        <a:latin typeface="Cambria Math" panose="02040503050406030204" pitchFamily="18" charset="0"/>
                        <a:cs typeface="Times New Roman" panose="02020603050405020304" pitchFamily="18" charset="0"/>
                      </a:rPr>
                      <m:t>𝜷</m:t>
                    </m:r>
                  </m:oMath>
                </a14:m>
                <a:r>
                  <a:rPr lang="en-US" sz="1500" b="1" dirty="0">
                    <a:latin typeface="Times New Roman" panose="02020603050405020304" pitchFamily="18" charset="0"/>
                    <a:cs typeface="Times New Roman" panose="02020603050405020304" pitchFamily="18" charset="0"/>
                  </a:rPr>
                  <a:t>2=...=</a:t>
                </a:r>
                <a:r>
                  <a:rPr lang="el-GR" sz="1500" b="1" dirty="0">
                    <a:cs typeface="Times New Roman" panose="02020603050405020304" pitchFamily="18" charset="0"/>
                  </a:rPr>
                  <a:t> </a:t>
                </a:r>
                <a14:m>
                  <m:oMath xmlns:m="http://schemas.openxmlformats.org/officeDocument/2006/math">
                    <m:r>
                      <a:rPr lang="el-GR" sz="1500" b="1" i="0" smtClean="0">
                        <a:latin typeface="Cambria Math" panose="02040503050406030204" pitchFamily="18" charset="0"/>
                        <a:cs typeface="Times New Roman" panose="02020603050405020304" pitchFamily="18" charset="0"/>
                      </a:rPr>
                      <m:t>𝛃</m:t>
                    </m:r>
                  </m:oMath>
                </a14:m>
                <a:r>
                  <a:rPr lang="en-US" sz="1500" b="1" dirty="0">
                    <a:latin typeface="Times New Roman" panose="02020603050405020304" pitchFamily="18" charset="0"/>
                    <a:cs typeface="Times New Roman" panose="02020603050405020304" pitchFamily="18" charset="0"/>
                  </a:rPr>
                  <a:t>n=0   </a:t>
                </a:r>
              </a:p>
              <a:p>
                <a:pPr>
                  <a:lnSpc>
                    <a:spcPct val="100000"/>
                  </a:lnSpc>
                </a:pPr>
                <a:r>
                  <a:rPr lang="en-US" sz="1500" b="1" dirty="0">
                    <a:latin typeface="Times New Roman" panose="02020603050405020304" pitchFamily="18" charset="0"/>
                    <a:cs typeface="Times New Roman" panose="02020603050405020304" pitchFamily="18" charset="0"/>
                  </a:rPr>
                  <a:t>H1-&gt; at least one </a:t>
                </a:r>
                <a14:m>
                  <m:oMath xmlns:m="http://schemas.openxmlformats.org/officeDocument/2006/math">
                    <m:r>
                      <a:rPr lang="el-GR" sz="1500" b="1" i="1" smtClean="0">
                        <a:latin typeface="Cambria Math" panose="02040503050406030204" pitchFamily="18" charset="0"/>
                        <a:cs typeface="Times New Roman" panose="02020603050405020304" pitchFamily="18" charset="0"/>
                      </a:rPr>
                      <m:t>𝜷</m:t>
                    </m:r>
                  </m:oMath>
                </a14:m>
                <a:r>
                  <a:rPr lang="en-US" sz="1500" b="1" dirty="0" err="1">
                    <a:latin typeface="Times New Roman" panose="02020603050405020304" pitchFamily="18" charset="0"/>
                    <a:cs typeface="Times New Roman" panose="02020603050405020304" pitchFamily="18" charset="0"/>
                  </a:rPr>
                  <a:t>i</a:t>
                </a:r>
                <a:r>
                  <a:rPr lang="en-US" sz="1500" b="1" dirty="0">
                    <a:latin typeface="Times New Roman" panose="02020603050405020304" pitchFamily="18" charset="0"/>
                    <a:cs typeface="Times New Roman" panose="02020603050405020304" pitchFamily="18" charset="0"/>
                  </a:rPr>
                  <a:t>!=0</a:t>
                </a:r>
              </a:p>
            </p:txBody>
          </p:sp>
        </mc:Choice>
        <mc:Fallback>
          <p:sp>
            <p:nvSpPr>
              <p:cNvPr id="3" name="Content Placeholder 2">
                <a:extLst>
                  <a:ext uri="{FF2B5EF4-FFF2-40B4-BE49-F238E27FC236}">
                    <a16:creationId xmlns:a16="http://schemas.microsoft.com/office/drawing/2014/main" id="{7ADC3A9F-ED42-414F-BB53-7AE42B291C85}"/>
                  </a:ext>
                </a:extLst>
              </p:cNvPr>
              <p:cNvSpPr>
                <a:spLocks noGrp="1" noRot="1" noChangeAspect="1" noMove="1" noResize="1" noEditPoints="1" noAdjustHandles="1" noChangeArrowheads="1" noChangeShapeType="1" noTextEdit="1"/>
              </p:cNvSpPr>
              <p:nvPr>
                <p:ph idx="1"/>
              </p:nvPr>
            </p:nvSpPr>
            <p:spPr>
              <a:xfrm>
                <a:off x="1119322" y="2177170"/>
                <a:ext cx="10103778" cy="4680831"/>
              </a:xfrm>
              <a:blipFill>
                <a:blip r:embed="rId2"/>
                <a:stretch>
                  <a:fillRect l="-241" t="-651" b="-1302"/>
                </a:stretch>
              </a:blipFill>
            </p:spPr>
            <p:txBody>
              <a:bodyPr/>
              <a:lstStyle/>
              <a:p>
                <a:r>
                  <a:rPr lang="en-US">
                    <a:noFill/>
                  </a:rPr>
                  <a:t> </a:t>
                </a:r>
              </a:p>
            </p:txBody>
          </p:sp>
        </mc:Fallback>
      </mc:AlternateContent>
    </p:spTree>
    <p:extLst>
      <p:ext uri="{BB962C8B-B14F-4D97-AF65-F5344CB8AC3E}">
        <p14:creationId xmlns:p14="http://schemas.microsoft.com/office/powerpoint/2010/main" val="3203029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2390</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Lato</vt:lpstr>
      <vt:lpstr>Merriweather</vt:lpstr>
      <vt:lpstr>Times New Roman</vt:lpstr>
      <vt:lpstr>Office Theme</vt:lpstr>
      <vt:lpstr>Bike Sharing Assignment</vt:lpstr>
      <vt:lpstr>Assignment-based Subjective Questions</vt:lpstr>
      <vt:lpstr>Q1. From your analysis of the categorical variables from the dataset, what could you infer about their effect on the dependent variable? </vt:lpstr>
      <vt:lpstr>Q2. Why is it important to use drop_first=True during dummy variable creation? </vt:lpstr>
      <vt:lpstr>Q2. Looking at the pair-plot among the numerical variables, which one has the highest correlation with the target variable? </vt:lpstr>
      <vt:lpstr>Q4. How did you validate the assumptions of Linear Regression after building the model on the training set?</vt:lpstr>
      <vt:lpstr>Q5. Based on the final model, which are the top 3 features contributing significantly towards explaining the demand of the shared bikes? </vt:lpstr>
      <vt:lpstr>General Subjective Questions</vt:lpstr>
      <vt:lpstr>Q1. Explain the linear regression algorithm in detail. </vt:lpstr>
      <vt:lpstr>Q1. Explain the linear regression algorithm in detail (contd.)</vt:lpstr>
      <vt:lpstr>Q2. Explain the Anscombe’s quartet in detail.</vt:lpstr>
      <vt:lpstr>Q3. What is Pearson’s R?</vt:lpstr>
      <vt:lpstr>Q4. What is scaling? Why is scaling performed? What is the difference between normalized scaling and standardized scaling?</vt:lpstr>
      <vt:lpstr>Q5. You might have observed that sometimes the value of VIF is infinite. Why does this happen? </vt:lpstr>
      <vt:lpstr>Q6. What is a Q-Q plot? Explain the use and importance of a Q-Q plot in linear regression.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Assignment</dc:title>
  <dc:creator>Chakraborty, Snigdha</dc:creator>
  <cp:lastModifiedBy>Chakraborty, Snigdha</cp:lastModifiedBy>
  <cp:revision>5</cp:revision>
  <dcterms:created xsi:type="dcterms:W3CDTF">2020-10-25T20:08:51Z</dcterms:created>
  <dcterms:modified xsi:type="dcterms:W3CDTF">2020-10-25T20:20:46Z</dcterms:modified>
</cp:coreProperties>
</file>