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363" r:id="rId2"/>
    <p:sldId id="361" r:id="rId3"/>
    <p:sldId id="257" r:id="rId4"/>
    <p:sldId id="364" r:id="rId5"/>
    <p:sldId id="365" r:id="rId6"/>
    <p:sldId id="367" r:id="rId7"/>
    <p:sldId id="368" r:id="rId8"/>
    <p:sldId id="369" r:id="rId9"/>
    <p:sldId id="370" r:id="rId10"/>
    <p:sldId id="3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D5DD-3AF6-4D5F-B5BB-CC8313FA3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537CD1-4F9A-4A56-98E4-8A9A7EC867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DF3A9B-1480-4F03-8A63-3C906C5CE18E}"/>
              </a:ext>
            </a:extLst>
          </p:cNvPr>
          <p:cNvSpPr>
            <a:spLocks noGrp="1"/>
          </p:cNvSpPr>
          <p:nvPr>
            <p:ph type="dt" sz="half" idx="10"/>
          </p:nvPr>
        </p:nvSpPr>
        <p:spPr/>
        <p:txBody>
          <a:bodyPr/>
          <a:lstStyle/>
          <a:p>
            <a:fld id="{9E7199D0-68AB-45AE-B989-584E9692AD2B}" type="datetimeFigureOut">
              <a:rPr lang="en-US" smtClean="0"/>
              <a:t>11/30/2020</a:t>
            </a:fld>
            <a:endParaRPr lang="en-US"/>
          </a:p>
        </p:txBody>
      </p:sp>
      <p:sp>
        <p:nvSpPr>
          <p:cNvPr id="5" name="Footer Placeholder 4">
            <a:extLst>
              <a:ext uri="{FF2B5EF4-FFF2-40B4-BE49-F238E27FC236}">
                <a16:creationId xmlns:a16="http://schemas.microsoft.com/office/drawing/2014/main" id="{84E8DF20-2926-4702-BA31-0A70D4171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82BF4-F8D2-42CD-9871-994CC08C3BC6}"/>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3402261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25C6C-F231-4B4F-8EF3-6666FC2DFE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3E2AAA-5AA3-4C96-9DA1-F83B1D7598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7E9463-3D7A-4D0B-B995-C6239C637A27}"/>
              </a:ext>
            </a:extLst>
          </p:cNvPr>
          <p:cNvSpPr>
            <a:spLocks noGrp="1"/>
          </p:cNvSpPr>
          <p:nvPr>
            <p:ph type="dt" sz="half" idx="10"/>
          </p:nvPr>
        </p:nvSpPr>
        <p:spPr/>
        <p:txBody>
          <a:bodyPr/>
          <a:lstStyle/>
          <a:p>
            <a:fld id="{9E7199D0-68AB-45AE-B989-584E9692AD2B}" type="datetimeFigureOut">
              <a:rPr lang="en-US" smtClean="0"/>
              <a:t>11/30/2020</a:t>
            </a:fld>
            <a:endParaRPr lang="en-US"/>
          </a:p>
        </p:txBody>
      </p:sp>
      <p:sp>
        <p:nvSpPr>
          <p:cNvPr id="5" name="Footer Placeholder 4">
            <a:extLst>
              <a:ext uri="{FF2B5EF4-FFF2-40B4-BE49-F238E27FC236}">
                <a16:creationId xmlns:a16="http://schemas.microsoft.com/office/drawing/2014/main" id="{094530E0-00FA-4A42-BF34-066D6543A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16B2B-9C22-4A6E-A71C-7301B3534296}"/>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114075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9DC030-1C5B-4226-AF19-B1F0B86CEF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83A82B-B203-4139-9895-DCE5EEB1C9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454442-A0B4-4F0C-A6C8-E5406FC855E3}"/>
              </a:ext>
            </a:extLst>
          </p:cNvPr>
          <p:cNvSpPr>
            <a:spLocks noGrp="1"/>
          </p:cNvSpPr>
          <p:nvPr>
            <p:ph type="dt" sz="half" idx="10"/>
          </p:nvPr>
        </p:nvSpPr>
        <p:spPr/>
        <p:txBody>
          <a:bodyPr/>
          <a:lstStyle/>
          <a:p>
            <a:fld id="{9E7199D0-68AB-45AE-B989-584E9692AD2B}" type="datetimeFigureOut">
              <a:rPr lang="en-US" smtClean="0"/>
              <a:t>11/30/2020</a:t>
            </a:fld>
            <a:endParaRPr lang="en-US"/>
          </a:p>
        </p:txBody>
      </p:sp>
      <p:sp>
        <p:nvSpPr>
          <p:cNvPr id="5" name="Footer Placeholder 4">
            <a:extLst>
              <a:ext uri="{FF2B5EF4-FFF2-40B4-BE49-F238E27FC236}">
                <a16:creationId xmlns:a16="http://schemas.microsoft.com/office/drawing/2014/main" id="{72A56BA3-E781-4C31-A53D-DBEBB0387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C538F9-0083-444B-A28C-58F4F03B799E}"/>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411688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1647-D51E-4043-86CB-944E6A9FE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057F63-EB1A-4FA9-A247-D69EC818CD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6306E-1C0D-437F-8574-7D0FB0A4BAF0}"/>
              </a:ext>
            </a:extLst>
          </p:cNvPr>
          <p:cNvSpPr>
            <a:spLocks noGrp="1"/>
          </p:cNvSpPr>
          <p:nvPr>
            <p:ph type="dt" sz="half" idx="10"/>
          </p:nvPr>
        </p:nvSpPr>
        <p:spPr/>
        <p:txBody>
          <a:bodyPr/>
          <a:lstStyle/>
          <a:p>
            <a:fld id="{9E7199D0-68AB-45AE-B989-584E9692AD2B}" type="datetimeFigureOut">
              <a:rPr lang="en-US" smtClean="0"/>
              <a:t>11/30/2020</a:t>
            </a:fld>
            <a:endParaRPr lang="en-US"/>
          </a:p>
        </p:txBody>
      </p:sp>
      <p:sp>
        <p:nvSpPr>
          <p:cNvPr id="5" name="Footer Placeholder 4">
            <a:extLst>
              <a:ext uri="{FF2B5EF4-FFF2-40B4-BE49-F238E27FC236}">
                <a16:creationId xmlns:a16="http://schemas.microsoft.com/office/drawing/2014/main" id="{065BA937-9B55-4AE8-970E-EAEE7C43E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57963-BEED-41C4-A8AF-E455D8B6BBC8}"/>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111626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F0DD-0B87-4926-A0C0-6ECD5C36A9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5DDC1F-732C-4310-A2E9-FD1F73433F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9C93FE-3756-4504-82D1-7F2CC4566194}"/>
              </a:ext>
            </a:extLst>
          </p:cNvPr>
          <p:cNvSpPr>
            <a:spLocks noGrp="1"/>
          </p:cNvSpPr>
          <p:nvPr>
            <p:ph type="dt" sz="half" idx="10"/>
          </p:nvPr>
        </p:nvSpPr>
        <p:spPr/>
        <p:txBody>
          <a:bodyPr/>
          <a:lstStyle/>
          <a:p>
            <a:fld id="{9E7199D0-68AB-45AE-B989-584E9692AD2B}" type="datetimeFigureOut">
              <a:rPr lang="en-US" smtClean="0"/>
              <a:t>11/30/2020</a:t>
            </a:fld>
            <a:endParaRPr lang="en-US"/>
          </a:p>
        </p:txBody>
      </p:sp>
      <p:sp>
        <p:nvSpPr>
          <p:cNvPr id="5" name="Footer Placeholder 4">
            <a:extLst>
              <a:ext uri="{FF2B5EF4-FFF2-40B4-BE49-F238E27FC236}">
                <a16:creationId xmlns:a16="http://schemas.microsoft.com/office/drawing/2014/main" id="{3488AD86-7384-4D42-9A73-EF330DC19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0BFB3-6890-4976-87EC-DE7C6A566467}"/>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2895523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7B297-0295-4EE0-BC8C-A67FD8F8F2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00C489-AF72-42DC-BEAF-D9C40948D5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EF150F-B91C-468E-A5E2-0DC15C3E6D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485AE3-D29D-45B9-93CE-8FD41ACA97B2}"/>
              </a:ext>
            </a:extLst>
          </p:cNvPr>
          <p:cNvSpPr>
            <a:spLocks noGrp="1"/>
          </p:cNvSpPr>
          <p:nvPr>
            <p:ph type="dt" sz="half" idx="10"/>
          </p:nvPr>
        </p:nvSpPr>
        <p:spPr/>
        <p:txBody>
          <a:bodyPr/>
          <a:lstStyle/>
          <a:p>
            <a:fld id="{9E7199D0-68AB-45AE-B989-584E9692AD2B}" type="datetimeFigureOut">
              <a:rPr lang="en-US" smtClean="0"/>
              <a:t>11/30/2020</a:t>
            </a:fld>
            <a:endParaRPr lang="en-US"/>
          </a:p>
        </p:txBody>
      </p:sp>
      <p:sp>
        <p:nvSpPr>
          <p:cNvPr id="6" name="Footer Placeholder 5">
            <a:extLst>
              <a:ext uri="{FF2B5EF4-FFF2-40B4-BE49-F238E27FC236}">
                <a16:creationId xmlns:a16="http://schemas.microsoft.com/office/drawing/2014/main" id="{981ABA3B-2281-4B3D-91A1-9D7384692C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578A0-6D4C-4E3F-A1F4-D39CDE169B1A}"/>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2266971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5876-B819-4B34-A2F1-ECFA0CACD7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7C39F8-3E26-464A-8B72-C13DBF1CD0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8671B1-5742-4DC9-8CF5-FE8D0A8D48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894BF6-885B-4FF8-9192-011148D24C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210257-B6E2-48E9-B3B6-37ED73C2E1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38F885-4FE8-4585-A01C-1ED121DDAFE9}"/>
              </a:ext>
            </a:extLst>
          </p:cNvPr>
          <p:cNvSpPr>
            <a:spLocks noGrp="1"/>
          </p:cNvSpPr>
          <p:nvPr>
            <p:ph type="dt" sz="half" idx="10"/>
          </p:nvPr>
        </p:nvSpPr>
        <p:spPr/>
        <p:txBody>
          <a:bodyPr/>
          <a:lstStyle/>
          <a:p>
            <a:fld id="{9E7199D0-68AB-45AE-B989-584E9692AD2B}" type="datetimeFigureOut">
              <a:rPr lang="en-US" smtClean="0"/>
              <a:t>11/30/2020</a:t>
            </a:fld>
            <a:endParaRPr lang="en-US"/>
          </a:p>
        </p:txBody>
      </p:sp>
      <p:sp>
        <p:nvSpPr>
          <p:cNvPr id="8" name="Footer Placeholder 7">
            <a:extLst>
              <a:ext uri="{FF2B5EF4-FFF2-40B4-BE49-F238E27FC236}">
                <a16:creationId xmlns:a16="http://schemas.microsoft.com/office/drawing/2014/main" id="{B256711A-D337-463B-97C4-A11ED03BDC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35C041-BE99-4CED-A8B6-C06F1AFA7027}"/>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336207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1AF9C-55EC-4C4B-A260-091F3BB90A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F31B0C-B0AF-4CED-995A-2570204B5741}"/>
              </a:ext>
            </a:extLst>
          </p:cNvPr>
          <p:cNvSpPr>
            <a:spLocks noGrp="1"/>
          </p:cNvSpPr>
          <p:nvPr>
            <p:ph type="dt" sz="half" idx="10"/>
          </p:nvPr>
        </p:nvSpPr>
        <p:spPr/>
        <p:txBody>
          <a:bodyPr/>
          <a:lstStyle/>
          <a:p>
            <a:fld id="{9E7199D0-68AB-45AE-B989-584E9692AD2B}" type="datetimeFigureOut">
              <a:rPr lang="en-US" smtClean="0"/>
              <a:t>11/30/2020</a:t>
            </a:fld>
            <a:endParaRPr lang="en-US"/>
          </a:p>
        </p:txBody>
      </p:sp>
      <p:sp>
        <p:nvSpPr>
          <p:cNvPr id="4" name="Footer Placeholder 3">
            <a:extLst>
              <a:ext uri="{FF2B5EF4-FFF2-40B4-BE49-F238E27FC236}">
                <a16:creationId xmlns:a16="http://schemas.microsoft.com/office/drawing/2014/main" id="{809E43EC-E6CC-426D-A124-995AD6623E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5A2591-C514-4E74-A495-79871CEB4758}"/>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1132040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D36D5C-D89F-4B3F-92AD-63A4725D566D}"/>
              </a:ext>
            </a:extLst>
          </p:cNvPr>
          <p:cNvSpPr>
            <a:spLocks noGrp="1"/>
          </p:cNvSpPr>
          <p:nvPr>
            <p:ph type="dt" sz="half" idx="10"/>
          </p:nvPr>
        </p:nvSpPr>
        <p:spPr/>
        <p:txBody>
          <a:bodyPr/>
          <a:lstStyle/>
          <a:p>
            <a:fld id="{9E7199D0-68AB-45AE-B989-584E9692AD2B}" type="datetimeFigureOut">
              <a:rPr lang="en-US" smtClean="0"/>
              <a:t>11/30/2020</a:t>
            </a:fld>
            <a:endParaRPr lang="en-US"/>
          </a:p>
        </p:txBody>
      </p:sp>
      <p:sp>
        <p:nvSpPr>
          <p:cNvPr id="3" name="Footer Placeholder 2">
            <a:extLst>
              <a:ext uri="{FF2B5EF4-FFF2-40B4-BE49-F238E27FC236}">
                <a16:creationId xmlns:a16="http://schemas.microsoft.com/office/drawing/2014/main" id="{6A2B2D25-BB9A-4329-9C25-6597C478EE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899BE5-4056-4DF0-AAE7-8F49F2D01787}"/>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842563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D78D-2B09-416A-B093-6B0D6B5EFD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5E4319-214E-44A0-8D7F-E33CE43FE7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4F653E-2E29-4768-9A7D-F72BBB36D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A843FA-9286-4EB3-90F3-9E6B6DA43A37}"/>
              </a:ext>
            </a:extLst>
          </p:cNvPr>
          <p:cNvSpPr>
            <a:spLocks noGrp="1"/>
          </p:cNvSpPr>
          <p:nvPr>
            <p:ph type="dt" sz="half" idx="10"/>
          </p:nvPr>
        </p:nvSpPr>
        <p:spPr/>
        <p:txBody>
          <a:bodyPr/>
          <a:lstStyle/>
          <a:p>
            <a:fld id="{9E7199D0-68AB-45AE-B989-584E9692AD2B}" type="datetimeFigureOut">
              <a:rPr lang="en-US" smtClean="0"/>
              <a:t>11/30/2020</a:t>
            </a:fld>
            <a:endParaRPr lang="en-US"/>
          </a:p>
        </p:txBody>
      </p:sp>
      <p:sp>
        <p:nvSpPr>
          <p:cNvPr id="6" name="Footer Placeholder 5">
            <a:extLst>
              <a:ext uri="{FF2B5EF4-FFF2-40B4-BE49-F238E27FC236}">
                <a16:creationId xmlns:a16="http://schemas.microsoft.com/office/drawing/2014/main" id="{2038D06B-B9FA-4EB2-88F8-17AC4B1E9A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F45F09-C940-43E8-ACF4-1C24F3F2515D}"/>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423198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CA42-68C4-41C3-B763-9159E356F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5D6D94-E3B6-404C-98B8-9EE1AD9AE6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0EF99C-CDAC-4118-952F-F0B167F62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3EE88-5B4F-422D-AD0E-9730CEC3459C}"/>
              </a:ext>
            </a:extLst>
          </p:cNvPr>
          <p:cNvSpPr>
            <a:spLocks noGrp="1"/>
          </p:cNvSpPr>
          <p:nvPr>
            <p:ph type="dt" sz="half" idx="10"/>
          </p:nvPr>
        </p:nvSpPr>
        <p:spPr/>
        <p:txBody>
          <a:bodyPr/>
          <a:lstStyle/>
          <a:p>
            <a:fld id="{9E7199D0-68AB-45AE-B989-584E9692AD2B}" type="datetimeFigureOut">
              <a:rPr lang="en-US" smtClean="0"/>
              <a:t>11/30/2020</a:t>
            </a:fld>
            <a:endParaRPr lang="en-US"/>
          </a:p>
        </p:txBody>
      </p:sp>
      <p:sp>
        <p:nvSpPr>
          <p:cNvPr id="6" name="Footer Placeholder 5">
            <a:extLst>
              <a:ext uri="{FF2B5EF4-FFF2-40B4-BE49-F238E27FC236}">
                <a16:creationId xmlns:a16="http://schemas.microsoft.com/office/drawing/2014/main" id="{B5FD107F-FACA-470B-9752-EA51B63EB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DFA67F-710A-4E9E-8B3C-433460E4C767}"/>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105536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84712A-8115-4B47-BD75-A03A1188E3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4E5670-5DBC-422E-9AB2-01275EFB8B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190CF-7964-4A13-9E39-CBA8076AFD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199D0-68AB-45AE-B989-584E9692AD2B}" type="datetimeFigureOut">
              <a:rPr lang="en-US" smtClean="0"/>
              <a:t>11/30/2020</a:t>
            </a:fld>
            <a:endParaRPr lang="en-US"/>
          </a:p>
        </p:txBody>
      </p:sp>
      <p:sp>
        <p:nvSpPr>
          <p:cNvPr id="5" name="Footer Placeholder 4">
            <a:extLst>
              <a:ext uri="{FF2B5EF4-FFF2-40B4-BE49-F238E27FC236}">
                <a16:creationId xmlns:a16="http://schemas.microsoft.com/office/drawing/2014/main" id="{9FCC0DCC-9F24-4F7E-87BA-0F60C64312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102C8A-CD0D-4236-871A-3238FB8B9D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8668A-BFB1-4004-A617-1252FAB3E43B}" type="slidenum">
              <a:rPr lang="en-US" smtClean="0"/>
              <a:t>‹#›</a:t>
            </a:fld>
            <a:endParaRPr lang="en-US"/>
          </a:p>
        </p:txBody>
      </p:sp>
    </p:spTree>
    <p:extLst>
      <p:ext uri="{BB962C8B-B14F-4D97-AF65-F5344CB8AC3E}">
        <p14:creationId xmlns:p14="http://schemas.microsoft.com/office/powerpoint/2010/main" val="38427077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berosampa.blogspot.com/2013/09/o-cuidado-missionario.html"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54">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FC2194-A800-44CB-83E7-2CE484DE8D11}"/>
              </a:ext>
            </a:extLst>
          </p:cNvPr>
          <p:cNvSpPr>
            <a:spLocks noGrp="1"/>
          </p:cNvSpPr>
          <p:nvPr>
            <p:ph type="ctrTitle"/>
          </p:nvPr>
        </p:nvSpPr>
        <p:spPr>
          <a:xfrm>
            <a:off x="5810089" y="2363056"/>
            <a:ext cx="6381911" cy="1246089"/>
          </a:xfrm>
          <a:ln w="19050">
            <a:solidFill>
              <a:schemeClr val="accent1"/>
            </a:solidFill>
          </a:ln>
        </p:spPr>
        <p:style>
          <a:lnRef idx="2">
            <a:schemeClr val="accent1"/>
          </a:lnRef>
          <a:fillRef idx="1">
            <a:schemeClr val="lt1"/>
          </a:fillRef>
          <a:effectRef idx="0">
            <a:schemeClr val="accent1"/>
          </a:effectRef>
          <a:fontRef idx="minor">
            <a:schemeClr val="dk1"/>
          </a:fontRef>
        </p:style>
        <p:txBody>
          <a:bodyPr>
            <a:noAutofit/>
          </a:bodyPr>
          <a:lstStyle/>
          <a:p>
            <a:r>
              <a:rPr lang="en-US" sz="4000" dirty="0"/>
              <a:t>Clustering Assignment-Part II</a:t>
            </a:r>
            <a:br>
              <a:rPr lang="en-US" sz="4000" dirty="0"/>
            </a:br>
            <a:r>
              <a:rPr lang="en-US" sz="4000" dirty="0"/>
              <a:t>(K-Means + Hierarchical)</a:t>
            </a:r>
          </a:p>
        </p:txBody>
      </p:sp>
      <p:sp>
        <p:nvSpPr>
          <p:cNvPr id="3" name="Subtitle 2">
            <a:extLst>
              <a:ext uri="{FF2B5EF4-FFF2-40B4-BE49-F238E27FC236}">
                <a16:creationId xmlns:a16="http://schemas.microsoft.com/office/drawing/2014/main" id="{EE4DD1AC-538C-4C4C-9E9B-4DD58C4B0AF5}"/>
              </a:ext>
            </a:extLst>
          </p:cNvPr>
          <p:cNvSpPr>
            <a:spLocks noGrp="1"/>
          </p:cNvSpPr>
          <p:nvPr>
            <p:ph type="subTitle" idx="1"/>
          </p:nvPr>
        </p:nvSpPr>
        <p:spPr>
          <a:xfrm>
            <a:off x="6826103" y="5197771"/>
            <a:ext cx="5365898" cy="509772"/>
          </a:xfrm>
        </p:spPr>
        <p:txBody>
          <a:bodyPr>
            <a:noAutofit/>
          </a:bodyPr>
          <a:lstStyle/>
          <a:p>
            <a:r>
              <a:rPr lang="en-US" sz="2000" dirty="0"/>
              <a:t>Submitted By :  </a:t>
            </a:r>
            <a:r>
              <a:rPr lang="en-US" sz="2000" dirty="0">
                <a:latin typeface="Lato"/>
              </a:rPr>
              <a:t>Snigdha Chakraborty</a:t>
            </a:r>
            <a:r>
              <a:rPr lang="en-US" sz="2000" dirty="0"/>
              <a:t>                </a:t>
            </a:r>
          </a:p>
        </p:txBody>
      </p:sp>
      <p:sp>
        <p:nvSpPr>
          <p:cNvPr id="68" name="Freeform: Shape 56">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Freeform: Shape 58">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Shape 60">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Freeform: Shape 62">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Shape 64">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381C9AD9-6E56-4C17-AE18-A29B885E6D1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375" r="11375"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67" name="Freeform: Shape 66">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1871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AD6998C6-0F06-49DD-8ABF-0A683093D3BD}"/>
              </a:ext>
            </a:extLst>
          </p:cNvPr>
          <p:cNvSpPr>
            <a:spLocks noGrp="1"/>
          </p:cNvSpPr>
          <p:nvPr>
            <p:ph type="title"/>
          </p:nvPr>
        </p:nvSpPr>
        <p:spPr>
          <a:xfrm>
            <a:off x="643467" y="-55434"/>
            <a:ext cx="10905066" cy="912690"/>
          </a:xfrm>
        </p:spPr>
        <p:txBody>
          <a:bodyPr>
            <a:noAutofit/>
          </a:bodyPr>
          <a:lstStyle/>
          <a:p>
            <a:r>
              <a:rPr lang="en-US" sz="2800" b="1" dirty="0">
                <a:latin typeface="Merriweather"/>
              </a:rPr>
              <a:t> e) Explain the different linkages used in Hierarchical Clustering.</a:t>
            </a:r>
          </a:p>
        </p:txBody>
      </p:sp>
      <p:sp>
        <p:nvSpPr>
          <p:cNvPr id="3" name="Content Placeholder 2">
            <a:extLst>
              <a:ext uri="{FF2B5EF4-FFF2-40B4-BE49-F238E27FC236}">
                <a16:creationId xmlns:a16="http://schemas.microsoft.com/office/drawing/2014/main" id="{7ADC3A9F-ED42-414F-BB53-7AE42B291C85}"/>
              </a:ext>
            </a:extLst>
          </p:cNvPr>
          <p:cNvSpPr>
            <a:spLocks noGrp="1"/>
          </p:cNvSpPr>
          <p:nvPr>
            <p:ph idx="1"/>
          </p:nvPr>
        </p:nvSpPr>
        <p:spPr>
          <a:xfrm>
            <a:off x="643467" y="814936"/>
            <a:ext cx="7671193" cy="2341928"/>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Hierarchical clustering involves creating clusters that have a predetermined ordering from top to bottom. There are two types of hierarchical clustering, Divisive (Top-Down) and Agglomerative (Bottom-Up). It results in an inverted tree-shaped structure, called the dendrogram. Linkage can be defined as the pairwise distances between the data points. There are mainly 3 types of linkages:-</a:t>
            </a:r>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Content Placeholder 2">
            <a:extLst>
              <a:ext uri="{FF2B5EF4-FFF2-40B4-BE49-F238E27FC236}">
                <a16:creationId xmlns:a16="http://schemas.microsoft.com/office/drawing/2014/main" id="{1107BB74-B160-4AFA-8D67-92130F3657E5}"/>
              </a:ext>
            </a:extLst>
          </p:cNvPr>
          <p:cNvSpPr txBox="1">
            <a:spLocks/>
          </p:cNvSpPr>
          <p:nvPr/>
        </p:nvSpPr>
        <p:spPr>
          <a:xfrm>
            <a:off x="470247" y="2991492"/>
            <a:ext cx="10905066" cy="37683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Single Linkage - Here, the distance between 2 clusters is defined as the shortest distance between points in the two clusters</a:t>
            </a:r>
          </a:p>
          <a:p>
            <a:pPr marL="342900"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Complete Linkage - Here, the distance between 2 clusters is defined as the maximum distance between any 2 points in the clusters</a:t>
            </a:r>
          </a:p>
          <a:p>
            <a:pPr marL="342900"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Average Linkage - Here, the distance between 2 clusters is defined as the average distance between every point of one cluster to every other point of the other cluster</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Usually single linkage produces non structured dendrogram where as complete/average linkage produces clusters with proper tree like structures and hence is more convenient in clustering</a:t>
            </a:r>
          </a:p>
        </p:txBody>
      </p:sp>
      <p:pic>
        <p:nvPicPr>
          <p:cNvPr id="2" name="Picture 1">
            <a:extLst>
              <a:ext uri="{FF2B5EF4-FFF2-40B4-BE49-F238E27FC236}">
                <a16:creationId xmlns:a16="http://schemas.microsoft.com/office/drawing/2014/main" id="{B68F9FCB-771B-4D8F-824D-C2AA12FD9DDA}"/>
              </a:ext>
            </a:extLst>
          </p:cNvPr>
          <p:cNvPicPr>
            <a:picLocks noChangeAspect="1"/>
          </p:cNvPicPr>
          <p:nvPr/>
        </p:nvPicPr>
        <p:blipFill>
          <a:blip r:embed="rId2"/>
          <a:stretch>
            <a:fillRect/>
          </a:stretch>
        </p:blipFill>
        <p:spPr>
          <a:xfrm>
            <a:off x="8314660" y="747757"/>
            <a:ext cx="3877340" cy="2277324"/>
          </a:xfrm>
          <a:prstGeom prst="rect">
            <a:avLst/>
          </a:prstGeom>
        </p:spPr>
      </p:pic>
    </p:spTree>
    <p:extLst>
      <p:ext uri="{BB962C8B-B14F-4D97-AF65-F5344CB8AC3E}">
        <p14:creationId xmlns:p14="http://schemas.microsoft.com/office/powerpoint/2010/main" val="208114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Freeform: Shape 3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Freeform: Shape 4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AD6998C6-0F06-49DD-8ABF-0A683093D3BD}"/>
              </a:ext>
            </a:extLst>
          </p:cNvPr>
          <p:cNvSpPr>
            <a:spLocks noGrp="1"/>
          </p:cNvSpPr>
          <p:nvPr>
            <p:ph type="title"/>
          </p:nvPr>
        </p:nvSpPr>
        <p:spPr>
          <a:xfrm>
            <a:off x="1524000" y="2046986"/>
            <a:ext cx="9144000" cy="2764028"/>
          </a:xfrm>
          <a:ln w="28575"/>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algn="ctr"/>
            <a:r>
              <a:rPr lang="en-US" sz="4800" kern="1200" dirty="0">
                <a:solidFill>
                  <a:schemeClr val="tx1"/>
                </a:solidFill>
                <a:latin typeface="+mj-lt"/>
                <a:ea typeface="+mj-ea"/>
                <a:cs typeface="+mj-cs"/>
              </a:rPr>
              <a:t>Question 1 – Assignment Summary</a:t>
            </a:r>
          </a:p>
        </p:txBody>
      </p:sp>
      <p:sp>
        <p:nvSpPr>
          <p:cNvPr id="51" name="Rectangle 4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4771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AD6998C6-0F06-49DD-8ABF-0A683093D3BD}"/>
              </a:ext>
            </a:extLst>
          </p:cNvPr>
          <p:cNvSpPr>
            <a:spLocks noGrp="1"/>
          </p:cNvSpPr>
          <p:nvPr>
            <p:ph type="title"/>
          </p:nvPr>
        </p:nvSpPr>
        <p:spPr>
          <a:xfrm>
            <a:off x="643467" y="174382"/>
            <a:ext cx="10905066" cy="679796"/>
          </a:xfrm>
        </p:spPr>
        <p:txBody>
          <a:bodyPr>
            <a:noAutofit/>
          </a:bodyPr>
          <a:lstStyle/>
          <a:p>
            <a:r>
              <a:rPr lang="en-US" sz="2800" b="1" dirty="0">
                <a:latin typeface="Merriweather"/>
              </a:rPr>
              <a:t>Q1. Briefly describe the "Clustering of Countries" assignment within 200-300 words</a:t>
            </a:r>
          </a:p>
        </p:txBody>
      </p:sp>
      <p:sp>
        <p:nvSpPr>
          <p:cNvPr id="3" name="Content Placeholder 2">
            <a:extLst>
              <a:ext uri="{FF2B5EF4-FFF2-40B4-BE49-F238E27FC236}">
                <a16:creationId xmlns:a16="http://schemas.microsoft.com/office/drawing/2014/main" id="{7ADC3A9F-ED42-414F-BB53-7AE42B291C85}"/>
              </a:ext>
            </a:extLst>
          </p:cNvPr>
          <p:cNvSpPr>
            <a:spLocks noGrp="1"/>
          </p:cNvSpPr>
          <p:nvPr>
            <p:ph idx="1"/>
          </p:nvPr>
        </p:nvSpPr>
        <p:spPr>
          <a:xfrm>
            <a:off x="643467" y="898481"/>
            <a:ext cx="10905066" cy="5771706"/>
          </a:xfrm>
        </p:spPr>
        <p:txBody>
          <a:bodyPr>
            <a:noAutofit/>
          </a:bodyPr>
          <a:lstStyle/>
          <a:p>
            <a:pPr marL="0" indent="0" algn="just">
              <a:lnSpc>
                <a:spcPct val="150000"/>
              </a:lnSpc>
              <a:buNone/>
            </a:pPr>
            <a:r>
              <a:rPr lang="en-US" sz="1600" u="sng" dirty="0">
                <a:latin typeface="Times New Roman" panose="02020603050405020304" pitchFamily="18" charset="0"/>
                <a:cs typeface="Times New Roman" panose="02020603050405020304" pitchFamily="18" charset="0"/>
              </a:rPr>
              <a:t>Problem Statement </a:t>
            </a:r>
            <a:r>
              <a:rPr lang="en-US" sz="1600" dirty="0">
                <a:latin typeface="Times New Roman" panose="02020603050405020304" pitchFamily="18" charset="0"/>
                <a:cs typeface="Times New Roman" panose="02020603050405020304" pitchFamily="18" charset="0"/>
              </a:rPr>
              <a:t>– As an analyst we need to categorize the countries using some socio economic and health factors and report back 5 countries, which are in dire need of aid, to the CEO of HELP International NGO</a:t>
            </a:r>
          </a:p>
          <a:p>
            <a:pPr marL="0" indent="0" algn="just">
              <a:lnSpc>
                <a:spcPct val="150000"/>
              </a:lnSpc>
              <a:buNone/>
            </a:pPr>
            <a:r>
              <a:rPr lang="en-US" sz="1600" u="sng" dirty="0">
                <a:latin typeface="Times New Roman" panose="02020603050405020304" pitchFamily="18" charset="0"/>
                <a:cs typeface="Times New Roman" panose="02020603050405020304" pitchFamily="18" charset="0"/>
              </a:rPr>
              <a:t>Technical Approach </a:t>
            </a:r>
            <a:r>
              <a:rPr lang="en-US" sz="1600" dirty="0">
                <a:latin typeface="Times New Roman" panose="02020603050405020304" pitchFamily="18" charset="0"/>
                <a:cs typeface="Times New Roman" panose="02020603050405020304" pitchFamily="18" charset="0"/>
              </a:rPr>
              <a:t>– Below are the list of steps performed to analyze the data and conclude the outcome:-</a:t>
            </a:r>
          </a:p>
          <a:p>
            <a:pPr marL="342900" indent="-34290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We started with business understanding and analyzing the problem statement followed by Data Understanding</a:t>
            </a:r>
          </a:p>
          <a:p>
            <a:pPr marL="342900" indent="-34290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During Data Cleaning we observed that there are no missing columns/rows and no duplicate data., hence moved to next step of EDA (Exploratory Data Analysis)</a:t>
            </a:r>
          </a:p>
          <a:p>
            <a:pPr marL="342900" indent="-34290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In EDA we analyzed the spread of data using various plot and statistics. We also did :-</a:t>
            </a:r>
          </a:p>
          <a:p>
            <a:pPr marL="800100" lvl="1" indent="-34290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Univariate Analysis by plotting Bar graph of countries vs features. We concluded that most of the African Countries has lowest </a:t>
            </a:r>
            <a:r>
              <a:rPr lang="en-US" sz="1600" dirty="0" err="1">
                <a:latin typeface="Times New Roman" panose="02020603050405020304" pitchFamily="18" charset="0"/>
                <a:cs typeface="Times New Roman" panose="02020603050405020304" pitchFamily="18" charset="0"/>
              </a:rPr>
              <a:t>gdp</a:t>
            </a:r>
            <a:r>
              <a:rPr lang="en-US" sz="1600" dirty="0">
                <a:latin typeface="Times New Roman" panose="02020603050405020304" pitchFamily="18" charset="0"/>
                <a:cs typeface="Times New Roman" panose="02020603050405020304" pitchFamily="18" charset="0"/>
              </a:rPr>
              <a:t>, income, health, life expectancy and highest child mortality rate</a:t>
            </a:r>
          </a:p>
          <a:p>
            <a:pPr marL="800100" lvl="1" indent="-34290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Bivariate Analysis by plotting pair plot and heat map. We found that imports – exports, child mortality rate – life expectance/total fertility are highly correlated variable.</a:t>
            </a:r>
          </a:p>
          <a:p>
            <a:pPr marL="342900" indent="-34290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Post that we moved ahead to Data preparation. Below steps were considered:</a:t>
            </a:r>
          </a:p>
          <a:p>
            <a:pPr marL="800100" lvl="1" indent="-34290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Outlier Analysis and Treatment – Almost all the variables had outliers. Removing outlier is not chosen as it will shrink the size of the existing data and result into improper analysis. Hence, we did soft capping with 1-99 percentile.</a:t>
            </a:r>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789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AD6998C6-0F06-49DD-8ABF-0A683093D3BD}"/>
              </a:ext>
            </a:extLst>
          </p:cNvPr>
          <p:cNvSpPr>
            <a:spLocks noGrp="1"/>
          </p:cNvSpPr>
          <p:nvPr>
            <p:ph type="title"/>
          </p:nvPr>
        </p:nvSpPr>
        <p:spPr>
          <a:xfrm>
            <a:off x="643467" y="258590"/>
            <a:ext cx="10905066" cy="679796"/>
          </a:xfrm>
        </p:spPr>
        <p:txBody>
          <a:bodyPr>
            <a:normAutofit/>
          </a:bodyPr>
          <a:lstStyle/>
          <a:p>
            <a:r>
              <a:rPr lang="en-US" sz="2800" b="1" dirty="0">
                <a:latin typeface="Merriweather"/>
              </a:rPr>
              <a:t>Q1. </a:t>
            </a:r>
            <a:r>
              <a:rPr lang="en-US" sz="2800" b="1" dirty="0" err="1">
                <a:latin typeface="Merriweather"/>
              </a:rPr>
              <a:t>Contd</a:t>
            </a:r>
            <a:r>
              <a:rPr lang="en-US" sz="2800" b="1" dirty="0">
                <a:latin typeface="Merriweather"/>
              </a:rPr>
              <a:t> ..</a:t>
            </a:r>
          </a:p>
        </p:txBody>
      </p:sp>
      <p:sp>
        <p:nvSpPr>
          <p:cNvPr id="3" name="Content Placeholder 2">
            <a:extLst>
              <a:ext uri="{FF2B5EF4-FFF2-40B4-BE49-F238E27FC236}">
                <a16:creationId xmlns:a16="http://schemas.microsoft.com/office/drawing/2014/main" id="{7ADC3A9F-ED42-414F-BB53-7AE42B291C85}"/>
              </a:ext>
            </a:extLst>
          </p:cNvPr>
          <p:cNvSpPr>
            <a:spLocks noGrp="1"/>
          </p:cNvSpPr>
          <p:nvPr>
            <p:ph idx="1"/>
          </p:nvPr>
        </p:nvSpPr>
        <p:spPr>
          <a:xfrm>
            <a:off x="643467" y="964552"/>
            <a:ext cx="10905066" cy="5797756"/>
          </a:xfrm>
        </p:spPr>
        <p:txBody>
          <a:bodyPr>
            <a:noAutofit/>
          </a:bodyPr>
          <a:lstStyle/>
          <a:p>
            <a:pPr marL="800100" lvl="1" indent="-34290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Data Scaling – Scaled the date (except country) using standardized scaler</a:t>
            </a:r>
          </a:p>
          <a:p>
            <a:pPr marL="800100" lvl="1" indent="-34290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Validated Hopkins Statistics of the scaled data = 0.89, which indicates the data is good for cluster analysis</a:t>
            </a:r>
          </a:p>
          <a:p>
            <a:pPr marL="342900" indent="-342900" algn="just">
              <a:lnSpc>
                <a:spcPct val="150000"/>
              </a:lnSpc>
              <a:buFont typeface="+mj-lt"/>
              <a:buAutoNum type="arabicPeriod" startAt="5"/>
            </a:pPr>
            <a:r>
              <a:rPr lang="en-US" sz="1600" dirty="0">
                <a:latin typeface="Times New Roman" panose="02020603050405020304" pitchFamily="18" charset="0"/>
                <a:cs typeface="Times New Roman" panose="02020603050405020304" pitchFamily="18" charset="0"/>
              </a:rPr>
              <a:t>Model Building – As per elbow curve and silhouette score analysis we took 3 as optimal cluster and performed K-means clustering. We did validate the result by Hierarchical Clustering (Complete Linkage) and the results were in-line with previous outcome of k-means</a:t>
            </a:r>
          </a:p>
          <a:p>
            <a:pPr marL="800100" lvl="1" indent="-342900" algn="just">
              <a:lnSpc>
                <a:spcPct val="150000"/>
              </a:lnSpc>
              <a:buFont typeface="+mj-lt"/>
              <a:buAutoNum type="alphaUcPeriod"/>
            </a:pPr>
            <a:r>
              <a:rPr lang="en-US" sz="1600" dirty="0">
                <a:latin typeface="Times New Roman" panose="02020603050405020304" pitchFamily="18" charset="0"/>
                <a:cs typeface="Times New Roman" panose="02020603050405020304" pitchFamily="18" charset="0"/>
              </a:rPr>
              <a:t>The time complexity of K Means is linear = O(n) while that of hierarchical clustering is quadratic = O(n2). So, considering the time complexity we opted to go with the clusters formed by K-means</a:t>
            </a:r>
          </a:p>
          <a:p>
            <a:pPr marL="342900" indent="-342900" algn="just">
              <a:lnSpc>
                <a:spcPct val="150000"/>
              </a:lnSpc>
              <a:buFont typeface="+mj-lt"/>
              <a:buAutoNum type="arabicPeriod" startAt="5"/>
            </a:pPr>
            <a:r>
              <a:rPr lang="en-US" sz="1600" dirty="0">
                <a:latin typeface="Times New Roman" panose="02020603050405020304" pitchFamily="18" charset="0"/>
                <a:cs typeface="Times New Roman" panose="02020603050405020304" pitchFamily="18" charset="0"/>
              </a:rPr>
              <a:t>Cluster Profiling – Based on statistics and economic factors the 3 clusters were identified as Under-developed, developed and developing countries</a:t>
            </a:r>
          </a:p>
          <a:p>
            <a:pPr marL="342900" indent="-342900" algn="just">
              <a:lnSpc>
                <a:spcPct val="150000"/>
              </a:lnSpc>
              <a:buFont typeface="+mj-lt"/>
              <a:buAutoNum type="arabicPeriod" startAt="5"/>
            </a:pPr>
            <a:r>
              <a:rPr lang="en-US" sz="1600" dirty="0">
                <a:latin typeface="Times New Roman" panose="02020603050405020304" pitchFamily="18" charset="0"/>
                <a:cs typeface="Times New Roman" panose="02020603050405020304" pitchFamily="18" charset="0"/>
              </a:rPr>
              <a:t>Under-developed countries were the one with low GDP, low Income and high child mortality rate and these made the cluster as best for our outcome</a:t>
            </a:r>
          </a:p>
          <a:p>
            <a:pPr marL="342900" indent="-342900" algn="just">
              <a:lnSpc>
                <a:spcPct val="150000"/>
              </a:lnSpc>
              <a:buFont typeface="+mj-lt"/>
              <a:buAutoNum type="arabicPeriod" startAt="5"/>
            </a:pPr>
            <a:r>
              <a:rPr lang="en-US" sz="1600" dirty="0">
                <a:latin typeface="Times New Roman" panose="02020603050405020304" pitchFamily="18" charset="0"/>
                <a:cs typeface="Times New Roman" panose="02020603050405020304" pitchFamily="18" charset="0"/>
              </a:rPr>
              <a:t>Conclusion – We filtered the list of countries from under-developed cluster as per above sequence and retrieved top 5 countries in need of aid - </a:t>
            </a:r>
            <a:r>
              <a:rPr lang="it-IT" sz="1600" b="1" dirty="0">
                <a:latin typeface="Times New Roman" panose="02020603050405020304" pitchFamily="18" charset="0"/>
                <a:cs typeface="Times New Roman" panose="02020603050405020304" pitchFamily="18" charset="0"/>
              </a:rPr>
              <a:t>Sierra Leone, Haiti, Chad, Central African Republic, Mali</a:t>
            </a:r>
            <a:r>
              <a:rPr lang="en-US" sz="1600" b="1" dirty="0">
                <a:latin typeface="Times New Roman" panose="02020603050405020304" pitchFamily="18" charset="0"/>
                <a:cs typeface="Times New Roman" panose="02020603050405020304" pitchFamily="18" charset="0"/>
              </a:rPr>
              <a:t> </a:t>
            </a: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69624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Freeform: Shape 3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Freeform: Shape 4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AD6998C6-0F06-49DD-8ABF-0A683093D3BD}"/>
              </a:ext>
            </a:extLst>
          </p:cNvPr>
          <p:cNvSpPr>
            <a:spLocks noGrp="1"/>
          </p:cNvSpPr>
          <p:nvPr>
            <p:ph type="title"/>
          </p:nvPr>
        </p:nvSpPr>
        <p:spPr>
          <a:xfrm>
            <a:off x="1524000" y="2046986"/>
            <a:ext cx="9144000" cy="2764028"/>
          </a:xfrm>
          <a:ln w="28575"/>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algn="ctr"/>
            <a:r>
              <a:rPr lang="en-US" sz="4800" kern="1200" dirty="0">
                <a:solidFill>
                  <a:schemeClr val="tx1"/>
                </a:solidFill>
                <a:latin typeface="+mj-lt"/>
                <a:ea typeface="+mj-ea"/>
                <a:cs typeface="+mj-cs"/>
              </a:rPr>
              <a:t>Question 2 </a:t>
            </a:r>
            <a:r>
              <a:rPr lang="en-US" sz="4800" dirty="0">
                <a:solidFill>
                  <a:schemeClr val="tx1"/>
                </a:solidFill>
                <a:latin typeface="+mj-lt"/>
                <a:ea typeface="+mj-ea"/>
                <a:cs typeface="+mj-cs"/>
              </a:rPr>
              <a:t>– Clustering</a:t>
            </a:r>
            <a:endParaRPr lang="en-US" sz="4800" kern="1200" dirty="0">
              <a:solidFill>
                <a:schemeClr val="tx1"/>
              </a:solidFill>
              <a:latin typeface="+mj-lt"/>
              <a:ea typeface="+mj-ea"/>
              <a:cs typeface="+mj-cs"/>
            </a:endParaRPr>
          </a:p>
        </p:txBody>
      </p:sp>
      <p:sp>
        <p:nvSpPr>
          <p:cNvPr id="51" name="Rectangle 4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8081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AD6998C6-0F06-49DD-8ABF-0A683093D3BD}"/>
              </a:ext>
            </a:extLst>
          </p:cNvPr>
          <p:cNvSpPr>
            <a:spLocks noGrp="1"/>
          </p:cNvSpPr>
          <p:nvPr>
            <p:ph type="title"/>
          </p:nvPr>
        </p:nvSpPr>
        <p:spPr>
          <a:xfrm>
            <a:off x="643467" y="174382"/>
            <a:ext cx="10905066" cy="679796"/>
          </a:xfrm>
        </p:spPr>
        <p:txBody>
          <a:bodyPr>
            <a:noAutofit/>
          </a:bodyPr>
          <a:lstStyle/>
          <a:p>
            <a:r>
              <a:rPr lang="en-US" sz="2800" b="1" dirty="0">
                <a:latin typeface="Merriweather"/>
              </a:rPr>
              <a:t>a) Compare and contrast K-means Clustering and Hierarchical Clustering.</a:t>
            </a:r>
          </a:p>
        </p:txBody>
      </p:sp>
      <p:sp>
        <p:nvSpPr>
          <p:cNvPr id="3" name="Content Placeholder 2">
            <a:extLst>
              <a:ext uri="{FF2B5EF4-FFF2-40B4-BE49-F238E27FC236}">
                <a16:creationId xmlns:a16="http://schemas.microsoft.com/office/drawing/2014/main" id="{7ADC3A9F-ED42-414F-BB53-7AE42B291C85}"/>
              </a:ext>
            </a:extLst>
          </p:cNvPr>
          <p:cNvSpPr>
            <a:spLocks noGrp="1"/>
          </p:cNvSpPr>
          <p:nvPr>
            <p:ph idx="1"/>
          </p:nvPr>
        </p:nvSpPr>
        <p:spPr>
          <a:xfrm>
            <a:off x="643467" y="1073095"/>
            <a:ext cx="10905066" cy="5607239"/>
          </a:xfrm>
        </p:spPr>
        <p:txBody>
          <a:bodyPr>
            <a:noAutofit/>
          </a:bodyPr>
          <a:lstStyle/>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 name="Table 3">
            <a:extLst>
              <a:ext uri="{FF2B5EF4-FFF2-40B4-BE49-F238E27FC236}">
                <a16:creationId xmlns:a16="http://schemas.microsoft.com/office/drawing/2014/main" id="{7D5F9EFC-0463-4139-8F5D-5E3419E14B73}"/>
              </a:ext>
            </a:extLst>
          </p:cNvPr>
          <p:cNvGraphicFramePr>
            <a:graphicFrameLocks noGrp="1"/>
          </p:cNvGraphicFramePr>
          <p:nvPr>
            <p:extLst>
              <p:ext uri="{D42A27DB-BD31-4B8C-83A1-F6EECF244321}">
                <p14:modId xmlns:p14="http://schemas.microsoft.com/office/powerpoint/2010/main" val="2624956454"/>
              </p:ext>
            </p:extLst>
          </p:nvPr>
        </p:nvGraphicFramePr>
        <p:xfrm>
          <a:off x="627321" y="854178"/>
          <a:ext cx="10921212" cy="5853966"/>
        </p:xfrm>
        <a:graphic>
          <a:graphicData uri="http://schemas.openxmlformats.org/drawingml/2006/table">
            <a:tbl>
              <a:tblPr firstRow="1" bandRow="1">
                <a:tableStyleId>{5C22544A-7EE6-4342-B048-85BDC9FD1C3A}</a:tableStyleId>
              </a:tblPr>
              <a:tblGrid>
                <a:gridCol w="765544">
                  <a:extLst>
                    <a:ext uri="{9D8B030D-6E8A-4147-A177-3AD203B41FA5}">
                      <a16:colId xmlns:a16="http://schemas.microsoft.com/office/drawing/2014/main" val="110793752"/>
                    </a:ext>
                  </a:extLst>
                </a:gridCol>
                <a:gridCol w="4944140">
                  <a:extLst>
                    <a:ext uri="{9D8B030D-6E8A-4147-A177-3AD203B41FA5}">
                      <a16:colId xmlns:a16="http://schemas.microsoft.com/office/drawing/2014/main" val="2576968760"/>
                    </a:ext>
                  </a:extLst>
                </a:gridCol>
                <a:gridCol w="5211528">
                  <a:extLst>
                    <a:ext uri="{9D8B030D-6E8A-4147-A177-3AD203B41FA5}">
                      <a16:colId xmlns:a16="http://schemas.microsoft.com/office/drawing/2014/main" val="753548731"/>
                    </a:ext>
                  </a:extLst>
                </a:gridCol>
              </a:tblGrid>
              <a:tr h="480322">
                <a:tc>
                  <a:txBody>
                    <a:bodyPr/>
                    <a:lstStyle/>
                    <a:p>
                      <a:pPr algn="ctr"/>
                      <a:r>
                        <a:rPr lang="en-US" sz="1600" dirty="0" err="1">
                          <a:latin typeface="Times New Roman" panose="02020603050405020304" pitchFamily="18" charset="0"/>
                          <a:cs typeface="Times New Roman" panose="02020603050405020304" pitchFamily="18" charset="0"/>
                        </a:rPr>
                        <a:t>SL.No</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800" b="1" dirty="0">
                          <a:latin typeface="Times New Roman" panose="02020603050405020304" pitchFamily="18" charset="0"/>
                          <a:cs typeface="Times New Roman" panose="02020603050405020304" pitchFamily="18" charset="0"/>
                        </a:rPr>
                        <a:t>K-means Clustering </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b="1" dirty="0">
                          <a:latin typeface="Times New Roman" panose="02020603050405020304" pitchFamily="18" charset="0"/>
                          <a:cs typeface="Times New Roman" panose="02020603050405020304" pitchFamily="18" charset="0"/>
                        </a:rPr>
                        <a:t>Hierarchical Clustering</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8426706"/>
                  </a:ext>
                </a:extLst>
              </a:tr>
              <a:tr h="1246675">
                <a:tc>
                  <a:txBody>
                    <a:bodyPr/>
                    <a:lstStyle/>
                    <a:p>
                      <a:pPr algn="ctr"/>
                      <a:endParaRPr lang="en-US" sz="1700" dirty="0">
                        <a:latin typeface="Times New Roman" panose="02020603050405020304" pitchFamily="18" charset="0"/>
                        <a:cs typeface="Times New Roman" panose="02020603050405020304" pitchFamily="18" charset="0"/>
                      </a:endParaRPr>
                    </a:p>
                    <a:p>
                      <a:pPr algn="ctr"/>
                      <a:r>
                        <a:rPr lang="en-US" sz="1700" dirty="0">
                          <a:latin typeface="Times New Roman" panose="02020603050405020304" pitchFamily="18" charset="0"/>
                          <a:cs typeface="Times New Roman" panose="02020603050405020304" pitchFamily="18" charset="0"/>
                        </a:rPr>
                        <a:t>1</a:t>
                      </a:r>
                    </a:p>
                  </a:txBody>
                  <a:tcPr/>
                </a:tc>
                <a:tc>
                  <a:txBody>
                    <a:bodyPr/>
                    <a:lstStyle/>
                    <a:p>
                      <a:pPr algn="just"/>
                      <a:r>
                        <a:rPr lang="en-US" sz="1700" dirty="0">
                          <a:latin typeface="Times New Roman" panose="02020603050405020304" pitchFamily="18" charset="0"/>
                          <a:cs typeface="Times New Roman" panose="02020603050405020304" pitchFamily="18" charset="0"/>
                        </a:rPr>
                        <a:t>K-means is a centroid-based algorithm, or a distance-based algorithm, where we calculate the distances to assign a point to a cluster. It is performed using pre-specified  number of clusters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700" kern="1200" dirty="0">
                          <a:solidFill>
                            <a:schemeClr val="dk1"/>
                          </a:solidFill>
                          <a:latin typeface="Times New Roman" panose="02020603050405020304" pitchFamily="18" charset="0"/>
                          <a:ea typeface="+mn-ea"/>
                          <a:cs typeface="Times New Roman" panose="02020603050405020304" pitchFamily="18" charset="0"/>
                        </a:rPr>
                        <a:t>Hierarchical cluster analysis is an unsupervised clustering algorithm which seeks to build a hierarchy of clusters. It can be  either divisive or agglomerative.</a:t>
                      </a:r>
                    </a:p>
                    <a:p>
                      <a:pPr algn="just"/>
                      <a:endParaRPr lang="en-US"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92475562"/>
                  </a:ext>
                </a:extLst>
              </a:tr>
              <a:tr h="673939">
                <a:tc>
                  <a:txBody>
                    <a:bodyPr/>
                    <a:lstStyle/>
                    <a:p>
                      <a:pPr algn="ctr"/>
                      <a:r>
                        <a:rPr lang="en-US" sz="1700" dirty="0">
                          <a:latin typeface="Times New Roman" panose="02020603050405020304" pitchFamily="18" charset="0"/>
                          <a:cs typeface="Times New Roman" panose="02020603050405020304" pitchFamily="18" charset="0"/>
                        </a:rPr>
                        <a:t>2</a:t>
                      </a:r>
                    </a:p>
                  </a:txBody>
                  <a:tcPr/>
                </a:tc>
                <a:tc>
                  <a:txBody>
                    <a:bodyPr/>
                    <a:lstStyle/>
                    <a:p>
                      <a:pPr algn="just"/>
                      <a:r>
                        <a:rPr lang="en-US" sz="1700" dirty="0">
                          <a:latin typeface="Times New Roman" panose="02020603050405020304" pitchFamily="18" charset="0"/>
                          <a:cs typeface="Times New Roman" panose="02020603050405020304" pitchFamily="18" charset="0"/>
                        </a:rPr>
                        <a:t>Optimal Number of clusters can be determine using Elbow Curve/SSD and Silhouette Score</a:t>
                      </a:r>
                    </a:p>
                  </a:txBody>
                  <a:tcPr/>
                </a:tc>
                <a:tc>
                  <a:txBody>
                    <a:bodyPr/>
                    <a:lstStyle/>
                    <a:p>
                      <a:pPr algn="just"/>
                      <a:r>
                        <a:rPr lang="en-US" sz="1700" dirty="0">
                          <a:latin typeface="Times New Roman" panose="02020603050405020304" pitchFamily="18" charset="0"/>
                          <a:cs typeface="Times New Roman" panose="02020603050405020304" pitchFamily="18" charset="0"/>
                        </a:rPr>
                        <a:t>Optimal number of cluster is determined by analyzing the dendrogram and cutting at appropriate stage</a:t>
                      </a:r>
                    </a:p>
                  </a:txBody>
                  <a:tcPr/>
                </a:tc>
                <a:extLst>
                  <a:ext uri="{0D108BD9-81ED-4DB2-BD59-A6C34878D82A}">
                    <a16:rowId xmlns:a16="http://schemas.microsoft.com/office/drawing/2014/main" val="3892652080"/>
                  </a:ext>
                </a:extLst>
              </a:tr>
              <a:tr h="958981">
                <a:tc>
                  <a:txBody>
                    <a:bodyPr/>
                    <a:lstStyle/>
                    <a:p>
                      <a:pPr algn="ctr"/>
                      <a:endParaRPr lang="en-US" sz="1700" dirty="0">
                        <a:latin typeface="Times New Roman" panose="02020603050405020304" pitchFamily="18" charset="0"/>
                        <a:cs typeface="Times New Roman" panose="02020603050405020304" pitchFamily="18" charset="0"/>
                      </a:endParaRPr>
                    </a:p>
                    <a:p>
                      <a:pPr algn="ctr"/>
                      <a:r>
                        <a:rPr lang="en-US" sz="1700" dirty="0">
                          <a:latin typeface="Times New Roman" panose="02020603050405020304" pitchFamily="18" charset="0"/>
                          <a:cs typeface="Times New Roman" panose="02020603050405020304" pitchFamily="18" charset="0"/>
                        </a:rPr>
                        <a:t>3</a:t>
                      </a:r>
                    </a:p>
                  </a:txBody>
                  <a:tcPr/>
                </a:tc>
                <a:tc>
                  <a:txBody>
                    <a:bodyPr/>
                    <a:lstStyle/>
                    <a:p>
                      <a:pPr algn="just"/>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In K Means clustering, since one start with random choice of  clusters, the results is produced by running the algorithm multiple times until convergence</a:t>
                      </a:r>
                      <a:endParaRPr lang="en-US" sz="1700" dirty="0">
                        <a:latin typeface="Times New Roman" panose="02020603050405020304" pitchFamily="18" charset="0"/>
                        <a:cs typeface="Times New Roman" panose="02020603050405020304" pitchFamily="18" charset="0"/>
                      </a:endParaRPr>
                    </a:p>
                  </a:txBody>
                  <a:tcPr/>
                </a:tc>
                <a:tc>
                  <a:txBody>
                    <a:bodyPr/>
                    <a:lstStyle/>
                    <a:p>
                      <a:pPr algn="just"/>
                      <a:r>
                        <a:rPr lang="en-US" sz="1700" dirty="0">
                          <a:latin typeface="Times New Roman" panose="02020603050405020304" pitchFamily="18" charset="0"/>
                          <a:cs typeface="Times New Roman" panose="02020603050405020304" pitchFamily="18" charset="0"/>
                        </a:rPr>
                        <a:t>In Hierarchical, Agglomerative is performed using Bottom-Up and Divisive is performed Top-Down approach.</a:t>
                      </a:r>
                    </a:p>
                  </a:txBody>
                  <a:tcPr/>
                </a:tc>
                <a:extLst>
                  <a:ext uri="{0D108BD9-81ED-4DB2-BD59-A6C34878D82A}">
                    <a16:rowId xmlns:a16="http://schemas.microsoft.com/office/drawing/2014/main" val="1261902033"/>
                  </a:ext>
                </a:extLst>
              </a:tr>
              <a:tr h="1181221">
                <a:tc>
                  <a:txBody>
                    <a:bodyPr/>
                    <a:lstStyle/>
                    <a:p>
                      <a:pPr algn="ctr"/>
                      <a:endParaRPr lang="en-US" sz="1700" dirty="0">
                        <a:latin typeface="Times New Roman" panose="02020603050405020304" pitchFamily="18" charset="0"/>
                        <a:cs typeface="Times New Roman" panose="02020603050405020304" pitchFamily="18" charset="0"/>
                      </a:endParaRPr>
                    </a:p>
                    <a:p>
                      <a:pPr algn="ctr"/>
                      <a:r>
                        <a:rPr lang="en-US" sz="1700" dirty="0">
                          <a:latin typeface="Times New Roman" panose="02020603050405020304" pitchFamily="18" charset="0"/>
                          <a:cs typeface="Times New Roman" panose="02020603050405020304" pitchFamily="18" charset="0"/>
                        </a:rPr>
                        <a:t>4</a:t>
                      </a:r>
                    </a:p>
                  </a:txBody>
                  <a:tcPr/>
                </a:tc>
                <a:tc>
                  <a:txBody>
                    <a:bodyPr/>
                    <a:lstStyle/>
                    <a:p>
                      <a:pPr algn="just"/>
                      <a:r>
                        <a:rPr lang="en-US" sz="1700" dirty="0">
                          <a:latin typeface="Times New Roman" panose="02020603050405020304" pitchFamily="18" charset="0"/>
                          <a:cs typeface="Times New Roman" panose="02020603050405020304" pitchFamily="18" charset="0"/>
                        </a:rPr>
                        <a:t>Convergence depends on Choice of initial cluster centroids, number of repetition and impacts of outliers</a:t>
                      </a:r>
                    </a:p>
                  </a:txBody>
                  <a:tcPr/>
                </a:tc>
                <a:tc>
                  <a:txBody>
                    <a:bodyPr/>
                    <a:lstStyle/>
                    <a:p>
                      <a:pPr algn="just"/>
                      <a:r>
                        <a:rPr lang="en-US" sz="1700" dirty="0">
                          <a:latin typeface="Times New Roman" panose="02020603050405020304" pitchFamily="18" charset="0"/>
                          <a:cs typeface="Times New Roman" panose="02020603050405020304" pitchFamily="18" charset="0"/>
                        </a:rPr>
                        <a:t>The dendrogram depends on types of linkages single, complete, average. Mostly, complete and average linkage is widely used it produces clusters which have a proper tree-like structure</a:t>
                      </a:r>
                    </a:p>
                  </a:txBody>
                  <a:tcPr/>
                </a:tc>
                <a:extLst>
                  <a:ext uri="{0D108BD9-81ED-4DB2-BD59-A6C34878D82A}">
                    <a16:rowId xmlns:a16="http://schemas.microsoft.com/office/drawing/2014/main" val="161558648"/>
                  </a:ext>
                </a:extLst>
              </a:tr>
              <a:tr h="444148">
                <a:tc>
                  <a:txBody>
                    <a:bodyPr/>
                    <a:lstStyle/>
                    <a:p>
                      <a:pPr algn="ctr"/>
                      <a:r>
                        <a:rPr lang="en-US" sz="1700" dirty="0">
                          <a:latin typeface="Times New Roman" panose="02020603050405020304" pitchFamily="18" charset="0"/>
                          <a:cs typeface="Times New Roman" panose="02020603050405020304" pitchFamily="18" charset="0"/>
                        </a:rPr>
                        <a:t>5</a:t>
                      </a:r>
                    </a:p>
                  </a:txBody>
                  <a:tcPr/>
                </a:tc>
                <a:tc>
                  <a:txBody>
                    <a:bodyPr/>
                    <a:lstStyle/>
                    <a:p>
                      <a:pPr algn="just"/>
                      <a:r>
                        <a:rPr lang="en-US" sz="1700" dirty="0">
                          <a:latin typeface="Times New Roman" panose="02020603050405020304" pitchFamily="18" charset="0"/>
                          <a:cs typeface="Times New Roman" panose="02020603050405020304" pitchFamily="18" charset="0"/>
                        </a:rPr>
                        <a:t>The time complexity of K Means is linear = O(n)</a:t>
                      </a:r>
                    </a:p>
                  </a:txBody>
                  <a:tcPr/>
                </a:tc>
                <a:tc>
                  <a:txBody>
                    <a:bodyPr/>
                    <a:lstStyle/>
                    <a:p>
                      <a:pPr algn="just"/>
                      <a:r>
                        <a:rPr lang="en-US" sz="1700" dirty="0">
                          <a:latin typeface="Times New Roman" panose="02020603050405020304" pitchFamily="18" charset="0"/>
                          <a:cs typeface="Times New Roman" panose="02020603050405020304" pitchFamily="18" charset="0"/>
                        </a:rPr>
                        <a:t>The time complexity of Hierarchical is quadratic = O(n2) </a:t>
                      </a:r>
                    </a:p>
                  </a:txBody>
                  <a:tcPr/>
                </a:tc>
                <a:extLst>
                  <a:ext uri="{0D108BD9-81ED-4DB2-BD59-A6C34878D82A}">
                    <a16:rowId xmlns:a16="http://schemas.microsoft.com/office/drawing/2014/main" val="2129462893"/>
                  </a:ext>
                </a:extLst>
              </a:tr>
              <a:tr h="840871">
                <a:tc>
                  <a:txBody>
                    <a:bodyPr/>
                    <a:lstStyle/>
                    <a:p>
                      <a:pPr algn="ctr"/>
                      <a:r>
                        <a:rPr lang="en-US" sz="1700" dirty="0">
                          <a:latin typeface="Times New Roman" panose="02020603050405020304" pitchFamily="18" charset="0"/>
                          <a:cs typeface="Times New Roman" panose="02020603050405020304" pitchFamily="18" charset="0"/>
                        </a:rPr>
                        <a:t>6</a:t>
                      </a:r>
                    </a:p>
                  </a:txBody>
                  <a:tcPr/>
                </a:tc>
                <a:tc>
                  <a:txBody>
                    <a:bodyPr/>
                    <a:lstStyle/>
                    <a:p>
                      <a:pPr fontAlgn="base"/>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K-Value is difficult to predict and don’t work well with global cluster</a:t>
                      </a:r>
                    </a:p>
                    <a:p>
                      <a:pPr algn="just"/>
                      <a:endParaRPr lang="en-US" sz="1700" dirty="0">
                        <a:latin typeface="Times New Roman" panose="02020603050405020304" pitchFamily="18" charset="0"/>
                        <a:cs typeface="Times New Roman" panose="02020603050405020304" pitchFamily="18" charset="0"/>
                      </a:endParaRPr>
                    </a:p>
                  </a:txBody>
                  <a:tcPr/>
                </a:tc>
                <a:tc>
                  <a:txBody>
                    <a:bodyPr/>
                    <a:lstStyle/>
                    <a:p>
                      <a:pPr algn="just"/>
                      <a:r>
                        <a:rPr lang="en-US" sz="1700" dirty="0">
                          <a:latin typeface="Times New Roman" panose="02020603050405020304" pitchFamily="18" charset="0"/>
                          <a:cs typeface="Times New Roman" panose="02020603050405020304" pitchFamily="18" charset="0"/>
                        </a:rPr>
                        <a:t>Hierarchical clustering requires the computation and storage of an </a:t>
                      </a:r>
                      <a:r>
                        <a:rPr lang="en-US" sz="1700" dirty="0" err="1">
                          <a:latin typeface="Times New Roman" panose="02020603050405020304" pitchFamily="18" charset="0"/>
                          <a:cs typeface="Times New Roman" panose="02020603050405020304" pitchFamily="18" charset="0"/>
                        </a:rPr>
                        <a:t>n×n</a:t>
                      </a:r>
                      <a:r>
                        <a:rPr lang="en-US" sz="1700" dirty="0">
                          <a:latin typeface="Times New Roman" panose="02020603050405020304" pitchFamily="18" charset="0"/>
                          <a:cs typeface="Times New Roman" panose="02020603050405020304" pitchFamily="18" charset="0"/>
                        </a:rPr>
                        <a:t>  distance matrix. For very large datasets, this can be expensive and slow</a:t>
                      </a:r>
                    </a:p>
                  </a:txBody>
                  <a:tcPr/>
                </a:tc>
                <a:extLst>
                  <a:ext uri="{0D108BD9-81ED-4DB2-BD59-A6C34878D82A}">
                    <a16:rowId xmlns:a16="http://schemas.microsoft.com/office/drawing/2014/main" val="152279097"/>
                  </a:ext>
                </a:extLst>
              </a:tr>
            </a:tbl>
          </a:graphicData>
        </a:graphic>
      </p:graphicFrame>
    </p:spTree>
    <p:extLst>
      <p:ext uri="{BB962C8B-B14F-4D97-AF65-F5344CB8AC3E}">
        <p14:creationId xmlns:p14="http://schemas.microsoft.com/office/powerpoint/2010/main" val="1675133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AD6998C6-0F06-49DD-8ABF-0A683093D3BD}"/>
              </a:ext>
            </a:extLst>
          </p:cNvPr>
          <p:cNvSpPr>
            <a:spLocks noGrp="1"/>
          </p:cNvSpPr>
          <p:nvPr>
            <p:ph type="title"/>
          </p:nvPr>
        </p:nvSpPr>
        <p:spPr>
          <a:xfrm>
            <a:off x="643467" y="174382"/>
            <a:ext cx="10905066" cy="679796"/>
          </a:xfrm>
        </p:spPr>
        <p:txBody>
          <a:bodyPr>
            <a:noAutofit/>
          </a:bodyPr>
          <a:lstStyle/>
          <a:p>
            <a:r>
              <a:rPr lang="en-US" sz="2800" b="1" dirty="0">
                <a:latin typeface="Merriweather"/>
              </a:rPr>
              <a:t>b) Briefly explain the steps of the K-means clustering algorithm. </a:t>
            </a:r>
          </a:p>
        </p:txBody>
      </p:sp>
      <p:sp>
        <p:nvSpPr>
          <p:cNvPr id="3" name="Content Placeholder 2">
            <a:extLst>
              <a:ext uri="{FF2B5EF4-FFF2-40B4-BE49-F238E27FC236}">
                <a16:creationId xmlns:a16="http://schemas.microsoft.com/office/drawing/2014/main" id="{7ADC3A9F-ED42-414F-BB53-7AE42B291C85}"/>
              </a:ext>
            </a:extLst>
          </p:cNvPr>
          <p:cNvSpPr>
            <a:spLocks noGrp="1"/>
          </p:cNvSpPr>
          <p:nvPr>
            <p:ph idx="1"/>
          </p:nvPr>
        </p:nvSpPr>
        <p:spPr>
          <a:xfrm>
            <a:off x="643467" y="1073095"/>
            <a:ext cx="10905066" cy="5607239"/>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steps of K-Means Clustering algorithm is mentioned below :-</a:t>
            </a:r>
          </a:p>
          <a:p>
            <a:pPr marL="342900"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Select initial centroids. The input regarding the number of centroids is given by the user at random as cluster centers</a:t>
            </a:r>
          </a:p>
          <a:p>
            <a:pPr marL="342900"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Calculate the Euclidean distance between each data point and cluster centers</a:t>
            </a:r>
          </a:p>
          <a:p>
            <a:pPr marL="342900"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Assign the data points to the closest centroid according to the Euclidean distance function</a:t>
            </a:r>
          </a:p>
          <a:p>
            <a:pPr marL="342900"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Recalculate the centroid for each cluster as mean of assigned observations</a:t>
            </a:r>
          </a:p>
          <a:p>
            <a:pPr marL="342900"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Recalculate the distance between each data point and new obtained cluster centers and assign the data objects again</a:t>
            </a:r>
          </a:p>
          <a:p>
            <a:pPr marL="342900"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Follow the same procedure until convergence. Convergence is achieved when there is no more assignment of data objects from one cluster to another, or when there is no change in the centroid of clusters</a:t>
            </a:r>
          </a:p>
          <a:p>
            <a:pPr marL="342900" indent="-342900" algn="just">
              <a:lnSpc>
                <a:spcPct val="150000"/>
              </a:lnSpc>
              <a:buFont typeface="+mj-lt"/>
              <a:buAutoNum type="arabicPeriod"/>
            </a:pPr>
            <a:endParaRPr lang="en-US" sz="1800"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00050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AD6998C6-0F06-49DD-8ABF-0A683093D3BD}"/>
              </a:ext>
            </a:extLst>
          </p:cNvPr>
          <p:cNvSpPr>
            <a:spLocks noGrp="1"/>
          </p:cNvSpPr>
          <p:nvPr>
            <p:ph type="title"/>
          </p:nvPr>
        </p:nvSpPr>
        <p:spPr>
          <a:xfrm>
            <a:off x="643467" y="174382"/>
            <a:ext cx="10905066" cy="912690"/>
          </a:xfrm>
        </p:spPr>
        <p:txBody>
          <a:bodyPr>
            <a:noAutofit/>
          </a:bodyPr>
          <a:lstStyle/>
          <a:p>
            <a:r>
              <a:rPr lang="en-US" sz="2800" b="1" dirty="0">
                <a:latin typeface="Merriweather"/>
              </a:rPr>
              <a:t>c) How is the value of ‘k’ chosen in K-means clustering? Explain both the statistical as well as the business aspect of it.</a:t>
            </a:r>
          </a:p>
        </p:txBody>
      </p:sp>
      <p:sp>
        <p:nvSpPr>
          <p:cNvPr id="3" name="Content Placeholder 2">
            <a:extLst>
              <a:ext uri="{FF2B5EF4-FFF2-40B4-BE49-F238E27FC236}">
                <a16:creationId xmlns:a16="http://schemas.microsoft.com/office/drawing/2014/main" id="{7ADC3A9F-ED42-414F-BB53-7AE42B291C85}"/>
              </a:ext>
            </a:extLst>
          </p:cNvPr>
          <p:cNvSpPr>
            <a:spLocks noGrp="1"/>
          </p:cNvSpPr>
          <p:nvPr>
            <p:ph idx="1"/>
          </p:nvPr>
        </p:nvSpPr>
        <p:spPr>
          <a:xfrm>
            <a:off x="643467" y="1018461"/>
            <a:ext cx="10905066" cy="2273672"/>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K-means is a centroid-based algorithm, or a distance-based algorithm, where we calculate the distances to assign a point to a cluster. It is performed using pre-specified  number of clusters i.e. K. Domain and business understanding also helps to determine logical value of K based on various factors. Such as in countries assignment global standard of dividing country also helped us to come to a value in-line with statistical result. Statistically there are two ways to determine the optimal number of clusters:-</a:t>
            </a:r>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5BC8C7E3-9C97-4044-9BEC-7A7E36D7724E}"/>
              </a:ext>
            </a:extLst>
          </p:cNvPr>
          <p:cNvPicPr>
            <a:picLocks noChangeAspect="1"/>
          </p:cNvPicPr>
          <p:nvPr/>
        </p:nvPicPr>
        <p:blipFill>
          <a:blip r:embed="rId2"/>
          <a:stretch>
            <a:fillRect/>
          </a:stretch>
        </p:blipFill>
        <p:spPr>
          <a:xfrm>
            <a:off x="8525420" y="2706864"/>
            <a:ext cx="3057302" cy="2182960"/>
          </a:xfrm>
          <a:prstGeom prst="rect">
            <a:avLst/>
          </a:prstGeom>
        </p:spPr>
      </p:pic>
      <p:pic>
        <p:nvPicPr>
          <p:cNvPr id="4" name="Picture 3">
            <a:extLst>
              <a:ext uri="{FF2B5EF4-FFF2-40B4-BE49-F238E27FC236}">
                <a16:creationId xmlns:a16="http://schemas.microsoft.com/office/drawing/2014/main" id="{43AC258F-5585-42B2-AB0E-E25ECB8CE5C8}"/>
              </a:ext>
            </a:extLst>
          </p:cNvPr>
          <p:cNvPicPr>
            <a:picLocks noChangeAspect="1"/>
          </p:cNvPicPr>
          <p:nvPr/>
        </p:nvPicPr>
        <p:blipFill>
          <a:blip r:embed="rId3"/>
          <a:stretch>
            <a:fillRect/>
          </a:stretch>
        </p:blipFill>
        <p:spPr>
          <a:xfrm>
            <a:off x="8652366" y="4805541"/>
            <a:ext cx="2896167" cy="1916261"/>
          </a:xfrm>
          <a:prstGeom prst="rect">
            <a:avLst/>
          </a:prstGeom>
        </p:spPr>
      </p:pic>
      <p:sp>
        <p:nvSpPr>
          <p:cNvPr id="11" name="Content Placeholder 2">
            <a:extLst>
              <a:ext uri="{FF2B5EF4-FFF2-40B4-BE49-F238E27FC236}">
                <a16:creationId xmlns:a16="http://schemas.microsoft.com/office/drawing/2014/main" id="{E2F860A4-D97F-4889-9BBF-C8055DA3B464}"/>
              </a:ext>
            </a:extLst>
          </p:cNvPr>
          <p:cNvSpPr txBox="1">
            <a:spLocks/>
          </p:cNvSpPr>
          <p:nvPr/>
        </p:nvSpPr>
        <p:spPr>
          <a:xfrm>
            <a:off x="327349" y="3132178"/>
            <a:ext cx="8232259" cy="34868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Elbow Curve/SSD : Calculate the Within-Cluster-Sum of Squared Errors (WSS) by varying k from 1 to 10 and choose the k for which WSS becomes first starts to diminish. In the plot of WSS-versus-k, this is visible as an elbow. The point where this distortion declines the most is the elbow point.</a:t>
            </a:r>
          </a:p>
          <a:p>
            <a:pPr marL="342900"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The Silhouette Method : The silhouette value measures how similar a point is to its own cluster (cohesion) compared to other clusters (separation). The range of the Silhouette value is between +1 and -1. A high value is desirable and indicates that the point is placed in the correct cluster.</a:t>
            </a:r>
          </a:p>
          <a:p>
            <a:pPr marL="342900" indent="-342900" algn="just">
              <a:lnSpc>
                <a:spcPct val="150000"/>
              </a:lnSpc>
              <a:buFont typeface="+mj-lt"/>
              <a:buAutoNum type="arabicPeriod"/>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3857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AD6998C6-0F06-49DD-8ABF-0A683093D3BD}"/>
              </a:ext>
            </a:extLst>
          </p:cNvPr>
          <p:cNvSpPr>
            <a:spLocks noGrp="1"/>
          </p:cNvSpPr>
          <p:nvPr>
            <p:ph type="title"/>
          </p:nvPr>
        </p:nvSpPr>
        <p:spPr>
          <a:xfrm>
            <a:off x="643467" y="174382"/>
            <a:ext cx="10905066" cy="912690"/>
          </a:xfrm>
        </p:spPr>
        <p:txBody>
          <a:bodyPr>
            <a:noAutofit/>
          </a:bodyPr>
          <a:lstStyle/>
          <a:p>
            <a:r>
              <a:rPr lang="en-US" sz="2800" b="1" dirty="0">
                <a:latin typeface="Merriweather"/>
              </a:rPr>
              <a:t>d) Explain the necessity for scaling/standardization before performing Clustering.</a:t>
            </a:r>
          </a:p>
        </p:txBody>
      </p:sp>
      <p:sp>
        <p:nvSpPr>
          <p:cNvPr id="3" name="Content Placeholder 2">
            <a:extLst>
              <a:ext uri="{FF2B5EF4-FFF2-40B4-BE49-F238E27FC236}">
                <a16:creationId xmlns:a16="http://schemas.microsoft.com/office/drawing/2014/main" id="{7ADC3A9F-ED42-414F-BB53-7AE42B291C85}"/>
              </a:ext>
            </a:extLst>
          </p:cNvPr>
          <p:cNvSpPr>
            <a:spLocks noGrp="1"/>
          </p:cNvSpPr>
          <p:nvPr>
            <p:ph idx="1"/>
          </p:nvPr>
        </p:nvSpPr>
        <p:spPr>
          <a:xfrm>
            <a:off x="643467" y="1155328"/>
            <a:ext cx="10905066" cy="3117275"/>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process of standardization is used to normalize the data by doing feature scaling. In this process we rescale the values of the data variables so that they share a common scale. Mainly, we perform data scaling when each variable has a different unit or the scales of each of variables are very different from one another.</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The reason scaling is important in cluster analysis is because groups are defined based on the distance between points, so large variation may end up being the primary driver of clusters definition. Standardization helps to make the relative weight of each variable equal by converting each variable to a unitless measure or relative distance. There are two ways we can perform standardization:-</a:t>
            </a:r>
          </a:p>
          <a:p>
            <a:pPr marL="342900" indent="-342900" algn="just">
              <a:lnSpc>
                <a:spcPct val="100000"/>
              </a:lnSpc>
              <a:buFont typeface="+mj-lt"/>
              <a:buAutoNum type="arabicPeriod"/>
            </a:pPr>
            <a:r>
              <a:rPr lang="en-US" sz="1800" b="1" dirty="0">
                <a:latin typeface="Times New Roman" panose="02020603050405020304" pitchFamily="18" charset="0"/>
                <a:cs typeface="Times New Roman" panose="02020603050405020304" pitchFamily="18" charset="0"/>
              </a:rPr>
              <a:t>Min-Max Scaling </a:t>
            </a:r>
            <a:r>
              <a:rPr lang="en-US" sz="1800" dirty="0">
                <a:latin typeface="Times New Roman" panose="02020603050405020304" pitchFamily="18" charset="0"/>
                <a:cs typeface="Times New Roman" panose="02020603050405020304" pitchFamily="18" charset="0"/>
              </a:rPr>
              <a:t>– It is the simplest method and consists in rescaling the range of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features to scale the range in [0, 1] or [−1, 1]</a:t>
            </a:r>
          </a:p>
          <a:p>
            <a:pPr marL="0" indent="0" algn="just">
              <a:lnSpc>
                <a:spcPct val="100000"/>
              </a:lnSpc>
              <a:buNone/>
            </a:pPr>
            <a:r>
              <a:rPr lang="en-US" sz="1800" b="1" dirty="0">
                <a:latin typeface="Times New Roman" panose="02020603050405020304" pitchFamily="18" charset="0"/>
                <a:cs typeface="Times New Roman" panose="02020603050405020304" pitchFamily="18" charset="0"/>
              </a:rPr>
              <a:t>2. Standardization </a:t>
            </a:r>
            <a:r>
              <a:rPr lang="en-US" sz="1800" dirty="0">
                <a:latin typeface="Times New Roman" panose="02020603050405020304" pitchFamily="18" charset="0"/>
                <a:cs typeface="Times New Roman" panose="02020603050405020304" pitchFamily="18" charset="0"/>
              </a:rPr>
              <a:t>– Also known as Z-Score normalization. It makes the values of each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feature in the data have zero-mean (when subtracting the mean in the numerator) and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unit-variance.</a:t>
            </a:r>
          </a:p>
          <a:p>
            <a:pPr marL="342900" indent="-342900" algn="just">
              <a:lnSpc>
                <a:spcPct val="150000"/>
              </a:lnSpc>
              <a:buFont typeface="+mj-lt"/>
              <a:buAutoNum type="arabicPeriod"/>
            </a:pPr>
            <a:endParaRPr lang="en-US" sz="1800"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Picture 12">
            <a:extLst>
              <a:ext uri="{FF2B5EF4-FFF2-40B4-BE49-F238E27FC236}">
                <a16:creationId xmlns:a16="http://schemas.microsoft.com/office/drawing/2014/main" id="{D164FDBF-B59D-40F8-9F1B-44269A368903}"/>
              </a:ext>
            </a:extLst>
          </p:cNvPr>
          <p:cNvPicPr>
            <a:picLocks noChangeAspect="1"/>
          </p:cNvPicPr>
          <p:nvPr/>
        </p:nvPicPr>
        <p:blipFill>
          <a:blip r:embed="rId2"/>
          <a:stretch>
            <a:fillRect/>
          </a:stretch>
        </p:blipFill>
        <p:spPr>
          <a:xfrm>
            <a:off x="8949083" y="4145130"/>
            <a:ext cx="2605422" cy="816092"/>
          </a:xfrm>
          <a:prstGeom prst="rect">
            <a:avLst/>
          </a:prstGeom>
        </p:spPr>
      </p:pic>
      <p:sp>
        <p:nvSpPr>
          <p:cNvPr id="19" name="Content Placeholder 2">
            <a:extLst>
              <a:ext uri="{FF2B5EF4-FFF2-40B4-BE49-F238E27FC236}">
                <a16:creationId xmlns:a16="http://schemas.microsoft.com/office/drawing/2014/main" id="{46860ED2-D5CB-4996-9FAD-3FF784183E15}"/>
              </a:ext>
            </a:extLst>
          </p:cNvPr>
          <p:cNvSpPr txBox="1">
            <a:spLocks/>
          </p:cNvSpPr>
          <p:nvPr/>
        </p:nvSpPr>
        <p:spPr>
          <a:xfrm>
            <a:off x="649439" y="4272602"/>
            <a:ext cx="8579621" cy="24110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a:pPr>
            <a:endParaRPr lang="en-US" sz="1800" dirty="0">
              <a:latin typeface="Times New Roman" panose="02020603050405020304" pitchFamily="18" charset="0"/>
              <a:cs typeface="Times New Roman" panose="02020603050405020304" pitchFamily="18" charset="0"/>
            </a:endParaRPr>
          </a:p>
        </p:txBody>
      </p:sp>
      <p:pic>
        <p:nvPicPr>
          <p:cNvPr id="1034" name="Picture 10" descr="Feature Scaling: Normalization and Standardization - Quinn-Yann - 博客园">
            <a:extLst>
              <a:ext uri="{FF2B5EF4-FFF2-40B4-BE49-F238E27FC236}">
                <a16:creationId xmlns:a16="http://schemas.microsoft.com/office/drawing/2014/main" id="{985DCB6E-195C-46F1-B4E6-587B5EC0B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6453" y="5000181"/>
            <a:ext cx="2004091" cy="1122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156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1503</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Lato</vt:lpstr>
      <vt:lpstr>Merriweather</vt:lpstr>
      <vt:lpstr>Times New Roman</vt:lpstr>
      <vt:lpstr>Office Theme</vt:lpstr>
      <vt:lpstr>Clustering Assignment-Part II (K-Means + Hierarchical)</vt:lpstr>
      <vt:lpstr>Question 1 – Assignment Summary</vt:lpstr>
      <vt:lpstr>Q1. Briefly describe the "Clustering of Countries" assignment within 200-300 words</vt:lpstr>
      <vt:lpstr>Q1. Contd ..</vt:lpstr>
      <vt:lpstr>Question 2 – Clustering</vt:lpstr>
      <vt:lpstr>a) Compare and contrast K-means Clustering and Hierarchical Clustering.</vt:lpstr>
      <vt:lpstr>b) Briefly explain the steps of the K-means clustering algorithm. </vt:lpstr>
      <vt:lpstr>c) How is the value of ‘k’ chosen in K-means clustering? Explain both the statistical as well as the business aspect of it.</vt:lpstr>
      <vt:lpstr>d) Explain the necessity for scaling/standardization before performing Clustering.</vt:lpstr>
      <vt:lpstr> e) Explain the different linkages used in Hierarchical Clustering.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Assignment K-Means + Hierarchical</dc:title>
  <dc:creator>Chakraborty, Snigdha</dc:creator>
  <cp:lastModifiedBy>Chakraborty, Snigdha</cp:lastModifiedBy>
  <cp:revision>25</cp:revision>
  <dcterms:created xsi:type="dcterms:W3CDTF">2020-11-29T16:02:09Z</dcterms:created>
  <dcterms:modified xsi:type="dcterms:W3CDTF">2020-11-30T10:30:38Z</dcterms:modified>
</cp:coreProperties>
</file>