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0" r:id="rId5"/>
    <p:sldId id="261" r:id="rId6"/>
    <p:sldId id="262" r:id="rId7"/>
    <p:sldId id="264" r:id="rId8"/>
    <p:sldId id="278" r:id="rId9"/>
    <p:sldId id="266" r:id="rId10"/>
    <p:sldId id="267" r:id="rId11"/>
    <p:sldId id="268" r:id="rId12"/>
    <p:sldId id="270" r:id="rId13"/>
    <p:sldId id="271" r:id="rId14"/>
    <p:sldId id="272" r:id="rId15"/>
    <p:sldId id="269" r:id="rId16"/>
    <p:sldId id="274"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8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D5DD-3AF6-4D5F-B5BB-CC8313FA3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537CD1-4F9A-4A56-98E4-8A9A7EC867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DF3A9B-1480-4F03-8A63-3C906C5CE18E}"/>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5" name="Footer Placeholder 4">
            <a:extLst>
              <a:ext uri="{FF2B5EF4-FFF2-40B4-BE49-F238E27FC236}">
                <a16:creationId xmlns:a16="http://schemas.microsoft.com/office/drawing/2014/main" id="{84E8DF20-2926-4702-BA31-0A70D4171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82BF4-F8D2-42CD-9871-994CC08C3BC6}"/>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3402261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5C6C-F231-4B4F-8EF3-6666FC2DFE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3E2AAA-5AA3-4C96-9DA1-F83B1D7598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7E9463-3D7A-4D0B-B995-C6239C637A27}"/>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5" name="Footer Placeholder 4">
            <a:extLst>
              <a:ext uri="{FF2B5EF4-FFF2-40B4-BE49-F238E27FC236}">
                <a16:creationId xmlns:a16="http://schemas.microsoft.com/office/drawing/2014/main" id="{094530E0-00FA-4A42-BF34-066D6543A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16B2B-9C22-4A6E-A71C-7301B3534296}"/>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114075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9DC030-1C5B-4226-AF19-B1F0B86CEF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83A82B-B203-4139-9895-DCE5EEB1C9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454442-A0B4-4F0C-A6C8-E5406FC855E3}"/>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5" name="Footer Placeholder 4">
            <a:extLst>
              <a:ext uri="{FF2B5EF4-FFF2-40B4-BE49-F238E27FC236}">
                <a16:creationId xmlns:a16="http://schemas.microsoft.com/office/drawing/2014/main" id="{72A56BA3-E781-4C31-A53D-DBEBB0387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538F9-0083-444B-A28C-58F4F03B799E}"/>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411688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1647-D51E-4043-86CB-944E6A9FE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57F63-EB1A-4FA9-A247-D69EC818C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6306E-1C0D-437F-8574-7D0FB0A4BAF0}"/>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5" name="Footer Placeholder 4">
            <a:extLst>
              <a:ext uri="{FF2B5EF4-FFF2-40B4-BE49-F238E27FC236}">
                <a16:creationId xmlns:a16="http://schemas.microsoft.com/office/drawing/2014/main" id="{065BA937-9B55-4AE8-970E-EAEE7C43E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57963-BEED-41C4-A8AF-E455D8B6BBC8}"/>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111626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F0DD-0B87-4926-A0C0-6ECD5C36A9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5DDC1F-732C-4310-A2E9-FD1F73433F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9C93FE-3756-4504-82D1-7F2CC4566194}"/>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5" name="Footer Placeholder 4">
            <a:extLst>
              <a:ext uri="{FF2B5EF4-FFF2-40B4-BE49-F238E27FC236}">
                <a16:creationId xmlns:a16="http://schemas.microsoft.com/office/drawing/2014/main" id="{3488AD86-7384-4D42-9A73-EF330DC19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0BFB3-6890-4976-87EC-DE7C6A566467}"/>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289552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B297-0295-4EE0-BC8C-A67FD8F8F2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00C489-AF72-42DC-BEAF-D9C40948D5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EF150F-B91C-468E-A5E2-0DC15C3E6D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485AE3-D29D-45B9-93CE-8FD41ACA97B2}"/>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6" name="Footer Placeholder 5">
            <a:extLst>
              <a:ext uri="{FF2B5EF4-FFF2-40B4-BE49-F238E27FC236}">
                <a16:creationId xmlns:a16="http://schemas.microsoft.com/office/drawing/2014/main" id="{981ABA3B-2281-4B3D-91A1-9D7384692C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578A0-6D4C-4E3F-A1F4-D39CDE169B1A}"/>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226697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5876-B819-4B34-A2F1-ECFA0CACD7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7C39F8-3E26-464A-8B72-C13DBF1CD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671B1-5742-4DC9-8CF5-FE8D0A8D48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894BF6-885B-4FF8-9192-011148D24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210257-B6E2-48E9-B3B6-37ED73C2E1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38F885-4FE8-4585-A01C-1ED121DDAFE9}"/>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8" name="Footer Placeholder 7">
            <a:extLst>
              <a:ext uri="{FF2B5EF4-FFF2-40B4-BE49-F238E27FC236}">
                <a16:creationId xmlns:a16="http://schemas.microsoft.com/office/drawing/2014/main" id="{B256711A-D337-463B-97C4-A11ED03BD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35C041-BE99-4CED-A8B6-C06F1AFA7027}"/>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336207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AF9C-55EC-4C4B-A260-091F3BB90A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F31B0C-B0AF-4CED-995A-2570204B5741}"/>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4" name="Footer Placeholder 3">
            <a:extLst>
              <a:ext uri="{FF2B5EF4-FFF2-40B4-BE49-F238E27FC236}">
                <a16:creationId xmlns:a16="http://schemas.microsoft.com/office/drawing/2014/main" id="{809E43EC-E6CC-426D-A124-995AD6623E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5A2591-C514-4E74-A495-79871CEB4758}"/>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113204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D36D5C-D89F-4B3F-92AD-63A4725D566D}"/>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3" name="Footer Placeholder 2">
            <a:extLst>
              <a:ext uri="{FF2B5EF4-FFF2-40B4-BE49-F238E27FC236}">
                <a16:creationId xmlns:a16="http://schemas.microsoft.com/office/drawing/2014/main" id="{6A2B2D25-BB9A-4329-9C25-6597C478EE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899BE5-4056-4DF0-AAE7-8F49F2D01787}"/>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842563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D78D-2B09-416A-B093-6B0D6B5EF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5E4319-214E-44A0-8D7F-E33CE43FE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4F653E-2E29-4768-9A7D-F72BBB36D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A843FA-9286-4EB3-90F3-9E6B6DA43A37}"/>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6" name="Footer Placeholder 5">
            <a:extLst>
              <a:ext uri="{FF2B5EF4-FFF2-40B4-BE49-F238E27FC236}">
                <a16:creationId xmlns:a16="http://schemas.microsoft.com/office/drawing/2014/main" id="{2038D06B-B9FA-4EB2-88F8-17AC4B1E9A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45F09-C940-43E8-ACF4-1C24F3F2515D}"/>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423198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CA42-68C4-41C3-B763-9159E356F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5D6D94-E3B6-404C-98B8-9EE1AD9AE6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0EF99C-CDAC-4118-952F-F0B167F62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3EE88-5B4F-422D-AD0E-9730CEC3459C}"/>
              </a:ext>
            </a:extLst>
          </p:cNvPr>
          <p:cNvSpPr>
            <a:spLocks noGrp="1"/>
          </p:cNvSpPr>
          <p:nvPr>
            <p:ph type="dt" sz="half" idx="10"/>
          </p:nvPr>
        </p:nvSpPr>
        <p:spPr/>
        <p:txBody>
          <a:bodyPr/>
          <a:lstStyle/>
          <a:p>
            <a:fld id="{9E7199D0-68AB-45AE-B989-584E9692AD2B}" type="datetimeFigureOut">
              <a:rPr lang="en-US" smtClean="0"/>
              <a:t>11/30/2020</a:t>
            </a:fld>
            <a:endParaRPr lang="en-US"/>
          </a:p>
        </p:txBody>
      </p:sp>
      <p:sp>
        <p:nvSpPr>
          <p:cNvPr id="6" name="Footer Placeholder 5">
            <a:extLst>
              <a:ext uri="{FF2B5EF4-FFF2-40B4-BE49-F238E27FC236}">
                <a16:creationId xmlns:a16="http://schemas.microsoft.com/office/drawing/2014/main" id="{B5FD107F-FACA-470B-9752-EA51B63EB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FA67F-710A-4E9E-8B3C-433460E4C767}"/>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105536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84712A-8115-4B47-BD75-A03A1188E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4E5670-5DBC-422E-9AB2-01275EFB8B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190CF-7964-4A13-9E39-CBA8076AF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199D0-68AB-45AE-B989-584E9692AD2B}" type="datetimeFigureOut">
              <a:rPr lang="en-US" smtClean="0"/>
              <a:t>11/30/2020</a:t>
            </a:fld>
            <a:endParaRPr lang="en-US"/>
          </a:p>
        </p:txBody>
      </p:sp>
      <p:sp>
        <p:nvSpPr>
          <p:cNvPr id="5" name="Footer Placeholder 4">
            <a:extLst>
              <a:ext uri="{FF2B5EF4-FFF2-40B4-BE49-F238E27FC236}">
                <a16:creationId xmlns:a16="http://schemas.microsoft.com/office/drawing/2014/main" id="{9FCC0DCC-9F24-4F7E-87BA-0F60C64312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102C8A-CD0D-4236-871A-3238FB8B9D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8668A-BFB1-4004-A617-1252FAB3E43B}" type="slidenum">
              <a:rPr lang="en-US" smtClean="0"/>
              <a:t>‹#›</a:t>
            </a:fld>
            <a:endParaRPr lang="en-US"/>
          </a:p>
        </p:txBody>
      </p:sp>
    </p:spTree>
    <p:extLst>
      <p:ext uri="{BB962C8B-B14F-4D97-AF65-F5344CB8AC3E}">
        <p14:creationId xmlns:p14="http://schemas.microsoft.com/office/powerpoint/2010/main" val="38427077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berosampa.blogspot.com/2013/09/o-cuidado-missionario.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4">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C2194-A800-44CB-83E7-2CE484DE8D11}"/>
              </a:ext>
            </a:extLst>
          </p:cNvPr>
          <p:cNvSpPr>
            <a:spLocks noGrp="1"/>
          </p:cNvSpPr>
          <p:nvPr>
            <p:ph type="ctrTitle"/>
          </p:nvPr>
        </p:nvSpPr>
        <p:spPr>
          <a:xfrm>
            <a:off x="5621856" y="2188396"/>
            <a:ext cx="6758378" cy="1420749"/>
          </a:xfrm>
        </p:spPr>
        <p:txBody>
          <a:bodyPr>
            <a:normAutofit/>
          </a:bodyPr>
          <a:lstStyle/>
          <a:p>
            <a:r>
              <a:rPr lang="en-US" sz="4400" dirty="0"/>
              <a:t>Clustering Assignment-Part I</a:t>
            </a:r>
            <a:br>
              <a:rPr lang="en-US" sz="4400" dirty="0"/>
            </a:br>
            <a:r>
              <a:rPr lang="en-US" sz="4400" dirty="0"/>
              <a:t>K-Means + Hierarchical</a:t>
            </a:r>
          </a:p>
        </p:txBody>
      </p:sp>
      <p:sp>
        <p:nvSpPr>
          <p:cNvPr id="3" name="Subtitle 2">
            <a:extLst>
              <a:ext uri="{FF2B5EF4-FFF2-40B4-BE49-F238E27FC236}">
                <a16:creationId xmlns:a16="http://schemas.microsoft.com/office/drawing/2014/main" id="{EE4DD1AC-538C-4C4C-9E9B-4DD58C4B0AF5}"/>
              </a:ext>
            </a:extLst>
          </p:cNvPr>
          <p:cNvSpPr>
            <a:spLocks noGrp="1"/>
          </p:cNvSpPr>
          <p:nvPr>
            <p:ph type="subTitle" idx="1"/>
          </p:nvPr>
        </p:nvSpPr>
        <p:spPr>
          <a:xfrm>
            <a:off x="6826103" y="5197771"/>
            <a:ext cx="5365898" cy="509772"/>
          </a:xfrm>
        </p:spPr>
        <p:txBody>
          <a:bodyPr>
            <a:noAutofit/>
          </a:bodyPr>
          <a:lstStyle/>
          <a:p>
            <a:r>
              <a:rPr lang="en-US" sz="2000" dirty="0"/>
              <a:t>Submitted By :  </a:t>
            </a:r>
            <a:r>
              <a:rPr lang="en-US" sz="2000" dirty="0">
                <a:latin typeface="Lato"/>
              </a:rPr>
              <a:t>Snigdha Chakraborty</a:t>
            </a:r>
            <a:r>
              <a:rPr lang="en-US" sz="2000" dirty="0"/>
              <a:t>                </a:t>
            </a:r>
          </a:p>
        </p:txBody>
      </p:sp>
      <p:sp>
        <p:nvSpPr>
          <p:cNvPr id="68" name="Freeform: Shape 5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58">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70" name="Freeform: Shape 60">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62">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9" name="Picture 8">
            <a:extLst>
              <a:ext uri="{FF2B5EF4-FFF2-40B4-BE49-F238E27FC236}">
                <a16:creationId xmlns:a16="http://schemas.microsoft.com/office/drawing/2014/main" id="{381C9AD9-6E56-4C17-AE18-A29B885E6D1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375" r="11375"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67" name="Freeform: Shape 66">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75945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62CF6-BA3B-4700-8F82-9439A6E7EF14}"/>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Cluster Profiling</a:t>
            </a:r>
            <a:br>
              <a:rPr lang="en-US" dirty="0">
                <a:solidFill>
                  <a:srgbClr val="FFFFFF"/>
                </a:solidFill>
              </a:rPr>
            </a:br>
            <a:r>
              <a:rPr lang="en-US" dirty="0">
                <a:solidFill>
                  <a:srgbClr val="FFFFFF"/>
                </a:solidFill>
              </a:rPr>
              <a:t>(K-Means)</a:t>
            </a: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E97EAE-92E0-4E50-8F36-82129AD7E3FE}"/>
              </a:ext>
            </a:extLst>
          </p:cNvPr>
          <p:cNvSpPr>
            <a:spLocks noGrp="1"/>
          </p:cNvSpPr>
          <p:nvPr>
            <p:ph idx="1"/>
          </p:nvPr>
        </p:nvSpPr>
        <p:spPr>
          <a:xfrm>
            <a:off x="5778500" y="295504"/>
            <a:ext cx="6100329" cy="5908693"/>
          </a:xfrm>
        </p:spPr>
        <p:txBody>
          <a:bodyPr anchor="t">
            <a:normAutofit/>
          </a:bodyPr>
          <a:lstStyle/>
          <a:p>
            <a:pPr algn="just"/>
            <a:r>
              <a:rPr lang="en-US" sz="2000" dirty="0"/>
              <a:t>Top 5 under-developed countries from cluster 0 in dire need of aid are</a:t>
            </a:r>
          </a:p>
          <a:p>
            <a:pPr lvl="1" algn="just"/>
            <a:r>
              <a:rPr lang="it-IT" sz="2000" dirty="0"/>
              <a:t>0    Sierra Leone            </a:t>
            </a:r>
          </a:p>
          <a:p>
            <a:pPr lvl="1" algn="just"/>
            <a:r>
              <a:rPr lang="it-IT" sz="2000" dirty="0"/>
              <a:t>1    Haiti                   </a:t>
            </a:r>
          </a:p>
          <a:p>
            <a:pPr lvl="1" algn="just"/>
            <a:r>
              <a:rPr lang="it-IT" sz="2000" dirty="0"/>
              <a:t>2    Chad                    </a:t>
            </a:r>
          </a:p>
          <a:p>
            <a:pPr lvl="1" algn="just"/>
            <a:r>
              <a:rPr lang="it-IT" sz="2000" dirty="0"/>
              <a:t>3    Central African Republic</a:t>
            </a:r>
          </a:p>
          <a:p>
            <a:pPr lvl="1" algn="just"/>
            <a:r>
              <a:rPr lang="it-IT" sz="2000" dirty="0"/>
              <a:t>4    Mali </a:t>
            </a:r>
          </a:p>
          <a:p>
            <a:pPr lvl="0" algn="just"/>
            <a:r>
              <a:rPr lang="en-US" sz="2000" dirty="0">
                <a:solidFill>
                  <a:prstClr val="black"/>
                </a:solidFill>
              </a:rPr>
              <a:t>Visualization of Country Vs Child Mortality Rate, GDP</a:t>
            </a:r>
            <a:r>
              <a:rPr lang="en-US" sz="2000">
                <a:solidFill>
                  <a:prstClr val="black"/>
                </a:solidFill>
              </a:rPr>
              <a:t>, Income:-</a:t>
            </a:r>
            <a:endParaRPr lang="en-US" sz="2000" dirty="0">
              <a:solidFill>
                <a:prstClr val="black"/>
              </a:solidFill>
            </a:endParaRPr>
          </a:p>
          <a:p>
            <a:pPr lvl="0" algn="just"/>
            <a:endParaRPr lang="en-US" sz="2000" dirty="0"/>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122" name="Picture 2">
            <a:extLst>
              <a:ext uri="{FF2B5EF4-FFF2-40B4-BE49-F238E27FC236}">
                <a16:creationId xmlns:a16="http://schemas.microsoft.com/office/drawing/2014/main" id="{6EA2CCEA-D09F-43E4-A744-737D9459D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166" y="3213329"/>
            <a:ext cx="5603778" cy="3648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403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62CF6-BA3B-4700-8F82-9439A6E7EF14}"/>
              </a:ext>
            </a:extLst>
          </p:cNvPr>
          <p:cNvSpPr>
            <a:spLocks noGrp="1"/>
          </p:cNvSpPr>
          <p:nvPr>
            <p:ph type="title"/>
          </p:nvPr>
        </p:nvSpPr>
        <p:spPr>
          <a:xfrm>
            <a:off x="1389278" y="1233241"/>
            <a:ext cx="3240506" cy="4064628"/>
          </a:xfrm>
        </p:spPr>
        <p:txBody>
          <a:bodyPr>
            <a:normAutofit/>
          </a:bodyPr>
          <a:lstStyle/>
          <a:p>
            <a:r>
              <a:rPr lang="en-US" sz="3600" dirty="0">
                <a:solidFill>
                  <a:srgbClr val="FFFFFF"/>
                </a:solidFill>
              </a:rPr>
              <a:t>Cluster Profiling</a:t>
            </a:r>
            <a:br>
              <a:rPr lang="en-US" sz="3600" dirty="0">
                <a:solidFill>
                  <a:srgbClr val="FFFFFF"/>
                </a:solidFill>
              </a:rPr>
            </a:br>
            <a:r>
              <a:rPr lang="en-US" sz="3600" dirty="0">
                <a:solidFill>
                  <a:srgbClr val="FFFFFF"/>
                </a:solidFill>
              </a:rPr>
              <a:t>(K-Means) – contd..</a:t>
            </a: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 name="Group 2">
            <a:extLst>
              <a:ext uri="{FF2B5EF4-FFF2-40B4-BE49-F238E27FC236}">
                <a16:creationId xmlns:a16="http://schemas.microsoft.com/office/drawing/2014/main" id="{0A745986-FEF1-4416-A9DD-DABCCD9EEF40}"/>
              </a:ext>
            </a:extLst>
          </p:cNvPr>
          <p:cNvGrpSpPr/>
          <p:nvPr/>
        </p:nvGrpSpPr>
        <p:grpSpPr>
          <a:xfrm>
            <a:off x="5606248" y="26173"/>
            <a:ext cx="6850837" cy="6868902"/>
            <a:chOff x="5606248" y="26173"/>
            <a:chExt cx="6850837" cy="6868902"/>
          </a:xfrm>
        </p:grpSpPr>
        <p:pic>
          <p:nvPicPr>
            <p:cNvPr id="6146" name="Picture 2">
              <a:extLst>
                <a:ext uri="{FF2B5EF4-FFF2-40B4-BE49-F238E27FC236}">
                  <a16:creationId xmlns:a16="http://schemas.microsoft.com/office/drawing/2014/main" id="{53A7A911-0FFD-40EF-AE66-F882F519D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6248" y="26173"/>
              <a:ext cx="4966264" cy="36096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EB3E995-6AC4-432D-88D4-212C464C0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248" y="3320324"/>
              <a:ext cx="4966264" cy="35747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8473090-FF2C-42A0-8C75-DB6ABB26A023}"/>
                </a:ext>
              </a:extLst>
            </p:cNvPr>
            <p:cNvSpPr txBox="1"/>
            <p:nvPr/>
          </p:nvSpPr>
          <p:spPr>
            <a:xfrm>
              <a:off x="10488823" y="1298466"/>
              <a:ext cx="1968262" cy="369332"/>
            </a:xfrm>
            <a:prstGeom prst="rect">
              <a:avLst/>
            </a:prstGeom>
            <a:noFill/>
          </p:spPr>
          <p:txBody>
            <a:bodyPr wrap="square" rtlCol="0">
              <a:spAutoFit/>
            </a:bodyPr>
            <a:lstStyle/>
            <a:p>
              <a:r>
                <a:rPr lang="en-US" dirty="0">
                  <a:solidFill>
                    <a:prstClr val="black"/>
                  </a:solidFill>
                </a:rPr>
                <a:t>Country Vs GDP</a:t>
              </a:r>
              <a:endParaRPr lang="en-US" dirty="0"/>
            </a:p>
          </p:txBody>
        </p:sp>
        <p:sp>
          <p:nvSpPr>
            <p:cNvPr id="17" name="TextBox 16">
              <a:extLst>
                <a:ext uri="{FF2B5EF4-FFF2-40B4-BE49-F238E27FC236}">
                  <a16:creationId xmlns:a16="http://schemas.microsoft.com/office/drawing/2014/main" id="{CC9DC51F-AEFD-403D-B3BE-C8263C9E38F6}"/>
                </a:ext>
              </a:extLst>
            </p:cNvPr>
            <p:cNvSpPr txBox="1"/>
            <p:nvPr/>
          </p:nvSpPr>
          <p:spPr>
            <a:xfrm>
              <a:off x="10488823" y="4611599"/>
              <a:ext cx="1850439" cy="338554"/>
            </a:xfrm>
            <a:prstGeom prst="rect">
              <a:avLst/>
            </a:prstGeom>
            <a:noFill/>
          </p:spPr>
          <p:txBody>
            <a:bodyPr wrap="square" rtlCol="0">
              <a:spAutoFit/>
            </a:bodyPr>
            <a:lstStyle/>
            <a:p>
              <a:r>
                <a:rPr lang="en-US" sz="1600" dirty="0">
                  <a:solidFill>
                    <a:prstClr val="black"/>
                  </a:solidFill>
                </a:rPr>
                <a:t>Country Vs Income</a:t>
              </a:r>
              <a:endParaRPr lang="en-US" sz="1600" dirty="0"/>
            </a:p>
          </p:txBody>
        </p:sp>
      </p:grpSp>
    </p:spTree>
    <p:extLst>
      <p:ext uri="{BB962C8B-B14F-4D97-AF65-F5344CB8AC3E}">
        <p14:creationId xmlns:p14="http://schemas.microsoft.com/office/powerpoint/2010/main" val="14410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62CF6-BA3B-4700-8F82-9439A6E7EF14}"/>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Hierarchical Clustering</a:t>
            </a: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E97EAE-92E0-4E50-8F36-82129AD7E3FE}"/>
              </a:ext>
            </a:extLst>
          </p:cNvPr>
          <p:cNvSpPr>
            <a:spLocks noGrp="1"/>
          </p:cNvSpPr>
          <p:nvPr>
            <p:ph idx="1"/>
          </p:nvPr>
        </p:nvSpPr>
        <p:spPr>
          <a:xfrm>
            <a:off x="5874983" y="892484"/>
            <a:ext cx="5960846" cy="5194685"/>
          </a:xfrm>
        </p:spPr>
        <p:txBody>
          <a:bodyPr anchor="t">
            <a:normAutofit/>
          </a:bodyPr>
          <a:lstStyle/>
          <a:p>
            <a:pPr algn="just"/>
            <a:r>
              <a:rPr lang="en-US" dirty="0"/>
              <a:t> </a:t>
            </a:r>
            <a:r>
              <a:rPr lang="en-US" b="1" dirty="0"/>
              <a:t>Hierarchical cluster</a:t>
            </a:r>
            <a:r>
              <a:rPr lang="en-US" dirty="0"/>
              <a:t> analysis is an unsupervised </a:t>
            </a:r>
            <a:r>
              <a:rPr lang="en-US" b="1" dirty="0"/>
              <a:t>clustering</a:t>
            </a:r>
            <a:r>
              <a:rPr lang="en-US" dirty="0"/>
              <a:t> algorithm which seeks to build a hierarchy of clusters</a:t>
            </a:r>
          </a:p>
          <a:p>
            <a:pPr lvl="1" algn="just"/>
            <a:r>
              <a:rPr lang="en-US" dirty="0"/>
              <a:t>Agglomerative – “Bottom-Up” Approach</a:t>
            </a:r>
          </a:p>
          <a:p>
            <a:pPr lvl="1" algn="just"/>
            <a:r>
              <a:rPr lang="en-US" dirty="0"/>
              <a:t>Divisive – “Top-Down” Approach </a:t>
            </a:r>
          </a:p>
          <a:p>
            <a:pPr algn="just"/>
            <a:r>
              <a:rPr lang="en-US" dirty="0"/>
              <a:t>Linkage – It determines the distance between sets of observations</a:t>
            </a:r>
          </a:p>
          <a:p>
            <a:pPr lvl="1" algn="just"/>
            <a:r>
              <a:rPr lang="en-US" dirty="0"/>
              <a:t>Single Linkage - the shortest distance between two points in each cluster</a:t>
            </a:r>
          </a:p>
          <a:p>
            <a:pPr lvl="1" algn="just"/>
            <a:r>
              <a:rPr lang="en-US" dirty="0"/>
              <a:t>Complete Linkage - the longest distance between two points in each cluster</a:t>
            </a:r>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710401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62CF6-BA3B-4700-8F82-9439A6E7EF14}"/>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Cluster Summary</a:t>
            </a:r>
            <a:br>
              <a:rPr lang="en-US" dirty="0">
                <a:solidFill>
                  <a:srgbClr val="FFFFFF"/>
                </a:solidFill>
              </a:rPr>
            </a:br>
            <a:r>
              <a:rPr lang="en-US" dirty="0">
                <a:solidFill>
                  <a:srgbClr val="FFFFFF"/>
                </a:solidFill>
              </a:rPr>
              <a:t>(Hierarchical)</a:t>
            </a: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E97EAE-92E0-4E50-8F36-82129AD7E3FE}"/>
              </a:ext>
            </a:extLst>
          </p:cNvPr>
          <p:cNvSpPr>
            <a:spLocks noGrp="1"/>
          </p:cNvSpPr>
          <p:nvPr>
            <p:ph idx="1"/>
          </p:nvPr>
        </p:nvSpPr>
        <p:spPr>
          <a:xfrm>
            <a:off x="5874983" y="649684"/>
            <a:ext cx="5960846" cy="5908693"/>
          </a:xfrm>
        </p:spPr>
        <p:txBody>
          <a:bodyPr anchor="t">
            <a:normAutofit/>
          </a:bodyPr>
          <a:lstStyle/>
          <a:p>
            <a:pPr algn="just"/>
            <a:r>
              <a:rPr lang="en-US" sz="2000" dirty="0"/>
              <a:t>Based on descriptive statistics 3 clusters are identified as-</a:t>
            </a:r>
          </a:p>
          <a:p>
            <a:pPr lvl="1"/>
            <a:r>
              <a:rPr lang="en-US" sz="2000" dirty="0"/>
              <a:t>Cluster 0 -&gt; Under-Developed Countries</a:t>
            </a:r>
          </a:p>
          <a:p>
            <a:pPr lvl="1"/>
            <a:r>
              <a:rPr lang="en-US" sz="2000" dirty="0"/>
              <a:t>Cluster 1 -&gt; Developing Countries</a:t>
            </a:r>
          </a:p>
          <a:p>
            <a:pPr lvl="1"/>
            <a:r>
              <a:rPr lang="en-US" sz="2000" dirty="0"/>
              <a:t>Cluster 2 -&gt; Developed Countries </a:t>
            </a:r>
          </a:p>
          <a:p>
            <a:pPr lvl="0" algn="just"/>
            <a:r>
              <a:rPr lang="en-US" sz="2000" dirty="0">
                <a:solidFill>
                  <a:prstClr val="black"/>
                </a:solidFill>
              </a:rPr>
              <a:t>Cluster 0 has low GDP, low income and highest child mortality rate</a:t>
            </a:r>
          </a:p>
          <a:p>
            <a:pPr lvl="0" algn="just"/>
            <a:r>
              <a:rPr lang="en-US" sz="2000" dirty="0">
                <a:solidFill>
                  <a:prstClr val="black"/>
                </a:solidFill>
              </a:rPr>
              <a:t>All these factors made these cluster best candidate for financial aid from HELP NGO</a:t>
            </a:r>
          </a:p>
          <a:p>
            <a:pPr lvl="0" algn="just"/>
            <a:r>
              <a:rPr lang="en-US" sz="2000" dirty="0">
                <a:solidFill>
                  <a:prstClr val="black"/>
                </a:solidFill>
              </a:rPr>
              <a:t>We also observed cluster 0 comprises of 50% of total data</a:t>
            </a:r>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170" name="Picture 2">
            <a:extLst>
              <a:ext uri="{FF2B5EF4-FFF2-40B4-BE49-F238E27FC236}">
                <a16:creationId xmlns:a16="http://schemas.microsoft.com/office/drawing/2014/main" id="{8C2648A7-4FD9-4AD1-B016-A20A4895F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581" y="4224659"/>
            <a:ext cx="5871191" cy="2633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48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62CF6-BA3B-4700-8F82-9439A6E7EF14}"/>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Cluster Profiling</a:t>
            </a:r>
            <a:br>
              <a:rPr lang="en-US" dirty="0">
                <a:solidFill>
                  <a:srgbClr val="FFFFFF"/>
                </a:solidFill>
              </a:rPr>
            </a:br>
            <a:r>
              <a:rPr lang="en-US" dirty="0">
                <a:solidFill>
                  <a:srgbClr val="FFFFFF"/>
                </a:solidFill>
              </a:rPr>
              <a:t>(Hierarchical)</a:t>
            </a: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E97EAE-92E0-4E50-8F36-82129AD7E3FE}"/>
              </a:ext>
            </a:extLst>
          </p:cNvPr>
          <p:cNvSpPr>
            <a:spLocks noGrp="1"/>
          </p:cNvSpPr>
          <p:nvPr>
            <p:ph idx="1"/>
          </p:nvPr>
        </p:nvSpPr>
        <p:spPr>
          <a:xfrm>
            <a:off x="5874983" y="1466246"/>
            <a:ext cx="6100329" cy="3753025"/>
          </a:xfrm>
        </p:spPr>
        <p:txBody>
          <a:bodyPr anchor="t">
            <a:noAutofit/>
          </a:bodyPr>
          <a:lstStyle/>
          <a:p>
            <a:pPr algn="just"/>
            <a:r>
              <a:rPr lang="en-US" sz="2400" dirty="0"/>
              <a:t>We observed that Hierarchical clustering gave same set of countries as K-Means</a:t>
            </a:r>
          </a:p>
          <a:p>
            <a:pPr algn="just"/>
            <a:r>
              <a:rPr lang="en-US" sz="2400" dirty="0"/>
              <a:t>Top 5 under-developed countries from cluster 0 in dire need of aid are</a:t>
            </a:r>
          </a:p>
          <a:p>
            <a:pPr lvl="1" algn="just"/>
            <a:r>
              <a:rPr lang="it-IT" dirty="0"/>
              <a:t>0    Sierra Leone            </a:t>
            </a:r>
          </a:p>
          <a:p>
            <a:pPr lvl="1" algn="just"/>
            <a:r>
              <a:rPr lang="it-IT" dirty="0"/>
              <a:t>1    Haiti                   </a:t>
            </a:r>
          </a:p>
          <a:p>
            <a:pPr lvl="1" algn="just"/>
            <a:r>
              <a:rPr lang="it-IT" dirty="0"/>
              <a:t>2    Chad                    </a:t>
            </a:r>
          </a:p>
          <a:p>
            <a:pPr lvl="1" algn="just"/>
            <a:r>
              <a:rPr lang="it-IT" dirty="0"/>
              <a:t>3    Central African Republic</a:t>
            </a:r>
          </a:p>
          <a:p>
            <a:pPr lvl="1" algn="just"/>
            <a:r>
              <a:rPr lang="it-IT" dirty="0"/>
              <a:t>4    Mali </a:t>
            </a:r>
          </a:p>
          <a:p>
            <a:pPr lvl="0" algn="just"/>
            <a:endParaRPr lang="en-US" sz="2400" dirty="0"/>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15614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62CF6-BA3B-4700-8F82-9439A6E7EF14}"/>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K-Means Over Hierarchical</a:t>
            </a: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E97EAE-92E0-4E50-8F36-82129AD7E3FE}"/>
              </a:ext>
            </a:extLst>
          </p:cNvPr>
          <p:cNvSpPr>
            <a:spLocks noGrp="1"/>
          </p:cNvSpPr>
          <p:nvPr>
            <p:ph idx="1"/>
          </p:nvPr>
        </p:nvSpPr>
        <p:spPr>
          <a:xfrm>
            <a:off x="5679174" y="591009"/>
            <a:ext cx="6100329" cy="5908693"/>
          </a:xfrm>
        </p:spPr>
        <p:txBody>
          <a:bodyPr anchor="t">
            <a:normAutofit fontScale="92500" lnSpcReduction="10000"/>
          </a:bodyPr>
          <a:lstStyle/>
          <a:p>
            <a:pPr algn="just"/>
            <a:r>
              <a:rPr lang="en-US" dirty="0"/>
              <a:t>After analyzing both K-means and Hierarchical clustering we observed clusters formed are identical</a:t>
            </a:r>
          </a:p>
          <a:p>
            <a:pPr algn="just"/>
            <a:r>
              <a:rPr lang="en-US" dirty="0"/>
              <a:t>K-Means clustering requires prior knowledge of K i.e. no. of initial clusters. Where as, in hierarchical we can cut the dendrogram at appropriate level to get a better initial cluster</a:t>
            </a:r>
          </a:p>
          <a:p>
            <a:pPr algn="just"/>
            <a:r>
              <a:rPr lang="en-US" dirty="0"/>
              <a:t>The time complexity of K Means is linear = O(n) while that of hierarchical clustering is quadratic = O(n2)</a:t>
            </a:r>
          </a:p>
          <a:p>
            <a:pPr algn="just"/>
            <a:r>
              <a:rPr lang="en-US" dirty="0"/>
              <a:t>Considering the time complexity and dataset given we will proceed with the clusters formed by K-means and based on the information provided by the final clusters we will deduce the final list of countries which need aid</a:t>
            </a:r>
          </a:p>
          <a:p>
            <a:pPr marL="457200" lvl="1" indent="0" algn="just">
              <a:buNone/>
            </a:pPr>
            <a:endParaRPr lang="en-US" sz="2000" dirty="0"/>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717252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62CF6-BA3B-4700-8F82-9439A6E7EF14}"/>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Final Analysis</a:t>
            </a: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E97EAE-92E0-4E50-8F36-82129AD7E3FE}"/>
              </a:ext>
            </a:extLst>
          </p:cNvPr>
          <p:cNvSpPr>
            <a:spLocks noGrp="1"/>
          </p:cNvSpPr>
          <p:nvPr>
            <p:ph idx="1"/>
          </p:nvPr>
        </p:nvSpPr>
        <p:spPr>
          <a:xfrm>
            <a:off x="5679174" y="1179858"/>
            <a:ext cx="6100329" cy="4619938"/>
          </a:xfrm>
        </p:spPr>
        <p:txBody>
          <a:bodyPr anchor="t">
            <a:normAutofit/>
          </a:bodyPr>
          <a:lstStyle/>
          <a:p>
            <a:pPr algn="just"/>
            <a:r>
              <a:rPr lang="en-US" sz="2000" dirty="0"/>
              <a:t>We concluded top 5 countries from final cluster (under-developed countries) based on GDP, Child Mortality Rate and Per Capita Income</a:t>
            </a:r>
          </a:p>
          <a:p>
            <a:pPr marL="914400" lvl="1" indent="-457200" algn="just">
              <a:buFont typeface="+mj-lt"/>
              <a:buAutoNum type="arabicPeriod"/>
            </a:pPr>
            <a:r>
              <a:rPr lang="it-IT" sz="2000" dirty="0"/>
              <a:t>Sierra Leone </a:t>
            </a:r>
          </a:p>
          <a:p>
            <a:pPr marL="914400" lvl="1" indent="-457200" algn="just">
              <a:buFont typeface="+mj-lt"/>
              <a:buAutoNum type="arabicPeriod"/>
            </a:pPr>
            <a:r>
              <a:rPr lang="it-IT" sz="2000" dirty="0"/>
              <a:t>Haiti </a:t>
            </a:r>
          </a:p>
          <a:p>
            <a:pPr marL="914400" lvl="1" indent="-457200" algn="just">
              <a:buFont typeface="+mj-lt"/>
              <a:buAutoNum type="arabicPeriod"/>
            </a:pPr>
            <a:r>
              <a:rPr lang="it-IT" sz="2000" dirty="0"/>
              <a:t>Chad </a:t>
            </a:r>
          </a:p>
          <a:p>
            <a:pPr marL="914400" lvl="1" indent="-457200" algn="just">
              <a:buFont typeface="+mj-lt"/>
              <a:buAutoNum type="arabicPeriod"/>
            </a:pPr>
            <a:r>
              <a:rPr lang="it-IT" sz="2000" dirty="0"/>
              <a:t>Central African Republic </a:t>
            </a:r>
          </a:p>
          <a:p>
            <a:pPr marL="914400" lvl="1" indent="-457200" algn="just">
              <a:buFont typeface="+mj-lt"/>
              <a:buAutoNum type="arabicPeriod"/>
            </a:pPr>
            <a:r>
              <a:rPr lang="it-IT" sz="2000" dirty="0"/>
              <a:t>Mali</a:t>
            </a:r>
            <a:endParaRPr lang="en-US" sz="2000" dirty="0"/>
          </a:p>
          <a:p>
            <a:pPr algn="just"/>
            <a:r>
              <a:rPr lang="en-US" sz="2000" dirty="0"/>
              <a:t>Below is the ordered we filtered the list of country names:</a:t>
            </a:r>
          </a:p>
          <a:p>
            <a:pPr lvl="1" algn="just"/>
            <a:r>
              <a:rPr lang="en-US" sz="2000" dirty="0"/>
              <a:t>Lowest GDP</a:t>
            </a:r>
          </a:p>
          <a:p>
            <a:pPr lvl="1" algn="just"/>
            <a:r>
              <a:rPr lang="en-US" sz="2000" dirty="0"/>
              <a:t>Lowest Income</a:t>
            </a:r>
          </a:p>
          <a:p>
            <a:pPr lvl="1" algn="just"/>
            <a:r>
              <a:rPr lang="en-US" sz="2000" dirty="0"/>
              <a:t>Highest Child Mortality Rate</a:t>
            </a:r>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695355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262CF6-BA3B-4700-8F82-9439A6E7EF14}"/>
              </a:ext>
            </a:extLst>
          </p:cNvPr>
          <p:cNvSpPr>
            <a:spLocks noGrp="1"/>
          </p:cNvSpPr>
          <p:nvPr>
            <p:ph type="title"/>
          </p:nvPr>
        </p:nvSpPr>
        <p:spPr>
          <a:xfrm>
            <a:off x="1903615" y="310343"/>
            <a:ext cx="8384770" cy="868823"/>
          </a:xfrm>
        </p:spPr>
        <p:txBody>
          <a:bodyPr vert="horz" lIns="91440" tIns="45720" rIns="91440" bIns="45720" rtlCol="0" anchor="ctr">
            <a:normAutofit fontScale="90000"/>
          </a:bodyPr>
          <a:lstStyle/>
          <a:p>
            <a:pPr algn="ctr"/>
            <a:r>
              <a:rPr lang="en-US" sz="4000" dirty="0"/>
              <a:t>Final Statistics of Recommended Countries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6" name="Picture 5">
            <a:extLst>
              <a:ext uri="{FF2B5EF4-FFF2-40B4-BE49-F238E27FC236}">
                <a16:creationId xmlns:a16="http://schemas.microsoft.com/office/drawing/2014/main" id="{26F9D8BE-BFE3-4952-8C7F-46C5EAF290E1}"/>
              </a:ext>
            </a:extLst>
          </p:cNvPr>
          <p:cNvPicPr>
            <a:picLocks noChangeAspect="1"/>
          </p:cNvPicPr>
          <p:nvPr/>
        </p:nvPicPr>
        <p:blipFill>
          <a:blip r:embed="rId2"/>
          <a:stretch>
            <a:fillRect/>
          </a:stretch>
        </p:blipFill>
        <p:spPr>
          <a:xfrm>
            <a:off x="166955" y="2570847"/>
            <a:ext cx="3396792" cy="2927712"/>
          </a:xfrm>
          <a:prstGeom prst="rect">
            <a:avLst/>
          </a:prstGeom>
        </p:spPr>
      </p:pic>
      <p:pic>
        <p:nvPicPr>
          <p:cNvPr id="1026" name="Picture 2">
            <a:extLst>
              <a:ext uri="{FF2B5EF4-FFF2-40B4-BE49-F238E27FC236}">
                <a16:creationId xmlns:a16="http://schemas.microsoft.com/office/drawing/2014/main" id="{F487F8D6-5E8A-4113-8A79-54FC5D489C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30701" y="2570847"/>
            <a:ext cx="8384769" cy="341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33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62CF6-BA3B-4700-8F82-9439A6E7EF14}"/>
              </a:ext>
            </a:extLst>
          </p:cNvPr>
          <p:cNvSpPr>
            <a:spLocks noGrp="1"/>
          </p:cNvSpPr>
          <p:nvPr>
            <p:ph type="title"/>
          </p:nvPr>
        </p:nvSpPr>
        <p:spPr>
          <a:xfrm>
            <a:off x="1389278" y="1233241"/>
            <a:ext cx="3240506" cy="4064628"/>
          </a:xfrm>
        </p:spPr>
        <p:txBody>
          <a:bodyPr>
            <a:normAutofit/>
          </a:bodyPr>
          <a:lstStyle/>
          <a:p>
            <a:r>
              <a:rPr lang="en-US">
                <a:solidFill>
                  <a:srgbClr val="FFFFFF"/>
                </a:solidFill>
              </a:rPr>
              <a:t>Background</a:t>
            </a: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E97EAE-92E0-4E50-8F36-82129AD7E3FE}"/>
              </a:ext>
            </a:extLst>
          </p:cNvPr>
          <p:cNvSpPr>
            <a:spLocks noGrp="1"/>
          </p:cNvSpPr>
          <p:nvPr>
            <p:ph idx="1"/>
          </p:nvPr>
        </p:nvSpPr>
        <p:spPr>
          <a:xfrm>
            <a:off x="6096000" y="885045"/>
            <a:ext cx="5257799" cy="4889350"/>
          </a:xfrm>
        </p:spPr>
        <p:txBody>
          <a:bodyPr anchor="t">
            <a:normAutofit/>
          </a:bodyPr>
          <a:lstStyle/>
          <a:p>
            <a:pPr algn="just"/>
            <a:r>
              <a:rPr lang="en-US" sz="2000" dirty="0"/>
              <a:t>HELP International is an international humanitarian NGO that is committed to fighting poverty and providing the people of backward countries with basic amenities and relief during the time of disasters and natural calamities. It runs a lot of operational projects from time to time along with advocacy drives to raise awareness as well as for funding purposes</a:t>
            </a:r>
          </a:p>
          <a:p>
            <a:pPr algn="just"/>
            <a:r>
              <a:rPr lang="en-US" sz="2000" dirty="0"/>
              <a:t>After the recent funding programs, they have been able to raise around $ 10 million. Now the CEO of the NGO needs to decide how to use this money strategically and effectively. The significant issues that come while making this decision are mostly related to choosing the countries that are in the direst need of aid</a:t>
            </a:r>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95230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62CF6-BA3B-4700-8F82-9439A6E7EF14}"/>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Problem Statement</a:t>
            </a: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E97EAE-92E0-4E50-8F36-82129AD7E3FE}"/>
              </a:ext>
            </a:extLst>
          </p:cNvPr>
          <p:cNvSpPr>
            <a:spLocks noGrp="1"/>
          </p:cNvSpPr>
          <p:nvPr>
            <p:ph idx="1"/>
          </p:nvPr>
        </p:nvSpPr>
        <p:spPr>
          <a:xfrm>
            <a:off x="6096000" y="946299"/>
            <a:ext cx="5257799" cy="4889350"/>
          </a:xfrm>
        </p:spPr>
        <p:txBody>
          <a:bodyPr anchor="t">
            <a:noAutofit/>
          </a:bodyPr>
          <a:lstStyle/>
          <a:p>
            <a:pPr algn="just"/>
            <a:r>
              <a:rPr lang="en-US" sz="2600" dirty="0"/>
              <a:t>To categorize the countries using some socio-economic and health factors that determine the overall development of the country</a:t>
            </a:r>
          </a:p>
          <a:p>
            <a:pPr algn="just"/>
            <a:r>
              <a:rPr lang="en-US" sz="2600" dirty="0"/>
              <a:t>To suggest the countries which the CEO needs to focus on the most</a:t>
            </a:r>
          </a:p>
          <a:p>
            <a:pPr algn="just"/>
            <a:r>
              <a:rPr lang="en-US" sz="2600" dirty="0"/>
              <a:t>To report back at least 5 countries which are in direst need of aid from the analysis work that we performed</a:t>
            </a:r>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48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62CF6-BA3B-4700-8F82-9439A6E7EF14}"/>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Technical Approach</a:t>
            </a: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E97EAE-92E0-4E50-8F36-82129AD7E3FE}"/>
              </a:ext>
            </a:extLst>
          </p:cNvPr>
          <p:cNvSpPr>
            <a:spLocks noGrp="1"/>
          </p:cNvSpPr>
          <p:nvPr>
            <p:ph idx="1"/>
          </p:nvPr>
        </p:nvSpPr>
        <p:spPr>
          <a:xfrm>
            <a:off x="6096000" y="820879"/>
            <a:ext cx="5791200" cy="5908693"/>
          </a:xfrm>
        </p:spPr>
        <p:txBody>
          <a:bodyPr anchor="t">
            <a:normAutofit fontScale="85000" lnSpcReduction="20000"/>
          </a:bodyPr>
          <a:lstStyle/>
          <a:p>
            <a:pPr algn="just"/>
            <a:r>
              <a:rPr lang="en-US" dirty="0"/>
              <a:t>Data Understanding and Data Cleaning</a:t>
            </a:r>
          </a:p>
          <a:p>
            <a:pPr algn="just"/>
            <a:r>
              <a:rPr lang="en-US" dirty="0"/>
              <a:t>EDA </a:t>
            </a:r>
          </a:p>
          <a:p>
            <a:pPr lvl="1" algn="just"/>
            <a:r>
              <a:rPr lang="en-US" dirty="0"/>
              <a:t>Univariate Analysis</a:t>
            </a:r>
          </a:p>
          <a:p>
            <a:pPr lvl="1" algn="just"/>
            <a:r>
              <a:rPr lang="en-US" dirty="0"/>
              <a:t>Bivariate Analysis</a:t>
            </a:r>
          </a:p>
          <a:p>
            <a:pPr algn="just"/>
            <a:r>
              <a:rPr lang="en-US" dirty="0"/>
              <a:t>Data Preparation</a:t>
            </a:r>
          </a:p>
          <a:p>
            <a:pPr lvl="1" algn="just"/>
            <a:r>
              <a:rPr lang="en-US" dirty="0"/>
              <a:t>Outlier Treatment</a:t>
            </a:r>
          </a:p>
          <a:p>
            <a:pPr lvl="1" algn="just"/>
            <a:r>
              <a:rPr lang="en-US" dirty="0"/>
              <a:t>Data Scaling</a:t>
            </a:r>
          </a:p>
          <a:p>
            <a:pPr lvl="1" algn="just"/>
            <a:r>
              <a:rPr lang="en-US" dirty="0"/>
              <a:t>Hopkins Statistics (to check if the dataset is good enough for a cluster analysis)</a:t>
            </a:r>
          </a:p>
          <a:p>
            <a:pPr algn="just"/>
            <a:r>
              <a:rPr lang="en-US" dirty="0"/>
              <a:t>Clustering</a:t>
            </a:r>
          </a:p>
          <a:p>
            <a:pPr lvl="1" algn="just"/>
            <a:r>
              <a:rPr lang="en-US" dirty="0"/>
              <a:t>K-Means Clustering</a:t>
            </a:r>
          </a:p>
          <a:p>
            <a:pPr lvl="2" algn="just"/>
            <a:r>
              <a:rPr lang="en-US" dirty="0"/>
              <a:t>Silhouette Score</a:t>
            </a:r>
          </a:p>
          <a:p>
            <a:pPr lvl="2" algn="just"/>
            <a:r>
              <a:rPr lang="en-US" dirty="0"/>
              <a:t>Elbow Curve/SSD</a:t>
            </a:r>
          </a:p>
          <a:p>
            <a:pPr lvl="1" algn="just"/>
            <a:r>
              <a:rPr lang="en-US" dirty="0"/>
              <a:t>Hierarchical clustering</a:t>
            </a:r>
          </a:p>
          <a:p>
            <a:pPr lvl="2" algn="just"/>
            <a:r>
              <a:rPr lang="en-US" dirty="0"/>
              <a:t>Single Linkage</a:t>
            </a:r>
          </a:p>
          <a:p>
            <a:pPr lvl="2" algn="just"/>
            <a:r>
              <a:rPr lang="en-US" dirty="0"/>
              <a:t>Complete Linkage</a:t>
            </a:r>
          </a:p>
          <a:p>
            <a:pPr algn="just"/>
            <a:r>
              <a:rPr lang="en-US" dirty="0"/>
              <a:t>Cluster Profiling</a:t>
            </a:r>
          </a:p>
          <a:p>
            <a:pPr algn="just"/>
            <a:r>
              <a:rPr lang="en-US" dirty="0"/>
              <a:t>Final Analysis and Outcome</a:t>
            </a:r>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45002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62CF6-BA3B-4700-8F82-9439A6E7EF14}"/>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EDA Summary</a:t>
            </a: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E97EAE-92E0-4E50-8F36-82129AD7E3FE}"/>
              </a:ext>
            </a:extLst>
          </p:cNvPr>
          <p:cNvSpPr>
            <a:spLocks noGrp="1"/>
          </p:cNvSpPr>
          <p:nvPr>
            <p:ph idx="1"/>
          </p:nvPr>
        </p:nvSpPr>
        <p:spPr>
          <a:xfrm>
            <a:off x="6096000" y="820879"/>
            <a:ext cx="5791200" cy="5908693"/>
          </a:xfrm>
        </p:spPr>
        <p:txBody>
          <a:bodyPr anchor="t">
            <a:normAutofit fontScale="92500" lnSpcReduction="10000"/>
          </a:bodyPr>
          <a:lstStyle/>
          <a:p>
            <a:pPr algn="just"/>
            <a:r>
              <a:rPr lang="en-US" dirty="0"/>
              <a:t>Univariate Analysis shown most of the African countries has </a:t>
            </a:r>
          </a:p>
          <a:p>
            <a:pPr lvl="1" algn="just"/>
            <a:r>
              <a:rPr lang="en-US" dirty="0"/>
              <a:t>Lowest </a:t>
            </a:r>
          </a:p>
          <a:p>
            <a:pPr lvl="2" algn="just"/>
            <a:r>
              <a:rPr lang="en-US" dirty="0"/>
              <a:t>Life Expectancy, GDP, Per Capita Income, Health, Imports, Exports</a:t>
            </a:r>
          </a:p>
          <a:p>
            <a:pPr lvl="1" algn="just"/>
            <a:r>
              <a:rPr lang="en-US" dirty="0"/>
              <a:t>Highest </a:t>
            </a:r>
          </a:p>
          <a:p>
            <a:pPr lvl="2" algn="just"/>
            <a:r>
              <a:rPr lang="en-US" dirty="0"/>
              <a:t>Child Mortality Rate, Inflation</a:t>
            </a:r>
          </a:p>
          <a:p>
            <a:pPr marL="914400" lvl="2" indent="0" algn="just">
              <a:buNone/>
            </a:pPr>
            <a:endParaRPr lang="en-US" dirty="0"/>
          </a:p>
          <a:p>
            <a:pPr algn="just"/>
            <a:r>
              <a:rPr lang="en-US" sz="2800" dirty="0"/>
              <a:t>Heat Map analysis:-</a:t>
            </a:r>
          </a:p>
          <a:p>
            <a:pPr lvl="1" algn="just"/>
            <a:r>
              <a:rPr lang="en-US" dirty="0" err="1"/>
              <a:t>child_mortality</a:t>
            </a:r>
            <a:r>
              <a:rPr lang="en-US" dirty="0"/>
              <a:t> and </a:t>
            </a:r>
            <a:r>
              <a:rPr lang="en-US" dirty="0" err="1"/>
              <a:t>life_expentency</a:t>
            </a:r>
            <a:r>
              <a:rPr lang="en-US" dirty="0"/>
              <a:t> are highly correlated with correlation of -0.89</a:t>
            </a:r>
          </a:p>
          <a:p>
            <a:pPr lvl="1" algn="just"/>
            <a:r>
              <a:rPr lang="en-US" dirty="0" err="1"/>
              <a:t>child_mortality</a:t>
            </a:r>
            <a:r>
              <a:rPr lang="en-US" dirty="0"/>
              <a:t> and </a:t>
            </a:r>
            <a:r>
              <a:rPr lang="en-US" dirty="0" err="1"/>
              <a:t>total_fertility</a:t>
            </a:r>
            <a:r>
              <a:rPr lang="en-US" dirty="0"/>
              <a:t> are highly correlated with correlation of 0.85</a:t>
            </a:r>
          </a:p>
          <a:p>
            <a:pPr lvl="1" algn="just"/>
            <a:r>
              <a:rPr lang="en-US" dirty="0"/>
              <a:t>imports and exports are highly correlated with correlation of 0.99</a:t>
            </a:r>
          </a:p>
          <a:p>
            <a:pPr lvl="1" algn="just"/>
            <a:r>
              <a:rPr lang="en-US" dirty="0" err="1"/>
              <a:t>life_expentency</a:t>
            </a:r>
            <a:r>
              <a:rPr lang="en-US" dirty="0"/>
              <a:t> and </a:t>
            </a:r>
            <a:r>
              <a:rPr lang="en-US" dirty="0" err="1"/>
              <a:t>total_fertility</a:t>
            </a:r>
            <a:r>
              <a:rPr lang="en-US" dirty="0"/>
              <a:t> are highly correlated with correlation of -0.76</a:t>
            </a:r>
          </a:p>
          <a:p>
            <a:pPr marL="914400" lvl="2" indent="0" algn="just">
              <a:buNone/>
            </a:pPr>
            <a:endParaRPr lang="en-US" sz="2800" dirty="0"/>
          </a:p>
          <a:p>
            <a:pPr marL="914400" lvl="2" indent="0" algn="just">
              <a:buNone/>
            </a:pPr>
            <a:endParaRPr lang="en-US" dirty="0"/>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8787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62CF6-BA3B-4700-8F82-9439A6E7EF14}"/>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Outlier Summary &amp; Visualization</a:t>
            </a: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E97EAE-92E0-4E50-8F36-82129AD7E3FE}"/>
              </a:ext>
            </a:extLst>
          </p:cNvPr>
          <p:cNvSpPr>
            <a:spLocks noGrp="1"/>
          </p:cNvSpPr>
          <p:nvPr>
            <p:ph idx="1"/>
          </p:nvPr>
        </p:nvSpPr>
        <p:spPr>
          <a:xfrm>
            <a:off x="5299625" y="1120322"/>
            <a:ext cx="6792095" cy="1700128"/>
          </a:xfrm>
        </p:spPr>
        <p:txBody>
          <a:bodyPr anchor="t">
            <a:normAutofit/>
          </a:bodyPr>
          <a:lstStyle/>
          <a:p>
            <a:pPr algn="just"/>
            <a:r>
              <a:rPr lang="en-US" sz="1800" dirty="0"/>
              <a:t>We found outliers in almost all the features esp. in GDP and Health</a:t>
            </a:r>
          </a:p>
          <a:p>
            <a:pPr algn="just"/>
            <a:r>
              <a:rPr lang="en-US" sz="1800" dirty="0"/>
              <a:t>As we have only 167 countries, removing these outliers would shrink the shape of data and the under-developed countries which are in actual dire need may not contribute to the dataset</a:t>
            </a:r>
          </a:p>
          <a:p>
            <a:pPr algn="just"/>
            <a:r>
              <a:rPr lang="en-US" sz="1800" dirty="0"/>
              <a:t>The outliers were treated using soft capping of 1 – 99</a:t>
            </a:r>
            <a:r>
              <a:rPr lang="en-US" sz="1800" baseline="30000" dirty="0"/>
              <a:t>th</a:t>
            </a:r>
            <a:r>
              <a:rPr lang="en-US" sz="1800" dirty="0"/>
              <a:t> percentile</a:t>
            </a:r>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Picture 2">
            <a:extLst>
              <a:ext uri="{FF2B5EF4-FFF2-40B4-BE49-F238E27FC236}">
                <a16:creationId xmlns:a16="http://schemas.microsoft.com/office/drawing/2014/main" id="{2ADEFCA8-9115-4DE0-806C-B621416111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11669" y="2775315"/>
            <a:ext cx="6868287" cy="357150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12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62CF6-BA3B-4700-8F82-9439A6E7EF14}"/>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Hopkins Statistics</a:t>
            </a: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E97EAE-92E0-4E50-8F36-82129AD7E3FE}"/>
              </a:ext>
            </a:extLst>
          </p:cNvPr>
          <p:cNvSpPr>
            <a:spLocks noGrp="1"/>
          </p:cNvSpPr>
          <p:nvPr>
            <p:ph idx="1"/>
          </p:nvPr>
        </p:nvSpPr>
        <p:spPr>
          <a:xfrm>
            <a:off x="6096000" y="936172"/>
            <a:ext cx="5791200" cy="5107310"/>
          </a:xfrm>
        </p:spPr>
        <p:txBody>
          <a:bodyPr anchor="t">
            <a:normAutofit/>
          </a:bodyPr>
          <a:lstStyle/>
          <a:p>
            <a:pPr algn="just"/>
            <a:r>
              <a:rPr lang="en-US" dirty="0"/>
              <a:t>A 'Hopkins Statistic' value close to 1 tends to indicate the data is highly clustered, random data will tend to result in values around 0.5, and uniformly distributed data will tend to result in values close to 0</a:t>
            </a:r>
          </a:p>
          <a:p>
            <a:pPr algn="just"/>
            <a:r>
              <a:rPr lang="en-US" dirty="0"/>
              <a:t>Hopkins Statistic of standardized scaled date came out to be 0.89</a:t>
            </a:r>
          </a:p>
          <a:p>
            <a:pPr algn="just"/>
            <a:r>
              <a:rPr lang="en-US" dirty="0"/>
              <a:t>Hopkins Statistic over 0.70 is a good score that indicated that the data is good for cluster analysis.</a:t>
            </a:r>
          </a:p>
          <a:p>
            <a:pPr algn="just"/>
            <a:endParaRPr lang="en-US" dirty="0"/>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26228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62CF6-BA3B-4700-8F82-9439A6E7EF14}"/>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K-Means Clustering</a:t>
            </a: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E97EAE-92E0-4E50-8F36-82129AD7E3FE}"/>
              </a:ext>
            </a:extLst>
          </p:cNvPr>
          <p:cNvSpPr>
            <a:spLocks noGrp="1"/>
          </p:cNvSpPr>
          <p:nvPr>
            <p:ph idx="1"/>
          </p:nvPr>
        </p:nvSpPr>
        <p:spPr>
          <a:xfrm>
            <a:off x="5698912" y="295504"/>
            <a:ext cx="6262091" cy="6562496"/>
          </a:xfrm>
        </p:spPr>
        <p:txBody>
          <a:bodyPr anchor="t">
            <a:normAutofit fontScale="92500" lnSpcReduction="10000"/>
          </a:bodyPr>
          <a:lstStyle/>
          <a:p>
            <a:pPr algn="just"/>
            <a:r>
              <a:rPr lang="en-US" dirty="0"/>
              <a:t> </a:t>
            </a:r>
            <a:r>
              <a:rPr lang="en-US" b="1" dirty="0"/>
              <a:t>K-means</a:t>
            </a:r>
            <a:r>
              <a:rPr lang="en-US" dirty="0"/>
              <a:t> is a centroid-based algorithm, or a distance-based algorithm, where we calculate the distances to assign a point to a cluster</a:t>
            </a:r>
          </a:p>
          <a:p>
            <a:endParaRPr lang="en-US" dirty="0"/>
          </a:p>
          <a:p>
            <a:endParaRPr lang="en-US" dirty="0"/>
          </a:p>
          <a:p>
            <a:endParaRPr lang="en-US" dirty="0"/>
          </a:p>
          <a:p>
            <a:endParaRPr lang="en-US" dirty="0"/>
          </a:p>
          <a:p>
            <a:endParaRPr lang="en-US" dirty="0"/>
          </a:p>
          <a:p>
            <a:endParaRPr lang="en-US" dirty="0"/>
          </a:p>
          <a:p>
            <a:pPr algn="just"/>
            <a:endParaRPr lang="en-US" dirty="0"/>
          </a:p>
          <a:p>
            <a:pPr algn="just"/>
            <a:r>
              <a:rPr lang="en-US" dirty="0"/>
              <a:t>As per elbow curve and silhouette score analysis 3 turned out be the optimal cluster </a:t>
            </a:r>
          </a:p>
          <a:p>
            <a:pPr algn="just"/>
            <a:r>
              <a:rPr lang="en-US" dirty="0"/>
              <a:t>Also as per global economic factors dividing cluster into 3 seems logical and Final model was build using 3 clusters</a:t>
            </a:r>
          </a:p>
          <a:p>
            <a:endParaRPr lang="en-US" dirty="0"/>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 name="Group 4">
            <a:extLst>
              <a:ext uri="{FF2B5EF4-FFF2-40B4-BE49-F238E27FC236}">
                <a16:creationId xmlns:a16="http://schemas.microsoft.com/office/drawing/2014/main" id="{BA1AF9AD-EA75-4965-BC4D-96A8E6E260FA}"/>
              </a:ext>
            </a:extLst>
          </p:cNvPr>
          <p:cNvGrpSpPr/>
          <p:nvPr/>
        </p:nvGrpSpPr>
        <p:grpSpPr>
          <a:xfrm>
            <a:off x="5515246" y="1910097"/>
            <a:ext cx="6638309" cy="2606878"/>
            <a:chOff x="5409736" y="1500385"/>
            <a:chExt cx="6638309" cy="2606878"/>
          </a:xfrm>
        </p:grpSpPr>
        <p:pic>
          <p:nvPicPr>
            <p:cNvPr id="2050" name="Picture 2">
              <a:extLst>
                <a:ext uri="{FF2B5EF4-FFF2-40B4-BE49-F238E27FC236}">
                  <a16:creationId xmlns:a16="http://schemas.microsoft.com/office/drawing/2014/main" id="{4B100559-5380-42C8-84DC-17B4055FA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736" y="1500385"/>
              <a:ext cx="3249948" cy="21492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6120AD2-78EB-462A-A6D9-4EC7ABD18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9684" y="1510426"/>
              <a:ext cx="3388361" cy="21971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B659F8-80FE-4C17-BE10-788B3D4C3F34}"/>
                </a:ext>
              </a:extLst>
            </p:cNvPr>
            <p:cNvSpPr txBox="1"/>
            <p:nvPr/>
          </p:nvSpPr>
          <p:spPr>
            <a:xfrm>
              <a:off x="6242859" y="3737931"/>
              <a:ext cx="1982647" cy="369332"/>
            </a:xfrm>
            <a:prstGeom prst="rect">
              <a:avLst/>
            </a:prstGeom>
            <a:noFill/>
          </p:spPr>
          <p:txBody>
            <a:bodyPr wrap="square" rtlCol="0">
              <a:spAutoFit/>
            </a:bodyPr>
            <a:lstStyle/>
            <a:p>
              <a:r>
                <a:rPr lang="en-US" dirty="0"/>
                <a:t>Elbow/SSD curve</a:t>
              </a:r>
            </a:p>
          </p:txBody>
        </p:sp>
        <p:sp>
          <p:nvSpPr>
            <p:cNvPr id="15" name="TextBox 14">
              <a:extLst>
                <a:ext uri="{FF2B5EF4-FFF2-40B4-BE49-F238E27FC236}">
                  <a16:creationId xmlns:a16="http://schemas.microsoft.com/office/drawing/2014/main" id="{0EA6E6DD-3F8B-4491-A452-B3F4A4D9B1A7}"/>
                </a:ext>
              </a:extLst>
            </p:cNvPr>
            <p:cNvSpPr txBox="1"/>
            <p:nvPr/>
          </p:nvSpPr>
          <p:spPr>
            <a:xfrm>
              <a:off x="9682133" y="3737931"/>
              <a:ext cx="1982647" cy="369332"/>
            </a:xfrm>
            <a:prstGeom prst="rect">
              <a:avLst/>
            </a:prstGeom>
            <a:noFill/>
          </p:spPr>
          <p:txBody>
            <a:bodyPr wrap="square" rtlCol="0">
              <a:spAutoFit/>
            </a:bodyPr>
            <a:lstStyle/>
            <a:p>
              <a:r>
                <a:rPr lang="en-US" dirty="0"/>
                <a:t>Silhouette Score</a:t>
              </a:r>
            </a:p>
          </p:txBody>
        </p:sp>
      </p:grpSp>
    </p:spTree>
    <p:extLst>
      <p:ext uri="{BB962C8B-B14F-4D97-AF65-F5344CB8AC3E}">
        <p14:creationId xmlns:p14="http://schemas.microsoft.com/office/powerpoint/2010/main" val="150299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62CF6-BA3B-4700-8F82-9439A6E7EF14}"/>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Cluster Summary   (K-Means)</a:t>
            </a: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E97EAE-92E0-4E50-8F36-82129AD7E3FE}"/>
              </a:ext>
            </a:extLst>
          </p:cNvPr>
          <p:cNvSpPr>
            <a:spLocks noGrp="1"/>
          </p:cNvSpPr>
          <p:nvPr>
            <p:ph idx="1"/>
          </p:nvPr>
        </p:nvSpPr>
        <p:spPr>
          <a:xfrm>
            <a:off x="5778500" y="295504"/>
            <a:ext cx="6100329" cy="5908693"/>
          </a:xfrm>
        </p:spPr>
        <p:txBody>
          <a:bodyPr anchor="t">
            <a:normAutofit/>
          </a:bodyPr>
          <a:lstStyle/>
          <a:p>
            <a:pPr algn="just"/>
            <a:r>
              <a:rPr lang="en-US" sz="2000" dirty="0"/>
              <a:t>Based on descriptive statistics 3 clusters are identified as-</a:t>
            </a:r>
          </a:p>
          <a:p>
            <a:pPr lvl="1" algn="just"/>
            <a:r>
              <a:rPr lang="en-US" sz="2000" dirty="0"/>
              <a:t>Cluster 0 -&gt; Under-Developed Countries</a:t>
            </a:r>
          </a:p>
          <a:p>
            <a:pPr lvl="1" algn="just"/>
            <a:r>
              <a:rPr lang="en-US" sz="2000" dirty="0"/>
              <a:t>Cluster 1 -&gt; Developed Countries</a:t>
            </a:r>
          </a:p>
          <a:p>
            <a:pPr lvl="1" algn="just"/>
            <a:r>
              <a:rPr lang="en-US" sz="2000" dirty="0"/>
              <a:t>Cluster 2 -&gt; Developing Countries </a:t>
            </a:r>
          </a:p>
          <a:p>
            <a:pPr lvl="0" algn="just"/>
            <a:r>
              <a:rPr lang="en-US" sz="2000" dirty="0">
                <a:solidFill>
                  <a:prstClr val="black"/>
                </a:solidFill>
              </a:rPr>
              <a:t>Cluster 0 has low GDP, low income and highest child mortality rate</a:t>
            </a:r>
          </a:p>
          <a:p>
            <a:pPr lvl="0" algn="just"/>
            <a:r>
              <a:rPr lang="en-US" sz="2000" dirty="0">
                <a:solidFill>
                  <a:prstClr val="black"/>
                </a:solidFill>
              </a:rPr>
              <a:t>All these factors made these cluster best candidate for financial aid from HELP NGO</a:t>
            </a:r>
          </a:p>
          <a:p>
            <a:pPr lvl="0" algn="just"/>
            <a:r>
              <a:rPr lang="en-US" sz="2000" dirty="0">
                <a:solidFill>
                  <a:prstClr val="black"/>
                </a:solidFill>
              </a:rPr>
              <a:t>We also observed cluster 0 comprises of 29% of total data</a:t>
            </a:r>
          </a:p>
          <a:p>
            <a:pPr marL="457200" lvl="1" indent="0" algn="just">
              <a:buNone/>
            </a:pPr>
            <a:endParaRPr lang="en-US" sz="2000" dirty="0"/>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100" name="Picture 4">
            <a:extLst>
              <a:ext uri="{FF2B5EF4-FFF2-40B4-BE49-F238E27FC236}">
                <a16:creationId xmlns:a16="http://schemas.microsoft.com/office/drawing/2014/main" id="{8EA9D549-3CC3-4D0B-8EF8-01E1E6393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5386" y="3963994"/>
            <a:ext cx="6275652" cy="281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089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1008</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vt:lpstr>
      <vt:lpstr>Calibri</vt:lpstr>
      <vt:lpstr>Calibri Light</vt:lpstr>
      <vt:lpstr>Lato</vt:lpstr>
      <vt:lpstr>Office Theme</vt:lpstr>
      <vt:lpstr>Clustering Assignment-Part I K-Means + Hierarchical</vt:lpstr>
      <vt:lpstr>Background</vt:lpstr>
      <vt:lpstr>Problem Statement</vt:lpstr>
      <vt:lpstr>Technical Approach</vt:lpstr>
      <vt:lpstr>EDA Summary</vt:lpstr>
      <vt:lpstr>Outlier Summary &amp; Visualization</vt:lpstr>
      <vt:lpstr>Hopkins Statistics</vt:lpstr>
      <vt:lpstr>K-Means Clustering</vt:lpstr>
      <vt:lpstr>Cluster Summary   (K-Means)</vt:lpstr>
      <vt:lpstr>Cluster Profiling (K-Means)</vt:lpstr>
      <vt:lpstr>Cluster Profiling (K-Means) – contd..</vt:lpstr>
      <vt:lpstr>Hierarchical Clustering</vt:lpstr>
      <vt:lpstr>Cluster Summary (Hierarchical)</vt:lpstr>
      <vt:lpstr>Cluster Profiling (Hierarchical)</vt:lpstr>
      <vt:lpstr>K-Means Over Hierarchical</vt:lpstr>
      <vt:lpstr>Final Analysis</vt:lpstr>
      <vt:lpstr>Final Statistics of Recommended Countries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Assignment K-Means + Hierarchical</dc:title>
  <dc:creator>Chakraborty, Snigdha</dc:creator>
  <cp:lastModifiedBy>Chakraborty, Snigdha</cp:lastModifiedBy>
  <cp:revision>14</cp:revision>
  <dcterms:created xsi:type="dcterms:W3CDTF">2020-11-28T18:16:28Z</dcterms:created>
  <dcterms:modified xsi:type="dcterms:W3CDTF">2020-11-30T10:32:07Z</dcterms:modified>
</cp:coreProperties>
</file>