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73" r:id="rId7"/>
    <p:sldId id="272" r:id="rId8"/>
    <p:sldId id="274" r:id="rId9"/>
    <p:sldId id="275"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8811-63E5-42FB-9202-19BF3871FB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E090D-FAB1-488A-AF9F-916AFF452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68FBF2-7B89-40ED-AA35-A49A2CDBF43F}"/>
              </a:ext>
            </a:extLst>
          </p:cNvPr>
          <p:cNvSpPr>
            <a:spLocks noGrp="1"/>
          </p:cNvSpPr>
          <p:nvPr>
            <p:ph type="dt" sz="half" idx="10"/>
          </p:nvPr>
        </p:nvSpPr>
        <p:spPr/>
        <p:txBody>
          <a:bodyPr/>
          <a:lstStyle/>
          <a:p>
            <a:fld id="{4236E87E-3521-43C8-AFB6-AB843FDE84F1}" type="datetimeFigureOut">
              <a:rPr lang="en-US" smtClean="0"/>
              <a:t>12/6/2020</a:t>
            </a:fld>
            <a:endParaRPr lang="en-US"/>
          </a:p>
        </p:txBody>
      </p:sp>
      <p:sp>
        <p:nvSpPr>
          <p:cNvPr id="5" name="Footer Placeholder 4">
            <a:extLst>
              <a:ext uri="{FF2B5EF4-FFF2-40B4-BE49-F238E27FC236}">
                <a16:creationId xmlns:a16="http://schemas.microsoft.com/office/drawing/2014/main" id="{24209CCE-382D-4733-B04F-C1E6B343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99754-1BCD-41F3-897B-E2FCE4794B8B}"/>
              </a:ext>
            </a:extLst>
          </p:cNvPr>
          <p:cNvSpPr>
            <a:spLocks noGrp="1"/>
          </p:cNvSpPr>
          <p:nvPr>
            <p:ph type="sldNum" sz="quarter" idx="12"/>
          </p:nvPr>
        </p:nvSpPr>
        <p:spPr/>
        <p:txBody>
          <a:bodyPr/>
          <a:lstStyle/>
          <a:p>
            <a:fld id="{49737CBC-8D90-433D-AFDA-F32AB88FEA72}" type="slidenum">
              <a:rPr lang="en-US" smtClean="0"/>
              <a:t>‹#›</a:t>
            </a:fld>
            <a:endParaRPr lang="en-US"/>
          </a:p>
        </p:txBody>
      </p:sp>
    </p:spTree>
    <p:extLst>
      <p:ext uri="{BB962C8B-B14F-4D97-AF65-F5344CB8AC3E}">
        <p14:creationId xmlns:p14="http://schemas.microsoft.com/office/powerpoint/2010/main" val="377432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4861-439D-4F6E-B19D-9F6676E9C6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58AF14-03E0-4086-B919-A00AD72F3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F007F-F3CD-4ACB-ABFF-A938D67C5454}"/>
              </a:ext>
            </a:extLst>
          </p:cNvPr>
          <p:cNvSpPr>
            <a:spLocks noGrp="1"/>
          </p:cNvSpPr>
          <p:nvPr>
            <p:ph type="dt" sz="half" idx="10"/>
          </p:nvPr>
        </p:nvSpPr>
        <p:spPr/>
        <p:txBody>
          <a:bodyPr/>
          <a:lstStyle/>
          <a:p>
            <a:fld id="{4236E87E-3521-43C8-AFB6-AB843FDE84F1}" type="datetimeFigureOut">
              <a:rPr lang="en-US" smtClean="0"/>
              <a:t>12/6/2020</a:t>
            </a:fld>
            <a:endParaRPr lang="en-US"/>
          </a:p>
        </p:txBody>
      </p:sp>
      <p:sp>
        <p:nvSpPr>
          <p:cNvPr id="5" name="Footer Placeholder 4">
            <a:extLst>
              <a:ext uri="{FF2B5EF4-FFF2-40B4-BE49-F238E27FC236}">
                <a16:creationId xmlns:a16="http://schemas.microsoft.com/office/drawing/2014/main" id="{F2638551-16D5-43D6-90DA-331166B89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F3670-270A-448F-ACDF-E43A6DA14CF1}"/>
              </a:ext>
            </a:extLst>
          </p:cNvPr>
          <p:cNvSpPr>
            <a:spLocks noGrp="1"/>
          </p:cNvSpPr>
          <p:nvPr>
            <p:ph type="sldNum" sz="quarter" idx="12"/>
          </p:nvPr>
        </p:nvSpPr>
        <p:spPr/>
        <p:txBody>
          <a:bodyPr/>
          <a:lstStyle/>
          <a:p>
            <a:fld id="{49737CBC-8D90-433D-AFDA-F32AB88FEA72}" type="slidenum">
              <a:rPr lang="en-US" smtClean="0"/>
              <a:t>‹#›</a:t>
            </a:fld>
            <a:endParaRPr lang="en-US"/>
          </a:p>
        </p:txBody>
      </p:sp>
    </p:spTree>
    <p:extLst>
      <p:ext uri="{BB962C8B-B14F-4D97-AF65-F5344CB8AC3E}">
        <p14:creationId xmlns:p14="http://schemas.microsoft.com/office/powerpoint/2010/main" val="112858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C2103-31F6-4152-80B4-D87BFC1792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48C408-AB5D-4637-B020-6951CB786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266B0-4E42-47E6-B16A-32BD6F0F604C}"/>
              </a:ext>
            </a:extLst>
          </p:cNvPr>
          <p:cNvSpPr>
            <a:spLocks noGrp="1"/>
          </p:cNvSpPr>
          <p:nvPr>
            <p:ph type="dt" sz="half" idx="10"/>
          </p:nvPr>
        </p:nvSpPr>
        <p:spPr/>
        <p:txBody>
          <a:bodyPr/>
          <a:lstStyle/>
          <a:p>
            <a:fld id="{4236E87E-3521-43C8-AFB6-AB843FDE84F1}" type="datetimeFigureOut">
              <a:rPr lang="en-US" smtClean="0"/>
              <a:t>12/6/2020</a:t>
            </a:fld>
            <a:endParaRPr lang="en-US"/>
          </a:p>
        </p:txBody>
      </p:sp>
      <p:sp>
        <p:nvSpPr>
          <p:cNvPr id="5" name="Footer Placeholder 4">
            <a:extLst>
              <a:ext uri="{FF2B5EF4-FFF2-40B4-BE49-F238E27FC236}">
                <a16:creationId xmlns:a16="http://schemas.microsoft.com/office/drawing/2014/main" id="{D7251B72-695F-45CA-8E52-91AE1E9D3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E1CC8-863E-45A7-9BB1-35422AE6BAC9}"/>
              </a:ext>
            </a:extLst>
          </p:cNvPr>
          <p:cNvSpPr>
            <a:spLocks noGrp="1"/>
          </p:cNvSpPr>
          <p:nvPr>
            <p:ph type="sldNum" sz="quarter" idx="12"/>
          </p:nvPr>
        </p:nvSpPr>
        <p:spPr/>
        <p:txBody>
          <a:bodyPr/>
          <a:lstStyle/>
          <a:p>
            <a:fld id="{49737CBC-8D90-433D-AFDA-F32AB88FEA72}" type="slidenum">
              <a:rPr lang="en-US" smtClean="0"/>
              <a:t>‹#›</a:t>
            </a:fld>
            <a:endParaRPr lang="en-US"/>
          </a:p>
        </p:txBody>
      </p:sp>
    </p:spTree>
    <p:extLst>
      <p:ext uri="{BB962C8B-B14F-4D97-AF65-F5344CB8AC3E}">
        <p14:creationId xmlns:p14="http://schemas.microsoft.com/office/powerpoint/2010/main" val="207121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8B53-6705-4B84-B60C-87FBB8C3A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9FCEB-F395-40A6-89A5-2B54BFD2DA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FF124-F0D0-4E25-BFF9-7AFAFAEC3419}"/>
              </a:ext>
            </a:extLst>
          </p:cNvPr>
          <p:cNvSpPr>
            <a:spLocks noGrp="1"/>
          </p:cNvSpPr>
          <p:nvPr>
            <p:ph type="dt" sz="half" idx="10"/>
          </p:nvPr>
        </p:nvSpPr>
        <p:spPr/>
        <p:txBody>
          <a:bodyPr/>
          <a:lstStyle/>
          <a:p>
            <a:fld id="{4236E87E-3521-43C8-AFB6-AB843FDE84F1}" type="datetimeFigureOut">
              <a:rPr lang="en-US" smtClean="0"/>
              <a:t>12/6/2020</a:t>
            </a:fld>
            <a:endParaRPr lang="en-US"/>
          </a:p>
        </p:txBody>
      </p:sp>
      <p:sp>
        <p:nvSpPr>
          <p:cNvPr id="5" name="Footer Placeholder 4">
            <a:extLst>
              <a:ext uri="{FF2B5EF4-FFF2-40B4-BE49-F238E27FC236}">
                <a16:creationId xmlns:a16="http://schemas.microsoft.com/office/drawing/2014/main" id="{F9C1436F-91D1-407F-930D-44A8FD997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9CD5E-6664-47E5-971A-595F5964267B}"/>
              </a:ext>
            </a:extLst>
          </p:cNvPr>
          <p:cNvSpPr>
            <a:spLocks noGrp="1"/>
          </p:cNvSpPr>
          <p:nvPr>
            <p:ph type="sldNum" sz="quarter" idx="12"/>
          </p:nvPr>
        </p:nvSpPr>
        <p:spPr/>
        <p:txBody>
          <a:bodyPr/>
          <a:lstStyle/>
          <a:p>
            <a:fld id="{49737CBC-8D90-433D-AFDA-F32AB88FEA72}" type="slidenum">
              <a:rPr lang="en-US" smtClean="0"/>
              <a:t>‹#›</a:t>
            </a:fld>
            <a:endParaRPr lang="en-US"/>
          </a:p>
        </p:txBody>
      </p:sp>
    </p:spTree>
    <p:extLst>
      <p:ext uri="{BB962C8B-B14F-4D97-AF65-F5344CB8AC3E}">
        <p14:creationId xmlns:p14="http://schemas.microsoft.com/office/powerpoint/2010/main" val="157267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E4B4-90F0-4EFD-9787-AF5D90C1B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415A21-3077-4BE5-9CE4-2DA14702B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C07C02-91FE-4C5B-B0A2-68D844FAC4DA}"/>
              </a:ext>
            </a:extLst>
          </p:cNvPr>
          <p:cNvSpPr>
            <a:spLocks noGrp="1"/>
          </p:cNvSpPr>
          <p:nvPr>
            <p:ph type="dt" sz="half" idx="10"/>
          </p:nvPr>
        </p:nvSpPr>
        <p:spPr/>
        <p:txBody>
          <a:bodyPr/>
          <a:lstStyle/>
          <a:p>
            <a:fld id="{4236E87E-3521-43C8-AFB6-AB843FDE84F1}" type="datetimeFigureOut">
              <a:rPr lang="en-US" smtClean="0"/>
              <a:t>12/6/2020</a:t>
            </a:fld>
            <a:endParaRPr lang="en-US"/>
          </a:p>
        </p:txBody>
      </p:sp>
      <p:sp>
        <p:nvSpPr>
          <p:cNvPr id="5" name="Footer Placeholder 4">
            <a:extLst>
              <a:ext uri="{FF2B5EF4-FFF2-40B4-BE49-F238E27FC236}">
                <a16:creationId xmlns:a16="http://schemas.microsoft.com/office/drawing/2014/main" id="{6CD5C5CD-43CA-4731-90D3-AC1BF3702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7F789-F598-488F-A2F6-F979854E41F9}"/>
              </a:ext>
            </a:extLst>
          </p:cNvPr>
          <p:cNvSpPr>
            <a:spLocks noGrp="1"/>
          </p:cNvSpPr>
          <p:nvPr>
            <p:ph type="sldNum" sz="quarter" idx="12"/>
          </p:nvPr>
        </p:nvSpPr>
        <p:spPr/>
        <p:txBody>
          <a:bodyPr/>
          <a:lstStyle/>
          <a:p>
            <a:fld id="{49737CBC-8D90-433D-AFDA-F32AB88FEA72}" type="slidenum">
              <a:rPr lang="en-US" smtClean="0"/>
              <a:t>‹#›</a:t>
            </a:fld>
            <a:endParaRPr lang="en-US"/>
          </a:p>
        </p:txBody>
      </p:sp>
    </p:spTree>
    <p:extLst>
      <p:ext uri="{BB962C8B-B14F-4D97-AF65-F5344CB8AC3E}">
        <p14:creationId xmlns:p14="http://schemas.microsoft.com/office/powerpoint/2010/main" val="259883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B17A-A48A-40C6-8AFB-9AE57C84E3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E3BEEC-D0B3-4767-8653-DDD3F31C78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5CE552-47A8-4908-9808-F869049946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2A9182-388A-4796-AE4F-7C174C25A308}"/>
              </a:ext>
            </a:extLst>
          </p:cNvPr>
          <p:cNvSpPr>
            <a:spLocks noGrp="1"/>
          </p:cNvSpPr>
          <p:nvPr>
            <p:ph type="dt" sz="half" idx="10"/>
          </p:nvPr>
        </p:nvSpPr>
        <p:spPr/>
        <p:txBody>
          <a:bodyPr/>
          <a:lstStyle/>
          <a:p>
            <a:fld id="{4236E87E-3521-43C8-AFB6-AB843FDE84F1}" type="datetimeFigureOut">
              <a:rPr lang="en-US" smtClean="0"/>
              <a:t>12/6/2020</a:t>
            </a:fld>
            <a:endParaRPr lang="en-US"/>
          </a:p>
        </p:txBody>
      </p:sp>
      <p:sp>
        <p:nvSpPr>
          <p:cNvPr id="6" name="Footer Placeholder 5">
            <a:extLst>
              <a:ext uri="{FF2B5EF4-FFF2-40B4-BE49-F238E27FC236}">
                <a16:creationId xmlns:a16="http://schemas.microsoft.com/office/drawing/2014/main" id="{D07C4D5E-E2BE-49C0-BFCC-419B92C62F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2299C-BEB2-4F96-B942-FAD2B7AE491C}"/>
              </a:ext>
            </a:extLst>
          </p:cNvPr>
          <p:cNvSpPr>
            <a:spLocks noGrp="1"/>
          </p:cNvSpPr>
          <p:nvPr>
            <p:ph type="sldNum" sz="quarter" idx="12"/>
          </p:nvPr>
        </p:nvSpPr>
        <p:spPr/>
        <p:txBody>
          <a:bodyPr/>
          <a:lstStyle/>
          <a:p>
            <a:fld id="{49737CBC-8D90-433D-AFDA-F32AB88FEA72}" type="slidenum">
              <a:rPr lang="en-US" smtClean="0"/>
              <a:t>‹#›</a:t>
            </a:fld>
            <a:endParaRPr lang="en-US"/>
          </a:p>
        </p:txBody>
      </p:sp>
    </p:spTree>
    <p:extLst>
      <p:ext uri="{BB962C8B-B14F-4D97-AF65-F5344CB8AC3E}">
        <p14:creationId xmlns:p14="http://schemas.microsoft.com/office/powerpoint/2010/main" val="96563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91A7-9565-4490-8806-34C615ADEA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3C55F3-25D5-47CD-AE87-7BE13932A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8D59BC-863A-4F0A-A39D-CE665220CD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97B6E1-CFC7-41C5-88CC-72067A14F6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3A8D86-55BE-4CC0-ABDC-5A5E38375F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307B46-AEB9-4996-81BA-9C1E23383923}"/>
              </a:ext>
            </a:extLst>
          </p:cNvPr>
          <p:cNvSpPr>
            <a:spLocks noGrp="1"/>
          </p:cNvSpPr>
          <p:nvPr>
            <p:ph type="dt" sz="half" idx="10"/>
          </p:nvPr>
        </p:nvSpPr>
        <p:spPr/>
        <p:txBody>
          <a:bodyPr/>
          <a:lstStyle/>
          <a:p>
            <a:fld id="{4236E87E-3521-43C8-AFB6-AB843FDE84F1}" type="datetimeFigureOut">
              <a:rPr lang="en-US" smtClean="0"/>
              <a:t>12/6/2020</a:t>
            </a:fld>
            <a:endParaRPr lang="en-US"/>
          </a:p>
        </p:txBody>
      </p:sp>
      <p:sp>
        <p:nvSpPr>
          <p:cNvPr id="8" name="Footer Placeholder 7">
            <a:extLst>
              <a:ext uri="{FF2B5EF4-FFF2-40B4-BE49-F238E27FC236}">
                <a16:creationId xmlns:a16="http://schemas.microsoft.com/office/drawing/2014/main" id="{670FA0B7-3561-416B-B9AB-A5ACB610D3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5A900A-1502-4C9D-BA1A-0A8E05708994}"/>
              </a:ext>
            </a:extLst>
          </p:cNvPr>
          <p:cNvSpPr>
            <a:spLocks noGrp="1"/>
          </p:cNvSpPr>
          <p:nvPr>
            <p:ph type="sldNum" sz="quarter" idx="12"/>
          </p:nvPr>
        </p:nvSpPr>
        <p:spPr/>
        <p:txBody>
          <a:bodyPr/>
          <a:lstStyle/>
          <a:p>
            <a:fld id="{49737CBC-8D90-433D-AFDA-F32AB88FEA72}" type="slidenum">
              <a:rPr lang="en-US" smtClean="0"/>
              <a:t>‹#›</a:t>
            </a:fld>
            <a:endParaRPr lang="en-US"/>
          </a:p>
        </p:txBody>
      </p:sp>
    </p:spTree>
    <p:extLst>
      <p:ext uri="{BB962C8B-B14F-4D97-AF65-F5344CB8AC3E}">
        <p14:creationId xmlns:p14="http://schemas.microsoft.com/office/powerpoint/2010/main" val="316519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8359-6FCD-4E92-B6CF-43D4B02993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E5A30F-477F-46C0-85F6-F94203FF330A}"/>
              </a:ext>
            </a:extLst>
          </p:cNvPr>
          <p:cNvSpPr>
            <a:spLocks noGrp="1"/>
          </p:cNvSpPr>
          <p:nvPr>
            <p:ph type="dt" sz="half" idx="10"/>
          </p:nvPr>
        </p:nvSpPr>
        <p:spPr/>
        <p:txBody>
          <a:bodyPr/>
          <a:lstStyle/>
          <a:p>
            <a:fld id="{4236E87E-3521-43C8-AFB6-AB843FDE84F1}" type="datetimeFigureOut">
              <a:rPr lang="en-US" smtClean="0"/>
              <a:t>12/6/2020</a:t>
            </a:fld>
            <a:endParaRPr lang="en-US"/>
          </a:p>
        </p:txBody>
      </p:sp>
      <p:sp>
        <p:nvSpPr>
          <p:cNvPr id="4" name="Footer Placeholder 3">
            <a:extLst>
              <a:ext uri="{FF2B5EF4-FFF2-40B4-BE49-F238E27FC236}">
                <a16:creationId xmlns:a16="http://schemas.microsoft.com/office/drawing/2014/main" id="{78E7B0AC-67AF-47D7-B105-86EB59A284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B4F2CC-ADBD-410A-8894-1876AC93FE61}"/>
              </a:ext>
            </a:extLst>
          </p:cNvPr>
          <p:cNvSpPr>
            <a:spLocks noGrp="1"/>
          </p:cNvSpPr>
          <p:nvPr>
            <p:ph type="sldNum" sz="quarter" idx="12"/>
          </p:nvPr>
        </p:nvSpPr>
        <p:spPr/>
        <p:txBody>
          <a:bodyPr/>
          <a:lstStyle/>
          <a:p>
            <a:fld id="{49737CBC-8D90-433D-AFDA-F32AB88FEA72}" type="slidenum">
              <a:rPr lang="en-US" smtClean="0"/>
              <a:t>‹#›</a:t>
            </a:fld>
            <a:endParaRPr lang="en-US"/>
          </a:p>
        </p:txBody>
      </p:sp>
    </p:spTree>
    <p:extLst>
      <p:ext uri="{BB962C8B-B14F-4D97-AF65-F5344CB8AC3E}">
        <p14:creationId xmlns:p14="http://schemas.microsoft.com/office/powerpoint/2010/main" val="3655660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82282-AFB8-4419-B415-5AF94E9005D8}"/>
              </a:ext>
            </a:extLst>
          </p:cNvPr>
          <p:cNvSpPr>
            <a:spLocks noGrp="1"/>
          </p:cNvSpPr>
          <p:nvPr>
            <p:ph type="dt" sz="half" idx="10"/>
          </p:nvPr>
        </p:nvSpPr>
        <p:spPr/>
        <p:txBody>
          <a:bodyPr/>
          <a:lstStyle/>
          <a:p>
            <a:fld id="{4236E87E-3521-43C8-AFB6-AB843FDE84F1}" type="datetimeFigureOut">
              <a:rPr lang="en-US" smtClean="0"/>
              <a:t>12/6/2020</a:t>
            </a:fld>
            <a:endParaRPr lang="en-US"/>
          </a:p>
        </p:txBody>
      </p:sp>
      <p:sp>
        <p:nvSpPr>
          <p:cNvPr id="3" name="Footer Placeholder 2">
            <a:extLst>
              <a:ext uri="{FF2B5EF4-FFF2-40B4-BE49-F238E27FC236}">
                <a16:creationId xmlns:a16="http://schemas.microsoft.com/office/drawing/2014/main" id="{5B9F3A95-A7DD-4BE0-BB93-6C1C8F23A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AD090C-DB5B-475F-9BA4-205C589CE053}"/>
              </a:ext>
            </a:extLst>
          </p:cNvPr>
          <p:cNvSpPr>
            <a:spLocks noGrp="1"/>
          </p:cNvSpPr>
          <p:nvPr>
            <p:ph type="sldNum" sz="quarter" idx="12"/>
          </p:nvPr>
        </p:nvSpPr>
        <p:spPr/>
        <p:txBody>
          <a:bodyPr/>
          <a:lstStyle/>
          <a:p>
            <a:fld id="{49737CBC-8D90-433D-AFDA-F32AB88FEA72}" type="slidenum">
              <a:rPr lang="en-US" smtClean="0"/>
              <a:t>‹#›</a:t>
            </a:fld>
            <a:endParaRPr lang="en-US"/>
          </a:p>
        </p:txBody>
      </p:sp>
    </p:spTree>
    <p:extLst>
      <p:ext uri="{BB962C8B-B14F-4D97-AF65-F5344CB8AC3E}">
        <p14:creationId xmlns:p14="http://schemas.microsoft.com/office/powerpoint/2010/main" val="134943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0552D-EE45-4FEC-A48D-C30A8647B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6BC924-AD14-45F3-9994-53AE967890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E8C10A-A6A9-47C3-8745-23A0F8636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84C6C9-55BF-45DB-A139-98638420515F}"/>
              </a:ext>
            </a:extLst>
          </p:cNvPr>
          <p:cNvSpPr>
            <a:spLocks noGrp="1"/>
          </p:cNvSpPr>
          <p:nvPr>
            <p:ph type="dt" sz="half" idx="10"/>
          </p:nvPr>
        </p:nvSpPr>
        <p:spPr/>
        <p:txBody>
          <a:bodyPr/>
          <a:lstStyle/>
          <a:p>
            <a:fld id="{4236E87E-3521-43C8-AFB6-AB843FDE84F1}" type="datetimeFigureOut">
              <a:rPr lang="en-US" smtClean="0"/>
              <a:t>12/6/2020</a:t>
            </a:fld>
            <a:endParaRPr lang="en-US"/>
          </a:p>
        </p:txBody>
      </p:sp>
      <p:sp>
        <p:nvSpPr>
          <p:cNvPr id="6" name="Footer Placeholder 5">
            <a:extLst>
              <a:ext uri="{FF2B5EF4-FFF2-40B4-BE49-F238E27FC236}">
                <a16:creationId xmlns:a16="http://schemas.microsoft.com/office/drawing/2014/main" id="{B12ED13B-4B0D-4572-869E-1E69D815D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90D4D5-EAA0-4963-AFE6-ABB4B6D5933B}"/>
              </a:ext>
            </a:extLst>
          </p:cNvPr>
          <p:cNvSpPr>
            <a:spLocks noGrp="1"/>
          </p:cNvSpPr>
          <p:nvPr>
            <p:ph type="sldNum" sz="quarter" idx="12"/>
          </p:nvPr>
        </p:nvSpPr>
        <p:spPr/>
        <p:txBody>
          <a:bodyPr/>
          <a:lstStyle/>
          <a:p>
            <a:fld id="{49737CBC-8D90-433D-AFDA-F32AB88FEA72}" type="slidenum">
              <a:rPr lang="en-US" smtClean="0"/>
              <a:t>‹#›</a:t>
            </a:fld>
            <a:endParaRPr lang="en-US"/>
          </a:p>
        </p:txBody>
      </p:sp>
    </p:spTree>
    <p:extLst>
      <p:ext uri="{BB962C8B-B14F-4D97-AF65-F5344CB8AC3E}">
        <p14:creationId xmlns:p14="http://schemas.microsoft.com/office/powerpoint/2010/main" val="1654603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5F79-61D3-4310-811E-615B6A83C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622714-0953-49DC-81D1-8863C152B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699F04-BBFD-42A2-B498-BF73B3A3F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0CEE6-CB0A-4CFA-AC56-2F4BDEF832EC}"/>
              </a:ext>
            </a:extLst>
          </p:cNvPr>
          <p:cNvSpPr>
            <a:spLocks noGrp="1"/>
          </p:cNvSpPr>
          <p:nvPr>
            <p:ph type="dt" sz="half" idx="10"/>
          </p:nvPr>
        </p:nvSpPr>
        <p:spPr/>
        <p:txBody>
          <a:bodyPr/>
          <a:lstStyle/>
          <a:p>
            <a:fld id="{4236E87E-3521-43C8-AFB6-AB843FDE84F1}" type="datetimeFigureOut">
              <a:rPr lang="en-US" smtClean="0"/>
              <a:t>12/6/2020</a:t>
            </a:fld>
            <a:endParaRPr lang="en-US"/>
          </a:p>
        </p:txBody>
      </p:sp>
      <p:sp>
        <p:nvSpPr>
          <p:cNvPr id="6" name="Footer Placeholder 5">
            <a:extLst>
              <a:ext uri="{FF2B5EF4-FFF2-40B4-BE49-F238E27FC236}">
                <a16:creationId xmlns:a16="http://schemas.microsoft.com/office/drawing/2014/main" id="{92745348-6361-42E2-999D-D33152DB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C69B61-375C-410E-9D8A-DC98CD839797}"/>
              </a:ext>
            </a:extLst>
          </p:cNvPr>
          <p:cNvSpPr>
            <a:spLocks noGrp="1"/>
          </p:cNvSpPr>
          <p:nvPr>
            <p:ph type="sldNum" sz="quarter" idx="12"/>
          </p:nvPr>
        </p:nvSpPr>
        <p:spPr/>
        <p:txBody>
          <a:bodyPr/>
          <a:lstStyle/>
          <a:p>
            <a:fld id="{49737CBC-8D90-433D-AFDA-F32AB88FEA72}" type="slidenum">
              <a:rPr lang="en-US" smtClean="0"/>
              <a:t>‹#›</a:t>
            </a:fld>
            <a:endParaRPr lang="en-US"/>
          </a:p>
        </p:txBody>
      </p:sp>
    </p:spTree>
    <p:extLst>
      <p:ext uri="{BB962C8B-B14F-4D97-AF65-F5344CB8AC3E}">
        <p14:creationId xmlns:p14="http://schemas.microsoft.com/office/powerpoint/2010/main" val="50066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4D66B-9047-476E-86C5-3EC2F7BF3F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F7A659-DCD3-4F39-9DD4-665D1DEA2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E5F9C-C03B-4680-93A8-89728AC7C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6E87E-3521-43C8-AFB6-AB843FDE84F1}" type="datetimeFigureOut">
              <a:rPr lang="en-US" smtClean="0"/>
              <a:t>12/6/2020</a:t>
            </a:fld>
            <a:endParaRPr lang="en-US"/>
          </a:p>
        </p:txBody>
      </p:sp>
      <p:sp>
        <p:nvSpPr>
          <p:cNvPr id="5" name="Footer Placeholder 4">
            <a:extLst>
              <a:ext uri="{FF2B5EF4-FFF2-40B4-BE49-F238E27FC236}">
                <a16:creationId xmlns:a16="http://schemas.microsoft.com/office/drawing/2014/main" id="{A7CE34B1-74F9-4479-8999-1CC86E1EDB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DF2E48-9590-48A7-8E1C-3E04D2A8D6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37CBC-8D90-433D-AFDA-F32AB88FEA72}" type="slidenum">
              <a:rPr lang="en-US" smtClean="0"/>
              <a:t>‹#›</a:t>
            </a:fld>
            <a:endParaRPr lang="en-US"/>
          </a:p>
        </p:txBody>
      </p:sp>
    </p:spTree>
    <p:extLst>
      <p:ext uri="{BB962C8B-B14F-4D97-AF65-F5344CB8AC3E}">
        <p14:creationId xmlns:p14="http://schemas.microsoft.com/office/powerpoint/2010/main" val="4358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CCF2252-8786-466C-8BB6-33C526E0D9C8}"/>
              </a:ext>
            </a:extLst>
          </p:cNvPr>
          <p:cNvSpPr>
            <a:spLocks noGrp="1"/>
          </p:cNvSpPr>
          <p:nvPr>
            <p:ph type="ctrTitle"/>
          </p:nvPr>
        </p:nvSpPr>
        <p:spPr>
          <a:xfrm>
            <a:off x="4843382" y="1777429"/>
            <a:ext cx="7215242" cy="1049376"/>
          </a:xfrm>
          <a:noFill/>
        </p:spPr>
        <p:txBody>
          <a:bodyPr>
            <a:normAutofit fontScale="90000"/>
          </a:bodyPr>
          <a:lstStyle/>
          <a:p>
            <a:pPr algn="l"/>
            <a:r>
              <a:rPr lang="en-US" sz="5200" b="1" u="sng" dirty="0"/>
              <a:t>LEAD SCORING CASE STUDY</a:t>
            </a:r>
          </a:p>
        </p:txBody>
      </p:sp>
      <p:sp>
        <p:nvSpPr>
          <p:cNvPr id="5" name="Subtitle 4">
            <a:extLst>
              <a:ext uri="{FF2B5EF4-FFF2-40B4-BE49-F238E27FC236}">
                <a16:creationId xmlns:a16="http://schemas.microsoft.com/office/drawing/2014/main" id="{D4477035-E515-4C05-A29E-D888953EB8FE}"/>
              </a:ext>
            </a:extLst>
          </p:cNvPr>
          <p:cNvSpPr>
            <a:spLocks noGrp="1"/>
          </p:cNvSpPr>
          <p:nvPr>
            <p:ph type="subTitle" idx="1"/>
          </p:nvPr>
        </p:nvSpPr>
        <p:spPr>
          <a:xfrm>
            <a:off x="6731692" y="4939239"/>
            <a:ext cx="4992985" cy="874838"/>
          </a:xfrm>
          <a:noFill/>
        </p:spPr>
        <p:txBody>
          <a:bodyPr>
            <a:normAutofit lnSpcReduction="10000"/>
          </a:bodyPr>
          <a:lstStyle/>
          <a:p>
            <a:pPr algn="l"/>
            <a:r>
              <a:rPr lang="en-US" dirty="0"/>
              <a:t>Submitted by : Snigdha Chakraborty</a:t>
            </a:r>
          </a:p>
          <a:p>
            <a:pPr algn="l"/>
            <a:r>
              <a:rPr lang="en-US" dirty="0"/>
              <a:t>                	 </a:t>
            </a:r>
            <a:r>
              <a:rPr lang="en-US" dirty="0" err="1"/>
              <a:t>Abhijith</a:t>
            </a:r>
            <a:r>
              <a:rPr lang="en-US" dirty="0"/>
              <a:t> Desai</a:t>
            </a:r>
          </a:p>
        </p:txBody>
      </p:sp>
      <p:pic>
        <p:nvPicPr>
          <p:cNvPr id="1028" name="Picture 4">
            <a:extLst>
              <a:ext uri="{FF2B5EF4-FFF2-40B4-BE49-F238E27FC236}">
                <a16:creationId xmlns:a16="http://schemas.microsoft.com/office/drawing/2014/main" id="{ABD2126F-626D-4691-96B1-B5C263449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6294"/>
            <a:ext cx="4713057" cy="6645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72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082C-EB0E-4C43-83D8-2DF71E76EEC6}"/>
              </a:ext>
            </a:extLst>
          </p:cNvPr>
          <p:cNvSpPr>
            <a:spLocks noGrp="1"/>
          </p:cNvSpPr>
          <p:nvPr>
            <p:ph type="title"/>
          </p:nvPr>
        </p:nvSpPr>
        <p:spPr>
          <a:xfrm>
            <a:off x="1653363" y="365760"/>
            <a:ext cx="9367203" cy="1188720"/>
          </a:xfrm>
        </p:spPr>
        <p:txBody>
          <a:bodyPr>
            <a:normAutofit/>
          </a:bodyPr>
          <a:lstStyle/>
          <a:p>
            <a:r>
              <a:rPr lang="en-US" b="1" dirty="0"/>
              <a:t>Top features for Potential Leads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FD0616-C682-4B68-AE5D-8AB071B1151D}"/>
              </a:ext>
            </a:extLst>
          </p:cNvPr>
          <p:cNvSpPr>
            <a:spLocks noGrp="1"/>
          </p:cNvSpPr>
          <p:nvPr>
            <p:ph idx="1"/>
          </p:nvPr>
        </p:nvSpPr>
        <p:spPr>
          <a:xfrm>
            <a:off x="1376737" y="1825515"/>
            <a:ext cx="5222377" cy="5032485"/>
          </a:xfrm>
        </p:spPr>
        <p:txBody>
          <a:bodyPr anchor="t">
            <a:noAutofit/>
          </a:bodyPr>
          <a:lstStyle/>
          <a:p>
            <a:pPr algn="just">
              <a:lnSpc>
                <a:spcPct val="100000"/>
              </a:lnSpc>
            </a:pPr>
            <a:r>
              <a:rPr lang="en-US" sz="1800" dirty="0"/>
              <a:t>Top predictors based on their relative coefficient values :-</a:t>
            </a:r>
          </a:p>
          <a:p>
            <a:pPr lvl="1">
              <a:lnSpc>
                <a:spcPct val="100000"/>
              </a:lnSpc>
            </a:pPr>
            <a:r>
              <a:rPr lang="en-US" sz="1600" dirty="0"/>
              <a:t>Tags</a:t>
            </a:r>
          </a:p>
          <a:p>
            <a:pPr lvl="2">
              <a:lnSpc>
                <a:spcPct val="100000"/>
              </a:lnSpc>
            </a:pPr>
            <a:r>
              <a:rPr lang="en-US" sz="1600" dirty="0"/>
              <a:t>Will revert after reading the email, Others</a:t>
            </a:r>
          </a:p>
          <a:p>
            <a:pPr lvl="1">
              <a:lnSpc>
                <a:spcPct val="100000"/>
              </a:lnSpc>
            </a:pPr>
            <a:r>
              <a:rPr lang="en-US" sz="1600" dirty="0"/>
              <a:t>Lead Source</a:t>
            </a:r>
          </a:p>
          <a:p>
            <a:pPr lvl="2">
              <a:lnSpc>
                <a:spcPct val="100000"/>
              </a:lnSpc>
            </a:pPr>
            <a:r>
              <a:rPr lang="en-US" sz="1600" dirty="0" err="1"/>
              <a:t>Welingak</a:t>
            </a:r>
            <a:r>
              <a:rPr lang="en-US" sz="1600" dirty="0"/>
              <a:t> Website, Reference, Olark Chat</a:t>
            </a:r>
          </a:p>
          <a:p>
            <a:pPr lvl="1">
              <a:lnSpc>
                <a:spcPct val="100000"/>
              </a:lnSpc>
            </a:pPr>
            <a:r>
              <a:rPr lang="en-US" sz="1600" dirty="0"/>
              <a:t>Last Activity</a:t>
            </a:r>
          </a:p>
          <a:p>
            <a:pPr lvl="2">
              <a:lnSpc>
                <a:spcPct val="100000"/>
              </a:lnSpc>
            </a:pPr>
            <a:r>
              <a:rPr lang="en-US" sz="1600" dirty="0"/>
              <a:t>Others, SMS Sent, Olark Chat Conversation</a:t>
            </a:r>
          </a:p>
          <a:p>
            <a:pPr lvl="1">
              <a:lnSpc>
                <a:spcPct val="100000"/>
              </a:lnSpc>
            </a:pPr>
            <a:r>
              <a:rPr lang="en-US" sz="1600" dirty="0"/>
              <a:t>Total Time Spent on Website</a:t>
            </a:r>
          </a:p>
          <a:p>
            <a:pPr lvl="1">
              <a:lnSpc>
                <a:spcPct val="100000"/>
              </a:lnSpc>
            </a:pPr>
            <a:r>
              <a:rPr lang="en-US" sz="1600" dirty="0"/>
              <a:t>Specialization</a:t>
            </a:r>
          </a:p>
          <a:p>
            <a:pPr lvl="2">
              <a:lnSpc>
                <a:spcPct val="100000"/>
              </a:lnSpc>
            </a:pPr>
            <a:r>
              <a:rPr lang="en-US" sz="1600" dirty="0"/>
              <a:t>Travel and Tourism</a:t>
            </a:r>
          </a:p>
          <a:p>
            <a:pPr lvl="1">
              <a:lnSpc>
                <a:spcPct val="100000"/>
              </a:lnSpc>
            </a:pPr>
            <a:r>
              <a:rPr lang="en-US" sz="1600" dirty="0"/>
              <a:t>Do Not Email</a:t>
            </a:r>
          </a:p>
          <a:p>
            <a:pPr algn="just">
              <a:lnSpc>
                <a:spcPct val="100000"/>
              </a:lnSpc>
            </a:pPr>
            <a:r>
              <a:rPr lang="en-US" sz="1800" dirty="0"/>
              <a:t>Top 3 variables for potential conversion:- </a:t>
            </a:r>
          </a:p>
          <a:p>
            <a:pPr lvl="1" algn="just">
              <a:lnSpc>
                <a:spcPct val="100000"/>
              </a:lnSpc>
            </a:pPr>
            <a:r>
              <a:rPr lang="en-US" sz="1600" dirty="0" err="1"/>
              <a:t>Tags_Will</a:t>
            </a:r>
            <a:r>
              <a:rPr lang="en-US" sz="1600" dirty="0"/>
              <a:t> revert after reading the email </a:t>
            </a:r>
          </a:p>
          <a:p>
            <a:pPr lvl="1" algn="just">
              <a:lnSpc>
                <a:spcPct val="100000"/>
              </a:lnSpc>
            </a:pPr>
            <a:r>
              <a:rPr lang="en-US" sz="1600" dirty="0"/>
              <a:t>Lead </a:t>
            </a:r>
            <a:r>
              <a:rPr lang="en-US" sz="1600" dirty="0" err="1"/>
              <a:t>Source_Welingak</a:t>
            </a:r>
            <a:r>
              <a:rPr lang="en-US" sz="1600" dirty="0"/>
              <a:t> Website</a:t>
            </a:r>
          </a:p>
          <a:p>
            <a:pPr lvl="1" algn="just">
              <a:lnSpc>
                <a:spcPct val="100000"/>
              </a:lnSpc>
            </a:pPr>
            <a:r>
              <a:rPr lang="en-US" sz="1600" dirty="0"/>
              <a:t>Lead </a:t>
            </a:r>
            <a:r>
              <a:rPr lang="en-US" sz="1600" dirty="0" err="1"/>
              <a:t>Source_Reference</a:t>
            </a:r>
            <a:endParaRPr lang="en-US" sz="1600" dirty="0"/>
          </a:p>
          <a:p>
            <a:pPr lvl="1" algn="just">
              <a:lnSpc>
                <a:spcPct val="100000"/>
              </a:lnSpc>
            </a:pPr>
            <a:endParaRPr lang="en-US" sz="1400" dirty="0"/>
          </a:p>
          <a:p>
            <a:pPr algn="just">
              <a:lnSpc>
                <a:spcPct val="100000"/>
              </a:lnSpc>
            </a:pPr>
            <a:endParaRPr lang="en-US" sz="1800" dirty="0"/>
          </a:p>
        </p:txBody>
      </p:sp>
      <p:pic>
        <p:nvPicPr>
          <p:cNvPr id="13" name="Content Placeholder 8">
            <a:extLst>
              <a:ext uri="{FF2B5EF4-FFF2-40B4-BE49-F238E27FC236}">
                <a16:creationId xmlns:a16="http://schemas.microsoft.com/office/drawing/2014/main" id="{31F29BDF-2FCD-4968-AE1C-233DFC77F17C}"/>
              </a:ext>
            </a:extLst>
          </p:cNvPr>
          <p:cNvPicPr>
            <a:picLocks noChangeAspect="1"/>
          </p:cNvPicPr>
          <p:nvPr/>
        </p:nvPicPr>
        <p:blipFill>
          <a:blip r:embed="rId2"/>
          <a:stretch>
            <a:fillRect/>
          </a:stretch>
        </p:blipFill>
        <p:spPr>
          <a:xfrm>
            <a:off x="6689650" y="2329176"/>
            <a:ext cx="5411814" cy="2918888"/>
          </a:xfrm>
          <a:prstGeom prst="rect">
            <a:avLst/>
          </a:prstGeom>
        </p:spPr>
      </p:pic>
    </p:spTree>
    <p:extLst>
      <p:ext uri="{BB962C8B-B14F-4D97-AF65-F5344CB8AC3E}">
        <p14:creationId xmlns:p14="http://schemas.microsoft.com/office/powerpoint/2010/main" val="2462971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073CA7-65AC-4FD0-B316-408D3B0BE778}"/>
              </a:ext>
            </a:extLst>
          </p:cNvPr>
          <p:cNvSpPr/>
          <p:nvPr/>
        </p:nvSpPr>
        <p:spPr>
          <a:xfrm>
            <a:off x="1598795" y="4274820"/>
            <a:ext cx="4778259" cy="158222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632082C-EB0E-4C43-83D8-2DF71E76EEC6}"/>
              </a:ext>
            </a:extLst>
          </p:cNvPr>
          <p:cNvSpPr>
            <a:spLocks noGrp="1"/>
          </p:cNvSpPr>
          <p:nvPr>
            <p:ph type="title"/>
          </p:nvPr>
        </p:nvSpPr>
        <p:spPr>
          <a:xfrm>
            <a:off x="1653363" y="365760"/>
            <a:ext cx="9367203" cy="1188720"/>
          </a:xfrm>
        </p:spPr>
        <p:txBody>
          <a:bodyPr>
            <a:normAutofit/>
          </a:bodyPr>
          <a:lstStyle/>
          <a:p>
            <a:r>
              <a:rPr lang="en-US" b="1" dirty="0"/>
              <a:t>Conclusion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FD0616-C682-4B68-AE5D-8AB071B1151D}"/>
              </a:ext>
            </a:extLst>
          </p:cNvPr>
          <p:cNvSpPr>
            <a:spLocks noGrp="1"/>
          </p:cNvSpPr>
          <p:nvPr>
            <p:ph idx="1"/>
          </p:nvPr>
        </p:nvSpPr>
        <p:spPr>
          <a:xfrm>
            <a:off x="1355177" y="1959391"/>
            <a:ext cx="5222377" cy="4898609"/>
          </a:xfrm>
        </p:spPr>
        <p:txBody>
          <a:bodyPr anchor="t">
            <a:noAutofit/>
          </a:bodyPr>
          <a:lstStyle/>
          <a:p>
            <a:pPr algn="just">
              <a:lnSpc>
                <a:spcPct val="100000"/>
              </a:lnSpc>
            </a:pPr>
            <a:r>
              <a:rPr lang="en-US" sz="1800" dirty="0"/>
              <a:t>The model helped us to achieve a target lead conversion rate &gt; 80%</a:t>
            </a:r>
          </a:p>
          <a:p>
            <a:pPr algn="just">
              <a:lnSpc>
                <a:spcPct val="100000"/>
              </a:lnSpc>
            </a:pPr>
            <a:r>
              <a:rPr lang="en-US" sz="1800" dirty="0"/>
              <a:t>Interpretation using Log Odds: -</a:t>
            </a:r>
          </a:p>
          <a:p>
            <a:pPr algn="just">
              <a:lnSpc>
                <a:spcPct val="100000"/>
              </a:lnSpc>
            </a:pPr>
            <a:r>
              <a:rPr lang="en-US" sz="1800" dirty="0"/>
              <a:t>We can also use Log Odds formula along with our final model variable coefficients to find conversation state of any new leads</a:t>
            </a:r>
          </a:p>
          <a:p>
            <a:pPr algn="just">
              <a:lnSpc>
                <a:spcPct val="100000"/>
              </a:lnSpc>
            </a:pPr>
            <a:r>
              <a:rPr lang="en-US" sz="1800" dirty="0"/>
              <a:t>Log Odds Formula </a:t>
            </a:r>
            <a:r>
              <a:rPr lang="en-US" sz="1800" dirty="0">
                <a:sym typeface="Wingdings" panose="05000000000000000000" pitchFamily="2" charset="2"/>
              </a:rPr>
              <a:t></a:t>
            </a:r>
          </a:p>
          <a:p>
            <a:pPr marL="0" indent="0" algn="just">
              <a:lnSpc>
                <a:spcPct val="100000"/>
              </a:lnSpc>
              <a:buNone/>
            </a:pPr>
            <a:r>
              <a:rPr lang="en-US" sz="1800" dirty="0"/>
              <a:t>     ln(P1-P) = </a:t>
            </a:r>
            <a:r>
              <a:rPr lang="el-GR" sz="1800" dirty="0"/>
              <a:t>β</a:t>
            </a:r>
            <a:r>
              <a:rPr lang="en-US" sz="1800" dirty="0"/>
              <a:t>0X0 + </a:t>
            </a:r>
            <a:r>
              <a:rPr lang="el-GR" sz="1800" dirty="0"/>
              <a:t>β</a:t>
            </a:r>
            <a:r>
              <a:rPr lang="en-US" sz="1800" dirty="0"/>
              <a:t>1X1 + </a:t>
            </a:r>
            <a:r>
              <a:rPr lang="el-GR" sz="1800" dirty="0"/>
              <a:t>β</a:t>
            </a:r>
            <a:r>
              <a:rPr lang="en-US" sz="1800" dirty="0"/>
              <a:t>2X2 + ……………. + </a:t>
            </a:r>
            <a:r>
              <a:rPr lang="el-GR" sz="1800" dirty="0"/>
              <a:t>β</a:t>
            </a:r>
            <a:r>
              <a:rPr lang="en-US" sz="1800" dirty="0" err="1"/>
              <a:t>nXn</a:t>
            </a:r>
            <a:endParaRPr lang="en-US" sz="1800" dirty="0"/>
          </a:p>
          <a:p>
            <a:pPr marL="0" indent="0" algn="just">
              <a:lnSpc>
                <a:spcPct val="100000"/>
              </a:lnSpc>
              <a:buNone/>
            </a:pPr>
            <a:r>
              <a:rPr lang="en-US" sz="1800" dirty="0"/>
              <a:t>     Where:</a:t>
            </a:r>
          </a:p>
          <a:p>
            <a:pPr lvl="1" algn="just">
              <a:lnSpc>
                <a:spcPct val="100000"/>
              </a:lnSpc>
            </a:pPr>
            <a:r>
              <a:rPr lang="el-GR" sz="1800" dirty="0"/>
              <a:t>Β</a:t>
            </a:r>
            <a:r>
              <a:rPr lang="en-US" sz="1800" dirty="0"/>
              <a:t>0, </a:t>
            </a:r>
            <a:r>
              <a:rPr lang="el-GR" sz="1800" dirty="0"/>
              <a:t>β</a:t>
            </a:r>
            <a:r>
              <a:rPr lang="en-US" sz="1800" dirty="0"/>
              <a:t>1, </a:t>
            </a:r>
            <a:r>
              <a:rPr lang="el-GR" sz="1800" dirty="0"/>
              <a:t>β</a:t>
            </a:r>
            <a:r>
              <a:rPr lang="en-US" sz="1800" dirty="0"/>
              <a:t>2 ……. are coefficient and </a:t>
            </a:r>
          </a:p>
          <a:p>
            <a:pPr lvl="1" algn="just">
              <a:lnSpc>
                <a:spcPct val="100000"/>
              </a:lnSpc>
            </a:pPr>
            <a:r>
              <a:rPr lang="en-US" sz="1800" dirty="0"/>
              <a:t>X1, X2, X3 ……. are respective variables</a:t>
            </a:r>
          </a:p>
          <a:p>
            <a:pPr marL="457200" lvl="1" indent="0" algn="just">
              <a:lnSpc>
                <a:spcPct val="100000"/>
              </a:lnSpc>
              <a:buNone/>
            </a:pPr>
            <a:endParaRPr lang="en-US" sz="1800" dirty="0"/>
          </a:p>
        </p:txBody>
      </p:sp>
      <p:pic>
        <p:nvPicPr>
          <p:cNvPr id="9" name="Picture 8">
            <a:extLst>
              <a:ext uri="{FF2B5EF4-FFF2-40B4-BE49-F238E27FC236}">
                <a16:creationId xmlns:a16="http://schemas.microsoft.com/office/drawing/2014/main" id="{9000A5AE-3B23-4159-BE39-AFD71AAD4D67}"/>
              </a:ext>
            </a:extLst>
          </p:cNvPr>
          <p:cNvPicPr>
            <a:picLocks noChangeAspect="1"/>
          </p:cNvPicPr>
          <p:nvPr/>
        </p:nvPicPr>
        <p:blipFill>
          <a:blip r:embed="rId2"/>
          <a:stretch>
            <a:fillRect/>
          </a:stretch>
        </p:blipFill>
        <p:spPr>
          <a:xfrm>
            <a:off x="6821172" y="2324184"/>
            <a:ext cx="5235005" cy="3367700"/>
          </a:xfrm>
          <a:prstGeom prst="rect">
            <a:avLst/>
          </a:prstGeom>
        </p:spPr>
      </p:pic>
    </p:spTree>
    <p:extLst>
      <p:ext uri="{BB962C8B-B14F-4D97-AF65-F5344CB8AC3E}">
        <p14:creationId xmlns:p14="http://schemas.microsoft.com/office/powerpoint/2010/main" val="235842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082C-EB0E-4C43-83D8-2DF71E76EEC6}"/>
              </a:ext>
            </a:extLst>
          </p:cNvPr>
          <p:cNvSpPr>
            <a:spLocks noGrp="1"/>
          </p:cNvSpPr>
          <p:nvPr>
            <p:ph type="title"/>
          </p:nvPr>
        </p:nvSpPr>
        <p:spPr>
          <a:xfrm>
            <a:off x="1653363" y="365760"/>
            <a:ext cx="9367203" cy="1188720"/>
          </a:xfrm>
        </p:spPr>
        <p:txBody>
          <a:bodyPr>
            <a:normAutofit/>
          </a:bodyPr>
          <a:lstStyle/>
          <a:p>
            <a:r>
              <a:rPr lang="en-US" b="1" dirty="0"/>
              <a:t>Business Problem Statement</a:t>
            </a:r>
            <a:endParaRPr lang="en-US" b="1"/>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FD0616-C682-4B68-AE5D-8AB071B1151D}"/>
              </a:ext>
            </a:extLst>
          </p:cNvPr>
          <p:cNvSpPr>
            <a:spLocks noGrp="1"/>
          </p:cNvSpPr>
          <p:nvPr>
            <p:ph idx="1"/>
          </p:nvPr>
        </p:nvSpPr>
        <p:spPr>
          <a:xfrm>
            <a:off x="1653362" y="1920240"/>
            <a:ext cx="9367204" cy="4664467"/>
          </a:xfrm>
        </p:spPr>
        <p:txBody>
          <a:bodyPr anchor="t">
            <a:noAutofit/>
          </a:bodyPr>
          <a:lstStyle/>
          <a:p>
            <a:pPr algn="just">
              <a:lnSpc>
                <a:spcPct val="100000"/>
              </a:lnSpc>
            </a:pPr>
            <a:r>
              <a:rPr lang="en-US" sz="1800" b="0" i="0" dirty="0">
                <a:effectLst/>
              </a:rPr>
              <a:t>An education company named X Education sells online courses to industry professionals. On any given day, many professionals who are interested in the courses land on their website and browse for courses</a:t>
            </a:r>
          </a:p>
          <a:p>
            <a:pPr algn="just">
              <a:lnSpc>
                <a:spcPct val="100000"/>
              </a:lnSpc>
            </a:pPr>
            <a:r>
              <a:rPr lang="en-US" sz="1800" b="0" i="0" dirty="0">
                <a:effectLst/>
              </a:rPr>
              <a:t> 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pPr algn="just">
              <a:lnSpc>
                <a:spcPct val="100000"/>
              </a:lnSpc>
            </a:pPr>
            <a:r>
              <a:rPr lang="en-US" sz="1800" dirty="0"/>
              <a:t>X Education has appointed you to help them select the most promising leads, i.e. the leads that are most likely to convert into paying customers. The company requires you to build a model wherein you need to assign a lead score to each of the leads such that the customers with higher lead score have a higher conversion chance and the customers with lower lead score have a lower conversion chance. The CEO has given a ballpark of the target lead conversion rate to be around 80%</a:t>
            </a:r>
          </a:p>
          <a:p>
            <a:pPr algn="just">
              <a:lnSpc>
                <a:spcPct val="100000"/>
              </a:lnSpc>
            </a:pPr>
            <a:endParaRPr lang="en-US" sz="1800" dirty="0"/>
          </a:p>
        </p:txBody>
      </p:sp>
    </p:spTree>
    <p:extLst>
      <p:ext uri="{BB962C8B-B14F-4D97-AF65-F5344CB8AC3E}">
        <p14:creationId xmlns:p14="http://schemas.microsoft.com/office/powerpoint/2010/main" val="192461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082C-EB0E-4C43-83D8-2DF71E76EEC6}"/>
              </a:ext>
            </a:extLst>
          </p:cNvPr>
          <p:cNvSpPr>
            <a:spLocks noGrp="1"/>
          </p:cNvSpPr>
          <p:nvPr>
            <p:ph type="title"/>
          </p:nvPr>
        </p:nvSpPr>
        <p:spPr>
          <a:xfrm>
            <a:off x="1653363" y="365760"/>
            <a:ext cx="9367203" cy="1188720"/>
          </a:xfrm>
        </p:spPr>
        <p:txBody>
          <a:bodyPr>
            <a:normAutofit/>
          </a:bodyPr>
          <a:lstStyle/>
          <a:p>
            <a:r>
              <a:rPr lang="en-US" b="1" dirty="0"/>
              <a:t>Technical Approach</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Content Placeholder 2">
            <a:extLst>
              <a:ext uri="{FF2B5EF4-FFF2-40B4-BE49-F238E27FC236}">
                <a16:creationId xmlns:a16="http://schemas.microsoft.com/office/drawing/2014/main" id="{BA9AF45C-F747-4BBA-BD06-57411E14778C}"/>
              </a:ext>
            </a:extLst>
          </p:cNvPr>
          <p:cNvSpPr>
            <a:spLocks noGrp="1"/>
          </p:cNvSpPr>
          <p:nvPr>
            <p:ph idx="1"/>
          </p:nvPr>
        </p:nvSpPr>
        <p:spPr>
          <a:xfrm>
            <a:off x="838200" y="1825625"/>
            <a:ext cx="10515600" cy="3907355"/>
          </a:xfrm>
        </p:spPr>
        <p:txBody>
          <a:bodyPr/>
          <a:lstStyle/>
          <a:p>
            <a:pPr marL="0" indent="0">
              <a:buNone/>
            </a:pPr>
            <a:r>
              <a:rPr lang="en-US" dirty="0"/>
              <a:t> </a:t>
            </a:r>
          </a:p>
        </p:txBody>
      </p:sp>
      <p:sp>
        <p:nvSpPr>
          <p:cNvPr id="58" name="Rectangle 57">
            <a:extLst>
              <a:ext uri="{FF2B5EF4-FFF2-40B4-BE49-F238E27FC236}">
                <a16:creationId xmlns:a16="http://schemas.microsoft.com/office/drawing/2014/main" id="{DFACBE7D-4E73-4F27-A0C6-E69822047ABB}"/>
              </a:ext>
            </a:extLst>
          </p:cNvPr>
          <p:cNvSpPr/>
          <p:nvPr/>
        </p:nvSpPr>
        <p:spPr>
          <a:xfrm>
            <a:off x="1203703" y="2425298"/>
            <a:ext cx="1934817" cy="1036983"/>
          </a:xfrm>
          <a:prstGeom prst="rect">
            <a:avLst/>
          </a:prstGeom>
          <a:ln>
            <a:solidFill>
              <a:schemeClr val="tx1"/>
            </a:solid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 Understanding</a:t>
            </a:r>
          </a:p>
        </p:txBody>
      </p:sp>
      <p:sp>
        <p:nvSpPr>
          <p:cNvPr id="59" name="Rectangle 58">
            <a:extLst>
              <a:ext uri="{FF2B5EF4-FFF2-40B4-BE49-F238E27FC236}">
                <a16:creationId xmlns:a16="http://schemas.microsoft.com/office/drawing/2014/main" id="{F9546A4B-AF8B-41CD-B498-C3ED91CBA9A3}"/>
              </a:ext>
            </a:extLst>
          </p:cNvPr>
          <p:cNvSpPr/>
          <p:nvPr/>
        </p:nvSpPr>
        <p:spPr>
          <a:xfrm>
            <a:off x="4079425" y="2425225"/>
            <a:ext cx="1802295" cy="1036983"/>
          </a:xfrm>
          <a:prstGeom prst="rect">
            <a:avLst/>
          </a:prstGeom>
          <a:ln>
            <a:solidFill>
              <a:schemeClr val="tx1"/>
            </a:solid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 Cleaning</a:t>
            </a:r>
          </a:p>
        </p:txBody>
      </p:sp>
      <p:sp>
        <p:nvSpPr>
          <p:cNvPr id="60" name="Rectangle 59">
            <a:extLst>
              <a:ext uri="{FF2B5EF4-FFF2-40B4-BE49-F238E27FC236}">
                <a16:creationId xmlns:a16="http://schemas.microsoft.com/office/drawing/2014/main" id="{E9E958CD-0175-4F23-8B62-2F85E0D43B81}"/>
              </a:ext>
            </a:extLst>
          </p:cNvPr>
          <p:cNvSpPr/>
          <p:nvPr/>
        </p:nvSpPr>
        <p:spPr>
          <a:xfrm>
            <a:off x="6796122" y="2425225"/>
            <a:ext cx="1775789" cy="1036983"/>
          </a:xfrm>
          <a:prstGeom prst="rect">
            <a:avLst/>
          </a:prstGeom>
          <a:ln>
            <a:solidFill>
              <a:schemeClr val="tx1"/>
            </a:solid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Exploratory Data Analysis</a:t>
            </a:r>
          </a:p>
        </p:txBody>
      </p:sp>
      <p:sp>
        <p:nvSpPr>
          <p:cNvPr id="61" name="Rectangle 60">
            <a:extLst>
              <a:ext uri="{FF2B5EF4-FFF2-40B4-BE49-F238E27FC236}">
                <a16:creationId xmlns:a16="http://schemas.microsoft.com/office/drawing/2014/main" id="{DD5D334C-151B-49CC-B131-2587D6F9DCEA}"/>
              </a:ext>
            </a:extLst>
          </p:cNvPr>
          <p:cNvSpPr/>
          <p:nvPr/>
        </p:nvSpPr>
        <p:spPr>
          <a:xfrm>
            <a:off x="9287530" y="2425226"/>
            <a:ext cx="1722783" cy="1036982"/>
          </a:xfrm>
          <a:prstGeom prst="rect">
            <a:avLst/>
          </a:prstGeom>
          <a:ln>
            <a:solidFill>
              <a:schemeClr val="tx1"/>
            </a:solid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 Preparation</a:t>
            </a:r>
          </a:p>
        </p:txBody>
      </p:sp>
      <p:sp>
        <p:nvSpPr>
          <p:cNvPr id="62" name="Rectangle 61">
            <a:extLst>
              <a:ext uri="{FF2B5EF4-FFF2-40B4-BE49-F238E27FC236}">
                <a16:creationId xmlns:a16="http://schemas.microsoft.com/office/drawing/2014/main" id="{7501C6A6-0AC4-4B8A-B645-79E19EEF0A9D}"/>
              </a:ext>
            </a:extLst>
          </p:cNvPr>
          <p:cNvSpPr/>
          <p:nvPr/>
        </p:nvSpPr>
        <p:spPr>
          <a:xfrm>
            <a:off x="6796122" y="4675532"/>
            <a:ext cx="1775788" cy="1036978"/>
          </a:xfrm>
          <a:prstGeom prst="rect">
            <a:avLst/>
          </a:prstGeom>
          <a:ln>
            <a:solidFill>
              <a:schemeClr val="tx1"/>
            </a:solid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 Prediction on Test</a:t>
            </a:r>
          </a:p>
        </p:txBody>
      </p:sp>
      <p:sp>
        <p:nvSpPr>
          <p:cNvPr id="63" name="Rectangle 62">
            <a:extLst>
              <a:ext uri="{FF2B5EF4-FFF2-40B4-BE49-F238E27FC236}">
                <a16:creationId xmlns:a16="http://schemas.microsoft.com/office/drawing/2014/main" id="{81E7F5E4-C6A3-4F6B-8618-C31407D08283}"/>
              </a:ext>
            </a:extLst>
          </p:cNvPr>
          <p:cNvSpPr/>
          <p:nvPr/>
        </p:nvSpPr>
        <p:spPr>
          <a:xfrm>
            <a:off x="4079426" y="4675532"/>
            <a:ext cx="1775790" cy="1036983"/>
          </a:xfrm>
          <a:prstGeom prst="rect">
            <a:avLst/>
          </a:prstGeom>
          <a:ln>
            <a:solidFill>
              <a:schemeClr val="tx1"/>
            </a:solid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 Evaluation Metrics</a:t>
            </a:r>
          </a:p>
        </p:txBody>
      </p:sp>
      <p:cxnSp>
        <p:nvCxnSpPr>
          <p:cNvPr id="64" name="Straight Arrow Connector 63">
            <a:extLst>
              <a:ext uri="{FF2B5EF4-FFF2-40B4-BE49-F238E27FC236}">
                <a16:creationId xmlns:a16="http://schemas.microsoft.com/office/drawing/2014/main" id="{C7BF0E50-57FF-4D5B-A187-30233278A1D1}"/>
              </a:ext>
            </a:extLst>
          </p:cNvPr>
          <p:cNvCxnSpPr>
            <a:cxnSpLocks/>
            <a:stCxn id="58" idx="3"/>
            <a:endCxn id="59" idx="1"/>
          </p:cNvCxnSpPr>
          <p:nvPr/>
        </p:nvCxnSpPr>
        <p:spPr>
          <a:xfrm flipV="1">
            <a:off x="3138520" y="2943717"/>
            <a:ext cx="940905" cy="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5BE0E4E-8983-44C9-B40A-2E72CD5E429D}"/>
              </a:ext>
            </a:extLst>
          </p:cNvPr>
          <p:cNvCxnSpPr>
            <a:cxnSpLocks/>
            <a:endCxn id="62" idx="3"/>
          </p:cNvCxnSpPr>
          <p:nvPr/>
        </p:nvCxnSpPr>
        <p:spPr>
          <a:xfrm flipH="1">
            <a:off x="8571910" y="5194021"/>
            <a:ext cx="715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9D462A9-B755-4298-A762-5866C832499F}"/>
              </a:ext>
            </a:extLst>
          </p:cNvPr>
          <p:cNvCxnSpPr>
            <a:stCxn id="62" idx="1"/>
            <a:endCxn id="63" idx="3"/>
          </p:cNvCxnSpPr>
          <p:nvPr/>
        </p:nvCxnSpPr>
        <p:spPr>
          <a:xfrm flipH="1">
            <a:off x="5855216" y="5194021"/>
            <a:ext cx="940906"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A9F808B-D58B-4B71-A4E4-037AEE062EA5}"/>
              </a:ext>
            </a:extLst>
          </p:cNvPr>
          <p:cNvCxnSpPr>
            <a:stCxn id="63" idx="1"/>
          </p:cNvCxnSpPr>
          <p:nvPr/>
        </p:nvCxnSpPr>
        <p:spPr>
          <a:xfrm flipH="1" flipV="1">
            <a:off x="3138520" y="5192451"/>
            <a:ext cx="940906" cy="1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BD213F3C-D22F-4E50-9445-E134DF223D85}"/>
              </a:ext>
            </a:extLst>
          </p:cNvPr>
          <p:cNvSpPr/>
          <p:nvPr/>
        </p:nvSpPr>
        <p:spPr>
          <a:xfrm>
            <a:off x="1203696" y="4675532"/>
            <a:ext cx="1934817" cy="1035409"/>
          </a:xfrm>
          <a:prstGeom prst="rect">
            <a:avLst/>
          </a:prstGeom>
          <a:ln>
            <a:solidFill>
              <a:schemeClr val="tx1"/>
            </a:solid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Final Analysis and Conclusion</a:t>
            </a:r>
          </a:p>
        </p:txBody>
      </p:sp>
      <p:sp>
        <p:nvSpPr>
          <p:cNvPr id="69" name="Rectangle 68">
            <a:extLst>
              <a:ext uri="{FF2B5EF4-FFF2-40B4-BE49-F238E27FC236}">
                <a16:creationId xmlns:a16="http://schemas.microsoft.com/office/drawing/2014/main" id="{0CF545F5-21DE-4B4E-8C1D-9D99F5F1AAA4}"/>
              </a:ext>
            </a:extLst>
          </p:cNvPr>
          <p:cNvSpPr/>
          <p:nvPr/>
        </p:nvSpPr>
        <p:spPr>
          <a:xfrm>
            <a:off x="9287527" y="4705249"/>
            <a:ext cx="1775788" cy="1036978"/>
          </a:xfrm>
          <a:prstGeom prst="rect">
            <a:avLst/>
          </a:prstGeom>
          <a:ln>
            <a:solidFill>
              <a:schemeClr val="tx1"/>
            </a:solid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 Building, ROC Curve</a:t>
            </a:r>
          </a:p>
        </p:txBody>
      </p:sp>
      <p:cxnSp>
        <p:nvCxnSpPr>
          <p:cNvPr id="70" name="Straight Arrow Connector 69">
            <a:extLst>
              <a:ext uri="{FF2B5EF4-FFF2-40B4-BE49-F238E27FC236}">
                <a16:creationId xmlns:a16="http://schemas.microsoft.com/office/drawing/2014/main" id="{28AB6A15-3807-4A48-9013-FA12931CF444}"/>
              </a:ext>
            </a:extLst>
          </p:cNvPr>
          <p:cNvCxnSpPr/>
          <p:nvPr/>
        </p:nvCxnSpPr>
        <p:spPr>
          <a:xfrm>
            <a:off x="5881720" y="2943717"/>
            <a:ext cx="914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90F5832-0DC3-489D-BF04-0A5EE7365884}"/>
              </a:ext>
            </a:extLst>
          </p:cNvPr>
          <p:cNvCxnSpPr/>
          <p:nvPr/>
        </p:nvCxnSpPr>
        <p:spPr>
          <a:xfrm>
            <a:off x="8571911" y="2943717"/>
            <a:ext cx="7156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D9E1F17-42DB-45BB-994E-118744B53DFF}"/>
              </a:ext>
            </a:extLst>
          </p:cNvPr>
          <p:cNvCxnSpPr>
            <a:cxnSpLocks/>
          </p:cNvCxnSpPr>
          <p:nvPr/>
        </p:nvCxnSpPr>
        <p:spPr>
          <a:xfrm flipH="1">
            <a:off x="10148916" y="3462208"/>
            <a:ext cx="6" cy="121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63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082C-EB0E-4C43-83D8-2DF71E76EEC6}"/>
              </a:ext>
            </a:extLst>
          </p:cNvPr>
          <p:cNvSpPr>
            <a:spLocks noGrp="1"/>
          </p:cNvSpPr>
          <p:nvPr>
            <p:ph type="title"/>
          </p:nvPr>
        </p:nvSpPr>
        <p:spPr>
          <a:xfrm>
            <a:off x="1653363" y="365760"/>
            <a:ext cx="9367203" cy="1188720"/>
          </a:xfrm>
        </p:spPr>
        <p:txBody>
          <a:bodyPr>
            <a:normAutofit/>
          </a:bodyPr>
          <a:lstStyle/>
          <a:p>
            <a:r>
              <a:rPr lang="en-US" b="1" dirty="0"/>
              <a:t>Data Understanding and Cleaning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FD0616-C682-4B68-AE5D-8AB071B1151D}"/>
              </a:ext>
            </a:extLst>
          </p:cNvPr>
          <p:cNvSpPr>
            <a:spLocks noGrp="1"/>
          </p:cNvSpPr>
          <p:nvPr>
            <p:ph idx="1"/>
          </p:nvPr>
        </p:nvSpPr>
        <p:spPr>
          <a:xfrm>
            <a:off x="1304818" y="1775427"/>
            <a:ext cx="4964919" cy="4550425"/>
          </a:xfrm>
        </p:spPr>
        <p:txBody>
          <a:bodyPr anchor="t">
            <a:noAutofit/>
          </a:bodyPr>
          <a:lstStyle/>
          <a:p>
            <a:pPr algn="just">
              <a:lnSpc>
                <a:spcPct val="100000"/>
              </a:lnSpc>
            </a:pPr>
            <a:r>
              <a:rPr lang="en-US" sz="1800" dirty="0"/>
              <a:t>There were ‘Select’ values in many columns which were as good as Null. Hence, replaced with </a:t>
            </a:r>
            <a:r>
              <a:rPr lang="en-US" sz="1800" dirty="0" err="1"/>
              <a:t>NaN</a:t>
            </a:r>
            <a:endParaRPr lang="en-US" sz="1800" dirty="0"/>
          </a:p>
          <a:p>
            <a:pPr algn="just">
              <a:lnSpc>
                <a:spcPct val="100000"/>
              </a:lnSpc>
            </a:pPr>
            <a:r>
              <a:rPr lang="en-US" sz="1800" dirty="0"/>
              <a:t>The Columns with &gt;= 40% and rows with &lt;=1% of missing values were dropped </a:t>
            </a:r>
          </a:p>
          <a:p>
            <a:pPr algn="just">
              <a:lnSpc>
                <a:spcPct val="100000"/>
              </a:lnSpc>
            </a:pPr>
            <a:r>
              <a:rPr lang="en-US" sz="1800" dirty="0"/>
              <a:t>For others missing values were checked and Imputed using mean/median for numerical and mode for categorical variables such as ‘City’, ‘Specialization’ and so on. Some are shown here: -</a:t>
            </a:r>
          </a:p>
          <a:p>
            <a:pPr algn="just">
              <a:lnSpc>
                <a:spcPct val="100000"/>
              </a:lnSpc>
            </a:pPr>
            <a:r>
              <a:rPr lang="en-US" sz="1800" dirty="0"/>
              <a:t>Low frequency items were merged into derived col as ‘Others’</a:t>
            </a:r>
          </a:p>
          <a:p>
            <a:pPr algn="just">
              <a:lnSpc>
                <a:spcPct val="100000"/>
              </a:lnSpc>
            </a:pPr>
            <a:r>
              <a:rPr lang="en-US" sz="1800" dirty="0"/>
              <a:t>Post cleaning of data, We moved with 98.2% of original rows for EDA</a:t>
            </a:r>
          </a:p>
          <a:p>
            <a:pPr algn="just">
              <a:lnSpc>
                <a:spcPct val="100000"/>
              </a:lnSpc>
            </a:pPr>
            <a:endParaRPr lang="en-US" sz="1800" dirty="0"/>
          </a:p>
        </p:txBody>
      </p:sp>
      <p:pic>
        <p:nvPicPr>
          <p:cNvPr id="7" name="Picture 6">
            <a:extLst>
              <a:ext uri="{FF2B5EF4-FFF2-40B4-BE49-F238E27FC236}">
                <a16:creationId xmlns:a16="http://schemas.microsoft.com/office/drawing/2014/main" id="{57EBA958-EEB7-41B2-BED6-509C83FC837D}"/>
              </a:ext>
            </a:extLst>
          </p:cNvPr>
          <p:cNvPicPr>
            <a:picLocks noChangeAspect="1"/>
          </p:cNvPicPr>
          <p:nvPr/>
        </p:nvPicPr>
        <p:blipFill>
          <a:blip r:embed="rId2"/>
          <a:stretch>
            <a:fillRect/>
          </a:stretch>
        </p:blipFill>
        <p:spPr>
          <a:xfrm>
            <a:off x="6485860" y="1775427"/>
            <a:ext cx="5555688" cy="2506688"/>
          </a:xfrm>
          <a:prstGeom prst="rect">
            <a:avLst/>
          </a:prstGeom>
        </p:spPr>
      </p:pic>
      <p:pic>
        <p:nvPicPr>
          <p:cNvPr id="9" name="Picture 8">
            <a:extLst>
              <a:ext uri="{FF2B5EF4-FFF2-40B4-BE49-F238E27FC236}">
                <a16:creationId xmlns:a16="http://schemas.microsoft.com/office/drawing/2014/main" id="{39FB6727-0C81-41C6-93A2-4505A73692A4}"/>
              </a:ext>
            </a:extLst>
          </p:cNvPr>
          <p:cNvPicPr>
            <a:picLocks noChangeAspect="1"/>
          </p:cNvPicPr>
          <p:nvPr/>
        </p:nvPicPr>
        <p:blipFill>
          <a:blip r:embed="rId3"/>
          <a:stretch>
            <a:fillRect/>
          </a:stretch>
        </p:blipFill>
        <p:spPr>
          <a:xfrm>
            <a:off x="6485860" y="4396415"/>
            <a:ext cx="5555688" cy="2263654"/>
          </a:xfrm>
          <a:prstGeom prst="rect">
            <a:avLst/>
          </a:prstGeom>
        </p:spPr>
      </p:pic>
    </p:spTree>
    <p:extLst>
      <p:ext uri="{BB962C8B-B14F-4D97-AF65-F5344CB8AC3E}">
        <p14:creationId xmlns:p14="http://schemas.microsoft.com/office/powerpoint/2010/main" val="122016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082C-EB0E-4C43-83D8-2DF71E76EEC6}"/>
              </a:ext>
            </a:extLst>
          </p:cNvPr>
          <p:cNvSpPr>
            <a:spLocks noGrp="1"/>
          </p:cNvSpPr>
          <p:nvPr>
            <p:ph type="title"/>
          </p:nvPr>
        </p:nvSpPr>
        <p:spPr>
          <a:xfrm>
            <a:off x="1653363" y="365760"/>
            <a:ext cx="9367203" cy="1188720"/>
          </a:xfrm>
        </p:spPr>
        <p:txBody>
          <a:bodyPr>
            <a:normAutofit/>
          </a:bodyPr>
          <a:lstStyle/>
          <a:p>
            <a:r>
              <a:rPr lang="en-US" b="1" dirty="0"/>
              <a:t>Exploratory Data Analysis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FD0616-C682-4B68-AE5D-8AB071B1151D}"/>
              </a:ext>
            </a:extLst>
          </p:cNvPr>
          <p:cNvSpPr>
            <a:spLocks noGrp="1"/>
          </p:cNvSpPr>
          <p:nvPr>
            <p:ph idx="1"/>
          </p:nvPr>
        </p:nvSpPr>
        <p:spPr>
          <a:xfrm>
            <a:off x="1406593" y="1703937"/>
            <a:ext cx="4768176" cy="5066733"/>
          </a:xfrm>
        </p:spPr>
        <p:txBody>
          <a:bodyPr anchor="t">
            <a:noAutofit/>
          </a:bodyPr>
          <a:lstStyle/>
          <a:p>
            <a:pPr algn="just">
              <a:lnSpc>
                <a:spcPct val="100000"/>
              </a:lnSpc>
            </a:pPr>
            <a:r>
              <a:rPr lang="en-US" sz="1800" dirty="0"/>
              <a:t>As part of Data Imbalance check we observed that target variable ratio is 62:38 i.e., ~38% of conversion is available. Hence, data is balanced</a:t>
            </a:r>
          </a:p>
          <a:p>
            <a:pPr algn="just">
              <a:lnSpc>
                <a:spcPct val="100000"/>
              </a:lnSpc>
            </a:pPr>
            <a:r>
              <a:rPr lang="en-US" sz="1800" dirty="0"/>
              <a:t>Heat Map helped to confirm correlation </a:t>
            </a:r>
          </a:p>
          <a:p>
            <a:pPr algn="just">
              <a:lnSpc>
                <a:spcPct val="100000"/>
              </a:lnSpc>
            </a:pPr>
            <a:r>
              <a:rPr lang="en-US" sz="1800" dirty="0"/>
              <a:t>Univariate and Bivariate used for data spread analysis and relation with target variable</a:t>
            </a:r>
          </a:p>
          <a:p>
            <a:pPr algn="just">
              <a:lnSpc>
                <a:spcPct val="100000"/>
              </a:lnSpc>
            </a:pPr>
            <a:r>
              <a:rPr lang="en-US" sz="1800" dirty="0"/>
              <a:t>Outliers were detected and handled using soft capping at 5% and 95% </a:t>
            </a:r>
          </a:p>
          <a:p>
            <a:pPr algn="just">
              <a:lnSpc>
                <a:spcPct val="100000"/>
              </a:lnSpc>
            </a:pPr>
            <a:r>
              <a:rPr lang="en-US" sz="1800" dirty="0"/>
              <a:t>Based on the EDA and data inspection we concluded that there are columns not adding any information to the model, hence we can drop them for further analysis</a:t>
            </a:r>
          </a:p>
          <a:p>
            <a:pPr algn="just">
              <a:lnSpc>
                <a:spcPct val="100000"/>
              </a:lnSpc>
            </a:pPr>
            <a:r>
              <a:rPr lang="en-US" sz="1800" dirty="0"/>
              <a:t>After all the process of data cleaning we managed to retain 98% of data which is good for model building</a:t>
            </a:r>
          </a:p>
          <a:p>
            <a:pPr algn="just">
              <a:lnSpc>
                <a:spcPct val="100000"/>
              </a:lnSpc>
            </a:pPr>
            <a:endParaRPr lang="en-US" sz="1800" dirty="0"/>
          </a:p>
          <a:p>
            <a:pPr algn="just">
              <a:lnSpc>
                <a:spcPct val="100000"/>
              </a:lnSpc>
            </a:pPr>
            <a:endParaRPr lang="en-US" sz="1800" dirty="0"/>
          </a:p>
        </p:txBody>
      </p:sp>
      <p:pic>
        <p:nvPicPr>
          <p:cNvPr id="5" name="Picture 4">
            <a:extLst>
              <a:ext uri="{FF2B5EF4-FFF2-40B4-BE49-F238E27FC236}">
                <a16:creationId xmlns:a16="http://schemas.microsoft.com/office/drawing/2014/main" id="{2395AC41-8283-41D8-AB12-E0101B85F015}"/>
              </a:ext>
            </a:extLst>
          </p:cNvPr>
          <p:cNvPicPr>
            <a:picLocks noChangeAspect="1"/>
          </p:cNvPicPr>
          <p:nvPr/>
        </p:nvPicPr>
        <p:blipFill>
          <a:blip r:embed="rId2"/>
          <a:stretch>
            <a:fillRect/>
          </a:stretch>
        </p:blipFill>
        <p:spPr>
          <a:xfrm>
            <a:off x="6390526" y="1703937"/>
            <a:ext cx="5801474" cy="5154063"/>
          </a:xfrm>
          <a:prstGeom prst="rect">
            <a:avLst/>
          </a:prstGeom>
        </p:spPr>
      </p:pic>
    </p:spTree>
    <p:extLst>
      <p:ext uri="{BB962C8B-B14F-4D97-AF65-F5344CB8AC3E}">
        <p14:creationId xmlns:p14="http://schemas.microsoft.com/office/powerpoint/2010/main" val="71966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082C-EB0E-4C43-83D8-2DF71E76EEC6}"/>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FD0616-C682-4B68-AE5D-8AB071B1151D}"/>
              </a:ext>
            </a:extLst>
          </p:cNvPr>
          <p:cNvSpPr>
            <a:spLocks noGrp="1"/>
          </p:cNvSpPr>
          <p:nvPr>
            <p:ph idx="1"/>
          </p:nvPr>
        </p:nvSpPr>
        <p:spPr>
          <a:xfrm>
            <a:off x="1406592" y="1835721"/>
            <a:ext cx="9853883" cy="4898609"/>
          </a:xfrm>
        </p:spPr>
        <p:txBody>
          <a:bodyPr anchor="t">
            <a:noAutofit/>
          </a:bodyPr>
          <a:lstStyle/>
          <a:p>
            <a:pPr algn="just">
              <a:lnSpc>
                <a:spcPct val="150000"/>
              </a:lnSpc>
            </a:pPr>
            <a:r>
              <a:rPr lang="en-US" sz="1800" dirty="0"/>
              <a:t>Dummy variables were created for categorical values</a:t>
            </a:r>
          </a:p>
          <a:p>
            <a:pPr algn="just">
              <a:lnSpc>
                <a:spcPct val="150000"/>
              </a:lnSpc>
            </a:pPr>
            <a:r>
              <a:rPr lang="en-US" sz="1800" dirty="0"/>
              <a:t>Variables with binomial values were converted into 0 and 1</a:t>
            </a:r>
          </a:p>
          <a:p>
            <a:pPr algn="just">
              <a:lnSpc>
                <a:spcPct val="150000"/>
              </a:lnSpc>
            </a:pPr>
            <a:r>
              <a:rPr lang="en-US" sz="1800" dirty="0"/>
              <a:t>The data was split into train - test </a:t>
            </a:r>
          </a:p>
          <a:p>
            <a:pPr algn="just">
              <a:lnSpc>
                <a:spcPct val="150000"/>
              </a:lnSpc>
            </a:pPr>
            <a:r>
              <a:rPr lang="en-US" sz="1800" dirty="0"/>
              <a:t>Numerical Features of training dataset were scaled using standardized scaler </a:t>
            </a:r>
          </a:p>
          <a:p>
            <a:pPr lvl="1" algn="just">
              <a:lnSpc>
                <a:spcPct val="150000"/>
              </a:lnSpc>
            </a:pPr>
            <a:r>
              <a:rPr lang="en-US" sz="1800" dirty="0"/>
              <a:t>The train data was scales using </a:t>
            </a:r>
            <a:r>
              <a:rPr lang="en-US" sz="1800" dirty="0" err="1"/>
              <a:t>fit_transform</a:t>
            </a:r>
            <a:r>
              <a:rPr lang="en-US" sz="1800" dirty="0"/>
              <a:t>()</a:t>
            </a:r>
          </a:p>
          <a:p>
            <a:pPr lvl="1" algn="just">
              <a:lnSpc>
                <a:spcPct val="150000"/>
              </a:lnSpc>
            </a:pPr>
            <a:r>
              <a:rPr lang="en-US" sz="1800" dirty="0"/>
              <a:t>The test data was split using transform()</a:t>
            </a:r>
          </a:p>
          <a:p>
            <a:pPr algn="just">
              <a:lnSpc>
                <a:spcPct val="150000"/>
              </a:lnSpc>
            </a:pPr>
            <a:r>
              <a:rPr lang="en-US" sz="1800" dirty="0"/>
              <a:t>The model building was started with final 58 variables </a:t>
            </a:r>
          </a:p>
        </p:txBody>
      </p:sp>
    </p:spTree>
    <p:extLst>
      <p:ext uri="{BB962C8B-B14F-4D97-AF65-F5344CB8AC3E}">
        <p14:creationId xmlns:p14="http://schemas.microsoft.com/office/powerpoint/2010/main" val="241015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082C-EB0E-4C43-83D8-2DF71E76EEC6}"/>
              </a:ext>
            </a:extLst>
          </p:cNvPr>
          <p:cNvSpPr>
            <a:spLocks noGrp="1"/>
          </p:cNvSpPr>
          <p:nvPr>
            <p:ph type="title"/>
          </p:nvPr>
        </p:nvSpPr>
        <p:spPr>
          <a:xfrm>
            <a:off x="1653363" y="365760"/>
            <a:ext cx="9367203" cy="1188720"/>
          </a:xfrm>
        </p:spPr>
        <p:txBody>
          <a:bodyPr>
            <a:normAutofit/>
          </a:bodyPr>
          <a:lstStyle/>
          <a:p>
            <a:r>
              <a:rPr lang="en-US" b="1" dirty="0"/>
              <a:t>Model Building (RFE)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FD0616-C682-4B68-AE5D-8AB071B1151D}"/>
              </a:ext>
            </a:extLst>
          </p:cNvPr>
          <p:cNvSpPr>
            <a:spLocks noGrp="1"/>
          </p:cNvSpPr>
          <p:nvPr>
            <p:ph idx="1"/>
          </p:nvPr>
        </p:nvSpPr>
        <p:spPr>
          <a:xfrm>
            <a:off x="1376737" y="1835721"/>
            <a:ext cx="5024063" cy="4898609"/>
          </a:xfrm>
        </p:spPr>
        <p:txBody>
          <a:bodyPr anchor="t">
            <a:noAutofit/>
          </a:bodyPr>
          <a:lstStyle/>
          <a:p>
            <a:pPr algn="just">
              <a:lnSpc>
                <a:spcPct val="100000"/>
              </a:lnSpc>
            </a:pPr>
            <a:r>
              <a:rPr lang="en-US" sz="1800" dirty="0"/>
              <a:t>Initial Model was build using all features, but stats represented that there were many in-significant variables</a:t>
            </a:r>
          </a:p>
          <a:p>
            <a:pPr algn="just">
              <a:lnSpc>
                <a:spcPct val="100000"/>
              </a:lnSpc>
            </a:pPr>
            <a:r>
              <a:rPr lang="en-US" sz="1800" dirty="0"/>
              <a:t>Hence, used RFE to select top 18 variables to start our first model</a:t>
            </a:r>
          </a:p>
          <a:p>
            <a:pPr algn="just">
              <a:lnSpc>
                <a:spcPct val="100000"/>
              </a:lnSpc>
            </a:pPr>
            <a:r>
              <a:rPr lang="en-US" sz="1800" dirty="0"/>
              <a:t>With consecutive iteration variables with high p-value &gt;=0.05 and VIF (highly correlated) were subsequently dropped from model building</a:t>
            </a:r>
          </a:p>
          <a:p>
            <a:pPr algn="just">
              <a:lnSpc>
                <a:spcPct val="100000"/>
              </a:lnSpc>
            </a:pPr>
            <a:r>
              <a:rPr lang="en-US" sz="1800" dirty="0"/>
              <a:t>Final model was built with 11 variables with VIF and p-value in accepted range </a:t>
            </a:r>
          </a:p>
          <a:p>
            <a:pPr algn="just">
              <a:lnSpc>
                <a:spcPct val="100000"/>
              </a:lnSpc>
            </a:pPr>
            <a:r>
              <a:rPr lang="en-US" sz="1800" dirty="0"/>
              <a:t>Prediction was done with  1 if prob &gt;=0.5 else 0 </a:t>
            </a:r>
          </a:p>
          <a:p>
            <a:pPr algn="just">
              <a:lnSpc>
                <a:spcPct val="100000"/>
              </a:lnSpc>
            </a:pPr>
            <a:r>
              <a:rPr lang="en-US" sz="1800" dirty="0"/>
              <a:t>The model gave an overall accuracy of 89%, sensitivity = 82% and specificity = 93%</a:t>
            </a:r>
          </a:p>
        </p:txBody>
      </p:sp>
      <p:pic>
        <p:nvPicPr>
          <p:cNvPr id="9" name="Picture 8">
            <a:extLst>
              <a:ext uri="{FF2B5EF4-FFF2-40B4-BE49-F238E27FC236}">
                <a16:creationId xmlns:a16="http://schemas.microsoft.com/office/drawing/2014/main" id="{81D03676-131E-4447-9FC5-92BFEC64CA8F}"/>
              </a:ext>
            </a:extLst>
          </p:cNvPr>
          <p:cNvPicPr>
            <a:picLocks noChangeAspect="1"/>
          </p:cNvPicPr>
          <p:nvPr/>
        </p:nvPicPr>
        <p:blipFill>
          <a:blip r:embed="rId2"/>
          <a:stretch>
            <a:fillRect/>
          </a:stretch>
        </p:blipFill>
        <p:spPr>
          <a:xfrm>
            <a:off x="6805883" y="1723752"/>
            <a:ext cx="3244061" cy="2130104"/>
          </a:xfrm>
          <a:prstGeom prst="rect">
            <a:avLst/>
          </a:prstGeom>
        </p:spPr>
      </p:pic>
      <p:pic>
        <p:nvPicPr>
          <p:cNvPr id="11" name="Picture 10">
            <a:extLst>
              <a:ext uri="{FF2B5EF4-FFF2-40B4-BE49-F238E27FC236}">
                <a16:creationId xmlns:a16="http://schemas.microsoft.com/office/drawing/2014/main" id="{4092BF5C-E88B-4ADB-BCBB-65A4BCD2BDD1}"/>
              </a:ext>
            </a:extLst>
          </p:cNvPr>
          <p:cNvPicPr>
            <a:picLocks noChangeAspect="1"/>
          </p:cNvPicPr>
          <p:nvPr/>
        </p:nvPicPr>
        <p:blipFill>
          <a:blip r:embed="rId3"/>
          <a:stretch>
            <a:fillRect/>
          </a:stretch>
        </p:blipFill>
        <p:spPr>
          <a:xfrm>
            <a:off x="6805883" y="3843475"/>
            <a:ext cx="4680625" cy="3011065"/>
          </a:xfrm>
          <a:prstGeom prst="rect">
            <a:avLst/>
          </a:prstGeom>
        </p:spPr>
      </p:pic>
    </p:spTree>
    <p:extLst>
      <p:ext uri="{BB962C8B-B14F-4D97-AF65-F5344CB8AC3E}">
        <p14:creationId xmlns:p14="http://schemas.microsoft.com/office/powerpoint/2010/main" val="88637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082C-EB0E-4C43-83D8-2DF71E76EEC6}"/>
              </a:ext>
            </a:extLst>
          </p:cNvPr>
          <p:cNvSpPr>
            <a:spLocks noGrp="1"/>
          </p:cNvSpPr>
          <p:nvPr>
            <p:ph type="title"/>
          </p:nvPr>
        </p:nvSpPr>
        <p:spPr>
          <a:xfrm>
            <a:off x="1653363" y="365760"/>
            <a:ext cx="9367203" cy="1188720"/>
          </a:xfrm>
        </p:spPr>
        <p:txBody>
          <a:bodyPr>
            <a:normAutofit/>
          </a:bodyPr>
          <a:lstStyle/>
          <a:p>
            <a:r>
              <a:rPr lang="en-US" b="1" dirty="0"/>
              <a:t>ROC and Optimal Cut-Off</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FD0616-C682-4B68-AE5D-8AB071B1151D}"/>
              </a:ext>
            </a:extLst>
          </p:cNvPr>
          <p:cNvSpPr>
            <a:spLocks noGrp="1"/>
          </p:cNvSpPr>
          <p:nvPr>
            <p:ph idx="1"/>
          </p:nvPr>
        </p:nvSpPr>
        <p:spPr>
          <a:xfrm>
            <a:off x="1376737" y="1835721"/>
            <a:ext cx="5794625" cy="4898609"/>
          </a:xfrm>
        </p:spPr>
        <p:txBody>
          <a:bodyPr anchor="t">
            <a:noAutofit/>
          </a:bodyPr>
          <a:lstStyle/>
          <a:p>
            <a:pPr algn="just">
              <a:lnSpc>
                <a:spcPct val="100000"/>
              </a:lnSpc>
            </a:pPr>
            <a:r>
              <a:rPr lang="en-US" sz="1800" dirty="0"/>
              <a:t>ROC shows the tradeoff between sensitivity and specificity (any increase in sensitivity will be accompanied by a decrease in specificity)</a:t>
            </a:r>
          </a:p>
          <a:p>
            <a:pPr algn="just">
              <a:lnSpc>
                <a:spcPct val="100000"/>
              </a:lnSpc>
            </a:pPr>
            <a:r>
              <a:rPr lang="en-US" sz="1800" dirty="0"/>
              <a:t>The closer the curve follows the left-hand border and then the top border of the ROC space, the more accurate the test</a:t>
            </a:r>
          </a:p>
          <a:p>
            <a:pPr algn="just">
              <a:lnSpc>
                <a:spcPct val="100000"/>
              </a:lnSpc>
            </a:pPr>
            <a:r>
              <a:rPr lang="en-US" sz="1800" dirty="0"/>
              <a:t>The closer the curve comes to the 45-degree diagonal of the ROC space, the less accurate the test</a:t>
            </a:r>
          </a:p>
          <a:p>
            <a:pPr algn="just">
              <a:lnSpc>
                <a:spcPct val="100000"/>
              </a:lnSpc>
            </a:pPr>
            <a:r>
              <a:rPr lang="en-US" sz="1800" dirty="0"/>
              <a:t>Optimal cutoff probability is that prob where we get balanced sensitivity and specificity</a:t>
            </a:r>
          </a:p>
          <a:p>
            <a:pPr algn="just">
              <a:lnSpc>
                <a:spcPct val="100000"/>
              </a:lnSpc>
            </a:pPr>
            <a:r>
              <a:rPr lang="en-US" sz="1800" dirty="0"/>
              <a:t>From the curve, 0.3 is the optimum point to take it as a cutoff probability</a:t>
            </a:r>
          </a:p>
          <a:p>
            <a:pPr algn="just">
              <a:lnSpc>
                <a:spcPct val="100000"/>
              </a:lnSpc>
            </a:pPr>
            <a:r>
              <a:rPr lang="en-US" sz="1800" dirty="0"/>
              <a:t>ROC Curve area = 0.95 indicates an accurate model build</a:t>
            </a:r>
          </a:p>
          <a:p>
            <a:pPr algn="just">
              <a:lnSpc>
                <a:spcPct val="100000"/>
              </a:lnSpc>
            </a:pPr>
            <a:endParaRPr lang="en-US" sz="1800" dirty="0"/>
          </a:p>
        </p:txBody>
      </p:sp>
      <p:pic>
        <p:nvPicPr>
          <p:cNvPr id="15" name="Content Placeholder 6">
            <a:extLst>
              <a:ext uri="{FF2B5EF4-FFF2-40B4-BE49-F238E27FC236}">
                <a16:creationId xmlns:a16="http://schemas.microsoft.com/office/drawing/2014/main" id="{E0A82B67-FC7D-4857-BD4F-86BE7145D507}"/>
              </a:ext>
            </a:extLst>
          </p:cNvPr>
          <p:cNvPicPr>
            <a:picLocks noChangeAspect="1"/>
          </p:cNvPicPr>
          <p:nvPr/>
        </p:nvPicPr>
        <p:blipFill>
          <a:blip r:embed="rId2"/>
          <a:stretch>
            <a:fillRect/>
          </a:stretch>
        </p:blipFill>
        <p:spPr>
          <a:xfrm>
            <a:off x="7417941" y="1791369"/>
            <a:ext cx="4160301" cy="2552802"/>
          </a:xfrm>
          <a:prstGeom prst="rect">
            <a:avLst/>
          </a:prstGeom>
        </p:spPr>
      </p:pic>
      <p:pic>
        <p:nvPicPr>
          <p:cNvPr id="16" name="Picture 15">
            <a:extLst>
              <a:ext uri="{FF2B5EF4-FFF2-40B4-BE49-F238E27FC236}">
                <a16:creationId xmlns:a16="http://schemas.microsoft.com/office/drawing/2014/main" id="{4D47BDFA-E615-4475-B606-1DD1FEF99FCC}"/>
              </a:ext>
            </a:extLst>
          </p:cNvPr>
          <p:cNvPicPr>
            <a:picLocks noChangeAspect="1"/>
          </p:cNvPicPr>
          <p:nvPr/>
        </p:nvPicPr>
        <p:blipFill>
          <a:blip r:embed="rId3"/>
          <a:stretch>
            <a:fillRect/>
          </a:stretch>
        </p:blipFill>
        <p:spPr>
          <a:xfrm>
            <a:off x="7417941" y="4344614"/>
            <a:ext cx="4160301" cy="2471433"/>
          </a:xfrm>
          <a:prstGeom prst="rect">
            <a:avLst/>
          </a:prstGeom>
        </p:spPr>
      </p:pic>
    </p:spTree>
    <p:extLst>
      <p:ext uri="{BB962C8B-B14F-4D97-AF65-F5344CB8AC3E}">
        <p14:creationId xmlns:p14="http://schemas.microsoft.com/office/powerpoint/2010/main" val="325700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082C-EB0E-4C43-83D8-2DF71E76EEC6}"/>
              </a:ext>
            </a:extLst>
          </p:cNvPr>
          <p:cNvSpPr>
            <a:spLocks noGrp="1"/>
          </p:cNvSpPr>
          <p:nvPr>
            <p:ph type="title"/>
          </p:nvPr>
        </p:nvSpPr>
        <p:spPr>
          <a:xfrm>
            <a:off x="1653363" y="365760"/>
            <a:ext cx="9367203" cy="1188720"/>
          </a:xfrm>
        </p:spPr>
        <p:txBody>
          <a:bodyPr>
            <a:normAutofit/>
          </a:bodyPr>
          <a:lstStyle/>
          <a:p>
            <a:r>
              <a:rPr lang="en-US" b="1" dirty="0"/>
              <a:t>Predictions and Model Summary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FD0616-C682-4B68-AE5D-8AB071B1151D}"/>
              </a:ext>
            </a:extLst>
          </p:cNvPr>
          <p:cNvSpPr>
            <a:spLocks noGrp="1"/>
          </p:cNvSpPr>
          <p:nvPr>
            <p:ph idx="1"/>
          </p:nvPr>
        </p:nvSpPr>
        <p:spPr>
          <a:xfrm>
            <a:off x="1376738" y="1835721"/>
            <a:ext cx="6359702" cy="4898609"/>
          </a:xfrm>
        </p:spPr>
        <p:txBody>
          <a:bodyPr anchor="t">
            <a:noAutofit/>
          </a:bodyPr>
          <a:lstStyle/>
          <a:p>
            <a:pPr algn="just">
              <a:lnSpc>
                <a:spcPct val="100000"/>
              </a:lnSpc>
            </a:pPr>
            <a:r>
              <a:rPr lang="en-US" sz="1800" dirty="0"/>
              <a:t>Final model with optimal threshold gave us following performance matrix</a:t>
            </a:r>
          </a:p>
          <a:p>
            <a:pPr algn="just">
              <a:lnSpc>
                <a:spcPct val="100000"/>
              </a:lnSpc>
            </a:pPr>
            <a:endParaRPr lang="en-US" sz="1800" dirty="0"/>
          </a:p>
          <a:p>
            <a:pPr algn="just">
              <a:lnSpc>
                <a:spcPct val="100000"/>
              </a:lnSpc>
            </a:pPr>
            <a:endParaRPr lang="en-US" sz="1800" dirty="0"/>
          </a:p>
          <a:p>
            <a:pPr algn="just">
              <a:lnSpc>
                <a:spcPct val="100000"/>
              </a:lnSpc>
            </a:pPr>
            <a:endParaRPr lang="en-US" sz="1800" dirty="0"/>
          </a:p>
          <a:p>
            <a:pPr algn="just">
              <a:lnSpc>
                <a:spcPct val="100000"/>
              </a:lnSpc>
            </a:pPr>
            <a:endParaRPr lang="en-US" sz="1800" dirty="0"/>
          </a:p>
          <a:p>
            <a:pPr algn="just">
              <a:lnSpc>
                <a:spcPct val="100000"/>
              </a:lnSpc>
            </a:pPr>
            <a:r>
              <a:rPr lang="en-US" sz="1800" dirty="0"/>
              <a:t>85% of Recall value indicates that our model can predict 85% of actual conversion cases correctly</a:t>
            </a:r>
          </a:p>
          <a:p>
            <a:pPr algn="just">
              <a:lnSpc>
                <a:spcPct val="100000"/>
              </a:lnSpc>
            </a:pPr>
            <a:r>
              <a:rPr lang="en-US" sz="1800" dirty="0"/>
              <a:t>83% of Precision value indicates that 83% of the conversions that our model predicted is converted</a:t>
            </a:r>
          </a:p>
          <a:p>
            <a:pPr algn="just">
              <a:lnSpc>
                <a:spcPct val="100000"/>
              </a:lnSpc>
            </a:pPr>
            <a:r>
              <a:rPr lang="en-US" sz="1800" dirty="0"/>
              <a:t>Assigned Lead score will help to maximize the lead conversion by choosing high lead score value</a:t>
            </a:r>
          </a:p>
          <a:p>
            <a:pPr algn="just">
              <a:lnSpc>
                <a:spcPct val="100000"/>
              </a:lnSpc>
            </a:pPr>
            <a:r>
              <a:rPr lang="en-US" sz="1800" dirty="0"/>
              <a:t>The score will also help sales team to decide conversion techniques as per their business needs</a:t>
            </a:r>
          </a:p>
        </p:txBody>
      </p:sp>
      <p:pic>
        <p:nvPicPr>
          <p:cNvPr id="9" name="Content Placeholder 4">
            <a:extLst>
              <a:ext uri="{FF2B5EF4-FFF2-40B4-BE49-F238E27FC236}">
                <a16:creationId xmlns:a16="http://schemas.microsoft.com/office/drawing/2014/main" id="{CBA00F6F-1BFC-45F5-984A-A3C884FFAFF3}"/>
              </a:ext>
            </a:extLst>
          </p:cNvPr>
          <p:cNvPicPr>
            <a:picLocks noChangeAspect="1"/>
          </p:cNvPicPr>
          <p:nvPr/>
        </p:nvPicPr>
        <p:blipFill>
          <a:blip r:embed="rId2"/>
          <a:stretch>
            <a:fillRect/>
          </a:stretch>
        </p:blipFill>
        <p:spPr>
          <a:xfrm>
            <a:off x="7983981" y="1687908"/>
            <a:ext cx="3708010" cy="2182505"/>
          </a:xfrm>
          <a:prstGeom prst="rect">
            <a:avLst/>
          </a:prstGeom>
        </p:spPr>
      </p:pic>
      <p:graphicFrame>
        <p:nvGraphicFramePr>
          <p:cNvPr id="11" name="Table 6">
            <a:extLst>
              <a:ext uri="{FF2B5EF4-FFF2-40B4-BE49-F238E27FC236}">
                <a16:creationId xmlns:a16="http://schemas.microsoft.com/office/drawing/2014/main" id="{DA1FC671-7DA0-486E-84FC-C727EDAC1D90}"/>
              </a:ext>
            </a:extLst>
          </p:cNvPr>
          <p:cNvGraphicFramePr>
            <a:graphicFrameLocks noGrp="1"/>
          </p:cNvGraphicFramePr>
          <p:nvPr>
            <p:extLst>
              <p:ext uri="{D42A27DB-BD31-4B8C-83A1-F6EECF244321}">
                <p14:modId xmlns:p14="http://schemas.microsoft.com/office/powerpoint/2010/main" val="1583598203"/>
              </p:ext>
            </p:extLst>
          </p:nvPr>
        </p:nvGraphicFramePr>
        <p:xfrm>
          <a:off x="1653364" y="2529458"/>
          <a:ext cx="5949512" cy="1501062"/>
        </p:xfrm>
        <a:graphic>
          <a:graphicData uri="http://schemas.openxmlformats.org/drawingml/2006/table">
            <a:tbl>
              <a:tblPr firstRow="1" bandRow="1">
                <a:tableStyleId>{5C22544A-7EE6-4342-B048-85BDC9FD1C3A}</a:tableStyleId>
              </a:tblPr>
              <a:tblGrid>
                <a:gridCol w="979713">
                  <a:extLst>
                    <a:ext uri="{9D8B030D-6E8A-4147-A177-3AD203B41FA5}">
                      <a16:colId xmlns:a16="http://schemas.microsoft.com/office/drawing/2014/main" val="1673289687"/>
                    </a:ext>
                  </a:extLst>
                </a:gridCol>
                <a:gridCol w="1550509">
                  <a:extLst>
                    <a:ext uri="{9D8B030D-6E8A-4147-A177-3AD203B41FA5}">
                      <a16:colId xmlns:a16="http://schemas.microsoft.com/office/drawing/2014/main" val="2860705812"/>
                    </a:ext>
                  </a:extLst>
                </a:gridCol>
                <a:gridCol w="1627676">
                  <a:extLst>
                    <a:ext uri="{9D8B030D-6E8A-4147-A177-3AD203B41FA5}">
                      <a16:colId xmlns:a16="http://schemas.microsoft.com/office/drawing/2014/main" val="4226670078"/>
                    </a:ext>
                  </a:extLst>
                </a:gridCol>
                <a:gridCol w="1791614">
                  <a:extLst>
                    <a:ext uri="{9D8B030D-6E8A-4147-A177-3AD203B41FA5}">
                      <a16:colId xmlns:a16="http://schemas.microsoft.com/office/drawing/2014/main" val="2817326818"/>
                    </a:ext>
                  </a:extLst>
                </a:gridCol>
              </a:tblGrid>
              <a:tr h="636514">
                <a:tc>
                  <a:txBody>
                    <a:bodyPr/>
                    <a:lstStyle/>
                    <a:p>
                      <a:pPr algn="ctr"/>
                      <a:endParaRPr lang="en-US" dirty="0"/>
                    </a:p>
                  </a:txBody>
                  <a:tcPr/>
                </a:tc>
                <a:tc>
                  <a:txBody>
                    <a:bodyPr/>
                    <a:lstStyle/>
                    <a:p>
                      <a:pPr algn="ctr"/>
                      <a:r>
                        <a:rPr lang="en-US" dirty="0"/>
                        <a:t>Accuracy</a:t>
                      </a:r>
                    </a:p>
                  </a:txBody>
                  <a:tcPr/>
                </a:tc>
                <a:tc>
                  <a:txBody>
                    <a:bodyPr/>
                    <a:lstStyle/>
                    <a:p>
                      <a:pPr algn="ctr"/>
                      <a:r>
                        <a:rPr lang="en-US" dirty="0"/>
                        <a:t>Sensitivity/</a:t>
                      </a:r>
                      <a:br>
                        <a:rPr lang="en-US" dirty="0"/>
                      </a:br>
                      <a:r>
                        <a:rPr lang="en-US" dirty="0"/>
                        <a:t>Recall</a:t>
                      </a:r>
                    </a:p>
                  </a:txBody>
                  <a:tcPr/>
                </a:tc>
                <a:tc>
                  <a:txBody>
                    <a:bodyPr/>
                    <a:lstStyle/>
                    <a:p>
                      <a:pPr algn="ctr"/>
                      <a:r>
                        <a:rPr lang="en-US" dirty="0"/>
                        <a:t>Specificity</a:t>
                      </a:r>
                    </a:p>
                  </a:txBody>
                  <a:tcPr/>
                </a:tc>
                <a:extLst>
                  <a:ext uri="{0D108BD9-81ED-4DB2-BD59-A6C34878D82A}">
                    <a16:rowId xmlns:a16="http://schemas.microsoft.com/office/drawing/2014/main" val="3200938296"/>
                  </a:ext>
                </a:extLst>
              </a:tr>
              <a:tr h="430491">
                <a:tc>
                  <a:txBody>
                    <a:bodyPr/>
                    <a:lstStyle/>
                    <a:p>
                      <a:pPr algn="ctr"/>
                      <a:r>
                        <a:rPr lang="en-US" dirty="0"/>
                        <a:t>Test </a:t>
                      </a:r>
                    </a:p>
                  </a:txBody>
                  <a:tcPr/>
                </a:tc>
                <a:tc>
                  <a:txBody>
                    <a:bodyPr/>
                    <a:lstStyle/>
                    <a:p>
                      <a:pPr algn="ctr"/>
                      <a:r>
                        <a:rPr lang="en-US" dirty="0"/>
                        <a:t>87.93</a:t>
                      </a:r>
                    </a:p>
                  </a:txBody>
                  <a:tcPr/>
                </a:tc>
                <a:tc>
                  <a:txBody>
                    <a:bodyPr/>
                    <a:lstStyle/>
                    <a:p>
                      <a:pPr algn="ctr"/>
                      <a:r>
                        <a:rPr lang="en-US" dirty="0"/>
                        <a:t>85.42</a:t>
                      </a:r>
                    </a:p>
                  </a:txBody>
                  <a:tcPr/>
                </a:tc>
                <a:tc>
                  <a:txBody>
                    <a:bodyPr/>
                    <a:lstStyle/>
                    <a:p>
                      <a:pPr algn="ctr"/>
                      <a:r>
                        <a:rPr lang="en-US" dirty="0"/>
                        <a:t>89.44</a:t>
                      </a:r>
                    </a:p>
                  </a:txBody>
                  <a:tcPr/>
                </a:tc>
                <a:extLst>
                  <a:ext uri="{0D108BD9-81ED-4DB2-BD59-A6C34878D82A}">
                    <a16:rowId xmlns:a16="http://schemas.microsoft.com/office/drawing/2014/main" val="1228391223"/>
                  </a:ext>
                </a:extLst>
              </a:tr>
              <a:tr h="430491">
                <a:tc>
                  <a:txBody>
                    <a:bodyPr/>
                    <a:lstStyle/>
                    <a:p>
                      <a:pPr algn="ctr"/>
                      <a:r>
                        <a:rPr lang="en-US" dirty="0"/>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88.43</a:t>
                      </a:r>
                    </a:p>
                  </a:txBody>
                  <a:tcPr/>
                </a:tc>
                <a:tc>
                  <a:txBody>
                    <a:bodyPr/>
                    <a:lstStyle/>
                    <a:p>
                      <a:pPr algn="ctr"/>
                      <a:r>
                        <a:rPr lang="en-US" dirty="0"/>
                        <a:t>88.72</a:t>
                      </a:r>
                    </a:p>
                  </a:txBody>
                  <a:tcPr/>
                </a:tc>
                <a:tc>
                  <a:txBody>
                    <a:bodyPr/>
                    <a:lstStyle/>
                    <a:p>
                      <a:pPr algn="ctr"/>
                      <a:r>
                        <a:rPr lang="en-US" dirty="0"/>
                        <a:t>88.25</a:t>
                      </a:r>
                    </a:p>
                  </a:txBody>
                  <a:tcPr/>
                </a:tc>
                <a:extLst>
                  <a:ext uri="{0D108BD9-81ED-4DB2-BD59-A6C34878D82A}">
                    <a16:rowId xmlns:a16="http://schemas.microsoft.com/office/drawing/2014/main" val="1488819569"/>
                  </a:ext>
                </a:extLst>
              </a:tr>
            </a:tbl>
          </a:graphicData>
        </a:graphic>
      </p:graphicFrame>
      <p:pic>
        <p:nvPicPr>
          <p:cNvPr id="13" name="Picture 12">
            <a:extLst>
              <a:ext uri="{FF2B5EF4-FFF2-40B4-BE49-F238E27FC236}">
                <a16:creationId xmlns:a16="http://schemas.microsoft.com/office/drawing/2014/main" id="{768950E6-1652-4B76-95DA-9A209A6FDB10}"/>
              </a:ext>
            </a:extLst>
          </p:cNvPr>
          <p:cNvPicPr>
            <a:picLocks noChangeAspect="1"/>
          </p:cNvPicPr>
          <p:nvPr/>
        </p:nvPicPr>
        <p:blipFill>
          <a:blip r:embed="rId3"/>
          <a:stretch>
            <a:fillRect/>
          </a:stretch>
        </p:blipFill>
        <p:spPr>
          <a:xfrm>
            <a:off x="7983981" y="3870414"/>
            <a:ext cx="3708010" cy="2987586"/>
          </a:xfrm>
          <a:prstGeom prst="rect">
            <a:avLst/>
          </a:prstGeom>
        </p:spPr>
      </p:pic>
    </p:spTree>
    <p:extLst>
      <p:ext uri="{BB962C8B-B14F-4D97-AF65-F5344CB8AC3E}">
        <p14:creationId xmlns:p14="http://schemas.microsoft.com/office/powerpoint/2010/main" val="4118837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1053</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LEAD SCORING CASE STUDY</vt:lpstr>
      <vt:lpstr>Business Problem Statement</vt:lpstr>
      <vt:lpstr>Technical Approach</vt:lpstr>
      <vt:lpstr>Data Understanding and Cleaning</vt:lpstr>
      <vt:lpstr>Exploratory Data Analysis</vt:lpstr>
      <vt:lpstr>Data Preparation</vt:lpstr>
      <vt:lpstr>Model Building (RFE)</vt:lpstr>
      <vt:lpstr>ROC and Optimal Cut-Off</vt:lpstr>
      <vt:lpstr>Predictions and Model Summary</vt:lpstr>
      <vt:lpstr>Top features for Potential Leads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Chakraborty, Snigdha</dc:creator>
  <cp:lastModifiedBy>Chakraborty, Snigdha</cp:lastModifiedBy>
  <cp:revision>25</cp:revision>
  <dcterms:created xsi:type="dcterms:W3CDTF">2020-12-05T17:35:02Z</dcterms:created>
  <dcterms:modified xsi:type="dcterms:W3CDTF">2020-12-06T17:02:27Z</dcterms:modified>
</cp:coreProperties>
</file>