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17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8DC63E-43C5-424C-A1D4-DA785E213B75}">
  <a:tblStyle styleId="{A08DC63E-43C5-424C-A1D4-DA785E213B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172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aleway-regular.fntdata"/><Relationship Id="rId25" Type="http://schemas.openxmlformats.org/officeDocument/2006/relationships/slide" Target="slides/slide18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aleway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4.xml"/><Relationship Id="rId33" Type="http://schemas.openxmlformats.org/officeDocument/2006/relationships/font" Target="fonts/Lato-boldItalic.fntdata"/><Relationship Id="rId10" Type="http://schemas.openxmlformats.org/officeDocument/2006/relationships/slide" Target="slides/slide3.xml"/><Relationship Id="rId32" Type="http://schemas.openxmlformats.org/officeDocument/2006/relationships/font" Target="fonts/Lato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1286756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1286756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12867561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12867561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1300effe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1300effe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12867561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12867561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12867561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12867561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12867561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12867561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12867561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b12867561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ba65c38c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ba65c38c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b1300effe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b1300effe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ba65c38c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ba65c38c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ba65c38c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ba65c38c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ba65c38c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ba65c38c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ba65c38c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ba65c38c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8e3185a90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8e3185a90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8e3185a90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8e3185a90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1286756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1286756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8e3185a90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8e3185a90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INFORMATION RETRIEVAL PROJECT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5" y="2342450"/>
            <a:ext cx="7688100" cy="25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                             </a:t>
            </a:r>
            <a:r>
              <a:rPr b="1" lang="en">
                <a:solidFill>
                  <a:srgbClr val="000000"/>
                </a:solidFill>
              </a:rPr>
              <a:t> </a:t>
            </a:r>
            <a:r>
              <a:rPr b="1" lang="en" sz="2800">
                <a:solidFill>
                  <a:srgbClr val="000000"/>
                </a:solidFill>
              </a:rPr>
              <a:t>IR BASED CHATBOT</a:t>
            </a:r>
            <a:endParaRPr b="1"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				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SNIGDHA-CS20MTECH11010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			RAMYA B Y-CS20MTECH11008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	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				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				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LSTM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662300" y="1853850"/>
            <a:ext cx="7688700" cy="3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word embeddings of context and response are fed to LSTM network word by word.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Everytime we feed ,it learns the vector representation of entire text by updating the hidden layer.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last we get two fixed length vectors of context(</a:t>
            </a: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and response(</a:t>
            </a: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respectively.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training ,model will also learn matrix</a:t>
            </a: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M.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multiply c and M  to get the predicted response.Then we concatenate the predicted response and actual response to get the similarity between them and later we applied sigmoid function to get the probability.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648875" y="606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OF LSTM</a:t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142100"/>
            <a:ext cx="7688700" cy="40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Implementation of LSTM using Keras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Its a sequential model.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layer is the embedding layer initialized with word embedding matrix.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we add LSTM layer  which gives context and response matrix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concatenate the obtained matrix to find the similarity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we added dense layer with sigmoid activation function to get the probability.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compiled the model with binary cross entropy loss and metrics like accuracy and recall.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2194625" y="631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graphicFrame>
        <p:nvGraphicFramePr>
          <p:cNvPr id="244" name="Google Shape;244;p37"/>
          <p:cNvGraphicFramePr/>
          <p:nvPr/>
        </p:nvGraphicFramePr>
        <p:xfrm>
          <a:off x="368450" y="133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{A08DC63E-43C5-424C-A1D4-DA785E213B75}</a:tableStyleId>
              </a:tblPr>
              <a:tblGrid>
                <a:gridCol w="2549475"/>
                <a:gridCol w="2517625"/>
                <a:gridCol w="2517625"/>
              </a:tblGrid>
              <a:tr h="3515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Response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Predicted Probablity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3468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what you looking for linuxuz3r? __eou__ no i mean are you looking for a spefic program? __eou__ im not sure if there is anything better then sourceforge __eou__ __eot__ no particular program, anything that interest me then contribute to the source __eou__ i wanna learn how to read code __eou__ __eot__ 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there is one that escapes me at the moment __eou__ most people use sourceforge __eou__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50">
                          <a:highlight>
                            <a:srgbClr val="FFFFFF"/>
                          </a:highlight>
                        </a:rPr>
                        <a:t>0.7910602</a:t>
                      </a:r>
                      <a:endParaRPr sz="15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80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but, from what to what? Can I hook up a formerly raid'd drive via USB/SATA bridge like that? __eou__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highlight>
                            <a:srgbClr val="FFFFFF"/>
                          </a:highlight>
                        </a:rPr>
                        <a:t>0.3378635</a:t>
                      </a:r>
                      <a:endParaRPr sz="14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50" name="Google Shape;250;p38"/>
          <p:cNvPicPr preferRelativeResize="0"/>
          <p:nvPr/>
        </p:nvPicPr>
        <p:blipFill rotWithShape="1">
          <a:blip r:embed="rId3">
            <a:alphaModFix/>
          </a:blip>
          <a:srcRect b="15620" l="18837" r="51286" t="53429"/>
          <a:stretch/>
        </p:blipFill>
        <p:spPr>
          <a:xfrm>
            <a:off x="943950" y="2267800"/>
            <a:ext cx="6623976" cy="207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9"/>
          <p:cNvPicPr preferRelativeResize="0"/>
          <p:nvPr/>
        </p:nvPicPr>
        <p:blipFill rotWithShape="1">
          <a:blip r:embed="rId3">
            <a:alphaModFix/>
          </a:blip>
          <a:srcRect b="24276" l="18606" r="16989" t="42126"/>
          <a:stretch/>
        </p:blipFill>
        <p:spPr>
          <a:xfrm>
            <a:off x="425025" y="1740725"/>
            <a:ext cx="8365550" cy="28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" name="Google Shape;260;p40"/>
          <p:cNvGraphicFramePr/>
          <p:nvPr/>
        </p:nvGraphicFramePr>
        <p:xfrm>
          <a:off x="876175" y="153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{A08DC63E-43C5-424C-A1D4-DA785E213B75}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LSTM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in 10 R@5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highlight>
                            <a:srgbClr val="FFFFFF"/>
                          </a:highlight>
                        </a:rPr>
                        <a:t>0.49386138</a:t>
                      </a:r>
                      <a:endParaRPr sz="14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in 10 R@6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highlight>
                            <a:srgbClr val="FFFFFF"/>
                          </a:highlight>
                        </a:rPr>
                        <a:t>0.5881188</a:t>
                      </a:r>
                      <a:endParaRPr sz="14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in 10 R@7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highlight>
                            <a:srgbClr val="FFFFFF"/>
                          </a:highlight>
                        </a:rPr>
                        <a:t>0.6990099</a:t>
                      </a:r>
                      <a:endParaRPr sz="14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in 10 R@8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highlight>
                            <a:srgbClr val="FFFFFF"/>
                          </a:highlight>
                        </a:rPr>
                        <a:t>0.8019802</a:t>
                      </a:r>
                      <a:endParaRPr sz="14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41"/>
          <p:cNvSpPr txBox="1"/>
          <p:nvPr>
            <p:ph idx="1" type="body"/>
          </p:nvPr>
        </p:nvSpPr>
        <p:spPr>
          <a:xfrm>
            <a:off x="729450" y="2078875"/>
            <a:ext cx="7688700" cy="28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paper:</a:t>
            </a: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Information Retrieval-based Approach for Building Intuitive Chatbots for Large Knowledge Bases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-Andreas Lommatzsch and Jonas Katins TU Berlin, DAI-Labor, Ernst-Reuter-Platz 7, D-10587 Berlin, Germany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references: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http://www.wildml.com/2016/07/deep-learning-for-chatbots-2-retrieval-based-model-tensorflow/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idx="1" type="body"/>
          </p:nvPr>
        </p:nvSpPr>
        <p:spPr>
          <a:xfrm>
            <a:off x="727650" y="1060950"/>
            <a:ext cx="7688700" cy="3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https://www.analyticsvidhya.com/blog/2020/03/pretrained-word-embeddings-nlp/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https://www.kaggle.com/sbongo/do-pretrained-embeddings-give-you-the-extra-edge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https://www.kaggle.com/lystdo/lstm-with-word2vec-embeddings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https://basmaboussaha.wordpress.com/2017/10/18/implementation-of-dual-encoder-using-keras/#comments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http://www.wildml.com/2016/07/deep-learning-for-chatbots-2-retrieval-based-model-tensorflow/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https://medium.com/analytics-vidhya/basics-of-using-pre-trained-glove-vectors-in-python-d38905f356db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https://towardsdatascience.com/understanding-lstm-and-its-quick-implementation-in-keras-for-sentiment-analysis-af410fd85b47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https://towardsdatascience.com/neural-network-embeddings-explained-4d028e6f0526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Designing IR Based Chatbot system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Given context and utterance, the task is to predict the relevant utterance for given context.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727650" y="545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DESCRIPTION OF DATA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727650" y="1687875"/>
            <a:ext cx="7936800" cy="25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BUNTU</a:t>
            </a: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DIALOG CORPUS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is based on the chat logs of Ubuntu channels with each examples consisting of context and utterance.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Utterances are labeled either positive or negative.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training data consists of 1,000,000 examples, 50% positive(label 1) and 50% negative labels(label 0). 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518650" y="110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SNAPSHOTS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8875"/>
            <a:ext cx="9144000" cy="42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/>
        </p:nvSpPr>
        <p:spPr>
          <a:xfrm>
            <a:off x="1768125" y="1193850"/>
            <a:ext cx="5317200" cy="535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ENCODING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(Glove)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1768125" y="2101050"/>
            <a:ext cx="5317200" cy="738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CREATING THE MODEL TO CLASSIFY DATA:(LSTM)</a:t>
            </a:r>
            <a:endParaRPr b="1" sz="1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1746225" y="3211950"/>
            <a:ext cx="5317200" cy="420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PREDICTION</a:t>
            </a:r>
            <a:endParaRPr b="1" sz="1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9"/>
          <p:cNvSpPr txBox="1"/>
          <p:nvPr>
            <p:ph type="title"/>
          </p:nvPr>
        </p:nvSpPr>
        <p:spPr>
          <a:xfrm>
            <a:off x="727650" y="489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FLOWCHART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2" name="Google Shape;192;p29"/>
          <p:cNvCxnSpPr>
            <a:stCxn id="188" idx="2"/>
          </p:cNvCxnSpPr>
          <p:nvPr/>
        </p:nvCxnSpPr>
        <p:spPr>
          <a:xfrm flipH="1">
            <a:off x="4421925" y="1729050"/>
            <a:ext cx="4800" cy="37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29"/>
          <p:cNvSpPr txBox="1"/>
          <p:nvPr/>
        </p:nvSpPr>
        <p:spPr>
          <a:xfrm>
            <a:off x="1768125" y="4004550"/>
            <a:ext cx="5273400" cy="535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4" name="Google Shape;194;p29"/>
          <p:cNvCxnSpPr/>
          <p:nvPr/>
        </p:nvCxnSpPr>
        <p:spPr>
          <a:xfrm flipH="1">
            <a:off x="4402425" y="2823300"/>
            <a:ext cx="4800" cy="37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9"/>
          <p:cNvCxnSpPr/>
          <p:nvPr/>
        </p:nvCxnSpPr>
        <p:spPr>
          <a:xfrm flipH="1">
            <a:off x="4402425" y="3632550"/>
            <a:ext cx="4800" cy="37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 PROCESSING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729450" y="2155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of all to work with the given data preprocessing needs to be done.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given data(Ubuntu Dialog corpus) was stemmed and </a:t>
            </a: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lemmatized.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Further we removed the stopword from  context and utterances.</a:t>
            </a: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later step we removed underscores and few  meaningless words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 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608600" y="1184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ENCODING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727650" y="1719550"/>
            <a:ext cx="7688700" cy="31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context and responses are of different length so we make use of encoders to get the  fixed size vector for context and utterance.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tokenize both context and response .Here tokens represents words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word has to be converted into fixed size vectors.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made use of </a:t>
            </a: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Glove vectors 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initialize the word embeddings of context and responses.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we have word embeddings for every word of context and responses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GLOVE </a:t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basic idea behind the Glove word embedding is to derive the relationship between the words from statistics.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Its unsupervised learning algorithm to get vector representation of words.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allows us to take a corpus of text to transform each word in the corpus to high dimension vector space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Classification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727650" y="1853850"/>
            <a:ext cx="7688700" cy="29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Once we complete our step 1 of encoding we get output as vectors</a:t>
            </a:r>
            <a:r>
              <a:rPr lang="en" sz="1800">
                <a:solidFill>
                  <a:srgbClr val="000000"/>
                </a:solidFill>
              </a:rPr>
              <a:t> for every word of context and response.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These vector are used as input for classification.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For classification we used LSTM(Long Short Term Memory) model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Vector embedding(of words) are given as input to define the embedding layer.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This implementation of LSTM is done using Keras. 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