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9" r:id="rId4"/>
    <p:sldId id="260" r:id="rId5"/>
    <p:sldId id="261" r:id="rId6"/>
    <p:sldId id="262" r:id="rId7"/>
    <p:sldId id="263" r:id="rId8"/>
    <p:sldId id="264" r:id="rId9"/>
    <p:sldId id="265" r:id="rId10"/>
    <p:sldId id="266" r:id="rId11"/>
    <p:sldId id="257"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E205F-5F48-DFFB-1FB9-4B08D81E8A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2B7DAC-4477-90F6-3228-A0F5BAEC0F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8E5A02-415C-B135-7783-1155B4581742}"/>
              </a:ext>
            </a:extLst>
          </p:cNvPr>
          <p:cNvSpPr>
            <a:spLocks noGrp="1"/>
          </p:cNvSpPr>
          <p:nvPr>
            <p:ph type="dt" sz="half" idx="10"/>
          </p:nvPr>
        </p:nvSpPr>
        <p:spPr/>
        <p:txBody>
          <a:bodyPr/>
          <a:lstStyle/>
          <a:p>
            <a:fld id="{42374414-BB3B-4824-9882-0B4C7FBD4631}" type="datetimeFigureOut">
              <a:rPr lang="en-IN" smtClean="0"/>
              <a:t>21-02-2023</a:t>
            </a:fld>
            <a:endParaRPr lang="en-IN"/>
          </a:p>
        </p:txBody>
      </p:sp>
      <p:sp>
        <p:nvSpPr>
          <p:cNvPr id="5" name="Footer Placeholder 4">
            <a:extLst>
              <a:ext uri="{FF2B5EF4-FFF2-40B4-BE49-F238E27FC236}">
                <a16:creationId xmlns:a16="http://schemas.microsoft.com/office/drawing/2014/main" id="{81B9917B-BE14-18EE-67A0-F0CF10A9B5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F70274-4AC6-923F-7B1E-E49426E01094}"/>
              </a:ext>
            </a:extLst>
          </p:cNvPr>
          <p:cNvSpPr>
            <a:spLocks noGrp="1"/>
          </p:cNvSpPr>
          <p:nvPr>
            <p:ph type="sldNum" sz="quarter" idx="12"/>
          </p:nvPr>
        </p:nvSpPr>
        <p:spPr/>
        <p:txBody>
          <a:bodyPr/>
          <a:lstStyle/>
          <a:p>
            <a:fld id="{623A7CB9-0610-4E6A-86E9-3CBA886F7F73}" type="slidenum">
              <a:rPr lang="en-IN" smtClean="0"/>
              <a:t>‹#›</a:t>
            </a:fld>
            <a:endParaRPr lang="en-IN"/>
          </a:p>
        </p:txBody>
      </p:sp>
    </p:spTree>
    <p:extLst>
      <p:ext uri="{BB962C8B-B14F-4D97-AF65-F5344CB8AC3E}">
        <p14:creationId xmlns:p14="http://schemas.microsoft.com/office/powerpoint/2010/main" val="3177784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9D063-A896-2176-B2E2-EA9CEDF18B0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F54C8F-D5D1-5D96-B991-8E6715A392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F55352-FF49-5C95-677E-3283C844791E}"/>
              </a:ext>
            </a:extLst>
          </p:cNvPr>
          <p:cNvSpPr>
            <a:spLocks noGrp="1"/>
          </p:cNvSpPr>
          <p:nvPr>
            <p:ph type="dt" sz="half" idx="10"/>
          </p:nvPr>
        </p:nvSpPr>
        <p:spPr/>
        <p:txBody>
          <a:bodyPr/>
          <a:lstStyle/>
          <a:p>
            <a:fld id="{42374414-BB3B-4824-9882-0B4C7FBD4631}" type="datetimeFigureOut">
              <a:rPr lang="en-IN" smtClean="0"/>
              <a:t>21-02-2023</a:t>
            </a:fld>
            <a:endParaRPr lang="en-IN"/>
          </a:p>
        </p:txBody>
      </p:sp>
      <p:sp>
        <p:nvSpPr>
          <p:cNvPr id="5" name="Footer Placeholder 4">
            <a:extLst>
              <a:ext uri="{FF2B5EF4-FFF2-40B4-BE49-F238E27FC236}">
                <a16:creationId xmlns:a16="http://schemas.microsoft.com/office/drawing/2014/main" id="{8E6FC713-1478-5591-EBFA-19C7C8CB09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34B0C8-A716-9D93-EFDE-C85036632896}"/>
              </a:ext>
            </a:extLst>
          </p:cNvPr>
          <p:cNvSpPr>
            <a:spLocks noGrp="1"/>
          </p:cNvSpPr>
          <p:nvPr>
            <p:ph type="sldNum" sz="quarter" idx="12"/>
          </p:nvPr>
        </p:nvSpPr>
        <p:spPr/>
        <p:txBody>
          <a:bodyPr/>
          <a:lstStyle/>
          <a:p>
            <a:fld id="{623A7CB9-0610-4E6A-86E9-3CBA886F7F73}" type="slidenum">
              <a:rPr lang="en-IN" smtClean="0"/>
              <a:t>‹#›</a:t>
            </a:fld>
            <a:endParaRPr lang="en-IN"/>
          </a:p>
        </p:txBody>
      </p:sp>
    </p:spTree>
    <p:extLst>
      <p:ext uri="{BB962C8B-B14F-4D97-AF65-F5344CB8AC3E}">
        <p14:creationId xmlns:p14="http://schemas.microsoft.com/office/powerpoint/2010/main" val="2615612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8378D5-8C41-E5B2-1A71-81A31BC19F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C23A8-EF7F-C9AE-2AE6-304AB1F088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503CF1-E712-33C7-30B5-CC923F78C8FD}"/>
              </a:ext>
            </a:extLst>
          </p:cNvPr>
          <p:cNvSpPr>
            <a:spLocks noGrp="1"/>
          </p:cNvSpPr>
          <p:nvPr>
            <p:ph type="dt" sz="half" idx="10"/>
          </p:nvPr>
        </p:nvSpPr>
        <p:spPr/>
        <p:txBody>
          <a:bodyPr/>
          <a:lstStyle/>
          <a:p>
            <a:fld id="{42374414-BB3B-4824-9882-0B4C7FBD4631}" type="datetimeFigureOut">
              <a:rPr lang="en-IN" smtClean="0"/>
              <a:t>21-02-2023</a:t>
            </a:fld>
            <a:endParaRPr lang="en-IN"/>
          </a:p>
        </p:txBody>
      </p:sp>
      <p:sp>
        <p:nvSpPr>
          <p:cNvPr id="5" name="Footer Placeholder 4">
            <a:extLst>
              <a:ext uri="{FF2B5EF4-FFF2-40B4-BE49-F238E27FC236}">
                <a16:creationId xmlns:a16="http://schemas.microsoft.com/office/drawing/2014/main" id="{E9354E02-B98A-CD76-CA93-038F43A7AD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838681-85C9-287F-C064-C307E990EB3F}"/>
              </a:ext>
            </a:extLst>
          </p:cNvPr>
          <p:cNvSpPr>
            <a:spLocks noGrp="1"/>
          </p:cNvSpPr>
          <p:nvPr>
            <p:ph type="sldNum" sz="quarter" idx="12"/>
          </p:nvPr>
        </p:nvSpPr>
        <p:spPr/>
        <p:txBody>
          <a:bodyPr/>
          <a:lstStyle/>
          <a:p>
            <a:fld id="{623A7CB9-0610-4E6A-86E9-3CBA886F7F73}" type="slidenum">
              <a:rPr lang="en-IN" smtClean="0"/>
              <a:t>‹#›</a:t>
            </a:fld>
            <a:endParaRPr lang="en-IN"/>
          </a:p>
        </p:txBody>
      </p:sp>
    </p:spTree>
    <p:extLst>
      <p:ext uri="{BB962C8B-B14F-4D97-AF65-F5344CB8AC3E}">
        <p14:creationId xmlns:p14="http://schemas.microsoft.com/office/powerpoint/2010/main" val="1314342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A1B3C-081A-AAC0-6065-9A17BD6759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ACD1AB-646A-0394-4744-8B1F3C3FE0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6BB39F-17CE-0544-CD41-51DA7B4088A2}"/>
              </a:ext>
            </a:extLst>
          </p:cNvPr>
          <p:cNvSpPr>
            <a:spLocks noGrp="1"/>
          </p:cNvSpPr>
          <p:nvPr>
            <p:ph type="dt" sz="half" idx="10"/>
          </p:nvPr>
        </p:nvSpPr>
        <p:spPr/>
        <p:txBody>
          <a:bodyPr/>
          <a:lstStyle/>
          <a:p>
            <a:fld id="{42374414-BB3B-4824-9882-0B4C7FBD4631}" type="datetimeFigureOut">
              <a:rPr lang="en-IN" smtClean="0"/>
              <a:t>21-02-2023</a:t>
            </a:fld>
            <a:endParaRPr lang="en-IN"/>
          </a:p>
        </p:txBody>
      </p:sp>
      <p:sp>
        <p:nvSpPr>
          <p:cNvPr id="5" name="Footer Placeholder 4">
            <a:extLst>
              <a:ext uri="{FF2B5EF4-FFF2-40B4-BE49-F238E27FC236}">
                <a16:creationId xmlns:a16="http://schemas.microsoft.com/office/drawing/2014/main" id="{EE111425-03AA-7AEB-2E99-70FE6ECA30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489CAB-EFF7-324B-DBCD-47D93060D67A}"/>
              </a:ext>
            </a:extLst>
          </p:cNvPr>
          <p:cNvSpPr>
            <a:spLocks noGrp="1"/>
          </p:cNvSpPr>
          <p:nvPr>
            <p:ph type="sldNum" sz="quarter" idx="12"/>
          </p:nvPr>
        </p:nvSpPr>
        <p:spPr/>
        <p:txBody>
          <a:bodyPr/>
          <a:lstStyle/>
          <a:p>
            <a:fld id="{623A7CB9-0610-4E6A-86E9-3CBA886F7F73}" type="slidenum">
              <a:rPr lang="en-IN" smtClean="0"/>
              <a:t>‹#›</a:t>
            </a:fld>
            <a:endParaRPr lang="en-IN"/>
          </a:p>
        </p:txBody>
      </p:sp>
    </p:spTree>
    <p:extLst>
      <p:ext uri="{BB962C8B-B14F-4D97-AF65-F5344CB8AC3E}">
        <p14:creationId xmlns:p14="http://schemas.microsoft.com/office/powerpoint/2010/main" val="1107949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4CB45-5843-CF0B-EF51-885C147A76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5EBEF4E-D938-C6E3-78D5-5931A80781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1B1F0C-462B-2CAC-2106-0DE9FE45844F}"/>
              </a:ext>
            </a:extLst>
          </p:cNvPr>
          <p:cNvSpPr>
            <a:spLocks noGrp="1"/>
          </p:cNvSpPr>
          <p:nvPr>
            <p:ph type="dt" sz="half" idx="10"/>
          </p:nvPr>
        </p:nvSpPr>
        <p:spPr/>
        <p:txBody>
          <a:bodyPr/>
          <a:lstStyle/>
          <a:p>
            <a:fld id="{42374414-BB3B-4824-9882-0B4C7FBD4631}" type="datetimeFigureOut">
              <a:rPr lang="en-IN" smtClean="0"/>
              <a:t>21-02-2023</a:t>
            </a:fld>
            <a:endParaRPr lang="en-IN"/>
          </a:p>
        </p:txBody>
      </p:sp>
      <p:sp>
        <p:nvSpPr>
          <p:cNvPr id="5" name="Footer Placeholder 4">
            <a:extLst>
              <a:ext uri="{FF2B5EF4-FFF2-40B4-BE49-F238E27FC236}">
                <a16:creationId xmlns:a16="http://schemas.microsoft.com/office/drawing/2014/main" id="{0CE43B38-1BBC-2C0A-2997-48E5AFF959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5F639B-D351-6937-BD17-A619EEA207F6}"/>
              </a:ext>
            </a:extLst>
          </p:cNvPr>
          <p:cNvSpPr>
            <a:spLocks noGrp="1"/>
          </p:cNvSpPr>
          <p:nvPr>
            <p:ph type="sldNum" sz="quarter" idx="12"/>
          </p:nvPr>
        </p:nvSpPr>
        <p:spPr/>
        <p:txBody>
          <a:bodyPr/>
          <a:lstStyle/>
          <a:p>
            <a:fld id="{623A7CB9-0610-4E6A-86E9-3CBA886F7F73}" type="slidenum">
              <a:rPr lang="en-IN" smtClean="0"/>
              <a:t>‹#›</a:t>
            </a:fld>
            <a:endParaRPr lang="en-IN"/>
          </a:p>
        </p:txBody>
      </p:sp>
    </p:spTree>
    <p:extLst>
      <p:ext uri="{BB962C8B-B14F-4D97-AF65-F5344CB8AC3E}">
        <p14:creationId xmlns:p14="http://schemas.microsoft.com/office/powerpoint/2010/main" val="1434033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7186E-5A9A-430A-AD0C-EC717B4342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50C7F6-0B61-14EA-3507-F791688EF0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CD7A6F-754E-C8AE-C9E8-3D794774FF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CA4AF4B-FAA4-5FEF-AC48-75EF1F326AD8}"/>
              </a:ext>
            </a:extLst>
          </p:cNvPr>
          <p:cNvSpPr>
            <a:spLocks noGrp="1"/>
          </p:cNvSpPr>
          <p:nvPr>
            <p:ph type="dt" sz="half" idx="10"/>
          </p:nvPr>
        </p:nvSpPr>
        <p:spPr/>
        <p:txBody>
          <a:bodyPr/>
          <a:lstStyle/>
          <a:p>
            <a:fld id="{42374414-BB3B-4824-9882-0B4C7FBD4631}" type="datetimeFigureOut">
              <a:rPr lang="en-IN" smtClean="0"/>
              <a:t>21-02-2023</a:t>
            </a:fld>
            <a:endParaRPr lang="en-IN"/>
          </a:p>
        </p:txBody>
      </p:sp>
      <p:sp>
        <p:nvSpPr>
          <p:cNvPr id="6" name="Footer Placeholder 5">
            <a:extLst>
              <a:ext uri="{FF2B5EF4-FFF2-40B4-BE49-F238E27FC236}">
                <a16:creationId xmlns:a16="http://schemas.microsoft.com/office/drawing/2014/main" id="{5803AFD7-F0D7-0739-C603-61D7E2394B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5CAC76-2613-25E2-84E7-D39E159DD292}"/>
              </a:ext>
            </a:extLst>
          </p:cNvPr>
          <p:cNvSpPr>
            <a:spLocks noGrp="1"/>
          </p:cNvSpPr>
          <p:nvPr>
            <p:ph type="sldNum" sz="quarter" idx="12"/>
          </p:nvPr>
        </p:nvSpPr>
        <p:spPr/>
        <p:txBody>
          <a:bodyPr/>
          <a:lstStyle/>
          <a:p>
            <a:fld id="{623A7CB9-0610-4E6A-86E9-3CBA886F7F73}" type="slidenum">
              <a:rPr lang="en-IN" smtClean="0"/>
              <a:t>‹#›</a:t>
            </a:fld>
            <a:endParaRPr lang="en-IN"/>
          </a:p>
        </p:txBody>
      </p:sp>
    </p:spTree>
    <p:extLst>
      <p:ext uri="{BB962C8B-B14F-4D97-AF65-F5344CB8AC3E}">
        <p14:creationId xmlns:p14="http://schemas.microsoft.com/office/powerpoint/2010/main" val="3937992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A4E04-AA76-75FB-861D-95AD24040D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501698-154C-FAFB-584E-1096E41A9C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233883-0F1A-734E-A11D-A7119A4DF3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705194-9145-4201-1677-BE114EEA20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C00CB2-4B8E-E488-DDB3-7D77E5486A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70C4F1-2CCD-E7B0-73EE-4B5291B9B04C}"/>
              </a:ext>
            </a:extLst>
          </p:cNvPr>
          <p:cNvSpPr>
            <a:spLocks noGrp="1"/>
          </p:cNvSpPr>
          <p:nvPr>
            <p:ph type="dt" sz="half" idx="10"/>
          </p:nvPr>
        </p:nvSpPr>
        <p:spPr/>
        <p:txBody>
          <a:bodyPr/>
          <a:lstStyle/>
          <a:p>
            <a:fld id="{42374414-BB3B-4824-9882-0B4C7FBD4631}" type="datetimeFigureOut">
              <a:rPr lang="en-IN" smtClean="0"/>
              <a:t>21-02-2023</a:t>
            </a:fld>
            <a:endParaRPr lang="en-IN"/>
          </a:p>
        </p:txBody>
      </p:sp>
      <p:sp>
        <p:nvSpPr>
          <p:cNvPr id="8" name="Footer Placeholder 7">
            <a:extLst>
              <a:ext uri="{FF2B5EF4-FFF2-40B4-BE49-F238E27FC236}">
                <a16:creationId xmlns:a16="http://schemas.microsoft.com/office/drawing/2014/main" id="{42B3BD28-8C22-8416-0D31-4C0755B9412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B091907-B761-BF09-E9C9-41D416B3AACF}"/>
              </a:ext>
            </a:extLst>
          </p:cNvPr>
          <p:cNvSpPr>
            <a:spLocks noGrp="1"/>
          </p:cNvSpPr>
          <p:nvPr>
            <p:ph type="sldNum" sz="quarter" idx="12"/>
          </p:nvPr>
        </p:nvSpPr>
        <p:spPr/>
        <p:txBody>
          <a:bodyPr/>
          <a:lstStyle/>
          <a:p>
            <a:fld id="{623A7CB9-0610-4E6A-86E9-3CBA886F7F73}" type="slidenum">
              <a:rPr lang="en-IN" smtClean="0"/>
              <a:t>‹#›</a:t>
            </a:fld>
            <a:endParaRPr lang="en-IN"/>
          </a:p>
        </p:txBody>
      </p:sp>
    </p:spTree>
    <p:extLst>
      <p:ext uri="{BB962C8B-B14F-4D97-AF65-F5344CB8AC3E}">
        <p14:creationId xmlns:p14="http://schemas.microsoft.com/office/powerpoint/2010/main" val="610735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A8B08-12F6-E6C0-BD20-1195E217F0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0CA41AA-5FD4-B5E7-C1A5-6BEA75DC467F}"/>
              </a:ext>
            </a:extLst>
          </p:cNvPr>
          <p:cNvSpPr>
            <a:spLocks noGrp="1"/>
          </p:cNvSpPr>
          <p:nvPr>
            <p:ph type="dt" sz="half" idx="10"/>
          </p:nvPr>
        </p:nvSpPr>
        <p:spPr/>
        <p:txBody>
          <a:bodyPr/>
          <a:lstStyle/>
          <a:p>
            <a:fld id="{42374414-BB3B-4824-9882-0B4C7FBD4631}" type="datetimeFigureOut">
              <a:rPr lang="en-IN" smtClean="0"/>
              <a:t>21-02-2023</a:t>
            </a:fld>
            <a:endParaRPr lang="en-IN"/>
          </a:p>
        </p:txBody>
      </p:sp>
      <p:sp>
        <p:nvSpPr>
          <p:cNvPr id="4" name="Footer Placeholder 3">
            <a:extLst>
              <a:ext uri="{FF2B5EF4-FFF2-40B4-BE49-F238E27FC236}">
                <a16:creationId xmlns:a16="http://schemas.microsoft.com/office/drawing/2014/main" id="{5C3C343C-46AD-EC7E-2F84-E2295E4420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15103AE-5DDC-482C-67FE-6521A713A13E}"/>
              </a:ext>
            </a:extLst>
          </p:cNvPr>
          <p:cNvSpPr>
            <a:spLocks noGrp="1"/>
          </p:cNvSpPr>
          <p:nvPr>
            <p:ph type="sldNum" sz="quarter" idx="12"/>
          </p:nvPr>
        </p:nvSpPr>
        <p:spPr/>
        <p:txBody>
          <a:bodyPr/>
          <a:lstStyle/>
          <a:p>
            <a:fld id="{623A7CB9-0610-4E6A-86E9-3CBA886F7F73}" type="slidenum">
              <a:rPr lang="en-IN" smtClean="0"/>
              <a:t>‹#›</a:t>
            </a:fld>
            <a:endParaRPr lang="en-IN"/>
          </a:p>
        </p:txBody>
      </p:sp>
    </p:spTree>
    <p:extLst>
      <p:ext uri="{BB962C8B-B14F-4D97-AF65-F5344CB8AC3E}">
        <p14:creationId xmlns:p14="http://schemas.microsoft.com/office/powerpoint/2010/main" val="1553811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96BA30-9F50-3521-AFB3-FB58F440BD2B}"/>
              </a:ext>
            </a:extLst>
          </p:cNvPr>
          <p:cNvSpPr>
            <a:spLocks noGrp="1"/>
          </p:cNvSpPr>
          <p:nvPr>
            <p:ph type="dt" sz="half" idx="10"/>
          </p:nvPr>
        </p:nvSpPr>
        <p:spPr/>
        <p:txBody>
          <a:bodyPr/>
          <a:lstStyle/>
          <a:p>
            <a:fld id="{42374414-BB3B-4824-9882-0B4C7FBD4631}" type="datetimeFigureOut">
              <a:rPr lang="en-IN" smtClean="0"/>
              <a:t>21-02-2023</a:t>
            </a:fld>
            <a:endParaRPr lang="en-IN"/>
          </a:p>
        </p:txBody>
      </p:sp>
      <p:sp>
        <p:nvSpPr>
          <p:cNvPr id="3" name="Footer Placeholder 2">
            <a:extLst>
              <a:ext uri="{FF2B5EF4-FFF2-40B4-BE49-F238E27FC236}">
                <a16:creationId xmlns:a16="http://schemas.microsoft.com/office/drawing/2014/main" id="{24FBB411-0EBF-F00B-CB81-694F484F55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4D52006-A13F-5885-E059-6C91C9E77D84}"/>
              </a:ext>
            </a:extLst>
          </p:cNvPr>
          <p:cNvSpPr>
            <a:spLocks noGrp="1"/>
          </p:cNvSpPr>
          <p:nvPr>
            <p:ph type="sldNum" sz="quarter" idx="12"/>
          </p:nvPr>
        </p:nvSpPr>
        <p:spPr/>
        <p:txBody>
          <a:bodyPr/>
          <a:lstStyle/>
          <a:p>
            <a:fld id="{623A7CB9-0610-4E6A-86E9-3CBA886F7F73}" type="slidenum">
              <a:rPr lang="en-IN" smtClean="0"/>
              <a:t>‹#›</a:t>
            </a:fld>
            <a:endParaRPr lang="en-IN"/>
          </a:p>
        </p:txBody>
      </p:sp>
    </p:spTree>
    <p:extLst>
      <p:ext uri="{BB962C8B-B14F-4D97-AF65-F5344CB8AC3E}">
        <p14:creationId xmlns:p14="http://schemas.microsoft.com/office/powerpoint/2010/main" val="2309510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9816A-6854-5D56-5866-5523A4E1D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668DC6-55EE-42DF-B349-75E53D0602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353F6EB-3CC2-0F24-4607-768FC2B0F9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057D54-AE42-0088-81B2-BCE86D54C4C5}"/>
              </a:ext>
            </a:extLst>
          </p:cNvPr>
          <p:cNvSpPr>
            <a:spLocks noGrp="1"/>
          </p:cNvSpPr>
          <p:nvPr>
            <p:ph type="dt" sz="half" idx="10"/>
          </p:nvPr>
        </p:nvSpPr>
        <p:spPr/>
        <p:txBody>
          <a:bodyPr/>
          <a:lstStyle/>
          <a:p>
            <a:fld id="{42374414-BB3B-4824-9882-0B4C7FBD4631}" type="datetimeFigureOut">
              <a:rPr lang="en-IN" smtClean="0"/>
              <a:t>21-02-2023</a:t>
            </a:fld>
            <a:endParaRPr lang="en-IN"/>
          </a:p>
        </p:txBody>
      </p:sp>
      <p:sp>
        <p:nvSpPr>
          <p:cNvPr id="6" name="Footer Placeholder 5">
            <a:extLst>
              <a:ext uri="{FF2B5EF4-FFF2-40B4-BE49-F238E27FC236}">
                <a16:creationId xmlns:a16="http://schemas.microsoft.com/office/drawing/2014/main" id="{0F811411-84F5-A07C-97EE-9A73B17D00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A3377C-07CC-B458-45C3-DA7290D45071}"/>
              </a:ext>
            </a:extLst>
          </p:cNvPr>
          <p:cNvSpPr>
            <a:spLocks noGrp="1"/>
          </p:cNvSpPr>
          <p:nvPr>
            <p:ph type="sldNum" sz="quarter" idx="12"/>
          </p:nvPr>
        </p:nvSpPr>
        <p:spPr/>
        <p:txBody>
          <a:bodyPr/>
          <a:lstStyle/>
          <a:p>
            <a:fld id="{623A7CB9-0610-4E6A-86E9-3CBA886F7F73}" type="slidenum">
              <a:rPr lang="en-IN" smtClean="0"/>
              <a:t>‹#›</a:t>
            </a:fld>
            <a:endParaRPr lang="en-IN"/>
          </a:p>
        </p:txBody>
      </p:sp>
    </p:spTree>
    <p:extLst>
      <p:ext uri="{BB962C8B-B14F-4D97-AF65-F5344CB8AC3E}">
        <p14:creationId xmlns:p14="http://schemas.microsoft.com/office/powerpoint/2010/main" val="2114574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89E97-C98E-0DBB-CF69-474302E9C1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342A67-5F9F-5DD9-9895-204740DF2C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018D1D3-32A3-34ED-6D3B-05643EC432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06B0FE-84E4-C1CC-0199-8F6737AB5D80}"/>
              </a:ext>
            </a:extLst>
          </p:cNvPr>
          <p:cNvSpPr>
            <a:spLocks noGrp="1"/>
          </p:cNvSpPr>
          <p:nvPr>
            <p:ph type="dt" sz="half" idx="10"/>
          </p:nvPr>
        </p:nvSpPr>
        <p:spPr/>
        <p:txBody>
          <a:bodyPr/>
          <a:lstStyle/>
          <a:p>
            <a:fld id="{42374414-BB3B-4824-9882-0B4C7FBD4631}" type="datetimeFigureOut">
              <a:rPr lang="en-IN" smtClean="0"/>
              <a:t>21-02-2023</a:t>
            </a:fld>
            <a:endParaRPr lang="en-IN"/>
          </a:p>
        </p:txBody>
      </p:sp>
      <p:sp>
        <p:nvSpPr>
          <p:cNvPr id="6" name="Footer Placeholder 5">
            <a:extLst>
              <a:ext uri="{FF2B5EF4-FFF2-40B4-BE49-F238E27FC236}">
                <a16:creationId xmlns:a16="http://schemas.microsoft.com/office/drawing/2014/main" id="{EE4BC311-1697-B0E0-B452-97C4F99117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20F949-773A-7922-8126-3BD0AA71D0A5}"/>
              </a:ext>
            </a:extLst>
          </p:cNvPr>
          <p:cNvSpPr>
            <a:spLocks noGrp="1"/>
          </p:cNvSpPr>
          <p:nvPr>
            <p:ph type="sldNum" sz="quarter" idx="12"/>
          </p:nvPr>
        </p:nvSpPr>
        <p:spPr/>
        <p:txBody>
          <a:bodyPr/>
          <a:lstStyle/>
          <a:p>
            <a:fld id="{623A7CB9-0610-4E6A-86E9-3CBA886F7F73}" type="slidenum">
              <a:rPr lang="en-IN" smtClean="0"/>
              <a:t>‹#›</a:t>
            </a:fld>
            <a:endParaRPr lang="en-IN"/>
          </a:p>
        </p:txBody>
      </p:sp>
    </p:spTree>
    <p:extLst>
      <p:ext uri="{BB962C8B-B14F-4D97-AF65-F5344CB8AC3E}">
        <p14:creationId xmlns:p14="http://schemas.microsoft.com/office/powerpoint/2010/main" val="2868755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DB8166-50CB-BF54-B333-AF92DEA647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72F531-B37A-B3FD-9DEF-9FF6F7D27A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FBE326-DEA8-0760-A6E6-18C699E6DD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374414-BB3B-4824-9882-0B4C7FBD4631}" type="datetimeFigureOut">
              <a:rPr lang="en-IN" smtClean="0"/>
              <a:t>21-02-2023</a:t>
            </a:fld>
            <a:endParaRPr lang="en-IN"/>
          </a:p>
        </p:txBody>
      </p:sp>
      <p:sp>
        <p:nvSpPr>
          <p:cNvPr id="5" name="Footer Placeholder 4">
            <a:extLst>
              <a:ext uri="{FF2B5EF4-FFF2-40B4-BE49-F238E27FC236}">
                <a16:creationId xmlns:a16="http://schemas.microsoft.com/office/drawing/2014/main" id="{A6014E5B-00B5-2E0B-16A4-EE0E3FBD0E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B41B56E-7442-73AB-007E-CACF8BD85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3A7CB9-0610-4E6A-86E9-3CBA886F7F73}" type="slidenum">
              <a:rPr lang="en-IN" smtClean="0"/>
              <a:t>‹#›</a:t>
            </a:fld>
            <a:endParaRPr lang="en-IN"/>
          </a:p>
        </p:txBody>
      </p:sp>
    </p:spTree>
    <p:extLst>
      <p:ext uri="{BB962C8B-B14F-4D97-AF65-F5344CB8AC3E}">
        <p14:creationId xmlns:p14="http://schemas.microsoft.com/office/powerpoint/2010/main" val="2648619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AD0FD-625C-2907-1572-859E71DDEB20}"/>
              </a:ext>
            </a:extLst>
          </p:cNvPr>
          <p:cNvSpPr>
            <a:spLocks noGrp="1"/>
          </p:cNvSpPr>
          <p:nvPr>
            <p:ph type="ctrTitle"/>
          </p:nvPr>
        </p:nvSpPr>
        <p:spPr/>
        <p:txBody>
          <a:bodyPr/>
          <a:lstStyle/>
          <a:p>
            <a:r>
              <a:rPr lang="en-IN" dirty="0"/>
              <a:t>Motion Tracking for Medical Imaging</a:t>
            </a:r>
          </a:p>
        </p:txBody>
      </p:sp>
      <p:sp>
        <p:nvSpPr>
          <p:cNvPr id="4" name="Subtitle 3">
            <a:extLst>
              <a:ext uri="{FF2B5EF4-FFF2-40B4-BE49-F238E27FC236}">
                <a16:creationId xmlns:a16="http://schemas.microsoft.com/office/drawing/2014/main" id="{4EB1CDD1-4A81-A6FD-6390-DE7836C96562}"/>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696623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7883F-2231-46B6-220A-759587FBA383}"/>
              </a:ext>
            </a:extLst>
          </p:cNvPr>
          <p:cNvSpPr>
            <a:spLocks noGrp="1"/>
          </p:cNvSpPr>
          <p:nvPr>
            <p:ph type="title"/>
          </p:nvPr>
        </p:nvSpPr>
        <p:spPr/>
        <p:txBody>
          <a:bodyPr/>
          <a:lstStyle/>
          <a:p>
            <a:r>
              <a:rPr lang="en-IN" dirty="0"/>
              <a:t>Conclusion derived from single camera tracking</a:t>
            </a:r>
          </a:p>
        </p:txBody>
      </p:sp>
      <p:sp>
        <p:nvSpPr>
          <p:cNvPr id="3" name="Content Placeholder 2">
            <a:extLst>
              <a:ext uri="{FF2B5EF4-FFF2-40B4-BE49-F238E27FC236}">
                <a16:creationId xmlns:a16="http://schemas.microsoft.com/office/drawing/2014/main" id="{6B2FDCCB-A515-7A72-5319-4513633C1292}"/>
              </a:ext>
            </a:extLst>
          </p:cNvPr>
          <p:cNvSpPr>
            <a:spLocks noGrp="1"/>
          </p:cNvSpPr>
          <p:nvPr>
            <p:ph idx="1"/>
          </p:nvPr>
        </p:nvSpPr>
        <p:spPr/>
        <p:txBody>
          <a:bodyPr>
            <a:normAutofit/>
          </a:bodyPr>
          <a:lstStyle/>
          <a:p>
            <a:r>
              <a:rPr lang="en-US" sz="2400" b="0" i="0" u="none" strike="noStrike" baseline="0" dirty="0">
                <a:solidFill>
                  <a:srgbClr val="000000"/>
                </a:solidFill>
                <a:latin typeface="Calibri" panose="020F0502020204030204" pitchFamily="34" charset="0"/>
              </a:rPr>
              <a:t>This method is used when the pose is calculated correctly, and the average error is comparable to the </a:t>
            </a:r>
            <a:r>
              <a:rPr lang="en-US" sz="2400" b="0" i="0" u="none" strike="noStrike" baseline="0" dirty="0" err="1">
                <a:solidFill>
                  <a:srgbClr val="000000"/>
                </a:solidFill>
                <a:latin typeface="Calibri" panose="020F0502020204030204" pitchFamily="34" charset="0"/>
              </a:rPr>
              <a:t>etwo</a:t>
            </a:r>
            <a:r>
              <a:rPr lang="en-US" sz="2400" b="0" i="0" u="none" strike="noStrike" baseline="0" dirty="0">
                <a:solidFill>
                  <a:srgbClr val="000000"/>
                </a:solidFill>
                <a:latin typeface="Calibri" panose="020F0502020204030204" pitchFamily="34" charset="0"/>
              </a:rPr>
              <a:t> camera setup. However, this method is more susceptible to perspective effects of the target, and therefore has a larger error bar when the erroneous pose values are considered. </a:t>
            </a:r>
            <a:endParaRPr lang="en-IN" sz="2400" dirty="0"/>
          </a:p>
        </p:txBody>
      </p:sp>
    </p:spTree>
    <p:extLst>
      <p:ext uri="{BB962C8B-B14F-4D97-AF65-F5344CB8AC3E}">
        <p14:creationId xmlns:p14="http://schemas.microsoft.com/office/powerpoint/2010/main" val="58310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477E2-F9B0-85ED-F9DE-C830E60DE80C}"/>
              </a:ext>
            </a:extLst>
          </p:cNvPr>
          <p:cNvSpPr>
            <a:spLocks noGrp="1"/>
          </p:cNvSpPr>
          <p:nvPr>
            <p:ph type="title"/>
          </p:nvPr>
        </p:nvSpPr>
        <p:spPr/>
        <p:txBody>
          <a:bodyPr/>
          <a:lstStyle/>
          <a:p>
            <a:r>
              <a:rPr lang="en-IN" dirty="0"/>
              <a:t>Feature Selection</a:t>
            </a:r>
          </a:p>
        </p:txBody>
      </p:sp>
      <p:sp>
        <p:nvSpPr>
          <p:cNvPr id="3" name="Content Placeholder 2">
            <a:extLst>
              <a:ext uri="{FF2B5EF4-FFF2-40B4-BE49-F238E27FC236}">
                <a16:creationId xmlns:a16="http://schemas.microsoft.com/office/drawing/2014/main" id="{47E42B21-7FC6-2F69-8C34-0B9B7E09B5B5}"/>
              </a:ext>
            </a:extLst>
          </p:cNvPr>
          <p:cNvSpPr>
            <a:spLocks noGrp="1"/>
          </p:cNvSpPr>
          <p:nvPr>
            <p:ph idx="1"/>
          </p:nvPr>
        </p:nvSpPr>
        <p:spPr/>
        <p:txBody>
          <a:bodyPr>
            <a:normAutofit/>
          </a:bodyPr>
          <a:lstStyle/>
          <a:p>
            <a:r>
              <a:rPr lang="en-US" sz="1800" b="0" i="0" u="none" strike="noStrike" baseline="0" dirty="0">
                <a:latin typeface="ArialMT"/>
              </a:rPr>
              <a:t>Extracting physical features using a stereo camera.</a:t>
            </a:r>
          </a:p>
          <a:p>
            <a:pPr algn="l"/>
            <a:r>
              <a:rPr lang="en-US" sz="1800" b="0" i="0" u="none" strike="noStrike" baseline="0" dirty="0">
                <a:latin typeface="ArialMT"/>
              </a:rPr>
              <a:t>First, segment face from the background and use the Viola-Jones algorithm in </a:t>
            </a:r>
            <a:r>
              <a:rPr lang="en-US" sz="1800" b="0" i="0" u="none" strike="noStrike" baseline="0" dirty="0" err="1">
                <a:latin typeface="ArialMT"/>
              </a:rPr>
              <a:t>Matlab</a:t>
            </a:r>
            <a:r>
              <a:rPr lang="en-US" sz="1800" b="0" i="0" u="none" strike="noStrike" baseline="0" dirty="0">
                <a:latin typeface="ArialMT"/>
              </a:rPr>
              <a:t> to detect faces in images.</a:t>
            </a:r>
          </a:p>
          <a:p>
            <a:pPr algn="l"/>
            <a:r>
              <a:rPr lang="en-US" sz="1800" b="0" i="0" u="none" strike="noStrike" baseline="0" dirty="0">
                <a:latin typeface="ArialMT"/>
              </a:rPr>
              <a:t>Triangulation: </a:t>
            </a:r>
            <a:r>
              <a:rPr lang="en-US" sz="1800" b="0" i="0" u="none" strike="noStrike" baseline="0" dirty="0">
                <a:latin typeface="Roboto-Regular"/>
              </a:rPr>
              <a:t>is a process used to find the corresponding points between two or more images taken from different viewpoints, typically the left and right frames of a stereo camera. involves finding the </a:t>
            </a:r>
            <a:r>
              <a:rPr lang="en-US" sz="1800" b="0" i="0" u="none" strike="noStrike" baseline="0" dirty="0" err="1">
                <a:latin typeface="Roboto-Regular"/>
              </a:rPr>
              <a:t>epipolar</a:t>
            </a:r>
            <a:r>
              <a:rPr lang="en-US" sz="1800" b="0" i="0" u="none" strike="noStrike" baseline="0" dirty="0">
                <a:latin typeface="Roboto-Regular"/>
              </a:rPr>
              <a:t> lines, which are the lines in each image that connect the corresponding points in the </a:t>
            </a:r>
            <a:r>
              <a:rPr lang="en-IN" sz="1800" b="0" i="0" u="none" strike="noStrike" baseline="0" dirty="0">
                <a:latin typeface="Roboto-Regular"/>
              </a:rPr>
              <a:t>other image.</a:t>
            </a:r>
          </a:p>
          <a:p>
            <a:pPr algn="l"/>
            <a:r>
              <a:rPr lang="en-US" sz="1800" b="0" i="0" u="none" strike="noStrike" baseline="0" dirty="0">
                <a:latin typeface="Roboto-Regular"/>
              </a:rPr>
              <a:t>We determined point correspondences using an algorithm that leverages SIFT descriptors and RANSAC.</a:t>
            </a:r>
          </a:p>
          <a:p>
            <a:pPr algn="l"/>
            <a:r>
              <a:rPr lang="en-US" sz="1800" b="0" i="0" u="none" strike="noStrike" baseline="0" dirty="0">
                <a:latin typeface="Roboto-Regular"/>
              </a:rPr>
              <a:t>SIFT (Scale-Invariant Feature Transform) descriptors are a type of feature descriptor that are commonly used for matching features </a:t>
            </a:r>
            <a:r>
              <a:rPr lang="en-IN" sz="1800" b="0" i="0" u="none" strike="noStrike" baseline="0" dirty="0">
                <a:latin typeface="Roboto-Regular"/>
              </a:rPr>
              <a:t>between images.</a:t>
            </a:r>
          </a:p>
          <a:p>
            <a:pPr algn="l"/>
            <a:r>
              <a:rPr lang="en-US" sz="1800" b="0" i="0" u="none" strike="noStrike" baseline="0" dirty="0">
                <a:latin typeface="Roboto-Regular"/>
              </a:rPr>
              <a:t>Result of feature tracking algorithm is compared with the magnetic </a:t>
            </a:r>
            <a:r>
              <a:rPr lang="en-IN" sz="1800" b="0" i="0" u="none" strike="noStrike" baseline="0" dirty="0">
                <a:latin typeface="Roboto-Regular"/>
              </a:rPr>
              <a:t>tracker data.</a:t>
            </a:r>
          </a:p>
          <a:p>
            <a:pPr algn="l"/>
            <a:r>
              <a:rPr lang="en-US" sz="1800" b="0" i="0" u="none" strike="noStrike" baseline="0" dirty="0">
                <a:latin typeface="Roboto-Regular"/>
              </a:rPr>
              <a:t>Error is </a:t>
            </a:r>
            <a:r>
              <a:rPr lang="en-US" sz="1800" b="0" i="0" u="none" strike="noStrike" baseline="0" dirty="0" err="1">
                <a:latin typeface="Roboto-Regular"/>
              </a:rPr>
              <a:t>high,i.e</a:t>
            </a:r>
            <a:r>
              <a:rPr lang="en-US" sz="1800" b="0" i="0" u="none" strike="noStrike" baseline="0" dirty="0">
                <a:latin typeface="Roboto-Regular"/>
              </a:rPr>
              <a:t> delta distance is more. Reason: poor correspondence between points to triangulate well the 3D point and inaccuracy of magnetic tracker.</a:t>
            </a:r>
            <a:endParaRPr lang="en-IN" dirty="0"/>
          </a:p>
        </p:txBody>
      </p:sp>
    </p:spTree>
    <p:extLst>
      <p:ext uri="{BB962C8B-B14F-4D97-AF65-F5344CB8AC3E}">
        <p14:creationId xmlns:p14="http://schemas.microsoft.com/office/powerpoint/2010/main" val="1248246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55C4B-FCED-342C-6F16-C4CC33A5762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CB04B74-FEF0-E1DD-2814-F578928216B6}"/>
              </a:ext>
            </a:extLst>
          </p:cNvPr>
          <p:cNvSpPr>
            <a:spLocks noGrp="1"/>
          </p:cNvSpPr>
          <p:nvPr>
            <p:ph idx="1"/>
          </p:nvPr>
        </p:nvSpPr>
        <p:spPr/>
        <p:txBody>
          <a:bodyPr/>
          <a:lstStyle/>
          <a:p>
            <a:pPr algn="l"/>
            <a:r>
              <a:rPr lang="en-US" sz="1800" dirty="0">
                <a:latin typeface="Roboto-Regular"/>
              </a:rPr>
              <a:t>T</a:t>
            </a:r>
            <a:r>
              <a:rPr lang="en-US" sz="1800" b="0" i="0" u="none" strike="noStrike" baseline="0" dirty="0">
                <a:latin typeface="Roboto-Regular"/>
              </a:rPr>
              <a:t>racking using a target with either one or two cameras provides more accuracy than using feature tracking because of not being able to detect the face in all of the images and not always finding sufficient </a:t>
            </a:r>
            <a:r>
              <a:rPr lang="en-US" sz="1800" b="0" i="0" u="none" strike="noStrike" baseline="0" dirty="0" err="1">
                <a:latin typeface="Roboto-Regular"/>
              </a:rPr>
              <a:t>keypoint</a:t>
            </a:r>
            <a:r>
              <a:rPr lang="en-US" sz="1800" dirty="0">
                <a:latin typeface="Roboto-Regular"/>
              </a:rPr>
              <a:t> </a:t>
            </a:r>
            <a:r>
              <a:rPr lang="en-US" sz="1800" b="0" i="0" u="none" strike="noStrike" baseline="0" dirty="0">
                <a:latin typeface="Roboto-Regular"/>
              </a:rPr>
              <a:t>correspondences between images using feature detection.</a:t>
            </a:r>
          </a:p>
          <a:p>
            <a:pPr algn="l"/>
            <a:r>
              <a:rPr lang="en-US" sz="1800" b="0" i="0" u="none" strike="noStrike" baseline="0" dirty="0">
                <a:latin typeface="Roboto-Regular"/>
              </a:rPr>
              <a:t>Currently algorithms can only be used as post–processing as it has long </a:t>
            </a:r>
            <a:r>
              <a:rPr lang="en-IN" sz="1800" b="0" i="0" u="none" strike="noStrike" baseline="0" dirty="0">
                <a:latin typeface="Roboto-Regular"/>
              </a:rPr>
              <a:t>run time.</a:t>
            </a:r>
          </a:p>
          <a:p>
            <a:pPr algn="l"/>
            <a:r>
              <a:rPr lang="en-IN" sz="1800" dirty="0">
                <a:latin typeface="Roboto-Regular"/>
              </a:rPr>
              <a:t>Future scope:-</a:t>
            </a:r>
          </a:p>
          <a:p>
            <a:pPr algn="l"/>
            <a:r>
              <a:rPr lang="en-US" sz="1800" b="0" i="0" u="none" strike="noStrike" baseline="0" dirty="0">
                <a:latin typeface="Roboto-Regular"/>
              </a:rPr>
              <a:t>explore real time head tracking for medical imaging by reducing algorithm run time by improving our marker detection algorithm.</a:t>
            </a:r>
          </a:p>
          <a:p>
            <a:pPr algn="l"/>
            <a:r>
              <a:rPr lang="en-US" sz="1800" b="0" i="0" u="none" strike="noStrike" baseline="0" dirty="0">
                <a:latin typeface="Roboto-Regular"/>
              </a:rPr>
              <a:t>test the algorithms on a larger set of images to get a better estimate of the true position accuracy.</a:t>
            </a:r>
            <a:endParaRPr lang="en-IN" dirty="0"/>
          </a:p>
        </p:txBody>
      </p:sp>
    </p:spTree>
    <p:extLst>
      <p:ext uri="{BB962C8B-B14F-4D97-AF65-F5344CB8AC3E}">
        <p14:creationId xmlns:p14="http://schemas.microsoft.com/office/powerpoint/2010/main" val="4030325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8AF7C-42F5-B36C-177D-47D7D103975F}"/>
              </a:ext>
            </a:extLst>
          </p:cNvPr>
          <p:cNvSpPr>
            <a:spLocks noGrp="1"/>
          </p:cNvSpPr>
          <p:nvPr>
            <p:ph type="title"/>
          </p:nvPr>
        </p:nvSpPr>
        <p:spPr/>
        <p:txBody>
          <a:bodyPr/>
          <a:lstStyle/>
          <a:p>
            <a:r>
              <a:rPr lang="en-IN" dirty="0"/>
              <a:t>Calibration</a:t>
            </a:r>
          </a:p>
        </p:txBody>
      </p:sp>
      <p:sp>
        <p:nvSpPr>
          <p:cNvPr id="3" name="Content Placeholder 2">
            <a:extLst>
              <a:ext uri="{FF2B5EF4-FFF2-40B4-BE49-F238E27FC236}">
                <a16:creationId xmlns:a16="http://schemas.microsoft.com/office/drawing/2014/main" id="{96A248C6-81FB-DFF7-FDB2-346D2F7119FB}"/>
              </a:ext>
            </a:extLst>
          </p:cNvPr>
          <p:cNvSpPr>
            <a:spLocks noGrp="1"/>
          </p:cNvSpPr>
          <p:nvPr>
            <p:ph idx="1"/>
          </p:nvPr>
        </p:nvSpPr>
        <p:spPr/>
        <p:txBody>
          <a:bodyPr/>
          <a:lstStyle/>
          <a:p>
            <a:r>
              <a:rPr lang="en-US" dirty="0"/>
              <a:t>Finding the mapping from 2D picture space to 3D space is a crucial step in 3D image reconstruction. The matrix M, a combination of the intrinsic matrix K and the extrinsic matrix [R|T], defines this mapping. K is </a:t>
            </a:r>
            <a:r>
              <a:rPr lang="en-US" dirty="0" err="1"/>
              <a:t>is</a:t>
            </a:r>
            <a:r>
              <a:rPr lang="en-US" dirty="0"/>
              <a:t> made up of the camera's internal characteristics, such as the focal length and principal point offset (center of array). The camera's translation and rotation in space are combined as [R|T].</a:t>
            </a:r>
            <a:endParaRPr lang="en-IN" dirty="0"/>
          </a:p>
        </p:txBody>
      </p:sp>
    </p:spTree>
    <p:extLst>
      <p:ext uri="{BB962C8B-B14F-4D97-AF65-F5344CB8AC3E}">
        <p14:creationId xmlns:p14="http://schemas.microsoft.com/office/powerpoint/2010/main" val="2237602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C935-657F-8596-9DD0-79F6D63FC38B}"/>
              </a:ext>
            </a:extLst>
          </p:cNvPr>
          <p:cNvSpPr>
            <a:spLocks noGrp="1"/>
          </p:cNvSpPr>
          <p:nvPr>
            <p:ph type="title"/>
          </p:nvPr>
        </p:nvSpPr>
        <p:spPr/>
        <p:txBody>
          <a:bodyPr/>
          <a:lstStyle/>
          <a:p>
            <a:r>
              <a:rPr lang="en-IN" dirty="0"/>
              <a:t>Target Segmentation</a:t>
            </a:r>
          </a:p>
        </p:txBody>
      </p:sp>
      <p:sp>
        <p:nvSpPr>
          <p:cNvPr id="3" name="Content Placeholder 2">
            <a:extLst>
              <a:ext uri="{FF2B5EF4-FFF2-40B4-BE49-F238E27FC236}">
                <a16:creationId xmlns:a16="http://schemas.microsoft.com/office/drawing/2014/main" id="{03018DC4-31DD-45BB-CFA0-E23A07040C32}"/>
              </a:ext>
            </a:extLst>
          </p:cNvPr>
          <p:cNvSpPr>
            <a:spLocks noGrp="1"/>
          </p:cNvSpPr>
          <p:nvPr>
            <p:ph idx="1"/>
          </p:nvPr>
        </p:nvSpPr>
        <p:spPr/>
        <p:txBody>
          <a:bodyPr/>
          <a:lstStyle/>
          <a:p>
            <a:r>
              <a:rPr lang="en-IN" sz="2400" dirty="0"/>
              <a:t>They have used </a:t>
            </a:r>
            <a:r>
              <a:rPr lang="en-IN" sz="2400" dirty="0">
                <a:effectLst/>
                <a:latin typeface="Calibri" panose="020F0502020204030204" pitchFamily="34" charset="0"/>
                <a:ea typeface="Calibri" panose="020F0502020204030204" pitchFamily="34" charset="0"/>
                <a:cs typeface="Times New Roman" panose="02020603050405020304" pitchFamily="18" charset="0"/>
              </a:rPr>
              <a:t>K means opponent, Morphological processing and Adaptive thresholding is used while target segmentation.</a:t>
            </a:r>
          </a:p>
          <a:p>
            <a:endParaRPr lang="en-IN" sz="2400" dirty="0"/>
          </a:p>
        </p:txBody>
      </p:sp>
    </p:spTree>
    <p:extLst>
      <p:ext uri="{BB962C8B-B14F-4D97-AF65-F5344CB8AC3E}">
        <p14:creationId xmlns:p14="http://schemas.microsoft.com/office/powerpoint/2010/main" val="33690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7BD57-366B-815B-563F-DA982646C56C}"/>
              </a:ext>
            </a:extLst>
          </p:cNvPr>
          <p:cNvSpPr>
            <a:spLocks noGrp="1"/>
          </p:cNvSpPr>
          <p:nvPr>
            <p:ph type="title"/>
          </p:nvPr>
        </p:nvSpPr>
        <p:spPr/>
        <p:txBody>
          <a:bodyPr/>
          <a:lstStyle/>
          <a:p>
            <a:r>
              <a:rPr lang="en-IN" dirty="0"/>
              <a:t>Key Point Identification</a:t>
            </a:r>
          </a:p>
        </p:txBody>
      </p:sp>
      <p:sp>
        <p:nvSpPr>
          <p:cNvPr id="3" name="Content Placeholder 2">
            <a:extLst>
              <a:ext uri="{FF2B5EF4-FFF2-40B4-BE49-F238E27FC236}">
                <a16:creationId xmlns:a16="http://schemas.microsoft.com/office/drawing/2014/main" id="{A30C3F38-3B0B-6C1F-DBE5-2A78857EF271}"/>
              </a:ext>
            </a:extLst>
          </p:cNvPr>
          <p:cNvSpPr>
            <a:spLocks noGrp="1"/>
          </p:cNvSpPr>
          <p:nvPr>
            <p:ph idx="1"/>
          </p:nvPr>
        </p:nvSpPr>
        <p:spPr/>
        <p:txBody>
          <a:bodyPr/>
          <a:lstStyle/>
          <a:p>
            <a:r>
              <a:rPr lang="en-IN" sz="2400" dirty="0">
                <a:latin typeface="Calibri" panose="020F0502020204030204" pitchFamily="34" charset="0"/>
                <a:ea typeface="Calibri" panose="020F0502020204030204" pitchFamily="34" charset="0"/>
                <a:cs typeface="Times New Roman" panose="02020603050405020304" pitchFamily="18" charset="0"/>
              </a:rPr>
              <a:t>They have</a:t>
            </a:r>
            <a:r>
              <a:rPr lang="en-IN" sz="2400" dirty="0">
                <a:effectLst/>
                <a:latin typeface="Calibri" panose="020F0502020204030204" pitchFamily="34" charset="0"/>
                <a:ea typeface="Calibri" panose="020F0502020204030204" pitchFamily="34" charset="0"/>
                <a:cs typeface="Times New Roman" panose="02020603050405020304" pitchFamily="18" charset="0"/>
              </a:rPr>
              <a:t> used Harris detector for corner detection at each step in key point identification.</a:t>
            </a:r>
          </a:p>
          <a:p>
            <a:r>
              <a:rPr lang="en-IN" dirty="0"/>
              <a:t>RESULT of Harris detector:-</a:t>
            </a:r>
          </a:p>
          <a:p>
            <a:r>
              <a:rPr lang="en-IN" sz="2400" dirty="0">
                <a:effectLst/>
                <a:latin typeface="Calibri" panose="020F0502020204030204" pitchFamily="34" charset="0"/>
                <a:ea typeface="Calibri" panose="020F0502020204030204" pitchFamily="34" charset="0"/>
                <a:cs typeface="Times New Roman" panose="02020603050405020304" pitchFamily="18" charset="0"/>
              </a:rPr>
              <a:t>The final result is an image with all the corners labelled.</a:t>
            </a:r>
          </a:p>
          <a:p>
            <a:endParaRPr lang="en-IN" dirty="0"/>
          </a:p>
        </p:txBody>
      </p:sp>
    </p:spTree>
    <p:extLst>
      <p:ext uri="{BB962C8B-B14F-4D97-AF65-F5344CB8AC3E}">
        <p14:creationId xmlns:p14="http://schemas.microsoft.com/office/powerpoint/2010/main" val="949700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7491C-E208-72B6-4921-E5A89E209EA7}"/>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5426F6BF-5FC2-D070-A3C4-6CDBAB5705EC}"/>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By utilising the target's own reference frame, we may estimate how much the target moved between the frames of motion M1 and M2, even when we cannot get the single camera results and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MicronTracker</a:t>
            </a:r>
            <a:r>
              <a:rPr lang="en-IN" sz="1800" dirty="0">
                <a:effectLst/>
                <a:latin typeface="Calibri" panose="020F0502020204030204" pitchFamily="34" charset="0"/>
                <a:ea typeface="Calibri" panose="020F0502020204030204" pitchFamily="34" charset="0"/>
                <a:cs typeface="Times New Roman" panose="02020603050405020304" pitchFamily="18" charset="0"/>
              </a:rPr>
              <a:t> findings to agree exactly. To put it another way, we are determining the target's position relative to its own initial reference frame after it has been relocated. The sentence that precedes captures this idea:</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These results suggest this method is very sensitive to noise in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keypoint</a:t>
            </a:r>
            <a:r>
              <a:rPr lang="en-IN" sz="1800" dirty="0">
                <a:effectLst/>
                <a:latin typeface="Calibri" panose="020F0502020204030204" pitchFamily="34" charset="0"/>
                <a:ea typeface="Calibri" panose="020F0502020204030204" pitchFamily="34" charset="0"/>
                <a:cs typeface="Times New Roman" panose="02020603050405020304" pitchFamily="18" charset="0"/>
              </a:rPr>
              <a:t> location. The cherry picked results are vastly superior to the results produced with segmentation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keypoints</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N" dirty="0"/>
          </a:p>
        </p:txBody>
      </p:sp>
      <p:pic>
        <p:nvPicPr>
          <p:cNvPr id="4" name="Picture 3">
            <a:extLst>
              <a:ext uri="{FF2B5EF4-FFF2-40B4-BE49-F238E27FC236}">
                <a16:creationId xmlns:a16="http://schemas.microsoft.com/office/drawing/2014/main" id="{C907640F-E1F8-3093-A3F3-3A51015FDEDB}"/>
              </a:ext>
            </a:extLst>
          </p:cNvPr>
          <p:cNvPicPr>
            <a:picLocks noChangeAspect="1"/>
          </p:cNvPicPr>
          <p:nvPr/>
        </p:nvPicPr>
        <p:blipFill>
          <a:blip r:embed="rId2"/>
          <a:stretch>
            <a:fillRect/>
          </a:stretch>
        </p:blipFill>
        <p:spPr>
          <a:xfrm>
            <a:off x="2938453" y="3019782"/>
            <a:ext cx="5492972" cy="1676545"/>
          </a:xfrm>
          <a:prstGeom prst="rect">
            <a:avLst/>
          </a:prstGeom>
        </p:spPr>
      </p:pic>
    </p:spTree>
    <p:extLst>
      <p:ext uri="{BB962C8B-B14F-4D97-AF65-F5344CB8AC3E}">
        <p14:creationId xmlns:p14="http://schemas.microsoft.com/office/powerpoint/2010/main" val="2262259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7B5FA-2A28-19DC-C29A-FB6D22AD1A05}"/>
              </a:ext>
            </a:extLst>
          </p:cNvPr>
          <p:cNvSpPr>
            <a:spLocks noGrp="1"/>
          </p:cNvSpPr>
          <p:nvPr>
            <p:ph type="title"/>
          </p:nvPr>
        </p:nvSpPr>
        <p:spPr/>
        <p:txBody>
          <a:bodyPr/>
          <a:lstStyle/>
          <a:p>
            <a:r>
              <a:rPr lang="en-IN" dirty="0"/>
              <a:t>Single Camera Tracking</a:t>
            </a:r>
          </a:p>
        </p:txBody>
      </p:sp>
      <p:sp>
        <p:nvSpPr>
          <p:cNvPr id="3" name="Content Placeholder 2">
            <a:extLst>
              <a:ext uri="{FF2B5EF4-FFF2-40B4-BE49-F238E27FC236}">
                <a16:creationId xmlns:a16="http://schemas.microsoft.com/office/drawing/2014/main" id="{DC07F9A3-5061-8B04-D6A7-36899E2B6AAD}"/>
              </a:ext>
            </a:extLst>
          </p:cNvPr>
          <p:cNvSpPr>
            <a:spLocks noGrp="1"/>
          </p:cNvSpPr>
          <p:nvPr>
            <p:ph idx="1"/>
          </p:nvPr>
        </p:nvSpPr>
        <p:spPr/>
        <p:txBody>
          <a:bodyPr/>
          <a:lstStyle/>
          <a:p>
            <a:pPr algn="l"/>
            <a:endParaRPr lang="en-IN"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 </a:t>
            </a:r>
            <a:r>
              <a:rPr lang="en-US" sz="2400" b="1" i="0" u="none" strike="noStrike" baseline="0" dirty="0">
                <a:solidFill>
                  <a:srgbClr val="000000"/>
                </a:solidFill>
                <a:latin typeface="Calibri" panose="020F0502020204030204" pitchFamily="34" charset="0"/>
              </a:rPr>
              <a:t>In medical field it is used in: </a:t>
            </a:r>
          </a:p>
          <a:p>
            <a:r>
              <a:rPr lang="en-US" sz="1800" b="0" i="0" u="none" strike="noStrike" baseline="0" dirty="0">
                <a:solidFill>
                  <a:srgbClr val="000000"/>
                </a:solidFill>
                <a:latin typeface="Calibri" panose="020F0502020204030204" pitchFamily="34" charset="0"/>
              </a:rPr>
              <a:t> Neurological injury in children and adults </a:t>
            </a:r>
          </a:p>
          <a:p>
            <a:r>
              <a:rPr lang="en-IN" sz="1800" b="0" i="0" u="none" strike="noStrike" baseline="0" dirty="0">
                <a:solidFill>
                  <a:srgbClr val="000000"/>
                </a:solidFill>
                <a:latin typeface="Calibri" panose="020F0502020204030204" pitchFamily="34" charset="0"/>
              </a:rPr>
              <a:t> Hereditary/genetic Neuromuscular disorders </a:t>
            </a:r>
          </a:p>
          <a:p>
            <a:r>
              <a:rPr lang="en-IN" sz="1800" b="0" i="0" u="none" strike="noStrike" baseline="0" dirty="0">
                <a:solidFill>
                  <a:srgbClr val="000000"/>
                </a:solidFill>
                <a:latin typeface="Calibri" panose="020F0502020204030204" pitchFamily="34" charset="0"/>
              </a:rPr>
              <a:t> Frailty </a:t>
            </a:r>
          </a:p>
          <a:p>
            <a:r>
              <a:rPr lang="en-IN" sz="1800" b="0" i="0" u="none" strike="noStrike" baseline="0" dirty="0">
                <a:solidFill>
                  <a:srgbClr val="000000"/>
                </a:solidFill>
                <a:latin typeface="Calibri" panose="020F0502020204030204" pitchFamily="34" charset="0"/>
              </a:rPr>
              <a:t> </a:t>
            </a:r>
            <a:r>
              <a:rPr lang="en-IN" sz="1800" b="0" i="0" u="none" strike="noStrike" baseline="0" dirty="0" err="1">
                <a:solidFill>
                  <a:srgbClr val="000000"/>
                </a:solidFill>
                <a:latin typeface="Calibri" panose="020F0502020204030204" pitchFamily="34" charset="0"/>
              </a:rPr>
              <a:t>Orthopedic</a:t>
            </a:r>
            <a:r>
              <a:rPr lang="en-IN" sz="1800" b="0" i="0" u="none" strike="noStrike" baseline="0" dirty="0">
                <a:solidFill>
                  <a:srgbClr val="000000"/>
                </a:solidFill>
                <a:latin typeface="Calibri" panose="020F0502020204030204" pitchFamily="34" charset="0"/>
              </a:rPr>
              <a:t> or Musculoskeletal groups </a:t>
            </a:r>
          </a:p>
          <a:p>
            <a:endParaRPr lang="en-IN" dirty="0"/>
          </a:p>
        </p:txBody>
      </p:sp>
    </p:spTree>
    <p:extLst>
      <p:ext uri="{BB962C8B-B14F-4D97-AF65-F5344CB8AC3E}">
        <p14:creationId xmlns:p14="http://schemas.microsoft.com/office/powerpoint/2010/main" val="546251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23311-9A72-1C90-F96B-6309FCD3626F}"/>
              </a:ext>
            </a:extLst>
          </p:cNvPr>
          <p:cNvSpPr>
            <a:spLocks noGrp="1"/>
          </p:cNvSpPr>
          <p:nvPr>
            <p:ph type="title"/>
          </p:nvPr>
        </p:nvSpPr>
        <p:spPr/>
        <p:txBody>
          <a:bodyPr/>
          <a:lstStyle/>
          <a:p>
            <a:r>
              <a:rPr lang="en-IN" dirty="0"/>
              <a:t>Objective of Single Camera tracking</a:t>
            </a:r>
          </a:p>
        </p:txBody>
      </p:sp>
      <p:sp>
        <p:nvSpPr>
          <p:cNvPr id="3" name="Content Placeholder 2">
            <a:extLst>
              <a:ext uri="{FF2B5EF4-FFF2-40B4-BE49-F238E27FC236}">
                <a16:creationId xmlns:a16="http://schemas.microsoft.com/office/drawing/2014/main" id="{51EC6185-2F03-683F-2DCB-A9B31EF6B0B1}"/>
              </a:ext>
            </a:extLst>
          </p:cNvPr>
          <p:cNvSpPr>
            <a:spLocks noGrp="1"/>
          </p:cNvSpPr>
          <p:nvPr>
            <p:ph idx="1"/>
          </p:nvPr>
        </p:nvSpPr>
        <p:spPr/>
        <p:txBody>
          <a:bodyPr/>
          <a:lstStyle/>
          <a:p>
            <a:pPr algn="l"/>
            <a:endParaRPr lang="en-IN" sz="1800" b="0" i="0" u="none" strike="noStrike" baseline="0" dirty="0">
              <a:solidFill>
                <a:srgbClr val="000000"/>
              </a:solidFill>
              <a:latin typeface="Calibri" panose="020F0502020204030204" pitchFamily="34" charset="0"/>
            </a:endParaRPr>
          </a:p>
          <a:p>
            <a:pPr algn="l"/>
            <a:endParaRPr lang="en-IN"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 </a:t>
            </a:r>
            <a:r>
              <a:rPr lang="en-US" b="0" i="0" u="none" strike="noStrike" baseline="0" dirty="0">
                <a:solidFill>
                  <a:srgbClr val="000000"/>
                </a:solidFill>
                <a:latin typeface="Calibri" panose="020F0502020204030204" pitchFamily="34" charset="0"/>
              </a:rPr>
              <a:t>To estimate the pose of a known geometric target using only a single camera. </a:t>
            </a:r>
            <a:endParaRPr lang="en-IN" dirty="0"/>
          </a:p>
        </p:txBody>
      </p:sp>
    </p:spTree>
    <p:extLst>
      <p:ext uri="{BB962C8B-B14F-4D97-AF65-F5344CB8AC3E}">
        <p14:creationId xmlns:p14="http://schemas.microsoft.com/office/powerpoint/2010/main" val="1299552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1F5AE-0ED6-EC20-8500-CE5217A9D2C0}"/>
              </a:ext>
            </a:extLst>
          </p:cNvPr>
          <p:cNvSpPr>
            <a:spLocks noGrp="1"/>
          </p:cNvSpPr>
          <p:nvPr>
            <p:ph type="title"/>
          </p:nvPr>
        </p:nvSpPr>
        <p:spPr/>
        <p:txBody>
          <a:bodyPr/>
          <a:lstStyle/>
          <a:p>
            <a:r>
              <a:rPr lang="en-IN" dirty="0"/>
              <a:t>Equation Used</a:t>
            </a:r>
          </a:p>
        </p:txBody>
      </p:sp>
      <p:sp>
        <p:nvSpPr>
          <p:cNvPr id="3" name="Content Placeholder 2">
            <a:extLst>
              <a:ext uri="{FF2B5EF4-FFF2-40B4-BE49-F238E27FC236}">
                <a16:creationId xmlns:a16="http://schemas.microsoft.com/office/drawing/2014/main" id="{2E1DBEDF-5978-800D-28ED-35475987C12B}"/>
              </a:ext>
            </a:extLst>
          </p:cNvPr>
          <p:cNvSpPr>
            <a:spLocks noGrp="1"/>
          </p:cNvSpPr>
          <p:nvPr>
            <p:ph idx="1"/>
          </p:nvPr>
        </p:nvSpPr>
        <p:spPr/>
        <p:txBody>
          <a:bodyPr/>
          <a:lstStyle/>
          <a:p>
            <a:pPr algn="l"/>
            <a:endParaRPr lang="en-IN" sz="1800" b="0" i="0" u="none" strike="noStrike" baseline="0" dirty="0">
              <a:solidFill>
                <a:srgbClr val="000000"/>
              </a:solidFill>
              <a:latin typeface="Calibri" panose="020F0502020204030204" pitchFamily="34" charset="0"/>
            </a:endParaRPr>
          </a:p>
          <a:p>
            <a:r>
              <a:rPr lang="en-IN" sz="1800" b="0" i="0" u="none" strike="noStrike" baseline="0" dirty="0">
                <a:solidFill>
                  <a:srgbClr val="000000"/>
                </a:solidFill>
                <a:latin typeface="Calibri" panose="020F0502020204030204" pitchFamily="34" charset="0"/>
              </a:rPr>
              <a:t> 1 </a:t>
            </a:r>
          </a:p>
          <a:p>
            <a:r>
              <a:rPr lang="en-IN" sz="1800" b="0" i="0" u="none" strike="noStrike" baseline="0" dirty="0">
                <a:solidFill>
                  <a:srgbClr val="000000"/>
                </a:solidFill>
                <a:latin typeface="Cambria Math" panose="02040503050406030204" pitchFamily="18" charset="0"/>
              </a:rPr>
              <a:t>𝑐𝑝</a:t>
            </a:r>
            <a:r>
              <a:rPr lang="en-IN" sz="1800" b="0" i="0" u="none" strike="noStrike" baseline="0" dirty="0">
                <a:solidFill>
                  <a:srgbClr val="000000"/>
                </a:solidFill>
                <a:latin typeface="Calibri" panose="020F0502020204030204" pitchFamily="34" charset="0"/>
              </a:rPr>
              <a:t>=K(</a:t>
            </a:r>
            <a:r>
              <a:rPr lang="en-IN" sz="1800" b="0" i="0" u="none" strike="noStrike" baseline="0" dirty="0">
                <a:solidFill>
                  <a:srgbClr val="000000"/>
                </a:solidFill>
                <a:latin typeface="Cambria Math" panose="02040503050406030204" pitchFamily="18" charset="0"/>
              </a:rPr>
              <a:t>𝑀𝐶𝑅 𝐶𝑡𝑀𝑜𝑟𝑔</a:t>
            </a:r>
            <a:r>
              <a:rPr lang="en-IN" sz="1800" b="0" i="0" u="none" strike="noStrike" baseline="0" dirty="0">
                <a:solidFill>
                  <a:srgbClr val="000000"/>
                </a:solidFill>
                <a:latin typeface="Calibri" panose="020F0502020204030204" pitchFamily="34" charset="0"/>
              </a:rPr>
              <a:t>)</a:t>
            </a:r>
            <a:r>
              <a:rPr lang="en-IN" sz="1800" b="0" i="0" u="none" strike="noStrike" baseline="0" dirty="0">
                <a:solidFill>
                  <a:srgbClr val="000000"/>
                </a:solidFill>
                <a:latin typeface="Cambria Math" panose="02040503050406030204" pitchFamily="18" charset="0"/>
              </a:rPr>
              <a:t>𝑀𝑃 </a:t>
            </a:r>
            <a:endParaRPr lang="en-IN"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cp: the projected point in the camera reference frame. </a:t>
            </a:r>
          </a:p>
          <a:p>
            <a:r>
              <a:rPr lang="en-US" sz="1800" b="0" i="0" u="none" strike="noStrike" baseline="0" dirty="0">
                <a:solidFill>
                  <a:srgbClr val="000000"/>
                </a:solidFill>
                <a:latin typeface="Cambria Math" panose="02040503050406030204" pitchFamily="18" charset="0"/>
              </a:rPr>
              <a:t>𝑀𝐶𝑅</a:t>
            </a:r>
            <a:r>
              <a:rPr lang="en-US" sz="1800" b="0" i="0" u="none" strike="noStrike" baseline="0" dirty="0">
                <a:solidFill>
                  <a:srgbClr val="000000"/>
                </a:solidFill>
                <a:latin typeface="Calibri" panose="020F0502020204030204" pitchFamily="34" charset="0"/>
              </a:rPr>
              <a:t>: the rotation of the model reference frame as seen in the camera reference frame. </a:t>
            </a:r>
          </a:p>
          <a:p>
            <a:r>
              <a:rPr lang="en-US" sz="1800" b="0" i="0" u="none" strike="noStrike" baseline="0" dirty="0">
                <a:solidFill>
                  <a:srgbClr val="000000"/>
                </a:solidFill>
                <a:latin typeface="Cambria Math" panose="02040503050406030204" pitchFamily="18" charset="0"/>
              </a:rPr>
              <a:t>𝐶𝑡𝑀𝑜𝑟𝑔</a:t>
            </a:r>
            <a:r>
              <a:rPr lang="en-US" sz="1800" b="0" i="0" u="none" strike="noStrike" baseline="0" dirty="0">
                <a:solidFill>
                  <a:srgbClr val="000000"/>
                </a:solidFill>
                <a:latin typeface="Calibri" panose="020F0502020204030204" pitchFamily="34" charset="0"/>
              </a:rPr>
              <a:t>: the translation of the model origin as seen in the camera reference frame </a:t>
            </a:r>
          </a:p>
          <a:p>
            <a:r>
              <a:rPr lang="en-IN" sz="1800" b="0" i="0" u="none" strike="noStrike" baseline="0" dirty="0">
                <a:solidFill>
                  <a:srgbClr val="000000"/>
                </a:solidFill>
                <a:latin typeface="Calibri" panose="020F0502020204030204" pitchFamily="34" charset="0"/>
              </a:rPr>
              <a:t>2 </a:t>
            </a:r>
          </a:p>
          <a:p>
            <a:r>
              <a:rPr lang="en-IN" sz="1800" b="0" i="0" u="none" strike="noStrike" baseline="0" dirty="0">
                <a:solidFill>
                  <a:srgbClr val="000000"/>
                </a:solidFill>
                <a:latin typeface="Cambria Math" panose="02040503050406030204" pitchFamily="18" charset="0"/>
              </a:rPr>
              <a:t>𝑐𝑝 </a:t>
            </a:r>
            <a:r>
              <a:rPr lang="en-IN" sz="1800" b="0" i="0" u="none" strike="noStrike" baseline="0" dirty="0">
                <a:solidFill>
                  <a:srgbClr val="000000"/>
                </a:solidFill>
                <a:latin typeface="Calibri" panose="020F0502020204030204" pitchFamily="34" charset="0"/>
              </a:rPr>
              <a:t>= (</a:t>
            </a:r>
            <a:r>
              <a:rPr lang="en-IN" sz="1800" b="0" i="0" u="none" strike="noStrike" baseline="0" dirty="0" err="1">
                <a:solidFill>
                  <a:srgbClr val="000000"/>
                </a:solidFill>
                <a:latin typeface="Calibri" panose="020F0502020204030204" pitchFamily="34" charset="0"/>
              </a:rPr>
              <a:t>x;y;z</a:t>
            </a:r>
            <a:r>
              <a:rPr lang="en-IN" sz="1800" b="0" i="0" u="none" strike="noStrike" baseline="0" dirty="0">
                <a:solidFill>
                  <a:srgbClr val="000000"/>
                </a:solidFill>
                <a:latin typeface="Calibri" panose="020F0502020204030204" pitchFamily="34" charset="0"/>
              </a:rPr>
              <a:t>), </a:t>
            </a:r>
            <a:r>
              <a:rPr lang="en-IN" sz="1800" b="0" i="0" u="none" strike="noStrike" baseline="0" dirty="0">
                <a:solidFill>
                  <a:srgbClr val="000000"/>
                </a:solidFill>
                <a:latin typeface="Cambria Math" panose="02040503050406030204" pitchFamily="18" charset="0"/>
              </a:rPr>
              <a:t>𝑥𝑖𝑚𝑎𝑔𝑒 </a:t>
            </a:r>
            <a:r>
              <a:rPr lang="en-IN" sz="1800" b="0" i="0" u="none" strike="noStrike" baseline="0" dirty="0">
                <a:solidFill>
                  <a:srgbClr val="000000"/>
                </a:solidFill>
                <a:latin typeface="Calibri" panose="020F0502020204030204" pitchFamily="34" charset="0"/>
              </a:rPr>
              <a:t>= x/z,</a:t>
            </a:r>
            <a:r>
              <a:rPr lang="en-IN" sz="1800" b="0" i="0" u="none" strike="noStrike" baseline="0" dirty="0">
                <a:solidFill>
                  <a:srgbClr val="000000"/>
                </a:solidFill>
                <a:latin typeface="Cambria Math" panose="02040503050406030204" pitchFamily="18" charset="0"/>
              </a:rPr>
              <a:t>𝑦𝑖𝑚𝑎𝑔𝑒 </a:t>
            </a:r>
            <a:r>
              <a:rPr lang="en-IN" sz="1800" b="0" i="0" u="none" strike="noStrike" baseline="0" dirty="0">
                <a:solidFill>
                  <a:srgbClr val="000000"/>
                </a:solidFill>
                <a:latin typeface="Calibri" panose="020F0502020204030204" pitchFamily="34" charset="0"/>
              </a:rPr>
              <a:t>= y/z </a:t>
            </a:r>
            <a:endParaRPr lang="en-IN" dirty="0"/>
          </a:p>
        </p:txBody>
      </p:sp>
    </p:spTree>
    <p:extLst>
      <p:ext uri="{BB962C8B-B14F-4D97-AF65-F5344CB8AC3E}">
        <p14:creationId xmlns:p14="http://schemas.microsoft.com/office/powerpoint/2010/main" val="117287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2E89C-FB71-BC8C-8D8A-2D8E567E73F0}"/>
              </a:ext>
            </a:extLst>
          </p:cNvPr>
          <p:cNvSpPr>
            <a:spLocks noGrp="1"/>
          </p:cNvSpPr>
          <p:nvPr>
            <p:ph type="title"/>
          </p:nvPr>
        </p:nvSpPr>
        <p:spPr/>
        <p:txBody>
          <a:bodyPr/>
          <a:lstStyle/>
          <a:p>
            <a:r>
              <a:rPr lang="en-IN" dirty="0"/>
              <a:t>Steps</a:t>
            </a:r>
          </a:p>
        </p:txBody>
      </p:sp>
      <p:sp>
        <p:nvSpPr>
          <p:cNvPr id="3" name="Content Placeholder 2">
            <a:extLst>
              <a:ext uri="{FF2B5EF4-FFF2-40B4-BE49-F238E27FC236}">
                <a16:creationId xmlns:a16="http://schemas.microsoft.com/office/drawing/2014/main" id="{FB182250-8DCC-9E55-5442-D8C2727E4FF1}"/>
              </a:ext>
            </a:extLst>
          </p:cNvPr>
          <p:cNvSpPr>
            <a:spLocks noGrp="1"/>
          </p:cNvSpPr>
          <p:nvPr>
            <p:ph idx="1"/>
          </p:nvPr>
        </p:nvSpPr>
        <p:spPr/>
        <p:txBody>
          <a:bodyPr>
            <a:normAutofit/>
          </a:bodyPr>
          <a:lstStyle/>
          <a:p>
            <a:pPr algn="l"/>
            <a:endParaRPr lang="en-IN" sz="1800" b="0" i="0" u="none" strike="noStrike" baseline="0" dirty="0">
              <a:solidFill>
                <a:srgbClr val="000000"/>
              </a:solidFill>
              <a:latin typeface="Calibri" panose="020F0502020204030204" pitchFamily="34" charset="0"/>
            </a:endParaRPr>
          </a:p>
          <a:p>
            <a:r>
              <a:rPr lang="en-IN" sz="1800" b="0" i="0" u="none" strike="noStrike" baseline="0" dirty="0">
                <a:solidFill>
                  <a:srgbClr val="000000"/>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First, we segment the target using the target segmentation instructions. </a:t>
            </a:r>
          </a:p>
          <a:p>
            <a:r>
              <a:rPr lang="en-US" sz="1800" b="0" i="0" u="none" strike="noStrike" baseline="0" dirty="0">
                <a:solidFill>
                  <a:srgbClr val="000000"/>
                </a:solidFill>
                <a:latin typeface="Calibri" panose="020F0502020204030204" pitchFamily="34" charset="0"/>
              </a:rPr>
              <a:t>From the segmentation portion of the algorithm, we found the correspondence between </a:t>
            </a:r>
            <a:r>
              <a:rPr lang="en-US" sz="1800" b="0" i="0" u="none" strike="noStrike" baseline="0" dirty="0" err="1">
                <a:solidFill>
                  <a:srgbClr val="000000"/>
                </a:solidFill>
                <a:latin typeface="Calibri" panose="020F0502020204030204" pitchFamily="34" charset="0"/>
              </a:rPr>
              <a:t>keypoints</a:t>
            </a:r>
            <a:r>
              <a:rPr lang="en-US" sz="1800" b="0" i="0" u="none" strike="noStrike" baseline="0" dirty="0">
                <a:solidFill>
                  <a:srgbClr val="000000"/>
                </a:solidFill>
                <a:latin typeface="Calibri" panose="020F0502020204030204" pitchFamily="34" charset="0"/>
              </a:rPr>
              <a:t> on the target body and their pixel locations, the intrinsic matrix K must be known . </a:t>
            </a:r>
          </a:p>
          <a:p>
            <a:r>
              <a:rPr lang="en-US" sz="1800" b="0" i="0" u="none" strike="noStrike" baseline="0" dirty="0">
                <a:solidFill>
                  <a:srgbClr val="000000"/>
                </a:solidFill>
                <a:latin typeface="Courier New" panose="02070309020205020404" pitchFamily="49" charset="0"/>
              </a:rPr>
              <a:t>Rigid body motion of the target is assumed. </a:t>
            </a:r>
          </a:p>
          <a:p>
            <a:r>
              <a:rPr lang="en-US" sz="1800" b="0" i="0" u="none" strike="noStrike" baseline="0" dirty="0">
                <a:solidFill>
                  <a:srgbClr val="000000"/>
                </a:solidFill>
                <a:latin typeface="Calibri" panose="020F0502020204030204" pitchFamily="34" charset="0"/>
              </a:rPr>
              <a:t>We then project the target </a:t>
            </a:r>
            <a:r>
              <a:rPr lang="en-US" sz="1800" b="0" i="0" u="none" strike="noStrike" baseline="0" dirty="0" err="1">
                <a:solidFill>
                  <a:srgbClr val="000000"/>
                </a:solidFill>
                <a:latin typeface="Calibri" panose="020F0502020204030204" pitchFamily="34" charset="0"/>
              </a:rPr>
              <a:t>KeyPoint</a:t>
            </a:r>
            <a:r>
              <a:rPr lang="en-US" sz="1800" b="0" i="0" u="none" strike="noStrike" baseline="0" dirty="0">
                <a:solidFill>
                  <a:srgbClr val="000000"/>
                </a:solidFill>
                <a:latin typeface="Calibri" panose="020F0502020204030204" pitchFamily="34" charset="0"/>
              </a:rPr>
              <a:t> coordinates onto screen-space using equation (1) and (2). Compare the error between these projected points and the known </a:t>
            </a:r>
            <a:r>
              <a:rPr lang="en-US" sz="1800" b="0" i="0" u="none" strike="noStrike" baseline="0" dirty="0" err="1">
                <a:solidFill>
                  <a:srgbClr val="000000"/>
                </a:solidFill>
                <a:latin typeface="Calibri" panose="020F0502020204030204" pitchFamily="34" charset="0"/>
              </a:rPr>
              <a:t>KeyPoint</a:t>
            </a:r>
            <a:r>
              <a:rPr lang="en-US" sz="1800" b="0" i="0" u="none" strike="noStrike" baseline="0" dirty="0">
                <a:solidFill>
                  <a:srgbClr val="000000"/>
                </a:solidFill>
                <a:latin typeface="Calibri" panose="020F0502020204030204" pitchFamily="34" charset="0"/>
              </a:rPr>
              <a:t> locations in screen-space. </a:t>
            </a:r>
          </a:p>
          <a:p>
            <a:r>
              <a:rPr lang="en-US" sz="1800" b="0" i="0" u="none" strike="noStrike" baseline="0" dirty="0">
                <a:solidFill>
                  <a:srgbClr val="000000"/>
                </a:solidFill>
                <a:latin typeface="Calibri" panose="020F0502020204030204" pitchFamily="34" charset="0"/>
              </a:rPr>
              <a:t>If the error is less than some threshold, calculate the Jacobian of the projection operation (f(x)) </a:t>
            </a:r>
          </a:p>
          <a:p>
            <a:r>
              <a:rPr lang="en-IN" sz="1800" b="0" i="0" u="none" strike="noStrike" baseline="0" dirty="0">
                <a:solidFill>
                  <a:srgbClr val="000000"/>
                </a:solidFill>
                <a:latin typeface="Calibri" panose="020F0502020204030204" pitchFamily="34" charset="0"/>
              </a:rPr>
              <a:t>J = </a:t>
            </a:r>
            <a:r>
              <a:rPr lang="en-IN" sz="1800" b="0" i="0" u="none" strike="noStrike" baseline="0" dirty="0">
                <a:solidFill>
                  <a:srgbClr val="000000"/>
                </a:solidFill>
                <a:latin typeface="Cambria Math" panose="02040503050406030204" pitchFamily="18" charset="0"/>
              </a:rPr>
              <a:t>𝑑𝑓𝑑𝑥</a:t>
            </a:r>
            <a:r>
              <a:rPr lang="en-IN" sz="1800" b="0" i="0" u="none" strike="noStrike" baseline="0" dirty="0">
                <a:solidFill>
                  <a:srgbClr val="000000"/>
                </a:solidFill>
                <a:latin typeface="Calibri" panose="020F0502020204030204" pitchFamily="34" charset="0"/>
              </a:rPr>
              <a:t>and evaluate at x. This produces the relationship </a:t>
            </a:r>
            <a:r>
              <a:rPr lang="en-IN" sz="1800" b="0" i="0" u="none" strike="noStrike" baseline="0" dirty="0">
                <a:solidFill>
                  <a:srgbClr val="000000"/>
                </a:solidFill>
                <a:latin typeface="Cambria Math" panose="02040503050406030204" pitchFamily="18" charset="0"/>
              </a:rPr>
              <a:t>𝑑𝑦 = 𝐽𝑑𝑥 </a:t>
            </a:r>
            <a:r>
              <a:rPr lang="en-IN" sz="1800" b="0" i="0" u="none" strike="noStrike" baseline="0" dirty="0">
                <a:solidFill>
                  <a:srgbClr val="000000"/>
                </a:solidFill>
                <a:latin typeface="Calibri" panose="020F0502020204030204" pitchFamily="34" charset="0"/>
              </a:rPr>
              <a:t>. Solve for dx using the pseudo inverse.</a:t>
            </a:r>
            <a:r>
              <a:rPr lang="en-IN" sz="1800" b="0" i="0" u="none" strike="noStrike" baseline="0" dirty="0">
                <a:solidFill>
                  <a:srgbClr val="000000"/>
                </a:solidFill>
                <a:latin typeface="Cambria Math" panose="02040503050406030204" pitchFamily="18" charset="0"/>
              </a:rPr>
              <a:t>𝑑𝑥=(𝐽𝑇𝐽)−1𝐽𝑇𝑑𝑦</a:t>
            </a:r>
            <a:r>
              <a:rPr lang="en-IN" sz="1800" b="0" i="0" u="none" strike="noStrike" baseline="0" dirty="0">
                <a:solidFill>
                  <a:srgbClr val="000000"/>
                </a:solidFill>
                <a:latin typeface="Calibri" panose="020F0502020204030204" pitchFamily="34" charset="0"/>
              </a:rPr>
              <a:t>. </a:t>
            </a:r>
          </a:p>
          <a:p>
            <a:r>
              <a:rPr lang="en-IN" sz="1800" b="0" i="0" u="none" strike="noStrike" baseline="0" dirty="0">
                <a:solidFill>
                  <a:srgbClr val="000000"/>
                </a:solidFill>
                <a:latin typeface="Courier New" panose="02070309020205020404" pitchFamily="49" charset="0"/>
              </a:rPr>
              <a:t>Update pose: x=x +dx </a:t>
            </a:r>
          </a:p>
          <a:p>
            <a:r>
              <a:rPr lang="en-US" sz="1800" b="0" i="0" u="none" strike="noStrike" baseline="0" dirty="0">
                <a:solidFill>
                  <a:srgbClr val="000000"/>
                </a:solidFill>
                <a:latin typeface="Calibri" panose="020F0502020204030204" pitchFamily="34" charset="0"/>
              </a:rPr>
              <a:t>Repeat 3-6until error is below threshold. </a:t>
            </a:r>
          </a:p>
          <a:p>
            <a:pPr algn="l"/>
            <a:endParaRPr lang="en-IN" sz="1800" b="0" i="0" u="none" strike="noStrike" baseline="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568255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863</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ArialMT</vt:lpstr>
      <vt:lpstr>Calibri</vt:lpstr>
      <vt:lpstr>Calibri Light</vt:lpstr>
      <vt:lpstr>Cambria Math</vt:lpstr>
      <vt:lpstr>Courier New</vt:lpstr>
      <vt:lpstr>Roboto-Regular</vt:lpstr>
      <vt:lpstr>Office Theme</vt:lpstr>
      <vt:lpstr>Motion Tracking for Medical Imaging</vt:lpstr>
      <vt:lpstr>Calibration</vt:lpstr>
      <vt:lpstr>Target Segmentation</vt:lpstr>
      <vt:lpstr>Key Point Identification</vt:lpstr>
      <vt:lpstr>RESULTS</vt:lpstr>
      <vt:lpstr>Single Camera Tracking</vt:lpstr>
      <vt:lpstr>Objective of Single Camera tracking</vt:lpstr>
      <vt:lpstr>Equation Used</vt:lpstr>
      <vt:lpstr>Steps</vt:lpstr>
      <vt:lpstr>Conclusion derived from single camera tracking</vt:lpstr>
      <vt:lpstr>Feature Selection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Motion Tracking for Medical Imaging</dc:title>
  <dc:creator>swachhith b</dc:creator>
  <cp:lastModifiedBy>swachhith b</cp:lastModifiedBy>
  <cp:revision>1</cp:revision>
  <dcterms:created xsi:type="dcterms:W3CDTF">2023-02-21T13:30:19Z</dcterms:created>
  <dcterms:modified xsi:type="dcterms:W3CDTF">2023-02-21T13:30:41Z</dcterms:modified>
</cp:coreProperties>
</file>