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679025"/>
            <a:ext cx="6156960" cy="833199"/>
          </a:xfrm>
          <a:prstGeom prst="rect">
            <a:avLst/>
          </a:prstGeom>
          <a:noFill/>
          <a:ln/>
        </p:spPr>
        <p:txBody>
          <a:bodyPr wrap="none" rtlCol="0" anchor="t"/>
          <a:lstStyle/>
          <a:p>
            <a:pPr indent="0" marL="0">
              <a:lnSpc>
                <a:spcPts val="6561"/>
              </a:lnSpc>
              <a:buNone/>
            </a:pPr>
            <a:r>
              <a:rPr lang="en-US" sz="5249" dirty="0">
                <a:solidFill>
                  <a:srgbClr val="272D45"/>
                </a:solidFill>
                <a:latin typeface="Kanit" pitchFamily="34" charset="0"/>
                <a:ea typeface="Kanit" pitchFamily="34" charset="-122"/>
                <a:cs typeface="Kanit" pitchFamily="34" charset="-120"/>
              </a:rPr>
              <a:t>System Calls in Linux</a:t>
            </a:r>
            <a:endParaRPr lang="en-US" sz="5249" dirty="0"/>
          </a:p>
        </p:txBody>
      </p:sp>
      <p:sp>
        <p:nvSpPr>
          <p:cNvPr id="6" name="Text 3"/>
          <p:cNvSpPr/>
          <p:nvPr/>
        </p:nvSpPr>
        <p:spPr>
          <a:xfrm>
            <a:off x="6319599" y="3845481"/>
            <a:ext cx="7477601" cy="1066205"/>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Welcome to the world of system calls in Linux, where the power of the command line meets the inner workings of the operating system. Join us on this journey of exploration!</a:t>
            </a:r>
            <a:endParaRPr lang="en-US" sz="1750" dirty="0"/>
          </a:p>
        </p:txBody>
      </p:sp>
      <p:sp>
        <p:nvSpPr>
          <p:cNvPr id="7" name="Shape 4"/>
          <p:cNvSpPr/>
          <p:nvPr/>
        </p:nvSpPr>
        <p:spPr>
          <a:xfrm>
            <a:off x="6319599" y="5178266"/>
            <a:ext cx="355402" cy="355402"/>
          </a:xfrm>
          <a:prstGeom prst="roundRect">
            <a:avLst>
              <a:gd name="adj" fmla="val 25726039"/>
            </a:avLst>
          </a:prstGeom>
          <a:solidFill>
            <a:srgbClr val="7AA49B"/>
          </a:solidFill>
          <a:ln w="7620">
            <a:solidFill>
              <a:srgbClr val="FFFFFF"/>
            </a:solidFill>
            <a:prstDash val="solid"/>
          </a:ln>
        </p:spPr>
      </p:sp>
      <p:sp>
        <p:nvSpPr>
          <p:cNvPr id="8" name="Text 5"/>
          <p:cNvSpPr/>
          <p:nvPr/>
        </p:nvSpPr>
        <p:spPr>
          <a:xfrm>
            <a:off x="6409611" y="5173147"/>
            <a:ext cx="175260" cy="365760"/>
          </a:xfrm>
          <a:prstGeom prst="rect">
            <a:avLst/>
          </a:prstGeom>
          <a:noFill/>
          <a:ln/>
        </p:spPr>
        <p:txBody>
          <a:bodyPr wrap="none" rtlCol="0" anchor="t"/>
          <a:lstStyle/>
          <a:p>
            <a:pPr algn="ctr" indent="0" marL="0">
              <a:lnSpc>
                <a:spcPts val="2880"/>
              </a:lnSpc>
              <a:buNone/>
            </a:pPr>
            <a:r>
              <a:rPr lang="en-US" sz="1152" dirty="0">
                <a:solidFill>
                  <a:srgbClr val="3C3838"/>
                </a:solidFill>
                <a:latin typeface="Martel Sans" pitchFamily="34" charset="0"/>
                <a:ea typeface="Martel Sans" pitchFamily="34" charset="-122"/>
                <a:cs typeface="Martel Sans" pitchFamily="34" charset="-120"/>
              </a:rPr>
              <a:t>SB</a:t>
            </a:r>
            <a:endParaRPr lang="en-US" sz="1152" dirty="0"/>
          </a:p>
        </p:txBody>
      </p:sp>
      <p:sp>
        <p:nvSpPr>
          <p:cNvPr id="9" name="Text 6"/>
          <p:cNvSpPr/>
          <p:nvPr/>
        </p:nvSpPr>
        <p:spPr>
          <a:xfrm>
            <a:off x="6786086" y="5161598"/>
            <a:ext cx="2583180" cy="388858"/>
          </a:xfrm>
          <a:prstGeom prst="rect">
            <a:avLst/>
          </a:prstGeom>
          <a:noFill/>
          <a:ln/>
        </p:spPr>
        <p:txBody>
          <a:bodyPr wrap="none" rtlCol="0" anchor="t"/>
          <a:lstStyle/>
          <a:p>
            <a:pPr algn="l" indent="0" marL="0">
              <a:lnSpc>
                <a:spcPts val="3062"/>
              </a:lnSpc>
              <a:buNone/>
            </a:pPr>
            <a:r>
              <a:rPr lang="en-US" sz="2187" b="1" dirty="0">
                <a:solidFill>
                  <a:srgbClr val="2C3249"/>
                </a:solidFill>
                <a:latin typeface="Martel Sans" pitchFamily="34" charset="0"/>
                <a:ea typeface="Martel Sans" pitchFamily="34" charset="-122"/>
                <a:cs typeface="Martel Sans" pitchFamily="34" charset="-120"/>
              </a:rPr>
              <a:t>by Snigdha Bobbili</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216">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51152" y="910709"/>
            <a:ext cx="9227820" cy="661154"/>
          </a:xfrm>
          <a:prstGeom prst="rect">
            <a:avLst/>
          </a:prstGeom>
          <a:noFill/>
          <a:ln/>
        </p:spPr>
        <p:txBody>
          <a:bodyPr wrap="none" rtlCol="0" anchor="t"/>
          <a:lstStyle/>
          <a:p>
            <a:pPr indent="0" marL="0">
              <a:lnSpc>
                <a:spcPts val="5207"/>
              </a:lnSpc>
              <a:buNone/>
            </a:pPr>
            <a:r>
              <a:rPr lang="en-US" sz="4166" dirty="0">
                <a:solidFill>
                  <a:srgbClr val="272D45"/>
                </a:solidFill>
                <a:latin typeface="Kanit" pitchFamily="34" charset="0"/>
                <a:ea typeface="Kanit" pitchFamily="34" charset="-122"/>
                <a:cs typeface="Kanit" pitchFamily="34" charset="-120"/>
              </a:rPr>
              <a:t>The Importance of System Calls in Linux</a:t>
            </a:r>
            <a:endParaRPr lang="en-US" sz="4166" dirty="0"/>
          </a:p>
        </p:txBody>
      </p:sp>
      <p:sp>
        <p:nvSpPr>
          <p:cNvPr id="6" name="Shape 3"/>
          <p:cNvSpPr/>
          <p:nvPr/>
        </p:nvSpPr>
        <p:spPr>
          <a:xfrm>
            <a:off x="4451152" y="1889284"/>
            <a:ext cx="9385697" cy="1668780"/>
          </a:xfrm>
          <a:prstGeom prst="roundRect">
            <a:avLst>
              <a:gd name="adj" fmla="val 5706"/>
            </a:avLst>
          </a:prstGeom>
          <a:solidFill>
            <a:srgbClr val="DFECE9"/>
          </a:solidFill>
          <a:ln w="13216">
            <a:solidFill>
              <a:srgbClr val="BFD9D3"/>
            </a:solidFill>
            <a:prstDash val="solid"/>
          </a:ln>
        </p:spPr>
      </p:sp>
      <p:sp>
        <p:nvSpPr>
          <p:cNvPr id="7" name="Text 4"/>
          <p:cNvSpPr/>
          <p:nvPr/>
        </p:nvSpPr>
        <p:spPr>
          <a:xfrm>
            <a:off x="4675942" y="2114074"/>
            <a:ext cx="2727960" cy="330637"/>
          </a:xfrm>
          <a:prstGeom prst="rect">
            <a:avLst/>
          </a:prstGeom>
          <a:noFill/>
          <a:ln/>
        </p:spPr>
        <p:txBody>
          <a:bodyPr wrap="none" rtlCol="0" anchor="t"/>
          <a:lstStyle/>
          <a:p>
            <a:pPr indent="0" marL="0">
              <a:lnSpc>
                <a:spcPts val="2604"/>
              </a:lnSpc>
              <a:buNone/>
            </a:pPr>
            <a:r>
              <a:rPr lang="en-US" sz="2083" dirty="0">
                <a:solidFill>
                  <a:srgbClr val="2C3249"/>
                </a:solidFill>
                <a:latin typeface="Kanit" pitchFamily="34" charset="0"/>
                <a:ea typeface="Kanit" pitchFamily="34" charset="-122"/>
                <a:cs typeface="Kanit" pitchFamily="34" charset="-120"/>
              </a:rPr>
              <a:t>Enhanced Functionality</a:t>
            </a:r>
            <a:endParaRPr lang="en-US" sz="2083" dirty="0"/>
          </a:p>
        </p:txBody>
      </p:sp>
      <p:sp>
        <p:nvSpPr>
          <p:cNvPr id="8" name="Text 5"/>
          <p:cNvSpPr/>
          <p:nvPr/>
        </p:nvSpPr>
        <p:spPr>
          <a:xfrm>
            <a:off x="4675942" y="2656284"/>
            <a:ext cx="8936117" cy="676989"/>
          </a:xfrm>
          <a:prstGeom prst="rect">
            <a:avLst/>
          </a:prstGeom>
          <a:noFill/>
          <a:ln/>
        </p:spPr>
        <p:txBody>
          <a:bodyPr wrap="square" rtlCol="0" anchor="t"/>
          <a:lstStyle/>
          <a:p>
            <a:pPr indent="0" marL="0">
              <a:lnSpc>
                <a:spcPts val="2666"/>
              </a:lnSpc>
              <a:buNone/>
            </a:pPr>
            <a:r>
              <a:rPr lang="en-US" sz="1666" dirty="0">
                <a:solidFill>
                  <a:srgbClr val="2C3249"/>
                </a:solidFill>
                <a:latin typeface="Martel Sans" pitchFamily="34" charset="0"/>
                <a:ea typeface="Martel Sans" pitchFamily="34" charset="-122"/>
                <a:cs typeface="Martel Sans" pitchFamily="34" charset="-120"/>
              </a:rPr>
              <a:t>Discover how system calls enable Linux applications to access the underlying kernel functionality, offering a wide range of powerful features.</a:t>
            </a:r>
            <a:endParaRPr lang="en-US" sz="1666" dirty="0"/>
          </a:p>
        </p:txBody>
      </p:sp>
      <p:sp>
        <p:nvSpPr>
          <p:cNvPr id="9" name="Shape 6"/>
          <p:cNvSpPr/>
          <p:nvPr/>
        </p:nvSpPr>
        <p:spPr>
          <a:xfrm>
            <a:off x="4451152" y="3769638"/>
            <a:ext cx="9385697" cy="1668780"/>
          </a:xfrm>
          <a:prstGeom prst="roundRect">
            <a:avLst>
              <a:gd name="adj" fmla="val 5706"/>
            </a:avLst>
          </a:prstGeom>
          <a:solidFill>
            <a:srgbClr val="DFECE9"/>
          </a:solidFill>
          <a:ln w="13216">
            <a:solidFill>
              <a:srgbClr val="BFD9D3"/>
            </a:solidFill>
            <a:prstDash val="solid"/>
          </a:ln>
        </p:spPr>
      </p:sp>
      <p:sp>
        <p:nvSpPr>
          <p:cNvPr id="10" name="Text 7"/>
          <p:cNvSpPr/>
          <p:nvPr/>
        </p:nvSpPr>
        <p:spPr>
          <a:xfrm>
            <a:off x="4675942" y="3994428"/>
            <a:ext cx="3680460" cy="330637"/>
          </a:xfrm>
          <a:prstGeom prst="rect">
            <a:avLst/>
          </a:prstGeom>
          <a:noFill/>
          <a:ln/>
        </p:spPr>
        <p:txBody>
          <a:bodyPr wrap="none" rtlCol="0" anchor="t"/>
          <a:lstStyle/>
          <a:p>
            <a:pPr indent="0" marL="0">
              <a:lnSpc>
                <a:spcPts val="2604"/>
              </a:lnSpc>
              <a:buNone/>
            </a:pPr>
            <a:r>
              <a:rPr lang="en-US" sz="2083" dirty="0">
                <a:solidFill>
                  <a:srgbClr val="2C3249"/>
                </a:solidFill>
                <a:latin typeface="Kanit" pitchFamily="34" charset="0"/>
                <a:ea typeface="Kanit" pitchFamily="34" charset="-122"/>
                <a:cs typeface="Kanit" pitchFamily="34" charset="-120"/>
              </a:rPr>
              <a:t>Efficient Resource Management</a:t>
            </a:r>
            <a:endParaRPr lang="en-US" sz="2083" dirty="0"/>
          </a:p>
        </p:txBody>
      </p:sp>
      <p:sp>
        <p:nvSpPr>
          <p:cNvPr id="11" name="Text 8"/>
          <p:cNvSpPr/>
          <p:nvPr/>
        </p:nvSpPr>
        <p:spPr>
          <a:xfrm>
            <a:off x="4675942" y="4536638"/>
            <a:ext cx="8936117" cy="676989"/>
          </a:xfrm>
          <a:prstGeom prst="rect">
            <a:avLst/>
          </a:prstGeom>
          <a:noFill/>
          <a:ln/>
        </p:spPr>
        <p:txBody>
          <a:bodyPr wrap="square" rtlCol="0" anchor="t"/>
          <a:lstStyle/>
          <a:p>
            <a:pPr indent="0" marL="0">
              <a:lnSpc>
                <a:spcPts val="2666"/>
              </a:lnSpc>
              <a:buNone/>
            </a:pPr>
            <a:r>
              <a:rPr lang="en-US" sz="1666" dirty="0">
                <a:solidFill>
                  <a:srgbClr val="2C3249"/>
                </a:solidFill>
                <a:latin typeface="Martel Sans" pitchFamily="34" charset="0"/>
                <a:ea typeface="Martel Sans" pitchFamily="34" charset="-122"/>
                <a:cs typeface="Martel Sans" pitchFamily="34" charset="-120"/>
              </a:rPr>
              <a:t>Learn how system calls allow processes to interact with the kernel, optimizing resource allocation and ensuring smooth execution.</a:t>
            </a:r>
            <a:endParaRPr lang="en-US" sz="1666" dirty="0"/>
          </a:p>
        </p:txBody>
      </p:sp>
      <p:sp>
        <p:nvSpPr>
          <p:cNvPr id="12" name="Shape 9"/>
          <p:cNvSpPr/>
          <p:nvPr/>
        </p:nvSpPr>
        <p:spPr>
          <a:xfrm>
            <a:off x="4451152" y="5649992"/>
            <a:ext cx="9385697" cy="1668780"/>
          </a:xfrm>
          <a:prstGeom prst="roundRect">
            <a:avLst>
              <a:gd name="adj" fmla="val 5706"/>
            </a:avLst>
          </a:prstGeom>
          <a:solidFill>
            <a:srgbClr val="DFECE9"/>
          </a:solidFill>
          <a:ln w="13216">
            <a:solidFill>
              <a:srgbClr val="BFD9D3"/>
            </a:solidFill>
            <a:prstDash val="solid"/>
          </a:ln>
        </p:spPr>
      </p:sp>
      <p:sp>
        <p:nvSpPr>
          <p:cNvPr id="13" name="Text 10"/>
          <p:cNvSpPr/>
          <p:nvPr/>
        </p:nvSpPr>
        <p:spPr>
          <a:xfrm>
            <a:off x="4675942" y="5874782"/>
            <a:ext cx="3002280" cy="330637"/>
          </a:xfrm>
          <a:prstGeom prst="rect">
            <a:avLst/>
          </a:prstGeom>
          <a:noFill/>
          <a:ln/>
        </p:spPr>
        <p:txBody>
          <a:bodyPr wrap="none" rtlCol="0" anchor="t"/>
          <a:lstStyle/>
          <a:p>
            <a:pPr indent="0" marL="0">
              <a:lnSpc>
                <a:spcPts val="2604"/>
              </a:lnSpc>
              <a:buNone/>
            </a:pPr>
            <a:r>
              <a:rPr lang="en-US" sz="2083" dirty="0">
                <a:solidFill>
                  <a:srgbClr val="2C3249"/>
                </a:solidFill>
                <a:latin typeface="Kanit" pitchFamily="34" charset="0"/>
                <a:ea typeface="Kanit" pitchFamily="34" charset="-122"/>
                <a:cs typeface="Kanit" pitchFamily="34" charset="-120"/>
              </a:rPr>
              <a:t>Secure Kernel Boundaries</a:t>
            </a:r>
            <a:endParaRPr lang="en-US" sz="2083" dirty="0"/>
          </a:p>
        </p:txBody>
      </p:sp>
      <p:sp>
        <p:nvSpPr>
          <p:cNvPr id="14" name="Text 11"/>
          <p:cNvSpPr/>
          <p:nvPr/>
        </p:nvSpPr>
        <p:spPr>
          <a:xfrm>
            <a:off x="4675942" y="6416993"/>
            <a:ext cx="8936117" cy="676989"/>
          </a:xfrm>
          <a:prstGeom prst="rect">
            <a:avLst/>
          </a:prstGeom>
          <a:noFill/>
          <a:ln/>
        </p:spPr>
        <p:txBody>
          <a:bodyPr wrap="square" rtlCol="0" anchor="t"/>
          <a:lstStyle/>
          <a:p>
            <a:pPr indent="0" marL="0">
              <a:lnSpc>
                <a:spcPts val="2666"/>
              </a:lnSpc>
              <a:buNone/>
            </a:pPr>
            <a:r>
              <a:rPr lang="en-US" sz="1666" dirty="0">
                <a:solidFill>
                  <a:srgbClr val="2C3249"/>
                </a:solidFill>
                <a:latin typeface="Martel Sans" pitchFamily="34" charset="0"/>
                <a:ea typeface="Martel Sans" pitchFamily="34" charset="-122"/>
                <a:cs typeface="Martel Sans" pitchFamily="34" charset="-120"/>
              </a:rPr>
              <a:t>Explore how system calls serve as gateways between user space and kernel space, providing secure access to critical system operations.</a:t>
            </a:r>
            <a:endParaRPr lang="en-US" sz="1666"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30314"/>
          </a:xfrm>
          <a:prstGeom prst="rect">
            <a:avLst/>
          </a:prstGeom>
          <a:solidFill>
            <a:srgbClr val="FFFFFF"/>
          </a:solidFill>
          <a:ln w="11549">
            <a:solidFill>
              <a:srgbClr val="E5E0DF"/>
            </a:solidFill>
            <a:prstDash val="solid"/>
          </a:ln>
        </p:spPr>
      </p:sp>
      <p:sp>
        <p:nvSpPr>
          <p:cNvPr id="4" name="Text 2"/>
          <p:cNvSpPr/>
          <p:nvPr/>
        </p:nvSpPr>
        <p:spPr>
          <a:xfrm>
            <a:off x="2920841" y="508754"/>
            <a:ext cx="6172200" cy="578168"/>
          </a:xfrm>
          <a:prstGeom prst="rect">
            <a:avLst/>
          </a:prstGeom>
          <a:noFill/>
          <a:ln/>
        </p:spPr>
        <p:txBody>
          <a:bodyPr wrap="none" rtlCol="0" anchor="t"/>
          <a:lstStyle/>
          <a:p>
            <a:pPr indent="0" marL="0">
              <a:lnSpc>
                <a:spcPts val="4553"/>
              </a:lnSpc>
              <a:buNone/>
            </a:pPr>
            <a:r>
              <a:rPr lang="en-US" sz="3642" dirty="0">
                <a:solidFill>
                  <a:srgbClr val="272D45"/>
                </a:solidFill>
                <a:latin typeface="Kanit" pitchFamily="34" charset="0"/>
                <a:ea typeface="Kanit" pitchFamily="34" charset="-122"/>
                <a:cs typeface="Kanit" pitchFamily="34" charset="-120"/>
              </a:rPr>
              <a:t>Types of System Calls in Linux</a:t>
            </a:r>
            <a:endParaRPr lang="en-US" sz="3642" dirty="0"/>
          </a:p>
        </p:txBody>
      </p:sp>
      <p:sp>
        <p:nvSpPr>
          <p:cNvPr id="5" name="Shape 3"/>
          <p:cNvSpPr/>
          <p:nvPr/>
        </p:nvSpPr>
        <p:spPr>
          <a:xfrm>
            <a:off x="2920841" y="1601510"/>
            <a:ext cx="416243" cy="416243"/>
          </a:xfrm>
          <a:prstGeom prst="roundRect">
            <a:avLst>
              <a:gd name="adj" fmla="val 20003"/>
            </a:avLst>
          </a:prstGeom>
          <a:solidFill>
            <a:srgbClr val="DFECE9"/>
          </a:solidFill>
          <a:ln w="11549">
            <a:solidFill>
              <a:srgbClr val="BFD9D3"/>
            </a:solidFill>
            <a:prstDash val="solid"/>
          </a:ln>
        </p:spPr>
      </p:sp>
      <p:sp>
        <p:nvSpPr>
          <p:cNvPr id="6" name="Text 4"/>
          <p:cNvSpPr/>
          <p:nvPr/>
        </p:nvSpPr>
        <p:spPr>
          <a:xfrm>
            <a:off x="3087053" y="1636157"/>
            <a:ext cx="83820" cy="346829"/>
          </a:xfrm>
          <a:prstGeom prst="rect">
            <a:avLst/>
          </a:prstGeom>
          <a:noFill/>
          <a:ln/>
        </p:spPr>
        <p:txBody>
          <a:bodyPr wrap="none" rtlCol="0" anchor="t"/>
          <a:lstStyle/>
          <a:p>
            <a:pPr algn="ctr" indent="0" marL="0">
              <a:lnSpc>
                <a:spcPts val="2732"/>
              </a:lnSpc>
              <a:buNone/>
            </a:pPr>
            <a:r>
              <a:rPr lang="en-US" sz="2185" dirty="0">
                <a:solidFill>
                  <a:srgbClr val="2C3249"/>
                </a:solidFill>
                <a:latin typeface="Kanit" pitchFamily="34" charset="0"/>
                <a:ea typeface="Kanit" pitchFamily="34" charset="-122"/>
                <a:cs typeface="Kanit" pitchFamily="34" charset="-120"/>
              </a:rPr>
              <a:t>1</a:t>
            </a:r>
            <a:endParaRPr lang="en-US" sz="2185" dirty="0"/>
          </a:p>
        </p:txBody>
      </p:sp>
      <p:sp>
        <p:nvSpPr>
          <p:cNvPr id="7" name="Text 5"/>
          <p:cNvSpPr/>
          <p:nvPr/>
        </p:nvSpPr>
        <p:spPr>
          <a:xfrm>
            <a:off x="3522107" y="1665089"/>
            <a:ext cx="1850231" cy="289084"/>
          </a:xfrm>
          <a:prstGeom prst="rect">
            <a:avLst/>
          </a:prstGeom>
          <a:noFill/>
          <a:ln/>
        </p:spPr>
        <p:txBody>
          <a:bodyPr wrap="none" rtlCol="0" anchor="t"/>
          <a:lstStyle/>
          <a:p>
            <a:pPr indent="0" marL="0">
              <a:lnSpc>
                <a:spcPts val="2276"/>
              </a:lnSpc>
              <a:buNone/>
            </a:pPr>
            <a:r>
              <a:rPr lang="en-US" sz="1821" dirty="0">
                <a:solidFill>
                  <a:srgbClr val="2C3249"/>
                </a:solidFill>
                <a:latin typeface="Kanit" pitchFamily="34" charset="0"/>
                <a:ea typeface="Kanit" pitchFamily="34" charset="-122"/>
                <a:cs typeface="Kanit" pitchFamily="34" charset="-120"/>
              </a:rPr>
              <a:t>Process Control</a:t>
            </a:r>
            <a:endParaRPr lang="en-US" sz="1821" dirty="0"/>
          </a:p>
        </p:txBody>
      </p:sp>
      <p:sp>
        <p:nvSpPr>
          <p:cNvPr id="8" name="Text 6"/>
          <p:cNvSpPr/>
          <p:nvPr/>
        </p:nvSpPr>
        <p:spPr>
          <a:xfrm>
            <a:off x="3522107" y="2139196"/>
            <a:ext cx="3700582" cy="1183958"/>
          </a:xfrm>
          <a:prstGeom prst="rect">
            <a:avLst/>
          </a:prstGeom>
          <a:noFill/>
          <a:ln/>
        </p:spPr>
        <p:txBody>
          <a:bodyPr wrap="square" rtlCol="0" anchor="t"/>
          <a:lstStyle/>
          <a:p>
            <a:pPr indent="0" marL="0">
              <a:lnSpc>
                <a:spcPts val="2331"/>
              </a:lnSpc>
              <a:buNone/>
            </a:pPr>
            <a:r>
              <a:rPr lang="en-US" sz="1457" dirty="0">
                <a:solidFill>
                  <a:srgbClr val="2C3249"/>
                </a:solidFill>
                <a:latin typeface="Martel Sans" pitchFamily="34" charset="0"/>
                <a:ea typeface="Martel Sans" pitchFamily="34" charset="-122"/>
                <a:cs typeface="Martel Sans" pitchFamily="34" charset="-120"/>
              </a:rPr>
              <a:t>Delve into the world of process control system calls, enabling processes to be created, terminated, and managed effectively.</a:t>
            </a:r>
            <a:endParaRPr lang="en-US" sz="1457" dirty="0"/>
          </a:p>
        </p:txBody>
      </p:sp>
      <p:sp>
        <p:nvSpPr>
          <p:cNvPr id="9" name="Shape 7"/>
          <p:cNvSpPr/>
          <p:nvPr/>
        </p:nvSpPr>
        <p:spPr>
          <a:xfrm>
            <a:off x="7407712" y="1601510"/>
            <a:ext cx="416243" cy="416243"/>
          </a:xfrm>
          <a:prstGeom prst="roundRect">
            <a:avLst>
              <a:gd name="adj" fmla="val 20003"/>
            </a:avLst>
          </a:prstGeom>
          <a:solidFill>
            <a:srgbClr val="DFECE9"/>
          </a:solidFill>
          <a:ln w="11549">
            <a:solidFill>
              <a:srgbClr val="BFD9D3"/>
            </a:solidFill>
            <a:prstDash val="solid"/>
          </a:ln>
        </p:spPr>
      </p:sp>
      <p:sp>
        <p:nvSpPr>
          <p:cNvPr id="10" name="Text 8"/>
          <p:cNvSpPr/>
          <p:nvPr/>
        </p:nvSpPr>
        <p:spPr>
          <a:xfrm>
            <a:off x="7547253" y="1636157"/>
            <a:ext cx="137160" cy="346829"/>
          </a:xfrm>
          <a:prstGeom prst="rect">
            <a:avLst/>
          </a:prstGeom>
          <a:noFill/>
          <a:ln/>
        </p:spPr>
        <p:txBody>
          <a:bodyPr wrap="none" rtlCol="0" anchor="t"/>
          <a:lstStyle/>
          <a:p>
            <a:pPr algn="ctr" indent="0" marL="0">
              <a:lnSpc>
                <a:spcPts val="2732"/>
              </a:lnSpc>
              <a:buNone/>
            </a:pPr>
            <a:r>
              <a:rPr lang="en-US" sz="2185" dirty="0">
                <a:solidFill>
                  <a:srgbClr val="2C3249"/>
                </a:solidFill>
                <a:latin typeface="Kanit" pitchFamily="34" charset="0"/>
                <a:ea typeface="Kanit" pitchFamily="34" charset="-122"/>
                <a:cs typeface="Kanit" pitchFamily="34" charset="-120"/>
              </a:rPr>
              <a:t>2</a:t>
            </a:r>
            <a:endParaRPr lang="en-US" sz="2185" dirty="0"/>
          </a:p>
        </p:txBody>
      </p:sp>
      <p:sp>
        <p:nvSpPr>
          <p:cNvPr id="11" name="Text 9"/>
          <p:cNvSpPr/>
          <p:nvPr/>
        </p:nvSpPr>
        <p:spPr>
          <a:xfrm>
            <a:off x="8008977" y="1665089"/>
            <a:ext cx="1850231" cy="289084"/>
          </a:xfrm>
          <a:prstGeom prst="rect">
            <a:avLst/>
          </a:prstGeom>
          <a:noFill/>
          <a:ln/>
        </p:spPr>
        <p:txBody>
          <a:bodyPr wrap="none" rtlCol="0" anchor="t"/>
          <a:lstStyle/>
          <a:p>
            <a:pPr indent="0" marL="0">
              <a:lnSpc>
                <a:spcPts val="2276"/>
              </a:lnSpc>
              <a:buNone/>
            </a:pPr>
            <a:r>
              <a:rPr lang="en-US" sz="1821" dirty="0">
                <a:solidFill>
                  <a:srgbClr val="2C3249"/>
                </a:solidFill>
                <a:latin typeface="Kanit" pitchFamily="34" charset="0"/>
                <a:ea typeface="Kanit" pitchFamily="34" charset="-122"/>
                <a:cs typeface="Kanit" pitchFamily="34" charset="-120"/>
              </a:rPr>
              <a:t>File Management</a:t>
            </a:r>
            <a:endParaRPr lang="en-US" sz="1821" dirty="0"/>
          </a:p>
        </p:txBody>
      </p:sp>
      <p:sp>
        <p:nvSpPr>
          <p:cNvPr id="12" name="Text 10"/>
          <p:cNvSpPr/>
          <p:nvPr/>
        </p:nvSpPr>
        <p:spPr>
          <a:xfrm>
            <a:off x="8008977" y="2139196"/>
            <a:ext cx="3700582" cy="1183958"/>
          </a:xfrm>
          <a:prstGeom prst="rect">
            <a:avLst/>
          </a:prstGeom>
          <a:noFill/>
          <a:ln/>
        </p:spPr>
        <p:txBody>
          <a:bodyPr wrap="square" rtlCol="0" anchor="t"/>
          <a:lstStyle/>
          <a:p>
            <a:pPr indent="0" marL="0">
              <a:lnSpc>
                <a:spcPts val="2331"/>
              </a:lnSpc>
              <a:buNone/>
            </a:pPr>
            <a:r>
              <a:rPr lang="en-US" sz="1457" dirty="0">
                <a:solidFill>
                  <a:srgbClr val="2C3249"/>
                </a:solidFill>
                <a:latin typeface="Martel Sans" pitchFamily="34" charset="0"/>
                <a:ea typeface="Martel Sans" pitchFamily="34" charset="-122"/>
                <a:cs typeface="Martel Sans" pitchFamily="34" charset="-120"/>
              </a:rPr>
              <a:t>Uncover the file management system calls, empowering applications to manipulate files, directories, and permissions.</a:t>
            </a:r>
            <a:endParaRPr lang="en-US" sz="1457" dirty="0"/>
          </a:p>
        </p:txBody>
      </p:sp>
      <p:sp>
        <p:nvSpPr>
          <p:cNvPr id="13" name="Shape 11"/>
          <p:cNvSpPr/>
          <p:nvPr/>
        </p:nvSpPr>
        <p:spPr>
          <a:xfrm>
            <a:off x="2920841" y="3652718"/>
            <a:ext cx="416243" cy="416243"/>
          </a:xfrm>
          <a:prstGeom prst="roundRect">
            <a:avLst>
              <a:gd name="adj" fmla="val 20003"/>
            </a:avLst>
          </a:prstGeom>
          <a:solidFill>
            <a:srgbClr val="DFECE9"/>
          </a:solidFill>
          <a:ln w="11549">
            <a:solidFill>
              <a:srgbClr val="BFD9D3"/>
            </a:solidFill>
            <a:prstDash val="solid"/>
          </a:ln>
        </p:spPr>
      </p:sp>
      <p:sp>
        <p:nvSpPr>
          <p:cNvPr id="14" name="Text 12"/>
          <p:cNvSpPr/>
          <p:nvPr/>
        </p:nvSpPr>
        <p:spPr>
          <a:xfrm>
            <a:off x="3056572" y="3687366"/>
            <a:ext cx="144780" cy="346829"/>
          </a:xfrm>
          <a:prstGeom prst="rect">
            <a:avLst/>
          </a:prstGeom>
          <a:noFill/>
          <a:ln/>
        </p:spPr>
        <p:txBody>
          <a:bodyPr wrap="none" rtlCol="0" anchor="t"/>
          <a:lstStyle/>
          <a:p>
            <a:pPr algn="ctr" indent="0" marL="0">
              <a:lnSpc>
                <a:spcPts val="2732"/>
              </a:lnSpc>
              <a:buNone/>
            </a:pPr>
            <a:r>
              <a:rPr lang="en-US" sz="2185" dirty="0">
                <a:solidFill>
                  <a:srgbClr val="2C3249"/>
                </a:solidFill>
                <a:latin typeface="Kanit" pitchFamily="34" charset="0"/>
                <a:ea typeface="Kanit" pitchFamily="34" charset="-122"/>
                <a:cs typeface="Kanit" pitchFamily="34" charset="-120"/>
              </a:rPr>
              <a:t>3</a:t>
            </a:r>
            <a:endParaRPr lang="en-US" sz="2185" dirty="0"/>
          </a:p>
        </p:txBody>
      </p:sp>
      <p:sp>
        <p:nvSpPr>
          <p:cNvPr id="15" name="Text 13"/>
          <p:cNvSpPr/>
          <p:nvPr/>
        </p:nvSpPr>
        <p:spPr>
          <a:xfrm>
            <a:off x="3522107" y="3716298"/>
            <a:ext cx="2034540" cy="289084"/>
          </a:xfrm>
          <a:prstGeom prst="rect">
            <a:avLst/>
          </a:prstGeom>
          <a:noFill/>
          <a:ln/>
        </p:spPr>
        <p:txBody>
          <a:bodyPr wrap="none" rtlCol="0" anchor="t"/>
          <a:lstStyle/>
          <a:p>
            <a:pPr indent="0" marL="0">
              <a:lnSpc>
                <a:spcPts val="2276"/>
              </a:lnSpc>
              <a:buNone/>
            </a:pPr>
            <a:r>
              <a:rPr lang="en-US" sz="1821" dirty="0">
                <a:solidFill>
                  <a:srgbClr val="2C3249"/>
                </a:solidFill>
                <a:latin typeface="Kanit" pitchFamily="34" charset="0"/>
                <a:ea typeface="Kanit" pitchFamily="34" charset="-122"/>
                <a:cs typeface="Kanit" pitchFamily="34" charset="-120"/>
              </a:rPr>
              <a:t>Device Management</a:t>
            </a:r>
            <a:endParaRPr lang="en-US" sz="1821" dirty="0"/>
          </a:p>
        </p:txBody>
      </p:sp>
      <p:sp>
        <p:nvSpPr>
          <p:cNvPr id="16" name="Text 14"/>
          <p:cNvSpPr/>
          <p:nvPr/>
        </p:nvSpPr>
        <p:spPr>
          <a:xfrm>
            <a:off x="3522107" y="4190405"/>
            <a:ext cx="3700582" cy="1183958"/>
          </a:xfrm>
          <a:prstGeom prst="rect">
            <a:avLst/>
          </a:prstGeom>
          <a:noFill/>
          <a:ln/>
        </p:spPr>
        <p:txBody>
          <a:bodyPr wrap="square" rtlCol="0" anchor="t"/>
          <a:lstStyle/>
          <a:p>
            <a:pPr indent="0" marL="0">
              <a:lnSpc>
                <a:spcPts val="2331"/>
              </a:lnSpc>
              <a:buNone/>
            </a:pPr>
            <a:r>
              <a:rPr lang="en-US" sz="1457" dirty="0">
                <a:solidFill>
                  <a:srgbClr val="2C3249"/>
                </a:solidFill>
                <a:latin typeface="Martel Sans" pitchFamily="34" charset="0"/>
                <a:ea typeface="Martel Sans" pitchFamily="34" charset="-122"/>
                <a:cs typeface="Martel Sans" pitchFamily="34" charset="-120"/>
              </a:rPr>
              <a:t>Discover how device management system calls enable communication with hardware devices, facilitating device configuration and control.</a:t>
            </a:r>
            <a:endParaRPr lang="en-US" sz="1457" dirty="0"/>
          </a:p>
        </p:txBody>
      </p:sp>
      <p:sp>
        <p:nvSpPr>
          <p:cNvPr id="17" name="Shape 15"/>
          <p:cNvSpPr/>
          <p:nvPr/>
        </p:nvSpPr>
        <p:spPr>
          <a:xfrm>
            <a:off x="7407712" y="3652718"/>
            <a:ext cx="416243" cy="416243"/>
          </a:xfrm>
          <a:prstGeom prst="roundRect">
            <a:avLst>
              <a:gd name="adj" fmla="val 20003"/>
            </a:avLst>
          </a:prstGeom>
          <a:solidFill>
            <a:srgbClr val="DFECE9"/>
          </a:solidFill>
          <a:ln w="11549">
            <a:solidFill>
              <a:srgbClr val="BFD9D3"/>
            </a:solidFill>
            <a:prstDash val="solid"/>
          </a:ln>
        </p:spPr>
      </p:sp>
      <p:sp>
        <p:nvSpPr>
          <p:cNvPr id="18" name="Text 16"/>
          <p:cNvSpPr/>
          <p:nvPr/>
        </p:nvSpPr>
        <p:spPr>
          <a:xfrm>
            <a:off x="7543443" y="3687366"/>
            <a:ext cx="144780" cy="346829"/>
          </a:xfrm>
          <a:prstGeom prst="rect">
            <a:avLst/>
          </a:prstGeom>
          <a:noFill/>
          <a:ln/>
        </p:spPr>
        <p:txBody>
          <a:bodyPr wrap="none" rtlCol="0" anchor="t"/>
          <a:lstStyle/>
          <a:p>
            <a:pPr algn="ctr" indent="0" marL="0">
              <a:lnSpc>
                <a:spcPts val="2732"/>
              </a:lnSpc>
              <a:buNone/>
            </a:pPr>
            <a:r>
              <a:rPr lang="en-US" sz="2185" dirty="0">
                <a:solidFill>
                  <a:srgbClr val="2C3249"/>
                </a:solidFill>
                <a:latin typeface="Kanit" pitchFamily="34" charset="0"/>
                <a:ea typeface="Kanit" pitchFamily="34" charset="-122"/>
                <a:cs typeface="Kanit" pitchFamily="34" charset="-120"/>
              </a:rPr>
              <a:t>4</a:t>
            </a:r>
            <a:endParaRPr lang="en-US" sz="2185" dirty="0"/>
          </a:p>
        </p:txBody>
      </p:sp>
      <p:sp>
        <p:nvSpPr>
          <p:cNvPr id="19" name="Text 17"/>
          <p:cNvSpPr/>
          <p:nvPr/>
        </p:nvSpPr>
        <p:spPr>
          <a:xfrm>
            <a:off x="8008977" y="3716298"/>
            <a:ext cx="2987040" cy="289084"/>
          </a:xfrm>
          <a:prstGeom prst="rect">
            <a:avLst/>
          </a:prstGeom>
          <a:noFill/>
          <a:ln/>
        </p:spPr>
        <p:txBody>
          <a:bodyPr wrap="none" rtlCol="0" anchor="t"/>
          <a:lstStyle/>
          <a:p>
            <a:pPr indent="0" marL="0">
              <a:lnSpc>
                <a:spcPts val="2276"/>
              </a:lnSpc>
              <a:buNone/>
            </a:pPr>
            <a:r>
              <a:rPr lang="en-US" sz="1821" dirty="0">
                <a:solidFill>
                  <a:srgbClr val="2C3249"/>
                </a:solidFill>
                <a:latin typeface="Kanit" pitchFamily="34" charset="0"/>
                <a:ea typeface="Kanit" pitchFamily="34" charset="-122"/>
                <a:cs typeface="Kanit" pitchFamily="34" charset="-120"/>
              </a:rPr>
              <a:t>Inter-Process Communication</a:t>
            </a:r>
            <a:endParaRPr lang="en-US" sz="1821" dirty="0"/>
          </a:p>
        </p:txBody>
      </p:sp>
      <p:sp>
        <p:nvSpPr>
          <p:cNvPr id="20" name="Text 18"/>
          <p:cNvSpPr/>
          <p:nvPr/>
        </p:nvSpPr>
        <p:spPr>
          <a:xfrm>
            <a:off x="8008977" y="4190405"/>
            <a:ext cx="3700582" cy="1183958"/>
          </a:xfrm>
          <a:prstGeom prst="rect">
            <a:avLst/>
          </a:prstGeom>
          <a:noFill/>
          <a:ln/>
        </p:spPr>
        <p:txBody>
          <a:bodyPr wrap="square" rtlCol="0" anchor="t"/>
          <a:lstStyle/>
          <a:p>
            <a:pPr indent="0" marL="0">
              <a:lnSpc>
                <a:spcPts val="2331"/>
              </a:lnSpc>
              <a:buNone/>
            </a:pPr>
            <a:r>
              <a:rPr lang="en-US" sz="1457" dirty="0">
                <a:solidFill>
                  <a:srgbClr val="2C3249"/>
                </a:solidFill>
                <a:latin typeface="Martel Sans" pitchFamily="34" charset="0"/>
                <a:ea typeface="Martel Sans" pitchFamily="34" charset="-122"/>
                <a:cs typeface="Martel Sans" pitchFamily="34" charset="-120"/>
              </a:rPr>
              <a:t>Learn about inter-process communication system calls, enabling processes to share information and synchronize their activities.</a:t>
            </a:r>
            <a:endParaRPr lang="en-US" sz="1457" dirty="0"/>
          </a:p>
        </p:txBody>
      </p:sp>
      <p:sp>
        <p:nvSpPr>
          <p:cNvPr id="21" name="Shape 19"/>
          <p:cNvSpPr/>
          <p:nvPr/>
        </p:nvSpPr>
        <p:spPr>
          <a:xfrm>
            <a:off x="2920841" y="5703927"/>
            <a:ext cx="416243" cy="416243"/>
          </a:xfrm>
          <a:prstGeom prst="roundRect">
            <a:avLst>
              <a:gd name="adj" fmla="val 20003"/>
            </a:avLst>
          </a:prstGeom>
          <a:solidFill>
            <a:srgbClr val="DFECE9"/>
          </a:solidFill>
          <a:ln w="11549">
            <a:solidFill>
              <a:srgbClr val="BFD9D3"/>
            </a:solidFill>
            <a:prstDash val="solid"/>
          </a:ln>
        </p:spPr>
      </p:sp>
      <p:sp>
        <p:nvSpPr>
          <p:cNvPr id="22" name="Text 20"/>
          <p:cNvSpPr/>
          <p:nvPr/>
        </p:nvSpPr>
        <p:spPr>
          <a:xfrm>
            <a:off x="3060383" y="5738574"/>
            <a:ext cx="137160" cy="346829"/>
          </a:xfrm>
          <a:prstGeom prst="rect">
            <a:avLst/>
          </a:prstGeom>
          <a:noFill/>
          <a:ln/>
        </p:spPr>
        <p:txBody>
          <a:bodyPr wrap="none" rtlCol="0" anchor="t"/>
          <a:lstStyle/>
          <a:p>
            <a:pPr algn="ctr" indent="0" marL="0">
              <a:lnSpc>
                <a:spcPts val="2732"/>
              </a:lnSpc>
              <a:buNone/>
            </a:pPr>
            <a:r>
              <a:rPr lang="en-US" sz="2185" dirty="0">
                <a:solidFill>
                  <a:srgbClr val="2C3249"/>
                </a:solidFill>
                <a:latin typeface="Kanit" pitchFamily="34" charset="0"/>
                <a:ea typeface="Kanit" pitchFamily="34" charset="-122"/>
                <a:cs typeface="Kanit" pitchFamily="34" charset="-120"/>
              </a:rPr>
              <a:t>5</a:t>
            </a:r>
            <a:endParaRPr lang="en-US" sz="2185" dirty="0"/>
          </a:p>
        </p:txBody>
      </p:sp>
      <p:sp>
        <p:nvSpPr>
          <p:cNvPr id="23" name="Text 21"/>
          <p:cNvSpPr/>
          <p:nvPr/>
        </p:nvSpPr>
        <p:spPr>
          <a:xfrm>
            <a:off x="3522107" y="5767507"/>
            <a:ext cx="2202180" cy="289084"/>
          </a:xfrm>
          <a:prstGeom prst="rect">
            <a:avLst/>
          </a:prstGeom>
          <a:noFill/>
          <a:ln/>
        </p:spPr>
        <p:txBody>
          <a:bodyPr wrap="none" rtlCol="0" anchor="t"/>
          <a:lstStyle/>
          <a:p>
            <a:pPr indent="0" marL="0">
              <a:lnSpc>
                <a:spcPts val="2276"/>
              </a:lnSpc>
              <a:buNone/>
            </a:pPr>
            <a:r>
              <a:rPr lang="en-US" sz="1821" dirty="0">
                <a:solidFill>
                  <a:srgbClr val="2C3249"/>
                </a:solidFill>
                <a:latin typeface="Kanit" pitchFamily="34" charset="0"/>
                <a:ea typeface="Kanit" pitchFamily="34" charset="-122"/>
                <a:cs typeface="Kanit" pitchFamily="34" charset="-120"/>
              </a:rPr>
              <a:t>Memory Management</a:t>
            </a:r>
            <a:endParaRPr lang="en-US" sz="1821" dirty="0"/>
          </a:p>
        </p:txBody>
      </p:sp>
      <p:sp>
        <p:nvSpPr>
          <p:cNvPr id="24" name="Text 22"/>
          <p:cNvSpPr/>
          <p:nvPr/>
        </p:nvSpPr>
        <p:spPr>
          <a:xfrm>
            <a:off x="3522107" y="6241613"/>
            <a:ext cx="3700582" cy="1183958"/>
          </a:xfrm>
          <a:prstGeom prst="rect">
            <a:avLst/>
          </a:prstGeom>
          <a:noFill/>
          <a:ln/>
        </p:spPr>
        <p:txBody>
          <a:bodyPr wrap="square" rtlCol="0" anchor="t"/>
          <a:lstStyle/>
          <a:p>
            <a:pPr indent="0" marL="0">
              <a:lnSpc>
                <a:spcPts val="2331"/>
              </a:lnSpc>
              <a:buNone/>
            </a:pPr>
            <a:r>
              <a:rPr lang="en-US" sz="1457" dirty="0">
                <a:solidFill>
                  <a:srgbClr val="2C3249"/>
                </a:solidFill>
                <a:latin typeface="Martel Sans" pitchFamily="34" charset="0"/>
                <a:ea typeface="Martel Sans" pitchFamily="34" charset="-122"/>
                <a:cs typeface="Martel Sans" pitchFamily="34" charset="-120"/>
              </a:rPr>
              <a:t>Explore system calls for memory management, empowering efficient allocation, deallocation, and protection of memory resources.</a:t>
            </a:r>
            <a:endParaRPr lang="en-US" sz="1457" dirty="0"/>
          </a:p>
        </p:txBody>
      </p:sp>
      <p:sp>
        <p:nvSpPr>
          <p:cNvPr id="25" name="Shape 23"/>
          <p:cNvSpPr/>
          <p:nvPr/>
        </p:nvSpPr>
        <p:spPr>
          <a:xfrm>
            <a:off x="7407712" y="5703927"/>
            <a:ext cx="416243" cy="416243"/>
          </a:xfrm>
          <a:prstGeom prst="roundRect">
            <a:avLst>
              <a:gd name="adj" fmla="val 20003"/>
            </a:avLst>
          </a:prstGeom>
          <a:solidFill>
            <a:srgbClr val="DFECE9"/>
          </a:solidFill>
          <a:ln w="11549">
            <a:solidFill>
              <a:srgbClr val="BFD9D3"/>
            </a:solidFill>
            <a:prstDash val="solid"/>
          </a:ln>
        </p:spPr>
      </p:sp>
      <p:sp>
        <p:nvSpPr>
          <p:cNvPr id="26" name="Text 24"/>
          <p:cNvSpPr/>
          <p:nvPr/>
        </p:nvSpPr>
        <p:spPr>
          <a:xfrm>
            <a:off x="7539633" y="5738574"/>
            <a:ext cx="152400" cy="346829"/>
          </a:xfrm>
          <a:prstGeom prst="rect">
            <a:avLst/>
          </a:prstGeom>
          <a:noFill/>
          <a:ln/>
        </p:spPr>
        <p:txBody>
          <a:bodyPr wrap="none" rtlCol="0" anchor="t"/>
          <a:lstStyle/>
          <a:p>
            <a:pPr algn="ctr" indent="0" marL="0">
              <a:lnSpc>
                <a:spcPts val="2732"/>
              </a:lnSpc>
              <a:buNone/>
            </a:pPr>
            <a:r>
              <a:rPr lang="en-US" sz="2185" dirty="0">
                <a:solidFill>
                  <a:srgbClr val="2C3249"/>
                </a:solidFill>
                <a:latin typeface="Kanit" pitchFamily="34" charset="0"/>
                <a:ea typeface="Kanit" pitchFamily="34" charset="-122"/>
                <a:cs typeface="Kanit" pitchFamily="34" charset="-120"/>
              </a:rPr>
              <a:t>6</a:t>
            </a:r>
            <a:endParaRPr lang="en-US" sz="2185" dirty="0"/>
          </a:p>
        </p:txBody>
      </p:sp>
      <p:sp>
        <p:nvSpPr>
          <p:cNvPr id="27" name="Text 25"/>
          <p:cNvSpPr/>
          <p:nvPr/>
        </p:nvSpPr>
        <p:spPr>
          <a:xfrm>
            <a:off x="8008977" y="5767507"/>
            <a:ext cx="2484120" cy="289084"/>
          </a:xfrm>
          <a:prstGeom prst="rect">
            <a:avLst/>
          </a:prstGeom>
          <a:noFill/>
          <a:ln/>
        </p:spPr>
        <p:txBody>
          <a:bodyPr wrap="none" rtlCol="0" anchor="t"/>
          <a:lstStyle/>
          <a:p>
            <a:pPr indent="0" marL="0">
              <a:lnSpc>
                <a:spcPts val="2276"/>
              </a:lnSpc>
              <a:buNone/>
            </a:pPr>
            <a:r>
              <a:rPr lang="en-US" sz="1821" dirty="0">
                <a:solidFill>
                  <a:srgbClr val="2C3249"/>
                </a:solidFill>
                <a:latin typeface="Kanit" pitchFamily="34" charset="0"/>
                <a:ea typeface="Kanit" pitchFamily="34" charset="-122"/>
                <a:cs typeface="Kanit" pitchFamily="34" charset="-120"/>
              </a:rPr>
              <a:t>Network Communication</a:t>
            </a:r>
            <a:endParaRPr lang="en-US" sz="1821" dirty="0"/>
          </a:p>
        </p:txBody>
      </p:sp>
      <p:sp>
        <p:nvSpPr>
          <p:cNvPr id="28" name="Text 26"/>
          <p:cNvSpPr/>
          <p:nvPr/>
        </p:nvSpPr>
        <p:spPr>
          <a:xfrm>
            <a:off x="8008977" y="6241613"/>
            <a:ext cx="3700582" cy="1479947"/>
          </a:xfrm>
          <a:prstGeom prst="rect">
            <a:avLst/>
          </a:prstGeom>
          <a:noFill/>
          <a:ln/>
        </p:spPr>
        <p:txBody>
          <a:bodyPr wrap="square" rtlCol="0" anchor="t"/>
          <a:lstStyle/>
          <a:p>
            <a:pPr indent="0" marL="0">
              <a:lnSpc>
                <a:spcPts val="2331"/>
              </a:lnSpc>
              <a:buNone/>
            </a:pPr>
            <a:r>
              <a:rPr lang="en-US" sz="1457" dirty="0">
                <a:solidFill>
                  <a:srgbClr val="2C3249"/>
                </a:solidFill>
                <a:latin typeface="Martel Sans" pitchFamily="34" charset="0"/>
                <a:ea typeface="Martel Sans" pitchFamily="34" charset="-122"/>
                <a:cs typeface="Martel Sans" pitchFamily="34" charset="-120"/>
              </a:rPr>
              <a:t>Dive into the world of network communication system calls, facilitating communication over networks and shaping the interconnectedness of systems.</a:t>
            </a:r>
            <a:endParaRPr lang="en-US" sz="1457" dirty="0"/>
          </a:p>
        </p:txBody>
      </p:sp>
      <p:pic>
        <p:nvPicPr>
          <p:cNvPr id="2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2037993" y="2151578"/>
            <a:ext cx="7726680" cy="694373"/>
          </a:xfrm>
          <a:prstGeom prst="rect">
            <a:avLst/>
          </a:prstGeom>
          <a:noFill/>
          <a:ln/>
        </p:spPr>
        <p:txBody>
          <a:bodyPr wrap="non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How System Calls Work in Linux</a:t>
            </a:r>
            <a:endParaRPr lang="en-US" sz="4374" dirty="0"/>
          </a:p>
        </p:txBody>
      </p:sp>
      <p:sp>
        <p:nvSpPr>
          <p:cNvPr id="5" name="Text 3"/>
          <p:cNvSpPr/>
          <p:nvPr/>
        </p:nvSpPr>
        <p:spPr>
          <a:xfrm>
            <a:off x="2037993" y="3401378"/>
            <a:ext cx="5006221" cy="832961"/>
          </a:xfrm>
          <a:prstGeom prst="rect">
            <a:avLst/>
          </a:prstGeom>
          <a:noFill/>
          <a:ln/>
        </p:spPr>
        <p:txBody>
          <a:bodyPr wrap="square" rtlCol="0" anchor="t"/>
          <a:lstStyle/>
          <a:p>
            <a:pPr indent="0" marL="0">
              <a:lnSpc>
                <a:spcPts val="3281"/>
              </a:lnSpc>
              <a:buNone/>
            </a:pPr>
            <a:r>
              <a:rPr lang="en-US" sz="2624" dirty="0">
                <a:solidFill>
                  <a:srgbClr val="272D45"/>
                </a:solidFill>
                <a:latin typeface="Kanit" pitchFamily="34" charset="0"/>
                <a:ea typeface="Kanit" pitchFamily="34" charset="-122"/>
                <a:cs typeface="Kanit" pitchFamily="34" charset="-120"/>
              </a:rPr>
              <a:t>User-Level vs Kernel-Level Interaction</a:t>
            </a:r>
            <a:endParaRPr lang="en-US" sz="2624" dirty="0"/>
          </a:p>
        </p:txBody>
      </p:sp>
      <p:sp>
        <p:nvSpPr>
          <p:cNvPr id="6" name="Text 4"/>
          <p:cNvSpPr/>
          <p:nvPr/>
        </p:nvSpPr>
        <p:spPr>
          <a:xfrm>
            <a:off x="2037993" y="4456509"/>
            <a:ext cx="5006221" cy="142160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Delve into the distinction between user-level and kernel-level interaction, understanding the boundaries and privileges of each layer in the system.</a:t>
            </a:r>
            <a:endParaRPr lang="en-US" sz="1750" dirty="0"/>
          </a:p>
        </p:txBody>
      </p:sp>
      <p:sp>
        <p:nvSpPr>
          <p:cNvPr id="7" name="Text 5"/>
          <p:cNvSpPr/>
          <p:nvPr/>
        </p:nvSpPr>
        <p:spPr>
          <a:xfrm>
            <a:off x="7593806" y="3401378"/>
            <a:ext cx="5006221" cy="832961"/>
          </a:xfrm>
          <a:prstGeom prst="rect">
            <a:avLst/>
          </a:prstGeom>
          <a:noFill/>
          <a:ln/>
        </p:spPr>
        <p:txBody>
          <a:bodyPr wrap="square" rtlCol="0" anchor="t"/>
          <a:lstStyle/>
          <a:p>
            <a:pPr indent="0" marL="0">
              <a:lnSpc>
                <a:spcPts val="3281"/>
              </a:lnSpc>
              <a:buNone/>
            </a:pPr>
            <a:r>
              <a:rPr lang="en-US" sz="2624" dirty="0">
                <a:solidFill>
                  <a:srgbClr val="272D45"/>
                </a:solidFill>
                <a:latin typeface="Kanit" pitchFamily="34" charset="0"/>
                <a:ea typeface="Kanit" pitchFamily="34" charset="-122"/>
                <a:cs typeface="Kanit" pitchFamily="34" charset="-120"/>
              </a:rPr>
              <a:t>Role of System Libraries and Syscall Interface</a:t>
            </a:r>
            <a:endParaRPr lang="en-US" sz="2624" dirty="0"/>
          </a:p>
        </p:txBody>
      </p:sp>
      <p:sp>
        <p:nvSpPr>
          <p:cNvPr id="8" name="Text 6"/>
          <p:cNvSpPr/>
          <p:nvPr/>
        </p:nvSpPr>
        <p:spPr>
          <a:xfrm>
            <a:off x="7593806" y="4456509"/>
            <a:ext cx="5006221" cy="1066205"/>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Discover the vital role played by system libraries and the syscall interface, bridging the gap between user applications and the kernel.</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9671209"/>
          </a:xfrm>
          <a:prstGeom prst="rect">
            <a:avLst/>
          </a:prstGeom>
          <a:solidFill>
            <a:srgbClr val="FFFFFF"/>
          </a:solidFill>
          <a:ln w="9644">
            <a:solidFill>
              <a:srgbClr val="E5E0DF"/>
            </a:solidFill>
            <a:prstDash val="solid"/>
          </a:ln>
        </p:spPr>
      </p:sp>
      <p:sp>
        <p:nvSpPr>
          <p:cNvPr id="4" name="Text 2"/>
          <p:cNvSpPr/>
          <p:nvPr/>
        </p:nvSpPr>
        <p:spPr>
          <a:xfrm>
            <a:off x="3621167" y="427673"/>
            <a:ext cx="7388066" cy="972026"/>
          </a:xfrm>
          <a:prstGeom prst="rect">
            <a:avLst/>
          </a:prstGeom>
          <a:noFill/>
          <a:ln/>
        </p:spPr>
        <p:txBody>
          <a:bodyPr wrap="square" rtlCol="0" anchor="t"/>
          <a:lstStyle/>
          <a:p>
            <a:pPr indent="0" marL="0">
              <a:lnSpc>
                <a:spcPts val="3827"/>
              </a:lnSpc>
              <a:buNone/>
            </a:pPr>
            <a:r>
              <a:rPr lang="en-US" sz="3062" dirty="0">
                <a:solidFill>
                  <a:srgbClr val="272D45"/>
                </a:solidFill>
                <a:latin typeface="Kanit" pitchFamily="34" charset="0"/>
                <a:ea typeface="Kanit" pitchFamily="34" charset="-122"/>
                <a:cs typeface="Kanit" pitchFamily="34" charset="-120"/>
              </a:rPr>
              <a:t>Examples of Commonly Used System Calls in Linux</a:t>
            </a:r>
            <a:endParaRPr lang="en-US" sz="3062" dirty="0"/>
          </a:p>
        </p:txBody>
      </p:sp>
      <p:sp>
        <p:nvSpPr>
          <p:cNvPr id="5" name="Shape 3"/>
          <p:cNvSpPr/>
          <p:nvPr/>
        </p:nvSpPr>
        <p:spPr>
          <a:xfrm>
            <a:off x="7299722" y="1710690"/>
            <a:ext cx="31075" cy="7532846"/>
          </a:xfrm>
          <a:prstGeom prst="rect">
            <a:avLst/>
          </a:prstGeom>
          <a:solidFill>
            <a:srgbClr val="BFD9D3"/>
          </a:solidFill>
          <a:ln/>
        </p:spPr>
      </p:sp>
      <p:sp>
        <p:nvSpPr>
          <p:cNvPr id="6" name="Shape 4"/>
          <p:cNvSpPr/>
          <p:nvPr/>
        </p:nvSpPr>
        <p:spPr>
          <a:xfrm>
            <a:off x="7490162" y="1991499"/>
            <a:ext cx="544354" cy="31075"/>
          </a:xfrm>
          <a:prstGeom prst="rect">
            <a:avLst/>
          </a:prstGeom>
          <a:solidFill>
            <a:srgbClr val="BFD9D3"/>
          </a:solidFill>
          <a:ln/>
        </p:spPr>
      </p:sp>
      <p:sp>
        <p:nvSpPr>
          <p:cNvPr id="7" name="Shape 5"/>
          <p:cNvSpPr/>
          <p:nvPr/>
        </p:nvSpPr>
        <p:spPr>
          <a:xfrm>
            <a:off x="7140238" y="1832134"/>
            <a:ext cx="349925" cy="349925"/>
          </a:xfrm>
          <a:prstGeom prst="roundRect">
            <a:avLst>
              <a:gd name="adj" fmla="val 20002"/>
            </a:avLst>
          </a:prstGeom>
          <a:solidFill>
            <a:srgbClr val="DFECE9"/>
          </a:solidFill>
          <a:ln w="9644">
            <a:solidFill>
              <a:srgbClr val="BFD9D3"/>
            </a:solidFill>
            <a:prstDash val="solid"/>
          </a:ln>
        </p:spPr>
      </p:sp>
      <p:sp>
        <p:nvSpPr>
          <p:cNvPr id="8" name="Text 6"/>
          <p:cNvSpPr/>
          <p:nvPr/>
        </p:nvSpPr>
        <p:spPr>
          <a:xfrm>
            <a:off x="7280850" y="1861185"/>
            <a:ext cx="68580" cy="291703"/>
          </a:xfrm>
          <a:prstGeom prst="rect">
            <a:avLst/>
          </a:prstGeom>
          <a:noFill/>
          <a:ln/>
        </p:spPr>
        <p:txBody>
          <a:bodyPr wrap="none" rtlCol="0" anchor="t"/>
          <a:lstStyle/>
          <a:p>
            <a:pPr algn="ctr" indent="0" marL="0">
              <a:lnSpc>
                <a:spcPts val="2296"/>
              </a:lnSpc>
              <a:buNone/>
            </a:pPr>
            <a:r>
              <a:rPr lang="en-US" sz="1837" dirty="0">
                <a:solidFill>
                  <a:srgbClr val="2C3249"/>
                </a:solidFill>
                <a:latin typeface="Kanit" pitchFamily="34" charset="0"/>
                <a:ea typeface="Kanit" pitchFamily="34" charset="-122"/>
                <a:cs typeface="Kanit" pitchFamily="34" charset="-120"/>
              </a:rPr>
              <a:t>1</a:t>
            </a:r>
            <a:endParaRPr lang="en-US" sz="1837" dirty="0"/>
          </a:p>
        </p:txBody>
      </p:sp>
      <p:sp>
        <p:nvSpPr>
          <p:cNvPr id="9" name="Text 7"/>
          <p:cNvSpPr/>
          <p:nvPr/>
        </p:nvSpPr>
        <p:spPr>
          <a:xfrm>
            <a:off x="8170664" y="1866186"/>
            <a:ext cx="1555313" cy="243007"/>
          </a:xfrm>
          <a:prstGeom prst="rect">
            <a:avLst/>
          </a:prstGeom>
          <a:noFill/>
          <a:ln/>
        </p:spPr>
        <p:txBody>
          <a:bodyPr wrap="none" rtlCol="0" anchor="t"/>
          <a:lstStyle/>
          <a:p>
            <a:pPr algn="l" indent="0" marL="0">
              <a:lnSpc>
                <a:spcPts val="1914"/>
              </a:lnSpc>
              <a:buNone/>
            </a:pPr>
            <a:r>
              <a:rPr lang="en-US" sz="1531" dirty="0">
                <a:solidFill>
                  <a:srgbClr val="2C3249"/>
                </a:solidFill>
                <a:latin typeface="Kanit" pitchFamily="34" charset="0"/>
                <a:ea typeface="Kanit" pitchFamily="34" charset="-122"/>
                <a:cs typeface="Kanit" pitchFamily="34" charset="-120"/>
              </a:rPr>
              <a:t>Open</a:t>
            </a:r>
            <a:endParaRPr lang="en-US" sz="1531" dirty="0"/>
          </a:p>
        </p:txBody>
      </p:sp>
      <p:sp>
        <p:nvSpPr>
          <p:cNvPr id="10" name="Text 8"/>
          <p:cNvSpPr/>
          <p:nvPr/>
        </p:nvSpPr>
        <p:spPr>
          <a:xfrm>
            <a:off x="8170664" y="2264688"/>
            <a:ext cx="2838569" cy="994886"/>
          </a:xfrm>
          <a:prstGeom prst="rect">
            <a:avLst/>
          </a:prstGeom>
          <a:noFill/>
          <a:ln/>
        </p:spPr>
        <p:txBody>
          <a:bodyPr wrap="square" rtlCol="0" anchor="t"/>
          <a:lstStyle/>
          <a:p>
            <a:pPr algn="l" indent="0" marL="0">
              <a:lnSpc>
                <a:spcPts val="1960"/>
              </a:lnSpc>
              <a:buNone/>
            </a:pPr>
            <a:r>
              <a:rPr lang="en-US" sz="1225" dirty="0">
                <a:solidFill>
                  <a:srgbClr val="2C3249"/>
                </a:solidFill>
                <a:latin typeface="Martel Sans" pitchFamily="34" charset="0"/>
                <a:ea typeface="Martel Sans" pitchFamily="34" charset="-122"/>
                <a:cs typeface="Martel Sans" pitchFamily="34" charset="-120"/>
              </a:rPr>
              <a:t>Unlock the power of the 'open' system call, enabling access to files and creating new opportunities for reading and writing data.</a:t>
            </a:r>
            <a:endParaRPr lang="en-US" sz="1225" dirty="0"/>
          </a:p>
        </p:txBody>
      </p:sp>
      <p:sp>
        <p:nvSpPr>
          <p:cNvPr id="11" name="Shape 9"/>
          <p:cNvSpPr/>
          <p:nvPr/>
        </p:nvSpPr>
        <p:spPr>
          <a:xfrm>
            <a:off x="6595884" y="2769096"/>
            <a:ext cx="544354" cy="31075"/>
          </a:xfrm>
          <a:prstGeom prst="rect">
            <a:avLst/>
          </a:prstGeom>
          <a:solidFill>
            <a:srgbClr val="BFD9D3"/>
          </a:solidFill>
          <a:ln/>
        </p:spPr>
      </p:sp>
      <p:sp>
        <p:nvSpPr>
          <p:cNvPr id="12" name="Shape 10"/>
          <p:cNvSpPr/>
          <p:nvPr/>
        </p:nvSpPr>
        <p:spPr>
          <a:xfrm>
            <a:off x="7140238" y="2609731"/>
            <a:ext cx="349925" cy="349925"/>
          </a:xfrm>
          <a:prstGeom prst="roundRect">
            <a:avLst>
              <a:gd name="adj" fmla="val 20002"/>
            </a:avLst>
          </a:prstGeom>
          <a:solidFill>
            <a:srgbClr val="DFECE9"/>
          </a:solidFill>
          <a:ln w="9644">
            <a:solidFill>
              <a:srgbClr val="BFD9D3"/>
            </a:solidFill>
            <a:prstDash val="solid"/>
          </a:ln>
        </p:spPr>
      </p:sp>
      <p:sp>
        <p:nvSpPr>
          <p:cNvPr id="13" name="Text 11"/>
          <p:cNvSpPr/>
          <p:nvPr/>
        </p:nvSpPr>
        <p:spPr>
          <a:xfrm>
            <a:off x="7254180" y="2638782"/>
            <a:ext cx="121920" cy="291703"/>
          </a:xfrm>
          <a:prstGeom prst="rect">
            <a:avLst/>
          </a:prstGeom>
          <a:noFill/>
          <a:ln/>
        </p:spPr>
        <p:txBody>
          <a:bodyPr wrap="none" rtlCol="0" anchor="t"/>
          <a:lstStyle/>
          <a:p>
            <a:pPr algn="ctr" indent="0" marL="0">
              <a:lnSpc>
                <a:spcPts val="2296"/>
              </a:lnSpc>
              <a:buNone/>
            </a:pPr>
            <a:r>
              <a:rPr lang="en-US" sz="1837" dirty="0">
                <a:solidFill>
                  <a:srgbClr val="2C3249"/>
                </a:solidFill>
                <a:latin typeface="Kanit" pitchFamily="34" charset="0"/>
                <a:ea typeface="Kanit" pitchFamily="34" charset="-122"/>
                <a:cs typeface="Kanit" pitchFamily="34" charset="-120"/>
              </a:rPr>
              <a:t>2</a:t>
            </a:r>
            <a:endParaRPr lang="en-US" sz="1837" dirty="0"/>
          </a:p>
        </p:txBody>
      </p:sp>
      <p:sp>
        <p:nvSpPr>
          <p:cNvPr id="14" name="Text 12"/>
          <p:cNvSpPr/>
          <p:nvPr/>
        </p:nvSpPr>
        <p:spPr>
          <a:xfrm>
            <a:off x="4904423" y="2643783"/>
            <a:ext cx="1555313" cy="243007"/>
          </a:xfrm>
          <a:prstGeom prst="rect">
            <a:avLst/>
          </a:prstGeom>
          <a:noFill/>
          <a:ln/>
        </p:spPr>
        <p:txBody>
          <a:bodyPr wrap="none" rtlCol="0" anchor="t"/>
          <a:lstStyle/>
          <a:p>
            <a:pPr algn="r" indent="0" marL="0">
              <a:lnSpc>
                <a:spcPts val="1914"/>
              </a:lnSpc>
              <a:buNone/>
            </a:pPr>
            <a:r>
              <a:rPr lang="en-US" sz="1531" dirty="0">
                <a:solidFill>
                  <a:srgbClr val="2C3249"/>
                </a:solidFill>
                <a:latin typeface="Kanit" pitchFamily="34" charset="0"/>
                <a:ea typeface="Kanit" pitchFamily="34" charset="-122"/>
                <a:cs typeface="Kanit" pitchFamily="34" charset="-120"/>
              </a:rPr>
              <a:t>Read</a:t>
            </a:r>
            <a:endParaRPr lang="en-US" sz="1531" dirty="0"/>
          </a:p>
        </p:txBody>
      </p:sp>
      <p:sp>
        <p:nvSpPr>
          <p:cNvPr id="15" name="Text 13"/>
          <p:cNvSpPr/>
          <p:nvPr/>
        </p:nvSpPr>
        <p:spPr>
          <a:xfrm>
            <a:off x="3621167" y="3042285"/>
            <a:ext cx="2838569" cy="994886"/>
          </a:xfrm>
          <a:prstGeom prst="rect">
            <a:avLst/>
          </a:prstGeom>
          <a:noFill/>
          <a:ln/>
        </p:spPr>
        <p:txBody>
          <a:bodyPr wrap="square" rtlCol="0" anchor="t"/>
          <a:lstStyle/>
          <a:p>
            <a:pPr algn="r" indent="0" marL="0">
              <a:lnSpc>
                <a:spcPts val="1960"/>
              </a:lnSpc>
              <a:buNone/>
            </a:pPr>
            <a:r>
              <a:rPr lang="en-US" sz="1225" dirty="0">
                <a:solidFill>
                  <a:srgbClr val="2C3249"/>
                </a:solidFill>
                <a:latin typeface="Martel Sans" pitchFamily="34" charset="0"/>
                <a:ea typeface="Martel Sans" pitchFamily="34" charset="-122"/>
                <a:cs typeface="Martel Sans" pitchFamily="34" charset="-120"/>
              </a:rPr>
              <a:t>Discover the wonders of the 'read' system call, bringing data from files and other sources into the memory of your applications.</a:t>
            </a:r>
            <a:endParaRPr lang="en-US" sz="1225" dirty="0"/>
          </a:p>
        </p:txBody>
      </p:sp>
      <p:sp>
        <p:nvSpPr>
          <p:cNvPr id="16" name="Shape 14"/>
          <p:cNvSpPr/>
          <p:nvPr/>
        </p:nvSpPr>
        <p:spPr>
          <a:xfrm>
            <a:off x="7490162" y="3851374"/>
            <a:ext cx="544354" cy="31075"/>
          </a:xfrm>
          <a:prstGeom prst="rect">
            <a:avLst/>
          </a:prstGeom>
          <a:solidFill>
            <a:srgbClr val="BFD9D3"/>
          </a:solidFill>
          <a:ln/>
        </p:spPr>
      </p:sp>
      <p:sp>
        <p:nvSpPr>
          <p:cNvPr id="17" name="Shape 15"/>
          <p:cNvSpPr/>
          <p:nvPr/>
        </p:nvSpPr>
        <p:spPr>
          <a:xfrm>
            <a:off x="7140238" y="3692009"/>
            <a:ext cx="349925" cy="349925"/>
          </a:xfrm>
          <a:prstGeom prst="roundRect">
            <a:avLst>
              <a:gd name="adj" fmla="val 20002"/>
            </a:avLst>
          </a:prstGeom>
          <a:solidFill>
            <a:srgbClr val="DFECE9"/>
          </a:solidFill>
          <a:ln w="9644">
            <a:solidFill>
              <a:srgbClr val="BFD9D3"/>
            </a:solidFill>
            <a:prstDash val="solid"/>
          </a:ln>
        </p:spPr>
      </p:sp>
      <p:sp>
        <p:nvSpPr>
          <p:cNvPr id="18" name="Text 16"/>
          <p:cNvSpPr/>
          <p:nvPr/>
        </p:nvSpPr>
        <p:spPr>
          <a:xfrm>
            <a:off x="7254180" y="3721060"/>
            <a:ext cx="121920" cy="291703"/>
          </a:xfrm>
          <a:prstGeom prst="rect">
            <a:avLst/>
          </a:prstGeom>
          <a:noFill/>
          <a:ln/>
        </p:spPr>
        <p:txBody>
          <a:bodyPr wrap="none" rtlCol="0" anchor="t"/>
          <a:lstStyle/>
          <a:p>
            <a:pPr algn="ctr" indent="0" marL="0">
              <a:lnSpc>
                <a:spcPts val="2296"/>
              </a:lnSpc>
              <a:buNone/>
            </a:pPr>
            <a:r>
              <a:rPr lang="en-US" sz="1837" dirty="0">
                <a:solidFill>
                  <a:srgbClr val="2C3249"/>
                </a:solidFill>
                <a:latin typeface="Kanit" pitchFamily="34" charset="0"/>
                <a:ea typeface="Kanit" pitchFamily="34" charset="-122"/>
                <a:cs typeface="Kanit" pitchFamily="34" charset="-120"/>
              </a:rPr>
              <a:t>3</a:t>
            </a:r>
            <a:endParaRPr lang="en-US" sz="1837" dirty="0"/>
          </a:p>
        </p:txBody>
      </p:sp>
      <p:sp>
        <p:nvSpPr>
          <p:cNvPr id="19" name="Text 17"/>
          <p:cNvSpPr/>
          <p:nvPr/>
        </p:nvSpPr>
        <p:spPr>
          <a:xfrm>
            <a:off x="8170664" y="3726061"/>
            <a:ext cx="1555313" cy="243007"/>
          </a:xfrm>
          <a:prstGeom prst="rect">
            <a:avLst/>
          </a:prstGeom>
          <a:noFill/>
          <a:ln/>
        </p:spPr>
        <p:txBody>
          <a:bodyPr wrap="none" rtlCol="0" anchor="t"/>
          <a:lstStyle/>
          <a:p>
            <a:pPr algn="l" indent="0" marL="0">
              <a:lnSpc>
                <a:spcPts val="1914"/>
              </a:lnSpc>
              <a:buNone/>
            </a:pPr>
            <a:r>
              <a:rPr lang="en-US" sz="1531" dirty="0">
                <a:solidFill>
                  <a:srgbClr val="2C3249"/>
                </a:solidFill>
                <a:latin typeface="Kanit" pitchFamily="34" charset="0"/>
                <a:ea typeface="Kanit" pitchFamily="34" charset="-122"/>
                <a:cs typeface="Kanit" pitchFamily="34" charset="-120"/>
              </a:rPr>
              <a:t>Write</a:t>
            </a:r>
            <a:endParaRPr lang="en-US" sz="1531" dirty="0"/>
          </a:p>
        </p:txBody>
      </p:sp>
      <p:sp>
        <p:nvSpPr>
          <p:cNvPr id="20" name="Text 18"/>
          <p:cNvSpPr/>
          <p:nvPr/>
        </p:nvSpPr>
        <p:spPr>
          <a:xfrm>
            <a:off x="8170664" y="4124563"/>
            <a:ext cx="2838569" cy="994886"/>
          </a:xfrm>
          <a:prstGeom prst="rect">
            <a:avLst/>
          </a:prstGeom>
          <a:noFill/>
          <a:ln/>
        </p:spPr>
        <p:txBody>
          <a:bodyPr wrap="square" rtlCol="0" anchor="t"/>
          <a:lstStyle/>
          <a:p>
            <a:pPr algn="l" indent="0" marL="0">
              <a:lnSpc>
                <a:spcPts val="1960"/>
              </a:lnSpc>
              <a:buNone/>
            </a:pPr>
            <a:r>
              <a:rPr lang="en-US" sz="1225" dirty="0">
                <a:solidFill>
                  <a:srgbClr val="2C3249"/>
                </a:solidFill>
                <a:latin typeface="Martel Sans" pitchFamily="34" charset="0"/>
                <a:ea typeface="Martel Sans" pitchFamily="34" charset="-122"/>
                <a:cs typeface="Martel Sans" pitchFamily="34" charset="-120"/>
              </a:rPr>
              <a:t>Experience the magic of the 'write' system call, unleashing the ability to send data from memory to files and various output destinations.</a:t>
            </a:r>
            <a:endParaRPr lang="en-US" sz="1225" dirty="0"/>
          </a:p>
        </p:txBody>
      </p:sp>
      <p:sp>
        <p:nvSpPr>
          <p:cNvPr id="21" name="Shape 19"/>
          <p:cNvSpPr/>
          <p:nvPr/>
        </p:nvSpPr>
        <p:spPr>
          <a:xfrm>
            <a:off x="6595884" y="4781371"/>
            <a:ext cx="544354" cy="31075"/>
          </a:xfrm>
          <a:prstGeom prst="rect">
            <a:avLst/>
          </a:prstGeom>
          <a:solidFill>
            <a:srgbClr val="BFD9D3"/>
          </a:solidFill>
          <a:ln/>
        </p:spPr>
      </p:sp>
      <p:sp>
        <p:nvSpPr>
          <p:cNvPr id="22" name="Shape 20"/>
          <p:cNvSpPr/>
          <p:nvPr/>
        </p:nvSpPr>
        <p:spPr>
          <a:xfrm>
            <a:off x="7140238" y="4622006"/>
            <a:ext cx="349925" cy="349925"/>
          </a:xfrm>
          <a:prstGeom prst="roundRect">
            <a:avLst>
              <a:gd name="adj" fmla="val 20002"/>
            </a:avLst>
          </a:prstGeom>
          <a:solidFill>
            <a:srgbClr val="DFECE9"/>
          </a:solidFill>
          <a:ln w="9644">
            <a:solidFill>
              <a:srgbClr val="BFD9D3"/>
            </a:solidFill>
            <a:prstDash val="solid"/>
          </a:ln>
        </p:spPr>
      </p:sp>
      <p:sp>
        <p:nvSpPr>
          <p:cNvPr id="23" name="Text 21"/>
          <p:cNvSpPr/>
          <p:nvPr/>
        </p:nvSpPr>
        <p:spPr>
          <a:xfrm>
            <a:off x="7250370" y="4651058"/>
            <a:ext cx="129540" cy="291703"/>
          </a:xfrm>
          <a:prstGeom prst="rect">
            <a:avLst/>
          </a:prstGeom>
          <a:noFill/>
          <a:ln/>
        </p:spPr>
        <p:txBody>
          <a:bodyPr wrap="none" rtlCol="0" anchor="t"/>
          <a:lstStyle/>
          <a:p>
            <a:pPr algn="ctr" indent="0" marL="0">
              <a:lnSpc>
                <a:spcPts val="2296"/>
              </a:lnSpc>
              <a:buNone/>
            </a:pPr>
            <a:r>
              <a:rPr lang="en-US" sz="1837" dirty="0">
                <a:solidFill>
                  <a:srgbClr val="2C3249"/>
                </a:solidFill>
                <a:latin typeface="Kanit" pitchFamily="34" charset="0"/>
                <a:ea typeface="Kanit" pitchFamily="34" charset="-122"/>
                <a:cs typeface="Kanit" pitchFamily="34" charset="-120"/>
              </a:rPr>
              <a:t>4</a:t>
            </a:r>
            <a:endParaRPr lang="en-US" sz="1837" dirty="0"/>
          </a:p>
        </p:txBody>
      </p:sp>
      <p:sp>
        <p:nvSpPr>
          <p:cNvPr id="24" name="Text 22"/>
          <p:cNvSpPr/>
          <p:nvPr/>
        </p:nvSpPr>
        <p:spPr>
          <a:xfrm>
            <a:off x="4904423" y="4656058"/>
            <a:ext cx="1555313" cy="243007"/>
          </a:xfrm>
          <a:prstGeom prst="rect">
            <a:avLst/>
          </a:prstGeom>
          <a:noFill/>
          <a:ln/>
        </p:spPr>
        <p:txBody>
          <a:bodyPr wrap="none" rtlCol="0" anchor="t"/>
          <a:lstStyle/>
          <a:p>
            <a:pPr algn="r" indent="0" marL="0">
              <a:lnSpc>
                <a:spcPts val="1914"/>
              </a:lnSpc>
              <a:buNone/>
            </a:pPr>
            <a:r>
              <a:rPr lang="en-US" sz="1531" dirty="0">
                <a:solidFill>
                  <a:srgbClr val="2C3249"/>
                </a:solidFill>
                <a:latin typeface="Kanit" pitchFamily="34" charset="0"/>
                <a:ea typeface="Kanit" pitchFamily="34" charset="-122"/>
                <a:cs typeface="Kanit" pitchFamily="34" charset="-120"/>
              </a:rPr>
              <a:t>Close</a:t>
            </a:r>
            <a:endParaRPr lang="en-US" sz="1531" dirty="0"/>
          </a:p>
        </p:txBody>
      </p:sp>
      <p:sp>
        <p:nvSpPr>
          <p:cNvPr id="25" name="Text 23"/>
          <p:cNvSpPr/>
          <p:nvPr/>
        </p:nvSpPr>
        <p:spPr>
          <a:xfrm>
            <a:off x="3621167" y="5054560"/>
            <a:ext cx="2838569" cy="746165"/>
          </a:xfrm>
          <a:prstGeom prst="rect">
            <a:avLst/>
          </a:prstGeom>
          <a:noFill/>
          <a:ln/>
        </p:spPr>
        <p:txBody>
          <a:bodyPr wrap="square" rtlCol="0" anchor="t"/>
          <a:lstStyle/>
          <a:p>
            <a:pPr algn="r" indent="0" marL="0">
              <a:lnSpc>
                <a:spcPts val="1960"/>
              </a:lnSpc>
              <a:buNone/>
            </a:pPr>
            <a:r>
              <a:rPr lang="en-US" sz="1225" dirty="0">
                <a:solidFill>
                  <a:srgbClr val="2C3249"/>
                </a:solidFill>
                <a:latin typeface="Martel Sans" pitchFamily="34" charset="0"/>
                <a:ea typeface="Martel Sans" pitchFamily="34" charset="-122"/>
                <a:cs typeface="Martel Sans" pitchFamily="34" charset="-120"/>
              </a:rPr>
              <a:t>Learn about the 'close' system call, gracefully terminating file access and freeing up system resources.</a:t>
            </a:r>
            <a:endParaRPr lang="en-US" sz="1225" dirty="0"/>
          </a:p>
        </p:txBody>
      </p:sp>
      <p:sp>
        <p:nvSpPr>
          <p:cNvPr id="26" name="Shape 24"/>
          <p:cNvSpPr/>
          <p:nvPr/>
        </p:nvSpPr>
        <p:spPr>
          <a:xfrm>
            <a:off x="7490162" y="5711369"/>
            <a:ext cx="544354" cy="31075"/>
          </a:xfrm>
          <a:prstGeom prst="rect">
            <a:avLst/>
          </a:prstGeom>
          <a:solidFill>
            <a:srgbClr val="BFD9D3"/>
          </a:solidFill>
          <a:ln/>
        </p:spPr>
      </p:sp>
      <p:sp>
        <p:nvSpPr>
          <p:cNvPr id="27" name="Shape 25"/>
          <p:cNvSpPr/>
          <p:nvPr/>
        </p:nvSpPr>
        <p:spPr>
          <a:xfrm>
            <a:off x="7140238" y="5552003"/>
            <a:ext cx="349925" cy="349925"/>
          </a:xfrm>
          <a:prstGeom prst="roundRect">
            <a:avLst>
              <a:gd name="adj" fmla="val 20002"/>
            </a:avLst>
          </a:prstGeom>
          <a:solidFill>
            <a:srgbClr val="DFECE9"/>
          </a:solidFill>
          <a:ln w="9644">
            <a:solidFill>
              <a:srgbClr val="BFD9D3"/>
            </a:solidFill>
            <a:prstDash val="solid"/>
          </a:ln>
        </p:spPr>
      </p:sp>
      <p:sp>
        <p:nvSpPr>
          <p:cNvPr id="28" name="Text 26"/>
          <p:cNvSpPr/>
          <p:nvPr/>
        </p:nvSpPr>
        <p:spPr>
          <a:xfrm>
            <a:off x="7254180" y="5581055"/>
            <a:ext cx="121920" cy="291703"/>
          </a:xfrm>
          <a:prstGeom prst="rect">
            <a:avLst/>
          </a:prstGeom>
          <a:noFill/>
          <a:ln/>
        </p:spPr>
        <p:txBody>
          <a:bodyPr wrap="none" rtlCol="0" anchor="t"/>
          <a:lstStyle/>
          <a:p>
            <a:pPr algn="ctr" indent="0" marL="0">
              <a:lnSpc>
                <a:spcPts val="2296"/>
              </a:lnSpc>
              <a:buNone/>
            </a:pPr>
            <a:r>
              <a:rPr lang="en-US" sz="1837" dirty="0">
                <a:solidFill>
                  <a:srgbClr val="2C3249"/>
                </a:solidFill>
                <a:latin typeface="Kanit" pitchFamily="34" charset="0"/>
                <a:ea typeface="Kanit" pitchFamily="34" charset="-122"/>
                <a:cs typeface="Kanit" pitchFamily="34" charset="-120"/>
              </a:rPr>
              <a:t>5</a:t>
            </a:r>
            <a:endParaRPr lang="en-US" sz="1837" dirty="0"/>
          </a:p>
        </p:txBody>
      </p:sp>
      <p:sp>
        <p:nvSpPr>
          <p:cNvPr id="29" name="Text 27"/>
          <p:cNvSpPr/>
          <p:nvPr/>
        </p:nvSpPr>
        <p:spPr>
          <a:xfrm>
            <a:off x="8170664" y="5586055"/>
            <a:ext cx="1555313" cy="243007"/>
          </a:xfrm>
          <a:prstGeom prst="rect">
            <a:avLst/>
          </a:prstGeom>
          <a:noFill/>
          <a:ln/>
        </p:spPr>
        <p:txBody>
          <a:bodyPr wrap="none" rtlCol="0" anchor="t"/>
          <a:lstStyle/>
          <a:p>
            <a:pPr algn="l" indent="0" marL="0">
              <a:lnSpc>
                <a:spcPts val="1914"/>
              </a:lnSpc>
              <a:buNone/>
            </a:pPr>
            <a:r>
              <a:rPr lang="en-US" sz="1531" dirty="0">
                <a:solidFill>
                  <a:srgbClr val="2C3249"/>
                </a:solidFill>
                <a:latin typeface="Kanit" pitchFamily="34" charset="0"/>
                <a:ea typeface="Kanit" pitchFamily="34" charset="-122"/>
                <a:cs typeface="Kanit" pitchFamily="34" charset="-120"/>
              </a:rPr>
              <a:t>Fork</a:t>
            </a:r>
            <a:endParaRPr lang="en-US" sz="1531" dirty="0"/>
          </a:p>
        </p:txBody>
      </p:sp>
      <p:sp>
        <p:nvSpPr>
          <p:cNvPr id="30" name="Text 28"/>
          <p:cNvSpPr/>
          <p:nvPr/>
        </p:nvSpPr>
        <p:spPr>
          <a:xfrm>
            <a:off x="8170664" y="5984558"/>
            <a:ext cx="2838569" cy="994886"/>
          </a:xfrm>
          <a:prstGeom prst="rect">
            <a:avLst/>
          </a:prstGeom>
          <a:noFill/>
          <a:ln/>
        </p:spPr>
        <p:txBody>
          <a:bodyPr wrap="square" rtlCol="0" anchor="t"/>
          <a:lstStyle/>
          <a:p>
            <a:pPr algn="l" indent="0" marL="0">
              <a:lnSpc>
                <a:spcPts val="1960"/>
              </a:lnSpc>
              <a:buNone/>
            </a:pPr>
            <a:r>
              <a:rPr lang="en-US" sz="1225" dirty="0">
                <a:solidFill>
                  <a:srgbClr val="2C3249"/>
                </a:solidFill>
                <a:latin typeface="Martel Sans" pitchFamily="34" charset="0"/>
                <a:ea typeface="Martel Sans" pitchFamily="34" charset="-122"/>
                <a:cs typeface="Martel Sans" pitchFamily="34" charset="-120"/>
              </a:rPr>
              <a:t>Explore the 'fork' system call, paving the way for process creation and spawning new instances of your application.</a:t>
            </a:r>
            <a:endParaRPr lang="en-US" sz="1225" dirty="0"/>
          </a:p>
        </p:txBody>
      </p:sp>
      <p:sp>
        <p:nvSpPr>
          <p:cNvPr id="31" name="Shape 29"/>
          <p:cNvSpPr/>
          <p:nvPr/>
        </p:nvSpPr>
        <p:spPr>
          <a:xfrm>
            <a:off x="6595884" y="6641247"/>
            <a:ext cx="544354" cy="31075"/>
          </a:xfrm>
          <a:prstGeom prst="rect">
            <a:avLst/>
          </a:prstGeom>
          <a:solidFill>
            <a:srgbClr val="BFD9D3"/>
          </a:solidFill>
          <a:ln/>
        </p:spPr>
      </p:sp>
      <p:sp>
        <p:nvSpPr>
          <p:cNvPr id="32" name="Shape 30"/>
          <p:cNvSpPr/>
          <p:nvPr/>
        </p:nvSpPr>
        <p:spPr>
          <a:xfrm>
            <a:off x="7140238" y="6481882"/>
            <a:ext cx="349925" cy="349925"/>
          </a:xfrm>
          <a:prstGeom prst="roundRect">
            <a:avLst>
              <a:gd name="adj" fmla="val 20002"/>
            </a:avLst>
          </a:prstGeom>
          <a:solidFill>
            <a:srgbClr val="DFECE9"/>
          </a:solidFill>
          <a:ln w="9644">
            <a:solidFill>
              <a:srgbClr val="BFD9D3"/>
            </a:solidFill>
            <a:prstDash val="solid"/>
          </a:ln>
        </p:spPr>
      </p:sp>
      <p:sp>
        <p:nvSpPr>
          <p:cNvPr id="33" name="Text 31"/>
          <p:cNvSpPr/>
          <p:nvPr/>
        </p:nvSpPr>
        <p:spPr>
          <a:xfrm>
            <a:off x="7246560" y="6510933"/>
            <a:ext cx="137160" cy="291703"/>
          </a:xfrm>
          <a:prstGeom prst="rect">
            <a:avLst/>
          </a:prstGeom>
          <a:noFill/>
          <a:ln/>
        </p:spPr>
        <p:txBody>
          <a:bodyPr wrap="none" rtlCol="0" anchor="t"/>
          <a:lstStyle/>
          <a:p>
            <a:pPr algn="ctr" indent="0" marL="0">
              <a:lnSpc>
                <a:spcPts val="2296"/>
              </a:lnSpc>
              <a:buNone/>
            </a:pPr>
            <a:r>
              <a:rPr lang="en-US" sz="1837" dirty="0">
                <a:solidFill>
                  <a:srgbClr val="2C3249"/>
                </a:solidFill>
                <a:latin typeface="Kanit" pitchFamily="34" charset="0"/>
                <a:ea typeface="Kanit" pitchFamily="34" charset="-122"/>
                <a:cs typeface="Kanit" pitchFamily="34" charset="-120"/>
              </a:rPr>
              <a:t>6</a:t>
            </a:r>
            <a:endParaRPr lang="en-US" sz="1837" dirty="0"/>
          </a:p>
        </p:txBody>
      </p:sp>
      <p:sp>
        <p:nvSpPr>
          <p:cNvPr id="34" name="Text 32"/>
          <p:cNvSpPr/>
          <p:nvPr/>
        </p:nvSpPr>
        <p:spPr>
          <a:xfrm>
            <a:off x="4904423" y="6515933"/>
            <a:ext cx="1555313" cy="243007"/>
          </a:xfrm>
          <a:prstGeom prst="rect">
            <a:avLst/>
          </a:prstGeom>
          <a:noFill/>
          <a:ln/>
        </p:spPr>
        <p:txBody>
          <a:bodyPr wrap="none" rtlCol="0" anchor="t"/>
          <a:lstStyle/>
          <a:p>
            <a:pPr algn="r" indent="0" marL="0">
              <a:lnSpc>
                <a:spcPts val="1914"/>
              </a:lnSpc>
              <a:buNone/>
            </a:pPr>
            <a:r>
              <a:rPr lang="en-US" sz="1531" dirty="0">
                <a:solidFill>
                  <a:srgbClr val="2C3249"/>
                </a:solidFill>
                <a:latin typeface="Kanit" pitchFamily="34" charset="0"/>
                <a:ea typeface="Kanit" pitchFamily="34" charset="-122"/>
                <a:cs typeface="Kanit" pitchFamily="34" charset="-120"/>
              </a:rPr>
              <a:t>Exec</a:t>
            </a:r>
            <a:endParaRPr lang="en-US" sz="1531" dirty="0"/>
          </a:p>
        </p:txBody>
      </p:sp>
      <p:sp>
        <p:nvSpPr>
          <p:cNvPr id="35" name="Text 33"/>
          <p:cNvSpPr/>
          <p:nvPr/>
        </p:nvSpPr>
        <p:spPr>
          <a:xfrm>
            <a:off x="3621167" y="6914436"/>
            <a:ext cx="2838569" cy="1243608"/>
          </a:xfrm>
          <a:prstGeom prst="rect">
            <a:avLst/>
          </a:prstGeom>
          <a:noFill/>
          <a:ln/>
        </p:spPr>
        <p:txBody>
          <a:bodyPr wrap="square" rtlCol="0" anchor="t"/>
          <a:lstStyle/>
          <a:p>
            <a:pPr algn="r" indent="0" marL="0">
              <a:lnSpc>
                <a:spcPts val="1960"/>
              </a:lnSpc>
              <a:buNone/>
            </a:pPr>
            <a:r>
              <a:rPr lang="en-US" sz="1225" dirty="0">
                <a:solidFill>
                  <a:srgbClr val="2C3249"/>
                </a:solidFill>
                <a:latin typeface="Martel Sans" pitchFamily="34" charset="0"/>
                <a:ea typeface="Martel Sans" pitchFamily="34" charset="-122"/>
                <a:cs typeface="Martel Sans" pitchFamily="34" charset="-120"/>
              </a:rPr>
              <a:t>Unlock new horizons with the 'exec' system call, facilitating process execution and allowing you to run different programs within your application.</a:t>
            </a:r>
            <a:endParaRPr lang="en-US" sz="1225" dirty="0"/>
          </a:p>
        </p:txBody>
      </p:sp>
      <p:sp>
        <p:nvSpPr>
          <p:cNvPr id="36" name="Shape 34"/>
          <p:cNvSpPr/>
          <p:nvPr/>
        </p:nvSpPr>
        <p:spPr>
          <a:xfrm>
            <a:off x="7490162" y="7695545"/>
            <a:ext cx="544354" cy="31075"/>
          </a:xfrm>
          <a:prstGeom prst="rect">
            <a:avLst/>
          </a:prstGeom>
          <a:solidFill>
            <a:srgbClr val="BFD9D3"/>
          </a:solidFill>
          <a:ln/>
        </p:spPr>
      </p:sp>
      <p:sp>
        <p:nvSpPr>
          <p:cNvPr id="37" name="Shape 35"/>
          <p:cNvSpPr/>
          <p:nvPr/>
        </p:nvSpPr>
        <p:spPr>
          <a:xfrm>
            <a:off x="7140238" y="7536180"/>
            <a:ext cx="349925" cy="349925"/>
          </a:xfrm>
          <a:prstGeom prst="roundRect">
            <a:avLst>
              <a:gd name="adj" fmla="val 20002"/>
            </a:avLst>
          </a:prstGeom>
          <a:solidFill>
            <a:srgbClr val="DFECE9"/>
          </a:solidFill>
          <a:ln w="9644">
            <a:solidFill>
              <a:srgbClr val="BFD9D3"/>
            </a:solidFill>
            <a:prstDash val="solid"/>
          </a:ln>
        </p:spPr>
      </p:sp>
      <p:sp>
        <p:nvSpPr>
          <p:cNvPr id="38" name="Text 36"/>
          <p:cNvSpPr/>
          <p:nvPr/>
        </p:nvSpPr>
        <p:spPr>
          <a:xfrm>
            <a:off x="7257990" y="7565231"/>
            <a:ext cx="114300" cy="291703"/>
          </a:xfrm>
          <a:prstGeom prst="rect">
            <a:avLst/>
          </a:prstGeom>
          <a:noFill/>
          <a:ln/>
        </p:spPr>
        <p:txBody>
          <a:bodyPr wrap="none" rtlCol="0" anchor="t"/>
          <a:lstStyle/>
          <a:p>
            <a:pPr algn="ctr" indent="0" marL="0">
              <a:lnSpc>
                <a:spcPts val="2296"/>
              </a:lnSpc>
              <a:buNone/>
            </a:pPr>
            <a:r>
              <a:rPr lang="en-US" sz="1837" dirty="0">
                <a:solidFill>
                  <a:srgbClr val="2C3249"/>
                </a:solidFill>
                <a:latin typeface="Kanit" pitchFamily="34" charset="0"/>
                <a:ea typeface="Kanit" pitchFamily="34" charset="-122"/>
                <a:cs typeface="Kanit" pitchFamily="34" charset="-120"/>
              </a:rPr>
              <a:t>7</a:t>
            </a:r>
            <a:endParaRPr lang="en-US" sz="1837" dirty="0"/>
          </a:p>
        </p:txBody>
      </p:sp>
      <p:sp>
        <p:nvSpPr>
          <p:cNvPr id="39" name="Text 37"/>
          <p:cNvSpPr/>
          <p:nvPr/>
        </p:nvSpPr>
        <p:spPr>
          <a:xfrm>
            <a:off x="8170664" y="7570232"/>
            <a:ext cx="1555313" cy="243007"/>
          </a:xfrm>
          <a:prstGeom prst="rect">
            <a:avLst/>
          </a:prstGeom>
          <a:noFill/>
          <a:ln/>
        </p:spPr>
        <p:txBody>
          <a:bodyPr wrap="none" rtlCol="0" anchor="t"/>
          <a:lstStyle/>
          <a:p>
            <a:pPr algn="l" indent="0" marL="0">
              <a:lnSpc>
                <a:spcPts val="1914"/>
              </a:lnSpc>
              <a:buNone/>
            </a:pPr>
            <a:r>
              <a:rPr lang="en-US" sz="1531" dirty="0">
                <a:solidFill>
                  <a:srgbClr val="2C3249"/>
                </a:solidFill>
                <a:latin typeface="Kanit" pitchFamily="34" charset="0"/>
                <a:ea typeface="Kanit" pitchFamily="34" charset="-122"/>
                <a:cs typeface="Kanit" pitchFamily="34" charset="-120"/>
              </a:rPr>
              <a:t>Exit</a:t>
            </a:r>
            <a:endParaRPr lang="en-US" sz="1531" dirty="0"/>
          </a:p>
        </p:txBody>
      </p:sp>
      <p:sp>
        <p:nvSpPr>
          <p:cNvPr id="40" name="Text 38"/>
          <p:cNvSpPr/>
          <p:nvPr/>
        </p:nvSpPr>
        <p:spPr>
          <a:xfrm>
            <a:off x="8170664" y="7968734"/>
            <a:ext cx="2838569" cy="994886"/>
          </a:xfrm>
          <a:prstGeom prst="rect">
            <a:avLst/>
          </a:prstGeom>
          <a:noFill/>
          <a:ln/>
        </p:spPr>
        <p:txBody>
          <a:bodyPr wrap="square" rtlCol="0" anchor="t"/>
          <a:lstStyle/>
          <a:p>
            <a:pPr algn="l" indent="0" marL="0">
              <a:lnSpc>
                <a:spcPts val="1960"/>
              </a:lnSpc>
              <a:buNone/>
            </a:pPr>
            <a:r>
              <a:rPr lang="en-US" sz="1225" dirty="0">
                <a:solidFill>
                  <a:srgbClr val="2C3249"/>
                </a:solidFill>
                <a:latin typeface="Martel Sans" pitchFamily="34" charset="0"/>
                <a:ea typeface="Martel Sans" pitchFamily="34" charset="-122"/>
                <a:cs typeface="Martel Sans" pitchFamily="34" charset="-120"/>
              </a:rPr>
              <a:t>Discover the clean and efficient 'exit' system call, gracefully terminating your application and freeing up system resources.</a:t>
            </a:r>
            <a:endParaRPr lang="en-US" sz="1225" dirty="0"/>
          </a:p>
        </p:txBody>
      </p:sp>
      <p:pic>
        <p:nvPicPr>
          <p:cNvPr id="4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869293"/>
            <a:ext cx="7444740" cy="694373"/>
          </a:xfrm>
          <a:prstGeom prst="rect">
            <a:avLst/>
          </a:prstGeom>
          <a:noFill/>
          <a:ln/>
        </p:spPr>
        <p:txBody>
          <a:bodyPr wrap="non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Recap of System Calls in Linux</a:t>
            </a:r>
            <a:endParaRPr lang="en-US" sz="4374" dirty="0"/>
          </a:p>
        </p:txBody>
      </p:sp>
      <p:sp>
        <p:nvSpPr>
          <p:cNvPr id="6" name="Shape 3"/>
          <p:cNvSpPr/>
          <p:nvPr/>
        </p:nvSpPr>
        <p:spPr>
          <a:xfrm>
            <a:off x="2037993" y="5070515"/>
            <a:ext cx="499943" cy="499943"/>
          </a:xfrm>
          <a:prstGeom prst="roundRect">
            <a:avLst>
              <a:gd name="adj" fmla="val 20000"/>
            </a:avLst>
          </a:prstGeom>
          <a:solidFill>
            <a:srgbClr val="DFECE9"/>
          </a:solidFill>
          <a:ln w="13811">
            <a:solidFill>
              <a:srgbClr val="BFD9D3"/>
            </a:solidFill>
            <a:prstDash val="solid"/>
          </a:ln>
        </p:spPr>
      </p:sp>
      <p:sp>
        <p:nvSpPr>
          <p:cNvPr id="7" name="Text 4"/>
          <p:cNvSpPr/>
          <p:nvPr/>
        </p:nvSpPr>
        <p:spPr>
          <a:xfrm>
            <a:off x="2238375" y="5112187"/>
            <a:ext cx="99060" cy="416481"/>
          </a:xfrm>
          <a:prstGeom prst="rect">
            <a:avLst/>
          </a:prstGeom>
          <a:noFill/>
          <a:ln/>
        </p:spPr>
        <p:txBody>
          <a:bodyPr wrap="none" rtlCol="0" anchor="t"/>
          <a:lstStyle/>
          <a:p>
            <a:pPr algn="ctr" indent="0" marL="0">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8" name="Text 5"/>
          <p:cNvSpPr/>
          <p:nvPr/>
        </p:nvSpPr>
        <p:spPr>
          <a:xfrm>
            <a:off x="2760107" y="5146834"/>
            <a:ext cx="400050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System Calls: The Building Blocks</a:t>
            </a:r>
            <a:endParaRPr lang="en-US" sz="2187" dirty="0"/>
          </a:p>
        </p:txBody>
      </p:sp>
      <p:sp>
        <p:nvSpPr>
          <p:cNvPr id="9" name="Text 6"/>
          <p:cNvSpPr/>
          <p:nvPr/>
        </p:nvSpPr>
        <p:spPr>
          <a:xfrm>
            <a:off x="2760107" y="5716191"/>
            <a:ext cx="4444008" cy="1066205"/>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Revisit the fundamental concepts of system calls and their pivotal role in the Linux operating system's architecture.</a:t>
            </a:r>
            <a:endParaRPr lang="en-US" sz="1750" dirty="0"/>
          </a:p>
        </p:txBody>
      </p:sp>
      <p:sp>
        <p:nvSpPr>
          <p:cNvPr id="10" name="Shape 7"/>
          <p:cNvSpPr/>
          <p:nvPr/>
        </p:nvSpPr>
        <p:spPr>
          <a:xfrm>
            <a:off x="7426285" y="5070515"/>
            <a:ext cx="499943" cy="499943"/>
          </a:xfrm>
          <a:prstGeom prst="roundRect">
            <a:avLst>
              <a:gd name="adj" fmla="val 20000"/>
            </a:avLst>
          </a:prstGeom>
          <a:solidFill>
            <a:srgbClr val="DFECE9"/>
          </a:solidFill>
          <a:ln w="13811">
            <a:solidFill>
              <a:srgbClr val="BFD9D3"/>
            </a:solidFill>
            <a:prstDash val="solid"/>
          </a:ln>
        </p:spPr>
      </p:sp>
      <p:sp>
        <p:nvSpPr>
          <p:cNvPr id="11" name="Text 8"/>
          <p:cNvSpPr/>
          <p:nvPr/>
        </p:nvSpPr>
        <p:spPr>
          <a:xfrm>
            <a:off x="7592378" y="5112187"/>
            <a:ext cx="167640" cy="416481"/>
          </a:xfrm>
          <a:prstGeom prst="rect">
            <a:avLst/>
          </a:prstGeom>
          <a:noFill/>
          <a:ln/>
        </p:spPr>
        <p:txBody>
          <a:bodyPr wrap="none" rtlCol="0" anchor="t"/>
          <a:lstStyle/>
          <a:p>
            <a:pPr algn="ctr" indent="0" marL="0">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2" name="Text 9"/>
          <p:cNvSpPr/>
          <p:nvPr/>
        </p:nvSpPr>
        <p:spPr>
          <a:xfrm>
            <a:off x="8148399" y="5146834"/>
            <a:ext cx="278892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Importance and Impact</a:t>
            </a:r>
            <a:endParaRPr lang="en-US" sz="2187" dirty="0"/>
          </a:p>
        </p:txBody>
      </p:sp>
      <p:sp>
        <p:nvSpPr>
          <p:cNvPr id="13" name="Text 10"/>
          <p:cNvSpPr/>
          <p:nvPr/>
        </p:nvSpPr>
        <p:spPr>
          <a:xfrm>
            <a:off x="8148399" y="5716191"/>
            <a:ext cx="4444008" cy="142160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Reflect on the significance and far-reaching impact of system calls, shaping the behavior and capabilities of Linux-based applications.</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2023-11-10T06:14:15Z</dcterms:created>
  <dcterms:modified xsi:type="dcterms:W3CDTF">2023-11-10T06:14:15Z</dcterms:modified>
</cp:coreProperties>
</file>