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62" r:id="rId4"/>
    <p:sldId id="256" r:id="rId5"/>
    <p:sldId id="257" r:id="rId6"/>
    <p:sldId id="258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845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5395-5C9F-46BD-8DB7-716AE0DCAEE5}" type="datetimeFigureOut">
              <a:rPr lang="en-US" smtClean="0"/>
              <a:pPr/>
              <a:t>4/21/2016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4E38B-0422-4083-B9C8-3AE7A796A9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5395-5C9F-46BD-8DB7-716AE0DCAEE5}" type="datetimeFigureOut">
              <a:rPr lang="en-US" smtClean="0"/>
              <a:pPr/>
              <a:t>4/21/2016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4E38B-0422-4083-B9C8-3AE7A796A9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5395-5C9F-46BD-8DB7-716AE0DCAEE5}" type="datetimeFigureOut">
              <a:rPr lang="en-US" smtClean="0"/>
              <a:pPr/>
              <a:t>4/21/2016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4E38B-0422-4083-B9C8-3AE7A796A9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5395-5C9F-46BD-8DB7-716AE0DCAEE5}" type="datetimeFigureOut">
              <a:rPr lang="en-US" smtClean="0"/>
              <a:pPr/>
              <a:t>4/21/2016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4E38B-0422-4083-B9C8-3AE7A796A9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5395-5C9F-46BD-8DB7-716AE0DCAEE5}" type="datetimeFigureOut">
              <a:rPr lang="en-US" smtClean="0"/>
              <a:pPr/>
              <a:t>4/21/2016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4E38B-0422-4083-B9C8-3AE7A796A9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5395-5C9F-46BD-8DB7-716AE0DCAEE5}" type="datetimeFigureOut">
              <a:rPr lang="en-US" smtClean="0"/>
              <a:pPr/>
              <a:t>4/21/2016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4E38B-0422-4083-B9C8-3AE7A796A9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5395-5C9F-46BD-8DB7-716AE0DCAEE5}" type="datetimeFigureOut">
              <a:rPr lang="en-US" smtClean="0"/>
              <a:pPr/>
              <a:t>4/21/2016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4E38B-0422-4083-B9C8-3AE7A796A9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5395-5C9F-46BD-8DB7-716AE0DCAEE5}" type="datetimeFigureOut">
              <a:rPr lang="en-US" smtClean="0"/>
              <a:pPr/>
              <a:t>4/21/2016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4E38B-0422-4083-B9C8-3AE7A796A9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5395-5C9F-46BD-8DB7-716AE0DCAEE5}" type="datetimeFigureOut">
              <a:rPr lang="en-US" smtClean="0"/>
              <a:pPr/>
              <a:t>4/21/2016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4E38B-0422-4083-B9C8-3AE7A796A9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5395-5C9F-46BD-8DB7-716AE0DCAEE5}" type="datetimeFigureOut">
              <a:rPr lang="en-US" smtClean="0"/>
              <a:pPr/>
              <a:t>4/21/2016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4E38B-0422-4083-B9C8-3AE7A796A9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5395-5C9F-46BD-8DB7-716AE0DCAEE5}" type="datetimeFigureOut">
              <a:rPr lang="en-US" smtClean="0"/>
              <a:pPr/>
              <a:t>4/21/2016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4E38B-0422-4083-B9C8-3AE7A796A9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15395-5C9F-46BD-8DB7-716AE0DCAEE5}" type="datetimeFigureOut">
              <a:rPr lang="en-US" smtClean="0"/>
              <a:pPr/>
              <a:t>4/21/2016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4E38B-0422-4083-B9C8-3AE7A796A9B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2984"/>
            <a:ext cx="9144000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571736" y="142852"/>
            <a:ext cx="35209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SCHEMATIC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142984"/>
            <a:ext cx="5194319" cy="5300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785786" y="214290"/>
            <a:ext cx="75811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PRINTED CIRCUIT BOARD(PCB) DESIGN</a:t>
            </a:r>
            <a:endParaRPr lang="en-US" sz="36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5" y="1214422"/>
            <a:ext cx="900115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Andalus" pitchFamily="18" charset="-78"/>
                <a:cs typeface="Andalus" pitchFamily="18" charset="-78"/>
              </a:rPr>
              <a:t>T</a:t>
            </a:r>
            <a:r>
              <a:rPr lang="en-IN" sz="2400" dirty="0" smtClean="0">
                <a:latin typeface="Andalus" pitchFamily="18" charset="-78"/>
                <a:cs typeface="Andalus" pitchFamily="18" charset="-78"/>
              </a:rPr>
              <a:t>olerance</a:t>
            </a:r>
            <a:r>
              <a:rPr lang="en-IN" sz="2400" dirty="0" smtClean="0">
                <a:latin typeface="Andalus" pitchFamily="18" charset="-78"/>
                <a:cs typeface="Andalus" pitchFamily="18" charset="-78"/>
              </a:rPr>
              <a:t> is the permissible limit or limits of variation </a:t>
            </a:r>
            <a:r>
              <a:rPr lang="en-IN" sz="2400" dirty="0" smtClean="0">
                <a:latin typeface="Andalus" pitchFamily="18" charset="-78"/>
                <a:cs typeface="Andalus" pitchFamily="18" charset="-78"/>
              </a:rPr>
              <a:t>in a </a:t>
            </a:r>
            <a:r>
              <a:rPr lang="en-IN" sz="2400" dirty="0" smtClean="0">
                <a:latin typeface="Andalus" pitchFamily="18" charset="-78"/>
                <a:cs typeface="Andalus" pitchFamily="18" charset="-78"/>
              </a:rPr>
              <a:t>physical </a:t>
            </a:r>
            <a:r>
              <a:rPr lang="en-IN" sz="2400" dirty="0" smtClean="0">
                <a:latin typeface="Andalus" pitchFamily="18" charset="-78"/>
                <a:cs typeface="Andalus" pitchFamily="18" charset="-78"/>
              </a:rPr>
              <a:t>dimension, a </a:t>
            </a:r>
            <a:r>
              <a:rPr lang="en-IN" sz="2400" dirty="0" smtClean="0">
                <a:latin typeface="Andalus" pitchFamily="18" charset="-78"/>
                <a:cs typeface="Andalus" pitchFamily="18" charset="-78"/>
              </a:rPr>
              <a:t>measured value or physical property of a material manufactured object, </a:t>
            </a:r>
            <a:r>
              <a:rPr lang="en-IN" sz="2400" dirty="0" smtClean="0">
                <a:latin typeface="Andalus" pitchFamily="18" charset="-78"/>
                <a:cs typeface="Andalus" pitchFamily="18" charset="-78"/>
              </a:rPr>
              <a:t>system, etc.</a:t>
            </a:r>
          </a:p>
          <a:p>
            <a:r>
              <a:rPr lang="en-IN" sz="2400" dirty="0" smtClean="0">
                <a:latin typeface="Andalus" pitchFamily="18" charset="-78"/>
                <a:cs typeface="Andalus" pitchFamily="18" charset="-78"/>
              </a:rPr>
              <a:t> </a:t>
            </a:r>
            <a:endParaRPr lang="en-IN" sz="2400" dirty="0" smtClean="0">
              <a:latin typeface="Andalus" pitchFamily="18" charset="-78"/>
              <a:cs typeface="Andalus" pitchFamily="18" charset="-78"/>
            </a:endParaRPr>
          </a:p>
          <a:p>
            <a:r>
              <a:rPr lang="en-IN" sz="2400" dirty="0" smtClean="0">
                <a:latin typeface="Andalus" pitchFamily="18" charset="-78"/>
                <a:cs typeface="Andalus" pitchFamily="18" charset="-78"/>
              </a:rPr>
              <a:t>Engineering tolerance is a machine's potential to cope with changes in the following elements of its surroundings and remain </a:t>
            </a:r>
            <a:r>
              <a:rPr lang="en-IN" sz="2400" dirty="0" smtClean="0">
                <a:latin typeface="Andalus" pitchFamily="18" charset="-78"/>
                <a:cs typeface="Andalus" pitchFamily="18" charset="-78"/>
              </a:rPr>
              <a:t>functioning.</a:t>
            </a:r>
          </a:p>
          <a:p>
            <a:r>
              <a:rPr lang="en-IN" sz="2400" dirty="0" smtClean="0">
                <a:latin typeface="Andalus" pitchFamily="18" charset="-78"/>
                <a:cs typeface="Andalus" pitchFamily="18" charset="-78"/>
              </a:rPr>
              <a:t>A primary concern in the electronics circuits and systems is to determine how wide the tolerances may be without affecting other factors or the outcome of a process.</a:t>
            </a:r>
            <a:endParaRPr lang="en-IN" sz="2400" dirty="0" smtClean="0">
              <a:latin typeface="Andalus" pitchFamily="18" charset="-78"/>
              <a:cs typeface="Andalus" pitchFamily="18" charset="-78"/>
            </a:endParaRPr>
          </a:p>
          <a:p>
            <a:r>
              <a:rPr lang="en-IN" sz="2400" dirty="0" smtClean="0">
                <a:latin typeface="Andalus" pitchFamily="18" charset="-78"/>
                <a:cs typeface="Andalus" pitchFamily="18" charset="-78"/>
              </a:rPr>
              <a:t>We know that all systems are designed in such a way that it is economical for the people producing them. However this should be done within the limits of allowable tolerance.</a:t>
            </a:r>
            <a:endParaRPr lang="en-IN" sz="2400" dirty="0" smtClean="0">
              <a:latin typeface="Andalus" pitchFamily="18" charset="-78"/>
              <a:cs typeface="Andalus" pitchFamily="18" charset="-78"/>
            </a:endParaRPr>
          </a:p>
          <a:p>
            <a:endParaRPr lang="en-IN" sz="2400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57290" y="214290"/>
            <a:ext cx="64542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TOLERANCE ANALYSIS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71472" y="1000108"/>
            <a:ext cx="771530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 smtClean="0">
                <a:latin typeface="Andalus" pitchFamily="18" charset="-78"/>
                <a:cs typeface="Andalus" pitchFamily="18" charset="-78"/>
              </a:rPr>
              <a:t>rf=1500;</a:t>
            </a:r>
          </a:p>
          <a:p>
            <a:pPr algn="ctr"/>
            <a:r>
              <a:rPr lang="pt-BR" sz="1600" dirty="0" smtClean="0">
                <a:latin typeface="Andalus" pitchFamily="18" charset="-78"/>
                <a:cs typeface="Andalus" pitchFamily="18" charset="-78"/>
              </a:rPr>
              <a:t>reg=0.01*input('enter tolerance of r1:');</a:t>
            </a:r>
          </a:p>
          <a:p>
            <a:pPr algn="ctr"/>
            <a:r>
              <a:rPr lang="pt-BR" sz="1600" dirty="0" smtClean="0">
                <a:latin typeface="Andalus" pitchFamily="18" charset="-78"/>
                <a:cs typeface="Andalus" pitchFamily="18" charset="-78"/>
              </a:rPr>
              <a:t>r1=1000;</a:t>
            </a:r>
          </a:p>
          <a:p>
            <a:pPr algn="ctr"/>
            <a:r>
              <a:rPr lang="pt-BR" sz="1600" dirty="0" smtClean="0">
                <a:latin typeface="Andalus" pitchFamily="18" charset="-78"/>
                <a:cs typeface="Andalus" pitchFamily="18" charset="-78"/>
              </a:rPr>
              <a:t>deltar1=reg*r1;</a:t>
            </a:r>
          </a:p>
          <a:p>
            <a:pPr algn="ctr"/>
            <a:endParaRPr lang="pt-BR" sz="1600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r>
              <a:rPr lang="pt-BR" sz="1600" dirty="0" smtClean="0">
                <a:latin typeface="Andalus" pitchFamily="18" charset="-78"/>
                <a:cs typeface="Andalus" pitchFamily="18" charset="-78"/>
              </a:rPr>
              <a:t>r=r1-deltar1;</a:t>
            </a:r>
          </a:p>
          <a:p>
            <a:pPr algn="ctr"/>
            <a:r>
              <a:rPr lang="pt-BR" sz="1600" dirty="0" smtClean="0">
                <a:latin typeface="Andalus" pitchFamily="18" charset="-78"/>
                <a:cs typeface="Andalus" pitchFamily="18" charset="-78"/>
              </a:rPr>
              <a:t>ar=1+rf/r1;</a:t>
            </a:r>
          </a:p>
          <a:p>
            <a:pPr algn="ctr"/>
            <a:endParaRPr lang="pt-BR" sz="1600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r>
              <a:rPr lang="pt-BR" sz="1600" dirty="0" smtClean="0">
                <a:latin typeface="Andalus" pitchFamily="18" charset="-78"/>
                <a:cs typeface="Andalus" pitchFamily="18" charset="-78"/>
              </a:rPr>
              <a:t>k=deltar1/1000;</a:t>
            </a:r>
          </a:p>
          <a:p>
            <a:pPr algn="ctr"/>
            <a:r>
              <a:rPr lang="pt-BR" sz="1600" dirty="0" smtClean="0">
                <a:latin typeface="Andalus" pitchFamily="18" charset="-78"/>
                <a:cs typeface="Andalus" pitchFamily="18" charset="-78"/>
              </a:rPr>
              <a:t>x=0;</a:t>
            </a:r>
          </a:p>
          <a:p>
            <a:pPr algn="ctr"/>
            <a:r>
              <a:rPr lang="pt-BR" sz="1600" dirty="0" smtClean="0">
                <a:latin typeface="Andalus" pitchFamily="18" charset="-78"/>
                <a:cs typeface="Andalus" pitchFamily="18" charset="-78"/>
              </a:rPr>
              <a:t>while(r&lt;=(r1+deltar1))</a:t>
            </a:r>
          </a:p>
          <a:p>
            <a:pPr algn="ctr"/>
            <a:r>
              <a:rPr lang="pt-BR" sz="1600" dirty="0" smtClean="0">
                <a:latin typeface="Andalus" pitchFamily="18" charset="-78"/>
                <a:cs typeface="Andalus" pitchFamily="18" charset="-78"/>
              </a:rPr>
              <a:t>x=x+1;</a:t>
            </a:r>
          </a:p>
          <a:p>
            <a:pPr algn="ctr"/>
            <a:r>
              <a:rPr lang="pt-BR" sz="1600" dirty="0" smtClean="0">
                <a:latin typeface="Andalus" pitchFamily="18" charset="-78"/>
                <a:cs typeface="Andalus" pitchFamily="18" charset="-78"/>
              </a:rPr>
              <a:t>a(x)=1+rf/r;</a:t>
            </a:r>
          </a:p>
          <a:p>
            <a:pPr algn="ctr"/>
            <a:r>
              <a:rPr lang="pt-BR" sz="1600" dirty="0" smtClean="0">
                <a:latin typeface="Andalus" pitchFamily="18" charset="-78"/>
                <a:cs typeface="Andalus" pitchFamily="18" charset="-78"/>
              </a:rPr>
              <a:t>r=r+k;</a:t>
            </a:r>
          </a:p>
          <a:p>
            <a:pPr algn="ctr"/>
            <a:r>
              <a:rPr lang="pt-BR" sz="1600" dirty="0" smtClean="0">
                <a:latin typeface="Andalus" pitchFamily="18" charset="-78"/>
                <a:cs typeface="Andalus" pitchFamily="18" charset="-78"/>
              </a:rPr>
              <a:t>end</a:t>
            </a:r>
          </a:p>
          <a:p>
            <a:pPr algn="ctr"/>
            <a:endParaRPr lang="pt-BR" sz="1600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r>
              <a:rPr lang="pt-BR" sz="1600" dirty="0" smtClean="0">
                <a:latin typeface="Andalus" pitchFamily="18" charset="-78"/>
                <a:cs typeface="Andalus" pitchFamily="18" charset="-78"/>
              </a:rPr>
              <a:t>r=r1-deltar1:k:r1+deltar1;</a:t>
            </a:r>
          </a:p>
          <a:p>
            <a:pPr algn="ctr"/>
            <a:r>
              <a:rPr lang="pt-BR" sz="1600" dirty="0" smtClean="0">
                <a:latin typeface="Andalus" pitchFamily="18" charset="-78"/>
                <a:cs typeface="Andalus" pitchFamily="18" charset="-78"/>
              </a:rPr>
              <a:t>percentager1=(r-r1)*100/r1;</a:t>
            </a:r>
          </a:p>
          <a:p>
            <a:pPr algn="ctr"/>
            <a:r>
              <a:rPr lang="pt-BR" sz="1600" dirty="0" smtClean="0">
                <a:latin typeface="Andalus" pitchFamily="18" charset="-78"/>
                <a:cs typeface="Andalus" pitchFamily="18" charset="-78"/>
              </a:rPr>
              <a:t>percentagea2=(a-ar)*100/ar;</a:t>
            </a:r>
          </a:p>
          <a:p>
            <a:pPr algn="ctr"/>
            <a:endParaRPr lang="pt-BR" sz="1600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r>
              <a:rPr lang="pt-BR" sz="1600" dirty="0" smtClean="0">
                <a:latin typeface="Andalus" pitchFamily="18" charset="-78"/>
                <a:cs typeface="Andalus" pitchFamily="18" charset="-78"/>
              </a:rPr>
              <a:t>plot(percentager1,percentagea2)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85728"/>
            <a:ext cx="9224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Andalus" pitchFamily="18" charset="-78"/>
                <a:cs typeface="Andalus" pitchFamily="18" charset="-78"/>
              </a:rPr>
              <a:t>The following octave code is for the variation in gain of the </a:t>
            </a:r>
            <a:r>
              <a:rPr lang="en-IN" b="1" dirty="0" err="1" smtClean="0">
                <a:latin typeface="Andalus" pitchFamily="18" charset="-78"/>
                <a:cs typeface="Andalus" pitchFamily="18" charset="-78"/>
              </a:rPr>
              <a:t>opamp</a:t>
            </a:r>
            <a:r>
              <a:rPr lang="en-IN" b="1" dirty="0" smtClean="0">
                <a:latin typeface="Andalus" pitchFamily="18" charset="-78"/>
                <a:cs typeface="Andalus" pitchFamily="18" charset="-78"/>
              </a:rPr>
              <a:t> with change in the R1 value:</a:t>
            </a:r>
          </a:p>
          <a:p>
            <a:endParaRPr lang="en-IN" b="1" dirty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5857892"/>
            <a:ext cx="2286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071546"/>
            <a:ext cx="5786478" cy="4267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642910" y="5786454"/>
            <a:ext cx="730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The variation in the gain for    5% variation in the value of R1 is around    3%. 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6" y="5857892"/>
            <a:ext cx="2286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5206" y="5857892"/>
            <a:ext cx="2286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57422" y="571480"/>
            <a:ext cx="4572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/>
              <a:t>r1=1000;</a:t>
            </a:r>
          </a:p>
          <a:p>
            <a:r>
              <a:rPr lang="en-IN" dirty="0" err="1" smtClean="0"/>
              <a:t>reg</a:t>
            </a:r>
            <a:r>
              <a:rPr lang="en-IN" dirty="0" smtClean="0"/>
              <a:t>=0.01*input('enter the tolerance of </a:t>
            </a:r>
            <a:r>
              <a:rPr lang="en-IN" dirty="0" err="1" smtClean="0"/>
              <a:t>rf</a:t>
            </a:r>
            <a:r>
              <a:rPr lang="en-IN" dirty="0" smtClean="0"/>
              <a:t>:')</a:t>
            </a:r>
          </a:p>
          <a:p>
            <a:r>
              <a:rPr lang="en-IN" dirty="0" err="1" smtClean="0"/>
              <a:t>rf</a:t>
            </a:r>
            <a:r>
              <a:rPr lang="en-IN" dirty="0" smtClean="0"/>
              <a:t>=1500;</a:t>
            </a:r>
          </a:p>
          <a:p>
            <a:r>
              <a:rPr lang="en-IN" dirty="0" err="1" smtClean="0"/>
              <a:t>deltarf</a:t>
            </a:r>
            <a:r>
              <a:rPr lang="en-IN" dirty="0" smtClean="0"/>
              <a:t>=</a:t>
            </a:r>
            <a:r>
              <a:rPr lang="en-IN" dirty="0" err="1" smtClean="0"/>
              <a:t>reg</a:t>
            </a:r>
            <a:r>
              <a:rPr lang="en-IN" dirty="0" smtClean="0"/>
              <a:t>*</a:t>
            </a:r>
            <a:r>
              <a:rPr lang="en-IN" dirty="0" err="1" smtClean="0"/>
              <a:t>rf</a:t>
            </a:r>
            <a:r>
              <a:rPr lang="en-IN" dirty="0" smtClean="0"/>
              <a:t>;</a:t>
            </a:r>
          </a:p>
          <a:p>
            <a:endParaRPr lang="en-IN" dirty="0" smtClean="0"/>
          </a:p>
          <a:p>
            <a:r>
              <a:rPr lang="en-IN" dirty="0" smtClean="0"/>
              <a:t>r=</a:t>
            </a:r>
            <a:r>
              <a:rPr lang="en-IN" dirty="0" err="1" smtClean="0"/>
              <a:t>rf-deltarf</a:t>
            </a:r>
            <a:r>
              <a:rPr lang="en-IN" dirty="0" smtClean="0"/>
              <a:t>;</a:t>
            </a:r>
          </a:p>
          <a:p>
            <a:r>
              <a:rPr lang="en-IN" dirty="0" err="1" smtClean="0"/>
              <a:t>ar</a:t>
            </a:r>
            <a:r>
              <a:rPr lang="en-IN" dirty="0" smtClean="0"/>
              <a:t>=1+rf/r1;</a:t>
            </a:r>
          </a:p>
          <a:p>
            <a:endParaRPr lang="en-IN" dirty="0" smtClean="0"/>
          </a:p>
          <a:p>
            <a:r>
              <a:rPr lang="en-IN" dirty="0" smtClean="0"/>
              <a:t>k=</a:t>
            </a:r>
            <a:r>
              <a:rPr lang="en-IN" dirty="0" err="1" smtClean="0"/>
              <a:t>deltarf</a:t>
            </a:r>
            <a:r>
              <a:rPr lang="en-IN" dirty="0" smtClean="0"/>
              <a:t>/1000;</a:t>
            </a:r>
          </a:p>
          <a:p>
            <a:endParaRPr lang="en-IN" dirty="0" smtClean="0"/>
          </a:p>
          <a:p>
            <a:r>
              <a:rPr lang="en-IN" dirty="0" smtClean="0"/>
              <a:t>x=0;</a:t>
            </a:r>
          </a:p>
          <a:p>
            <a:r>
              <a:rPr lang="en-IN" dirty="0" smtClean="0"/>
              <a:t>while(r&lt;=(</a:t>
            </a:r>
            <a:r>
              <a:rPr lang="en-IN" dirty="0" err="1" smtClean="0"/>
              <a:t>rf+deltarf</a:t>
            </a:r>
            <a:r>
              <a:rPr lang="en-IN" dirty="0" smtClean="0"/>
              <a:t>))</a:t>
            </a:r>
          </a:p>
          <a:p>
            <a:r>
              <a:rPr lang="en-IN" dirty="0" smtClean="0"/>
              <a:t>x=x+1;</a:t>
            </a:r>
          </a:p>
          <a:p>
            <a:r>
              <a:rPr lang="en-IN" dirty="0" smtClean="0"/>
              <a:t>a(x)=1+r/r1;</a:t>
            </a:r>
          </a:p>
          <a:p>
            <a:r>
              <a:rPr lang="en-IN" dirty="0" smtClean="0"/>
              <a:t>r=</a:t>
            </a:r>
            <a:r>
              <a:rPr lang="en-IN" dirty="0" err="1" smtClean="0"/>
              <a:t>r+k</a:t>
            </a:r>
            <a:r>
              <a:rPr lang="en-IN" dirty="0" smtClean="0"/>
              <a:t>;</a:t>
            </a:r>
          </a:p>
          <a:p>
            <a:r>
              <a:rPr lang="en-IN" dirty="0" smtClean="0"/>
              <a:t>end</a:t>
            </a:r>
          </a:p>
          <a:p>
            <a:endParaRPr lang="en-IN" dirty="0" smtClean="0"/>
          </a:p>
          <a:p>
            <a:r>
              <a:rPr lang="en-IN" dirty="0" smtClean="0"/>
              <a:t>r=</a:t>
            </a:r>
            <a:r>
              <a:rPr lang="en-IN" dirty="0" err="1" smtClean="0"/>
              <a:t>rf-deltarf:k:rf+deltarf</a:t>
            </a:r>
            <a:r>
              <a:rPr lang="en-IN" dirty="0" smtClean="0"/>
              <a:t>;</a:t>
            </a:r>
          </a:p>
          <a:p>
            <a:r>
              <a:rPr lang="en-IN" dirty="0" err="1" smtClean="0"/>
              <a:t>percentagerf</a:t>
            </a:r>
            <a:r>
              <a:rPr lang="en-IN" dirty="0" smtClean="0"/>
              <a:t>=(r-</a:t>
            </a:r>
            <a:r>
              <a:rPr lang="en-IN" dirty="0" err="1" smtClean="0"/>
              <a:t>rf</a:t>
            </a:r>
            <a:r>
              <a:rPr lang="en-IN" dirty="0" smtClean="0"/>
              <a:t>)*100/</a:t>
            </a:r>
            <a:r>
              <a:rPr lang="en-IN" dirty="0" err="1" smtClean="0"/>
              <a:t>rf</a:t>
            </a:r>
            <a:r>
              <a:rPr lang="en-IN" dirty="0" smtClean="0"/>
              <a:t>;</a:t>
            </a:r>
          </a:p>
          <a:p>
            <a:r>
              <a:rPr lang="en-IN" dirty="0" err="1" smtClean="0"/>
              <a:t>percentagea</a:t>
            </a:r>
            <a:r>
              <a:rPr lang="en-IN" dirty="0" smtClean="0"/>
              <a:t>=(a-</a:t>
            </a:r>
            <a:r>
              <a:rPr lang="en-IN" dirty="0" err="1" smtClean="0"/>
              <a:t>ar</a:t>
            </a:r>
            <a:r>
              <a:rPr lang="en-IN" dirty="0" smtClean="0"/>
              <a:t>)*100/</a:t>
            </a:r>
            <a:r>
              <a:rPr lang="en-IN" dirty="0" err="1" smtClean="0"/>
              <a:t>ar</a:t>
            </a:r>
            <a:r>
              <a:rPr lang="en-IN" dirty="0" smtClean="0"/>
              <a:t>;</a:t>
            </a:r>
          </a:p>
          <a:p>
            <a:endParaRPr lang="en-IN" dirty="0" smtClean="0"/>
          </a:p>
          <a:p>
            <a:r>
              <a:rPr lang="en-IN" dirty="0" smtClean="0"/>
              <a:t>plot(</a:t>
            </a:r>
            <a:r>
              <a:rPr lang="en-IN" dirty="0" err="1" smtClean="0"/>
              <a:t>percentagerf,percentagea</a:t>
            </a:r>
            <a:r>
              <a:rPr lang="en-IN" dirty="0" smtClean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42852"/>
            <a:ext cx="9216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The following octave code is for the variation in gain of the </a:t>
            </a:r>
            <a:r>
              <a:rPr lang="en-IN" b="1" dirty="0" err="1" smtClean="0"/>
              <a:t>opamp</a:t>
            </a:r>
            <a:r>
              <a:rPr lang="en-IN" b="1" dirty="0" smtClean="0"/>
              <a:t> with change in the </a:t>
            </a:r>
            <a:r>
              <a:rPr lang="en-IN" b="1" dirty="0" err="1" smtClean="0"/>
              <a:t>Rf</a:t>
            </a:r>
            <a:r>
              <a:rPr lang="en-IN" b="1" dirty="0" smtClean="0"/>
              <a:t> value:</a:t>
            </a:r>
          </a:p>
          <a:p>
            <a:endParaRPr lang="en-IN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000108"/>
            <a:ext cx="5786478" cy="4348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928662" y="5786454"/>
            <a:ext cx="7786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The variation in the gain for    </a:t>
            </a:r>
            <a:r>
              <a:rPr lang="en-IN" dirty="0" smtClean="0"/>
              <a:t>10% </a:t>
            </a:r>
            <a:r>
              <a:rPr lang="en-IN" dirty="0" smtClean="0"/>
              <a:t>variation in the value of </a:t>
            </a:r>
            <a:r>
              <a:rPr lang="en-IN" dirty="0" err="1" smtClean="0"/>
              <a:t>Rf</a:t>
            </a:r>
            <a:r>
              <a:rPr lang="en-IN" dirty="0" smtClean="0"/>
              <a:t> </a:t>
            </a:r>
            <a:r>
              <a:rPr lang="en-IN" dirty="0" smtClean="0"/>
              <a:t>is around    </a:t>
            </a:r>
            <a:r>
              <a:rPr lang="en-IN" dirty="0" smtClean="0"/>
              <a:t>6%.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68" y="5857892"/>
            <a:ext cx="2286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72396" y="5857892"/>
            <a:ext cx="2286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186</Words>
  <Application>Microsoft Office PowerPoint</Application>
  <PresentationFormat>On-screen Show (4:3)</PresentationFormat>
  <Paragraphs>55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31</cp:revision>
  <dcterms:created xsi:type="dcterms:W3CDTF">2016-04-21T16:34:46Z</dcterms:created>
  <dcterms:modified xsi:type="dcterms:W3CDTF">2016-04-22T03:01:20Z</dcterms:modified>
</cp:coreProperties>
</file>