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96" r:id="rId17"/>
    <p:sldId id="297" r:id="rId18"/>
    <p:sldId id="299" r:id="rId19"/>
    <p:sldId id="300" r:id="rId20"/>
    <p:sldId id="301" r:id="rId21"/>
    <p:sldId id="302" r:id="rId22"/>
    <p:sldId id="303" r:id="rId23"/>
    <p:sldId id="304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4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0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6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3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7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7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4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2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8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3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83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6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4C691-7CFC-41A1-BC34-C76826766AB5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3480A3-C169-46F2-856F-590666E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67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912" y="1859462"/>
            <a:ext cx="8574622" cy="2616199"/>
          </a:xfrm>
        </p:spPr>
        <p:txBody>
          <a:bodyPr>
            <a:normAutofit fontScale="90000"/>
            <a:scene3d>
              <a:camera prst="isometricOffAxis2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b="1" dirty="0" smtClean="0">
                <a:ln/>
                <a:solidFill>
                  <a:schemeClr val="accent4"/>
                </a:solidFill>
              </a:rPr>
              <a:t>DESIGN AND DEVELOPMENT OF VIRTUAL LABS FOR CONTROL SYSTEMS APPLICATIONS 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101" y="4953401"/>
            <a:ext cx="461151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2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2400" b="1" dirty="0" smtClean="0">
                <a:ln/>
                <a:solidFill>
                  <a:schemeClr val="bg2">
                    <a:lumMod val="50000"/>
                  </a:schemeClr>
                </a:solidFill>
              </a:rPr>
              <a:t>AYUSH KHANDELWAL (14EE111)</a:t>
            </a:r>
          </a:p>
          <a:p>
            <a:r>
              <a:rPr lang="en-IN" sz="2400" b="1" dirty="0" smtClean="0">
                <a:ln/>
                <a:solidFill>
                  <a:schemeClr val="bg2">
                    <a:lumMod val="50000"/>
                  </a:schemeClr>
                </a:solidFill>
              </a:rPr>
              <a:t>MARREDDY SRIYELLA(14EE223)</a:t>
            </a:r>
          </a:p>
          <a:p>
            <a:r>
              <a:rPr lang="en-IN" sz="2400" b="1" dirty="0" smtClean="0">
                <a:ln/>
                <a:solidFill>
                  <a:schemeClr val="bg2">
                    <a:lumMod val="50000"/>
                  </a:schemeClr>
                </a:solidFill>
              </a:rPr>
              <a:t>SNIGDHA CHALASANI(14EE241)</a:t>
            </a:r>
          </a:p>
          <a:p>
            <a:r>
              <a:rPr lang="en-IN" sz="2400" b="1" dirty="0" smtClean="0">
                <a:ln/>
                <a:solidFill>
                  <a:schemeClr val="bg2">
                    <a:lumMod val="50000"/>
                  </a:schemeClr>
                </a:solidFill>
              </a:rPr>
              <a:t>SYED ARSAL HUSSAIN(14EE250)</a:t>
            </a:r>
          </a:p>
        </p:txBody>
      </p:sp>
    </p:spTree>
    <p:extLst>
      <p:ext uri="{BB962C8B-B14F-4D97-AF65-F5344CB8AC3E}">
        <p14:creationId xmlns:p14="http://schemas.microsoft.com/office/powerpoint/2010/main" val="25339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 smtClean="0">
                <a:ln/>
                <a:solidFill>
                  <a:schemeClr val="accent4"/>
                </a:solidFill>
              </a:rPr>
              <a:t>LINEAR AND NON-LINEAR SYSTEMS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b="1" dirty="0"/>
              <a:t>Linear control </a:t>
            </a:r>
            <a:r>
              <a:rPr lang="en-IN" dirty="0"/>
              <a:t>theory applies to systems made of linear devices; which means they obey the superposition principle; the output of the device is proportional to its input. Systems with this property are governed by linear differential </a:t>
            </a:r>
            <a:r>
              <a:rPr lang="en-IN" dirty="0" smtClean="0"/>
              <a:t>equations.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b="1" dirty="0" smtClean="0"/>
              <a:t>Nonlinear </a:t>
            </a:r>
            <a:r>
              <a:rPr lang="en-IN" b="1" dirty="0"/>
              <a:t>control</a:t>
            </a:r>
            <a:r>
              <a:rPr lang="en-IN" dirty="0"/>
              <a:t> theory is the area of control theory which deals with systems that are nonlinear, time-variant, or </a:t>
            </a:r>
            <a:r>
              <a:rPr lang="en-IN" dirty="0" smtClean="0"/>
              <a:t>both.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 smtClean="0"/>
              <a:t>Linear time invariant (LTI) </a:t>
            </a:r>
            <a:r>
              <a:rPr lang="en-IN" dirty="0"/>
              <a:t>systems are amenable to powerful frequency domain mathematical techniques of great generality, such as the Laplace transform, Fourier transform, and Z transform, root-locus, Bode plot, and </a:t>
            </a:r>
            <a:r>
              <a:rPr lang="en-IN" dirty="0" err="1"/>
              <a:t>Nyquist</a:t>
            </a:r>
            <a:r>
              <a:rPr lang="en-IN" dirty="0"/>
              <a:t> stability criterion.</a:t>
            </a:r>
          </a:p>
        </p:txBody>
      </p:sp>
    </p:spTree>
    <p:extLst>
      <p:ext uri="{BB962C8B-B14F-4D97-AF65-F5344CB8AC3E}">
        <p14:creationId xmlns:p14="http://schemas.microsoft.com/office/powerpoint/2010/main" val="42387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"/>
            <a:ext cx="59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8748"/>
            <a:ext cx="10018713" cy="175259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 smtClean="0">
                <a:ln/>
                <a:solidFill>
                  <a:schemeClr val="accent4"/>
                </a:solidFill>
              </a:rPr>
              <a:t>OPEN LOOP AND CLOSED LOOP CONTROL SYSTEMS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An </a:t>
            </a:r>
            <a:r>
              <a:rPr lang="en-IN" b="1" dirty="0"/>
              <a:t>open loop control system</a:t>
            </a:r>
            <a:r>
              <a:rPr lang="en-IN" dirty="0"/>
              <a:t> acts completely on the basis of input and the output has no effect on </a:t>
            </a:r>
            <a:r>
              <a:rPr lang="en-IN" dirty="0" smtClean="0"/>
              <a:t>the control</a:t>
            </a:r>
            <a:r>
              <a:rPr lang="en-IN" dirty="0"/>
              <a:t> action.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closed loop control </a:t>
            </a:r>
            <a:r>
              <a:rPr lang="en-IN" b="1" dirty="0" smtClean="0"/>
              <a:t>system </a:t>
            </a:r>
            <a:r>
              <a:rPr lang="en-IN" dirty="0" smtClean="0"/>
              <a:t>considers </a:t>
            </a:r>
            <a:r>
              <a:rPr lang="en-IN" dirty="0"/>
              <a:t>the current output and alters it to the desired condition. The control action in </a:t>
            </a:r>
            <a:r>
              <a:rPr lang="en-IN" dirty="0" smtClean="0"/>
              <a:t>these systems</a:t>
            </a:r>
            <a:r>
              <a:rPr lang="en-IN" dirty="0"/>
              <a:t> is based on the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55" y="4180114"/>
            <a:ext cx="5395980" cy="2677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35" y="4180114"/>
            <a:ext cx="5847942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9904" y="6186491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BLOCK DIAGRAMS OF OPEN LOOP AND CLOSED LOOP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 smtClean="0">
                <a:ln/>
                <a:solidFill>
                  <a:schemeClr val="accent4"/>
                </a:solidFill>
              </a:rPr>
              <a:t>STABLE AND UNSTABLE SYSTEMS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Considering any bounded input signal of a system, and if the output signal of the system to such a signal is also bounded, then the system is called bounded-input-bounded-output </a:t>
            </a:r>
            <a:r>
              <a:rPr lang="en-IN" b="1" dirty="0" smtClean="0"/>
              <a:t>stable</a:t>
            </a:r>
            <a:r>
              <a:rPr lang="en-IN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 smtClean="0"/>
              <a:t>Systems without this property can be termed as unstable.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2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0" y="0"/>
            <a:ext cx="5779701" cy="3153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0457" y="3150136"/>
            <a:ext cx="108405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To test the stability the following necessary and sufficient criterion have been formulated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smtClean="0"/>
              <a:t>Asymptotic stability:</a:t>
            </a:r>
          </a:p>
          <a:p>
            <a:r>
              <a:rPr lang="en-IN" sz="2000" dirty="0"/>
              <a:t>A linear system is only asymptotically stable, </a:t>
            </a:r>
            <a:r>
              <a:rPr lang="en-IN" sz="2000" dirty="0" smtClean="0"/>
              <a:t>if the real part of the roots of the characteristic equation of a system are less than zero, or </a:t>
            </a:r>
            <a:r>
              <a:rPr lang="en-IN" sz="2000" dirty="0"/>
              <a:t>in other words, if </a:t>
            </a:r>
            <a:r>
              <a:rPr lang="en-IN" sz="2000" dirty="0" smtClean="0"/>
              <a:t>all</a:t>
            </a:r>
            <a:r>
              <a:rPr lang="en-IN" sz="2000" dirty="0"/>
              <a:t> poles of its transfer function lie in the </a:t>
            </a:r>
            <a:r>
              <a:rPr lang="en-IN" sz="2000" dirty="0" smtClean="0"/>
              <a:t>left-half of the s-plane.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smtClean="0"/>
              <a:t>Instability:</a:t>
            </a:r>
            <a:r>
              <a:rPr lang="en-IN" sz="2000" dirty="0"/>
              <a:t> </a:t>
            </a:r>
            <a:endParaRPr lang="en-IN" sz="2000" dirty="0" smtClean="0"/>
          </a:p>
          <a:p>
            <a:r>
              <a:rPr lang="en-IN" sz="2000" dirty="0" smtClean="0"/>
              <a:t>linear </a:t>
            </a:r>
            <a:r>
              <a:rPr lang="en-IN" sz="2000" dirty="0"/>
              <a:t>system is only unstable, if at least one pole of its transfer function lies in the </a:t>
            </a:r>
            <a:r>
              <a:rPr lang="en-IN" sz="2000" dirty="0" smtClean="0"/>
              <a:t>right-half of the s-plane</a:t>
            </a:r>
            <a:r>
              <a:rPr lang="en-IN" sz="2000" dirty="0"/>
              <a:t> or, if at least one multiple </a:t>
            </a:r>
            <a:r>
              <a:rPr lang="en-IN" sz="2000" dirty="0" smtClean="0"/>
              <a:t>pole is </a:t>
            </a:r>
            <a:r>
              <a:rPr lang="en-IN" sz="2000" dirty="0"/>
              <a:t>on the imaginary axis of </a:t>
            </a:r>
            <a:r>
              <a:rPr lang="en-IN" sz="2000" dirty="0" smtClean="0"/>
              <a:t>the s-plane.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smtClean="0"/>
              <a:t>Critical stability:</a:t>
            </a:r>
          </a:p>
          <a:p>
            <a:r>
              <a:rPr lang="en-IN" sz="2000" dirty="0"/>
              <a:t>A linear system is critically stable, if at least one </a:t>
            </a:r>
            <a:r>
              <a:rPr lang="en-IN" sz="2000" i="1" dirty="0"/>
              <a:t>single</a:t>
            </a:r>
            <a:r>
              <a:rPr lang="en-IN" sz="2000" dirty="0"/>
              <a:t> pole exists on the imaginary axis, no pole of the transfer function lies in the </a:t>
            </a:r>
            <a:r>
              <a:rPr lang="en-IN" sz="2000" dirty="0" smtClean="0"/>
              <a:t>right-half of the s-plane</a:t>
            </a:r>
            <a:r>
              <a:rPr lang="en-IN" sz="2000" dirty="0"/>
              <a:t> and in addition no multiple poles lie on the imaginary axis</a:t>
            </a:r>
            <a:r>
              <a:rPr lang="en-I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9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 smtClean="0">
                <a:ln/>
                <a:solidFill>
                  <a:schemeClr val="accent4"/>
                </a:solidFill>
              </a:rPr>
              <a:t>MEMORYLESS AND NON-MEMORYLESS SYSTEMS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 smtClean="0"/>
              <a:t>Memoryless systems the </a:t>
            </a:r>
            <a:r>
              <a:rPr lang="en-IN" dirty="0"/>
              <a:t>output signal at each time depends only on the input at that time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smtClean="0"/>
              <a:t>The previous </a:t>
            </a:r>
            <a:r>
              <a:rPr lang="en-IN" dirty="0"/>
              <a:t>values </a:t>
            </a:r>
            <a:r>
              <a:rPr lang="en-IN" dirty="0" smtClean="0"/>
              <a:t>or </a:t>
            </a:r>
            <a:r>
              <a:rPr lang="en-IN" dirty="0"/>
              <a:t>future </a:t>
            </a:r>
            <a:r>
              <a:rPr lang="en-IN" dirty="0" smtClean="0"/>
              <a:t>values </a:t>
            </a:r>
            <a:r>
              <a:rPr lang="en-IN" dirty="0"/>
              <a:t>of the </a:t>
            </a:r>
            <a:r>
              <a:rPr lang="en-IN" dirty="0" smtClean="0"/>
              <a:t>input are not required  </a:t>
            </a:r>
            <a:r>
              <a:rPr lang="en-IN" dirty="0"/>
              <a:t>in order to determine the current value of the output</a:t>
            </a:r>
            <a:r>
              <a:rPr lang="en-IN" dirty="0" smtClean="0"/>
              <a:t>. The systems which do not have this property are named as non-memoryless systems.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 smtClean="0"/>
              <a:t>Static systems are memory less whereas dynamic systems are with memory containing systems.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1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43062"/>
            <a:ext cx="11029950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77309" y="567809"/>
            <a:ext cx="3885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SCREENSHOTS</a:t>
            </a:r>
            <a:endParaRPr lang="en-US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1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757237"/>
            <a:ext cx="110871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127" y="594165"/>
            <a:ext cx="106132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RC CIRCUIT RESPONSE – EXPERIMENT 2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5332" y="2194603"/>
            <a:ext cx="1847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281" y="2610101"/>
            <a:ext cx="9015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AIM </a:t>
            </a:r>
          </a:p>
          <a:p>
            <a:endParaRPr lang="en-GB" dirty="0" smtClean="0"/>
          </a:p>
          <a:p>
            <a:r>
              <a:rPr lang="en-GB" dirty="0" smtClean="0"/>
              <a:t>The aim of the RC circuit response experiment was to plot the current across the capacitor when a step excitation input was given with initial conditions. In this experiment we have </a:t>
            </a:r>
          </a:p>
          <a:p>
            <a:r>
              <a:rPr lang="en-GB" dirty="0" smtClean="0"/>
              <a:t>developed:</a:t>
            </a:r>
          </a:p>
          <a:p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Objective </a:t>
            </a:r>
          </a:p>
          <a:p>
            <a:pPr marL="342900" indent="-342900">
              <a:buAutoNum type="arabicPeriod"/>
            </a:pPr>
            <a:r>
              <a:rPr lang="en-GB" dirty="0" smtClean="0"/>
              <a:t>Theory </a:t>
            </a:r>
          </a:p>
          <a:p>
            <a:pPr marL="342900" indent="-342900">
              <a:buAutoNum type="arabicPeriod"/>
            </a:pPr>
            <a:r>
              <a:rPr lang="en-GB" dirty="0" smtClean="0"/>
              <a:t>Simulation,</a:t>
            </a:r>
          </a:p>
          <a:p>
            <a:pPr marL="342900" indent="-342900">
              <a:buAutoNum type="arabicPeriod"/>
            </a:pPr>
            <a:r>
              <a:rPr lang="en-GB" dirty="0" smtClean="0"/>
              <a:t>Quizzes,</a:t>
            </a:r>
          </a:p>
          <a:p>
            <a:pPr marL="342900" indent="-342900">
              <a:buAutoNum type="arabicPeriod"/>
            </a:pPr>
            <a:r>
              <a:rPr lang="en-GB" dirty="0" smtClean="0"/>
              <a:t>References &amp;</a:t>
            </a:r>
          </a:p>
          <a:p>
            <a:pPr marL="342900" indent="-342900">
              <a:buAutoNum type="arabicPeriod"/>
            </a:pPr>
            <a:r>
              <a:rPr lang="en-GB" dirty="0" smtClean="0"/>
              <a:t>MATLAB Simulation.</a:t>
            </a:r>
          </a:p>
          <a:p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2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4112" y="695458"/>
            <a:ext cx="5705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SCREENSHOTS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12000" r="1338" b="20173"/>
          <a:stretch/>
        </p:blipFill>
        <p:spPr>
          <a:xfrm>
            <a:off x="799162" y="1683183"/>
            <a:ext cx="10594042" cy="41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574" y="983988"/>
            <a:ext cx="4579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NOTEPAD ++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8817" y="2395180"/>
            <a:ext cx="55894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She was able to design a number of experiments that could carry out stability analysis of the systems, characterize the systems, plot system responses, etc. via Virtual Labs.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 smtClean="0"/>
              <a:t>Notepad</a:t>
            </a:r>
            <a:r>
              <a:rPr lang="en-GB" sz="2000" b="1" dirty="0"/>
              <a:t>++</a:t>
            </a:r>
            <a:r>
              <a:rPr lang="en-GB" sz="2000" dirty="0"/>
              <a:t> is a text editor and source code editor for use with Microsoft Windows. It supports tabbed editing, which allows working with multiple open files in a single </a:t>
            </a:r>
            <a:r>
              <a:rPr lang="en-GB" sz="2000" dirty="0" smtClean="0"/>
              <a:t>window.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Notepad++ helped us to alter the html files for the web pages thus making it easier to manipulate them according to our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Some of </a:t>
            </a:r>
            <a:r>
              <a:rPr lang="en-GB" sz="2000" dirty="0"/>
              <a:t>programming </a:t>
            </a:r>
            <a:r>
              <a:rPr lang="en-GB" sz="2000" dirty="0" smtClean="0"/>
              <a:t>languages that </a:t>
            </a:r>
            <a:r>
              <a:rPr lang="en-GB" sz="2000" dirty="0"/>
              <a:t>are natively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supported by Notepad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++ are as follows: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C,C++,C#,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Javascript,SQL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Verilog , Python, MATLAB and many more.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Image result for What is Notepad 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3" y="2395180"/>
            <a:ext cx="2677779" cy="20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11812" r="1209" b="5331"/>
          <a:stretch/>
        </p:blipFill>
        <p:spPr>
          <a:xfrm>
            <a:off x="798492" y="927283"/>
            <a:ext cx="10612190" cy="50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11812" r="1127" b="5894"/>
          <a:stretch/>
        </p:blipFill>
        <p:spPr>
          <a:xfrm>
            <a:off x="798492" y="965918"/>
            <a:ext cx="10599314" cy="49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12189" r="1444" b="5518"/>
          <a:stretch/>
        </p:blipFill>
        <p:spPr>
          <a:xfrm>
            <a:off x="798491" y="801768"/>
            <a:ext cx="10560676" cy="49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9198"/>
            <a:ext cx="5810250" cy="4267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0808" y="1273265"/>
            <a:ext cx="248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r>
              <a:rPr lang="en-IN" baseline="30000" dirty="0" smtClean="0"/>
              <a:t>s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RC Circuit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224842" y="3764033"/>
            <a:ext cx="1207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(A)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6084" y="5262047"/>
            <a:ext cx="82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19" y="1270045"/>
            <a:ext cx="5536306" cy="41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127" y="594165"/>
            <a:ext cx="106132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RL CIRCUIT RESPONSE – EXPERIMENT 3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5332" y="2194603"/>
            <a:ext cx="1847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281" y="2610101"/>
            <a:ext cx="9015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AIM </a:t>
            </a:r>
          </a:p>
          <a:p>
            <a:endParaRPr lang="en-GB" dirty="0" smtClean="0"/>
          </a:p>
          <a:p>
            <a:r>
              <a:rPr lang="en-GB" dirty="0" smtClean="0"/>
              <a:t>The aim of the RL circuit response experiment was to plot the voltage build up across the inductor when a step excitation input was given with initial conditions. In this experiment we have </a:t>
            </a:r>
          </a:p>
          <a:p>
            <a:r>
              <a:rPr lang="en-GB" dirty="0" smtClean="0"/>
              <a:t>developed:</a:t>
            </a:r>
          </a:p>
          <a:p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Objective ,</a:t>
            </a:r>
          </a:p>
          <a:p>
            <a:pPr marL="342900" indent="-342900">
              <a:buAutoNum type="arabicPeriod"/>
            </a:pPr>
            <a:r>
              <a:rPr lang="en-GB" dirty="0" smtClean="0"/>
              <a:t>Theory ,</a:t>
            </a:r>
          </a:p>
          <a:p>
            <a:pPr marL="342900" indent="-342900">
              <a:buAutoNum type="arabicPeriod"/>
            </a:pPr>
            <a:r>
              <a:rPr lang="en-GB" dirty="0" smtClean="0"/>
              <a:t>Simulation,</a:t>
            </a:r>
          </a:p>
          <a:p>
            <a:pPr marL="342900" indent="-342900">
              <a:buAutoNum type="arabicPeriod"/>
            </a:pPr>
            <a:r>
              <a:rPr lang="en-GB" dirty="0" err="1" smtClean="0"/>
              <a:t>Quizes</a:t>
            </a:r>
            <a:r>
              <a:rPr lang="en-GB" dirty="0" smtClean="0"/>
              <a:t>,</a:t>
            </a:r>
          </a:p>
          <a:p>
            <a:pPr marL="342900" indent="-342900">
              <a:buAutoNum type="arabicPeriod"/>
            </a:pPr>
            <a:r>
              <a:rPr lang="en-GB" dirty="0" smtClean="0"/>
              <a:t>References &amp;</a:t>
            </a:r>
          </a:p>
          <a:p>
            <a:pPr marL="342900" indent="-342900">
              <a:buAutoNum type="arabicPeriod"/>
            </a:pPr>
            <a:r>
              <a:rPr lang="en-GB" dirty="0" smtClean="0"/>
              <a:t>MATLAB Simulation.</a:t>
            </a:r>
          </a:p>
          <a:p>
            <a:endParaRPr lang="en-GB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9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7585" y="726411"/>
            <a:ext cx="4990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SCREENSHOTS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44" y="2292440"/>
            <a:ext cx="9870352" cy="28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41" y="1068945"/>
            <a:ext cx="10068354" cy="50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4" y="1249249"/>
            <a:ext cx="9442025" cy="46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1314450"/>
            <a:ext cx="1076673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2" y="1188243"/>
            <a:ext cx="5334000" cy="425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27" y="1162050"/>
            <a:ext cx="5785010" cy="43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36" y="1339403"/>
            <a:ext cx="8674892" cy="4671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5962" y="737450"/>
            <a:ext cx="484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Notepad ++ Environment 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956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6717" y="763928"/>
            <a:ext cx="127389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ROUTH HURWITZ ALGORITHM – EXPERIMENT 4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643" y="2871989"/>
            <a:ext cx="10097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AIM </a:t>
            </a:r>
          </a:p>
          <a:p>
            <a:endParaRPr lang="en-GB" dirty="0" smtClean="0"/>
          </a:p>
          <a:p>
            <a:r>
              <a:rPr lang="en-GB" dirty="0" smtClean="0"/>
              <a:t>The aim of the Routh Hurwitz algorithm experiment was to develop an algorithm that can detect whether a system is stable or unstable depending on the transfer function entered. In this experiment we have developed:</a:t>
            </a:r>
          </a:p>
          <a:p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Objective ,</a:t>
            </a:r>
          </a:p>
          <a:p>
            <a:pPr marL="342900" indent="-342900">
              <a:buAutoNum type="arabicPeriod"/>
            </a:pPr>
            <a:r>
              <a:rPr lang="en-GB" dirty="0" smtClean="0"/>
              <a:t>Theory ,</a:t>
            </a:r>
          </a:p>
          <a:p>
            <a:pPr marL="342900" indent="-342900">
              <a:buAutoNum type="arabicPeriod"/>
            </a:pPr>
            <a:r>
              <a:rPr lang="en-GB" dirty="0" smtClean="0"/>
              <a:t>Simulation,</a:t>
            </a:r>
          </a:p>
          <a:p>
            <a:pPr marL="342900" indent="-342900">
              <a:buAutoNum type="arabicPeriod"/>
            </a:pPr>
            <a:r>
              <a:rPr lang="en-GB" dirty="0" smtClean="0"/>
              <a:t>Quizzes,</a:t>
            </a:r>
          </a:p>
          <a:p>
            <a:pPr marL="342900" indent="-342900">
              <a:buAutoNum type="arabicPeriod"/>
            </a:pPr>
            <a:r>
              <a:rPr lang="en-GB" dirty="0" smtClean="0"/>
              <a:t>References &amp;</a:t>
            </a:r>
          </a:p>
          <a:p>
            <a:pPr marL="342900" indent="-342900">
              <a:buAutoNum type="arabicPeriod"/>
            </a:pPr>
            <a:r>
              <a:rPr lang="en-GB" dirty="0" smtClean="0"/>
              <a:t>MATLAB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7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7" y="1570754"/>
            <a:ext cx="10406133" cy="43148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74374" y="707196"/>
            <a:ext cx="3741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SCREENSHOTS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34" y="1068946"/>
            <a:ext cx="10159832" cy="48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88" y="940158"/>
            <a:ext cx="9834770" cy="48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8" y="1210614"/>
            <a:ext cx="10490557" cy="27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80" y="1651715"/>
            <a:ext cx="6211038" cy="38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8704" y="2338643"/>
            <a:ext cx="82454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SECOND ORDER SYSTEMS 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EXPERIMENT 5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71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858" y="182880"/>
            <a:ext cx="10200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The largest difference between the linear and second order systems is that in second order systems , oscillations and overshoot can now be exhibited in their natural frequency response.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Second order </a:t>
            </a:r>
            <a:r>
              <a:rPr lang="en-IN" dirty="0" smtClean="0"/>
              <a:t>behaviour </a:t>
            </a:r>
            <a:r>
              <a:rPr lang="en-IN" dirty="0"/>
              <a:t>is part of the </a:t>
            </a:r>
            <a:r>
              <a:rPr lang="en-IN" dirty="0" smtClean="0"/>
              <a:t>behaviour </a:t>
            </a:r>
            <a:r>
              <a:rPr lang="en-IN" dirty="0"/>
              <a:t>of higher order systems and understanding second order systems helps </a:t>
            </a:r>
            <a:r>
              <a:rPr lang="en-IN" dirty="0" smtClean="0"/>
              <a:t>us </a:t>
            </a:r>
            <a:r>
              <a:rPr lang="en-IN" dirty="0"/>
              <a:t>to understand higher order </a:t>
            </a:r>
            <a:r>
              <a:rPr lang="en-IN" dirty="0" smtClean="0"/>
              <a:t>systems.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There can be various examples for second order systems including electrical, mechanical, thermal, fluid systems, etc. The order of a control system is determined by the power of s in the denominator of its transfer function. If the power of s in the denominator of transfer function of a control system is 2, then the system is said to be second-order control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 A transient response or natural response is the response of a system to a change from an equilibrium or a steady state.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The general expression of transfer function of a second order control system is given as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 descr="http://www.electrical4u.com/electrical/control-system-equations/second-order-control-system-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78" y="3368505"/>
            <a:ext cx="2639786" cy="8251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65428" y="4327563"/>
            <a:ext cx="1028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Where C(s) is the output and R(s) is the input to the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Here</a:t>
            </a:r>
            <a:r>
              <a:rPr lang="en-IN" dirty="0"/>
              <a:t>, ζ and </a:t>
            </a:r>
            <a:r>
              <a:rPr lang="en-IN" dirty="0" err="1"/>
              <a:t>ω</a:t>
            </a:r>
            <a:r>
              <a:rPr lang="en-IN" baseline="-25000" dirty="0" err="1"/>
              <a:t>n</a:t>
            </a:r>
            <a:r>
              <a:rPr lang="en-IN" dirty="0"/>
              <a:t> are damping ratio and natural frequency of the system respectively. There will be different behaviours of output signal, depending upon the value of damping ratio. </a:t>
            </a:r>
            <a:r>
              <a:rPr lang="en-IN" dirty="0" smtClean="0"/>
              <a:t>Using the </a:t>
            </a:r>
            <a:r>
              <a:rPr lang="en-IN" dirty="0" err="1" smtClean="0"/>
              <a:t>laplace</a:t>
            </a:r>
            <a:r>
              <a:rPr lang="en-IN" dirty="0" smtClean="0"/>
              <a:t> transforms we get the following equations: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65428" y="5475658"/>
            <a:ext cx="685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For </a:t>
            </a:r>
            <a:r>
              <a:rPr lang="en-IN" dirty="0" err="1" smtClean="0"/>
              <a:t>undamped</a:t>
            </a:r>
            <a:r>
              <a:rPr lang="en-IN" dirty="0" smtClean="0"/>
              <a:t> system (ζ=zero ), the unit step response observed is: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89" y="6020046"/>
            <a:ext cx="1529273" cy="4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83" y="1266126"/>
            <a:ext cx="2400073" cy="46830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79167" y="934734"/>
            <a:ext cx="7144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For critically damped system (ζ=1 ), the unit step response observed is: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579167" y="0"/>
            <a:ext cx="6861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For underdamped system (ζ&lt;1 ), the unit step response observed is: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853" r="7604" b="14092"/>
          <a:stretch/>
        </p:blipFill>
        <p:spPr>
          <a:xfrm>
            <a:off x="4995001" y="309633"/>
            <a:ext cx="2377176" cy="6281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579167" y="1626732"/>
            <a:ext cx="672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For overdamped system (ζ&gt;1 ), the unit step response observed is: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619" y="2010953"/>
            <a:ext cx="41529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372" y="1926593"/>
            <a:ext cx="3086100" cy="1257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43659" y="3022288"/>
            <a:ext cx="822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Examples of the simulations observed with the use of HTML, JavaScript and jQuery :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779" y="3355916"/>
            <a:ext cx="4674096" cy="35020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159" y="3376052"/>
            <a:ext cx="4644139" cy="34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5691" y="28101"/>
            <a:ext cx="712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STANDARD PERFORMANCE MEASURES OF SECOND ORDER SYSTEMS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402081" y="368391"/>
            <a:ext cx="109190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Performance measures are usually defined in terms of the step response of a system as below: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Peak time:</a:t>
            </a:r>
          </a:p>
          <a:p>
            <a:r>
              <a:rPr lang="en-IN" dirty="0" smtClean="0"/>
              <a:t>       The </a:t>
            </a:r>
            <a:r>
              <a:rPr lang="en-IN" dirty="0"/>
              <a:t>peak time is the time required for the response to reach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the </a:t>
            </a:r>
            <a:r>
              <a:rPr lang="en-IN" dirty="0"/>
              <a:t>first peak of the overshoot.</a:t>
            </a:r>
            <a:endParaRPr lang="en-IN" dirty="0" smtClean="0"/>
          </a:p>
          <a:p>
            <a:r>
              <a:rPr lang="en-IN" dirty="0" smtClean="0"/>
              <a:t>2.   Rise time:</a:t>
            </a:r>
          </a:p>
          <a:p>
            <a:r>
              <a:rPr lang="en-IN" dirty="0" smtClean="0"/>
              <a:t>       Rise </a:t>
            </a:r>
            <a:r>
              <a:rPr lang="en-IN" dirty="0"/>
              <a:t>time refers to the time required for a signal to </a:t>
            </a:r>
            <a:r>
              <a:rPr lang="en-IN" dirty="0" smtClean="0"/>
              <a:t>change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from a specified low value to a specified high value. Typically</a:t>
            </a:r>
            <a:r>
              <a:rPr lang="en-IN" dirty="0" smtClean="0"/>
              <a:t>,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these values are 10% and 90% of the step height.</a:t>
            </a:r>
            <a:endParaRPr lang="en-IN" dirty="0" smtClean="0"/>
          </a:p>
          <a:p>
            <a:r>
              <a:rPr lang="en-IN" dirty="0" smtClean="0"/>
              <a:t>3.    Steady state error:</a:t>
            </a:r>
          </a:p>
          <a:p>
            <a:r>
              <a:rPr lang="en-IN" dirty="0" smtClean="0"/>
              <a:t>        Steady-state </a:t>
            </a:r>
            <a:r>
              <a:rPr lang="en-IN" dirty="0"/>
              <a:t>error of a system </a:t>
            </a:r>
            <a:r>
              <a:rPr lang="en-IN" dirty="0" smtClean="0"/>
              <a:t>is the </a:t>
            </a:r>
            <a:r>
              <a:rPr lang="en-IN" dirty="0"/>
              <a:t>difference between the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desired </a:t>
            </a:r>
            <a:r>
              <a:rPr lang="en-IN" dirty="0"/>
              <a:t>final output and the actual one" when the system reaches a steady state, when its </a:t>
            </a:r>
            <a:r>
              <a:rPr lang="en-IN" dirty="0" err="1"/>
              <a:t>behavior</a:t>
            </a:r>
            <a:r>
              <a:rPr lang="en-IN" dirty="0"/>
              <a:t> may be </a:t>
            </a:r>
          </a:p>
          <a:p>
            <a:r>
              <a:rPr lang="en-IN" dirty="0"/>
              <a:t> </a:t>
            </a:r>
            <a:r>
              <a:rPr lang="en-IN" dirty="0" smtClean="0"/>
              <a:t>       expected </a:t>
            </a:r>
            <a:r>
              <a:rPr lang="en-IN" dirty="0"/>
              <a:t>to continue if the system is undisturbed.</a:t>
            </a:r>
            <a:endParaRPr lang="en-IN" dirty="0" smtClean="0"/>
          </a:p>
          <a:p>
            <a:r>
              <a:rPr lang="en-IN" dirty="0" smtClean="0"/>
              <a:t>4.   Settling time:</a:t>
            </a:r>
          </a:p>
          <a:p>
            <a:r>
              <a:rPr lang="en-IN" dirty="0"/>
              <a:t> </a:t>
            </a:r>
            <a:r>
              <a:rPr lang="en-IN" dirty="0" smtClean="0"/>
              <a:t>      The settling time is the time required for the output to reach within a certain percentage of the amplitude of  </a:t>
            </a:r>
          </a:p>
          <a:p>
            <a:r>
              <a:rPr lang="en-IN" dirty="0" smtClean="0"/>
              <a:t>       the response.</a:t>
            </a:r>
          </a:p>
          <a:p>
            <a:pPr marL="342900" indent="-342900">
              <a:buAutoNum type="arabicPeriod" startAt="5"/>
            </a:pPr>
            <a:r>
              <a:rPr lang="en-IN" dirty="0" smtClean="0"/>
              <a:t>Percentage of overshoot:</a:t>
            </a:r>
          </a:p>
          <a:p>
            <a:r>
              <a:rPr lang="en-IN" dirty="0"/>
              <a:t> </a:t>
            </a:r>
            <a:r>
              <a:rPr lang="en-IN" dirty="0" smtClean="0"/>
              <a:t>      Percentage overshoot measures the closeness of the response to the desired output.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Swiftness of the response is measured by rise time and peak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For underdamped system, the Rise time is useful whereas for the overdamped systems, the Peak time is not defined.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038" y="679472"/>
            <a:ext cx="4476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483" y="687774"/>
            <a:ext cx="4896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WAMP SERVER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9121" y="2063350"/>
            <a:ext cx="5950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err="1" smtClean="0"/>
              <a:t>Wamp</a:t>
            </a:r>
            <a:r>
              <a:rPr lang="en-GB" sz="2200" dirty="0" smtClean="0"/>
              <a:t> Server</a:t>
            </a:r>
            <a:r>
              <a:rPr lang="en-GB" sz="2200" dirty="0"/>
              <a:t> is a Windows web development environment. It allows </a:t>
            </a:r>
            <a:r>
              <a:rPr lang="en-GB" sz="2200" dirty="0" smtClean="0"/>
              <a:t>us to </a:t>
            </a:r>
            <a:r>
              <a:rPr lang="en-GB" sz="2200" dirty="0"/>
              <a:t>create web applications with Apache2, PHP and a MySQL database. It also comes with </a:t>
            </a:r>
            <a:r>
              <a:rPr lang="en-GB" sz="2200" dirty="0" err="1"/>
              <a:t>PHPMyAdmin</a:t>
            </a:r>
            <a:r>
              <a:rPr lang="en-GB" sz="2200" dirty="0"/>
              <a:t> and </a:t>
            </a:r>
            <a:r>
              <a:rPr lang="en-GB" sz="2200" dirty="0" err="1"/>
              <a:t>SQLiteManager</a:t>
            </a:r>
            <a:r>
              <a:rPr lang="en-GB" sz="2200" dirty="0"/>
              <a:t> to easily manage </a:t>
            </a:r>
            <a:r>
              <a:rPr lang="en-GB" sz="2200" dirty="0" smtClean="0"/>
              <a:t>our databases</a:t>
            </a:r>
            <a:r>
              <a:rPr lang="en-GB" sz="2200" dirty="0"/>
              <a:t>. </a:t>
            </a:r>
            <a:endParaRPr lang="en-GB" sz="2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err="1" smtClean="0"/>
              <a:t>Wamp</a:t>
            </a:r>
            <a:r>
              <a:rPr lang="en-GB" sz="2200" dirty="0" smtClean="0"/>
              <a:t> Server</a:t>
            </a:r>
            <a:r>
              <a:rPr lang="en-GB" sz="2200" dirty="0"/>
              <a:t> installs automatically (installer), and its usage is very intuitive</a:t>
            </a:r>
            <a:r>
              <a:rPr lang="en-GB" sz="2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err="1" smtClean="0"/>
              <a:t>Wamp</a:t>
            </a:r>
            <a:r>
              <a:rPr lang="en-GB" sz="2200" dirty="0" smtClean="0"/>
              <a:t> Server was used to load the web page development  on to our local server which in turn helped us to manage our files and manipulate them accordingly.</a:t>
            </a:r>
            <a:endParaRPr lang="en-GB" sz="2200" dirty="0"/>
          </a:p>
        </p:txBody>
      </p:sp>
      <p:pic>
        <p:nvPicPr>
          <p:cNvPr id="1026" name="Picture 2" descr="Image result for what is wamp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27" y="2063349"/>
            <a:ext cx="2489529" cy="24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9925" y="21819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PID CONTROL</a:t>
            </a:r>
          </a:p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 EXPERIMENT 6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6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6714" y="66269"/>
            <a:ext cx="10512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PID control is by far the most common way of using feedback in natural and man-made </a:t>
            </a:r>
            <a:r>
              <a:rPr lang="en-IN" sz="2400" dirty="0" err="1" smtClean="0"/>
              <a:t>systems.The</a:t>
            </a:r>
            <a:r>
              <a:rPr lang="en-IN" sz="2400" dirty="0" smtClean="0"/>
              <a:t> </a:t>
            </a:r>
            <a:r>
              <a:rPr lang="en-IN" sz="2400" dirty="0"/>
              <a:t>ideal version of the PID controller is given by the formula </a:t>
            </a:r>
            <a:r>
              <a:rPr lang="en-IN" sz="2400" dirty="0" smtClean="0"/>
              <a:t>: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23" y="879184"/>
            <a:ext cx="2880360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582425" y="1517780"/>
            <a:ext cx="10580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where u is the control signal and e is the control error (e = r − y). The reference value, r, is also called the </a:t>
            </a:r>
            <a:r>
              <a:rPr lang="en-IN" sz="2400" dirty="0" err="1"/>
              <a:t>setpoint</a:t>
            </a:r>
            <a:r>
              <a:rPr lang="en-IN" sz="2400" dirty="0"/>
              <a:t>. The control signal is thus a sum of three terms: a proportional term that is proportional to the error, an integral term that is proportional to the integral of the error, and a derivative term that is proportional to the derivative of the error. The controller parameters are proportional gain </a:t>
            </a:r>
            <a:r>
              <a:rPr lang="en-IN" sz="2400" dirty="0" err="1"/>
              <a:t>kp</a:t>
            </a:r>
            <a:r>
              <a:rPr lang="en-IN" sz="2400" dirty="0"/>
              <a:t>, integral gain </a:t>
            </a:r>
            <a:r>
              <a:rPr lang="en-IN" sz="2400" dirty="0" err="1"/>
              <a:t>ki</a:t>
            </a:r>
            <a:r>
              <a:rPr lang="en-IN" sz="2400" dirty="0"/>
              <a:t> and derivative gain </a:t>
            </a:r>
            <a:r>
              <a:rPr lang="en-IN" sz="2400" dirty="0" err="1"/>
              <a:t>kd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controller can also be parameterized </a:t>
            </a:r>
            <a:r>
              <a:rPr lang="en-IN" sz="2400" dirty="0" smtClean="0"/>
              <a:t>as: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12" y="4731907"/>
            <a:ext cx="4280955" cy="9498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679664" y="5791708"/>
            <a:ext cx="948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where </a:t>
            </a:r>
            <a:r>
              <a:rPr lang="en-IN" sz="2400" dirty="0" err="1"/>
              <a:t>Ti</a:t>
            </a:r>
            <a:r>
              <a:rPr lang="en-IN" sz="2400" dirty="0"/>
              <a:t> is the integral time constant and Td the derivative time constant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96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7" y="3193067"/>
            <a:ext cx="4800711" cy="3664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0760" y="2669134"/>
            <a:ext cx="6452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Example of a MATLAB simulation for PID Control:</a:t>
            </a:r>
            <a:endParaRPr lang="en-IN" sz="2400" dirty="0"/>
          </a:p>
        </p:txBody>
      </p:sp>
      <p:pic>
        <p:nvPicPr>
          <p:cNvPr id="6" name="Picture 5" descr="http://people.eng.unimelb.edu.au/mcgood/ctrl301/pid/img006.gi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7" b="48000"/>
          <a:stretch/>
        </p:blipFill>
        <p:spPr bwMode="auto">
          <a:xfrm>
            <a:off x="3125870" y="711016"/>
            <a:ext cx="6096000" cy="1798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60737" y="50900"/>
            <a:ext cx="8652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transfer function of a PID Controller is given as:</a:t>
            </a:r>
          </a:p>
        </p:txBody>
      </p:sp>
    </p:spTree>
    <p:extLst>
      <p:ext uri="{BB962C8B-B14F-4D97-AF65-F5344CB8AC3E}">
        <p14:creationId xmlns:p14="http://schemas.microsoft.com/office/powerpoint/2010/main" val="1406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5650" y="24962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 YOU</a:t>
            </a:r>
            <a:endParaRPr lang="en-US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86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2" y="1375484"/>
            <a:ext cx="8402995" cy="4755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8342" y="790709"/>
            <a:ext cx="4881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/>
              <a:t>Wamp</a:t>
            </a:r>
            <a:r>
              <a:rPr lang="en-GB" sz="3200" dirty="0" smtClean="0"/>
              <a:t> Server 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2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8553" y="1584886"/>
            <a:ext cx="11483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CHARACTERIZATION OF INPUT-OUTPUT RELATIONS OF CONTROL SYSTEMS</a:t>
            </a:r>
          </a:p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–EXPERIMENT 1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6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4543"/>
            <a:ext cx="10018713" cy="175259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 smtClean="0">
                <a:ln/>
                <a:solidFill>
                  <a:schemeClr val="accent4"/>
                </a:solidFill>
              </a:rPr>
              <a:t>CAUSAL, NON-CAUSAL AND ANTICAUSAL SYSTEMS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4311" y="2333685"/>
            <a:ext cx="103966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control theory,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 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causal system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(also known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 a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physical or 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nonanticipative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system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is a system where the output depends on past and current inputs but not future inputs—i.e., the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output depends only on the input.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system that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 some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dependence on input values from the future (in addition to possible dependence on past or current input values) is termed a non-causal or 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acausal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that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depends solely on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input values is an 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anticausal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system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I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causality of systems also plays an important role in digital signal processing, where filters are constructed so that they are causal, sometimes by altering a non-causal formulation to remove the lack of causality so that it is realizable.</a:t>
            </a:r>
          </a:p>
        </p:txBody>
      </p:sp>
    </p:spTree>
    <p:extLst>
      <p:ext uri="{BB962C8B-B14F-4D97-AF65-F5344CB8AC3E}">
        <p14:creationId xmlns:p14="http://schemas.microsoft.com/office/powerpoint/2010/main" val="29482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0"/>
            <a:ext cx="5467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 smtClean="0">
                <a:ln/>
                <a:solidFill>
                  <a:schemeClr val="accent4"/>
                </a:solidFill>
              </a:rPr>
              <a:t>TIME-VARIANT AND TIME-INVARIANT SYSTEMS</a:t>
            </a:r>
            <a:endParaRPr lang="en-IN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25687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A </a:t>
            </a:r>
            <a:r>
              <a:rPr lang="en-IN" b="1" dirty="0"/>
              <a:t>time-invariant</a:t>
            </a:r>
            <a:r>
              <a:rPr lang="en-IN" dirty="0"/>
              <a:t> (TIV) system is a system whose output does not depend explicitly on </a:t>
            </a:r>
            <a:r>
              <a:rPr lang="en-IN" dirty="0" smtClean="0"/>
              <a:t>time. </a:t>
            </a:r>
            <a:r>
              <a:rPr lang="en-IN" dirty="0"/>
              <a:t>Such systems are regarded as a class of systems in the field of system analysis. Lack of time dependence is captured </a:t>
            </a:r>
            <a:r>
              <a:rPr lang="en-IN" dirty="0" smtClean="0"/>
              <a:t> in such cases.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 smtClean="0"/>
              <a:t>A </a:t>
            </a:r>
            <a:r>
              <a:rPr lang="en-IN" dirty="0"/>
              <a:t>system in which certain quantities governing the system's </a:t>
            </a:r>
            <a:r>
              <a:rPr lang="en-IN" dirty="0" smtClean="0"/>
              <a:t>behaviour </a:t>
            </a:r>
            <a:r>
              <a:rPr lang="en-IN" dirty="0"/>
              <a:t>change with time, so that the system will respond differently to the same input at different </a:t>
            </a:r>
            <a:r>
              <a:rPr lang="en-IN" dirty="0" smtClean="0"/>
              <a:t>times is a time-variant system.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 smtClean="0"/>
              <a:t>Examples:</a:t>
            </a:r>
          </a:p>
          <a:p>
            <a:pPr marL="457200" indent="-457200">
              <a:buClrTx/>
              <a:buAutoNum type="arabicPeriod"/>
            </a:pPr>
            <a:r>
              <a:rPr lang="en-IN" dirty="0" smtClean="0"/>
              <a:t>Time variant systems: Linear</a:t>
            </a:r>
            <a:r>
              <a:rPr lang="en-IN" dirty="0"/>
              <a:t> time varying processes such as amplitude </a:t>
            </a:r>
            <a:r>
              <a:rPr lang="en-IN" dirty="0" smtClean="0"/>
              <a:t>modulation</a:t>
            </a:r>
            <a:r>
              <a:rPr lang="en-IN" dirty="0"/>
              <a:t> </a:t>
            </a:r>
            <a:r>
              <a:rPr lang="en-IN" dirty="0" smtClean="0"/>
              <a:t>occur </a:t>
            </a:r>
            <a:r>
              <a:rPr lang="en-IN" dirty="0"/>
              <a:t>on a time scale similar to or faster than that of the input </a:t>
            </a:r>
            <a:r>
              <a:rPr lang="en-IN" dirty="0" smtClean="0"/>
              <a:t>signal.</a:t>
            </a:r>
          </a:p>
          <a:p>
            <a:pPr marL="457200" indent="-457200">
              <a:buClrTx/>
              <a:buAutoNum type="arabicPeriod"/>
            </a:pPr>
            <a:r>
              <a:rPr lang="en-IN" dirty="0" smtClean="0"/>
              <a:t>Time invariant systems: No </a:t>
            </a:r>
            <a:r>
              <a:rPr lang="en-IN" dirty="0"/>
              <a:t>man-made electronic system is time invariant in the strict sense. However, for the duration of a compact disc, if you leave the volume fixed, the system can be reasonably approximated as being time invariant.</a:t>
            </a:r>
          </a:p>
        </p:txBody>
      </p:sp>
    </p:spTree>
    <p:extLst>
      <p:ext uri="{BB962C8B-B14F-4D97-AF65-F5344CB8AC3E}">
        <p14:creationId xmlns:p14="http://schemas.microsoft.com/office/powerpoint/2010/main" val="2986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873</TotalTime>
  <Words>933</Words>
  <Application>Microsoft Office PowerPoint</Application>
  <PresentationFormat>Widescreen</PresentationFormat>
  <Paragraphs>138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Corbel</vt:lpstr>
      <vt:lpstr>Times New Roman</vt:lpstr>
      <vt:lpstr>Wingdings</vt:lpstr>
      <vt:lpstr>Parallax</vt:lpstr>
      <vt:lpstr>DESIGN AND DEVELOPMENT OF VIRTUAL LABS FOR CONTROL SYSTEMS APPLICATIONS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CAUSAL, NON-CAUSAL AND ANTICAUSAL SYSTEMS</vt:lpstr>
      <vt:lpstr>PowerPoint Presentation</vt:lpstr>
      <vt:lpstr>TIME-VARIANT AND TIME-INVARIANT SYSTEMS</vt:lpstr>
      <vt:lpstr>LINEAR AND NON-LINEAR SYSTEMS</vt:lpstr>
      <vt:lpstr>PowerPoint Presentation</vt:lpstr>
      <vt:lpstr>OPEN LOOP AND CLOSED LOOP CONTROL SYSTEMS</vt:lpstr>
      <vt:lpstr>STABLE AND UNSTABLE SYSTEMS</vt:lpstr>
      <vt:lpstr>PowerPoint Presentation</vt:lpstr>
      <vt:lpstr>MEMORYLESS AND NON-MEMORYLESS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VIRTUAL LABS FOR CONTROL SYSTEMS APPLICATIONS</dc:title>
  <dc:creator>Snigdha</dc:creator>
  <cp:lastModifiedBy>Snigdha</cp:lastModifiedBy>
  <cp:revision>26</cp:revision>
  <dcterms:created xsi:type="dcterms:W3CDTF">2017-05-04T02:51:12Z</dcterms:created>
  <dcterms:modified xsi:type="dcterms:W3CDTF">2017-11-05T06:18:05Z</dcterms:modified>
</cp:coreProperties>
</file>