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hyperlink" Target="https://github.com/Shubhapradaa/aigen/tree/main" TargetMode="External"/><Relationship Id="rId4"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Freeform 3"/>
          <p:cNvSpPr/>
          <p:nvPr/>
        </p:nvSpPr>
        <p:spPr>
          <a:xfrm>
            <a:off x="14059089" y="5999"/>
            <a:ext cx="1841565" cy="1028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 y="0"/>
                </a:moveTo>
                <a:lnTo>
                  <a:pt x="21600" y="21595"/>
                </a:lnTo>
                <a:lnTo>
                  <a:pt x="21435" y="21600"/>
                </a:lnTo>
                <a:lnTo>
                  <a:pt x="0" y="5"/>
                </a:lnTo>
                <a:close/>
              </a:path>
            </a:pathLst>
          </a:custGeom>
          <a:solidFill>
            <a:srgbClr val="5FCAEE"/>
          </a:solidFill>
          <a:ln w="12700">
            <a:miter lim="400000"/>
          </a:ln>
        </p:spPr>
        <p:txBody>
          <a:bodyPr lIns="45719" rIns="45719"/>
          <a:lstStyle/>
          <a:p>
            <a:pPr/>
          </a:p>
        </p:txBody>
      </p:sp>
      <p:sp>
        <p:nvSpPr>
          <p:cNvPr id="95" name="Freeform 5"/>
          <p:cNvSpPr/>
          <p:nvPr/>
        </p:nvSpPr>
        <p:spPr>
          <a:xfrm>
            <a:off x="11168917" y="5536438"/>
            <a:ext cx="7123081" cy="475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4"/>
                </a:moveTo>
                <a:lnTo>
                  <a:pt x="24" y="21600"/>
                </a:lnTo>
                <a:lnTo>
                  <a:pt x="0" y="21546"/>
                </a:lnTo>
                <a:lnTo>
                  <a:pt x="21576" y="0"/>
                </a:lnTo>
                <a:close/>
              </a:path>
            </a:pathLst>
          </a:custGeom>
          <a:solidFill>
            <a:srgbClr val="5FCAEE"/>
          </a:solidFill>
          <a:ln w="12700">
            <a:miter lim="400000"/>
          </a:ln>
        </p:spPr>
        <p:txBody>
          <a:bodyPr lIns="45719" rIns="45719"/>
          <a:lstStyle/>
          <a:p>
            <a:pPr/>
          </a:p>
        </p:txBody>
      </p:sp>
      <p:sp>
        <p:nvSpPr>
          <p:cNvPr id="96" name="Freeform 7"/>
          <p:cNvSpPr/>
          <p:nvPr/>
        </p:nvSpPr>
        <p:spPr>
          <a:xfrm>
            <a:off x="13773150" y="0"/>
            <a:ext cx="451485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5686"/>
            </a:srgbClr>
          </a:solidFill>
          <a:ln w="12700">
            <a:miter lim="400000"/>
          </a:ln>
        </p:spPr>
        <p:txBody>
          <a:bodyPr lIns="45719" rIns="45719"/>
          <a:lstStyle/>
          <a:p>
            <a:pPr/>
          </a:p>
        </p:txBody>
      </p:sp>
      <p:sp>
        <p:nvSpPr>
          <p:cNvPr id="97" name="Freeform 9"/>
          <p:cNvSpPr/>
          <p:nvPr/>
        </p:nvSpPr>
        <p:spPr>
          <a:xfrm>
            <a:off x="14404317" y="0"/>
            <a:ext cx="388372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608"/>
            </a:srgbClr>
          </a:solidFill>
          <a:ln w="12700">
            <a:miter lim="400000"/>
          </a:ln>
        </p:spPr>
        <p:txBody>
          <a:bodyPr lIns="45719" rIns="45719"/>
          <a:lstStyle/>
          <a:p>
            <a:pPr/>
          </a:p>
        </p:txBody>
      </p:sp>
      <p:sp>
        <p:nvSpPr>
          <p:cNvPr id="98" name="Freeform 11"/>
          <p:cNvSpPr/>
          <p:nvPr/>
        </p:nvSpPr>
        <p:spPr>
          <a:xfrm>
            <a:off x="13401675" y="4572000"/>
            <a:ext cx="4886326" cy="571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99" name="Freeform 13"/>
          <p:cNvSpPr/>
          <p:nvPr/>
        </p:nvSpPr>
        <p:spPr>
          <a:xfrm>
            <a:off x="14006895" y="0"/>
            <a:ext cx="4281108"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49804"/>
            </a:srgbClr>
          </a:solidFill>
          <a:ln w="12700">
            <a:miter lim="400000"/>
          </a:ln>
        </p:spPr>
        <p:txBody>
          <a:bodyPr lIns="45719" rIns="45719"/>
          <a:lstStyle/>
          <a:p>
            <a:pPr/>
          </a:p>
        </p:txBody>
      </p:sp>
      <p:sp>
        <p:nvSpPr>
          <p:cNvPr id="100" name="Freeform 15"/>
          <p:cNvSpPr/>
          <p:nvPr/>
        </p:nvSpPr>
        <p:spPr>
          <a:xfrm>
            <a:off x="16344900" y="0"/>
            <a:ext cx="194310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69804"/>
            </a:srgbClr>
          </a:solidFill>
          <a:ln w="12700">
            <a:miter lim="400000"/>
          </a:ln>
        </p:spPr>
        <p:txBody>
          <a:bodyPr lIns="45719" rIns="45719"/>
          <a:lstStyle/>
          <a:p>
            <a:pPr/>
          </a:p>
        </p:txBody>
      </p:sp>
      <p:sp>
        <p:nvSpPr>
          <p:cNvPr id="101" name="Freeform 17"/>
          <p:cNvSpPr/>
          <p:nvPr/>
        </p:nvSpPr>
        <p:spPr>
          <a:xfrm>
            <a:off x="16404369" y="0"/>
            <a:ext cx="188366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608"/>
            </a:srgbClr>
          </a:solidFill>
          <a:ln w="12700">
            <a:miter lim="400000"/>
          </a:ln>
        </p:spPr>
        <p:txBody>
          <a:bodyPr lIns="45719" rIns="45719"/>
          <a:lstStyle/>
          <a:p>
            <a:pPr/>
          </a:p>
        </p:txBody>
      </p:sp>
      <p:sp>
        <p:nvSpPr>
          <p:cNvPr id="102" name="Freeform 19"/>
          <p:cNvSpPr/>
          <p:nvPr/>
        </p:nvSpPr>
        <p:spPr>
          <a:xfrm>
            <a:off x="15559087" y="5386387"/>
            <a:ext cx="2728913" cy="4900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103" name="Freeform 21"/>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104" name="Freeform 22"/>
          <p:cNvSpPr/>
          <p:nvPr/>
        </p:nvSpPr>
        <p:spPr>
          <a:xfrm>
            <a:off x="1114425" y="1657350"/>
            <a:ext cx="2614613" cy="2000250"/>
          </a:xfrm>
          <a:prstGeom prst="rect">
            <a:avLst/>
          </a:prstGeom>
          <a:blipFill>
            <a:blip r:embed="rId2"/>
            <a:stretch>
              <a:fillRect/>
            </a:stretch>
          </a:blipFill>
          <a:ln w="12700">
            <a:miter lim="400000"/>
          </a:ln>
        </p:spPr>
        <p:txBody>
          <a:bodyPr lIns="45719" rIns="45719"/>
          <a:lstStyle/>
          <a:p>
            <a:pPr/>
          </a:p>
        </p:txBody>
      </p:sp>
      <p:sp>
        <p:nvSpPr>
          <p:cNvPr id="105" name="Freeform 24"/>
          <p:cNvSpPr/>
          <p:nvPr/>
        </p:nvSpPr>
        <p:spPr>
          <a:xfrm>
            <a:off x="3543300" y="1981856"/>
            <a:ext cx="2500312" cy="2157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lnTo>
                  <a:pt x="4659" y="0"/>
                </a:lnTo>
                <a:lnTo>
                  <a:pt x="0" y="10799"/>
                </a:lnTo>
                <a:lnTo>
                  <a:pt x="4659" y="21600"/>
                </a:lnTo>
                <a:lnTo>
                  <a:pt x="16941" y="21600"/>
                </a:lnTo>
                <a:lnTo>
                  <a:pt x="21600" y="10799"/>
                </a:lnTo>
                <a:lnTo>
                  <a:pt x="16941" y="0"/>
                </a:lnTo>
                <a:close/>
              </a:path>
            </a:pathLst>
          </a:custGeom>
          <a:solidFill>
            <a:srgbClr val="42D0A1"/>
          </a:solidFill>
          <a:ln w="12700">
            <a:miter lim="400000"/>
          </a:ln>
        </p:spPr>
        <p:txBody>
          <a:bodyPr lIns="45719" rIns="45719"/>
          <a:lstStyle/>
          <a:p>
            <a:pPr/>
          </a:p>
        </p:txBody>
      </p:sp>
      <p:sp>
        <p:nvSpPr>
          <p:cNvPr id="106" name="Freeform 26"/>
          <p:cNvSpPr/>
          <p:nvPr/>
        </p:nvSpPr>
        <p:spPr>
          <a:xfrm>
            <a:off x="5700712" y="7843838"/>
            <a:ext cx="1085851" cy="928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1" y="0"/>
                </a:moveTo>
                <a:lnTo>
                  <a:pt x="4619" y="0"/>
                </a:lnTo>
                <a:lnTo>
                  <a:pt x="0" y="10802"/>
                </a:lnTo>
                <a:lnTo>
                  <a:pt x="4619" y="21600"/>
                </a:lnTo>
                <a:lnTo>
                  <a:pt x="16981" y="21600"/>
                </a:lnTo>
                <a:lnTo>
                  <a:pt x="21600" y="10802"/>
                </a:lnTo>
                <a:lnTo>
                  <a:pt x="16981" y="0"/>
                </a:lnTo>
                <a:close/>
              </a:path>
            </a:pathLst>
          </a:custGeom>
          <a:solidFill>
            <a:srgbClr val="42AF51"/>
          </a:solidFill>
          <a:ln w="12700">
            <a:miter lim="400000"/>
          </a:ln>
        </p:spPr>
        <p:txBody>
          <a:bodyPr lIns="45719" rIns="45719"/>
          <a:lstStyle/>
          <a:p>
            <a:pPr/>
          </a:p>
        </p:txBody>
      </p:sp>
      <p:sp>
        <p:nvSpPr>
          <p:cNvPr id="107" name="TextBox 27"/>
          <p:cNvSpPr txBox="1"/>
          <p:nvPr/>
        </p:nvSpPr>
        <p:spPr>
          <a:xfrm>
            <a:off x="8076248" y="7018993"/>
            <a:ext cx="8604469" cy="18220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600"/>
              </a:lnSpc>
              <a:defRPr spc="21" sz="3000">
                <a:latin typeface="Trebuchet MS"/>
                <a:ea typeface="Trebuchet MS"/>
                <a:cs typeface="Trebuchet MS"/>
                <a:sym typeface="Trebuchet MS"/>
              </a:defRPr>
            </a:pPr>
            <a:r>
              <a:t>Snigdha Sridhar </a:t>
            </a:r>
          </a:p>
          <a:p>
            <a:pPr>
              <a:lnSpc>
                <a:spcPts val="3600"/>
              </a:lnSpc>
              <a:defRPr spc="22" sz="3000">
                <a:latin typeface="Trebuchet MS"/>
                <a:ea typeface="Trebuchet MS"/>
                <a:cs typeface="Trebuchet MS"/>
                <a:sym typeface="Trebuchet MS"/>
              </a:defRPr>
            </a:pPr>
            <a:r>
              <a:t>711721244055</a:t>
            </a:r>
          </a:p>
          <a:p>
            <a:pPr>
              <a:lnSpc>
                <a:spcPts val="3600"/>
              </a:lnSpc>
              <a:defRPr spc="22" sz="3000">
                <a:latin typeface="Trebuchet MS"/>
                <a:ea typeface="Trebuchet MS"/>
                <a:cs typeface="Trebuchet MS"/>
                <a:sym typeface="Trebuchet MS"/>
              </a:defRPr>
            </a:pPr>
            <a:r>
              <a:t>III Btech CSBS</a:t>
            </a:r>
          </a:p>
          <a:p>
            <a:pPr>
              <a:lnSpc>
                <a:spcPts val="3600"/>
              </a:lnSpc>
              <a:defRPr spc="22" sz="3000">
                <a:latin typeface="Trebuchet MS"/>
                <a:ea typeface="Trebuchet MS"/>
                <a:cs typeface="Trebuchet MS"/>
                <a:sym typeface="Trebuchet MS"/>
              </a:defRPr>
            </a:pPr>
            <a:r>
              <a:t>KGiSL Institute of Technology</a:t>
            </a:r>
          </a:p>
        </p:txBody>
      </p:sp>
      <p:sp>
        <p:nvSpPr>
          <p:cNvPr id="108" name="TextBox 28"/>
          <p:cNvSpPr txBox="1"/>
          <p:nvPr/>
        </p:nvSpPr>
        <p:spPr>
          <a:xfrm>
            <a:off x="8572499" y="3657222"/>
            <a:ext cx="2788922" cy="5384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300"/>
              </a:lnSpc>
              <a:defRPr b="1" spc="-7" sz="3600">
                <a:solidFill>
                  <a:srgbClr val="2D936B"/>
                </a:solidFill>
                <a:latin typeface="Trebuchet MS"/>
                <a:ea typeface="Trebuchet MS"/>
                <a:cs typeface="Trebuchet MS"/>
                <a:sym typeface="Trebuchet MS"/>
              </a:defRPr>
            </a:lvl1pPr>
          </a:lstStyle>
          <a:p>
            <a:pPr/>
            <a:r>
              <a:t>Final Project</a:t>
            </a:r>
          </a:p>
        </p:txBody>
      </p:sp>
      <p:sp>
        <p:nvSpPr>
          <p:cNvPr id="109" name="Freeform 29"/>
          <p:cNvSpPr/>
          <p:nvPr/>
        </p:nvSpPr>
        <p:spPr>
          <a:xfrm>
            <a:off x="1014411" y="9701211"/>
            <a:ext cx="3214690" cy="300039"/>
          </a:xfrm>
          <a:prstGeom prst="rect">
            <a:avLst/>
          </a:prstGeom>
          <a:blipFill>
            <a:blip r:embed="rId3"/>
            <a:stretch>
              <a:fillRect/>
            </a:stretch>
          </a:blipFill>
          <a:ln w="12700">
            <a:miter lim="400000"/>
          </a:ln>
        </p:spPr>
        <p:txBody>
          <a:bodyPr lIns="45719" rIns="45719"/>
          <a:lstStyle/>
          <a:p>
            <a:pPr/>
          </a:p>
        </p:txBody>
      </p:sp>
      <p:sp>
        <p:nvSpPr>
          <p:cNvPr id="110" name="TextBox 30"/>
          <p:cNvSpPr txBox="1"/>
          <p:nvPr/>
        </p:nvSpPr>
        <p:spPr>
          <a:xfrm>
            <a:off x="1109662" y="9707466"/>
            <a:ext cx="2698433"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111" name="TextBox 31"/>
          <p:cNvSpPr txBox="1"/>
          <p:nvPr/>
        </p:nvSpPr>
        <p:spPr>
          <a:xfrm>
            <a:off x="17030126" y="9707466"/>
            <a:ext cx="226694"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1</a:t>
            </a:r>
          </a:p>
        </p:txBody>
      </p:sp>
      <p:sp>
        <p:nvSpPr>
          <p:cNvPr id="112" name="TextBox 32"/>
          <p:cNvSpPr txBox="1"/>
          <p:nvPr/>
        </p:nvSpPr>
        <p:spPr>
          <a:xfrm>
            <a:off x="7063740" y="2049116"/>
            <a:ext cx="6325076" cy="7145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b="1" sz="4800">
                <a:latin typeface="Trebuchet MS"/>
                <a:ea typeface="Trebuchet MS"/>
                <a:cs typeface="Trebuchet MS"/>
                <a:sym typeface="Trebuchet MS"/>
              </a:defRPr>
            </a:lvl1pPr>
          </a:lstStyle>
          <a:p>
            <a:pPr/>
            <a:r>
              <a:t>CAPSTONE PROJECT</a:t>
            </a:r>
          </a:p>
        </p:txBody>
      </p:sp>
      <p:sp>
        <p:nvSpPr>
          <p:cNvPr id="113" name="TextBox 33"/>
          <p:cNvSpPr txBox="1"/>
          <p:nvPr/>
        </p:nvSpPr>
        <p:spPr>
          <a:xfrm>
            <a:off x="6887022" y="2982397"/>
            <a:ext cx="6325077" cy="4504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600"/>
              </a:lnSpc>
              <a:defRPr b="1" spc="15" sz="3000">
                <a:latin typeface="Trebuchet MS"/>
                <a:ea typeface="Trebuchet MS"/>
                <a:cs typeface="Trebuchet MS"/>
                <a:sym typeface="Trebuchet MS"/>
              </a:defRPr>
            </a:lvl1pPr>
          </a:lstStyle>
          <a:p>
            <a:pPr/>
            <a:r>
              <a:t>Digits Recognition Neural Network</a:t>
            </a:r>
          </a:p>
        </p:txBody>
      </p:sp>
      <p:sp>
        <p:nvSpPr>
          <p:cNvPr id="114" name="TextBox 34"/>
          <p:cNvSpPr txBox="1"/>
          <p:nvPr/>
        </p:nvSpPr>
        <p:spPr>
          <a:xfrm>
            <a:off x="8663940" y="6000117"/>
            <a:ext cx="2557533" cy="4013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200"/>
              </a:lnSpc>
              <a:defRPr b="1" spc="-7" sz="2700">
                <a:solidFill>
                  <a:srgbClr val="2D936B"/>
                </a:solidFill>
                <a:latin typeface="Trebuchet MS"/>
                <a:ea typeface="Trebuchet MS"/>
                <a:cs typeface="Trebuchet MS"/>
                <a:sym typeface="Trebuchet MS"/>
              </a:defRPr>
            </a:lvl1pPr>
          </a:lstStyle>
          <a:p>
            <a:pPr/>
            <a:r>
              <a:t>Presented By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Freeform 3"/>
          <p:cNvSpPr/>
          <p:nvPr/>
        </p:nvSpPr>
        <p:spPr>
          <a:xfrm>
            <a:off x="14059089" y="5999"/>
            <a:ext cx="1841565" cy="1028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 y="0"/>
                </a:moveTo>
                <a:lnTo>
                  <a:pt x="21600" y="21595"/>
                </a:lnTo>
                <a:lnTo>
                  <a:pt x="21435" y="21600"/>
                </a:lnTo>
                <a:lnTo>
                  <a:pt x="0" y="5"/>
                </a:lnTo>
                <a:close/>
              </a:path>
            </a:pathLst>
          </a:custGeom>
          <a:solidFill>
            <a:srgbClr val="5FCAEE"/>
          </a:solidFill>
          <a:ln w="12700">
            <a:miter lim="400000"/>
          </a:ln>
        </p:spPr>
        <p:txBody>
          <a:bodyPr lIns="45719" rIns="45719"/>
          <a:lstStyle/>
          <a:p>
            <a:pPr/>
          </a:p>
        </p:txBody>
      </p:sp>
      <p:sp>
        <p:nvSpPr>
          <p:cNvPr id="260" name="Freeform 5"/>
          <p:cNvSpPr/>
          <p:nvPr/>
        </p:nvSpPr>
        <p:spPr>
          <a:xfrm>
            <a:off x="11168917" y="5536438"/>
            <a:ext cx="7123081" cy="475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4"/>
                </a:moveTo>
                <a:lnTo>
                  <a:pt x="24" y="21600"/>
                </a:lnTo>
                <a:lnTo>
                  <a:pt x="0" y="21546"/>
                </a:lnTo>
                <a:lnTo>
                  <a:pt x="21576" y="0"/>
                </a:lnTo>
                <a:close/>
              </a:path>
            </a:pathLst>
          </a:custGeom>
          <a:solidFill>
            <a:srgbClr val="5FCAEE"/>
          </a:solidFill>
          <a:ln w="12700">
            <a:miter lim="400000"/>
          </a:ln>
        </p:spPr>
        <p:txBody>
          <a:bodyPr lIns="45719" rIns="45719"/>
          <a:lstStyle/>
          <a:p>
            <a:pPr/>
          </a:p>
        </p:txBody>
      </p:sp>
      <p:sp>
        <p:nvSpPr>
          <p:cNvPr id="261" name="Freeform 7"/>
          <p:cNvSpPr/>
          <p:nvPr/>
        </p:nvSpPr>
        <p:spPr>
          <a:xfrm>
            <a:off x="13773150" y="0"/>
            <a:ext cx="451485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5686"/>
            </a:srgbClr>
          </a:solidFill>
          <a:ln w="12700">
            <a:miter lim="400000"/>
          </a:ln>
        </p:spPr>
        <p:txBody>
          <a:bodyPr lIns="45719" rIns="45719"/>
          <a:lstStyle/>
          <a:p>
            <a:pPr/>
          </a:p>
        </p:txBody>
      </p:sp>
      <p:sp>
        <p:nvSpPr>
          <p:cNvPr id="262" name="Freeform 9"/>
          <p:cNvSpPr/>
          <p:nvPr/>
        </p:nvSpPr>
        <p:spPr>
          <a:xfrm>
            <a:off x="14404317" y="0"/>
            <a:ext cx="388372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608"/>
            </a:srgbClr>
          </a:solidFill>
          <a:ln w="12700">
            <a:miter lim="400000"/>
          </a:ln>
        </p:spPr>
        <p:txBody>
          <a:bodyPr lIns="45719" rIns="45719"/>
          <a:lstStyle/>
          <a:p>
            <a:pPr/>
          </a:p>
        </p:txBody>
      </p:sp>
      <p:sp>
        <p:nvSpPr>
          <p:cNvPr id="263" name="Freeform 11"/>
          <p:cNvSpPr/>
          <p:nvPr/>
        </p:nvSpPr>
        <p:spPr>
          <a:xfrm>
            <a:off x="13401675" y="4572000"/>
            <a:ext cx="4886326" cy="571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264" name="Freeform 13"/>
          <p:cNvSpPr/>
          <p:nvPr/>
        </p:nvSpPr>
        <p:spPr>
          <a:xfrm>
            <a:off x="14006895" y="0"/>
            <a:ext cx="4281108"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49804"/>
            </a:srgbClr>
          </a:solidFill>
          <a:ln w="12700">
            <a:miter lim="400000"/>
          </a:ln>
        </p:spPr>
        <p:txBody>
          <a:bodyPr lIns="45719" rIns="45719"/>
          <a:lstStyle/>
          <a:p>
            <a:pPr/>
          </a:p>
        </p:txBody>
      </p:sp>
      <p:sp>
        <p:nvSpPr>
          <p:cNvPr id="265" name="Freeform 15"/>
          <p:cNvSpPr/>
          <p:nvPr/>
        </p:nvSpPr>
        <p:spPr>
          <a:xfrm>
            <a:off x="16344900" y="0"/>
            <a:ext cx="194310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69804"/>
            </a:srgbClr>
          </a:solidFill>
          <a:ln w="12700">
            <a:miter lim="400000"/>
          </a:ln>
        </p:spPr>
        <p:txBody>
          <a:bodyPr lIns="45719" rIns="45719"/>
          <a:lstStyle/>
          <a:p>
            <a:pPr/>
          </a:p>
        </p:txBody>
      </p:sp>
      <p:sp>
        <p:nvSpPr>
          <p:cNvPr id="266" name="Freeform 17"/>
          <p:cNvSpPr/>
          <p:nvPr/>
        </p:nvSpPr>
        <p:spPr>
          <a:xfrm>
            <a:off x="16404369" y="0"/>
            <a:ext cx="188366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608"/>
            </a:srgbClr>
          </a:solidFill>
          <a:ln w="12700">
            <a:miter lim="400000"/>
          </a:ln>
        </p:spPr>
        <p:txBody>
          <a:bodyPr lIns="45719" rIns="45719"/>
          <a:lstStyle/>
          <a:p>
            <a:pPr/>
          </a:p>
        </p:txBody>
      </p:sp>
      <p:sp>
        <p:nvSpPr>
          <p:cNvPr id="267" name="Freeform 19"/>
          <p:cNvSpPr/>
          <p:nvPr/>
        </p:nvSpPr>
        <p:spPr>
          <a:xfrm>
            <a:off x="15559087" y="5386387"/>
            <a:ext cx="2728913" cy="4900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268" name="Freeform 21"/>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269" name="TextBox 22"/>
          <p:cNvSpPr txBox="1"/>
          <p:nvPr/>
        </p:nvSpPr>
        <p:spPr>
          <a:xfrm>
            <a:off x="1128712" y="9719530"/>
            <a:ext cx="2660333" cy="2381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270" name="Freeform 24"/>
          <p:cNvSpPr/>
          <p:nvPr/>
        </p:nvSpPr>
        <p:spPr>
          <a:xfrm>
            <a:off x="15216187" y="7915022"/>
            <a:ext cx="685801" cy="685801"/>
          </a:xfrm>
          <a:prstGeom prst="rect">
            <a:avLst/>
          </a:prstGeom>
          <a:solidFill>
            <a:srgbClr val="42AF51"/>
          </a:solidFill>
          <a:ln w="12700">
            <a:miter lim="400000"/>
          </a:ln>
        </p:spPr>
        <p:txBody>
          <a:bodyPr lIns="45719" rIns="45719"/>
          <a:lstStyle/>
          <a:p>
            <a:pPr/>
          </a:p>
        </p:txBody>
      </p:sp>
      <p:sp>
        <p:nvSpPr>
          <p:cNvPr id="271" name="Freeform 26"/>
          <p:cNvSpPr/>
          <p:nvPr/>
        </p:nvSpPr>
        <p:spPr>
          <a:xfrm>
            <a:off x="12801600" y="106330"/>
            <a:ext cx="471488" cy="485776"/>
          </a:xfrm>
          <a:prstGeom prst="rect">
            <a:avLst/>
          </a:prstGeom>
          <a:solidFill>
            <a:srgbClr val="2D83C3"/>
          </a:solidFill>
          <a:ln w="12700">
            <a:miter lim="400000"/>
          </a:ln>
        </p:spPr>
        <p:txBody>
          <a:bodyPr lIns="45719" rIns="45719"/>
          <a:lstStyle/>
          <a:p>
            <a:pPr/>
          </a:p>
        </p:txBody>
      </p:sp>
      <p:sp>
        <p:nvSpPr>
          <p:cNvPr id="272" name="Freeform 28"/>
          <p:cNvSpPr/>
          <p:nvPr/>
        </p:nvSpPr>
        <p:spPr>
          <a:xfrm>
            <a:off x="15287625" y="8912859"/>
            <a:ext cx="271462" cy="271463"/>
          </a:xfrm>
          <a:prstGeom prst="rect">
            <a:avLst/>
          </a:prstGeom>
          <a:solidFill>
            <a:srgbClr val="2D936B"/>
          </a:solidFill>
          <a:ln w="12700">
            <a:miter lim="400000"/>
          </a:ln>
        </p:spPr>
        <p:txBody>
          <a:bodyPr lIns="45719" rIns="45719"/>
          <a:lstStyle/>
          <a:p>
            <a:pPr/>
          </a:p>
        </p:txBody>
      </p:sp>
      <p:sp>
        <p:nvSpPr>
          <p:cNvPr id="273" name="Freeform 29"/>
          <p:cNvSpPr/>
          <p:nvPr/>
        </p:nvSpPr>
        <p:spPr>
          <a:xfrm>
            <a:off x="2500311" y="9701211"/>
            <a:ext cx="114301" cy="266701"/>
          </a:xfrm>
          <a:prstGeom prst="rect">
            <a:avLst/>
          </a:prstGeom>
          <a:blipFill>
            <a:blip r:embed="rId2"/>
            <a:stretch>
              <a:fillRect/>
            </a:stretch>
          </a:blipFill>
          <a:ln w="12700">
            <a:miter lim="400000"/>
          </a:ln>
        </p:spPr>
        <p:txBody>
          <a:bodyPr lIns="45719" rIns="45719"/>
          <a:lstStyle/>
          <a:p>
            <a:pPr/>
          </a:p>
        </p:txBody>
      </p:sp>
      <p:sp>
        <p:nvSpPr>
          <p:cNvPr id="274" name="TextBox 32"/>
          <p:cNvSpPr txBox="1"/>
          <p:nvPr/>
        </p:nvSpPr>
        <p:spPr>
          <a:xfrm>
            <a:off x="1132997" y="572451"/>
            <a:ext cx="4503654" cy="10769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b="1" sz="7200">
                <a:latin typeface="Trebuchet MS"/>
                <a:ea typeface="Trebuchet MS"/>
                <a:cs typeface="Trebuchet MS"/>
                <a:sym typeface="Trebuchet MS"/>
              </a:defRPr>
            </a:lvl1pPr>
          </a:lstStyle>
          <a:p>
            <a:pPr/>
            <a:r>
              <a:t>RESULTS</a:t>
            </a:r>
          </a:p>
        </p:txBody>
      </p:sp>
      <p:sp>
        <p:nvSpPr>
          <p:cNvPr id="275" name="TextBox 33"/>
          <p:cNvSpPr txBox="1"/>
          <p:nvPr/>
        </p:nvSpPr>
        <p:spPr>
          <a:xfrm>
            <a:off x="16915826" y="9707466"/>
            <a:ext cx="342901"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10</a:t>
            </a:r>
          </a:p>
        </p:txBody>
      </p:sp>
      <p:sp>
        <p:nvSpPr>
          <p:cNvPr id="276" name="TextBox 34"/>
          <p:cNvSpPr txBox="1"/>
          <p:nvPr/>
        </p:nvSpPr>
        <p:spPr>
          <a:xfrm>
            <a:off x="1024887" y="9174797"/>
            <a:ext cx="1845947" cy="4504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600"/>
              </a:lnSpc>
              <a:defRPr spc="37" sz="3000" u="sng">
                <a:solidFill>
                  <a:srgbClr val="0000FF"/>
                </a:solidFill>
                <a:uFill>
                  <a:solidFill>
                    <a:srgbClr val="0000FF"/>
                  </a:solidFill>
                </a:uFill>
                <a:latin typeface="Trebuchet MS"/>
                <a:ea typeface="Trebuchet MS"/>
                <a:cs typeface="Trebuchet MS"/>
                <a:sym typeface="Trebuchet MS"/>
                <a:hlinkClick r:id="rId3" invalidUrl="" action="" tgtFrame="" tooltip="" history="1" highlightClick="0" endSnd="0"/>
              </a:defRPr>
            </a:lvl1pPr>
          </a:lstStyle>
          <a:p>
            <a:pPr>
              <a:defRPr>
                <a:solidFill>
                  <a:srgbClr val="006FC0"/>
                </a:solidFill>
                <a:uFillTx/>
              </a:defRPr>
            </a:pPr>
            <a:r>
              <a:rPr>
                <a:solidFill>
                  <a:srgbClr val="0000FF"/>
                </a:solidFill>
                <a:uFill>
                  <a:solidFill>
                    <a:srgbClr val="0000FF"/>
                  </a:solidFill>
                </a:uFill>
                <a:hlinkClick r:id="rId3" invalidUrl="" action="" tgtFrame="" tooltip="" history="1" highlightClick="0" endSnd="0"/>
              </a:rPr>
              <a:t>Demo Link</a:t>
            </a:r>
          </a:p>
        </p:txBody>
      </p:sp>
      <p:pic>
        <p:nvPicPr>
          <p:cNvPr id="277" name="Picture 35" descr="Picture 35"/>
          <p:cNvPicPr>
            <a:picLocks noChangeAspect="1"/>
          </p:cNvPicPr>
          <p:nvPr/>
        </p:nvPicPr>
        <p:blipFill>
          <a:blip r:embed="rId4">
            <a:extLst/>
          </a:blip>
          <a:stretch>
            <a:fillRect/>
          </a:stretch>
        </p:blipFill>
        <p:spPr>
          <a:xfrm>
            <a:off x="957452" y="1990283"/>
            <a:ext cx="12363844" cy="692257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Freeform 3"/>
          <p:cNvSpPr/>
          <p:nvPr/>
        </p:nvSpPr>
        <p:spPr>
          <a:xfrm>
            <a:off x="-50182" y="7237"/>
            <a:ext cx="18288001" cy="10287001"/>
          </a:xfrm>
          <a:prstGeom prst="rect">
            <a:avLst/>
          </a:prstGeom>
          <a:solidFill>
            <a:srgbClr val="F1F1F1"/>
          </a:solidFill>
          <a:ln w="12700">
            <a:miter lim="400000"/>
          </a:ln>
        </p:spPr>
        <p:txBody>
          <a:bodyPr lIns="45719" rIns="45719"/>
          <a:lstStyle/>
          <a:p>
            <a:pPr/>
          </a:p>
        </p:txBody>
      </p:sp>
      <p:sp>
        <p:nvSpPr>
          <p:cNvPr id="117" name="Freeform 4"/>
          <p:cNvSpPr/>
          <p:nvPr/>
        </p:nvSpPr>
        <p:spPr>
          <a:xfrm>
            <a:off x="11165774" y="0"/>
            <a:ext cx="7129463" cy="10294843"/>
          </a:xfrm>
          <a:prstGeom prst="rect">
            <a:avLst/>
          </a:prstGeom>
          <a:blipFill>
            <a:blip r:embed="rId2"/>
            <a:stretch>
              <a:fillRect/>
            </a:stretch>
          </a:blipFill>
          <a:ln w="12700">
            <a:miter lim="400000"/>
          </a:ln>
        </p:spPr>
        <p:txBody>
          <a:bodyPr lIns="45719" rIns="45719"/>
          <a:lstStyle/>
          <a:p>
            <a:pPr/>
          </a:p>
        </p:txBody>
      </p:sp>
      <p:sp>
        <p:nvSpPr>
          <p:cNvPr id="118" name="Freeform 6"/>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119" name="Freeform 8"/>
          <p:cNvSpPr/>
          <p:nvPr/>
        </p:nvSpPr>
        <p:spPr>
          <a:xfrm>
            <a:off x="14030325" y="8043861"/>
            <a:ext cx="685800" cy="685801"/>
          </a:xfrm>
          <a:prstGeom prst="rect">
            <a:avLst/>
          </a:prstGeom>
          <a:solidFill>
            <a:srgbClr val="42AF51"/>
          </a:solidFill>
          <a:ln w="12700">
            <a:miter lim="400000"/>
          </a:ln>
        </p:spPr>
        <p:txBody>
          <a:bodyPr lIns="45719" rIns="45719"/>
          <a:lstStyle/>
          <a:p>
            <a:pPr/>
          </a:p>
        </p:txBody>
      </p:sp>
      <p:sp>
        <p:nvSpPr>
          <p:cNvPr id="120" name="Freeform 10"/>
          <p:cNvSpPr/>
          <p:nvPr/>
        </p:nvSpPr>
        <p:spPr>
          <a:xfrm>
            <a:off x="13710389" y="1001553"/>
            <a:ext cx="471489" cy="485776"/>
          </a:xfrm>
          <a:prstGeom prst="rect">
            <a:avLst/>
          </a:prstGeom>
          <a:solidFill>
            <a:srgbClr val="2D83C3"/>
          </a:solidFill>
          <a:ln w="12700">
            <a:miter lim="400000"/>
          </a:ln>
        </p:spPr>
        <p:txBody>
          <a:bodyPr lIns="45719" rIns="45719"/>
          <a:lstStyle/>
          <a:p>
            <a:pPr/>
          </a:p>
        </p:txBody>
      </p:sp>
      <p:sp>
        <p:nvSpPr>
          <p:cNvPr id="121" name="Freeform 12"/>
          <p:cNvSpPr/>
          <p:nvPr/>
        </p:nvSpPr>
        <p:spPr>
          <a:xfrm>
            <a:off x="14030325" y="8843961"/>
            <a:ext cx="271462" cy="271463"/>
          </a:xfrm>
          <a:prstGeom prst="rect">
            <a:avLst/>
          </a:prstGeom>
          <a:solidFill>
            <a:srgbClr val="2D936B"/>
          </a:solidFill>
          <a:ln w="12700">
            <a:miter lim="400000"/>
          </a:ln>
        </p:spPr>
        <p:txBody>
          <a:bodyPr lIns="45719" rIns="45719"/>
          <a:lstStyle/>
          <a:p>
            <a:pPr/>
          </a:p>
        </p:txBody>
      </p:sp>
      <p:sp>
        <p:nvSpPr>
          <p:cNvPr id="122" name="TextBox 13"/>
          <p:cNvSpPr txBox="1"/>
          <p:nvPr/>
        </p:nvSpPr>
        <p:spPr>
          <a:xfrm>
            <a:off x="1109661" y="1251424"/>
            <a:ext cx="5864544" cy="9499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600"/>
              </a:lnSpc>
              <a:defRPr b="1" spc="7" sz="6300">
                <a:latin typeface="Trebuchet MS"/>
                <a:ea typeface="Trebuchet MS"/>
                <a:cs typeface="Trebuchet MS"/>
                <a:sym typeface="Trebuchet MS"/>
              </a:defRPr>
            </a:lvl1pPr>
          </a:lstStyle>
          <a:p>
            <a:pPr/>
            <a:r>
              <a:t>PROJECT</a:t>
            </a:r>
          </a:p>
        </p:txBody>
      </p:sp>
      <p:sp>
        <p:nvSpPr>
          <p:cNvPr id="123" name="Freeform 14"/>
          <p:cNvSpPr/>
          <p:nvPr/>
        </p:nvSpPr>
        <p:spPr>
          <a:xfrm>
            <a:off x="1014411" y="9701211"/>
            <a:ext cx="3214690" cy="300039"/>
          </a:xfrm>
          <a:prstGeom prst="rect">
            <a:avLst/>
          </a:prstGeom>
          <a:blipFill>
            <a:blip r:embed="rId3"/>
            <a:stretch>
              <a:fillRect/>
            </a:stretch>
          </a:blipFill>
          <a:ln w="12700">
            <a:miter lim="400000"/>
          </a:ln>
        </p:spPr>
        <p:txBody>
          <a:bodyPr lIns="45719" rIns="45719"/>
          <a:lstStyle/>
          <a:p>
            <a:pPr/>
          </a:p>
        </p:txBody>
      </p:sp>
      <p:sp>
        <p:nvSpPr>
          <p:cNvPr id="124" name="Freeform 15"/>
          <p:cNvSpPr/>
          <p:nvPr/>
        </p:nvSpPr>
        <p:spPr>
          <a:xfrm>
            <a:off x="700087" y="9615488"/>
            <a:ext cx="5557839" cy="442913"/>
          </a:xfrm>
          <a:prstGeom prst="rect">
            <a:avLst/>
          </a:prstGeom>
          <a:blipFill>
            <a:blip r:embed="rId4"/>
            <a:stretch>
              <a:fillRect/>
            </a:stretch>
          </a:blipFill>
          <a:ln w="12700">
            <a:miter lim="400000"/>
          </a:ln>
        </p:spPr>
        <p:txBody>
          <a:bodyPr lIns="45719" rIns="45719"/>
          <a:lstStyle/>
          <a:p>
            <a:pPr/>
          </a:p>
        </p:txBody>
      </p:sp>
      <p:sp>
        <p:nvSpPr>
          <p:cNvPr id="125" name="TextBox 16"/>
          <p:cNvSpPr txBox="1"/>
          <p:nvPr/>
        </p:nvSpPr>
        <p:spPr>
          <a:xfrm>
            <a:off x="1109662" y="9707466"/>
            <a:ext cx="2698433"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126" name="TextBox 17"/>
          <p:cNvSpPr txBox="1"/>
          <p:nvPr/>
        </p:nvSpPr>
        <p:spPr>
          <a:xfrm>
            <a:off x="17030126" y="9707466"/>
            <a:ext cx="226694"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2</a:t>
            </a:r>
          </a:p>
        </p:txBody>
      </p:sp>
      <p:sp>
        <p:nvSpPr>
          <p:cNvPr id="127" name="TextBox 18"/>
          <p:cNvSpPr txBox="1"/>
          <p:nvPr/>
        </p:nvSpPr>
        <p:spPr>
          <a:xfrm>
            <a:off x="1125284" y="3888909"/>
            <a:ext cx="12790139" cy="16154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400"/>
              </a:lnSpc>
              <a:defRPr b="1" sz="5400">
                <a:latin typeface="Trebuchet MS"/>
                <a:ea typeface="Trebuchet MS"/>
                <a:cs typeface="Trebuchet MS"/>
                <a:sym typeface="Trebuchet MS"/>
              </a:defRPr>
            </a:lvl1pPr>
          </a:lstStyle>
          <a:p>
            <a:pPr/>
            <a:r>
              <a:t>Classify Handwritten digits using a simple neural network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Freeform 3"/>
          <p:cNvSpPr/>
          <p:nvPr/>
        </p:nvSpPr>
        <p:spPr>
          <a:xfrm>
            <a:off x="0" y="0"/>
            <a:ext cx="18288000" cy="10287000"/>
          </a:xfrm>
          <a:prstGeom prst="rect">
            <a:avLst/>
          </a:prstGeom>
          <a:solidFill>
            <a:srgbClr val="F1F1F1"/>
          </a:solidFill>
          <a:ln w="12700">
            <a:miter lim="400000"/>
          </a:ln>
        </p:spPr>
        <p:txBody>
          <a:bodyPr lIns="45719" rIns="45719"/>
          <a:lstStyle/>
          <a:p>
            <a:pPr/>
          </a:p>
        </p:txBody>
      </p:sp>
      <p:sp>
        <p:nvSpPr>
          <p:cNvPr id="130" name="Freeform 4"/>
          <p:cNvSpPr/>
          <p:nvPr/>
        </p:nvSpPr>
        <p:spPr>
          <a:xfrm>
            <a:off x="11165774" y="0"/>
            <a:ext cx="7129463" cy="10294843"/>
          </a:xfrm>
          <a:prstGeom prst="rect">
            <a:avLst/>
          </a:prstGeom>
          <a:blipFill>
            <a:blip r:embed="rId2"/>
            <a:stretch>
              <a:fillRect/>
            </a:stretch>
          </a:blipFill>
          <a:ln w="12700">
            <a:miter lim="400000"/>
          </a:ln>
        </p:spPr>
        <p:txBody>
          <a:bodyPr lIns="45719" rIns="45719"/>
          <a:lstStyle/>
          <a:p>
            <a:pPr/>
          </a:p>
        </p:txBody>
      </p:sp>
      <p:sp>
        <p:nvSpPr>
          <p:cNvPr id="131" name="Freeform 6"/>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132" name="Freeform 8"/>
          <p:cNvSpPr/>
          <p:nvPr/>
        </p:nvSpPr>
        <p:spPr>
          <a:xfrm>
            <a:off x="11044238" y="671512"/>
            <a:ext cx="542926" cy="54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7928" y="387"/>
                </a:lnTo>
                <a:lnTo>
                  <a:pt x="5351" y="1474"/>
                </a:lnTo>
                <a:lnTo>
                  <a:pt x="3164" y="3164"/>
                </a:lnTo>
                <a:lnTo>
                  <a:pt x="1474" y="5351"/>
                </a:lnTo>
                <a:lnTo>
                  <a:pt x="387" y="7928"/>
                </a:lnTo>
                <a:lnTo>
                  <a:pt x="0" y="10800"/>
                </a:lnTo>
                <a:lnTo>
                  <a:pt x="387" y="13672"/>
                </a:lnTo>
                <a:lnTo>
                  <a:pt x="1474" y="16253"/>
                </a:lnTo>
                <a:lnTo>
                  <a:pt x="3164" y="18440"/>
                </a:lnTo>
                <a:lnTo>
                  <a:pt x="5351" y="20130"/>
                </a:lnTo>
                <a:lnTo>
                  <a:pt x="7931" y="21217"/>
                </a:lnTo>
                <a:lnTo>
                  <a:pt x="10800" y="21600"/>
                </a:lnTo>
                <a:lnTo>
                  <a:pt x="13672" y="21213"/>
                </a:lnTo>
                <a:lnTo>
                  <a:pt x="16253" y="20126"/>
                </a:lnTo>
                <a:lnTo>
                  <a:pt x="18440" y="18436"/>
                </a:lnTo>
                <a:lnTo>
                  <a:pt x="20130" y="16249"/>
                </a:lnTo>
                <a:lnTo>
                  <a:pt x="21217" y="13669"/>
                </a:lnTo>
                <a:lnTo>
                  <a:pt x="21600" y="10800"/>
                </a:lnTo>
                <a:lnTo>
                  <a:pt x="21213" y="7928"/>
                </a:lnTo>
                <a:lnTo>
                  <a:pt x="20126" y="5347"/>
                </a:lnTo>
                <a:lnTo>
                  <a:pt x="18436" y="3160"/>
                </a:lnTo>
                <a:lnTo>
                  <a:pt x="16249" y="1470"/>
                </a:lnTo>
                <a:lnTo>
                  <a:pt x="13669" y="383"/>
                </a:lnTo>
                <a:lnTo>
                  <a:pt x="10800" y="0"/>
                </a:lnTo>
                <a:close/>
              </a:path>
            </a:pathLst>
          </a:custGeom>
          <a:solidFill>
            <a:srgbClr val="EBEBEB"/>
          </a:solidFill>
          <a:ln w="12700">
            <a:miter lim="400000"/>
          </a:ln>
        </p:spPr>
        <p:txBody>
          <a:bodyPr lIns="45719" rIns="45719"/>
          <a:lstStyle/>
          <a:p>
            <a:pPr/>
          </a:p>
        </p:txBody>
      </p:sp>
      <p:sp>
        <p:nvSpPr>
          <p:cNvPr id="133" name="Freeform 9"/>
          <p:cNvSpPr/>
          <p:nvPr/>
        </p:nvSpPr>
        <p:spPr>
          <a:xfrm>
            <a:off x="16516350" y="8415338"/>
            <a:ext cx="971550" cy="971551"/>
          </a:xfrm>
          <a:prstGeom prst="rect">
            <a:avLst/>
          </a:prstGeom>
          <a:blipFill>
            <a:blip r:embed="rId3"/>
            <a:stretch>
              <a:fillRect/>
            </a:stretch>
          </a:blipFill>
          <a:ln w="12700">
            <a:miter lim="400000"/>
          </a:ln>
        </p:spPr>
        <p:txBody>
          <a:bodyPr lIns="45719" rIns="45719"/>
          <a:lstStyle/>
          <a:p>
            <a:pPr/>
          </a:p>
        </p:txBody>
      </p:sp>
      <p:sp>
        <p:nvSpPr>
          <p:cNvPr id="134" name="Freeform 10"/>
          <p:cNvSpPr/>
          <p:nvPr/>
        </p:nvSpPr>
        <p:spPr>
          <a:xfrm>
            <a:off x="16030575" y="9201150"/>
            <a:ext cx="371475" cy="371475"/>
          </a:xfrm>
          <a:prstGeom prst="rect">
            <a:avLst/>
          </a:prstGeom>
          <a:blipFill>
            <a:blip r:embed="rId4"/>
            <a:stretch>
              <a:fillRect/>
            </a:stretch>
          </a:blipFill>
          <a:ln w="12700">
            <a:miter lim="400000"/>
          </a:ln>
        </p:spPr>
        <p:txBody>
          <a:bodyPr lIns="45719" rIns="45719"/>
          <a:lstStyle/>
          <a:p>
            <a:pPr/>
          </a:p>
        </p:txBody>
      </p:sp>
      <p:sp>
        <p:nvSpPr>
          <p:cNvPr id="135" name="Freeform 11"/>
          <p:cNvSpPr/>
          <p:nvPr/>
        </p:nvSpPr>
        <p:spPr>
          <a:xfrm>
            <a:off x="7539432" y="7929561"/>
            <a:ext cx="5557838" cy="442914"/>
          </a:xfrm>
          <a:prstGeom prst="rect">
            <a:avLst/>
          </a:prstGeom>
          <a:blipFill>
            <a:blip r:embed="rId5"/>
            <a:stretch>
              <a:fillRect/>
            </a:stretch>
          </a:blipFill>
          <a:ln w="12700">
            <a:miter lim="400000"/>
          </a:ln>
        </p:spPr>
        <p:txBody>
          <a:bodyPr lIns="45719" rIns="45719"/>
          <a:lstStyle/>
          <a:p>
            <a:pPr/>
          </a:p>
        </p:txBody>
      </p:sp>
      <p:sp>
        <p:nvSpPr>
          <p:cNvPr id="136" name="Freeform 12"/>
          <p:cNvSpPr/>
          <p:nvPr/>
        </p:nvSpPr>
        <p:spPr>
          <a:xfrm>
            <a:off x="71437" y="5729285"/>
            <a:ext cx="2600326" cy="4514848"/>
          </a:xfrm>
          <a:prstGeom prst="rect">
            <a:avLst/>
          </a:prstGeom>
          <a:blipFill>
            <a:blip r:embed="rId6"/>
            <a:stretch>
              <a:fillRect/>
            </a:stretch>
          </a:blipFill>
          <a:ln w="12700">
            <a:miter lim="400000"/>
          </a:ln>
        </p:spPr>
        <p:txBody>
          <a:bodyPr lIns="45719" rIns="45719"/>
          <a:lstStyle/>
          <a:p>
            <a:pPr/>
          </a:p>
        </p:txBody>
      </p:sp>
      <p:sp>
        <p:nvSpPr>
          <p:cNvPr id="137" name="TextBox 13"/>
          <p:cNvSpPr txBox="1"/>
          <p:nvPr/>
        </p:nvSpPr>
        <p:spPr>
          <a:xfrm>
            <a:off x="818673" y="9985051"/>
            <a:ext cx="2660334" cy="2381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138" name="TextBox 14"/>
          <p:cNvSpPr txBox="1"/>
          <p:nvPr/>
        </p:nvSpPr>
        <p:spPr>
          <a:xfrm>
            <a:off x="1109662" y="662366"/>
            <a:ext cx="3535680" cy="10769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b="1" sz="7200">
                <a:latin typeface="Trebuchet MS"/>
                <a:ea typeface="Trebuchet MS"/>
                <a:cs typeface="Trebuchet MS"/>
                <a:sym typeface="Trebuchet MS"/>
              </a:defRPr>
            </a:lvl1pPr>
          </a:lstStyle>
          <a:p>
            <a:pPr/>
            <a:r>
              <a:t>AGENDA</a:t>
            </a:r>
          </a:p>
        </p:txBody>
      </p:sp>
      <p:sp>
        <p:nvSpPr>
          <p:cNvPr id="139" name="TextBox 15"/>
          <p:cNvSpPr txBox="1"/>
          <p:nvPr/>
        </p:nvSpPr>
        <p:spPr>
          <a:xfrm>
            <a:off x="17030126" y="9707466"/>
            <a:ext cx="226694"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3</a:t>
            </a:r>
          </a:p>
        </p:txBody>
      </p:sp>
      <p:sp>
        <p:nvSpPr>
          <p:cNvPr id="140" name="TextBox 16"/>
          <p:cNvSpPr txBox="1"/>
          <p:nvPr/>
        </p:nvSpPr>
        <p:spPr>
          <a:xfrm>
            <a:off x="3479005" y="2081094"/>
            <a:ext cx="9618265" cy="57818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5700"/>
              </a:lnSpc>
            </a:pPr>
          </a:p>
          <a:p>
            <a:pPr>
              <a:lnSpc>
                <a:spcPts val="5700"/>
              </a:lnSpc>
              <a:defRPr sz="4800">
                <a:latin typeface="Trebuchet MS"/>
                <a:ea typeface="Trebuchet MS"/>
                <a:cs typeface="Trebuchet MS"/>
                <a:sym typeface="Trebuchet MS"/>
              </a:defRPr>
            </a:pPr>
            <a:r>
              <a:t>1. Problem Statement</a:t>
            </a:r>
          </a:p>
          <a:p>
            <a:pPr>
              <a:lnSpc>
                <a:spcPts val="5700"/>
              </a:lnSpc>
              <a:defRPr sz="4800">
                <a:latin typeface="Trebuchet MS"/>
                <a:ea typeface="Trebuchet MS"/>
                <a:cs typeface="Trebuchet MS"/>
                <a:sym typeface="Trebuchet MS"/>
              </a:defRPr>
            </a:pPr>
            <a:r>
              <a:t>2. Project Overview</a:t>
            </a:r>
          </a:p>
          <a:p>
            <a:pPr>
              <a:lnSpc>
                <a:spcPts val="5700"/>
              </a:lnSpc>
              <a:defRPr sz="4800">
                <a:latin typeface="Trebuchet MS"/>
                <a:ea typeface="Trebuchet MS"/>
                <a:cs typeface="Trebuchet MS"/>
                <a:sym typeface="Trebuchet MS"/>
              </a:defRPr>
            </a:pPr>
            <a:r>
              <a:t>3. End Users</a:t>
            </a:r>
          </a:p>
          <a:p>
            <a:pPr>
              <a:lnSpc>
                <a:spcPts val="5700"/>
              </a:lnSpc>
              <a:defRPr sz="4800">
                <a:latin typeface="Trebuchet MS"/>
                <a:ea typeface="Trebuchet MS"/>
                <a:cs typeface="Trebuchet MS"/>
                <a:sym typeface="Trebuchet MS"/>
              </a:defRPr>
            </a:pPr>
            <a:r>
              <a:t>4. Solution and Value Proposition</a:t>
            </a:r>
          </a:p>
          <a:p>
            <a:pPr>
              <a:lnSpc>
                <a:spcPts val="5700"/>
              </a:lnSpc>
              <a:defRPr sz="4800">
                <a:latin typeface="Trebuchet MS"/>
                <a:ea typeface="Trebuchet MS"/>
                <a:cs typeface="Trebuchet MS"/>
                <a:sym typeface="Trebuchet MS"/>
              </a:defRPr>
            </a:pPr>
            <a:r>
              <a:t>5. The Wow Factor in Your Solution</a:t>
            </a:r>
          </a:p>
          <a:p>
            <a:pPr>
              <a:lnSpc>
                <a:spcPts val="5700"/>
              </a:lnSpc>
              <a:defRPr sz="4800">
                <a:latin typeface="Trebuchet MS"/>
                <a:ea typeface="Trebuchet MS"/>
                <a:cs typeface="Trebuchet MS"/>
                <a:sym typeface="Trebuchet MS"/>
              </a:defRPr>
            </a:pPr>
            <a:r>
              <a:t>6. Modelling</a:t>
            </a:r>
          </a:p>
          <a:p>
            <a:pPr>
              <a:lnSpc>
                <a:spcPts val="5700"/>
              </a:lnSpc>
              <a:defRPr sz="4800">
                <a:latin typeface="Trebuchet MS"/>
                <a:ea typeface="Trebuchet MS"/>
                <a:cs typeface="Trebuchet MS"/>
                <a:sym typeface="Trebuchet MS"/>
              </a:defRPr>
            </a:pPr>
            <a:r>
              <a:t>7. Results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reeform 3"/>
          <p:cNvSpPr/>
          <p:nvPr/>
        </p:nvSpPr>
        <p:spPr>
          <a:xfrm>
            <a:off x="14059089" y="5999"/>
            <a:ext cx="1841565" cy="1028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 y="0"/>
                </a:moveTo>
                <a:lnTo>
                  <a:pt x="21600" y="21595"/>
                </a:lnTo>
                <a:lnTo>
                  <a:pt x="21435" y="21600"/>
                </a:lnTo>
                <a:lnTo>
                  <a:pt x="0" y="5"/>
                </a:lnTo>
                <a:close/>
              </a:path>
            </a:pathLst>
          </a:custGeom>
          <a:solidFill>
            <a:srgbClr val="5FCAEE"/>
          </a:solidFill>
          <a:ln w="12700">
            <a:miter lim="400000"/>
          </a:ln>
        </p:spPr>
        <p:txBody>
          <a:bodyPr lIns="45719" rIns="45719"/>
          <a:lstStyle/>
          <a:p>
            <a:pPr/>
          </a:p>
        </p:txBody>
      </p:sp>
      <p:sp>
        <p:nvSpPr>
          <p:cNvPr id="143" name="Freeform 5"/>
          <p:cNvSpPr/>
          <p:nvPr/>
        </p:nvSpPr>
        <p:spPr>
          <a:xfrm>
            <a:off x="11168917" y="5536438"/>
            <a:ext cx="7123081" cy="475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4"/>
                </a:moveTo>
                <a:lnTo>
                  <a:pt x="24" y="21600"/>
                </a:lnTo>
                <a:lnTo>
                  <a:pt x="0" y="21546"/>
                </a:lnTo>
                <a:lnTo>
                  <a:pt x="21576" y="0"/>
                </a:lnTo>
                <a:close/>
              </a:path>
            </a:pathLst>
          </a:custGeom>
          <a:solidFill>
            <a:srgbClr val="5FCAEE"/>
          </a:solidFill>
          <a:ln w="12700">
            <a:miter lim="400000"/>
          </a:ln>
        </p:spPr>
        <p:txBody>
          <a:bodyPr lIns="45719" rIns="45719"/>
          <a:lstStyle/>
          <a:p>
            <a:pPr/>
          </a:p>
        </p:txBody>
      </p:sp>
      <p:sp>
        <p:nvSpPr>
          <p:cNvPr id="144" name="Freeform 7"/>
          <p:cNvSpPr/>
          <p:nvPr/>
        </p:nvSpPr>
        <p:spPr>
          <a:xfrm>
            <a:off x="13773150" y="0"/>
            <a:ext cx="451485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5686"/>
            </a:srgbClr>
          </a:solidFill>
          <a:ln w="12700">
            <a:miter lim="400000"/>
          </a:ln>
        </p:spPr>
        <p:txBody>
          <a:bodyPr lIns="45719" rIns="45719"/>
          <a:lstStyle/>
          <a:p>
            <a:pPr/>
          </a:p>
        </p:txBody>
      </p:sp>
      <p:sp>
        <p:nvSpPr>
          <p:cNvPr id="145" name="Freeform 9"/>
          <p:cNvSpPr/>
          <p:nvPr/>
        </p:nvSpPr>
        <p:spPr>
          <a:xfrm>
            <a:off x="14404317" y="0"/>
            <a:ext cx="388372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608"/>
            </a:srgbClr>
          </a:solidFill>
          <a:ln w="12700">
            <a:miter lim="400000"/>
          </a:ln>
        </p:spPr>
        <p:txBody>
          <a:bodyPr lIns="45719" rIns="45719"/>
          <a:lstStyle/>
          <a:p>
            <a:pPr/>
          </a:p>
        </p:txBody>
      </p:sp>
      <p:sp>
        <p:nvSpPr>
          <p:cNvPr id="146" name="Freeform 11"/>
          <p:cNvSpPr/>
          <p:nvPr/>
        </p:nvSpPr>
        <p:spPr>
          <a:xfrm>
            <a:off x="13401675" y="4572000"/>
            <a:ext cx="4886326" cy="571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147" name="Freeform 13"/>
          <p:cNvSpPr/>
          <p:nvPr/>
        </p:nvSpPr>
        <p:spPr>
          <a:xfrm>
            <a:off x="14006895" y="0"/>
            <a:ext cx="4281108"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49804"/>
            </a:srgbClr>
          </a:solidFill>
          <a:ln w="12700">
            <a:miter lim="400000"/>
          </a:ln>
        </p:spPr>
        <p:txBody>
          <a:bodyPr lIns="45719" rIns="45719"/>
          <a:lstStyle/>
          <a:p>
            <a:pPr/>
          </a:p>
        </p:txBody>
      </p:sp>
      <p:sp>
        <p:nvSpPr>
          <p:cNvPr id="148" name="Freeform 15"/>
          <p:cNvSpPr/>
          <p:nvPr/>
        </p:nvSpPr>
        <p:spPr>
          <a:xfrm>
            <a:off x="16344900" y="0"/>
            <a:ext cx="194310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69804"/>
            </a:srgbClr>
          </a:solidFill>
          <a:ln w="12700">
            <a:miter lim="400000"/>
          </a:ln>
        </p:spPr>
        <p:txBody>
          <a:bodyPr lIns="45719" rIns="45719"/>
          <a:lstStyle/>
          <a:p>
            <a:pPr/>
          </a:p>
        </p:txBody>
      </p:sp>
      <p:sp>
        <p:nvSpPr>
          <p:cNvPr id="149" name="Freeform 17"/>
          <p:cNvSpPr/>
          <p:nvPr/>
        </p:nvSpPr>
        <p:spPr>
          <a:xfrm>
            <a:off x="16404369" y="0"/>
            <a:ext cx="188366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608"/>
            </a:srgbClr>
          </a:solidFill>
          <a:ln w="12700">
            <a:miter lim="400000"/>
          </a:ln>
        </p:spPr>
        <p:txBody>
          <a:bodyPr lIns="45719" rIns="45719"/>
          <a:lstStyle/>
          <a:p>
            <a:pPr/>
          </a:p>
        </p:txBody>
      </p:sp>
      <p:sp>
        <p:nvSpPr>
          <p:cNvPr id="150" name="Freeform 19"/>
          <p:cNvSpPr/>
          <p:nvPr/>
        </p:nvSpPr>
        <p:spPr>
          <a:xfrm>
            <a:off x="15559087" y="5386387"/>
            <a:ext cx="2728913" cy="4900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151" name="Freeform 21"/>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152" name="Freeform 23"/>
          <p:cNvSpPr/>
          <p:nvPr/>
        </p:nvSpPr>
        <p:spPr>
          <a:xfrm>
            <a:off x="14030325" y="8043861"/>
            <a:ext cx="685800" cy="685801"/>
          </a:xfrm>
          <a:prstGeom prst="rect">
            <a:avLst/>
          </a:prstGeom>
          <a:solidFill>
            <a:srgbClr val="42AF51"/>
          </a:solidFill>
          <a:ln w="12700">
            <a:miter lim="400000"/>
          </a:ln>
        </p:spPr>
        <p:txBody>
          <a:bodyPr lIns="45719" rIns="45719"/>
          <a:lstStyle/>
          <a:p>
            <a:pPr/>
          </a:p>
        </p:txBody>
      </p:sp>
      <p:sp>
        <p:nvSpPr>
          <p:cNvPr id="153" name="Freeform 25"/>
          <p:cNvSpPr/>
          <p:nvPr/>
        </p:nvSpPr>
        <p:spPr>
          <a:xfrm>
            <a:off x="14030325" y="8843961"/>
            <a:ext cx="271462" cy="271463"/>
          </a:xfrm>
          <a:prstGeom prst="rect">
            <a:avLst/>
          </a:prstGeom>
          <a:solidFill>
            <a:srgbClr val="2D936B"/>
          </a:solidFill>
          <a:ln w="12700">
            <a:miter lim="400000"/>
          </a:ln>
        </p:spPr>
        <p:txBody>
          <a:bodyPr lIns="45719" rIns="45719"/>
          <a:lstStyle/>
          <a:p>
            <a:pPr/>
          </a:p>
        </p:txBody>
      </p:sp>
      <p:sp>
        <p:nvSpPr>
          <p:cNvPr id="154" name="Freeform 26"/>
          <p:cNvSpPr/>
          <p:nvPr/>
        </p:nvSpPr>
        <p:spPr>
          <a:xfrm>
            <a:off x="11987211" y="4400550"/>
            <a:ext cx="4143377" cy="4886325"/>
          </a:xfrm>
          <a:prstGeom prst="rect">
            <a:avLst/>
          </a:prstGeom>
          <a:blipFill>
            <a:blip r:embed="rId2"/>
            <a:stretch>
              <a:fillRect/>
            </a:stretch>
          </a:blipFill>
          <a:ln w="12700">
            <a:miter lim="400000"/>
          </a:ln>
        </p:spPr>
        <p:txBody>
          <a:bodyPr lIns="45719" rIns="45719"/>
          <a:lstStyle/>
          <a:p>
            <a:pPr/>
          </a:p>
        </p:txBody>
      </p:sp>
      <p:sp>
        <p:nvSpPr>
          <p:cNvPr id="155" name="Freeform 28"/>
          <p:cNvSpPr/>
          <p:nvPr/>
        </p:nvSpPr>
        <p:spPr>
          <a:xfrm>
            <a:off x="10044110" y="1590531"/>
            <a:ext cx="471489" cy="485776"/>
          </a:xfrm>
          <a:prstGeom prst="rect">
            <a:avLst/>
          </a:prstGeom>
          <a:solidFill>
            <a:srgbClr val="2D83C3"/>
          </a:solidFill>
          <a:ln w="12700">
            <a:miter lim="400000"/>
          </a:ln>
        </p:spPr>
        <p:txBody>
          <a:bodyPr lIns="45719" rIns="45719"/>
          <a:lstStyle/>
          <a:p>
            <a:pPr/>
          </a:p>
        </p:txBody>
      </p:sp>
      <p:sp>
        <p:nvSpPr>
          <p:cNvPr id="156" name="TextBox 29"/>
          <p:cNvSpPr txBox="1"/>
          <p:nvPr/>
        </p:nvSpPr>
        <p:spPr>
          <a:xfrm>
            <a:off x="1251108" y="869566"/>
            <a:ext cx="8455343" cy="9499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600"/>
              </a:lnSpc>
              <a:defRPr b="1" spc="22" sz="6300">
                <a:latin typeface="Trebuchet MS"/>
                <a:ea typeface="Trebuchet MS"/>
                <a:cs typeface="Trebuchet MS"/>
                <a:sym typeface="Trebuchet MS"/>
              </a:defRPr>
            </a:lvl1pPr>
          </a:lstStyle>
          <a:p>
            <a:pPr/>
            <a:r>
              <a:t>PROBLEM	STATEMENT</a:t>
            </a:r>
          </a:p>
        </p:txBody>
      </p:sp>
      <p:sp>
        <p:nvSpPr>
          <p:cNvPr id="157" name="Freeform 30"/>
          <p:cNvSpPr/>
          <p:nvPr/>
        </p:nvSpPr>
        <p:spPr>
          <a:xfrm>
            <a:off x="1014411" y="9701211"/>
            <a:ext cx="3214690" cy="300039"/>
          </a:xfrm>
          <a:prstGeom prst="rect">
            <a:avLst/>
          </a:prstGeom>
          <a:blipFill>
            <a:blip r:embed="rId3"/>
            <a:stretch>
              <a:fillRect/>
            </a:stretch>
          </a:blipFill>
          <a:ln w="12700">
            <a:miter lim="400000"/>
          </a:ln>
        </p:spPr>
        <p:txBody>
          <a:bodyPr lIns="45719" rIns="45719"/>
          <a:lstStyle/>
          <a:p>
            <a:pPr/>
          </a:p>
        </p:txBody>
      </p:sp>
      <p:sp>
        <p:nvSpPr>
          <p:cNvPr id="158" name="TextBox 31"/>
          <p:cNvSpPr txBox="1"/>
          <p:nvPr/>
        </p:nvSpPr>
        <p:spPr>
          <a:xfrm>
            <a:off x="1109662" y="9707466"/>
            <a:ext cx="2698433"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159" name="TextBox 32"/>
          <p:cNvSpPr txBox="1"/>
          <p:nvPr/>
        </p:nvSpPr>
        <p:spPr>
          <a:xfrm>
            <a:off x="17030126" y="9707466"/>
            <a:ext cx="226694"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4</a:t>
            </a:r>
          </a:p>
        </p:txBody>
      </p:sp>
      <p:sp>
        <p:nvSpPr>
          <p:cNvPr id="160" name="TextBox 33"/>
          <p:cNvSpPr txBox="1"/>
          <p:nvPr/>
        </p:nvSpPr>
        <p:spPr>
          <a:xfrm>
            <a:off x="998580" y="3134734"/>
            <a:ext cx="10789922" cy="45652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47700" indent="-323850">
              <a:lnSpc>
                <a:spcPts val="3600"/>
              </a:lnSpc>
              <a:buSzPct val="100000"/>
              <a:buFont typeface="Arial"/>
              <a:buChar char="•"/>
              <a:defRPr sz="3000">
                <a:latin typeface="Trebuchet MS"/>
                <a:ea typeface="Trebuchet MS"/>
                <a:cs typeface="Trebuchet MS"/>
                <a:sym typeface="Trebuchet MS"/>
              </a:defRPr>
            </a:pPr>
            <a:r>
              <a:t>Introduce the challenge of handwritten digit recognition.</a:t>
            </a:r>
          </a:p>
          <a:p>
            <a:pPr lvl="1" marL="647700" indent="-323850">
              <a:lnSpc>
                <a:spcPts val="3600"/>
              </a:lnSpc>
              <a:buSzPct val="100000"/>
              <a:buFont typeface="Arial"/>
              <a:buChar char="•"/>
              <a:defRPr sz="3000">
                <a:latin typeface="Trebuchet MS"/>
                <a:ea typeface="Trebuchet MS"/>
                <a:cs typeface="Trebuchet MS"/>
                <a:sym typeface="Trebuchet MS"/>
              </a:defRPr>
            </a:pPr>
          </a:p>
          <a:p>
            <a:pPr lvl="1" marL="647700" indent="-323850">
              <a:lnSpc>
                <a:spcPts val="3600"/>
              </a:lnSpc>
              <a:buSzPct val="100000"/>
              <a:buFont typeface="Arial"/>
              <a:buChar char="•"/>
              <a:defRPr sz="3000">
                <a:latin typeface="Trebuchet MS"/>
                <a:ea typeface="Trebuchet MS"/>
                <a:cs typeface="Trebuchet MS"/>
                <a:sym typeface="Trebuchet MS"/>
              </a:defRPr>
            </a:pPr>
            <a:r>
              <a:t>Recognising handwritten digits presents a complex task in machine learning and computer vision, requiring advanced algorithms to accurately identify and classify handwritten numbers amidst variations in style, size, and orientation.</a:t>
            </a:r>
          </a:p>
          <a:p>
            <a:pPr lvl="1" marL="647700" indent="-323850">
              <a:lnSpc>
                <a:spcPts val="3600"/>
              </a:lnSpc>
              <a:buSzPct val="100000"/>
              <a:buFont typeface="Arial"/>
              <a:buChar char="•"/>
              <a:defRPr sz="3000">
                <a:latin typeface="Trebuchet MS"/>
                <a:ea typeface="Trebuchet MS"/>
                <a:cs typeface="Trebuchet MS"/>
                <a:sym typeface="Trebuchet MS"/>
              </a:defRPr>
            </a:pPr>
          </a:p>
          <a:p>
            <a:pPr lvl="1" marL="647700" indent="-323850">
              <a:lnSpc>
                <a:spcPts val="3600"/>
              </a:lnSpc>
              <a:buSzPct val="100000"/>
              <a:buFont typeface="Arial"/>
              <a:buChar char="•"/>
              <a:defRPr sz="3000">
                <a:latin typeface="Trebuchet MS"/>
                <a:ea typeface="Trebuchet MS"/>
                <a:cs typeface="Trebuchet MS"/>
                <a:sym typeface="Trebuchet MS"/>
              </a:defRPr>
            </a:pPr>
            <a:r>
              <a:t>Highlight the importance of accurate digit classification in various applications, such as postal services, banking, and automation.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Freeform 3"/>
          <p:cNvSpPr/>
          <p:nvPr/>
        </p:nvSpPr>
        <p:spPr>
          <a:xfrm>
            <a:off x="14059089" y="5999"/>
            <a:ext cx="1841565" cy="1028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 y="0"/>
                </a:moveTo>
                <a:lnTo>
                  <a:pt x="21600" y="21595"/>
                </a:lnTo>
                <a:lnTo>
                  <a:pt x="21435" y="21600"/>
                </a:lnTo>
                <a:lnTo>
                  <a:pt x="0" y="5"/>
                </a:lnTo>
                <a:close/>
              </a:path>
            </a:pathLst>
          </a:custGeom>
          <a:solidFill>
            <a:srgbClr val="5FCAEE"/>
          </a:solidFill>
          <a:ln w="12700">
            <a:miter lim="400000"/>
          </a:ln>
        </p:spPr>
        <p:txBody>
          <a:bodyPr lIns="45719" rIns="45719"/>
          <a:lstStyle/>
          <a:p>
            <a:pPr/>
          </a:p>
        </p:txBody>
      </p:sp>
      <p:sp>
        <p:nvSpPr>
          <p:cNvPr id="163" name="Freeform 5"/>
          <p:cNvSpPr/>
          <p:nvPr/>
        </p:nvSpPr>
        <p:spPr>
          <a:xfrm>
            <a:off x="11168917" y="5536438"/>
            <a:ext cx="7123081" cy="475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4"/>
                </a:moveTo>
                <a:lnTo>
                  <a:pt x="24" y="21600"/>
                </a:lnTo>
                <a:lnTo>
                  <a:pt x="0" y="21546"/>
                </a:lnTo>
                <a:lnTo>
                  <a:pt x="21576" y="0"/>
                </a:lnTo>
                <a:close/>
              </a:path>
            </a:pathLst>
          </a:custGeom>
          <a:solidFill>
            <a:srgbClr val="5FCAEE"/>
          </a:solidFill>
          <a:ln w="12700">
            <a:miter lim="400000"/>
          </a:ln>
        </p:spPr>
        <p:txBody>
          <a:bodyPr lIns="45719" rIns="45719"/>
          <a:lstStyle/>
          <a:p>
            <a:pPr/>
          </a:p>
        </p:txBody>
      </p:sp>
      <p:sp>
        <p:nvSpPr>
          <p:cNvPr id="164" name="Freeform 7"/>
          <p:cNvSpPr/>
          <p:nvPr/>
        </p:nvSpPr>
        <p:spPr>
          <a:xfrm>
            <a:off x="13773150" y="0"/>
            <a:ext cx="451485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5686"/>
            </a:srgbClr>
          </a:solidFill>
          <a:ln w="12700">
            <a:miter lim="400000"/>
          </a:ln>
        </p:spPr>
        <p:txBody>
          <a:bodyPr lIns="45719" rIns="45719"/>
          <a:lstStyle/>
          <a:p>
            <a:pPr/>
          </a:p>
        </p:txBody>
      </p:sp>
      <p:sp>
        <p:nvSpPr>
          <p:cNvPr id="165" name="Freeform 9"/>
          <p:cNvSpPr/>
          <p:nvPr/>
        </p:nvSpPr>
        <p:spPr>
          <a:xfrm>
            <a:off x="14404317" y="0"/>
            <a:ext cx="388372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608"/>
            </a:srgbClr>
          </a:solidFill>
          <a:ln w="12700">
            <a:miter lim="400000"/>
          </a:ln>
        </p:spPr>
        <p:txBody>
          <a:bodyPr lIns="45719" rIns="45719"/>
          <a:lstStyle/>
          <a:p>
            <a:pPr/>
          </a:p>
        </p:txBody>
      </p:sp>
      <p:sp>
        <p:nvSpPr>
          <p:cNvPr id="166" name="Freeform 11"/>
          <p:cNvSpPr/>
          <p:nvPr/>
        </p:nvSpPr>
        <p:spPr>
          <a:xfrm>
            <a:off x="13401675" y="4572000"/>
            <a:ext cx="4886326" cy="571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167" name="Freeform 13"/>
          <p:cNvSpPr/>
          <p:nvPr/>
        </p:nvSpPr>
        <p:spPr>
          <a:xfrm>
            <a:off x="14006895" y="0"/>
            <a:ext cx="4281108"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49804"/>
            </a:srgbClr>
          </a:solidFill>
          <a:ln w="12700">
            <a:miter lim="400000"/>
          </a:ln>
        </p:spPr>
        <p:txBody>
          <a:bodyPr lIns="45719" rIns="45719"/>
          <a:lstStyle/>
          <a:p>
            <a:pPr/>
          </a:p>
        </p:txBody>
      </p:sp>
      <p:sp>
        <p:nvSpPr>
          <p:cNvPr id="168" name="Freeform 15"/>
          <p:cNvSpPr/>
          <p:nvPr/>
        </p:nvSpPr>
        <p:spPr>
          <a:xfrm>
            <a:off x="16344900" y="0"/>
            <a:ext cx="194310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69804"/>
            </a:srgbClr>
          </a:solidFill>
          <a:ln w="12700">
            <a:miter lim="400000"/>
          </a:ln>
        </p:spPr>
        <p:txBody>
          <a:bodyPr lIns="45719" rIns="45719"/>
          <a:lstStyle/>
          <a:p>
            <a:pPr/>
          </a:p>
        </p:txBody>
      </p:sp>
      <p:sp>
        <p:nvSpPr>
          <p:cNvPr id="169" name="Freeform 17"/>
          <p:cNvSpPr/>
          <p:nvPr/>
        </p:nvSpPr>
        <p:spPr>
          <a:xfrm>
            <a:off x="16404369" y="0"/>
            <a:ext cx="188366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608"/>
            </a:srgbClr>
          </a:solidFill>
          <a:ln w="12700">
            <a:miter lim="400000"/>
          </a:ln>
        </p:spPr>
        <p:txBody>
          <a:bodyPr lIns="45719" rIns="45719"/>
          <a:lstStyle/>
          <a:p>
            <a:pPr/>
          </a:p>
        </p:txBody>
      </p:sp>
      <p:sp>
        <p:nvSpPr>
          <p:cNvPr id="170" name="Freeform 19"/>
          <p:cNvSpPr/>
          <p:nvPr/>
        </p:nvSpPr>
        <p:spPr>
          <a:xfrm>
            <a:off x="15559087" y="5386387"/>
            <a:ext cx="2728913" cy="4900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171" name="Freeform 21"/>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172" name="Freeform 23"/>
          <p:cNvSpPr/>
          <p:nvPr/>
        </p:nvSpPr>
        <p:spPr>
          <a:xfrm>
            <a:off x="14030325" y="8043861"/>
            <a:ext cx="685800" cy="685801"/>
          </a:xfrm>
          <a:prstGeom prst="rect">
            <a:avLst/>
          </a:prstGeom>
          <a:solidFill>
            <a:srgbClr val="42AF51"/>
          </a:solidFill>
          <a:ln w="12700">
            <a:miter lim="400000"/>
          </a:ln>
        </p:spPr>
        <p:txBody>
          <a:bodyPr lIns="45719" rIns="45719"/>
          <a:lstStyle/>
          <a:p>
            <a:pPr/>
          </a:p>
        </p:txBody>
      </p:sp>
      <p:sp>
        <p:nvSpPr>
          <p:cNvPr id="173" name="Freeform 25"/>
          <p:cNvSpPr/>
          <p:nvPr/>
        </p:nvSpPr>
        <p:spPr>
          <a:xfrm>
            <a:off x="14030325" y="8843961"/>
            <a:ext cx="271462" cy="271463"/>
          </a:xfrm>
          <a:prstGeom prst="rect">
            <a:avLst/>
          </a:prstGeom>
          <a:solidFill>
            <a:srgbClr val="2D936B"/>
          </a:solidFill>
          <a:ln w="12700">
            <a:miter lim="400000"/>
          </a:ln>
        </p:spPr>
        <p:txBody>
          <a:bodyPr lIns="45719" rIns="45719"/>
          <a:lstStyle/>
          <a:p>
            <a:pPr/>
          </a:p>
        </p:txBody>
      </p:sp>
      <p:sp>
        <p:nvSpPr>
          <p:cNvPr id="174" name="Freeform 26"/>
          <p:cNvSpPr/>
          <p:nvPr/>
        </p:nvSpPr>
        <p:spPr>
          <a:xfrm>
            <a:off x="12987338" y="3971925"/>
            <a:ext cx="5300663" cy="5715000"/>
          </a:xfrm>
          <a:prstGeom prst="rect">
            <a:avLst/>
          </a:prstGeom>
          <a:blipFill>
            <a:blip r:embed="rId2"/>
            <a:stretch>
              <a:fillRect/>
            </a:stretch>
          </a:blipFill>
          <a:ln w="12700">
            <a:miter lim="400000"/>
          </a:ln>
        </p:spPr>
        <p:txBody>
          <a:bodyPr lIns="45719" rIns="45719"/>
          <a:lstStyle/>
          <a:p>
            <a:pPr/>
          </a:p>
        </p:txBody>
      </p:sp>
      <p:sp>
        <p:nvSpPr>
          <p:cNvPr id="175" name="Freeform 28"/>
          <p:cNvSpPr/>
          <p:nvPr/>
        </p:nvSpPr>
        <p:spPr>
          <a:xfrm>
            <a:off x="10058400" y="1753075"/>
            <a:ext cx="471488" cy="485776"/>
          </a:xfrm>
          <a:prstGeom prst="rect">
            <a:avLst/>
          </a:prstGeom>
          <a:solidFill>
            <a:srgbClr val="2D83C3"/>
          </a:solidFill>
          <a:ln w="12700">
            <a:miter lim="400000"/>
          </a:ln>
        </p:spPr>
        <p:txBody>
          <a:bodyPr lIns="45719" rIns="45719"/>
          <a:lstStyle/>
          <a:p>
            <a:pPr/>
          </a:p>
        </p:txBody>
      </p:sp>
      <p:sp>
        <p:nvSpPr>
          <p:cNvPr id="176" name="TextBox 29"/>
          <p:cNvSpPr txBox="1"/>
          <p:nvPr/>
        </p:nvSpPr>
        <p:spPr>
          <a:xfrm>
            <a:off x="1109661" y="1251424"/>
            <a:ext cx="7895274" cy="9499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600"/>
              </a:lnSpc>
              <a:defRPr b="1" spc="7" sz="6300">
                <a:latin typeface="Trebuchet MS"/>
                <a:ea typeface="Trebuchet MS"/>
                <a:cs typeface="Trebuchet MS"/>
                <a:sym typeface="Trebuchet MS"/>
              </a:defRPr>
            </a:lvl1pPr>
          </a:lstStyle>
          <a:p>
            <a:pPr/>
            <a:r>
              <a:t>PROJECT	OVERVIEW</a:t>
            </a:r>
          </a:p>
        </p:txBody>
      </p:sp>
      <p:sp>
        <p:nvSpPr>
          <p:cNvPr id="177" name="Freeform 30"/>
          <p:cNvSpPr/>
          <p:nvPr/>
        </p:nvSpPr>
        <p:spPr>
          <a:xfrm>
            <a:off x="1014411" y="9701211"/>
            <a:ext cx="3214690" cy="300039"/>
          </a:xfrm>
          <a:prstGeom prst="rect">
            <a:avLst/>
          </a:prstGeom>
          <a:blipFill>
            <a:blip r:embed="rId3"/>
            <a:stretch>
              <a:fillRect/>
            </a:stretch>
          </a:blipFill>
          <a:ln w="12700">
            <a:miter lim="400000"/>
          </a:ln>
        </p:spPr>
        <p:txBody>
          <a:bodyPr lIns="45719" rIns="45719"/>
          <a:lstStyle/>
          <a:p>
            <a:pPr/>
          </a:p>
        </p:txBody>
      </p:sp>
      <p:sp>
        <p:nvSpPr>
          <p:cNvPr id="178" name="TextBox 31"/>
          <p:cNvSpPr txBox="1"/>
          <p:nvPr/>
        </p:nvSpPr>
        <p:spPr>
          <a:xfrm>
            <a:off x="1109662" y="9707466"/>
            <a:ext cx="2698433"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179" name="TextBox 32"/>
          <p:cNvSpPr txBox="1"/>
          <p:nvPr/>
        </p:nvSpPr>
        <p:spPr>
          <a:xfrm>
            <a:off x="17030126" y="9707466"/>
            <a:ext cx="226694"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5</a:t>
            </a:r>
          </a:p>
        </p:txBody>
      </p:sp>
      <p:sp>
        <p:nvSpPr>
          <p:cNvPr id="180" name="TextBox 33"/>
          <p:cNvSpPr txBox="1"/>
          <p:nvPr/>
        </p:nvSpPr>
        <p:spPr>
          <a:xfrm>
            <a:off x="1109662" y="3136105"/>
            <a:ext cx="11547158" cy="41080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47700" indent="-323850">
              <a:lnSpc>
                <a:spcPts val="3600"/>
              </a:lnSpc>
              <a:buSzPct val="100000"/>
              <a:buFont typeface="Arial"/>
              <a:buChar char="•"/>
              <a:defRPr sz="3000">
                <a:latin typeface="Trebuchet MS"/>
                <a:ea typeface="Trebuchet MS"/>
                <a:cs typeface="Trebuchet MS"/>
                <a:sym typeface="Trebuchet MS"/>
              </a:defRPr>
            </a:pPr>
            <a:r>
              <a:t>Provide an overview of the project's goal: to classify handwritten digits using neural networks.</a:t>
            </a:r>
          </a:p>
          <a:p>
            <a:pPr lvl="1" marL="647700" indent="-323850">
              <a:lnSpc>
                <a:spcPts val="3600"/>
              </a:lnSpc>
              <a:buSzPct val="100000"/>
              <a:buFont typeface="Arial"/>
              <a:buChar char="•"/>
              <a:defRPr sz="3000">
                <a:latin typeface="Trebuchet MS"/>
                <a:ea typeface="Trebuchet MS"/>
                <a:cs typeface="Trebuchet MS"/>
                <a:sym typeface="Trebuchet MS"/>
              </a:defRPr>
            </a:pPr>
          </a:p>
          <a:p>
            <a:pPr lvl="1" marL="647700" indent="-323850">
              <a:lnSpc>
                <a:spcPts val="3600"/>
              </a:lnSpc>
              <a:buSzPct val="100000"/>
              <a:buFont typeface="Arial"/>
              <a:buChar char="•"/>
              <a:defRPr sz="3000">
                <a:latin typeface="Trebuchet MS"/>
                <a:ea typeface="Trebuchet MS"/>
                <a:cs typeface="Trebuchet MS"/>
                <a:sym typeface="Trebuchet MS"/>
              </a:defRPr>
            </a:pPr>
            <a:r>
              <a:t>The project aims to utilize neural networks for the classification of handwritten digits.</a:t>
            </a:r>
          </a:p>
          <a:p>
            <a:pPr>
              <a:lnSpc>
                <a:spcPts val="3600"/>
              </a:lnSpc>
              <a:defRPr sz="3000">
                <a:latin typeface="Trebuchet MS"/>
                <a:ea typeface="Trebuchet MS"/>
                <a:cs typeface="Trebuchet MS"/>
                <a:sym typeface="Trebuchet MS"/>
              </a:defRPr>
            </a:pPr>
          </a:p>
          <a:p>
            <a:pPr lvl="1" marL="647700" indent="-323850">
              <a:lnSpc>
                <a:spcPts val="3600"/>
              </a:lnSpc>
              <a:buSzPct val="100000"/>
              <a:buFont typeface="Arial"/>
              <a:buChar char="•"/>
              <a:defRPr sz="3000">
                <a:latin typeface="Trebuchet MS"/>
                <a:ea typeface="Trebuchet MS"/>
                <a:cs typeface="Trebuchet MS"/>
                <a:sym typeface="Trebuchet MS"/>
              </a:defRPr>
            </a:pPr>
            <a:r>
              <a:t>Mention the utilization of the MNIST dataset, consisting of 60,000 training images and 10,000 testing images of handwritten digits.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reeform 3"/>
          <p:cNvSpPr/>
          <p:nvPr/>
        </p:nvSpPr>
        <p:spPr>
          <a:xfrm>
            <a:off x="14059089" y="5999"/>
            <a:ext cx="1841565" cy="1028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 y="0"/>
                </a:moveTo>
                <a:lnTo>
                  <a:pt x="21600" y="21595"/>
                </a:lnTo>
                <a:lnTo>
                  <a:pt x="21435" y="21600"/>
                </a:lnTo>
                <a:lnTo>
                  <a:pt x="0" y="5"/>
                </a:lnTo>
                <a:close/>
              </a:path>
            </a:pathLst>
          </a:custGeom>
          <a:solidFill>
            <a:srgbClr val="5FCAEE"/>
          </a:solidFill>
          <a:ln w="12700">
            <a:miter lim="400000"/>
          </a:ln>
        </p:spPr>
        <p:txBody>
          <a:bodyPr lIns="45719" rIns="45719"/>
          <a:lstStyle/>
          <a:p>
            <a:pPr/>
          </a:p>
        </p:txBody>
      </p:sp>
      <p:sp>
        <p:nvSpPr>
          <p:cNvPr id="183" name="Freeform 5"/>
          <p:cNvSpPr/>
          <p:nvPr/>
        </p:nvSpPr>
        <p:spPr>
          <a:xfrm>
            <a:off x="11168917" y="5536438"/>
            <a:ext cx="7123081" cy="475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4"/>
                </a:moveTo>
                <a:lnTo>
                  <a:pt x="24" y="21600"/>
                </a:lnTo>
                <a:lnTo>
                  <a:pt x="0" y="21546"/>
                </a:lnTo>
                <a:lnTo>
                  <a:pt x="21576" y="0"/>
                </a:lnTo>
                <a:close/>
              </a:path>
            </a:pathLst>
          </a:custGeom>
          <a:solidFill>
            <a:srgbClr val="5FCAEE"/>
          </a:solidFill>
          <a:ln w="12700">
            <a:miter lim="400000"/>
          </a:ln>
        </p:spPr>
        <p:txBody>
          <a:bodyPr lIns="45719" rIns="45719"/>
          <a:lstStyle/>
          <a:p>
            <a:pPr/>
          </a:p>
        </p:txBody>
      </p:sp>
      <p:sp>
        <p:nvSpPr>
          <p:cNvPr id="184" name="Freeform 7"/>
          <p:cNvSpPr/>
          <p:nvPr/>
        </p:nvSpPr>
        <p:spPr>
          <a:xfrm>
            <a:off x="13773150" y="0"/>
            <a:ext cx="451485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5686"/>
            </a:srgbClr>
          </a:solidFill>
          <a:ln w="12700">
            <a:miter lim="400000"/>
          </a:ln>
        </p:spPr>
        <p:txBody>
          <a:bodyPr lIns="45719" rIns="45719"/>
          <a:lstStyle/>
          <a:p>
            <a:pPr/>
          </a:p>
        </p:txBody>
      </p:sp>
      <p:sp>
        <p:nvSpPr>
          <p:cNvPr id="185" name="Freeform 9"/>
          <p:cNvSpPr/>
          <p:nvPr/>
        </p:nvSpPr>
        <p:spPr>
          <a:xfrm>
            <a:off x="14404317" y="0"/>
            <a:ext cx="388372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608"/>
            </a:srgbClr>
          </a:solidFill>
          <a:ln w="12700">
            <a:miter lim="400000"/>
          </a:ln>
        </p:spPr>
        <p:txBody>
          <a:bodyPr lIns="45719" rIns="45719"/>
          <a:lstStyle/>
          <a:p>
            <a:pPr/>
          </a:p>
        </p:txBody>
      </p:sp>
      <p:sp>
        <p:nvSpPr>
          <p:cNvPr id="186" name="Freeform 11"/>
          <p:cNvSpPr/>
          <p:nvPr/>
        </p:nvSpPr>
        <p:spPr>
          <a:xfrm>
            <a:off x="13401675" y="4572000"/>
            <a:ext cx="4886326" cy="571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187" name="Freeform 13"/>
          <p:cNvSpPr/>
          <p:nvPr/>
        </p:nvSpPr>
        <p:spPr>
          <a:xfrm>
            <a:off x="14006895" y="0"/>
            <a:ext cx="4281108"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49804"/>
            </a:srgbClr>
          </a:solidFill>
          <a:ln w="12700">
            <a:miter lim="400000"/>
          </a:ln>
        </p:spPr>
        <p:txBody>
          <a:bodyPr lIns="45719" rIns="45719"/>
          <a:lstStyle/>
          <a:p>
            <a:pPr/>
          </a:p>
        </p:txBody>
      </p:sp>
      <p:sp>
        <p:nvSpPr>
          <p:cNvPr id="188" name="Freeform 15"/>
          <p:cNvSpPr/>
          <p:nvPr/>
        </p:nvSpPr>
        <p:spPr>
          <a:xfrm>
            <a:off x="16344900" y="0"/>
            <a:ext cx="194310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69804"/>
            </a:srgbClr>
          </a:solidFill>
          <a:ln w="12700">
            <a:miter lim="400000"/>
          </a:ln>
        </p:spPr>
        <p:txBody>
          <a:bodyPr lIns="45719" rIns="45719"/>
          <a:lstStyle/>
          <a:p>
            <a:pPr/>
          </a:p>
        </p:txBody>
      </p:sp>
      <p:sp>
        <p:nvSpPr>
          <p:cNvPr id="189" name="Freeform 17"/>
          <p:cNvSpPr/>
          <p:nvPr/>
        </p:nvSpPr>
        <p:spPr>
          <a:xfrm>
            <a:off x="16404369" y="0"/>
            <a:ext cx="188366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608"/>
            </a:srgbClr>
          </a:solidFill>
          <a:ln w="12700">
            <a:miter lim="400000"/>
          </a:ln>
        </p:spPr>
        <p:txBody>
          <a:bodyPr lIns="45719" rIns="45719"/>
          <a:lstStyle/>
          <a:p>
            <a:pPr/>
          </a:p>
        </p:txBody>
      </p:sp>
      <p:sp>
        <p:nvSpPr>
          <p:cNvPr id="190" name="Freeform 19"/>
          <p:cNvSpPr/>
          <p:nvPr/>
        </p:nvSpPr>
        <p:spPr>
          <a:xfrm>
            <a:off x="15559087" y="5386387"/>
            <a:ext cx="2728913" cy="4900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191" name="Freeform 21"/>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192" name="Freeform 23"/>
          <p:cNvSpPr/>
          <p:nvPr/>
        </p:nvSpPr>
        <p:spPr>
          <a:xfrm>
            <a:off x="14030325" y="8043861"/>
            <a:ext cx="685800" cy="685801"/>
          </a:xfrm>
          <a:prstGeom prst="rect">
            <a:avLst/>
          </a:prstGeom>
          <a:solidFill>
            <a:srgbClr val="42AF51"/>
          </a:solidFill>
          <a:ln w="12700">
            <a:miter lim="400000"/>
          </a:ln>
        </p:spPr>
        <p:txBody>
          <a:bodyPr lIns="45719" rIns="45719"/>
          <a:lstStyle/>
          <a:p>
            <a:pPr/>
          </a:p>
        </p:txBody>
      </p:sp>
      <p:sp>
        <p:nvSpPr>
          <p:cNvPr id="193" name="Freeform 25"/>
          <p:cNvSpPr/>
          <p:nvPr/>
        </p:nvSpPr>
        <p:spPr>
          <a:xfrm>
            <a:off x="9919879" y="1629153"/>
            <a:ext cx="471489" cy="485776"/>
          </a:xfrm>
          <a:prstGeom prst="rect">
            <a:avLst/>
          </a:prstGeom>
          <a:solidFill>
            <a:srgbClr val="2D83C3"/>
          </a:solidFill>
          <a:ln w="12700">
            <a:miter lim="400000"/>
          </a:ln>
        </p:spPr>
        <p:txBody>
          <a:bodyPr lIns="45719" rIns="45719"/>
          <a:lstStyle/>
          <a:p>
            <a:pPr/>
          </a:p>
        </p:txBody>
      </p:sp>
      <p:sp>
        <p:nvSpPr>
          <p:cNvPr id="194" name="Freeform 27"/>
          <p:cNvSpPr/>
          <p:nvPr/>
        </p:nvSpPr>
        <p:spPr>
          <a:xfrm>
            <a:off x="14030325" y="8843961"/>
            <a:ext cx="271462" cy="271463"/>
          </a:xfrm>
          <a:prstGeom prst="rect">
            <a:avLst/>
          </a:prstGeom>
          <a:solidFill>
            <a:srgbClr val="2D936B"/>
          </a:solidFill>
          <a:ln w="12700">
            <a:miter lim="400000"/>
          </a:ln>
        </p:spPr>
        <p:txBody>
          <a:bodyPr lIns="45719" rIns="45719"/>
          <a:lstStyle/>
          <a:p>
            <a:pPr/>
          </a:p>
        </p:txBody>
      </p:sp>
      <p:sp>
        <p:nvSpPr>
          <p:cNvPr id="195" name="TextBox 28"/>
          <p:cNvSpPr txBox="1"/>
          <p:nvPr/>
        </p:nvSpPr>
        <p:spPr>
          <a:xfrm>
            <a:off x="1049178" y="1344674"/>
            <a:ext cx="7521893" cy="7145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b="1" spc="-15" sz="4800">
                <a:latin typeface="Trebuchet MS"/>
                <a:ea typeface="Trebuchet MS"/>
                <a:cs typeface="Trebuchet MS"/>
                <a:sym typeface="Trebuchet MS"/>
              </a:defRPr>
            </a:lvl1pPr>
          </a:lstStyle>
          <a:p>
            <a:pPr/>
            <a:r>
              <a:t>WHO ARE THE END USERS?</a:t>
            </a:r>
          </a:p>
        </p:txBody>
      </p:sp>
      <p:sp>
        <p:nvSpPr>
          <p:cNvPr id="196" name="Freeform 29"/>
          <p:cNvSpPr/>
          <p:nvPr/>
        </p:nvSpPr>
        <p:spPr>
          <a:xfrm>
            <a:off x="1085850" y="9258299"/>
            <a:ext cx="3271838" cy="728664"/>
          </a:xfrm>
          <a:prstGeom prst="rect">
            <a:avLst/>
          </a:prstGeom>
          <a:blipFill>
            <a:blip r:embed="rId2"/>
            <a:stretch>
              <a:fillRect/>
            </a:stretch>
          </a:blipFill>
          <a:ln w="12700">
            <a:miter lim="400000"/>
          </a:ln>
        </p:spPr>
        <p:txBody>
          <a:bodyPr lIns="45719" rIns="45719"/>
          <a:lstStyle/>
          <a:p>
            <a:pPr/>
          </a:p>
        </p:txBody>
      </p:sp>
      <p:sp>
        <p:nvSpPr>
          <p:cNvPr id="197" name="TextBox 30"/>
          <p:cNvSpPr txBox="1"/>
          <p:nvPr/>
        </p:nvSpPr>
        <p:spPr>
          <a:xfrm>
            <a:off x="1109662" y="9707466"/>
            <a:ext cx="2698433"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198" name="TextBox 31"/>
          <p:cNvSpPr txBox="1"/>
          <p:nvPr/>
        </p:nvSpPr>
        <p:spPr>
          <a:xfrm>
            <a:off x="17030126" y="9707466"/>
            <a:ext cx="226694"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6</a:t>
            </a:r>
          </a:p>
        </p:txBody>
      </p:sp>
      <p:sp>
        <p:nvSpPr>
          <p:cNvPr id="199" name="TextBox 32"/>
          <p:cNvSpPr txBox="1"/>
          <p:nvPr/>
        </p:nvSpPr>
        <p:spPr>
          <a:xfrm>
            <a:off x="823197" y="4042443"/>
            <a:ext cx="12798268" cy="41080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42925" indent="-271461">
              <a:lnSpc>
                <a:spcPts val="3600"/>
              </a:lnSpc>
              <a:buSzPct val="100000"/>
              <a:buFont typeface="Arial"/>
              <a:buChar char="•"/>
              <a:defRPr sz="3000">
                <a:latin typeface="Trebuchet MS"/>
                <a:ea typeface="Trebuchet MS"/>
                <a:cs typeface="Trebuchet MS"/>
                <a:sym typeface="Trebuchet MS"/>
              </a:defRPr>
            </a:pPr>
            <a:r>
              <a:t>Identify potential end users of the solution, such as organizations requiring digit recognition for automated processes, developers working on image recognition applications, and researchers in the field of machine learning.</a:t>
            </a:r>
          </a:p>
          <a:p>
            <a:pPr>
              <a:lnSpc>
                <a:spcPts val="3600"/>
              </a:lnSpc>
              <a:defRPr sz="3000">
                <a:latin typeface="Trebuchet MS"/>
                <a:ea typeface="Trebuchet MS"/>
                <a:cs typeface="Trebuchet MS"/>
                <a:sym typeface="Trebuchet MS"/>
              </a:defRPr>
            </a:pPr>
          </a:p>
          <a:p>
            <a:pPr lvl="1" marL="542925" indent="-271461">
              <a:lnSpc>
                <a:spcPts val="3600"/>
              </a:lnSpc>
              <a:buSzPct val="100000"/>
              <a:buFont typeface="Arial"/>
              <a:buChar char="•"/>
              <a:defRPr sz="3000">
                <a:latin typeface="Trebuchet MS"/>
                <a:ea typeface="Trebuchet MS"/>
                <a:cs typeface="Trebuchet MS"/>
                <a:sym typeface="Trebuchet MS"/>
              </a:defRPr>
            </a:pPr>
            <a:r>
              <a:t>The solution caters to various end users, encompassing businesses seeking automated digit identification capabilities, software developers engaged in image recognition projects, and academic researchers investigating machine learning innovations.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reeform 3"/>
          <p:cNvSpPr/>
          <p:nvPr/>
        </p:nvSpPr>
        <p:spPr>
          <a:xfrm>
            <a:off x="14059089" y="5999"/>
            <a:ext cx="1841565" cy="1028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 y="0"/>
                </a:moveTo>
                <a:lnTo>
                  <a:pt x="21600" y="21595"/>
                </a:lnTo>
                <a:lnTo>
                  <a:pt x="21435" y="21600"/>
                </a:lnTo>
                <a:lnTo>
                  <a:pt x="0" y="5"/>
                </a:lnTo>
                <a:close/>
              </a:path>
            </a:pathLst>
          </a:custGeom>
          <a:solidFill>
            <a:srgbClr val="5FCAEE"/>
          </a:solidFill>
          <a:ln w="12700">
            <a:miter lim="400000"/>
          </a:ln>
        </p:spPr>
        <p:txBody>
          <a:bodyPr lIns="45719" rIns="45719"/>
          <a:lstStyle/>
          <a:p>
            <a:pPr/>
          </a:p>
        </p:txBody>
      </p:sp>
      <p:sp>
        <p:nvSpPr>
          <p:cNvPr id="202" name="Freeform 5"/>
          <p:cNvSpPr/>
          <p:nvPr/>
        </p:nvSpPr>
        <p:spPr>
          <a:xfrm>
            <a:off x="11168917" y="5536438"/>
            <a:ext cx="7123081" cy="475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4"/>
                </a:moveTo>
                <a:lnTo>
                  <a:pt x="24" y="21600"/>
                </a:lnTo>
                <a:lnTo>
                  <a:pt x="0" y="21546"/>
                </a:lnTo>
                <a:lnTo>
                  <a:pt x="21576" y="0"/>
                </a:lnTo>
                <a:close/>
              </a:path>
            </a:pathLst>
          </a:custGeom>
          <a:solidFill>
            <a:srgbClr val="5FCAEE"/>
          </a:solidFill>
          <a:ln w="12700">
            <a:miter lim="400000"/>
          </a:ln>
        </p:spPr>
        <p:txBody>
          <a:bodyPr lIns="45719" rIns="45719"/>
          <a:lstStyle/>
          <a:p>
            <a:pPr/>
          </a:p>
        </p:txBody>
      </p:sp>
      <p:sp>
        <p:nvSpPr>
          <p:cNvPr id="203" name="Freeform 7"/>
          <p:cNvSpPr/>
          <p:nvPr/>
        </p:nvSpPr>
        <p:spPr>
          <a:xfrm>
            <a:off x="13773150" y="0"/>
            <a:ext cx="451485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5686"/>
            </a:srgbClr>
          </a:solidFill>
          <a:ln w="12700">
            <a:miter lim="400000"/>
          </a:ln>
        </p:spPr>
        <p:txBody>
          <a:bodyPr lIns="45719" rIns="45719"/>
          <a:lstStyle/>
          <a:p>
            <a:pPr/>
          </a:p>
        </p:txBody>
      </p:sp>
      <p:sp>
        <p:nvSpPr>
          <p:cNvPr id="204" name="Freeform 9"/>
          <p:cNvSpPr/>
          <p:nvPr/>
        </p:nvSpPr>
        <p:spPr>
          <a:xfrm>
            <a:off x="14404317" y="0"/>
            <a:ext cx="388372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608"/>
            </a:srgbClr>
          </a:solidFill>
          <a:ln w="12700">
            <a:miter lim="400000"/>
          </a:ln>
        </p:spPr>
        <p:txBody>
          <a:bodyPr lIns="45719" rIns="45719"/>
          <a:lstStyle/>
          <a:p>
            <a:pPr/>
          </a:p>
        </p:txBody>
      </p:sp>
      <p:sp>
        <p:nvSpPr>
          <p:cNvPr id="205" name="Freeform 11"/>
          <p:cNvSpPr/>
          <p:nvPr/>
        </p:nvSpPr>
        <p:spPr>
          <a:xfrm>
            <a:off x="13401675" y="4572000"/>
            <a:ext cx="4886326" cy="571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206" name="Freeform 13"/>
          <p:cNvSpPr/>
          <p:nvPr/>
        </p:nvSpPr>
        <p:spPr>
          <a:xfrm>
            <a:off x="14006895" y="0"/>
            <a:ext cx="4281108"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49804"/>
            </a:srgbClr>
          </a:solidFill>
          <a:ln w="12700">
            <a:miter lim="400000"/>
          </a:ln>
        </p:spPr>
        <p:txBody>
          <a:bodyPr lIns="45719" rIns="45719"/>
          <a:lstStyle/>
          <a:p>
            <a:pPr/>
          </a:p>
        </p:txBody>
      </p:sp>
      <p:sp>
        <p:nvSpPr>
          <p:cNvPr id="207" name="Freeform 15"/>
          <p:cNvSpPr/>
          <p:nvPr/>
        </p:nvSpPr>
        <p:spPr>
          <a:xfrm>
            <a:off x="16344900" y="0"/>
            <a:ext cx="194310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69804"/>
            </a:srgbClr>
          </a:solidFill>
          <a:ln w="12700">
            <a:miter lim="400000"/>
          </a:ln>
        </p:spPr>
        <p:txBody>
          <a:bodyPr lIns="45719" rIns="45719"/>
          <a:lstStyle/>
          <a:p>
            <a:pPr/>
          </a:p>
        </p:txBody>
      </p:sp>
      <p:sp>
        <p:nvSpPr>
          <p:cNvPr id="208" name="Freeform 17"/>
          <p:cNvSpPr/>
          <p:nvPr/>
        </p:nvSpPr>
        <p:spPr>
          <a:xfrm>
            <a:off x="16404369" y="0"/>
            <a:ext cx="188366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608"/>
            </a:srgbClr>
          </a:solidFill>
          <a:ln w="12700">
            <a:miter lim="400000"/>
          </a:ln>
        </p:spPr>
        <p:txBody>
          <a:bodyPr lIns="45719" rIns="45719"/>
          <a:lstStyle/>
          <a:p>
            <a:pPr/>
          </a:p>
        </p:txBody>
      </p:sp>
      <p:sp>
        <p:nvSpPr>
          <p:cNvPr id="209" name="Freeform 19"/>
          <p:cNvSpPr/>
          <p:nvPr/>
        </p:nvSpPr>
        <p:spPr>
          <a:xfrm>
            <a:off x="15559087" y="5386387"/>
            <a:ext cx="2728913" cy="4900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210" name="Freeform 21"/>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211" name="Freeform 22"/>
          <p:cNvSpPr/>
          <p:nvPr/>
        </p:nvSpPr>
        <p:spPr>
          <a:xfrm>
            <a:off x="0" y="2214561"/>
            <a:ext cx="4043361" cy="4872039"/>
          </a:xfrm>
          <a:prstGeom prst="rect">
            <a:avLst/>
          </a:prstGeom>
          <a:blipFill>
            <a:blip r:embed="rId2"/>
            <a:stretch>
              <a:fillRect/>
            </a:stretch>
          </a:blipFill>
          <a:ln w="12700">
            <a:miter lim="400000"/>
          </a:ln>
        </p:spPr>
        <p:txBody>
          <a:bodyPr lIns="45719" rIns="45719"/>
          <a:lstStyle/>
          <a:p>
            <a:pPr/>
          </a:p>
        </p:txBody>
      </p:sp>
      <p:sp>
        <p:nvSpPr>
          <p:cNvPr id="212" name="Freeform 24"/>
          <p:cNvSpPr/>
          <p:nvPr/>
        </p:nvSpPr>
        <p:spPr>
          <a:xfrm>
            <a:off x="14030325" y="8043861"/>
            <a:ext cx="685800" cy="685801"/>
          </a:xfrm>
          <a:prstGeom prst="rect">
            <a:avLst/>
          </a:prstGeom>
          <a:solidFill>
            <a:srgbClr val="42AF51"/>
          </a:solidFill>
          <a:ln w="12700">
            <a:miter lim="400000"/>
          </a:ln>
        </p:spPr>
        <p:txBody>
          <a:bodyPr lIns="45719" rIns="45719"/>
          <a:lstStyle/>
          <a:p>
            <a:pPr/>
          </a:p>
        </p:txBody>
      </p:sp>
      <p:sp>
        <p:nvSpPr>
          <p:cNvPr id="213" name="Freeform 26"/>
          <p:cNvSpPr/>
          <p:nvPr/>
        </p:nvSpPr>
        <p:spPr>
          <a:xfrm>
            <a:off x="14030325" y="2103596"/>
            <a:ext cx="471488" cy="485776"/>
          </a:xfrm>
          <a:prstGeom prst="rect">
            <a:avLst/>
          </a:prstGeom>
          <a:solidFill>
            <a:srgbClr val="2D83C3"/>
          </a:solidFill>
          <a:ln w="12700">
            <a:miter lim="400000"/>
          </a:ln>
        </p:spPr>
        <p:txBody>
          <a:bodyPr lIns="45719" rIns="45719"/>
          <a:lstStyle/>
          <a:p>
            <a:pPr/>
          </a:p>
        </p:txBody>
      </p:sp>
      <p:sp>
        <p:nvSpPr>
          <p:cNvPr id="214" name="Freeform 28"/>
          <p:cNvSpPr/>
          <p:nvPr/>
        </p:nvSpPr>
        <p:spPr>
          <a:xfrm>
            <a:off x="14030325" y="8843961"/>
            <a:ext cx="271462" cy="271463"/>
          </a:xfrm>
          <a:prstGeom prst="rect">
            <a:avLst/>
          </a:prstGeom>
          <a:solidFill>
            <a:srgbClr val="2D936B"/>
          </a:solidFill>
          <a:ln w="12700">
            <a:miter lim="400000"/>
          </a:ln>
        </p:spPr>
        <p:txBody>
          <a:bodyPr lIns="45719" rIns="45719"/>
          <a:lstStyle/>
          <a:p>
            <a:pPr/>
          </a:p>
        </p:txBody>
      </p:sp>
      <p:sp>
        <p:nvSpPr>
          <p:cNvPr id="215" name="TextBox 29"/>
          <p:cNvSpPr txBox="1"/>
          <p:nvPr/>
        </p:nvSpPr>
        <p:spPr>
          <a:xfrm>
            <a:off x="671513" y="594359"/>
            <a:ext cx="14644688" cy="8026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400"/>
              </a:lnSpc>
              <a:defRPr b="1" spc="37" sz="5400">
                <a:latin typeface="Trebuchet MS"/>
                <a:ea typeface="Trebuchet MS"/>
                <a:cs typeface="Trebuchet MS"/>
                <a:sym typeface="Trebuchet MS"/>
              </a:defRPr>
            </a:lvl1pPr>
          </a:lstStyle>
          <a:p>
            <a:pPr/>
            <a:r>
              <a:t>SOLUTION AND ITS VALUE PROPOSITION</a:t>
            </a:r>
          </a:p>
        </p:txBody>
      </p:sp>
      <p:sp>
        <p:nvSpPr>
          <p:cNvPr id="216" name="Freeform 30"/>
          <p:cNvSpPr/>
          <p:nvPr/>
        </p:nvSpPr>
        <p:spPr>
          <a:xfrm>
            <a:off x="1014411" y="9701211"/>
            <a:ext cx="3214690" cy="300039"/>
          </a:xfrm>
          <a:prstGeom prst="rect">
            <a:avLst/>
          </a:prstGeom>
          <a:blipFill>
            <a:blip r:embed="rId3"/>
            <a:stretch>
              <a:fillRect/>
            </a:stretch>
          </a:blipFill>
          <a:ln w="12700">
            <a:miter lim="400000"/>
          </a:ln>
        </p:spPr>
        <p:txBody>
          <a:bodyPr lIns="45719" rIns="45719"/>
          <a:lstStyle/>
          <a:p>
            <a:pPr/>
          </a:p>
        </p:txBody>
      </p:sp>
      <p:sp>
        <p:nvSpPr>
          <p:cNvPr id="217" name="TextBox 31"/>
          <p:cNvSpPr txBox="1"/>
          <p:nvPr/>
        </p:nvSpPr>
        <p:spPr>
          <a:xfrm>
            <a:off x="1109662" y="9707466"/>
            <a:ext cx="2698433"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218" name="TextBox 32"/>
          <p:cNvSpPr txBox="1"/>
          <p:nvPr/>
        </p:nvSpPr>
        <p:spPr>
          <a:xfrm>
            <a:off x="17030126" y="9707466"/>
            <a:ext cx="226694"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7</a:t>
            </a:r>
          </a:p>
        </p:txBody>
      </p:sp>
      <p:sp>
        <p:nvSpPr>
          <p:cNvPr id="219" name="TextBox 33"/>
          <p:cNvSpPr txBox="1"/>
          <p:nvPr/>
        </p:nvSpPr>
        <p:spPr>
          <a:xfrm>
            <a:off x="4540567" y="3604493"/>
            <a:ext cx="9761220" cy="44653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82930" indent="-291465">
              <a:lnSpc>
                <a:spcPts val="3200"/>
              </a:lnSpc>
              <a:buSzPct val="100000"/>
              <a:buFont typeface="Arial"/>
              <a:buChar char="•"/>
              <a:defRPr sz="2700">
                <a:latin typeface="Trebuchet MS"/>
                <a:ea typeface="Trebuchet MS"/>
                <a:cs typeface="Trebuchet MS"/>
                <a:sym typeface="Trebuchet MS"/>
              </a:defRPr>
            </a:pPr>
            <a:r>
              <a:t>The proposed solution is a neural network model designed specifically for handwritten digit recognition.</a:t>
            </a:r>
          </a:p>
          <a:p>
            <a:pPr>
              <a:lnSpc>
                <a:spcPts val="3200"/>
              </a:lnSpc>
              <a:defRPr sz="2700">
                <a:latin typeface="Trebuchet MS"/>
                <a:ea typeface="Trebuchet MS"/>
                <a:cs typeface="Trebuchet MS"/>
                <a:sym typeface="Trebuchet MS"/>
              </a:defRPr>
            </a:pPr>
          </a:p>
          <a:p>
            <a:pPr>
              <a:lnSpc>
                <a:spcPts val="3200"/>
              </a:lnSpc>
              <a:defRPr sz="2700">
                <a:latin typeface="Trebuchet MS"/>
                <a:ea typeface="Trebuchet MS"/>
                <a:cs typeface="Trebuchet MS"/>
                <a:sym typeface="Trebuchet MS"/>
              </a:defRPr>
            </a:pPr>
          </a:p>
          <a:p>
            <a:pPr lvl="1" marL="582930" indent="-291465">
              <a:lnSpc>
                <a:spcPts val="3200"/>
              </a:lnSpc>
              <a:buSzPct val="100000"/>
              <a:buFont typeface="Arial"/>
              <a:buChar char="•"/>
              <a:defRPr sz="2700">
                <a:latin typeface="Trebuchet MS"/>
                <a:ea typeface="Trebuchet MS"/>
                <a:cs typeface="Trebuchet MS"/>
                <a:sym typeface="Trebuchet MS"/>
              </a:defRPr>
            </a:pPr>
            <a:r>
              <a:t>The value proposition of this solution lies in its ability to significantly enhance efficiency, accuracy, and automation in digit classification tasks. By leveraging advanced neural network algorithms, the model promises to deliver precise and reliable results, thereby streamlining digit recognition processes and minimizing errors.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Freeform 3"/>
          <p:cNvSpPr/>
          <p:nvPr/>
        </p:nvSpPr>
        <p:spPr>
          <a:xfrm>
            <a:off x="14059089" y="5999"/>
            <a:ext cx="1841565" cy="1028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 y="0"/>
                </a:moveTo>
                <a:lnTo>
                  <a:pt x="21600" y="21595"/>
                </a:lnTo>
                <a:lnTo>
                  <a:pt x="21435" y="21600"/>
                </a:lnTo>
                <a:lnTo>
                  <a:pt x="0" y="5"/>
                </a:lnTo>
                <a:close/>
              </a:path>
            </a:pathLst>
          </a:custGeom>
          <a:solidFill>
            <a:srgbClr val="5FCAEE"/>
          </a:solidFill>
          <a:ln w="12700">
            <a:miter lim="400000"/>
          </a:ln>
        </p:spPr>
        <p:txBody>
          <a:bodyPr lIns="45719" rIns="45719"/>
          <a:lstStyle/>
          <a:p>
            <a:pPr/>
          </a:p>
        </p:txBody>
      </p:sp>
      <p:sp>
        <p:nvSpPr>
          <p:cNvPr id="222" name="Freeform 5"/>
          <p:cNvSpPr/>
          <p:nvPr/>
        </p:nvSpPr>
        <p:spPr>
          <a:xfrm>
            <a:off x="11168917" y="5536438"/>
            <a:ext cx="7123081" cy="475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4"/>
                </a:moveTo>
                <a:lnTo>
                  <a:pt x="24" y="21600"/>
                </a:lnTo>
                <a:lnTo>
                  <a:pt x="0" y="21546"/>
                </a:lnTo>
                <a:lnTo>
                  <a:pt x="21576" y="0"/>
                </a:lnTo>
                <a:close/>
              </a:path>
            </a:pathLst>
          </a:custGeom>
          <a:solidFill>
            <a:srgbClr val="5FCAEE"/>
          </a:solidFill>
          <a:ln w="12700">
            <a:miter lim="400000"/>
          </a:ln>
        </p:spPr>
        <p:txBody>
          <a:bodyPr lIns="45719" rIns="45719"/>
          <a:lstStyle/>
          <a:p>
            <a:pPr/>
          </a:p>
        </p:txBody>
      </p:sp>
      <p:sp>
        <p:nvSpPr>
          <p:cNvPr id="223" name="Freeform 7"/>
          <p:cNvSpPr/>
          <p:nvPr/>
        </p:nvSpPr>
        <p:spPr>
          <a:xfrm>
            <a:off x="13773150" y="0"/>
            <a:ext cx="451485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5686"/>
            </a:srgbClr>
          </a:solidFill>
          <a:ln w="12700">
            <a:miter lim="400000"/>
          </a:ln>
        </p:spPr>
        <p:txBody>
          <a:bodyPr lIns="45719" rIns="45719"/>
          <a:lstStyle/>
          <a:p>
            <a:pPr/>
          </a:p>
        </p:txBody>
      </p:sp>
      <p:sp>
        <p:nvSpPr>
          <p:cNvPr id="224" name="Freeform 9"/>
          <p:cNvSpPr/>
          <p:nvPr/>
        </p:nvSpPr>
        <p:spPr>
          <a:xfrm>
            <a:off x="14404317" y="0"/>
            <a:ext cx="388372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608"/>
            </a:srgbClr>
          </a:solidFill>
          <a:ln w="12700">
            <a:miter lim="400000"/>
          </a:ln>
        </p:spPr>
        <p:txBody>
          <a:bodyPr lIns="45719" rIns="45719"/>
          <a:lstStyle/>
          <a:p>
            <a:pPr/>
          </a:p>
        </p:txBody>
      </p:sp>
      <p:sp>
        <p:nvSpPr>
          <p:cNvPr id="225" name="Freeform 11"/>
          <p:cNvSpPr/>
          <p:nvPr/>
        </p:nvSpPr>
        <p:spPr>
          <a:xfrm>
            <a:off x="13401675" y="4572000"/>
            <a:ext cx="4886326" cy="571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226" name="Freeform 13"/>
          <p:cNvSpPr/>
          <p:nvPr/>
        </p:nvSpPr>
        <p:spPr>
          <a:xfrm>
            <a:off x="14006895" y="0"/>
            <a:ext cx="4281108"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49804"/>
            </a:srgbClr>
          </a:solidFill>
          <a:ln w="12700">
            <a:miter lim="400000"/>
          </a:ln>
        </p:spPr>
        <p:txBody>
          <a:bodyPr lIns="45719" rIns="45719"/>
          <a:lstStyle/>
          <a:p>
            <a:pPr/>
          </a:p>
        </p:txBody>
      </p:sp>
      <p:sp>
        <p:nvSpPr>
          <p:cNvPr id="227" name="Freeform 15"/>
          <p:cNvSpPr/>
          <p:nvPr/>
        </p:nvSpPr>
        <p:spPr>
          <a:xfrm>
            <a:off x="16344900" y="0"/>
            <a:ext cx="194310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69804"/>
            </a:srgbClr>
          </a:solidFill>
          <a:ln w="12700">
            <a:miter lim="400000"/>
          </a:ln>
        </p:spPr>
        <p:txBody>
          <a:bodyPr lIns="45719" rIns="45719"/>
          <a:lstStyle/>
          <a:p>
            <a:pPr/>
          </a:p>
        </p:txBody>
      </p:sp>
      <p:sp>
        <p:nvSpPr>
          <p:cNvPr id="228" name="Freeform 17"/>
          <p:cNvSpPr/>
          <p:nvPr/>
        </p:nvSpPr>
        <p:spPr>
          <a:xfrm>
            <a:off x="16404369" y="0"/>
            <a:ext cx="188366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608"/>
            </a:srgbClr>
          </a:solidFill>
          <a:ln w="12700">
            <a:miter lim="400000"/>
          </a:ln>
        </p:spPr>
        <p:txBody>
          <a:bodyPr lIns="45719" rIns="45719"/>
          <a:lstStyle/>
          <a:p>
            <a:pPr/>
          </a:p>
        </p:txBody>
      </p:sp>
      <p:sp>
        <p:nvSpPr>
          <p:cNvPr id="229" name="Freeform 19"/>
          <p:cNvSpPr/>
          <p:nvPr/>
        </p:nvSpPr>
        <p:spPr>
          <a:xfrm>
            <a:off x="15559087" y="5386387"/>
            <a:ext cx="2728913" cy="4900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230" name="Freeform 21"/>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231" name="TextBox 22"/>
          <p:cNvSpPr txBox="1"/>
          <p:nvPr/>
        </p:nvSpPr>
        <p:spPr>
          <a:xfrm>
            <a:off x="1128712" y="9719530"/>
            <a:ext cx="2660333" cy="2381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232" name="Freeform 24"/>
          <p:cNvSpPr/>
          <p:nvPr/>
        </p:nvSpPr>
        <p:spPr>
          <a:xfrm>
            <a:off x="14030325" y="8043861"/>
            <a:ext cx="685800" cy="685801"/>
          </a:xfrm>
          <a:prstGeom prst="rect">
            <a:avLst/>
          </a:prstGeom>
          <a:solidFill>
            <a:srgbClr val="42AF51"/>
          </a:solidFill>
          <a:ln w="12700">
            <a:miter lim="400000"/>
          </a:ln>
        </p:spPr>
        <p:txBody>
          <a:bodyPr lIns="45719" rIns="45719"/>
          <a:lstStyle/>
          <a:p>
            <a:pPr/>
          </a:p>
        </p:txBody>
      </p:sp>
      <p:sp>
        <p:nvSpPr>
          <p:cNvPr id="233" name="Freeform 26"/>
          <p:cNvSpPr/>
          <p:nvPr/>
        </p:nvSpPr>
        <p:spPr>
          <a:xfrm>
            <a:off x="13604487" y="1491042"/>
            <a:ext cx="471489" cy="485776"/>
          </a:xfrm>
          <a:prstGeom prst="rect">
            <a:avLst/>
          </a:prstGeom>
          <a:solidFill>
            <a:srgbClr val="2D83C3"/>
          </a:solidFill>
          <a:ln w="12700">
            <a:miter lim="400000"/>
          </a:ln>
        </p:spPr>
        <p:txBody>
          <a:bodyPr lIns="45719" rIns="45719"/>
          <a:lstStyle/>
          <a:p>
            <a:pPr/>
          </a:p>
        </p:txBody>
      </p:sp>
      <p:sp>
        <p:nvSpPr>
          <p:cNvPr id="234" name="Freeform 28"/>
          <p:cNvSpPr/>
          <p:nvPr/>
        </p:nvSpPr>
        <p:spPr>
          <a:xfrm>
            <a:off x="14030325" y="8843961"/>
            <a:ext cx="271462" cy="271463"/>
          </a:xfrm>
          <a:prstGeom prst="rect">
            <a:avLst/>
          </a:prstGeom>
          <a:solidFill>
            <a:srgbClr val="2D936B"/>
          </a:solidFill>
          <a:ln w="12700">
            <a:miter lim="400000"/>
          </a:ln>
        </p:spPr>
        <p:txBody>
          <a:bodyPr lIns="45719" rIns="45719"/>
          <a:lstStyle/>
          <a:p>
            <a:pPr/>
          </a:p>
        </p:txBody>
      </p:sp>
      <p:sp>
        <p:nvSpPr>
          <p:cNvPr id="235" name="Freeform 29"/>
          <p:cNvSpPr/>
          <p:nvPr/>
        </p:nvSpPr>
        <p:spPr>
          <a:xfrm>
            <a:off x="100012" y="5072060"/>
            <a:ext cx="3700463" cy="5129213"/>
          </a:xfrm>
          <a:prstGeom prst="rect">
            <a:avLst/>
          </a:prstGeom>
          <a:blipFill>
            <a:blip r:embed="rId2"/>
            <a:stretch>
              <a:fillRect/>
            </a:stretch>
          </a:blipFill>
          <a:ln w="12700">
            <a:miter lim="400000"/>
          </a:ln>
        </p:spPr>
        <p:txBody>
          <a:bodyPr lIns="45719" rIns="45719"/>
          <a:lstStyle/>
          <a:p>
            <a:pPr/>
          </a:p>
        </p:txBody>
      </p:sp>
      <p:sp>
        <p:nvSpPr>
          <p:cNvPr id="236" name="TextBox 30"/>
          <p:cNvSpPr txBox="1"/>
          <p:nvPr/>
        </p:nvSpPr>
        <p:spPr>
          <a:xfrm>
            <a:off x="1109661" y="989392"/>
            <a:ext cx="11314750" cy="9499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600"/>
              </a:lnSpc>
              <a:defRPr b="1" spc="30" sz="6300">
                <a:latin typeface="Trebuchet MS"/>
                <a:ea typeface="Trebuchet MS"/>
                <a:cs typeface="Trebuchet MS"/>
                <a:sym typeface="Trebuchet MS"/>
              </a:defRPr>
            </a:lvl1pPr>
          </a:lstStyle>
          <a:p>
            <a:pPr/>
            <a:r>
              <a:t>THE WOW IN YOUR SOLUTION</a:t>
            </a:r>
          </a:p>
        </p:txBody>
      </p:sp>
      <p:sp>
        <p:nvSpPr>
          <p:cNvPr id="237" name="TextBox 31"/>
          <p:cNvSpPr txBox="1"/>
          <p:nvPr/>
        </p:nvSpPr>
        <p:spPr>
          <a:xfrm>
            <a:off x="16915826" y="9707466"/>
            <a:ext cx="342901"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8</a:t>
            </a:r>
          </a:p>
        </p:txBody>
      </p:sp>
      <p:sp>
        <p:nvSpPr>
          <p:cNvPr id="238" name="TextBox 32"/>
          <p:cNvSpPr txBox="1"/>
          <p:nvPr/>
        </p:nvSpPr>
        <p:spPr>
          <a:xfrm>
            <a:off x="3456145" y="2690813"/>
            <a:ext cx="10104122" cy="52781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82930" indent="-291465">
              <a:lnSpc>
                <a:spcPts val="3200"/>
              </a:lnSpc>
              <a:buSzPct val="100000"/>
              <a:buFont typeface="Arial"/>
              <a:buChar char="•"/>
              <a:defRPr sz="2700">
                <a:latin typeface="Trebuchet MS"/>
                <a:ea typeface="Trebuchet MS"/>
                <a:cs typeface="Trebuchet MS"/>
                <a:sym typeface="Trebuchet MS"/>
              </a:defRPr>
            </a:pPr>
            <a:r>
              <a:t>Highlight unique aspects or features of the solution that differentiate it from traditional methods or other approaches.</a:t>
            </a:r>
          </a:p>
          <a:p>
            <a:pPr>
              <a:lnSpc>
                <a:spcPts val="3200"/>
              </a:lnSpc>
              <a:defRPr sz="2700">
                <a:latin typeface="Trebuchet MS"/>
                <a:ea typeface="Trebuchet MS"/>
                <a:cs typeface="Trebuchet MS"/>
                <a:sym typeface="Trebuchet MS"/>
              </a:defRPr>
            </a:pPr>
          </a:p>
          <a:p>
            <a:pPr lvl="1" marL="582930" indent="-291465">
              <a:lnSpc>
                <a:spcPts val="3200"/>
              </a:lnSpc>
              <a:buSzPct val="100000"/>
              <a:buFont typeface="Arial"/>
              <a:buChar char="•"/>
              <a:defRPr sz="2700">
                <a:latin typeface="Trebuchet MS"/>
                <a:ea typeface="Trebuchet MS"/>
                <a:cs typeface="Trebuchet MS"/>
                <a:sym typeface="Trebuchet MS"/>
              </a:defRPr>
            </a:pPr>
            <a:r>
              <a:t>Key innovations include advanced feature extraction techniques for enhanced pattern recognition, optimized training algorithms for improved efficiency, and regularization methods to prevent overfitting.</a:t>
            </a:r>
          </a:p>
          <a:p>
            <a:pPr>
              <a:lnSpc>
                <a:spcPts val="3200"/>
              </a:lnSpc>
              <a:defRPr sz="2700">
                <a:latin typeface="Trebuchet MS"/>
                <a:ea typeface="Trebuchet MS"/>
                <a:cs typeface="Trebuchet MS"/>
                <a:sym typeface="Trebuchet MS"/>
              </a:defRPr>
            </a:pPr>
          </a:p>
          <a:p>
            <a:pPr lvl="1" marL="582930" indent="-291465">
              <a:lnSpc>
                <a:spcPts val="3200"/>
              </a:lnSpc>
              <a:buSzPct val="100000"/>
              <a:buFont typeface="Arial"/>
              <a:buChar char="•"/>
              <a:defRPr sz="2700">
                <a:latin typeface="Trebuchet MS"/>
                <a:ea typeface="Trebuchet MS"/>
                <a:cs typeface="Trebuchet MS"/>
                <a:sym typeface="Trebuchet MS"/>
              </a:defRPr>
            </a:pPr>
            <a:r>
              <a:t>These unique features collectively contribute to superior performance, distinguishing the solution from conventional approaches in digit recognition.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Freeform 3"/>
          <p:cNvSpPr/>
          <p:nvPr/>
        </p:nvSpPr>
        <p:spPr>
          <a:xfrm>
            <a:off x="14059089" y="5999"/>
            <a:ext cx="1841565" cy="1028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 y="0"/>
                </a:moveTo>
                <a:lnTo>
                  <a:pt x="21600" y="21595"/>
                </a:lnTo>
                <a:lnTo>
                  <a:pt x="21435" y="21600"/>
                </a:lnTo>
                <a:lnTo>
                  <a:pt x="0" y="5"/>
                </a:lnTo>
                <a:close/>
              </a:path>
            </a:pathLst>
          </a:custGeom>
          <a:solidFill>
            <a:srgbClr val="5FCAEE"/>
          </a:solidFill>
          <a:ln w="12700">
            <a:miter lim="400000"/>
          </a:ln>
        </p:spPr>
        <p:txBody>
          <a:bodyPr lIns="45719" rIns="45719"/>
          <a:lstStyle/>
          <a:p>
            <a:pPr/>
          </a:p>
        </p:txBody>
      </p:sp>
      <p:sp>
        <p:nvSpPr>
          <p:cNvPr id="241" name="Freeform 5"/>
          <p:cNvSpPr/>
          <p:nvPr/>
        </p:nvSpPr>
        <p:spPr>
          <a:xfrm>
            <a:off x="11168917" y="5536438"/>
            <a:ext cx="7123081" cy="475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4"/>
                </a:moveTo>
                <a:lnTo>
                  <a:pt x="24" y="21600"/>
                </a:lnTo>
                <a:lnTo>
                  <a:pt x="0" y="21546"/>
                </a:lnTo>
                <a:lnTo>
                  <a:pt x="21576" y="0"/>
                </a:lnTo>
                <a:close/>
              </a:path>
            </a:pathLst>
          </a:custGeom>
          <a:solidFill>
            <a:srgbClr val="5FCAEE"/>
          </a:solidFill>
          <a:ln w="12700">
            <a:miter lim="400000"/>
          </a:ln>
        </p:spPr>
        <p:txBody>
          <a:bodyPr lIns="45719" rIns="45719"/>
          <a:lstStyle/>
          <a:p>
            <a:pPr/>
          </a:p>
        </p:txBody>
      </p:sp>
      <p:sp>
        <p:nvSpPr>
          <p:cNvPr id="242" name="Freeform 7"/>
          <p:cNvSpPr/>
          <p:nvPr/>
        </p:nvSpPr>
        <p:spPr>
          <a:xfrm>
            <a:off x="13773150" y="0"/>
            <a:ext cx="451485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5686"/>
            </a:srgbClr>
          </a:solidFill>
          <a:ln w="12700">
            <a:miter lim="400000"/>
          </a:ln>
        </p:spPr>
        <p:txBody>
          <a:bodyPr lIns="45719" rIns="45719"/>
          <a:lstStyle/>
          <a:p>
            <a:pPr/>
          </a:p>
        </p:txBody>
      </p:sp>
      <p:sp>
        <p:nvSpPr>
          <p:cNvPr id="243" name="Freeform 9"/>
          <p:cNvSpPr/>
          <p:nvPr/>
        </p:nvSpPr>
        <p:spPr>
          <a:xfrm>
            <a:off x="14404317" y="0"/>
            <a:ext cx="388372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608"/>
            </a:srgbClr>
          </a:solidFill>
          <a:ln w="12700">
            <a:miter lim="400000"/>
          </a:ln>
        </p:spPr>
        <p:txBody>
          <a:bodyPr lIns="45719" rIns="45719"/>
          <a:lstStyle/>
          <a:p>
            <a:pPr/>
          </a:p>
        </p:txBody>
      </p:sp>
      <p:sp>
        <p:nvSpPr>
          <p:cNvPr id="244" name="Freeform 11"/>
          <p:cNvSpPr/>
          <p:nvPr/>
        </p:nvSpPr>
        <p:spPr>
          <a:xfrm>
            <a:off x="13401675" y="4572000"/>
            <a:ext cx="4886326" cy="571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245" name="Freeform 13"/>
          <p:cNvSpPr/>
          <p:nvPr/>
        </p:nvSpPr>
        <p:spPr>
          <a:xfrm>
            <a:off x="14006895" y="0"/>
            <a:ext cx="4281108"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49804"/>
            </a:srgbClr>
          </a:solidFill>
          <a:ln w="12700">
            <a:miter lim="400000"/>
          </a:ln>
        </p:spPr>
        <p:txBody>
          <a:bodyPr lIns="45719" rIns="45719"/>
          <a:lstStyle/>
          <a:p>
            <a:pPr/>
          </a:p>
        </p:txBody>
      </p:sp>
      <p:sp>
        <p:nvSpPr>
          <p:cNvPr id="246" name="Freeform 15"/>
          <p:cNvSpPr/>
          <p:nvPr/>
        </p:nvSpPr>
        <p:spPr>
          <a:xfrm>
            <a:off x="16344900" y="0"/>
            <a:ext cx="1943101"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69804"/>
            </a:srgbClr>
          </a:solidFill>
          <a:ln w="12700">
            <a:miter lim="400000"/>
          </a:ln>
        </p:spPr>
        <p:txBody>
          <a:bodyPr lIns="45719" rIns="45719"/>
          <a:lstStyle/>
          <a:p>
            <a:pPr/>
          </a:p>
        </p:txBody>
      </p:sp>
      <p:sp>
        <p:nvSpPr>
          <p:cNvPr id="247" name="Freeform 17"/>
          <p:cNvSpPr/>
          <p:nvPr/>
        </p:nvSpPr>
        <p:spPr>
          <a:xfrm>
            <a:off x="16404369" y="0"/>
            <a:ext cx="1883665" cy="1028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608"/>
            </a:srgbClr>
          </a:solidFill>
          <a:ln w="12700">
            <a:miter lim="400000"/>
          </a:ln>
        </p:spPr>
        <p:txBody>
          <a:bodyPr lIns="45719" rIns="45719"/>
          <a:lstStyle/>
          <a:p>
            <a:pPr/>
          </a:p>
        </p:txBody>
      </p:sp>
      <p:sp>
        <p:nvSpPr>
          <p:cNvPr id="248" name="Freeform 19"/>
          <p:cNvSpPr/>
          <p:nvPr/>
        </p:nvSpPr>
        <p:spPr>
          <a:xfrm>
            <a:off x="15559087" y="5386387"/>
            <a:ext cx="2728913" cy="4900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490"/>
            </a:srgbClr>
          </a:solidFill>
          <a:ln w="12700">
            <a:miter lim="400000"/>
          </a:ln>
        </p:spPr>
        <p:txBody>
          <a:bodyPr lIns="45719" rIns="45719"/>
          <a:lstStyle/>
          <a:p>
            <a:pPr/>
          </a:p>
        </p:txBody>
      </p:sp>
      <p:sp>
        <p:nvSpPr>
          <p:cNvPr id="249" name="Freeform 21"/>
          <p:cNvSpPr/>
          <p:nvPr/>
        </p:nvSpPr>
        <p:spPr>
          <a:xfrm>
            <a:off x="0" y="6015037"/>
            <a:ext cx="671513" cy="427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69804"/>
            </a:srgbClr>
          </a:solidFill>
          <a:ln w="12700">
            <a:miter lim="400000"/>
          </a:ln>
        </p:spPr>
        <p:txBody>
          <a:bodyPr lIns="45719" rIns="45719"/>
          <a:lstStyle/>
          <a:p>
            <a:pPr/>
          </a:p>
        </p:txBody>
      </p:sp>
      <p:sp>
        <p:nvSpPr>
          <p:cNvPr id="250" name="TextBox 22"/>
          <p:cNvSpPr txBox="1"/>
          <p:nvPr/>
        </p:nvSpPr>
        <p:spPr>
          <a:xfrm>
            <a:off x="1128712" y="9719530"/>
            <a:ext cx="2660333" cy="2381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pc="30" sz="1600">
                <a:solidFill>
                  <a:srgbClr val="2D83C3"/>
                </a:solidFill>
                <a:latin typeface="Trebuchet MS"/>
                <a:ea typeface="Trebuchet MS"/>
                <a:cs typeface="Trebuchet MS"/>
                <a:sym typeface="Trebuchet MS"/>
              </a:defRPr>
            </a:pPr>
            <a:r>
              <a:t>3/21/2024  </a:t>
            </a:r>
            <a:r>
              <a:rPr b="1"/>
              <a:t>Annual Review</a:t>
            </a:r>
          </a:p>
        </p:txBody>
      </p:sp>
      <p:sp>
        <p:nvSpPr>
          <p:cNvPr id="251" name="Freeform 24"/>
          <p:cNvSpPr/>
          <p:nvPr/>
        </p:nvSpPr>
        <p:spPr>
          <a:xfrm>
            <a:off x="14030325" y="8043861"/>
            <a:ext cx="685800" cy="685801"/>
          </a:xfrm>
          <a:prstGeom prst="rect">
            <a:avLst/>
          </a:prstGeom>
          <a:solidFill>
            <a:srgbClr val="42AF51"/>
          </a:solidFill>
          <a:ln w="12700">
            <a:miter lim="400000"/>
          </a:ln>
        </p:spPr>
        <p:txBody>
          <a:bodyPr lIns="45719" rIns="45719"/>
          <a:lstStyle/>
          <a:p>
            <a:pPr/>
          </a:p>
        </p:txBody>
      </p:sp>
      <p:sp>
        <p:nvSpPr>
          <p:cNvPr id="252" name="Freeform 26"/>
          <p:cNvSpPr/>
          <p:nvPr/>
        </p:nvSpPr>
        <p:spPr>
          <a:xfrm>
            <a:off x="13144500" y="762475"/>
            <a:ext cx="471488" cy="485776"/>
          </a:xfrm>
          <a:prstGeom prst="rect">
            <a:avLst/>
          </a:prstGeom>
          <a:solidFill>
            <a:srgbClr val="2D83C3"/>
          </a:solidFill>
          <a:ln w="12700">
            <a:miter lim="400000"/>
          </a:ln>
        </p:spPr>
        <p:txBody>
          <a:bodyPr lIns="45719" rIns="45719"/>
          <a:lstStyle/>
          <a:p>
            <a:pPr/>
          </a:p>
        </p:txBody>
      </p:sp>
      <p:sp>
        <p:nvSpPr>
          <p:cNvPr id="253" name="Freeform 28"/>
          <p:cNvSpPr/>
          <p:nvPr/>
        </p:nvSpPr>
        <p:spPr>
          <a:xfrm>
            <a:off x="14030325" y="8843961"/>
            <a:ext cx="271462" cy="271463"/>
          </a:xfrm>
          <a:prstGeom prst="rect">
            <a:avLst/>
          </a:prstGeom>
          <a:solidFill>
            <a:srgbClr val="2D936B"/>
          </a:solidFill>
          <a:ln w="12700">
            <a:miter lim="400000"/>
          </a:ln>
        </p:spPr>
        <p:txBody>
          <a:bodyPr lIns="45719" rIns="45719"/>
          <a:lstStyle/>
          <a:p>
            <a:pPr/>
          </a:p>
        </p:txBody>
      </p:sp>
      <p:sp>
        <p:nvSpPr>
          <p:cNvPr id="254" name="Freeform 29"/>
          <p:cNvSpPr/>
          <p:nvPr/>
        </p:nvSpPr>
        <p:spPr>
          <a:xfrm>
            <a:off x="2500311" y="9701211"/>
            <a:ext cx="114301" cy="266701"/>
          </a:xfrm>
          <a:prstGeom prst="rect">
            <a:avLst/>
          </a:prstGeom>
          <a:blipFill>
            <a:blip r:embed="rId2"/>
            <a:stretch>
              <a:fillRect/>
            </a:stretch>
          </a:blipFill>
          <a:ln w="12700">
            <a:miter lim="400000"/>
          </a:ln>
        </p:spPr>
        <p:txBody>
          <a:bodyPr lIns="45719" rIns="45719"/>
          <a:lstStyle/>
          <a:p>
            <a:pPr/>
          </a:p>
        </p:txBody>
      </p:sp>
      <p:sp>
        <p:nvSpPr>
          <p:cNvPr id="255" name="TextBox 30"/>
          <p:cNvSpPr txBox="1"/>
          <p:nvPr/>
        </p:nvSpPr>
        <p:spPr>
          <a:xfrm>
            <a:off x="16915826" y="9707466"/>
            <a:ext cx="342901" cy="238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pc="15" sz="1600">
                <a:solidFill>
                  <a:srgbClr val="2D936B"/>
                </a:solidFill>
                <a:latin typeface="Trebuchet MS"/>
                <a:ea typeface="Trebuchet MS"/>
                <a:cs typeface="Trebuchet MS"/>
                <a:sym typeface="Trebuchet MS"/>
              </a:defRPr>
            </a:lvl1pPr>
          </a:lstStyle>
          <a:p>
            <a:pPr/>
            <a:r>
              <a:t>9</a:t>
            </a:r>
          </a:p>
        </p:txBody>
      </p:sp>
      <p:sp>
        <p:nvSpPr>
          <p:cNvPr id="256" name="TextBox 31"/>
          <p:cNvSpPr txBox="1"/>
          <p:nvPr/>
        </p:nvSpPr>
        <p:spPr>
          <a:xfrm>
            <a:off x="1109662" y="431004"/>
            <a:ext cx="4955857" cy="10769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b="1" spc="-44" sz="7200">
                <a:latin typeface="Trebuchet MS"/>
                <a:ea typeface="Trebuchet MS"/>
                <a:cs typeface="Trebuchet MS"/>
                <a:sym typeface="Trebuchet MS"/>
              </a:defRPr>
            </a:lvl1pPr>
          </a:lstStyle>
          <a:p>
            <a:pPr/>
            <a:r>
              <a:t>MODELLING</a:t>
            </a:r>
          </a:p>
        </p:txBody>
      </p:sp>
      <p:sp>
        <p:nvSpPr>
          <p:cNvPr id="257" name="TextBox 32"/>
          <p:cNvSpPr txBox="1"/>
          <p:nvPr/>
        </p:nvSpPr>
        <p:spPr>
          <a:xfrm>
            <a:off x="927875" y="2932883"/>
            <a:ext cx="11247122" cy="48717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82930" indent="-291465">
              <a:lnSpc>
                <a:spcPts val="3200"/>
              </a:lnSpc>
              <a:buSzPct val="100000"/>
              <a:buFont typeface="Arial"/>
              <a:buChar char="•"/>
              <a:defRPr sz="2700">
                <a:latin typeface="Trebuchet MS"/>
                <a:ea typeface="Trebuchet MS"/>
                <a:cs typeface="Trebuchet MS"/>
                <a:sym typeface="Trebuchet MS"/>
              </a:defRPr>
            </a:pPr>
            <a:r>
              <a:t>The neural network model for digit recognition begins with an input layer receiving pixel values from the images and an output layer producing classification results for the digits 0 through 9.</a:t>
            </a:r>
          </a:p>
          <a:p>
            <a:pPr>
              <a:lnSpc>
                <a:spcPts val="3200"/>
              </a:lnSpc>
              <a:defRPr sz="2700">
                <a:latin typeface="Trebuchet MS"/>
                <a:ea typeface="Trebuchet MS"/>
                <a:cs typeface="Trebuchet MS"/>
                <a:sym typeface="Trebuchet MS"/>
              </a:defRPr>
            </a:pPr>
          </a:p>
          <a:p>
            <a:pPr lvl="1" marL="582930" indent="-291465">
              <a:lnSpc>
                <a:spcPts val="3200"/>
              </a:lnSpc>
              <a:buSzPct val="100000"/>
              <a:buFont typeface="Arial"/>
              <a:buChar char="•"/>
              <a:defRPr sz="2700">
                <a:latin typeface="Trebuchet MS"/>
                <a:ea typeface="Trebuchet MS"/>
                <a:cs typeface="Trebuchet MS"/>
                <a:sym typeface="Trebuchet MS"/>
              </a:defRPr>
            </a:pPr>
            <a:r>
              <a:t>Key components include:  Activation Functions: Non-linear functions like ReLU in the hidden layer and softmax in the output layer help the model learn and make predictions efficiently.</a:t>
            </a:r>
          </a:p>
          <a:p>
            <a:pPr>
              <a:lnSpc>
                <a:spcPts val="3200"/>
              </a:lnSpc>
              <a:defRPr sz="2700">
                <a:latin typeface="Trebuchet MS"/>
                <a:ea typeface="Trebuchet MS"/>
                <a:cs typeface="Trebuchet MS"/>
                <a:sym typeface="Trebuchet MS"/>
              </a:defRPr>
            </a:pPr>
          </a:p>
          <a:p>
            <a:pPr lvl="1" marL="582930" indent="-291465">
              <a:lnSpc>
                <a:spcPts val="3200"/>
              </a:lnSpc>
              <a:buSzPct val="100000"/>
              <a:buFont typeface="Arial"/>
              <a:buChar char="•"/>
              <a:defRPr sz="2700">
                <a:latin typeface="Trebuchet MS"/>
                <a:ea typeface="Trebuchet MS"/>
                <a:cs typeface="Trebuchet MS"/>
                <a:sym typeface="Trebuchet MS"/>
              </a:defRPr>
            </a:pPr>
            <a:r>
              <a:t>Optimization Algorithms: Algorithms like Adam or SGD adjust the model's weights during training to minimize prediction errors.</a:t>
            </a:r>
          </a:p>
          <a:p>
            <a:pPr>
              <a:lnSpc>
                <a:spcPts val="3200"/>
              </a:lnSpc>
              <a:defRPr sz="2700">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