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 Medium"/>
      <p:regular r:id="rId22"/>
      <p:bold r:id="rId23"/>
      <p:italic r:id="rId24"/>
      <p:boldItalic r:id="rId25"/>
    </p:embeddedFont>
    <p:embeddedFont>
      <p:font typeface="Rajdhani Light"/>
      <p:regular r:id="rId26"/>
      <p:bold r:id="rId27"/>
    </p:embeddedFont>
    <p:embeddedFont>
      <p:font typeface="Playfair Display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Medium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Medium-italic.fntdata"/><Relationship Id="rId23" Type="http://schemas.openxmlformats.org/officeDocument/2006/relationships/font" Target="fonts/PlayfairDisplay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jdhaniLight-regular.fntdata"/><Relationship Id="rId25" Type="http://schemas.openxmlformats.org/officeDocument/2006/relationships/font" Target="fonts/PlayfairDisplayMedium-boldItalic.fntdata"/><Relationship Id="rId28" Type="http://schemas.openxmlformats.org/officeDocument/2006/relationships/font" Target="fonts/PlayfairDisplay-regular.fntdata"/><Relationship Id="rId27" Type="http://schemas.openxmlformats.org/officeDocument/2006/relationships/font" Target="fonts/Rajdhani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d2903c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d2903c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ad2903c2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ad2903c2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d2903c2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d2903c2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d2903c2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ad2903c2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ad2903c2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ad2903c2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a806fa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a806fa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ae717915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ae71791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ad2903c2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ad2903c2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915806f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915806f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ad2903c2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ad2903c2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d2903c2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d2903c2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ad2903c2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ad2903c2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d2903c2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d2903c2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ad2903c2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ad2903c2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d2903c2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d2903c2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d2903c2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d2903c2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nelgiriyewithana/global-missing-migrants-dataset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 rot="227">
            <a:off x="30750" y="342600"/>
            <a:ext cx="9082500" cy="13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Insights from Global Missing Migrants Dataset Analysis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86134" y="3958800"/>
            <a:ext cx="547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Sk Zaid Hossain (BM24127)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Snigdhatanu Ray (BM24130)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362" y="1936800"/>
            <a:ext cx="4181228" cy="15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94500" y="59700"/>
            <a:ext cx="431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Region wise Death 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-114750" y="965775"/>
            <a:ext cx="4182300" cy="4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Mediterranean</a:t>
            </a:r>
            <a:r>
              <a:rPr lang="en"/>
              <a:t> </a:t>
            </a:r>
            <a:r>
              <a:rPr lang="en"/>
              <a:t>region</a:t>
            </a:r>
            <a:r>
              <a:rPr lang="en"/>
              <a:t> has higher deaths than other regions by a significant level.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Although </a:t>
            </a:r>
            <a:r>
              <a:rPr b="1" lang="en"/>
              <a:t>North America</a:t>
            </a:r>
            <a:r>
              <a:rPr lang="en"/>
              <a:t> has highest incidents  recorded , the death numbers are proportionally less.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Europe</a:t>
            </a:r>
            <a:r>
              <a:rPr lang="en"/>
              <a:t> has lowest death toll among all other regions.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300" y="126938"/>
            <a:ext cx="4775975" cy="47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0100" y="4673900"/>
            <a:ext cx="1293901" cy="4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525" y="-12"/>
            <a:ext cx="4590250" cy="48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17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Causes of Death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31775" y="1117975"/>
            <a:ext cx="57978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Drowning is the leading cause of death </a:t>
            </a:r>
            <a:r>
              <a:rPr lang="en"/>
              <a:t>highlighting the significant risk associated with migration routes, particularly those involving sea crossings.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Vehicle accidents </a:t>
            </a:r>
            <a:r>
              <a:rPr b="1" lang="en"/>
              <a:t>and harsh environmental conditions</a:t>
            </a:r>
            <a:r>
              <a:rPr lang="en"/>
              <a:t> </a:t>
            </a:r>
            <a:r>
              <a:rPr lang="en"/>
              <a:t>also pose significant risks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Violence and mixed or unknown causes</a:t>
            </a:r>
            <a:r>
              <a:rPr lang="en"/>
              <a:t> are less frequent but still contribute to a significant number of deaths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57700" y="9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Analysis of death by drowning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675" y="521750"/>
            <a:ext cx="4115075" cy="3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4589" t="0"/>
          <a:stretch/>
        </p:blipFill>
        <p:spPr>
          <a:xfrm>
            <a:off x="57700" y="668475"/>
            <a:ext cx="4821226" cy="33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57700" y="4101250"/>
            <a:ext cx="88371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Out of 9703 deaths in Mediterranean region , 8361 deaths are due to drowning i.e</a:t>
            </a:r>
            <a:r>
              <a:rPr b="1" lang="en">
                <a:solidFill>
                  <a:schemeClr val="dk2"/>
                </a:solidFill>
              </a:rPr>
              <a:t> 86 %</a:t>
            </a:r>
            <a:r>
              <a:rPr lang="en">
                <a:solidFill>
                  <a:schemeClr val="dk2"/>
                </a:solidFill>
              </a:rPr>
              <a:t> .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6318" r="8065" t="4561"/>
          <a:stretch/>
        </p:blipFill>
        <p:spPr>
          <a:xfrm>
            <a:off x="3749375" y="49075"/>
            <a:ext cx="5394626" cy="50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North America analysis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0" y="641575"/>
            <a:ext cx="3982200" cy="49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</a:t>
            </a:r>
            <a:r>
              <a:rPr lang="en"/>
              <a:t>orth America the </a:t>
            </a:r>
            <a:r>
              <a:rPr b="1" lang="en"/>
              <a:t>hotspot</a:t>
            </a:r>
            <a:r>
              <a:rPr lang="en"/>
              <a:t> of migration crisis.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Migration incidents in North America shows a </a:t>
            </a:r>
            <a:r>
              <a:rPr b="1" lang="en"/>
              <a:t>fluctuating trend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a </a:t>
            </a:r>
            <a:r>
              <a:rPr b="1" lang="en"/>
              <a:t>steady increase</a:t>
            </a:r>
            <a:r>
              <a:rPr lang="en"/>
              <a:t> in survivors compared to fatalities over the years.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Recent years have seen </a:t>
            </a:r>
            <a:r>
              <a:rPr b="1" lang="en"/>
              <a:t>better rescue</a:t>
            </a:r>
            <a:r>
              <a:rPr lang="en"/>
              <a:t> mission of migration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000"/>
            </a:br>
            <a:endParaRPr sz="10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53450" y="25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Conclusion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153450" y="1200975"/>
            <a:ext cx="8837100" cy="4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Steady decline of missing migrants </a:t>
            </a:r>
            <a:r>
              <a:rPr lang="en"/>
              <a:t>- Better migration policies in developed countries.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incidents involve </a:t>
            </a:r>
            <a:r>
              <a:rPr b="1" lang="en"/>
              <a:t>males.</a:t>
            </a:r>
            <a:endParaRPr b="1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North America</a:t>
            </a:r>
            <a:r>
              <a:rPr lang="en"/>
              <a:t> </a:t>
            </a:r>
            <a:r>
              <a:rPr b="1" lang="en"/>
              <a:t>sees high migration inflow</a:t>
            </a:r>
            <a:r>
              <a:rPr lang="en"/>
              <a:t> - From South </a:t>
            </a:r>
            <a:r>
              <a:rPr lang="en"/>
              <a:t>American</a:t>
            </a:r>
            <a:r>
              <a:rPr lang="en"/>
              <a:t>  region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r>
              <a:rPr b="1" lang="en"/>
              <a:t>"Unknown"</a:t>
            </a:r>
            <a:r>
              <a:rPr lang="en"/>
              <a:t> incidents are challenges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Safest route</a:t>
            </a:r>
            <a:r>
              <a:rPr lang="en"/>
              <a:t> - Central </a:t>
            </a:r>
            <a:r>
              <a:rPr lang="en"/>
              <a:t>Mediterranean</a:t>
            </a:r>
            <a:r>
              <a:rPr lang="en"/>
              <a:t> route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Deadliest route</a:t>
            </a:r>
            <a:r>
              <a:rPr lang="en"/>
              <a:t> - </a:t>
            </a:r>
            <a:r>
              <a:rPr lang="en"/>
              <a:t>Afghanistan</a:t>
            </a:r>
            <a:r>
              <a:rPr lang="en"/>
              <a:t> - Iran route 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Leading cause of death is </a:t>
            </a:r>
            <a:r>
              <a:rPr b="1" lang="en"/>
              <a:t>drowning</a:t>
            </a:r>
            <a:r>
              <a:rPr lang="en"/>
              <a:t> 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incidents of drowning  - </a:t>
            </a:r>
            <a:r>
              <a:rPr lang="en"/>
              <a:t>Mediterranean</a:t>
            </a:r>
            <a:r>
              <a:rPr lang="en"/>
              <a:t> region (sea) due to migration from </a:t>
            </a:r>
            <a:r>
              <a:rPr b="1" lang="en"/>
              <a:t>Africa to Europe 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Conclusion explanation 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0" y="824700"/>
            <a:ext cx="9144000" cy="46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Though the incidents are on rise , the surviving stories  are increasing while </a:t>
            </a:r>
            <a:r>
              <a:rPr b="1" lang="en"/>
              <a:t>missing numbers are on steady decline.</a:t>
            </a:r>
            <a:endParaRPr b="1"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Majority of the incidents </a:t>
            </a:r>
            <a:r>
              <a:rPr b="1" lang="en"/>
              <a:t>involve male individuals.</a:t>
            </a:r>
            <a:r>
              <a:rPr lang="en"/>
              <a:t> Although  females are childrens are vulnerable to the migration incidents.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North America has has a s</a:t>
            </a:r>
            <a:r>
              <a:rPr b="1" lang="en"/>
              <a:t>ignificant migration inflow</a:t>
            </a:r>
            <a:r>
              <a:rPr lang="en"/>
              <a:t> from South American region as it can be assessed from the frequency of US- Mexico border.</a:t>
            </a:r>
            <a:endParaRPr b="1"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high number of</a:t>
            </a:r>
            <a:r>
              <a:rPr b="1" lang="en"/>
              <a:t> "Unknown"</a:t>
            </a:r>
            <a:r>
              <a:rPr lang="en"/>
              <a:t> incidents suggests challenges in tracking migration pattern . It causes problem in analysing the reality of the crisis. 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</a:t>
            </a:r>
            <a:r>
              <a:rPr b="1" lang="en"/>
              <a:t>safest route</a:t>
            </a:r>
            <a:r>
              <a:rPr lang="en"/>
              <a:t> for migrants being </a:t>
            </a:r>
            <a:r>
              <a:rPr b="1" lang="en"/>
              <a:t>Central Mediterranean </a:t>
            </a:r>
            <a:r>
              <a:rPr lang="en"/>
              <a:t>while the</a:t>
            </a:r>
            <a:r>
              <a:rPr b="1" lang="en"/>
              <a:t> deadliest </a:t>
            </a:r>
            <a:r>
              <a:rPr lang="en"/>
              <a:t>being Afghanistan - Iran route.</a:t>
            </a:r>
            <a:endParaRPr b="1"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</a:t>
            </a:r>
            <a:r>
              <a:rPr b="1" lang="en"/>
              <a:t>most frequently taken route is US- Mexico route</a:t>
            </a:r>
            <a:r>
              <a:rPr lang="en"/>
              <a:t>  shows the significant flow of migrants between these two countries.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Mediterranean Region</a:t>
            </a:r>
            <a:r>
              <a:rPr lang="en"/>
              <a:t> suffers from highest </a:t>
            </a:r>
            <a:r>
              <a:rPr b="1" lang="en"/>
              <a:t>number of deaths </a:t>
            </a:r>
            <a:r>
              <a:rPr lang="en"/>
              <a:t>due to migration.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Drowning</a:t>
            </a:r>
            <a:r>
              <a:rPr lang="en"/>
              <a:t> is the leading cause of deaths.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Mediterranean Region has the highest cause of deaths due to drowning</a:t>
            </a:r>
            <a:r>
              <a:rPr lang="en"/>
              <a:t>. The migration attempts are taken from</a:t>
            </a:r>
            <a:r>
              <a:rPr b="1" lang="en"/>
              <a:t> Africa to Europe </a:t>
            </a:r>
            <a:r>
              <a:rPr lang="en"/>
              <a:t>as a result, Mediterranean sea becomes death zone.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0" y="847625"/>
            <a:ext cx="9327900" cy="4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5600">
                <a:solidFill>
                  <a:schemeClr val="accent5"/>
                </a:solidFill>
              </a:rPr>
              <a:t>Prioritize High -fatality routes</a:t>
            </a:r>
            <a:r>
              <a:rPr lang="en" sz="5600"/>
              <a:t> </a:t>
            </a:r>
            <a:endParaRPr sz="5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/>
              <a:t>Focus on deadliest rout</a:t>
            </a:r>
            <a:r>
              <a:rPr i="1" lang="en" sz="5600"/>
              <a:t>e</a:t>
            </a:r>
            <a:r>
              <a:rPr lang="en" sz="5600"/>
              <a:t> - High fatality rate ( Afghanistan - Iran route , Sahara route )</a:t>
            </a:r>
            <a:endParaRPr sz="5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5600">
                <a:solidFill>
                  <a:schemeClr val="accent5"/>
                </a:solidFill>
              </a:rPr>
              <a:t>Regional Resource Allocation-</a:t>
            </a:r>
            <a:r>
              <a:rPr lang="en" sz="5600"/>
              <a:t> Regions with highest death and incident rates </a:t>
            </a:r>
            <a:r>
              <a:rPr b="1" lang="en" sz="5600"/>
              <a:t>.</a:t>
            </a:r>
            <a:endParaRPr b="1" sz="5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5600">
                <a:solidFill>
                  <a:schemeClr val="accent5"/>
                </a:solidFill>
              </a:rPr>
              <a:t>Centralize Missing Migrants Data</a:t>
            </a:r>
            <a:r>
              <a:rPr lang="en" sz="5600"/>
              <a:t>:</a:t>
            </a:r>
            <a:endParaRPr sz="5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/>
              <a:t>Enhance data systems for tracking missing persons across regions and borders.</a:t>
            </a:r>
            <a:endParaRPr sz="5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5600">
                <a:solidFill>
                  <a:schemeClr val="accent5"/>
                </a:solidFill>
              </a:rPr>
              <a:t>Correlate Migration Data with External Factors</a:t>
            </a:r>
            <a:endParaRPr sz="5600">
              <a:solidFill>
                <a:schemeClr val="accent5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/>
              <a:t>Investigate how </a:t>
            </a:r>
            <a:r>
              <a:rPr b="1" lang="en" sz="5600"/>
              <a:t>economic instability or climate</a:t>
            </a:r>
            <a:r>
              <a:rPr lang="en" sz="5600"/>
              <a:t> events drive migration patterns.</a:t>
            </a:r>
            <a:endParaRPr sz="5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5600">
                <a:solidFill>
                  <a:schemeClr val="accent5"/>
                </a:solidFill>
              </a:rPr>
              <a:t>Focus on Underreported Areas</a:t>
            </a:r>
            <a:endParaRPr sz="5600">
              <a:solidFill>
                <a:schemeClr val="accent5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/>
              <a:t>Fill data gaps -</a:t>
            </a:r>
            <a:r>
              <a:rPr b="1" lang="en" sz="5600"/>
              <a:t>Identify regions</a:t>
            </a:r>
            <a:r>
              <a:rPr lang="en" sz="5600"/>
              <a:t> </a:t>
            </a:r>
            <a:r>
              <a:rPr b="1" lang="en" sz="5600"/>
              <a:t>or routes</a:t>
            </a:r>
            <a:r>
              <a:rPr lang="en" sz="5600"/>
              <a:t> with </a:t>
            </a:r>
            <a:r>
              <a:rPr b="1" lang="en" sz="5600"/>
              <a:t>inconsistent data </a:t>
            </a:r>
            <a:r>
              <a:rPr lang="en" sz="5600"/>
              <a:t>and improve reporting</a:t>
            </a:r>
            <a:endParaRPr sz="5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458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Recommended approach to migration crisis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335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145663"/>
            <a:ext cx="91440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5"/>
                </a:solidFill>
              </a:rPr>
              <a:t>Theme of the data</a:t>
            </a:r>
            <a:endParaRPr i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dataset offers a</a:t>
            </a:r>
            <a:r>
              <a:rPr b="1" lang="en"/>
              <a:t> </a:t>
            </a:r>
            <a:r>
              <a:rPr b="1" i="1" lang="en">
                <a:solidFill>
                  <a:schemeClr val="accent5"/>
                </a:solidFill>
              </a:rPr>
              <a:t>detailed account of missing migrants</a:t>
            </a:r>
            <a:r>
              <a:rPr i="1" lang="en">
                <a:solidFill>
                  <a:schemeClr val="accent5"/>
                </a:solidFill>
              </a:rPr>
              <a:t> </a:t>
            </a:r>
            <a:r>
              <a:rPr lang="en"/>
              <a:t>and their perilous journeys toward international destinations. It has been meticulously compiled by the Missing Migrants Project,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b="1" i="1" lang="en">
                <a:solidFill>
                  <a:schemeClr val="accent5"/>
                </a:solidFill>
              </a:rPr>
              <a:t>an initiative led by the International Organization for Migration (IOM)</a:t>
            </a:r>
            <a:endParaRPr b="1" i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accent5"/>
                </a:solidFill>
              </a:rPr>
              <a:t>  </a:t>
            </a:r>
            <a:endParaRPr b="1" i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uFill>
                  <a:noFill/>
                </a:uFill>
                <a:hlinkClick r:id="rId3"/>
              </a:rPr>
              <a:t>Source- Global Missing Migrants Dataset ,uploaded by  Nidula Elgiriyewithana in Kaggle </a:t>
            </a:r>
            <a:endParaRPr i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240975"/>
            <a:ext cx="70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Data Introduction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Data Overview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925" y="1399000"/>
            <a:ext cx="4086350" cy="2214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3925" y="658000"/>
            <a:ext cx="5334900" cy="6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Time Period -    </a:t>
            </a:r>
            <a:r>
              <a:rPr i="1" lang="en">
                <a:solidFill>
                  <a:schemeClr val="accent5"/>
                </a:solidFill>
              </a:rPr>
              <a:t>2014-2023</a:t>
            </a:r>
            <a:endParaRPr i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Dimension of the dataset : 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</a:rPr>
              <a:t>13,020 Rows x 19 Columns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FF"/>
                </a:highlight>
              </a:rPr>
              <a:t>Key columns :</a:t>
            </a:r>
            <a:endParaRPr i="1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highlight>
                  <a:srgbClr val="FFFFFF"/>
                </a:highlight>
              </a:rPr>
              <a:t>Incident Details -Incident type,Incident Year,Reported Month  and Region of Origin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highlight>
                  <a:srgbClr val="FFFFFF"/>
                </a:highlight>
              </a:rPr>
              <a:t>Demographics-  Number of Dead , Minimum Estimated Number of Missing , Number of Survivors 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highlight>
                  <a:srgbClr val="FFFFFF"/>
                </a:highlight>
              </a:rPr>
              <a:t>Geographics Data - “Country of Origin”, “ Region of Incident”, “Migration Route”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highlight>
                  <a:srgbClr val="FFFFFF"/>
                </a:highlight>
              </a:rPr>
              <a:t>Causes and Context -  “Cause of Death “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  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8900" y="768875"/>
            <a:ext cx="9046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What the data talks of ?</a:t>
            </a:r>
            <a:endParaRPr b="1" i="1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    Incidents of any migration event is recorded 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    The Incidents are recorded the stories of a migrant goes through-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Migrant fatalities 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Common cause of death , including harsh conditions  and violence.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demographics of affected (male, female, children)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risk routes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Location of origin and incident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000" y="356000"/>
            <a:ext cx="5164125" cy="44315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124125" y="57275"/>
            <a:ext cx="91440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Dead Vs Survivors Vs Missing over the years  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0" y="888075"/>
            <a:ext cx="4719600" cy="4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2016 -</a:t>
            </a:r>
            <a:r>
              <a:rPr b="1" lang="en"/>
              <a:t> Peak </a:t>
            </a:r>
            <a:r>
              <a:rPr lang="en"/>
              <a:t>in survivors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Decreasing trend in Missing</a:t>
            </a:r>
            <a:r>
              <a:rPr lang="en"/>
              <a:t> people over the year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number of </a:t>
            </a:r>
            <a:r>
              <a:rPr b="1" lang="en"/>
              <a:t>survivors fluctuates </a:t>
            </a:r>
            <a:r>
              <a:rPr lang="en"/>
              <a:t>over the years, suggesting </a:t>
            </a:r>
            <a:r>
              <a:rPr b="1" lang="en"/>
              <a:t>variations in rescue efforts</a:t>
            </a:r>
            <a:r>
              <a:rPr lang="en"/>
              <a:t> and the overall safety of migration routes.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Survivors </a:t>
            </a:r>
            <a:r>
              <a:rPr b="1" lang="en"/>
              <a:t>consistently outnumber fatalities</a:t>
            </a:r>
            <a:r>
              <a:rPr lang="en"/>
              <a:t> and missing individuals over the years, reflecting both the risks and resilience in migration journeys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51050" y="14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 Light"/>
                <a:ea typeface="Rajdhani Light"/>
                <a:cs typeface="Rajdhani Light"/>
                <a:sym typeface="Rajdhani Light"/>
              </a:rPr>
              <a:t> </a:t>
            </a: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Gender </a:t>
            </a: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distribution</a:t>
            </a:r>
            <a:r>
              <a:rPr lang="en"/>
              <a:t>	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600" y="717475"/>
            <a:ext cx="4610625" cy="44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0" y="945000"/>
            <a:ext cx="4515600" cy="4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The largest segment of the pie chart is dedicated to males, accounting for </a:t>
            </a:r>
            <a:r>
              <a:rPr b="1" lang="en"/>
              <a:t>61.6% </a:t>
            </a:r>
            <a:r>
              <a:rPr lang="en"/>
              <a:t>of the incidents.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Females and childrens are considerably vulnerable to the prey of migrant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Region wise migration incidents 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6300"/>
            <a:ext cx="4940425" cy="299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62075" y="4223800"/>
            <a:ext cx="859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700" y="292475"/>
            <a:ext cx="4077425" cy="38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62075" y="4223800"/>
            <a:ext cx="859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North America </a:t>
            </a:r>
            <a:r>
              <a:rPr lang="en">
                <a:solidFill>
                  <a:schemeClr val="dk2"/>
                </a:solidFill>
              </a:rPr>
              <a:t> has highest incident rate</a:t>
            </a:r>
            <a:r>
              <a:rPr b="1"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 , followed by Mediterranean region.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31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Migration Routes taken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15600" y="102200"/>
            <a:ext cx="39999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b="1" lang="en"/>
              <a:t>US-Mexico border </a:t>
            </a:r>
            <a:r>
              <a:rPr lang="en"/>
              <a:t>crossing is the </a:t>
            </a:r>
            <a:r>
              <a:rPr b="1" lang="en"/>
              <a:t>most frequently </a:t>
            </a:r>
            <a:r>
              <a:rPr lang="en"/>
              <a:t>used migration route.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second highest routes are “unknown” signifies the lack of proper data recording methods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900" y="178400"/>
            <a:ext cx="4965100" cy="49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060" y="4570800"/>
            <a:ext cx="15779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5068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</a:t>
            </a: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outes analysis 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0" y="685300"/>
            <a:ext cx="3999900" cy="3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</a:t>
            </a:r>
            <a:r>
              <a:rPr lang="en"/>
              <a:t>Most taken route ,</a:t>
            </a:r>
            <a:r>
              <a:rPr b="1" lang="en"/>
              <a:t>US- Mexico border </a:t>
            </a:r>
            <a:r>
              <a:rPr lang="en"/>
              <a:t>has a death percentage of</a:t>
            </a:r>
            <a:r>
              <a:rPr b="1" lang="en"/>
              <a:t> 95 %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b="1" lang="en"/>
              <a:t>survival percentage</a:t>
            </a:r>
            <a:r>
              <a:rPr lang="en"/>
              <a:t> for Central Mediterranean is more than others.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</a:t>
            </a:r>
            <a:r>
              <a:rPr b="1" lang="en"/>
              <a:t> death percentage</a:t>
            </a:r>
            <a:r>
              <a:rPr lang="en"/>
              <a:t> is higher when the </a:t>
            </a:r>
            <a:r>
              <a:rPr b="1" lang="en"/>
              <a:t>Afghanistan to Iran</a:t>
            </a:r>
            <a:r>
              <a:rPr lang="en"/>
              <a:t> route is taken</a:t>
            </a:r>
            <a:r>
              <a:rPr b="1" lang="en"/>
              <a:t>.</a:t>
            </a:r>
            <a:endParaRPr b="1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625" y="170750"/>
            <a:ext cx="5362375" cy="42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387050" y="4366625"/>
            <a:ext cx="325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Top 5 routes taken by migrants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450" y="4595625"/>
            <a:ext cx="1509550" cy="5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