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1" r:id="rId3"/>
    <p:sldId id="258" r:id="rId4"/>
    <p:sldId id="257" r:id="rId5"/>
    <p:sldId id="273" r:id="rId6"/>
    <p:sldId id="259" r:id="rId7"/>
    <p:sldId id="260" r:id="rId8"/>
    <p:sldId id="263" r:id="rId9"/>
    <p:sldId id="264" r:id="rId10"/>
    <p:sldId id="270" r:id="rId11"/>
    <p:sldId id="266" r:id="rId12"/>
    <p:sldId id="265" r:id="rId13"/>
    <p:sldId id="267" r:id="rId14"/>
    <p:sldId id="274" r:id="rId15"/>
    <p:sldId id="269" r:id="rId16"/>
    <p:sldId id="272" r:id="rId17"/>
    <p:sldId id="275" r:id="rId18"/>
    <p:sldId id="276" r:id="rId19"/>
    <p:sldId id="271"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May 10,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71872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May 10,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06687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May 10,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70532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May 10,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917169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May 10,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05260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May 10,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44850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May 10,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551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May 10,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590990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May 10,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21068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May 10,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71998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May 10,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90514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Wednesday, May 10,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291485264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hyperlink" Target="https://www.linkedin.com/in/joas-antonio-dos-santos" TargetMode="Externa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6jMhMVEjEQg" TargetMode="Externa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hyperlink" Target="https://www.linkedin.com/in/joas-antonio-dos-santos" TargetMode="External"/><Relationship Id="rId5" Type="http://schemas.openxmlformats.org/officeDocument/2006/relationships/hyperlink" Target="https://www.youtube.com/watch?v=-ni_PWxrsNo" TargetMode="External"/><Relationship Id="rId4" Type="http://schemas.openxmlformats.org/officeDocument/2006/relationships/hyperlink" Target="https://www.youtube.com/watch?v=c4sHoDW8QU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hNb6kA0Lms" TargetMode="External"/><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hyperlink" Target="https://www.linkedin.com/in/joas-antonio-dos-santos" TargetMode="Externa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hyperlink" Target="https://www.linkedin.com/in/joas-antonio-dos-santos" TargetMode="External"/><Relationship Id="rId4" Type="http://schemas.openxmlformats.org/officeDocument/2006/relationships/image" Target="../media/image32.jpe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4g8w7GV3-iA" TargetMode="External"/><Relationship Id="rId2" Type="http://schemas.openxmlformats.org/officeDocument/2006/relationships/hyperlink" Target="https://www.youtube.com/watch?v=zASfp7_-lhg" TargetMode="External"/><Relationship Id="rId1" Type="http://schemas.openxmlformats.org/officeDocument/2006/relationships/slideLayout" Target="../slideLayouts/slideLayout2.xml"/><Relationship Id="rId6" Type="http://schemas.openxmlformats.org/officeDocument/2006/relationships/hyperlink" Target="https://www.linkedin.com/in/joas-antonio-dos-santos" TargetMode="External"/><Relationship Id="rId5" Type="http://schemas.openxmlformats.org/officeDocument/2006/relationships/image" Target="../media/image34.jpeg"/><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39.jpe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hyperlink" Target="https://www.linkedin.com/in/joas-antonio-dos-santos" TargetMode="External"/><Relationship Id="rId5" Type="http://schemas.openxmlformats.org/officeDocument/2006/relationships/image" Target="../media/image38.jpe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joas-antonio-dos-santo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joas-antonio-dos-santo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linkedin.com/in/joas-antonio-dos-santo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joas-antonio-dos-santos"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www.linkedin.com/in/joas-antonio-dos-santos" TargetMode="External"/><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joas-antonio-dos-santo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joas-antonio-dos-santos" TargetMode="External"/><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CE9E2ED-2BB1-46AE-A037-86EC1BFB3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6CFCF7-AB86-7A53-2C12-BBF9EEBC1AC9}"/>
              </a:ext>
            </a:extLst>
          </p:cNvPr>
          <p:cNvSpPr>
            <a:spLocks noGrp="1"/>
          </p:cNvSpPr>
          <p:nvPr>
            <p:ph type="ctrTitle"/>
          </p:nvPr>
        </p:nvSpPr>
        <p:spPr>
          <a:xfrm>
            <a:off x="1371600" y="1228550"/>
            <a:ext cx="4350870" cy="2947210"/>
          </a:xfrm>
        </p:spPr>
        <p:txBody>
          <a:bodyPr anchor="t">
            <a:normAutofit/>
          </a:bodyPr>
          <a:lstStyle/>
          <a:p>
            <a:pPr algn="l"/>
            <a:r>
              <a:rPr lang="pt-BR"/>
              <a:t>Cyber Security for Kids 2</a:t>
            </a:r>
          </a:p>
        </p:txBody>
      </p:sp>
      <p:sp>
        <p:nvSpPr>
          <p:cNvPr id="3" name="Subtítulo 2">
            <a:extLst>
              <a:ext uri="{FF2B5EF4-FFF2-40B4-BE49-F238E27FC236}">
                <a16:creationId xmlns:a16="http://schemas.microsoft.com/office/drawing/2014/main" id="{CE2B686A-FCDC-D9A7-0DBC-E82038EC168E}"/>
              </a:ext>
            </a:extLst>
          </p:cNvPr>
          <p:cNvSpPr>
            <a:spLocks noGrp="1"/>
          </p:cNvSpPr>
          <p:nvPr>
            <p:ph type="subTitle" idx="1"/>
          </p:nvPr>
        </p:nvSpPr>
        <p:spPr>
          <a:xfrm>
            <a:off x="1371600" y="4389120"/>
            <a:ext cx="4210167" cy="1192815"/>
          </a:xfrm>
        </p:spPr>
        <p:txBody>
          <a:bodyPr anchor="b">
            <a:normAutofit/>
          </a:bodyPr>
          <a:lstStyle/>
          <a:p>
            <a:pPr algn="l"/>
            <a:r>
              <a:rPr lang="pt-BR" sz="1800" b="1" dirty="0"/>
              <a:t>Joas Antonio</a:t>
            </a:r>
          </a:p>
        </p:txBody>
      </p:sp>
      <p:sp>
        <p:nvSpPr>
          <p:cNvPr id="24" name="Rectangle 2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tx2">
                  <a:lumMod val="50000"/>
                  <a:lumOff val="50000"/>
                  <a:alpha val="52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2000">
                <a:schemeClr val="accent2">
                  <a:alpha val="69000"/>
                </a:schemeClr>
              </a:gs>
              <a:gs pos="99000">
                <a:schemeClr val="accent4">
                  <a:alpha val="74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6853" y="-345671"/>
            <a:ext cx="3429002" cy="4120348"/>
          </a:xfrm>
          <a:prstGeom prst="rect">
            <a:avLst/>
          </a:prstGeom>
          <a:gradFill>
            <a:gsLst>
              <a:gs pos="0">
                <a:schemeClr val="accent5">
                  <a:alpha val="26000"/>
                </a:schemeClr>
              </a:gs>
              <a:gs pos="49000">
                <a:schemeClr val="tx2">
                  <a:lumMod val="75000"/>
                  <a:lumOff val="25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Desenho de rosto de pessoa visto de perto&#10;&#10;Descrição gerada automaticamente com confiança baixa">
            <a:extLst>
              <a:ext uri="{FF2B5EF4-FFF2-40B4-BE49-F238E27FC236}">
                <a16:creationId xmlns:a16="http://schemas.microsoft.com/office/drawing/2014/main" id="{B1756AAA-040C-3090-F0FC-F1EC5AB8C972}"/>
              </a:ext>
            </a:extLst>
          </p:cNvPr>
          <p:cNvPicPr>
            <a:picLocks noChangeAspect="1"/>
          </p:cNvPicPr>
          <p:nvPr/>
        </p:nvPicPr>
        <p:blipFill rotWithShape="1">
          <a:blip r:embed="rId2">
            <a:extLst>
              <a:ext uri="{28A0092B-C50C-407E-A947-70E740481C1C}">
                <a14:useLocalDpi xmlns:a14="http://schemas.microsoft.com/office/drawing/2010/main" val="0"/>
              </a:ext>
            </a:extLst>
          </a:blip>
          <a:srcRect r="33455"/>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72851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A6A05B9-446F-0C4F-60D7-2E553F8437A4}"/>
              </a:ext>
            </a:extLst>
          </p:cNvPr>
          <p:cNvSpPr>
            <a:spLocks noGrp="1"/>
          </p:cNvSpPr>
          <p:nvPr>
            <p:ph type="title"/>
          </p:nvPr>
        </p:nvSpPr>
        <p:spPr>
          <a:xfrm>
            <a:off x="2149806" y="88309"/>
            <a:ext cx="7892375" cy="1705383"/>
          </a:xfrm>
        </p:spPr>
        <p:txBody>
          <a:bodyPr anchor="t">
            <a:normAutofit/>
          </a:bodyPr>
          <a:lstStyle/>
          <a:p>
            <a:pPr algn="r"/>
            <a:r>
              <a:rPr lang="pt-BR" dirty="0"/>
              <a:t>Safe browsing </a:t>
            </a:r>
            <a:r>
              <a:rPr lang="pt-BR" dirty="0" err="1"/>
              <a:t>security</a:t>
            </a:r>
            <a:endParaRPr lang="pt-BR" dirty="0"/>
          </a:p>
        </p:txBody>
      </p:sp>
      <p:pic>
        <p:nvPicPr>
          <p:cNvPr id="1026" name="Picture 2" descr="safe browsing | DP Computing's Blog">
            <a:extLst>
              <a:ext uri="{FF2B5EF4-FFF2-40B4-BE49-F238E27FC236}">
                <a16:creationId xmlns:a16="http://schemas.microsoft.com/office/drawing/2014/main" id="{9567B899-98F3-B149-5664-FC8DD41BFB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61293" y="2146901"/>
            <a:ext cx="2551126" cy="1328882"/>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E96649C1-05A1-E133-B0FF-B0D708EAC3B6}"/>
              </a:ext>
            </a:extLst>
          </p:cNvPr>
          <p:cNvSpPr txBox="1"/>
          <p:nvPr/>
        </p:nvSpPr>
        <p:spPr>
          <a:xfrm>
            <a:off x="0" y="1446053"/>
            <a:ext cx="51489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Be careful when accessing websites or downloading files on the internet, you could end up being hacked;</a:t>
            </a:r>
          </a:p>
          <a:p>
            <a:pPr marL="285750" indent="-285750">
              <a:buFont typeface="Arial" panose="020B0604020202020204" pitchFamily="34" charset="0"/>
              <a:buChar char="•"/>
            </a:pPr>
            <a:endParaRPr lang="pt-BR" dirty="0"/>
          </a:p>
        </p:txBody>
      </p:sp>
      <p:pic>
        <p:nvPicPr>
          <p:cNvPr id="1028" name="Picture 4">
            <a:extLst>
              <a:ext uri="{FF2B5EF4-FFF2-40B4-BE49-F238E27FC236}">
                <a16:creationId xmlns:a16="http://schemas.microsoft.com/office/drawing/2014/main" id="{0DA69D41-3829-2B18-9DE1-BF2EDD062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209" y="4409420"/>
            <a:ext cx="3591128" cy="1885342"/>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6DE90DDE-D6FC-CDC0-D530-F95B56967184}"/>
              </a:ext>
            </a:extLst>
          </p:cNvPr>
          <p:cNvSpPr txBox="1"/>
          <p:nvPr/>
        </p:nvSpPr>
        <p:spPr>
          <a:xfrm>
            <a:off x="0" y="3486090"/>
            <a:ext cx="5826868" cy="923330"/>
          </a:xfrm>
          <a:prstGeom prst="rect">
            <a:avLst/>
          </a:prstGeom>
          <a:noFill/>
        </p:spPr>
        <p:txBody>
          <a:bodyPr wrap="square" rtlCol="0">
            <a:spAutoFit/>
          </a:bodyPr>
          <a:lstStyle/>
          <a:p>
            <a:pPr marL="285750" indent="-285750">
              <a:buFont typeface="Arial" panose="020B0604020202020204" pitchFamily="34" charset="0"/>
              <a:buChar char="•"/>
            </a:pPr>
            <a:r>
              <a:rPr lang="en-US" dirty="0"/>
              <a:t>Before entering a password or making a purchase, make sure that the site has a closed lock, so you are guaranteed that the information you enter will be more "secure"</a:t>
            </a:r>
            <a:endParaRPr lang="pt-BR" dirty="0"/>
          </a:p>
        </p:txBody>
      </p:sp>
      <p:sp>
        <p:nvSpPr>
          <p:cNvPr id="6" name="CaixaDeTexto 5">
            <a:extLst>
              <a:ext uri="{FF2B5EF4-FFF2-40B4-BE49-F238E27FC236}">
                <a16:creationId xmlns:a16="http://schemas.microsoft.com/office/drawing/2014/main" id="{78213BE3-75EA-4027-9D05-1937D92E0068}"/>
              </a:ext>
            </a:extLst>
          </p:cNvPr>
          <p:cNvSpPr txBox="1"/>
          <p:nvPr/>
        </p:nvSpPr>
        <p:spPr>
          <a:xfrm>
            <a:off x="5826868" y="1446053"/>
            <a:ext cx="6021421" cy="923330"/>
          </a:xfrm>
          <a:prstGeom prst="rect">
            <a:avLst/>
          </a:prstGeom>
          <a:noFill/>
        </p:spPr>
        <p:txBody>
          <a:bodyPr wrap="square" rtlCol="0">
            <a:spAutoFit/>
          </a:bodyPr>
          <a:lstStyle/>
          <a:p>
            <a:pPr marL="285750" indent="-285750">
              <a:buFont typeface="Arial" panose="020B0604020202020204" pitchFamily="34" charset="0"/>
              <a:buChar char="•"/>
            </a:pPr>
            <a:r>
              <a:rPr lang="en-US" dirty="0"/>
              <a:t>Do not click on advertisements that appear on the websites you are browsing, it may end up being a bait to steal your information or invade your device.</a:t>
            </a:r>
            <a:endParaRPr lang="pt-BR" dirty="0"/>
          </a:p>
        </p:txBody>
      </p:sp>
      <p:pic>
        <p:nvPicPr>
          <p:cNvPr id="1030" name="Picture 6" descr="Adware - O que é e como removê-lo | Malwarebytes">
            <a:extLst>
              <a:ext uri="{FF2B5EF4-FFF2-40B4-BE49-F238E27FC236}">
                <a16:creationId xmlns:a16="http://schemas.microsoft.com/office/drawing/2014/main" id="{32496071-986E-354C-E579-17F9AF9640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7132" y="2012020"/>
            <a:ext cx="2551126" cy="153067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053F9FD7-66F8-C38D-9017-E55C6DD6D4B3}"/>
              </a:ext>
            </a:extLst>
          </p:cNvPr>
          <p:cNvSpPr txBox="1"/>
          <p:nvPr/>
        </p:nvSpPr>
        <p:spPr>
          <a:xfrm>
            <a:off x="5826869" y="2543166"/>
            <a:ext cx="35902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Do not write down the passwords of your game accounts, Netflix, Amazon Prime, Disney and among other services in notepad, </a:t>
            </a:r>
            <a:r>
              <a:rPr lang="en-US" dirty="0" err="1"/>
              <a:t>whatsapp</a:t>
            </a:r>
            <a:r>
              <a:rPr lang="en-US" dirty="0"/>
              <a:t> conversations or anywhere else.</a:t>
            </a:r>
            <a:endParaRPr lang="pt-BR" dirty="0"/>
          </a:p>
        </p:txBody>
      </p:sp>
      <p:sp>
        <p:nvSpPr>
          <p:cNvPr id="8" name="CaixaDeTexto 7">
            <a:extLst>
              <a:ext uri="{FF2B5EF4-FFF2-40B4-BE49-F238E27FC236}">
                <a16:creationId xmlns:a16="http://schemas.microsoft.com/office/drawing/2014/main" id="{ED0728F0-8394-2BDF-08FE-5BC6C5B9D142}"/>
              </a:ext>
            </a:extLst>
          </p:cNvPr>
          <p:cNvSpPr txBox="1"/>
          <p:nvPr/>
        </p:nvSpPr>
        <p:spPr>
          <a:xfrm>
            <a:off x="5826869" y="4357931"/>
            <a:ext cx="359026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Do not access public internet networks, called </a:t>
            </a:r>
            <a:r>
              <a:rPr lang="en-US" dirty="0" err="1"/>
              <a:t>wifi</a:t>
            </a:r>
            <a:r>
              <a:rPr lang="en-US" dirty="0"/>
              <a:t>, as criminals can end up stealing your information and breaking into your devices.</a:t>
            </a:r>
            <a:endParaRPr lang="pt-BR" dirty="0"/>
          </a:p>
        </p:txBody>
      </p:sp>
      <p:pic>
        <p:nvPicPr>
          <p:cNvPr id="1032" name="Picture 8" descr="Why Using Public Wi-Fi Is A Risk? How to Stay Safe">
            <a:extLst>
              <a:ext uri="{FF2B5EF4-FFF2-40B4-BE49-F238E27FC236}">
                <a16:creationId xmlns:a16="http://schemas.microsoft.com/office/drawing/2014/main" id="{353AE5CD-A144-6357-E464-D6CB99291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7132" y="4309689"/>
            <a:ext cx="2551126" cy="1729577"/>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C76DDD9A-F20C-1D89-85A5-92790C485D7F}"/>
              </a:ext>
            </a:extLst>
          </p:cNvPr>
          <p:cNvSpPr txBox="1"/>
          <p:nvPr/>
        </p:nvSpPr>
        <p:spPr>
          <a:xfrm>
            <a:off x="3444939" y="6417470"/>
            <a:ext cx="6094602" cy="369332"/>
          </a:xfrm>
          <a:prstGeom prst="rect">
            <a:avLst/>
          </a:prstGeom>
          <a:noFill/>
        </p:spPr>
        <p:txBody>
          <a:bodyPr wrap="square">
            <a:spAutoFit/>
          </a:bodyPr>
          <a:lstStyle/>
          <a:p>
            <a:r>
              <a:rPr lang="pt-BR" dirty="0">
                <a:hlinkClick r:id="rId6"/>
              </a:rPr>
              <a:t>https://www.linkedin.com/in</a:t>
            </a:r>
            <a:r>
              <a:rPr lang="pt-BR">
                <a:hlinkClick r:id="rId6"/>
              </a:rPr>
              <a:t>/joas-antonio-dos-santos</a:t>
            </a:r>
            <a:r>
              <a:rPr lang="pt-BR"/>
              <a:t> </a:t>
            </a:r>
            <a:endParaRPr lang="pt-BR" dirty="0"/>
          </a:p>
        </p:txBody>
      </p:sp>
    </p:spTree>
    <p:extLst>
      <p:ext uri="{BB962C8B-B14F-4D97-AF65-F5344CB8AC3E}">
        <p14:creationId xmlns:p14="http://schemas.microsoft.com/office/powerpoint/2010/main" val="153259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F209B-8FA2-7AC2-5B75-FC2DFD012DFD}"/>
              </a:ext>
            </a:extLst>
          </p:cNvPr>
          <p:cNvSpPr>
            <a:spLocks noGrp="1"/>
          </p:cNvSpPr>
          <p:nvPr>
            <p:ph type="title"/>
          </p:nvPr>
        </p:nvSpPr>
        <p:spPr>
          <a:xfrm>
            <a:off x="1950720" y="-448056"/>
            <a:ext cx="10241280" cy="1234440"/>
          </a:xfrm>
        </p:spPr>
        <p:txBody>
          <a:bodyPr/>
          <a:lstStyle/>
          <a:p>
            <a:r>
              <a:rPr lang="pt-BR" dirty="0"/>
              <a:t>Social network </a:t>
            </a:r>
            <a:r>
              <a:rPr lang="pt-BR" dirty="0" err="1"/>
              <a:t>security</a:t>
            </a:r>
            <a:endParaRPr lang="pt-BR" dirty="0"/>
          </a:p>
        </p:txBody>
      </p:sp>
      <p:pic>
        <p:nvPicPr>
          <p:cNvPr id="2050" name="Picture 2" descr="The Social Media Security Risks Hidden in Your Shadow IT">
            <a:extLst>
              <a:ext uri="{FF2B5EF4-FFF2-40B4-BE49-F238E27FC236}">
                <a16:creationId xmlns:a16="http://schemas.microsoft.com/office/drawing/2014/main" id="{981067AD-284C-D845-080C-95B580365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923" y="2237717"/>
            <a:ext cx="4364562" cy="2910606"/>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033A929F-DA2F-E297-5A30-9033DB0D5778}"/>
              </a:ext>
            </a:extLst>
          </p:cNvPr>
          <p:cNvSpPr txBox="1"/>
          <p:nvPr/>
        </p:nvSpPr>
        <p:spPr>
          <a:xfrm>
            <a:off x="146695" y="1092889"/>
            <a:ext cx="6924665"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Avoid talking to strangers on social media;</a:t>
            </a:r>
          </a:p>
          <a:p>
            <a:pPr marL="285750" indent="-285750">
              <a:buFont typeface="Arial" panose="020B0604020202020204" pitchFamily="34" charset="0"/>
              <a:buChar char="•"/>
            </a:pPr>
            <a:r>
              <a:rPr lang="en-US" dirty="0"/>
              <a:t>Avoid posting any kind of photo on your social media, as people with bad intentions can use it for evil;</a:t>
            </a:r>
          </a:p>
          <a:p>
            <a:pPr marL="285750" indent="-285750">
              <a:buFont typeface="Arial" panose="020B0604020202020204" pitchFamily="34" charset="0"/>
              <a:buChar char="•"/>
            </a:pPr>
            <a:r>
              <a:rPr lang="en-US" dirty="0"/>
              <a:t>Avoid accessing online chats without knowing the people who are participating, as you can avoid numerous risks;</a:t>
            </a:r>
          </a:p>
          <a:p>
            <a:pPr marL="285750" indent="-285750">
              <a:buFont typeface="Arial" panose="020B0604020202020204" pitchFamily="34" charset="0"/>
              <a:buChar char="•"/>
            </a:pPr>
            <a:r>
              <a:rPr lang="en-US" dirty="0"/>
              <a:t>Do not click on links or download files from unknown people, you can use a site called </a:t>
            </a:r>
            <a:r>
              <a:rPr lang="en-US" b="1" dirty="0"/>
              <a:t>*Virus Total*</a:t>
            </a:r>
            <a:r>
              <a:rPr lang="en-US" dirty="0"/>
              <a:t> to help you analyze the origin of this file</a:t>
            </a:r>
          </a:p>
          <a:p>
            <a:pPr marL="285750" indent="-285750">
              <a:buFont typeface="Arial" panose="020B0604020202020204" pitchFamily="34" charset="0"/>
              <a:buChar char="•"/>
            </a:pPr>
            <a:r>
              <a:rPr lang="en-US" dirty="0"/>
              <a:t>Put strong passwords on your account and enable the second access factor for extra protection</a:t>
            </a:r>
          </a:p>
          <a:p>
            <a:endParaRPr lang="pt-BR" dirty="0"/>
          </a:p>
          <a:p>
            <a:r>
              <a:rPr lang="en-US" dirty="0"/>
              <a:t>The Dangers Of Social Media (Child Predator Experiment)</a:t>
            </a:r>
          </a:p>
          <a:p>
            <a:r>
              <a:rPr lang="en-US" dirty="0">
                <a:hlinkClick r:id="rId3"/>
              </a:rPr>
              <a:t>https://www.youtube.com/watch?v=6jMhMVEjEQg</a:t>
            </a:r>
            <a:r>
              <a:rPr lang="en-US" dirty="0"/>
              <a:t> </a:t>
            </a:r>
          </a:p>
          <a:p>
            <a:endParaRPr lang="en-US" dirty="0"/>
          </a:p>
          <a:p>
            <a:r>
              <a:rPr lang="en-US" dirty="0"/>
              <a:t>The Dangers of Social Media 2</a:t>
            </a:r>
          </a:p>
          <a:p>
            <a:r>
              <a:rPr lang="en-US" dirty="0">
                <a:hlinkClick r:id="rId4"/>
              </a:rPr>
              <a:t>https://www.youtube.com/watch?v=c4sHoDW8QU4</a:t>
            </a:r>
            <a:r>
              <a:rPr lang="en-US" dirty="0"/>
              <a:t> </a:t>
            </a:r>
          </a:p>
          <a:p>
            <a:endParaRPr lang="en-US" dirty="0"/>
          </a:p>
          <a:p>
            <a:r>
              <a:rPr lang="en-US" dirty="0"/>
              <a:t>5 Ways to Protect Yourself Online </a:t>
            </a:r>
            <a:r>
              <a:rPr lang="en-US" dirty="0">
                <a:hlinkClick r:id="rId5"/>
              </a:rPr>
              <a:t>https://www.youtube.com/watch?v=-ni_PWxrsNo</a:t>
            </a:r>
            <a:r>
              <a:rPr lang="en-US" dirty="0"/>
              <a:t> </a:t>
            </a:r>
          </a:p>
        </p:txBody>
      </p:sp>
      <p:sp>
        <p:nvSpPr>
          <p:cNvPr id="6" name="CaixaDeTexto 5">
            <a:extLst>
              <a:ext uri="{FF2B5EF4-FFF2-40B4-BE49-F238E27FC236}">
                <a16:creationId xmlns:a16="http://schemas.microsoft.com/office/drawing/2014/main" id="{CFCD5517-1396-3544-AC09-7C8046858018}"/>
              </a:ext>
            </a:extLst>
          </p:cNvPr>
          <p:cNvSpPr txBox="1"/>
          <p:nvPr/>
        </p:nvSpPr>
        <p:spPr>
          <a:xfrm>
            <a:off x="3444939" y="6417470"/>
            <a:ext cx="6094602" cy="369332"/>
          </a:xfrm>
          <a:prstGeom prst="rect">
            <a:avLst/>
          </a:prstGeom>
          <a:noFill/>
        </p:spPr>
        <p:txBody>
          <a:bodyPr wrap="square">
            <a:spAutoFit/>
          </a:bodyPr>
          <a:lstStyle/>
          <a:p>
            <a:r>
              <a:rPr lang="pt-BR" dirty="0">
                <a:hlinkClick r:id="rId6"/>
              </a:rPr>
              <a:t>https://www.linkedin.com/in</a:t>
            </a:r>
            <a:r>
              <a:rPr lang="pt-BR">
                <a:hlinkClick r:id="rId6"/>
              </a:rPr>
              <a:t>/joas-antonio-dos-santos</a:t>
            </a:r>
            <a:r>
              <a:rPr lang="pt-BR"/>
              <a:t> </a:t>
            </a:r>
            <a:endParaRPr lang="pt-BR" dirty="0"/>
          </a:p>
        </p:txBody>
      </p:sp>
    </p:spTree>
    <p:extLst>
      <p:ext uri="{BB962C8B-B14F-4D97-AF65-F5344CB8AC3E}">
        <p14:creationId xmlns:p14="http://schemas.microsoft.com/office/powerpoint/2010/main" val="421447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DDEA2-06DC-5660-6D3C-E6D99E716D4C}"/>
              </a:ext>
            </a:extLst>
          </p:cNvPr>
          <p:cNvSpPr>
            <a:spLocks noGrp="1"/>
          </p:cNvSpPr>
          <p:nvPr>
            <p:ph type="title"/>
          </p:nvPr>
        </p:nvSpPr>
        <p:spPr>
          <a:xfrm>
            <a:off x="238343" y="-141629"/>
            <a:ext cx="10241280" cy="1234440"/>
          </a:xfrm>
        </p:spPr>
        <p:txBody>
          <a:bodyPr/>
          <a:lstStyle/>
          <a:p>
            <a:r>
              <a:rPr lang="pt-BR" dirty="0" err="1"/>
              <a:t>Protect</a:t>
            </a:r>
            <a:r>
              <a:rPr lang="pt-BR" dirty="0"/>
              <a:t> </a:t>
            </a:r>
            <a:r>
              <a:rPr lang="pt-BR" dirty="0" err="1"/>
              <a:t>your</a:t>
            </a:r>
            <a:r>
              <a:rPr lang="pt-BR" dirty="0"/>
              <a:t> </a:t>
            </a:r>
            <a:r>
              <a:rPr lang="pt-BR" dirty="0" err="1"/>
              <a:t>cell</a:t>
            </a:r>
            <a:r>
              <a:rPr lang="pt-BR" dirty="0"/>
              <a:t> </a:t>
            </a:r>
            <a:r>
              <a:rPr lang="pt-BR" dirty="0" err="1"/>
              <a:t>phone</a:t>
            </a:r>
            <a:endParaRPr lang="pt-BR" dirty="0"/>
          </a:p>
        </p:txBody>
      </p:sp>
      <p:pic>
        <p:nvPicPr>
          <p:cNvPr id="3074" name="Picture 2" descr="How to Tell if Your Phone Has Been Hacked - Techlicious">
            <a:extLst>
              <a:ext uri="{FF2B5EF4-FFF2-40B4-BE49-F238E27FC236}">
                <a16:creationId xmlns:a16="http://schemas.microsoft.com/office/drawing/2014/main" id="{A6A11486-60A7-A17C-57E1-D6460F2B9D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82947" y="1349198"/>
            <a:ext cx="4637054" cy="245101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0B92605-2604-3393-EEB6-0CD4AE0F0D70}"/>
              </a:ext>
            </a:extLst>
          </p:cNvPr>
          <p:cNvSpPr txBox="1"/>
          <p:nvPr/>
        </p:nvSpPr>
        <p:spPr>
          <a:xfrm>
            <a:off x="238343" y="1676553"/>
            <a:ext cx="647285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Always put a screen lock on your phone;</a:t>
            </a:r>
          </a:p>
          <a:p>
            <a:pPr marL="285750" indent="-285750">
              <a:buFont typeface="Arial" panose="020B0604020202020204" pitchFamily="34" charset="0"/>
              <a:buChar char="•"/>
            </a:pPr>
            <a:r>
              <a:rPr lang="en-US" dirty="0"/>
              <a:t>Do not download apps outside official stores like Apple Store or Play Store;</a:t>
            </a:r>
          </a:p>
          <a:p>
            <a:pPr marL="285750" indent="-285750">
              <a:buFont typeface="Arial" panose="020B0604020202020204" pitchFamily="34" charset="0"/>
              <a:buChar char="•"/>
            </a:pPr>
            <a:r>
              <a:rPr lang="en-US" dirty="0"/>
              <a:t>Keep your phone and apps up to date;</a:t>
            </a:r>
          </a:p>
          <a:p>
            <a:pPr marL="285750" indent="-285750">
              <a:buFont typeface="Arial" panose="020B0604020202020204" pitchFamily="34" charset="0"/>
              <a:buChar char="•"/>
            </a:pPr>
            <a:r>
              <a:rPr lang="en-US" dirty="0"/>
              <a:t>Avoid downloading files and applications that you see in tutorials on the internet, many can end up harming your phone;</a:t>
            </a:r>
          </a:p>
          <a:p>
            <a:pPr marL="285750" indent="-285750">
              <a:buFont typeface="Arial" panose="020B0604020202020204" pitchFamily="34" charset="0"/>
              <a:buChar char="•"/>
            </a:pPr>
            <a:r>
              <a:rPr lang="en-US" dirty="0"/>
              <a:t>Do not register credit cards in your accounts;</a:t>
            </a:r>
          </a:p>
          <a:p>
            <a:pPr marL="285750" indent="-285750">
              <a:buFont typeface="Arial" panose="020B0604020202020204" pitchFamily="34" charset="0"/>
              <a:buChar char="•"/>
            </a:pPr>
            <a:r>
              <a:rPr lang="en-US" dirty="0"/>
              <a:t>Make backup copies of your data, especially your conversations on </a:t>
            </a:r>
            <a:r>
              <a:rPr lang="en-US" dirty="0" err="1"/>
              <a:t>whatsapp</a:t>
            </a:r>
            <a:r>
              <a:rPr lang="en-US" dirty="0"/>
              <a:t> and other social networks;</a:t>
            </a:r>
          </a:p>
          <a:p>
            <a:pPr marL="285750" indent="-285750">
              <a:buFont typeface="Arial" panose="020B0604020202020204" pitchFamily="34" charset="0"/>
              <a:buChar char="•"/>
            </a:pPr>
            <a:r>
              <a:rPr lang="en-US" dirty="0"/>
              <a:t>Always keep Bluetooth off if you don't use a wireless headset;</a:t>
            </a:r>
          </a:p>
          <a:p>
            <a:pPr marL="285750" indent="-285750">
              <a:buFont typeface="Arial" panose="020B0604020202020204" pitchFamily="34" charset="0"/>
              <a:buChar char="•"/>
            </a:pPr>
            <a:r>
              <a:rPr lang="en-US" dirty="0"/>
              <a:t>Don't write down passwords on your cell phone;</a:t>
            </a:r>
          </a:p>
          <a:p>
            <a:pPr marL="285750" indent="-285750">
              <a:buFont typeface="Arial" panose="020B0604020202020204" pitchFamily="34" charset="0"/>
              <a:buChar char="•"/>
            </a:pPr>
            <a:r>
              <a:rPr lang="en-US" dirty="0"/>
              <a:t>See the security options that your cell phone offers, there are always great options to be activated;</a:t>
            </a:r>
          </a:p>
          <a:p>
            <a:pPr marL="285750" indent="-285750">
              <a:buFont typeface="Arial" panose="020B0604020202020204" pitchFamily="34" charset="0"/>
              <a:buChar char="•"/>
            </a:pPr>
            <a:endParaRPr lang="en-US" dirty="0"/>
          </a:p>
          <a:p>
            <a:r>
              <a:rPr lang="en-US" dirty="0"/>
              <a:t>Mobile Security Tips - </a:t>
            </a:r>
            <a:r>
              <a:rPr lang="en-US" dirty="0">
                <a:hlinkClick r:id="rId3"/>
              </a:rPr>
              <a:t>https://www.youtube.com/watch?v=ahNb6kA0Lms</a:t>
            </a:r>
            <a:r>
              <a:rPr lang="en-US" dirty="0"/>
              <a:t> </a:t>
            </a:r>
            <a:endParaRPr lang="pt-BR" dirty="0"/>
          </a:p>
        </p:txBody>
      </p:sp>
      <p:pic>
        <p:nvPicPr>
          <p:cNvPr id="3076" name="Picture 4" descr="7 Ways to Prevent Your iPhone From Being Hacked">
            <a:extLst>
              <a:ext uri="{FF2B5EF4-FFF2-40B4-BE49-F238E27FC236}">
                <a16:creationId xmlns:a16="http://schemas.microsoft.com/office/drawing/2014/main" id="{D8637870-43F5-80BF-FFC6-A13F6D1FB0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2947" y="3939702"/>
            <a:ext cx="4637054" cy="231852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720042D7-A020-1EE1-5B71-8477DC90B261}"/>
              </a:ext>
            </a:extLst>
          </p:cNvPr>
          <p:cNvSpPr txBox="1"/>
          <p:nvPr/>
        </p:nvSpPr>
        <p:spPr>
          <a:xfrm>
            <a:off x="3444939" y="6417470"/>
            <a:ext cx="6094602" cy="369332"/>
          </a:xfrm>
          <a:prstGeom prst="rect">
            <a:avLst/>
          </a:prstGeom>
          <a:noFill/>
        </p:spPr>
        <p:txBody>
          <a:bodyPr wrap="square">
            <a:spAutoFit/>
          </a:bodyPr>
          <a:lstStyle/>
          <a:p>
            <a:r>
              <a:rPr lang="pt-BR" dirty="0">
                <a:hlinkClick r:id="rId5"/>
              </a:rPr>
              <a:t>https://www.linkedin.com/in</a:t>
            </a:r>
            <a:r>
              <a:rPr lang="pt-BR">
                <a:hlinkClick r:id="rId5"/>
              </a:rPr>
              <a:t>/joas-antonio-dos-santos</a:t>
            </a:r>
            <a:r>
              <a:rPr lang="pt-BR"/>
              <a:t> </a:t>
            </a:r>
            <a:endParaRPr lang="pt-BR" dirty="0"/>
          </a:p>
        </p:txBody>
      </p:sp>
    </p:spTree>
    <p:extLst>
      <p:ext uri="{BB962C8B-B14F-4D97-AF65-F5344CB8AC3E}">
        <p14:creationId xmlns:p14="http://schemas.microsoft.com/office/powerpoint/2010/main" val="3604940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E0143-DE8F-F5A4-0695-E83A8FD9E83E}"/>
              </a:ext>
            </a:extLst>
          </p:cNvPr>
          <p:cNvSpPr>
            <a:spLocks noGrp="1"/>
          </p:cNvSpPr>
          <p:nvPr>
            <p:ph type="title"/>
          </p:nvPr>
        </p:nvSpPr>
        <p:spPr>
          <a:xfrm>
            <a:off x="1361872" y="176007"/>
            <a:ext cx="8346331" cy="1705383"/>
          </a:xfrm>
        </p:spPr>
        <p:txBody>
          <a:bodyPr anchor="t">
            <a:normAutofit/>
          </a:bodyPr>
          <a:lstStyle/>
          <a:p>
            <a:pPr algn="r"/>
            <a:r>
              <a:rPr lang="pt-BR" dirty="0"/>
              <a:t>Online shopping </a:t>
            </a:r>
            <a:r>
              <a:rPr lang="pt-BR" dirty="0" err="1"/>
              <a:t>security</a:t>
            </a:r>
            <a:endParaRPr lang="pt-BR" dirty="0"/>
          </a:p>
        </p:txBody>
      </p:sp>
      <p:pic>
        <p:nvPicPr>
          <p:cNvPr id="4098" name="Picture 2" descr="Shopping online securely - NCSC.GOV.UK">
            <a:extLst>
              <a:ext uri="{FF2B5EF4-FFF2-40B4-BE49-F238E27FC236}">
                <a16:creationId xmlns:a16="http://schemas.microsoft.com/office/drawing/2014/main" id="{5D22231E-0C82-F8A3-67CD-032DDDBDC3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098" y="1184343"/>
            <a:ext cx="3164732" cy="2112458"/>
          </a:xfrm>
          <a:prstGeom prst="rect">
            <a:avLst/>
          </a:prstGeom>
          <a:noFill/>
          <a:extLst>
            <a:ext uri="{909E8E84-426E-40DD-AFC4-6F175D3DCCD1}">
              <a14:hiddenFill xmlns:a14="http://schemas.microsoft.com/office/drawing/2010/main">
                <a:solidFill>
                  <a:srgbClr val="FFFFFF"/>
                </a:solidFill>
              </a14:hiddenFill>
            </a:ext>
          </a:extLst>
        </p:spPr>
      </p:pic>
      <p:sp>
        <p:nvSpPr>
          <p:cNvPr id="4107" name="Rectangle 4106">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B3A4DBCE-E3E4-517E-F7F7-E8516923F028}"/>
              </a:ext>
            </a:extLst>
          </p:cNvPr>
          <p:cNvSpPr txBox="1"/>
          <p:nvPr/>
        </p:nvSpPr>
        <p:spPr>
          <a:xfrm>
            <a:off x="3339830" y="1317242"/>
            <a:ext cx="2976664" cy="923330"/>
          </a:xfrm>
          <a:prstGeom prst="rect">
            <a:avLst/>
          </a:prstGeom>
          <a:noFill/>
        </p:spPr>
        <p:txBody>
          <a:bodyPr wrap="square" rtlCol="0">
            <a:spAutoFit/>
          </a:bodyPr>
          <a:lstStyle/>
          <a:p>
            <a:r>
              <a:rPr lang="en-US" dirty="0"/>
              <a:t>Shop on trusted sites, remember that sometimes the cheap ends up costing more</a:t>
            </a:r>
            <a:endParaRPr lang="pt-BR" dirty="0"/>
          </a:p>
        </p:txBody>
      </p:sp>
      <p:sp>
        <p:nvSpPr>
          <p:cNvPr id="5" name="CaixaDeTexto 4">
            <a:extLst>
              <a:ext uri="{FF2B5EF4-FFF2-40B4-BE49-F238E27FC236}">
                <a16:creationId xmlns:a16="http://schemas.microsoft.com/office/drawing/2014/main" id="{68EE9D5C-B9C6-3234-4613-7D2DB959DBA6}"/>
              </a:ext>
            </a:extLst>
          </p:cNvPr>
          <p:cNvSpPr txBox="1"/>
          <p:nvPr/>
        </p:nvSpPr>
        <p:spPr>
          <a:xfrm>
            <a:off x="3339830" y="2389636"/>
            <a:ext cx="2976664" cy="646331"/>
          </a:xfrm>
          <a:prstGeom prst="rect">
            <a:avLst/>
          </a:prstGeom>
          <a:noFill/>
        </p:spPr>
        <p:txBody>
          <a:bodyPr wrap="square" rtlCol="0">
            <a:spAutoFit/>
          </a:bodyPr>
          <a:lstStyle/>
          <a:p>
            <a:r>
              <a:rPr lang="en-US" dirty="0"/>
              <a:t>Do not save your credit card on any shopping site</a:t>
            </a:r>
            <a:endParaRPr lang="pt-BR" dirty="0"/>
          </a:p>
        </p:txBody>
      </p:sp>
      <p:sp>
        <p:nvSpPr>
          <p:cNvPr id="6" name="CaixaDeTexto 5">
            <a:extLst>
              <a:ext uri="{FF2B5EF4-FFF2-40B4-BE49-F238E27FC236}">
                <a16:creationId xmlns:a16="http://schemas.microsoft.com/office/drawing/2014/main" id="{668FA325-33CA-07C5-0107-77DA9722C533}"/>
              </a:ext>
            </a:extLst>
          </p:cNvPr>
          <p:cNvSpPr txBox="1"/>
          <p:nvPr/>
        </p:nvSpPr>
        <p:spPr>
          <a:xfrm>
            <a:off x="175098" y="3351190"/>
            <a:ext cx="2976664" cy="923330"/>
          </a:xfrm>
          <a:prstGeom prst="rect">
            <a:avLst/>
          </a:prstGeom>
          <a:noFill/>
        </p:spPr>
        <p:txBody>
          <a:bodyPr wrap="square" rtlCol="0">
            <a:spAutoFit/>
          </a:bodyPr>
          <a:lstStyle/>
          <a:p>
            <a:r>
              <a:rPr lang="en-US" dirty="0"/>
              <a:t>Check the website reputation of the store you are shopping for</a:t>
            </a:r>
            <a:endParaRPr lang="pt-BR" dirty="0"/>
          </a:p>
        </p:txBody>
      </p:sp>
      <p:pic>
        <p:nvPicPr>
          <p:cNvPr id="4100" name="Picture 4" descr="Secure IT: Shop Safe Online – Connected IT Blog">
            <a:extLst>
              <a:ext uri="{FF2B5EF4-FFF2-40B4-BE49-F238E27FC236}">
                <a16:creationId xmlns:a16="http://schemas.microsoft.com/office/drawing/2014/main" id="{90AD24A5-1602-AA9F-7A81-950E3F273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43" y="4149652"/>
            <a:ext cx="3195167" cy="1925293"/>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1C937B27-E91E-B45A-A186-FFD946FD6B04}"/>
              </a:ext>
            </a:extLst>
          </p:cNvPr>
          <p:cNvSpPr txBox="1"/>
          <p:nvPr/>
        </p:nvSpPr>
        <p:spPr>
          <a:xfrm>
            <a:off x="3777605" y="4136020"/>
            <a:ext cx="3195167" cy="369332"/>
          </a:xfrm>
          <a:prstGeom prst="rect">
            <a:avLst/>
          </a:prstGeom>
          <a:noFill/>
        </p:spPr>
        <p:txBody>
          <a:bodyPr wrap="square">
            <a:spAutoFit/>
          </a:bodyPr>
          <a:lstStyle/>
          <a:p>
            <a:r>
              <a:rPr lang="en-US" dirty="0"/>
              <a:t>Use secure </a:t>
            </a:r>
            <a:r>
              <a:rPr lang="en-US" dirty="0" err="1"/>
              <a:t>wifi</a:t>
            </a:r>
            <a:r>
              <a:rPr lang="en-US" dirty="0"/>
              <a:t> networks to shop</a:t>
            </a:r>
            <a:endParaRPr lang="pt-BR" dirty="0"/>
          </a:p>
        </p:txBody>
      </p:sp>
      <p:sp>
        <p:nvSpPr>
          <p:cNvPr id="9" name="CaixaDeTexto 8">
            <a:extLst>
              <a:ext uri="{FF2B5EF4-FFF2-40B4-BE49-F238E27FC236}">
                <a16:creationId xmlns:a16="http://schemas.microsoft.com/office/drawing/2014/main" id="{179D9ADA-89E1-7414-54F6-46B7426C15ED}"/>
              </a:ext>
            </a:extLst>
          </p:cNvPr>
          <p:cNvSpPr txBox="1"/>
          <p:nvPr/>
        </p:nvSpPr>
        <p:spPr>
          <a:xfrm>
            <a:off x="3777604" y="4664135"/>
            <a:ext cx="3195167" cy="646331"/>
          </a:xfrm>
          <a:prstGeom prst="rect">
            <a:avLst/>
          </a:prstGeom>
          <a:noFill/>
        </p:spPr>
        <p:txBody>
          <a:bodyPr wrap="square">
            <a:spAutoFit/>
          </a:bodyPr>
          <a:lstStyle/>
          <a:p>
            <a:r>
              <a:rPr lang="en-US" dirty="0"/>
              <a:t>Create strong passwords on any shopping site</a:t>
            </a:r>
            <a:endParaRPr lang="pt-BR" dirty="0"/>
          </a:p>
        </p:txBody>
      </p:sp>
      <p:sp>
        <p:nvSpPr>
          <p:cNvPr id="11" name="CaixaDeTexto 10">
            <a:extLst>
              <a:ext uri="{FF2B5EF4-FFF2-40B4-BE49-F238E27FC236}">
                <a16:creationId xmlns:a16="http://schemas.microsoft.com/office/drawing/2014/main" id="{F625B8AF-6E20-DFA2-3A17-A488540C49FA}"/>
              </a:ext>
            </a:extLst>
          </p:cNvPr>
          <p:cNvSpPr txBox="1"/>
          <p:nvPr/>
        </p:nvSpPr>
        <p:spPr>
          <a:xfrm>
            <a:off x="9481226" y="1135199"/>
            <a:ext cx="2912250" cy="3139321"/>
          </a:xfrm>
          <a:prstGeom prst="rect">
            <a:avLst/>
          </a:prstGeom>
          <a:noFill/>
        </p:spPr>
        <p:txBody>
          <a:bodyPr wrap="square">
            <a:spAutoFit/>
          </a:bodyPr>
          <a:lstStyle/>
          <a:p>
            <a:r>
              <a:rPr lang="en-US" dirty="0"/>
              <a:t>Beware of fraudulent emails that arrive in your inbox;</a:t>
            </a:r>
          </a:p>
          <a:p>
            <a:endParaRPr lang="en-US" dirty="0"/>
          </a:p>
          <a:p>
            <a:r>
              <a:rPr lang="en-US" dirty="0"/>
              <a:t>Always make a purchase using the payment system offered by the website you are buying from, any problem with the payment, communicate directly to the website</a:t>
            </a:r>
          </a:p>
          <a:p>
            <a:endParaRPr lang="pt-BR" dirty="0"/>
          </a:p>
        </p:txBody>
      </p:sp>
      <p:pic>
        <p:nvPicPr>
          <p:cNvPr id="12" name="Picture 6" descr="O que é Phishing e como se proteger na internet? - GF7 Brasil">
            <a:extLst>
              <a:ext uri="{FF2B5EF4-FFF2-40B4-BE49-F238E27FC236}">
                <a16:creationId xmlns:a16="http://schemas.microsoft.com/office/drawing/2014/main" id="{B8DACF22-F7FD-47B5-ED47-E48BAFC3B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473" y="118434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Offering the Best Customer Service with Online Account Opening">
            <a:extLst>
              <a:ext uri="{FF2B5EF4-FFF2-40B4-BE49-F238E27FC236}">
                <a16:creationId xmlns:a16="http://schemas.microsoft.com/office/drawing/2014/main" id="{A9653C9F-809B-3B6E-B77F-6C59D7E221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9847" y="4006278"/>
            <a:ext cx="2838450" cy="1609725"/>
          </a:xfrm>
          <a:prstGeom prst="rect">
            <a:avLst/>
          </a:prstGeom>
          <a:noFill/>
          <a:extLst>
            <a:ext uri="{909E8E84-426E-40DD-AFC4-6F175D3DCCD1}">
              <a14:hiddenFill xmlns:a14="http://schemas.microsoft.com/office/drawing/2010/main">
                <a:solidFill>
                  <a:srgbClr val="FFFFFF"/>
                </a:solidFill>
              </a14:hiddenFill>
            </a:ext>
          </a:extLst>
        </p:spPr>
      </p:pic>
      <p:sp>
        <p:nvSpPr>
          <p:cNvPr id="14" name="CaixaDeTexto 13">
            <a:extLst>
              <a:ext uri="{FF2B5EF4-FFF2-40B4-BE49-F238E27FC236}">
                <a16:creationId xmlns:a16="http://schemas.microsoft.com/office/drawing/2014/main" id="{F62043A6-F960-54BD-DD54-CEC54B51EB89}"/>
              </a:ext>
            </a:extLst>
          </p:cNvPr>
          <p:cNvSpPr txBox="1"/>
          <p:nvPr/>
        </p:nvSpPr>
        <p:spPr>
          <a:xfrm>
            <a:off x="9708203" y="4298930"/>
            <a:ext cx="2291736" cy="1754326"/>
          </a:xfrm>
          <a:prstGeom prst="rect">
            <a:avLst/>
          </a:prstGeom>
          <a:noFill/>
        </p:spPr>
        <p:txBody>
          <a:bodyPr wrap="square">
            <a:spAutoFit/>
          </a:bodyPr>
          <a:lstStyle/>
          <a:p>
            <a:r>
              <a:rPr lang="pt-BR" dirty="0"/>
              <a:t>Monitor </a:t>
            </a:r>
            <a:r>
              <a:rPr lang="pt-BR" dirty="0" err="1"/>
              <a:t>your</a:t>
            </a:r>
            <a:r>
              <a:rPr lang="pt-BR" dirty="0"/>
              <a:t> </a:t>
            </a:r>
            <a:r>
              <a:rPr lang="pt-BR" dirty="0" err="1"/>
              <a:t>credit</a:t>
            </a:r>
            <a:r>
              <a:rPr lang="pt-BR" dirty="0"/>
              <a:t> card </a:t>
            </a:r>
            <a:r>
              <a:rPr lang="pt-BR" dirty="0" err="1"/>
              <a:t>statement</a:t>
            </a:r>
            <a:endParaRPr lang="pt-BR" dirty="0"/>
          </a:p>
          <a:p>
            <a:endParaRPr lang="pt-BR" dirty="0"/>
          </a:p>
          <a:p>
            <a:r>
              <a:rPr lang="en-US" dirty="0"/>
              <a:t>Do not send credit card information by email</a:t>
            </a:r>
            <a:endParaRPr lang="pt-BR" dirty="0"/>
          </a:p>
        </p:txBody>
      </p:sp>
    </p:spTree>
    <p:extLst>
      <p:ext uri="{BB962C8B-B14F-4D97-AF65-F5344CB8AC3E}">
        <p14:creationId xmlns:p14="http://schemas.microsoft.com/office/powerpoint/2010/main" val="70109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5E0143-DE8F-F5A4-0695-E83A8FD9E83E}"/>
              </a:ext>
            </a:extLst>
          </p:cNvPr>
          <p:cNvSpPr>
            <a:spLocks noGrp="1"/>
          </p:cNvSpPr>
          <p:nvPr>
            <p:ph type="title"/>
          </p:nvPr>
        </p:nvSpPr>
        <p:spPr>
          <a:xfrm>
            <a:off x="625843" y="174615"/>
            <a:ext cx="10655030" cy="1705383"/>
          </a:xfrm>
        </p:spPr>
        <p:txBody>
          <a:bodyPr anchor="t">
            <a:normAutofit/>
          </a:bodyPr>
          <a:lstStyle/>
          <a:p>
            <a:pPr algn="r"/>
            <a:r>
              <a:rPr lang="pt-BR" dirty="0"/>
              <a:t>PROTECT YOUR NETWORK COMPUTER</a:t>
            </a:r>
          </a:p>
        </p:txBody>
      </p:sp>
      <p:sp>
        <p:nvSpPr>
          <p:cNvPr id="4107" name="Rectangle 4106">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B3A4DBCE-E3E4-517E-F7F7-E8516923F028}"/>
              </a:ext>
            </a:extLst>
          </p:cNvPr>
          <p:cNvSpPr txBox="1"/>
          <p:nvPr/>
        </p:nvSpPr>
        <p:spPr>
          <a:xfrm>
            <a:off x="3339830" y="1317242"/>
            <a:ext cx="2976664" cy="923330"/>
          </a:xfrm>
          <a:prstGeom prst="rect">
            <a:avLst/>
          </a:prstGeom>
          <a:noFill/>
        </p:spPr>
        <p:txBody>
          <a:bodyPr wrap="square" rtlCol="0">
            <a:spAutoFit/>
          </a:bodyPr>
          <a:lstStyle/>
          <a:p>
            <a:r>
              <a:rPr lang="en-US" dirty="0"/>
              <a:t>Disable automatic connection to unknown or unexpected Wi-Fi networks.</a:t>
            </a:r>
          </a:p>
        </p:txBody>
      </p:sp>
      <p:sp>
        <p:nvSpPr>
          <p:cNvPr id="8" name="CaixaDeTexto 7">
            <a:extLst>
              <a:ext uri="{FF2B5EF4-FFF2-40B4-BE49-F238E27FC236}">
                <a16:creationId xmlns:a16="http://schemas.microsoft.com/office/drawing/2014/main" id="{1C937B27-E91E-B45A-A186-FFD946FD6B04}"/>
              </a:ext>
            </a:extLst>
          </p:cNvPr>
          <p:cNvSpPr txBox="1"/>
          <p:nvPr/>
        </p:nvSpPr>
        <p:spPr>
          <a:xfrm>
            <a:off x="3777605" y="4136020"/>
            <a:ext cx="3195167" cy="1200329"/>
          </a:xfrm>
          <a:prstGeom prst="rect">
            <a:avLst/>
          </a:prstGeom>
          <a:noFill/>
        </p:spPr>
        <p:txBody>
          <a:bodyPr wrap="square">
            <a:spAutoFit/>
          </a:bodyPr>
          <a:lstStyle/>
          <a:p>
            <a:r>
              <a:rPr lang="en-US" dirty="0"/>
              <a:t>Make sure network devices like routers and switches are also protected with strong passwords and security updates.</a:t>
            </a:r>
          </a:p>
        </p:txBody>
      </p:sp>
      <p:sp>
        <p:nvSpPr>
          <p:cNvPr id="11" name="CaixaDeTexto 10">
            <a:extLst>
              <a:ext uri="{FF2B5EF4-FFF2-40B4-BE49-F238E27FC236}">
                <a16:creationId xmlns:a16="http://schemas.microsoft.com/office/drawing/2014/main" id="{F625B8AF-6E20-DFA2-3A17-A488540C49FA}"/>
              </a:ext>
            </a:extLst>
          </p:cNvPr>
          <p:cNvSpPr txBox="1"/>
          <p:nvPr/>
        </p:nvSpPr>
        <p:spPr>
          <a:xfrm>
            <a:off x="9409312" y="1142644"/>
            <a:ext cx="2912250" cy="1200329"/>
          </a:xfrm>
          <a:prstGeom prst="rect">
            <a:avLst/>
          </a:prstGeom>
          <a:noFill/>
        </p:spPr>
        <p:txBody>
          <a:bodyPr wrap="square">
            <a:spAutoFit/>
          </a:bodyPr>
          <a:lstStyle/>
          <a:p>
            <a:r>
              <a:rPr lang="en-US" dirty="0"/>
              <a:t>Use a virtual private network (VPN) when accessing the Internet on public or unknown networks.</a:t>
            </a:r>
            <a:endParaRPr lang="pt-BR" dirty="0"/>
          </a:p>
        </p:txBody>
      </p:sp>
      <p:sp>
        <p:nvSpPr>
          <p:cNvPr id="14" name="CaixaDeTexto 13">
            <a:extLst>
              <a:ext uri="{FF2B5EF4-FFF2-40B4-BE49-F238E27FC236}">
                <a16:creationId xmlns:a16="http://schemas.microsoft.com/office/drawing/2014/main" id="{F62043A6-F960-54BD-DD54-CEC54B51EB89}"/>
              </a:ext>
            </a:extLst>
          </p:cNvPr>
          <p:cNvSpPr txBox="1"/>
          <p:nvPr/>
        </p:nvSpPr>
        <p:spPr>
          <a:xfrm>
            <a:off x="9708203" y="4298930"/>
            <a:ext cx="2291736" cy="1477328"/>
          </a:xfrm>
          <a:prstGeom prst="rect">
            <a:avLst/>
          </a:prstGeom>
          <a:noFill/>
        </p:spPr>
        <p:txBody>
          <a:bodyPr wrap="square">
            <a:spAutoFit/>
          </a:bodyPr>
          <a:lstStyle/>
          <a:p>
            <a:r>
              <a:rPr lang="en-US" dirty="0"/>
              <a:t>Limit access to your network to only trusted and authorized devices.</a:t>
            </a:r>
          </a:p>
          <a:p>
            <a:endParaRPr lang="pt-BR" dirty="0"/>
          </a:p>
        </p:txBody>
      </p:sp>
      <p:pic>
        <p:nvPicPr>
          <p:cNvPr id="2050" name="Picture 2" descr="How to Disable Automatic Wi-Fi Connections in Windows 10">
            <a:extLst>
              <a:ext uri="{FF2B5EF4-FFF2-40B4-BE49-F238E27FC236}">
                <a16:creationId xmlns:a16="http://schemas.microsoft.com/office/drawing/2014/main" id="{7AD92856-F66E-8149-3C0D-96485BB51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68" y="1260185"/>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9C14FBC-4B5D-4460-09D3-8EE989749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337" y="1114856"/>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etwork Device Security: Guide and Best Practices | Auvik">
            <a:extLst>
              <a:ext uri="{FF2B5EF4-FFF2-40B4-BE49-F238E27FC236}">
                <a16:creationId xmlns:a16="http://schemas.microsoft.com/office/drawing/2014/main" id="{DBEA1320-35F8-3E7D-C023-E0346767AA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987" y="4025328"/>
            <a:ext cx="28670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cesso à rede de confiança zero (ZTNA) versus VPN de acesso remoto – Blog  SN Informática">
            <a:extLst>
              <a:ext uri="{FF2B5EF4-FFF2-40B4-BE49-F238E27FC236}">
                <a16:creationId xmlns:a16="http://schemas.microsoft.com/office/drawing/2014/main" id="{9527AFEA-DE41-9840-775E-58BD92B8FC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9976" y="4298930"/>
            <a:ext cx="2581023" cy="134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68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85C91-AC86-A9D4-51A6-DD216FC4DFCA}"/>
              </a:ext>
            </a:extLst>
          </p:cNvPr>
          <p:cNvSpPr>
            <a:spLocks noGrp="1"/>
          </p:cNvSpPr>
          <p:nvPr>
            <p:ph type="title"/>
          </p:nvPr>
        </p:nvSpPr>
        <p:spPr>
          <a:xfrm>
            <a:off x="3821186" y="-311819"/>
            <a:ext cx="10241280" cy="1234440"/>
          </a:xfrm>
        </p:spPr>
        <p:txBody>
          <a:bodyPr/>
          <a:lstStyle/>
          <a:p>
            <a:r>
              <a:rPr lang="pt-BR" dirty="0"/>
              <a:t>cyberbullying</a:t>
            </a:r>
          </a:p>
        </p:txBody>
      </p:sp>
      <p:sp>
        <p:nvSpPr>
          <p:cNvPr id="3" name="Espaço Reservado para Conteúdo 2">
            <a:extLst>
              <a:ext uri="{FF2B5EF4-FFF2-40B4-BE49-F238E27FC236}">
                <a16:creationId xmlns:a16="http://schemas.microsoft.com/office/drawing/2014/main" id="{22D3E9D7-0C62-A830-3E6D-A71B6F55FA09}"/>
              </a:ext>
            </a:extLst>
          </p:cNvPr>
          <p:cNvSpPr>
            <a:spLocks noGrp="1"/>
          </p:cNvSpPr>
          <p:nvPr>
            <p:ph idx="1"/>
          </p:nvPr>
        </p:nvSpPr>
        <p:spPr>
          <a:xfrm>
            <a:off x="345056" y="1611931"/>
            <a:ext cx="7168552" cy="4305789"/>
          </a:xfrm>
        </p:spPr>
        <p:txBody>
          <a:bodyPr>
            <a:normAutofit fontScale="92500" lnSpcReduction="10000"/>
          </a:bodyPr>
          <a:lstStyle/>
          <a:p>
            <a:r>
              <a:rPr lang="en-US" dirty="0"/>
              <a:t>Cyberbullying is bullying with the use of digital technologies. It can take place on social media, messaging platforms, gaming platforms and mobile phones. It is repeated </a:t>
            </a:r>
            <a:r>
              <a:rPr lang="en-US" dirty="0" err="1"/>
              <a:t>behaviour</a:t>
            </a:r>
            <a:r>
              <a:rPr lang="en-US" dirty="0"/>
              <a:t>, aimed at scaring, angering or shaming those who are targeted. Examples include:</a:t>
            </a:r>
          </a:p>
          <a:p>
            <a:pPr lvl="1"/>
            <a:r>
              <a:rPr lang="en-US" dirty="0"/>
              <a:t>spreading lies about or posting embarrassing photos or videos of someone on social media</a:t>
            </a:r>
          </a:p>
          <a:p>
            <a:pPr lvl="1"/>
            <a:r>
              <a:rPr lang="en-US" dirty="0"/>
              <a:t>sending hurtful, abusive or threatening messages, images or videos via messaging platforms</a:t>
            </a:r>
          </a:p>
          <a:p>
            <a:pPr lvl="1"/>
            <a:r>
              <a:rPr lang="en-US" dirty="0"/>
              <a:t>impersonating someone and sending mean messages to others on their behalf or through fake accounts.</a:t>
            </a:r>
            <a:endParaRPr lang="pt-BR" dirty="0"/>
          </a:p>
        </p:txBody>
      </p:sp>
      <p:pic>
        <p:nvPicPr>
          <p:cNvPr id="6146" name="Picture 2" descr="SINAIS DE ALERTA CYBERBULLYING - Instituto Inclusão Brasil">
            <a:extLst>
              <a:ext uri="{FF2B5EF4-FFF2-40B4-BE49-F238E27FC236}">
                <a16:creationId xmlns:a16="http://schemas.microsoft.com/office/drawing/2014/main" id="{3F747B7B-0603-D2C2-C38F-594D6F2A5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377" y="84169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yberbullying: O que é e como pará-lo">
            <a:extLst>
              <a:ext uri="{FF2B5EF4-FFF2-40B4-BE49-F238E27FC236}">
                <a16:creationId xmlns:a16="http://schemas.microsoft.com/office/drawing/2014/main" id="{2FA421D2-3BBF-4FDC-3CFC-DD30DBCB5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1715" y="2584766"/>
            <a:ext cx="2855037"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O que é cyberbullying? – Comportamento – Tecnoblog">
            <a:extLst>
              <a:ext uri="{FF2B5EF4-FFF2-40B4-BE49-F238E27FC236}">
                <a16:creationId xmlns:a16="http://schemas.microsoft.com/office/drawing/2014/main" id="{0ABDE7C4-B81E-C872-EE88-F70A644E2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7377" y="4465795"/>
            <a:ext cx="2855037" cy="1901563"/>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7D1C59A9-4A03-298F-067B-85F2E0494042}"/>
              </a:ext>
            </a:extLst>
          </p:cNvPr>
          <p:cNvSpPr txBox="1"/>
          <p:nvPr/>
        </p:nvSpPr>
        <p:spPr>
          <a:xfrm>
            <a:off x="3444939" y="6417470"/>
            <a:ext cx="6094602" cy="369332"/>
          </a:xfrm>
          <a:prstGeom prst="rect">
            <a:avLst/>
          </a:prstGeom>
          <a:noFill/>
        </p:spPr>
        <p:txBody>
          <a:bodyPr wrap="square">
            <a:spAutoFit/>
          </a:bodyPr>
          <a:lstStyle/>
          <a:p>
            <a:r>
              <a:rPr lang="pt-BR" dirty="0">
                <a:hlinkClick r:id="rId5"/>
              </a:rPr>
              <a:t>https://www.linkedin.com/in</a:t>
            </a:r>
            <a:r>
              <a:rPr lang="pt-BR">
                <a:hlinkClick r:id="rId5"/>
              </a:rPr>
              <a:t>/joas-antonio-dos-santos</a:t>
            </a:r>
            <a:r>
              <a:rPr lang="pt-BR"/>
              <a:t> </a:t>
            </a:r>
            <a:endParaRPr lang="pt-BR" dirty="0"/>
          </a:p>
        </p:txBody>
      </p:sp>
    </p:spTree>
    <p:extLst>
      <p:ext uri="{BB962C8B-B14F-4D97-AF65-F5344CB8AC3E}">
        <p14:creationId xmlns:p14="http://schemas.microsoft.com/office/powerpoint/2010/main" val="227372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385C91-AC86-A9D4-51A6-DD216FC4DFCA}"/>
              </a:ext>
            </a:extLst>
          </p:cNvPr>
          <p:cNvSpPr>
            <a:spLocks noGrp="1"/>
          </p:cNvSpPr>
          <p:nvPr>
            <p:ph type="title"/>
          </p:nvPr>
        </p:nvSpPr>
        <p:spPr>
          <a:xfrm>
            <a:off x="1950720" y="-358243"/>
            <a:ext cx="10241280" cy="1234440"/>
          </a:xfrm>
        </p:spPr>
        <p:txBody>
          <a:bodyPr/>
          <a:lstStyle/>
          <a:p>
            <a:r>
              <a:rPr lang="pt-BR" dirty="0" err="1"/>
              <a:t>how</a:t>
            </a:r>
            <a:r>
              <a:rPr lang="pt-BR" dirty="0"/>
              <a:t> </a:t>
            </a:r>
            <a:r>
              <a:rPr lang="pt-BR" dirty="0" err="1"/>
              <a:t>to</a:t>
            </a:r>
            <a:r>
              <a:rPr lang="pt-BR" dirty="0"/>
              <a:t> </a:t>
            </a:r>
            <a:r>
              <a:rPr lang="pt-BR" dirty="0" err="1"/>
              <a:t>avoid</a:t>
            </a:r>
            <a:r>
              <a:rPr lang="pt-BR" dirty="0"/>
              <a:t> cyberbullying</a:t>
            </a:r>
          </a:p>
        </p:txBody>
      </p:sp>
      <p:sp>
        <p:nvSpPr>
          <p:cNvPr id="3" name="Espaço Reservado para Conteúdo 2">
            <a:extLst>
              <a:ext uri="{FF2B5EF4-FFF2-40B4-BE49-F238E27FC236}">
                <a16:creationId xmlns:a16="http://schemas.microsoft.com/office/drawing/2014/main" id="{22D3E9D7-0C62-A830-3E6D-A71B6F55FA09}"/>
              </a:ext>
            </a:extLst>
          </p:cNvPr>
          <p:cNvSpPr>
            <a:spLocks noGrp="1"/>
          </p:cNvSpPr>
          <p:nvPr>
            <p:ph idx="1"/>
          </p:nvPr>
        </p:nvSpPr>
        <p:spPr>
          <a:xfrm>
            <a:off x="345056" y="1611931"/>
            <a:ext cx="7168552" cy="4305789"/>
          </a:xfrm>
        </p:spPr>
        <p:txBody>
          <a:bodyPr>
            <a:normAutofit fontScale="85000" lnSpcReduction="20000"/>
          </a:bodyPr>
          <a:lstStyle/>
          <a:p>
            <a:r>
              <a:rPr lang="en-US" dirty="0"/>
              <a:t>Talk about the topic in schools;</a:t>
            </a:r>
          </a:p>
          <a:p>
            <a:r>
              <a:rPr lang="en-US" dirty="0"/>
              <a:t>Explain the consequences of Cyberbullying;</a:t>
            </a:r>
          </a:p>
          <a:p>
            <a:r>
              <a:rPr lang="en-US" dirty="0"/>
              <a:t>Explain about local government laws on Bullying and Cyberbullying;</a:t>
            </a:r>
          </a:p>
          <a:p>
            <a:r>
              <a:rPr lang="en-US" dirty="0"/>
              <a:t>Talk to the country about it;</a:t>
            </a:r>
          </a:p>
          <a:p>
            <a:r>
              <a:rPr lang="pt-BR" dirty="0" err="1"/>
              <a:t>Seek</a:t>
            </a:r>
            <a:r>
              <a:rPr lang="pt-BR" dirty="0"/>
              <a:t> </a:t>
            </a:r>
            <a:r>
              <a:rPr lang="pt-BR" dirty="0" err="1"/>
              <a:t>psychological</a:t>
            </a:r>
            <a:r>
              <a:rPr lang="pt-BR" dirty="0"/>
              <a:t> </a:t>
            </a:r>
            <a:r>
              <a:rPr lang="pt-BR" dirty="0" err="1"/>
              <a:t>support</a:t>
            </a:r>
            <a:r>
              <a:rPr lang="pt-BR" dirty="0"/>
              <a:t>;</a:t>
            </a:r>
          </a:p>
          <a:p>
            <a:r>
              <a:rPr lang="en-US" dirty="0"/>
              <a:t>Be careful what you post on social media and the friends you have;</a:t>
            </a:r>
          </a:p>
          <a:p>
            <a:r>
              <a:rPr lang="en-US" dirty="0"/>
              <a:t>Ignore the bully, if possible block any unwanted comments;</a:t>
            </a:r>
          </a:p>
          <a:p>
            <a:pPr marL="0" indent="0">
              <a:buNone/>
            </a:pPr>
            <a:r>
              <a:rPr lang="pt-BR" dirty="0"/>
              <a:t>Stop Cyberbullying: </a:t>
            </a:r>
            <a:r>
              <a:rPr lang="pt-BR" dirty="0">
                <a:hlinkClick r:id="rId2"/>
              </a:rPr>
              <a:t>https://www.youtube.com/watch?v=zASfp7_-lhg</a:t>
            </a:r>
            <a:r>
              <a:rPr lang="pt-BR" dirty="0"/>
              <a:t> </a:t>
            </a:r>
          </a:p>
          <a:p>
            <a:pPr marL="0" indent="0">
              <a:buNone/>
            </a:pPr>
            <a:r>
              <a:rPr lang="pt-BR" dirty="0" err="1"/>
              <a:t>How</a:t>
            </a:r>
            <a:r>
              <a:rPr lang="pt-BR" dirty="0"/>
              <a:t> </a:t>
            </a:r>
            <a:r>
              <a:rPr lang="pt-BR" dirty="0" err="1"/>
              <a:t>to</a:t>
            </a:r>
            <a:r>
              <a:rPr lang="pt-BR" dirty="0"/>
              <a:t> </a:t>
            </a:r>
            <a:r>
              <a:rPr lang="pt-BR" dirty="0" err="1"/>
              <a:t>prevent</a:t>
            </a:r>
            <a:r>
              <a:rPr lang="pt-BR" dirty="0"/>
              <a:t> Cyberbullying: </a:t>
            </a:r>
            <a:r>
              <a:rPr lang="pt-BR" dirty="0">
                <a:hlinkClick r:id="rId3"/>
              </a:rPr>
              <a:t>https://www.youtube.com/watch?v=4g8w7GV3-iA</a:t>
            </a:r>
            <a:r>
              <a:rPr lang="pt-BR" dirty="0"/>
              <a:t> </a:t>
            </a:r>
            <a:endParaRPr lang="en-US" dirty="0"/>
          </a:p>
        </p:txBody>
      </p:sp>
      <p:pic>
        <p:nvPicPr>
          <p:cNvPr id="7170" name="Picture 2" descr="Com crianças mais tempo online na pandemia, famílias e escolas precisam  ficar atentas ao cyberbullying - PORVIR">
            <a:extLst>
              <a:ext uri="{FF2B5EF4-FFF2-40B4-BE49-F238E27FC236}">
                <a16:creationId xmlns:a16="http://schemas.microsoft.com/office/drawing/2014/main" id="{F582ED21-1081-404A-6695-D38F311A7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6679" y="1070245"/>
            <a:ext cx="3815517" cy="262626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amosos vítimas de cyberbullying: conheça o problema que pode afetar  qualquer internauta">
            <a:extLst>
              <a:ext uri="{FF2B5EF4-FFF2-40B4-BE49-F238E27FC236}">
                <a16:creationId xmlns:a16="http://schemas.microsoft.com/office/drawing/2014/main" id="{A3D15810-9623-3740-E1A9-C90930D877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7991" y="3803515"/>
            <a:ext cx="2996119" cy="224708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44B45069-6806-9E6B-6B52-DEAF4864A770}"/>
              </a:ext>
            </a:extLst>
          </p:cNvPr>
          <p:cNvSpPr txBox="1"/>
          <p:nvPr/>
        </p:nvSpPr>
        <p:spPr>
          <a:xfrm>
            <a:off x="3444939" y="6417470"/>
            <a:ext cx="6094602" cy="369332"/>
          </a:xfrm>
          <a:prstGeom prst="rect">
            <a:avLst/>
          </a:prstGeom>
          <a:noFill/>
        </p:spPr>
        <p:txBody>
          <a:bodyPr wrap="square">
            <a:spAutoFit/>
          </a:bodyPr>
          <a:lstStyle/>
          <a:p>
            <a:r>
              <a:rPr lang="pt-BR" dirty="0">
                <a:hlinkClick r:id="rId6"/>
              </a:rPr>
              <a:t>https://www.linkedin.com/in</a:t>
            </a:r>
            <a:r>
              <a:rPr lang="pt-BR">
                <a:hlinkClick r:id="rId6"/>
              </a:rPr>
              <a:t>/joas-antonio-dos-santos</a:t>
            </a:r>
            <a:r>
              <a:rPr lang="pt-BR"/>
              <a:t> </a:t>
            </a:r>
            <a:endParaRPr lang="pt-BR" dirty="0"/>
          </a:p>
        </p:txBody>
      </p:sp>
    </p:spTree>
    <p:extLst>
      <p:ext uri="{BB962C8B-B14F-4D97-AF65-F5344CB8AC3E}">
        <p14:creationId xmlns:p14="http://schemas.microsoft.com/office/powerpoint/2010/main" val="2116374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6E100-4620-0C9C-A3FB-85B2FCD87200}"/>
              </a:ext>
            </a:extLst>
          </p:cNvPr>
          <p:cNvSpPr>
            <a:spLocks noGrp="1"/>
          </p:cNvSpPr>
          <p:nvPr>
            <p:ph type="title"/>
          </p:nvPr>
        </p:nvSpPr>
        <p:spPr/>
        <p:txBody>
          <a:bodyPr/>
          <a:lstStyle/>
          <a:p>
            <a:r>
              <a:rPr lang="pt-BR" dirty="0"/>
              <a:t>Security </a:t>
            </a:r>
            <a:r>
              <a:rPr lang="pt-BR" dirty="0" err="1"/>
              <a:t>Definitions</a:t>
            </a:r>
            <a:r>
              <a:rPr lang="pt-BR" dirty="0"/>
              <a:t> </a:t>
            </a:r>
          </a:p>
        </p:txBody>
      </p:sp>
      <p:sp>
        <p:nvSpPr>
          <p:cNvPr id="3" name="Espaço Reservado para Conteúdo 2">
            <a:extLst>
              <a:ext uri="{FF2B5EF4-FFF2-40B4-BE49-F238E27FC236}">
                <a16:creationId xmlns:a16="http://schemas.microsoft.com/office/drawing/2014/main" id="{A0C25EE0-FB92-76B5-9FFE-B0A8C52EE00A}"/>
              </a:ext>
            </a:extLst>
          </p:cNvPr>
          <p:cNvSpPr>
            <a:spLocks noGrp="1"/>
          </p:cNvSpPr>
          <p:nvPr>
            <p:ph idx="1"/>
          </p:nvPr>
        </p:nvSpPr>
        <p:spPr/>
        <p:txBody>
          <a:bodyPr numCol="3">
            <a:normAutofit fontScale="55000" lnSpcReduction="20000"/>
          </a:bodyPr>
          <a:lstStyle/>
          <a:p>
            <a:r>
              <a:rPr lang="en-US" dirty="0"/>
              <a:t>Authentication: The process of verifying a user's identity before allowing access to systems or network resources.</a:t>
            </a:r>
          </a:p>
          <a:p>
            <a:endParaRPr lang="en-US" dirty="0"/>
          </a:p>
          <a:p>
            <a:r>
              <a:rPr lang="en-US" dirty="0"/>
              <a:t>Backup: A backup copy of important data that can be used to restore data in the event of a system failure.</a:t>
            </a:r>
          </a:p>
          <a:p>
            <a:endParaRPr lang="en-US" dirty="0"/>
          </a:p>
          <a:p>
            <a:r>
              <a:rPr lang="en-US" dirty="0"/>
              <a:t>Encryption: The process of transforming data into an encrypted format to protect it from unauthorized access.</a:t>
            </a:r>
          </a:p>
          <a:p>
            <a:endParaRPr lang="en-US" dirty="0"/>
          </a:p>
          <a:p>
            <a:r>
              <a:rPr lang="en-US" dirty="0"/>
              <a:t>Firewall: A software or hardware that protects a network by controlling incoming and outgoing traffic.</a:t>
            </a:r>
          </a:p>
          <a:p>
            <a:endParaRPr lang="en-US" dirty="0"/>
          </a:p>
          <a:p>
            <a:r>
              <a:rPr lang="en-US" dirty="0"/>
              <a:t>Malware: Any malicious software designed to cause system damage or steal confidential information.</a:t>
            </a:r>
          </a:p>
          <a:p>
            <a:endParaRPr lang="en-US" dirty="0"/>
          </a:p>
          <a:p>
            <a:r>
              <a:rPr lang="en-US" dirty="0"/>
              <a:t>Phishing: A social engineering technique used to steal sensitive information, such as passwords, through fraudulent emails or fake websites.</a:t>
            </a:r>
          </a:p>
          <a:p>
            <a:endParaRPr lang="en-US" dirty="0"/>
          </a:p>
          <a:p>
            <a:r>
              <a:rPr lang="en-US" dirty="0"/>
              <a:t>Security policy: A set of rules and practices that guide users' actions regarding security.</a:t>
            </a:r>
          </a:p>
          <a:p>
            <a:endParaRPr lang="en-US" dirty="0"/>
          </a:p>
          <a:p>
            <a:r>
              <a:rPr lang="en-US" dirty="0"/>
              <a:t>Virtual Private Network (VPN): A secure connection that allows a user to connect to a network from a remote location.</a:t>
            </a:r>
          </a:p>
          <a:p>
            <a:endParaRPr lang="en-US" dirty="0"/>
          </a:p>
          <a:p>
            <a:r>
              <a:rPr lang="en-US" dirty="0"/>
              <a:t>Strong Password: A complex password that is difficult to guess or hack.</a:t>
            </a:r>
          </a:p>
          <a:p>
            <a:r>
              <a:rPr lang="en-US" dirty="0"/>
              <a:t>Security vulnerability: A flaw or weakness in a system or application that could be exploited to allow unauthorized access or damage the system.</a:t>
            </a:r>
            <a:endParaRPr lang="pt-BR" dirty="0"/>
          </a:p>
          <a:p>
            <a:pPr marL="0" indent="0">
              <a:buNone/>
            </a:pPr>
            <a:endParaRPr lang="en-US" dirty="0"/>
          </a:p>
        </p:txBody>
      </p:sp>
    </p:spTree>
    <p:extLst>
      <p:ext uri="{BB962C8B-B14F-4D97-AF65-F5344CB8AC3E}">
        <p14:creationId xmlns:p14="http://schemas.microsoft.com/office/powerpoint/2010/main" val="2619778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6E100-4620-0C9C-A3FB-85B2FCD87200}"/>
              </a:ext>
            </a:extLst>
          </p:cNvPr>
          <p:cNvSpPr>
            <a:spLocks noGrp="1"/>
          </p:cNvSpPr>
          <p:nvPr>
            <p:ph type="title"/>
          </p:nvPr>
        </p:nvSpPr>
        <p:spPr/>
        <p:txBody>
          <a:bodyPr/>
          <a:lstStyle/>
          <a:p>
            <a:r>
              <a:rPr lang="pt-BR" dirty="0"/>
              <a:t>Security </a:t>
            </a:r>
            <a:r>
              <a:rPr lang="pt-BR" dirty="0" err="1"/>
              <a:t>Definitions</a:t>
            </a:r>
            <a:r>
              <a:rPr lang="pt-BR" dirty="0"/>
              <a:t> #2</a:t>
            </a:r>
          </a:p>
        </p:txBody>
      </p:sp>
      <p:sp>
        <p:nvSpPr>
          <p:cNvPr id="3" name="Espaço Reservado para Conteúdo 2">
            <a:extLst>
              <a:ext uri="{FF2B5EF4-FFF2-40B4-BE49-F238E27FC236}">
                <a16:creationId xmlns:a16="http://schemas.microsoft.com/office/drawing/2014/main" id="{A0C25EE0-FB92-76B5-9FFE-B0A8C52EE00A}"/>
              </a:ext>
            </a:extLst>
          </p:cNvPr>
          <p:cNvSpPr>
            <a:spLocks noGrp="1"/>
          </p:cNvSpPr>
          <p:nvPr>
            <p:ph idx="1"/>
          </p:nvPr>
        </p:nvSpPr>
        <p:spPr/>
        <p:txBody>
          <a:bodyPr numCol="3">
            <a:normAutofit fontScale="47500" lnSpcReduction="20000"/>
          </a:bodyPr>
          <a:lstStyle/>
          <a:p>
            <a:r>
              <a:rPr lang="en-US" dirty="0"/>
              <a:t>Spam: Unsolicited emails that often contain advertising or phishing.</a:t>
            </a:r>
          </a:p>
          <a:p>
            <a:endParaRPr lang="en-US" dirty="0"/>
          </a:p>
          <a:p>
            <a:r>
              <a:rPr lang="en-US" dirty="0"/>
              <a:t>Security Update: A software patch designed to fix a security vulnerability or other issue.</a:t>
            </a:r>
          </a:p>
          <a:p>
            <a:endParaRPr lang="en-US" dirty="0"/>
          </a:p>
          <a:p>
            <a:r>
              <a:rPr lang="en-US" dirty="0"/>
              <a:t>Security Token: A physical device or application that generates a temporary passcode for two-factor authentication.</a:t>
            </a:r>
          </a:p>
          <a:p>
            <a:endParaRPr lang="en-US" dirty="0"/>
          </a:p>
          <a:p>
            <a:r>
              <a:rPr lang="en-US" dirty="0"/>
              <a:t>Digital certificate: A digital credential that confirms the user's identity and is used for data encryption.</a:t>
            </a:r>
          </a:p>
          <a:p>
            <a:endParaRPr lang="en-US" dirty="0"/>
          </a:p>
          <a:p>
            <a:r>
              <a:rPr lang="en-US" dirty="0"/>
              <a:t>Secure DNS: A technology that protects against spoofed DNS attacks, redirects, and other threats.</a:t>
            </a:r>
          </a:p>
          <a:p>
            <a:endParaRPr lang="en-US" dirty="0"/>
          </a:p>
          <a:p>
            <a:r>
              <a:rPr lang="en-US" dirty="0"/>
              <a:t>Social engineering: A technique used to trick users into providing confidential information.</a:t>
            </a:r>
          </a:p>
          <a:p>
            <a:endParaRPr lang="en-US" dirty="0"/>
          </a:p>
          <a:p>
            <a:r>
              <a:rPr lang="en-US" dirty="0"/>
              <a:t>Patch Management: A process for applying software updates to vulnerable systems to fix known vulnerabilities.</a:t>
            </a:r>
          </a:p>
          <a:p>
            <a:endParaRPr lang="en-US" dirty="0"/>
          </a:p>
          <a:p>
            <a:r>
              <a:rPr lang="en-US" dirty="0"/>
              <a:t>Admin Password: A password used to access system or device administration functions.</a:t>
            </a:r>
          </a:p>
          <a:p>
            <a:endParaRPr lang="en-US" dirty="0"/>
          </a:p>
          <a:p>
            <a:r>
              <a:rPr lang="en-US" dirty="0"/>
              <a:t>Security monitoring: A security practice that involves analyzing logs and tracking suspicious activity on the network.</a:t>
            </a:r>
          </a:p>
          <a:p>
            <a:endParaRPr lang="en-US" dirty="0"/>
          </a:p>
          <a:p>
            <a:r>
              <a:rPr lang="en-US" dirty="0"/>
              <a:t>Guest network: A separate network that allows guests to access the Internet without accessing the main network.</a:t>
            </a:r>
          </a:p>
          <a:p>
            <a:endParaRPr lang="en-US" dirty="0"/>
          </a:p>
          <a:p>
            <a:r>
              <a:rPr lang="en-US" dirty="0"/>
              <a:t>Privacy: The user's right to keep personal and confidential information private and secure.</a:t>
            </a:r>
          </a:p>
          <a:p>
            <a:endParaRPr lang="en-US" dirty="0"/>
          </a:p>
          <a:p>
            <a:r>
              <a:rPr lang="en-US" dirty="0"/>
              <a:t>Ransomware: A type of malware that encrypts user data and demands payment in exchange for a decryption key.</a:t>
            </a:r>
          </a:p>
          <a:p>
            <a:endParaRPr lang="en-US" dirty="0"/>
          </a:p>
          <a:p>
            <a:r>
              <a:rPr lang="en-US" dirty="0"/>
              <a:t>Physical security: The protection against unauthorized access to physical facilities that contain confidential information.</a:t>
            </a:r>
          </a:p>
          <a:p>
            <a:endParaRPr lang="en-US" dirty="0"/>
          </a:p>
          <a:p>
            <a:r>
              <a:rPr lang="en-US" dirty="0"/>
              <a:t>Network security: The protection of a network from external and internal threats, including malware, denial of service attacks, and other threats.</a:t>
            </a:r>
          </a:p>
          <a:p>
            <a:pPr marL="0" indent="0">
              <a:buNone/>
            </a:pPr>
            <a:endParaRPr lang="en-US" dirty="0"/>
          </a:p>
        </p:txBody>
      </p:sp>
    </p:spTree>
    <p:extLst>
      <p:ext uri="{BB962C8B-B14F-4D97-AF65-F5344CB8AC3E}">
        <p14:creationId xmlns:p14="http://schemas.microsoft.com/office/powerpoint/2010/main" val="373714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8CCF9-5FDA-EFF4-B115-642737B94DB5}"/>
              </a:ext>
            </a:extLst>
          </p:cNvPr>
          <p:cNvSpPr>
            <a:spLocks noGrp="1"/>
          </p:cNvSpPr>
          <p:nvPr>
            <p:ph type="title"/>
          </p:nvPr>
        </p:nvSpPr>
        <p:spPr>
          <a:xfrm>
            <a:off x="3051743" y="-281451"/>
            <a:ext cx="7208195" cy="1234440"/>
          </a:xfrm>
        </p:spPr>
        <p:txBody>
          <a:bodyPr/>
          <a:lstStyle/>
          <a:p>
            <a:r>
              <a:rPr lang="pt-BR" dirty="0"/>
              <a:t>Books </a:t>
            </a:r>
            <a:r>
              <a:rPr lang="pt-BR" dirty="0" err="1"/>
              <a:t>recomendations</a:t>
            </a:r>
            <a:endParaRPr lang="pt-BR" dirty="0"/>
          </a:p>
        </p:txBody>
      </p:sp>
      <p:pic>
        <p:nvPicPr>
          <p:cNvPr id="5122" name="Picture 2" descr="Cybersecurity For Dummies | Amazon.com.br">
            <a:extLst>
              <a:ext uri="{FF2B5EF4-FFF2-40B4-BE49-F238E27FC236}">
                <a16:creationId xmlns:a16="http://schemas.microsoft.com/office/drawing/2014/main" id="{D0DB7608-23AC-B1FC-5AF6-BA2BAB44CA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822" y="2676088"/>
            <a:ext cx="2337353" cy="293337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ullying Beyond the Schoolyard: Preventing and Responding to Cyberbullying  | Amazon.com.br">
            <a:extLst>
              <a:ext uri="{FF2B5EF4-FFF2-40B4-BE49-F238E27FC236}">
                <a16:creationId xmlns:a16="http://schemas.microsoft.com/office/drawing/2014/main" id="{EF384E2E-E52B-67F9-9A11-A2071CB54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980" y="2676088"/>
            <a:ext cx="2093078" cy="315111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A6FF6AAA-EF0A-54F2-2487-F70FB9B388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8956" y="2630987"/>
            <a:ext cx="1920046" cy="3151114"/>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yber Security: Comprehensive Beginners Guide to Learn the Basics and  Effective Methods of Cyber Security: Walker, Brian: 9781075257674:  Amazon.com: Books">
            <a:extLst>
              <a:ext uri="{FF2B5EF4-FFF2-40B4-BE49-F238E27FC236}">
                <a16:creationId xmlns:a16="http://schemas.microsoft.com/office/drawing/2014/main" id="{D985A871-84CC-CEF8-26AB-3EFDB77FA9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5942" y="2630987"/>
            <a:ext cx="2081381" cy="312098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AB5E98C1-43CD-855B-2AAC-F2BE92BBE89F}"/>
              </a:ext>
            </a:extLst>
          </p:cNvPr>
          <p:cNvSpPr txBox="1"/>
          <p:nvPr/>
        </p:nvSpPr>
        <p:spPr>
          <a:xfrm>
            <a:off x="3444939" y="6417470"/>
            <a:ext cx="6094602" cy="369332"/>
          </a:xfrm>
          <a:prstGeom prst="rect">
            <a:avLst/>
          </a:prstGeom>
          <a:noFill/>
        </p:spPr>
        <p:txBody>
          <a:bodyPr wrap="square">
            <a:spAutoFit/>
          </a:bodyPr>
          <a:lstStyle/>
          <a:p>
            <a:r>
              <a:rPr lang="pt-BR" dirty="0">
                <a:hlinkClick r:id="rId6"/>
              </a:rPr>
              <a:t>https://www.linkedin.com/in</a:t>
            </a:r>
            <a:r>
              <a:rPr lang="pt-BR">
                <a:hlinkClick r:id="rId6"/>
              </a:rPr>
              <a:t>/joas-antonio-dos-santos</a:t>
            </a:r>
            <a:r>
              <a:rPr lang="pt-BR"/>
              <a:t> </a:t>
            </a:r>
            <a:endParaRPr lang="pt-BR" dirty="0"/>
          </a:p>
        </p:txBody>
      </p:sp>
      <p:pic>
        <p:nvPicPr>
          <p:cNvPr id="1026" name="Picture 2" descr="Oh, No ... Hacked Again! eBook de Zinet Kemal - EPUB | Rakuten Kobo Brasil">
            <a:extLst>
              <a:ext uri="{FF2B5EF4-FFF2-40B4-BE49-F238E27FC236}">
                <a16:creationId xmlns:a16="http://schemas.microsoft.com/office/drawing/2014/main" id="{25EE8EAB-177D-FEC7-74B8-C57A94C42B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43090" y="2630987"/>
            <a:ext cx="2380209" cy="312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40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71AB0-4179-9E4C-5404-0372693B9F8E}"/>
              </a:ext>
            </a:extLst>
          </p:cNvPr>
          <p:cNvSpPr>
            <a:spLocks noGrp="1"/>
          </p:cNvSpPr>
          <p:nvPr>
            <p:ph type="title"/>
          </p:nvPr>
        </p:nvSpPr>
        <p:spPr/>
        <p:txBody>
          <a:bodyPr/>
          <a:lstStyle/>
          <a:p>
            <a:r>
              <a:rPr lang="pt-BR" dirty="0"/>
              <a:t>ABOUT PDF</a:t>
            </a:r>
          </a:p>
        </p:txBody>
      </p:sp>
      <p:sp>
        <p:nvSpPr>
          <p:cNvPr id="3" name="Espaço Reservado para Conteúdo 2">
            <a:extLst>
              <a:ext uri="{FF2B5EF4-FFF2-40B4-BE49-F238E27FC236}">
                <a16:creationId xmlns:a16="http://schemas.microsoft.com/office/drawing/2014/main" id="{94E5048E-D637-E680-EFB2-E17FE8449880}"/>
              </a:ext>
            </a:extLst>
          </p:cNvPr>
          <p:cNvSpPr>
            <a:spLocks noGrp="1"/>
          </p:cNvSpPr>
          <p:nvPr>
            <p:ph idx="1"/>
          </p:nvPr>
        </p:nvSpPr>
        <p:spPr/>
        <p:txBody>
          <a:bodyPr/>
          <a:lstStyle/>
          <a:p>
            <a:r>
              <a:rPr lang="en-US" dirty="0"/>
              <a:t>This document was made for parents, teachers, teenagers and children with basic computer skills or who want to learn more about cybersecurity</a:t>
            </a:r>
          </a:p>
          <a:p>
            <a:r>
              <a:rPr lang="en-US" dirty="0"/>
              <a:t>Intended for children from 10 years of age</a:t>
            </a:r>
            <a:endParaRPr lang="pt-BR" dirty="0"/>
          </a:p>
        </p:txBody>
      </p:sp>
      <p:sp>
        <p:nvSpPr>
          <p:cNvPr id="5" name="CaixaDeTexto 4">
            <a:extLst>
              <a:ext uri="{FF2B5EF4-FFF2-40B4-BE49-F238E27FC236}">
                <a16:creationId xmlns:a16="http://schemas.microsoft.com/office/drawing/2014/main" id="{62295578-F552-4009-1A65-6209E3780593}"/>
              </a:ext>
            </a:extLst>
          </p:cNvPr>
          <p:cNvSpPr txBox="1"/>
          <p:nvPr/>
        </p:nvSpPr>
        <p:spPr>
          <a:xfrm>
            <a:off x="3444939" y="6417470"/>
            <a:ext cx="6094602" cy="369332"/>
          </a:xfrm>
          <a:prstGeom prst="rect">
            <a:avLst/>
          </a:prstGeom>
          <a:noFill/>
        </p:spPr>
        <p:txBody>
          <a:bodyPr wrap="square">
            <a:spAutoFit/>
          </a:bodyPr>
          <a:lstStyle/>
          <a:p>
            <a:r>
              <a:rPr lang="pt-BR" dirty="0">
                <a:hlinkClick r:id="rId2"/>
              </a:rPr>
              <a:t>https://www.linkedin.com/in/joas-antonio-dos-santos</a:t>
            </a:r>
            <a:r>
              <a:rPr lang="pt-BR" dirty="0"/>
              <a:t> </a:t>
            </a:r>
          </a:p>
        </p:txBody>
      </p:sp>
    </p:spTree>
    <p:extLst>
      <p:ext uri="{BB962C8B-B14F-4D97-AF65-F5344CB8AC3E}">
        <p14:creationId xmlns:p14="http://schemas.microsoft.com/office/powerpoint/2010/main" val="123078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5375B4-9EEF-8C6B-E07D-DA04CFE533C3}"/>
              </a:ext>
            </a:extLst>
          </p:cNvPr>
          <p:cNvSpPr>
            <a:spLocks noGrp="1"/>
          </p:cNvSpPr>
          <p:nvPr>
            <p:ph type="title"/>
          </p:nvPr>
        </p:nvSpPr>
        <p:spPr>
          <a:xfrm>
            <a:off x="1371600" y="457200"/>
            <a:ext cx="4911393" cy="1556724"/>
          </a:xfrm>
        </p:spPr>
        <p:txBody>
          <a:bodyPr anchor="b">
            <a:normAutofit/>
          </a:bodyPr>
          <a:lstStyle/>
          <a:p>
            <a:r>
              <a:rPr lang="pt-BR" dirty="0" err="1"/>
              <a:t>What</a:t>
            </a:r>
            <a:r>
              <a:rPr lang="pt-BR" dirty="0"/>
              <a:t> </a:t>
            </a:r>
            <a:r>
              <a:rPr lang="pt-BR" dirty="0" err="1"/>
              <a:t>is</a:t>
            </a:r>
            <a:r>
              <a:rPr lang="pt-BR" dirty="0"/>
              <a:t> </a:t>
            </a:r>
            <a:r>
              <a:rPr lang="pt-BR" dirty="0" err="1"/>
              <a:t>cybersecurity</a:t>
            </a:r>
            <a:r>
              <a:rPr lang="pt-BR" dirty="0"/>
              <a:t>?</a:t>
            </a:r>
          </a:p>
        </p:txBody>
      </p:sp>
      <p:sp>
        <p:nvSpPr>
          <p:cNvPr id="3" name="Espaço Reservado para Conteúdo 2">
            <a:extLst>
              <a:ext uri="{FF2B5EF4-FFF2-40B4-BE49-F238E27FC236}">
                <a16:creationId xmlns:a16="http://schemas.microsoft.com/office/drawing/2014/main" id="{8DACBD46-4357-76A9-6D0A-16BA3A1C2060}"/>
              </a:ext>
            </a:extLst>
          </p:cNvPr>
          <p:cNvSpPr>
            <a:spLocks noGrp="1"/>
          </p:cNvSpPr>
          <p:nvPr>
            <p:ph idx="1"/>
          </p:nvPr>
        </p:nvSpPr>
        <p:spPr>
          <a:xfrm>
            <a:off x="1371601" y="2345635"/>
            <a:ext cx="4911392" cy="3583940"/>
          </a:xfrm>
        </p:spPr>
        <p:txBody>
          <a:bodyPr anchor="t">
            <a:normAutofit fontScale="92500" lnSpcReduction="20000"/>
          </a:bodyPr>
          <a:lstStyle/>
          <a:p>
            <a:r>
              <a:rPr lang="en-US" sz="2800" dirty="0"/>
              <a:t>Cybersecurity is the act of </a:t>
            </a:r>
            <a:r>
              <a:rPr lang="en-US" sz="2800" b="1" dirty="0"/>
              <a:t>protecting</a:t>
            </a:r>
            <a:r>
              <a:rPr lang="en-US" sz="2800" dirty="0"/>
              <a:t> the </a:t>
            </a:r>
            <a:r>
              <a:rPr lang="en-US" sz="2800" b="1" dirty="0"/>
              <a:t>internet</a:t>
            </a:r>
            <a:r>
              <a:rPr lang="en-US" sz="2800" dirty="0"/>
              <a:t> and its </a:t>
            </a:r>
            <a:r>
              <a:rPr lang="en-US" sz="2800" b="1" dirty="0"/>
              <a:t>technologies</a:t>
            </a:r>
            <a:r>
              <a:rPr lang="en-US" sz="2800" dirty="0"/>
              <a:t> from unwanted </a:t>
            </a:r>
            <a:r>
              <a:rPr lang="en-US" sz="2800" b="1" dirty="0"/>
              <a:t>intruders</a:t>
            </a:r>
            <a:r>
              <a:rPr lang="en-US" sz="2800" dirty="0"/>
              <a:t>. Quite simply, those who work with </a:t>
            </a:r>
            <a:r>
              <a:rPr lang="en-US" sz="2800" b="1" dirty="0"/>
              <a:t>cybersecurity</a:t>
            </a:r>
            <a:r>
              <a:rPr lang="en-US" sz="2800" dirty="0"/>
              <a:t> have a </a:t>
            </a:r>
            <a:r>
              <a:rPr lang="en-US" sz="2800" b="1" dirty="0"/>
              <a:t>responsibility</a:t>
            </a:r>
            <a:r>
              <a:rPr lang="en-US" sz="2800" dirty="0"/>
              <a:t> to prevent </a:t>
            </a:r>
            <a:r>
              <a:rPr lang="en-US" sz="2800" b="1" dirty="0"/>
              <a:t>evil hackers</a:t>
            </a:r>
            <a:r>
              <a:rPr lang="en-US" sz="2800" dirty="0"/>
              <a:t> from committing some kind of </a:t>
            </a:r>
            <a:r>
              <a:rPr lang="en-US" sz="2800" b="1" dirty="0"/>
              <a:t>improper</a:t>
            </a:r>
            <a:r>
              <a:rPr lang="en-US" sz="2800" dirty="0"/>
              <a:t> act against a company.</a:t>
            </a:r>
          </a:p>
          <a:p>
            <a:endParaRPr lang="pt-BR" sz="1600" dirty="0"/>
          </a:p>
        </p:txBody>
      </p:sp>
      <p:pic>
        <p:nvPicPr>
          <p:cNvPr id="2050" name="Picture 2" descr="Explaining cyber security to teens and children | Kaspersky official blog">
            <a:extLst>
              <a:ext uri="{FF2B5EF4-FFF2-40B4-BE49-F238E27FC236}">
                <a16:creationId xmlns:a16="http://schemas.microsoft.com/office/drawing/2014/main" id="{4404614F-674B-447B-844B-D588AA0A26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4639" y="648307"/>
            <a:ext cx="5090161" cy="5090161"/>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F9661FED-3CF9-F22C-AC31-00CE52E42D59}"/>
              </a:ext>
            </a:extLst>
          </p:cNvPr>
          <p:cNvSpPr txBox="1"/>
          <p:nvPr/>
        </p:nvSpPr>
        <p:spPr>
          <a:xfrm>
            <a:off x="3444939" y="6417470"/>
            <a:ext cx="6094602" cy="369332"/>
          </a:xfrm>
          <a:prstGeom prst="rect">
            <a:avLst/>
          </a:prstGeom>
          <a:noFill/>
        </p:spPr>
        <p:txBody>
          <a:bodyPr wrap="square">
            <a:spAutoFit/>
          </a:bodyPr>
          <a:lstStyle/>
          <a:p>
            <a:r>
              <a:rPr lang="pt-BR" dirty="0">
                <a:hlinkClick r:id="rId3"/>
              </a:rPr>
              <a:t>https://www.linkedin.com/in</a:t>
            </a:r>
            <a:r>
              <a:rPr lang="pt-BR">
                <a:hlinkClick r:id="rId3"/>
              </a:rPr>
              <a:t>/joas-antonio-dos-santos</a:t>
            </a:r>
            <a:r>
              <a:rPr lang="pt-BR"/>
              <a:t> </a:t>
            </a:r>
            <a:endParaRPr lang="pt-BR" dirty="0"/>
          </a:p>
        </p:txBody>
      </p:sp>
    </p:spTree>
    <p:extLst>
      <p:ext uri="{BB962C8B-B14F-4D97-AF65-F5344CB8AC3E}">
        <p14:creationId xmlns:p14="http://schemas.microsoft.com/office/powerpoint/2010/main" val="32292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040" name="Rectangle 1039">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32" name="Picture 8" descr="Cadeado aberto - ícones de segurança grátis">
            <a:extLst>
              <a:ext uri="{FF2B5EF4-FFF2-40B4-BE49-F238E27FC236}">
                <a16:creationId xmlns:a16="http://schemas.microsoft.com/office/drawing/2014/main" id="{406EC35B-51BA-BD12-ABCD-F26AA15811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2965" y="1139958"/>
            <a:ext cx="2556749" cy="2556749"/>
          </a:xfrm>
          <a:prstGeom prst="rect">
            <a:avLst/>
          </a:prstGeom>
          <a:noFill/>
          <a:extLst>
            <a:ext uri="{909E8E84-426E-40DD-AFC4-6F175D3DCCD1}">
              <a14:hiddenFill xmlns:a14="http://schemas.microsoft.com/office/drawing/2010/main">
                <a:solidFill>
                  <a:srgbClr val="FFFFFF"/>
                </a:solidFill>
              </a14:hiddenFill>
            </a:ext>
          </a:extLst>
        </p:spPr>
      </p:pic>
      <p:grpSp>
        <p:nvGrpSpPr>
          <p:cNvPr id="1043" name="Group 1042">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044" name="Rectangle 1043">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30" name="Picture 6" descr="🛡️ Escudo Emoji">
            <a:extLst>
              <a:ext uri="{FF2B5EF4-FFF2-40B4-BE49-F238E27FC236}">
                <a16:creationId xmlns:a16="http://schemas.microsoft.com/office/drawing/2014/main" id="{2E6C79FD-C6D9-0EC5-BD85-117F15367F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73831" y="1252370"/>
            <a:ext cx="2444337" cy="2444337"/>
          </a:xfrm>
          <a:prstGeom prst="rect">
            <a:avLst/>
          </a:prstGeom>
          <a:noFill/>
          <a:extLst>
            <a:ext uri="{909E8E84-426E-40DD-AFC4-6F175D3DCCD1}">
              <a14:hiddenFill xmlns:a14="http://schemas.microsoft.com/office/drawing/2010/main">
                <a:solidFill>
                  <a:srgbClr val="FFFFFF"/>
                </a:solidFill>
              </a14:hiddenFill>
            </a:ext>
          </a:extLst>
        </p:spPr>
      </p:pic>
      <p:grpSp>
        <p:nvGrpSpPr>
          <p:cNvPr id="1047" name="Group 1046">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1048" name="Rectangle 1047">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9" name="Rectangle 1048">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descr="Cofre - ícones de segurança grátis">
            <a:extLst>
              <a:ext uri="{FF2B5EF4-FFF2-40B4-BE49-F238E27FC236}">
                <a16:creationId xmlns:a16="http://schemas.microsoft.com/office/drawing/2014/main" id="{AD07EF7D-3205-DF61-852A-50575E8CC85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86454" y="1213395"/>
            <a:ext cx="2483312" cy="2483312"/>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13BDCE59-B477-4202-8F9F-533CD371926D}"/>
              </a:ext>
            </a:extLst>
          </p:cNvPr>
          <p:cNvSpPr txBox="1"/>
          <p:nvPr/>
        </p:nvSpPr>
        <p:spPr>
          <a:xfrm>
            <a:off x="1705221" y="3637928"/>
            <a:ext cx="2782111" cy="369332"/>
          </a:xfrm>
          <a:prstGeom prst="rect">
            <a:avLst/>
          </a:prstGeom>
          <a:noFill/>
        </p:spPr>
        <p:txBody>
          <a:bodyPr wrap="square" rtlCol="0">
            <a:spAutoFit/>
          </a:bodyPr>
          <a:lstStyle/>
          <a:p>
            <a:r>
              <a:rPr lang="pt-BR" dirty="0" err="1"/>
              <a:t>Availability</a:t>
            </a:r>
            <a:endParaRPr lang="pt-BR" dirty="0"/>
          </a:p>
        </p:txBody>
      </p:sp>
      <p:sp>
        <p:nvSpPr>
          <p:cNvPr id="19" name="CaixaDeTexto 18">
            <a:extLst>
              <a:ext uri="{FF2B5EF4-FFF2-40B4-BE49-F238E27FC236}">
                <a16:creationId xmlns:a16="http://schemas.microsoft.com/office/drawing/2014/main" id="{0DD65E73-1725-701B-92F4-E0A65A822318}"/>
              </a:ext>
            </a:extLst>
          </p:cNvPr>
          <p:cNvSpPr txBox="1"/>
          <p:nvPr/>
        </p:nvSpPr>
        <p:spPr>
          <a:xfrm>
            <a:off x="5616886" y="3637928"/>
            <a:ext cx="2782111" cy="369332"/>
          </a:xfrm>
          <a:prstGeom prst="rect">
            <a:avLst/>
          </a:prstGeom>
          <a:noFill/>
        </p:spPr>
        <p:txBody>
          <a:bodyPr wrap="square" rtlCol="0">
            <a:spAutoFit/>
          </a:bodyPr>
          <a:lstStyle/>
          <a:p>
            <a:r>
              <a:rPr lang="pt-BR" dirty="0" err="1"/>
              <a:t>Integrity</a:t>
            </a:r>
            <a:endParaRPr lang="pt-BR" dirty="0"/>
          </a:p>
        </p:txBody>
      </p:sp>
      <p:sp>
        <p:nvSpPr>
          <p:cNvPr id="20" name="CaixaDeTexto 19">
            <a:extLst>
              <a:ext uri="{FF2B5EF4-FFF2-40B4-BE49-F238E27FC236}">
                <a16:creationId xmlns:a16="http://schemas.microsoft.com/office/drawing/2014/main" id="{D8D451B1-166C-F29D-9055-DB4447C15CE5}"/>
              </a:ext>
            </a:extLst>
          </p:cNvPr>
          <p:cNvSpPr txBox="1"/>
          <p:nvPr/>
        </p:nvSpPr>
        <p:spPr>
          <a:xfrm>
            <a:off x="9262570" y="3637928"/>
            <a:ext cx="2782111" cy="369332"/>
          </a:xfrm>
          <a:prstGeom prst="rect">
            <a:avLst/>
          </a:prstGeom>
          <a:noFill/>
        </p:spPr>
        <p:txBody>
          <a:bodyPr wrap="square" rtlCol="0">
            <a:spAutoFit/>
          </a:bodyPr>
          <a:lstStyle/>
          <a:p>
            <a:r>
              <a:rPr lang="pt-BR" dirty="0" err="1"/>
              <a:t>Confidentiality</a:t>
            </a:r>
            <a:endParaRPr lang="pt-BR" dirty="0"/>
          </a:p>
        </p:txBody>
      </p:sp>
      <p:sp>
        <p:nvSpPr>
          <p:cNvPr id="25" name="CaixaDeTexto 24">
            <a:extLst>
              <a:ext uri="{FF2B5EF4-FFF2-40B4-BE49-F238E27FC236}">
                <a16:creationId xmlns:a16="http://schemas.microsoft.com/office/drawing/2014/main" id="{00C63AD1-104A-C9BA-F7E7-3DA05633767F}"/>
              </a:ext>
            </a:extLst>
          </p:cNvPr>
          <p:cNvSpPr txBox="1"/>
          <p:nvPr/>
        </p:nvSpPr>
        <p:spPr>
          <a:xfrm>
            <a:off x="8319218" y="4052608"/>
            <a:ext cx="3417784" cy="1477328"/>
          </a:xfrm>
          <a:prstGeom prst="rect">
            <a:avLst/>
          </a:prstGeom>
          <a:noFill/>
        </p:spPr>
        <p:txBody>
          <a:bodyPr wrap="square">
            <a:spAutoFit/>
          </a:bodyPr>
          <a:lstStyle/>
          <a:p>
            <a:r>
              <a:rPr lang="en-US" dirty="0"/>
              <a:t>Prevent unauthorized access and ensure your privacy.</a:t>
            </a:r>
          </a:p>
          <a:p>
            <a:r>
              <a:rPr lang="en-US" dirty="0"/>
              <a:t>Example: Prevent your colleague from knowing your account information in an online game</a:t>
            </a:r>
            <a:endParaRPr lang="pt-BR" dirty="0"/>
          </a:p>
        </p:txBody>
      </p:sp>
      <p:sp>
        <p:nvSpPr>
          <p:cNvPr id="27" name="CaixaDeTexto 26">
            <a:extLst>
              <a:ext uri="{FF2B5EF4-FFF2-40B4-BE49-F238E27FC236}">
                <a16:creationId xmlns:a16="http://schemas.microsoft.com/office/drawing/2014/main" id="{200E7A30-9D79-C862-E57D-F7EDAA1140C2}"/>
              </a:ext>
            </a:extLst>
          </p:cNvPr>
          <p:cNvSpPr txBox="1"/>
          <p:nvPr/>
        </p:nvSpPr>
        <p:spPr>
          <a:xfrm>
            <a:off x="4389540" y="4052608"/>
            <a:ext cx="3306989" cy="1569660"/>
          </a:xfrm>
          <a:prstGeom prst="rect">
            <a:avLst/>
          </a:prstGeom>
          <a:noFill/>
        </p:spPr>
        <p:txBody>
          <a:bodyPr wrap="square">
            <a:spAutoFit/>
          </a:bodyPr>
          <a:lstStyle/>
          <a:p>
            <a:r>
              <a:rPr lang="en-US" sz="1600" dirty="0"/>
              <a:t>Ensuring that no information is changed by unauthorized persons.</a:t>
            </a:r>
          </a:p>
          <a:p>
            <a:r>
              <a:rPr lang="en-US" sz="1600" dirty="0"/>
              <a:t>Example: Ensuring that your friend does not change their nickname or password for their account in an online game</a:t>
            </a:r>
            <a:endParaRPr lang="pt-BR" sz="1600" dirty="0"/>
          </a:p>
        </p:txBody>
      </p:sp>
      <p:sp>
        <p:nvSpPr>
          <p:cNvPr id="28" name="CaixaDeTexto 27">
            <a:extLst>
              <a:ext uri="{FF2B5EF4-FFF2-40B4-BE49-F238E27FC236}">
                <a16:creationId xmlns:a16="http://schemas.microsoft.com/office/drawing/2014/main" id="{C0955D04-1419-0E79-94AA-E1E2416A5FBF}"/>
              </a:ext>
            </a:extLst>
          </p:cNvPr>
          <p:cNvSpPr txBox="1"/>
          <p:nvPr/>
        </p:nvSpPr>
        <p:spPr>
          <a:xfrm>
            <a:off x="670121" y="4240714"/>
            <a:ext cx="3417784" cy="1477328"/>
          </a:xfrm>
          <a:prstGeom prst="rect">
            <a:avLst/>
          </a:prstGeom>
          <a:noFill/>
        </p:spPr>
        <p:txBody>
          <a:bodyPr wrap="square">
            <a:spAutoFit/>
          </a:bodyPr>
          <a:lstStyle/>
          <a:p>
            <a:r>
              <a:rPr lang="en-US" dirty="0"/>
              <a:t>Ensuring that the website or application must always be active for you to use.</a:t>
            </a:r>
          </a:p>
          <a:p>
            <a:r>
              <a:rPr lang="en-US" dirty="0"/>
              <a:t>Example: Ensuring a game server is always up and running</a:t>
            </a:r>
            <a:endParaRPr lang="pt-BR" dirty="0"/>
          </a:p>
        </p:txBody>
      </p:sp>
      <p:sp>
        <p:nvSpPr>
          <p:cNvPr id="11" name="CaixaDeTexto 10">
            <a:extLst>
              <a:ext uri="{FF2B5EF4-FFF2-40B4-BE49-F238E27FC236}">
                <a16:creationId xmlns:a16="http://schemas.microsoft.com/office/drawing/2014/main" id="{B2765F60-CBB7-D909-80DA-98A77B6D12E8}"/>
              </a:ext>
            </a:extLst>
          </p:cNvPr>
          <p:cNvSpPr txBox="1"/>
          <p:nvPr/>
        </p:nvSpPr>
        <p:spPr>
          <a:xfrm>
            <a:off x="3447875" y="6089219"/>
            <a:ext cx="5338579" cy="646331"/>
          </a:xfrm>
          <a:prstGeom prst="rect">
            <a:avLst/>
          </a:prstGeom>
          <a:noFill/>
        </p:spPr>
        <p:txBody>
          <a:bodyPr wrap="square" rtlCol="0">
            <a:spAutoFit/>
          </a:bodyPr>
          <a:lstStyle/>
          <a:p>
            <a:r>
              <a:rPr lang="pt-BR" sz="3600" b="1" dirty="0"/>
              <a:t>TRIAD OF CYBERSECURITY</a:t>
            </a:r>
          </a:p>
        </p:txBody>
      </p:sp>
    </p:spTree>
    <p:extLst>
      <p:ext uri="{BB962C8B-B14F-4D97-AF65-F5344CB8AC3E}">
        <p14:creationId xmlns:p14="http://schemas.microsoft.com/office/powerpoint/2010/main" val="225451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B5FFCB-9879-A42F-3D23-AF9C87BEBB3C}"/>
              </a:ext>
            </a:extLst>
          </p:cNvPr>
          <p:cNvSpPr>
            <a:spLocks noGrp="1"/>
          </p:cNvSpPr>
          <p:nvPr>
            <p:ph type="title"/>
          </p:nvPr>
        </p:nvSpPr>
        <p:spPr>
          <a:xfrm>
            <a:off x="2762655" y="76483"/>
            <a:ext cx="10241280" cy="1234440"/>
          </a:xfrm>
        </p:spPr>
        <p:txBody>
          <a:bodyPr/>
          <a:lstStyle/>
          <a:p>
            <a:r>
              <a:rPr lang="pt-BR" dirty="0"/>
              <a:t>Hacker </a:t>
            </a:r>
            <a:r>
              <a:rPr lang="pt-BR" dirty="0" err="1"/>
              <a:t>vs</a:t>
            </a:r>
            <a:r>
              <a:rPr lang="pt-BR" dirty="0"/>
              <a:t> </a:t>
            </a:r>
            <a:r>
              <a:rPr lang="pt-BR" dirty="0" err="1"/>
              <a:t>cheater</a:t>
            </a:r>
            <a:endParaRPr lang="pt-BR" dirty="0"/>
          </a:p>
        </p:txBody>
      </p:sp>
      <p:pic>
        <p:nvPicPr>
          <p:cNvPr id="5122" name="Picture 2" descr="Hacker | Cyberchase Wiki | Fandom">
            <a:extLst>
              <a:ext uri="{FF2B5EF4-FFF2-40B4-BE49-F238E27FC236}">
                <a16:creationId xmlns:a16="http://schemas.microsoft.com/office/drawing/2014/main" id="{656E9F12-6826-026F-7508-5B11B72B1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2" y="2273160"/>
            <a:ext cx="2766303" cy="3943453"/>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1E5AE55E-4769-ADB8-CB4A-1AED0927EC2A}"/>
              </a:ext>
            </a:extLst>
          </p:cNvPr>
          <p:cNvSpPr txBox="1"/>
          <p:nvPr/>
        </p:nvSpPr>
        <p:spPr>
          <a:xfrm>
            <a:off x="184826" y="1468876"/>
            <a:ext cx="10158800" cy="646331"/>
          </a:xfrm>
          <a:prstGeom prst="rect">
            <a:avLst/>
          </a:prstGeom>
          <a:noFill/>
        </p:spPr>
        <p:txBody>
          <a:bodyPr wrap="square" rtlCol="0">
            <a:spAutoFit/>
          </a:bodyPr>
          <a:lstStyle/>
          <a:p>
            <a:r>
              <a:rPr lang="en-US" dirty="0"/>
              <a:t>You must have already come across these two words - Hacker and Cheater, but what's the difference?</a:t>
            </a:r>
            <a:endParaRPr lang="pt-BR" dirty="0"/>
          </a:p>
          <a:p>
            <a:endParaRPr lang="pt-BR" dirty="0"/>
          </a:p>
        </p:txBody>
      </p:sp>
      <p:pic>
        <p:nvPicPr>
          <p:cNvPr id="5124" name="Picture 4" descr="Loki | Wiki Dublagem | Fandom">
            <a:extLst>
              <a:ext uri="{FF2B5EF4-FFF2-40B4-BE49-F238E27FC236}">
                <a16:creationId xmlns:a16="http://schemas.microsoft.com/office/drawing/2014/main" id="{6A2F92EC-F452-744C-86AE-DDB876076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466" y="2517629"/>
            <a:ext cx="3910515" cy="3910515"/>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D6E8DDBD-3840-42B4-4365-D7B072A8DA47}"/>
              </a:ext>
            </a:extLst>
          </p:cNvPr>
          <p:cNvSpPr txBox="1"/>
          <p:nvPr/>
        </p:nvSpPr>
        <p:spPr>
          <a:xfrm>
            <a:off x="2762655" y="2273160"/>
            <a:ext cx="3101250" cy="461665"/>
          </a:xfrm>
          <a:prstGeom prst="rect">
            <a:avLst/>
          </a:prstGeom>
          <a:noFill/>
        </p:spPr>
        <p:txBody>
          <a:bodyPr wrap="square" rtlCol="0">
            <a:spAutoFit/>
          </a:bodyPr>
          <a:lstStyle/>
          <a:p>
            <a:r>
              <a:rPr lang="pt-BR" sz="2400" b="1" dirty="0"/>
              <a:t>MALICIOUS HACKER </a:t>
            </a:r>
          </a:p>
        </p:txBody>
      </p:sp>
      <p:sp>
        <p:nvSpPr>
          <p:cNvPr id="9" name="CaixaDeTexto 8">
            <a:extLst>
              <a:ext uri="{FF2B5EF4-FFF2-40B4-BE49-F238E27FC236}">
                <a16:creationId xmlns:a16="http://schemas.microsoft.com/office/drawing/2014/main" id="{4F881D73-C880-35DE-7C32-8F061AC5F310}"/>
              </a:ext>
            </a:extLst>
          </p:cNvPr>
          <p:cNvSpPr txBox="1"/>
          <p:nvPr/>
        </p:nvSpPr>
        <p:spPr>
          <a:xfrm>
            <a:off x="2652459" y="2734825"/>
            <a:ext cx="3211446" cy="3693319"/>
          </a:xfrm>
          <a:prstGeom prst="rect">
            <a:avLst/>
          </a:prstGeom>
          <a:noFill/>
        </p:spPr>
        <p:txBody>
          <a:bodyPr wrap="square">
            <a:spAutoFit/>
          </a:bodyPr>
          <a:lstStyle/>
          <a:p>
            <a:r>
              <a:rPr lang="en-US" dirty="0"/>
              <a:t>The Hacker is a person with great computer skills, knowing in depth how technology works and ways to improve, modify and create something new. In that case he uses his abilities for evil.</a:t>
            </a:r>
          </a:p>
          <a:p>
            <a:endParaRPr lang="en-US" dirty="0"/>
          </a:p>
          <a:p>
            <a:r>
              <a:rPr lang="en-US" dirty="0"/>
              <a:t>There are those malicious hackers like the character shown to the side, </a:t>
            </a:r>
            <a:r>
              <a:rPr lang="en-US" b="1" dirty="0"/>
              <a:t>villain</a:t>
            </a:r>
            <a:r>
              <a:rPr lang="en-US" dirty="0"/>
              <a:t> from the </a:t>
            </a:r>
            <a:r>
              <a:rPr lang="en-US" b="1" dirty="0" err="1"/>
              <a:t>Cyberchase</a:t>
            </a:r>
            <a:r>
              <a:rPr lang="en-US" dirty="0"/>
              <a:t> series, who use their skills to break into computers and steal passwords for example.</a:t>
            </a:r>
            <a:endParaRPr lang="pt-BR" dirty="0"/>
          </a:p>
        </p:txBody>
      </p:sp>
      <p:sp>
        <p:nvSpPr>
          <p:cNvPr id="10" name="CaixaDeTexto 9">
            <a:extLst>
              <a:ext uri="{FF2B5EF4-FFF2-40B4-BE49-F238E27FC236}">
                <a16:creationId xmlns:a16="http://schemas.microsoft.com/office/drawing/2014/main" id="{2A70DC42-F50A-8D39-46E9-2EAC20C860EF}"/>
              </a:ext>
            </a:extLst>
          </p:cNvPr>
          <p:cNvSpPr txBox="1"/>
          <p:nvPr/>
        </p:nvSpPr>
        <p:spPr>
          <a:xfrm>
            <a:off x="7931672" y="2220729"/>
            <a:ext cx="2766303" cy="461665"/>
          </a:xfrm>
          <a:prstGeom prst="rect">
            <a:avLst/>
          </a:prstGeom>
          <a:noFill/>
        </p:spPr>
        <p:txBody>
          <a:bodyPr wrap="square" rtlCol="0">
            <a:spAutoFit/>
          </a:bodyPr>
          <a:lstStyle/>
          <a:p>
            <a:r>
              <a:rPr lang="pt-BR" sz="2400" b="1" dirty="0"/>
              <a:t>CHEATER</a:t>
            </a:r>
          </a:p>
        </p:txBody>
      </p:sp>
      <p:sp>
        <p:nvSpPr>
          <p:cNvPr id="11" name="CaixaDeTexto 10">
            <a:extLst>
              <a:ext uri="{FF2B5EF4-FFF2-40B4-BE49-F238E27FC236}">
                <a16:creationId xmlns:a16="http://schemas.microsoft.com/office/drawing/2014/main" id="{2B676CD5-31B4-64BE-CEBD-1A5A0F516539}"/>
              </a:ext>
            </a:extLst>
          </p:cNvPr>
          <p:cNvSpPr txBox="1"/>
          <p:nvPr/>
        </p:nvSpPr>
        <p:spPr>
          <a:xfrm>
            <a:off x="9064184" y="2734825"/>
            <a:ext cx="3040184" cy="3693319"/>
          </a:xfrm>
          <a:prstGeom prst="rect">
            <a:avLst/>
          </a:prstGeom>
          <a:noFill/>
        </p:spPr>
        <p:txBody>
          <a:bodyPr wrap="square">
            <a:spAutoFit/>
          </a:bodyPr>
          <a:lstStyle/>
          <a:p>
            <a:r>
              <a:rPr lang="en-US" dirty="0"/>
              <a:t>The Cheater or the famous cheater, is the one who takes advantage of gaps in games to win a video game match or even get the best items.</a:t>
            </a:r>
          </a:p>
          <a:p>
            <a:endParaRPr lang="en-US" dirty="0"/>
          </a:p>
          <a:p>
            <a:r>
              <a:rPr lang="en-US" dirty="0"/>
              <a:t>Being through programs known as cheats, or taking advantage of game bugs. We can compare it to </a:t>
            </a:r>
            <a:r>
              <a:rPr lang="en-US" b="1" dirty="0"/>
              <a:t>Marvel's</a:t>
            </a:r>
            <a:r>
              <a:rPr lang="en-US" dirty="0"/>
              <a:t> </a:t>
            </a:r>
            <a:r>
              <a:rPr lang="en-US" b="1" dirty="0"/>
              <a:t>Loki</a:t>
            </a:r>
            <a:r>
              <a:rPr lang="en-US" dirty="0"/>
              <a:t>, who uses his powers to overcome himself in various challenges.</a:t>
            </a:r>
            <a:endParaRPr lang="pt-BR" dirty="0"/>
          </a:p>
        </p:txBody>
      </p:sp>
      <p:sp>
        <p:nvSpPr>
          <p:cNvPr id="3" name="CaixaDeTexto 2">
            <a:extLst>
              <a:ext uri="{FF2B5EF4-FFF2-40B4-BE49-F238E27FC236}">
                <a16:creationId xmlns:a16="http://schemas.microsoft.com/office/drawing/2014/main" id="{275CAFAC-38F0-A08C-8050-EE069A67AD27}"/>
              </a:ext>
            </a:extLst>
          </p:cNvPr>
          <p:cNvSpPr txBox="1"/>
          <p:nvPr/>
        </p:nvSpPr>
        <p:spPr>
          <a:xfrm>
            <a:off x="3444939" y="6417470"/>
            <a:ext cx="6094602" cy="369332"/>
          </a:xfrm>
          <a:prstGeom prst="rect">
            <a:avLst/>
          </a:prstGeom>
          <a:noFill/>
        </p:spPr>
        <p:txBody>
          <a:bodyPr wrap="square">
            <a:spAutoFit/>
          </a:bodyPr>
          <a:lstStyle/>
          <a:p>
            <a:r>
              <a:rPr lang="pt-BR" dirty="0">
                <a:hlinkClick r:id="rId4"/>
              </a:rPr>
              <a:t>https://www.linkedin.com/in</a:t>
            </a:r>
            <a:r>
              <a:rPr lang="pt-BR">
                <a:hlinkClick r:id="rId4"/>
              </a:rPr>
              <a:t>/joas-antonio-dos-santos</a:t>
            </a:r>
            <a:r>
              <a:rPr lang="pt-BR"/>
              <a:t> </a:t>
            </a:r>
            <a:endParaRPr lang="pt-BR" dirty="0"/>
          </a:p>
        </p:txBody>
      </p:sp>
    </p:spTree>
    <p:extLst>
      <p:ext uri="{BB962C8B-B14F-4D97-AF65-F5344CB8AC3E}">
        <p14:creationId xmlns:p14="http://schemas.microsoft.com/office/powerpoint/2010/main" val="273803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AD1A775-63A8-ACF6-A495-897742659E46}"/>
              </a:ext>
            </a:extLst>
          </p:cNvPr>
          <p:cNvSpPr>
            <a:spLocks noGrp="1"/>
          </p:cNvSpPr>
          <p:nvPr>
            <p:ph type="title"/>
          </p:nvPr>
        </p:nvSpPr>
        <p:spPr>
          <a:xfrm>
            <a:off x="1371600" y="457200"/>
            <a:ext cx="4911393" cy="1556724"/>
          </a:xfrm>
        </p:spPr>
        <p:txBody>
          <a:bodyPr anchor="b">
            <a:normAutofit fontScale="90000"/>
          </a:bodyPr>
          <a:lstStyle/>
          <a:p>
            <a:r>
              <a:rPr lang="pt-BR" dirty="0"/>
              <a:t>Network </a:t>
            </a:r>
            <a:r>
              <a:rPr lang="pt-BR" dirty="0" err="1"/>
              <a:t>computer</a:t>
            </a:r>
            <a:r>
              <a:rPr lang="pt-BR" dirty="0"/>
              <a:t> </a:t>
            </a:r>
            <a:r>
              <a:rPr lang="pt-BR" dirty="0" err="1"/>
              <a:t>security</a:t>
            </a:r>
            <a:endParaRPr lang="pt-BR" dirty="0"/>
          </a:p>
        </p:txBody>
      </p:sp>
      <p:sp>
        <p:nvSpPr>
          <p:cNvPr id="3078" name="Content Placeholder 3077">
            <a:extLst>
              <a:ext uri="{FF2B5EF4-FFF2-40B4-BE49-F238E27FC236}">
                <a16:creationId xmlns:a16="http://schemas.microsoft.com/office/drawing/2014/main" id="{2B7749A9-AA20-4C05-C801-D9F734EA7C1E}"/>
              </a:ext>
            </a:extLst>
          </p:cNvPr>
          <p:cNvSpPr>
            <a:spLocks noGrp="1"/>
          </p:cNvSpPr>
          <p:nvPr>
            <p:ph idx="1"/>
          </p:nvPr>
        </p:nvSpPr>
        <p:spPr>
          <a:xfrm>
            <a:off x="1371601" y="2345635"/>
            <a:ext cx="4911392" cy="3583940"/>
          </a:xfrm>
        </p:spPr>
        <p:txBody>
          <a:bodyPr anchor="t">
            <a:normAutofit/>
          </a:bodyPr>
          <a:lstStyle/>
          <a:p>
            <a:r>
              <a:rPr lang="en-US" dirty="0"/>
              <a:t>The goal is to protect a computer network, which are your devices like computers and cell phones that are connected and exchanging information with each other. Ensuring that no person with bad intentions does not hack your device.</a:t>
            </a:r>
          </a:p>
        </p:txBody>
      </p:sp>
      <p:pic>
        <p:nvPicPr>
          <p:cNvPr id="3074" name="Picture 2" descr="E-Safety Guide: Protect Your Children on the Internet Today - Privacy  Australia">
            <a:extLst>
              <a:ext uri="{FF2B5EF4-FFF2-40B4-BE49-F238E27FC236}">
                <a16:creationId xmlns:a16="http://schemas.microsoft.com/office/drawing/2014/main" id="{3BA45C8A-8CD3-956F-C413-E90D552F5E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4639" y="1227313"/>
            <a:ext cx="5090161" cy="3932149"/>
          </a:xfrm>
          <a:prstGeom prst="rect">
            <a:avLst/>
          </a:prstGeom>
          <a:noFill/>
          <a:extLst>
            <a:ext uri="{909E8E84-426E-40DD-AFC4-6F175D3DCCD1}">
              <a14:hiddenFill xmlns:a14="http://schemas.microsoft.com/office/drawing/2010/main">
                <a:solidFill>
                  <a:srgbClr val="FFFFFF"/>
                </a:solidFill>
              </a14:hiddenFill>
            </a:ext>
          </a:extLst>
        </p:spPr>
      </p:pic>
      <p:sp>
        <p:nvSpPr>
          <p:cNvPr id="3083" name="Rectangle 308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ixaDeTexto 2">
            <a:extLst>
              <a:ext uri="{FF2B5EF4-FFF2-40B4-BE49-F238E27FC236}">
                <a16:creationId xmlns:a16="http://schemas.microsoft.com/office/drawing/2014/main" id="{EF03D188-1E9D-1976-52ED-9787760629AF}"/>
              </a:ext>
            </a:extLst>
          </p:cNvPr>
          <p:cNvSpPr txBox="1"/>
          <p:nvPr/>
        </p:nvSpPr>
        <p:spPr>
          <a:xfrm>
            <a:off x="3444939" y="6417470"/>
            <a:ext cx="6094602" cy="369332"/>
          </a:xfrm>
          <a:prstGeom prst="rect">
            <a:avLst/>
          </a:prstGeom>
          <a:noFill/>
        </p:spPr>
        <p:txBody>
          <a:bodyPr wrap="square">
            <a:spAutoFit/>
          </a:bodyPr>
          <a:lstStyle/>
          <a:p>
            <a:r>
              <a:rPr lang="pt-BR" dirty="0">
                <a:hlinkClick r:id="rId3"/>
              </a:rPr>
              <a:t>https://www.linkedin.com/in</a:t>
            </a:r>
            <a:r>
              <a:rPr lang="pt-BR">
                <a:hlinkClick r:id="rId3"/>
              </a:rPr>
              <a:t>/joas-antonio-dos-santos</a:t>
            </a:r>
            <a:r>
              <a:rPr lang="pt-BR"/>
              <a:t> </a:t>
            </a:r>
            <a:endParaRPr lang="pt-BR" dirty="0"/>
          </a:p>
        </p:txBody>
      </p:sp>
    </p:spTree>
    <p:extLst>
      <p:ext uri="{BB962C8B-B14F-4D97-AF65-F5344CB8AC3E}">
        <p14:creationId xmlns:p14="http://schemas.microsoft.com/office/powerpoint/2010/main" val="225486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5" name="Rectangle 4106">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C95448-BD98-FF8A-3A09-FA24FB061A2A}"/>
              </a:ext>
            </a:extLst>
          </p:cNvPr>
          <p:cNvSpPr>
            <a:spLocks noGrp="1"/>
          </p:cNvSpPr>
          <p:nvPr>
            <p:ph type="title"/>
          </p:nvPr>
        </p:nvSpPr>
        <p:spPr>
          <a:xfrm>
            <a:off x="197141" y="-161017"/>
            <a:ext cx="7537508" cy="1556724"/>
          </a:xfrm>
        </p:spPr>
        <p:txBody>
          <a:bodyPr anchor="b">
            <a:normAutofit/>
          </a:bodyPr>
          <a:lstStyle/>
          <a:p>
            <a:r>
              <a:rPr lang="pt-BR" dirty="0" err="1"/>
              <a:t>Protect</a:t>
            </a:r>
            <a:r>
              <a:rPr lang="pt-BR" dirty="0"/>
              <a:t> </a:t>
            </a:r>
            <a:r>
              <a:rPr lang="pt-BR" dirty="0" err="1"/>
              <a:t>your</a:t>
            </a:r>
            <a:r>
              <a:rPr lang="pt-BR" dirty="0"/>
              <a:t> </a:t>
            </a:r>
            <a:r>
              <a:rPr lang="pt-BR" dirty="0" err="1"/>
              <a:t>computer</a:t>
            </a:r>
            <a:endParaRPr lang="pt-BR" dirty="0"/>
          </a:p>
        </p:txBody>
      </p:sp>
      <p:sp>
        <p:nvSpPr>
          <p:cNvPr id="4116" name="Content Placeholder 4103">
            <a:extLst>
              <a:ext uri="{FF2B5EF4-FFF2-40B4-BE49-F238E27FC236}">
                <a16:creationId xmlns:a16="http://schemas.microsoft.com/office/drawing/2014/main" id="{FC35A0C9-205C-71EA-165E-E570A57E7D59}"/>
              </a:ext>
            </a:extLst>
          </p:cNvPr>
          <p:cNvSpPr>
            <a:spLocks noGrp="1"/>
          </p:cNvSpPr>
          <p:nvPr>
            <p:ph idx="1"/>
          </p:nvPr>
        </p:nvSpPr>
        <p:spPr>
          <a:xfrm>
            <a:off x="6284748" y="1597093"/>
            <a:ext cx="4911392" cy="3583940"/>
          </a:xfrm>
        </p:spPr>
        <p:txBody>
          <a:bodyPr anchor="t">
            <a:normAutofit/>
          </a:bodyPr>
          <a:lstStyle/>
          <a:p>
            <a:pPr marL="0" indent="0">
              <a:buNone/>
            </a:pPr>
            <a:r>
              <a:rPr lang="en-US" sz="1600" dirty="0"/>
              <a:t>2. Put a strong password: Passwords are the secret that will restrict access to unauthorized people;</a:t>
            </a:r>
          </a:p>
          <a:p>
            <a:pPr marL="342900" indent="-342900">
              <a:buFont typeface="+mj-lt"/>
              <a:buAutoNum type="arabicPeriod"/>
            </a:pPr>
            <a:endParaRPr lang="en-US" sz="1600" dirty="0"/>
          </a:p>
        </p:txBody>
      </p:sp>
      <p:sp>
        <p:nvSpPr>
          <p:cNvPr id="4117" name="Rectangle 4108">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10">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Antivirus software">
            <a:extLst>
              <a:ext uri="{FF2B5EF4-FFF2-40B4-BE49-F238E27FC236}">
                <a16:creationId xmlns:a16="http://schemas.microsoft.com/office/drawing/2014/main" id="{7D36228A-71F0-DE97-A998-3FCBEE0EF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08" y="2402804"/>
            <a:ext cx="2626628" cy="1558466"/>
          </a:xfrm>
          <a:prstGeom prst="rect">
            <a:avLst/>
          </a:prstGeom>
          <a:noFill/>
          <a:extLst>
            <a:ext uri="{909E8E84-426E-40DD-AFC4-6F175D3DCCD1}">
              <a14:hiddenFill xmlns:a14="http://schemas.microsoft.com/office/drawing/2010/main">
                <a:solidFill>
                  <a:srgbClr val="FFFFFF"/>
                </a:solidFill>
              </a14:hiddenFill>
            </a:ext>
          </a:extLst>
        </p:spPr>
      </p:pic>
      <p:sp>
        <p:nvSpPr>
          <p:cNvPr id="17" name="CaixaDeTexto 16">
            <a:extLst>
              <a:ext uri="{FF2B5EF4-FFF2-40B4-BE49-F238E27FC236}">
                <a16:creationId xmlns:a16="http://schemas.microsoft.com/office/drawing/2014/main" id="{CFFE5B3A-53DB-3A47-D21E-AACF86DFBAA1}"/>
              </a:ext>
            </a:extLst>
          </p:cNvPr>
          <p:cNvSpPr txBox="1"/>
          <p:nvPr/>
        </p:nvSpPr>
        <p:spPr>
          <a:xfrm>
            <a:off x="1394" y="1511835"/>
            <a:ext cx="6094602" cy="923330"/>
          </a:xfrm>
          <a:prstGeom prst="rect">
            <a:avLst/>
          </a:prstGeom>
          <a:noFill/>
        </p:spPr>
        <p:txBody>
          <a:bodyPr wrap="square">
            <a:spAutoFit/>
          </a:bodyPr>
          <a:lstStyle/>
          <a:p>
            <a:pPr marL="342900" indent="-342900">
              <a:buFont typeface="+mj-lt"/>
              <a:buAutoNum type="arabicPeriod"/>
            </a:pPr>
            <a:r>
              <a:rPr lang="en-US" sz="1800" dirty="0"/>
              <a:t>Use antivirus software: Think of antivirus as a vaccine, it ensures that your computer is not infected by any virus that destroys your computer or cell phone;</a:t>
            </a:r>
          </a:p>
        </p:txBody>
      </p:sp>
      <p:pic>
        <p:nvPicPr>
          <p:cNvPr id="5" name="Picture 8" descr="The Inconvenient Truth About Your Eight-Character Password">
            <a:extLst>
              <a:ext uri="{FF2B5EF4-FFF2-40B4-BE49-F238E27FC236}">
                <a16:creationId xmlns:a16="http://schemas.microsoft.com/office/drawing/2014/main" id="{49F7CC42-9B83-A28F-A4FC-46310215C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63" y="2221275"/>
            <a:ext cx="2952750" cy="1543050"/>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4103">
            <a:extLst>
              <a:ext uri="{FF2B5EF4-FFF2-40B4-BE49-F238E27FC236}">
                <a16:creationId xmlns:a16="http://schemas.microsoft.com/office/drawing/2014/main" id="{C5F897C8-3EB0-A2E1-AA9C-A7F2F387DBD7}"/>
              </a:ext>
            </a:extLst>
          </p:cNvPr>
          <p:cNvSpPr txBox="1">
            <a:spLocks/>
          </p:cNvSpPr>
          <p:nvPr/>
        </p:nvSpPr>
        <p:spPr>
          <a:xfrm>
            <a:off x="98315" y="3524483"/>
            <a:ext cx="4911392" cy="3583940"/>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endParaRPr lang="en-US" sz="1600" dirty="0"/>
          </a:p>
          <a:p>
            <a:pPr marL="0" indent="0">
              <a:buFont typeface="Arial" panose="020B0604020202020204" pitchFamily="34" charset="0"/>
              <a:buNone/>
            </a:pPr>
            <a:r>
              <a:rPr lang="en-US" sz="1600" dirty="0"/>
              <a:t>3. Backup or copy of information: It is very important to ensure that you do not end up losing any kind of information from your computer. Think of backup as copying keys, so you always have a spare key in case you lose one;</a:t>
            </a:r>
          </a:p>
        </p:txBody>
      </p:sp>
      <p:pic>
        <p:nvPicPr>
          <p:cNvPr id="4108" name="Picture 12" descr="Como fazer backup e restaurar arquivos no Android? - Canaltech">
            <a:extLst>
              <a:ext uri="{FF2B5EF4-FFF2-40B4-BE49-F238E27FC236}">
                <a16:creationId xmlns:a16="http://schemas.microsoft.com/office/drawing/2014/main" id="{9BD31B39-BB4C-B4AE-6CE6-16D511ED16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15" y="5094107"/>
            <a:ext cx="2293776" cy="1288810"/>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4103">
            <a:extLst>
              <a:ext uri="{FF2B5EF4-FFF2-40B4-BE49-F238E27FC236}">
                <a16:creationId xmlns:a16="http://schemas.microsoft.com/office/drawing/2014/main" id="{821A07FE-2822-4615-3ACA-61EC0A95D11B}"/>
              </a:ext>
            </a:extLst>
          </p:cNvPr>
          <p:cNvSpPr txBox="1">
            <a:spLocks/>
          </p:cNvSpPr>
          <p:nvPr/>
        </p:nvSpPr>
        <p:spPr>
          <a:xfrm>
            <a:off x="6284744" y="3524483"/>
            <a:ext cx="4911392" cy="3583940"/>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endParaRPr lang="en-US" sz="1600" dirty="0"/>
          </a:p>
          <a:p>
            <a:pPr marL="0" indent="0">
              <a:buFont typeface="Arial" panose="020B0604020202020204" pitchFamily="34" charset="0"/>
              <a:buNone/>
            </a:pPr>
            <a:r>
              <a:rPr lang="en-US" sz="1600" dirty="0"/>
              <a:t>4. Safe internet browsing: It is an important point of security, because when you search the internet you are exposed to various threats, so always search on trusted sites and don't click on anything you see around, consult someone before that.</a:t>
            </a:r>
          </a:p>
        </p:txBody>
      </p:sp>
      <p:pic>
        <p:nvPicPr>
          <p:cNvPr id="4110" name="Picture 14" descr="Internet Safety Tips for Your Child">
            <a:extLst>
              <a:ext uri="{FF2B5EF4-FFF2-40B4-BE49-F238E27FC236}">
                <a16:creationId xmlns:a16="http://schemas.microsoft.com/office/drawing/2014/main" id="{11FD4E63-9D8C-D8DF-E083-631BE2663F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690" y="5078852"/>
            <a:ext cx="3600450" cy="12668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4AF33E36-B368-8D6C-730B-113591FD208D}"/>
              </a:ext>
            </a:extLst>
          </p:cNvPr>
          <p:cNvSpPr txBox="1"/>
          <p:nvPr/>
        </p:nvSpPr>
        <p:spPr>
          <a:xfrm>
            <a:off x="3444939" y="6417470"/>
            <a:ext cx="6094602" cy="369332"/>
          </a:xfrm>
          <a:prstGeom prst="rect">
            <a:avLst/>
          </a:prstGeom>
          <a:noFill/>
        </p:spPr>
        <p:txBody>
          <a:bodyPr wrap="square">
            <a:spAutoFit/>
          </a:bodyPr>
          <a:lstStyle/>
          <a:p>
            <a:r>
              <a:rPr lang="pt-BR" dirty="0">
                <a:hlinkClick r:id="rId6"/>
              </a:rPr>
              <a:t>https://www.linkedin.com/in</a:t>
            </a:r>
            <a:r>
              <a:rPr lang="pt-BR">
                <a:hlinkClick r:id="rId6"/>
              </a:rPr>
              <a:t>/joas-antonio-dos-santos</a:t>
            </a:r>
            <a:r>
              <a:rPr lang="pt-BR"/>
              <a:t> </a:t>
            </a:r>
            <a:endParaRPr lang="pt-BR" dirty="0"/>
          </a:p>
        </p:txBody>
      </p:sp>
    </p:spTree>
    <p:extLst>
      <p:ext uri="{BB962C8B-B14F-4D97-AF65-F5344CB8AC3E}">
        <p14:creationId xmlns:p14="http://schemas.microsoft.com/office/powerpoint/2010/main" val="194691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E9981D0-F956-2522-5E41-0DE4599A58F3}"/>
              </a:ext>
            </a:extLst>
          </p:cNvPr>
          <p:cNvSpPr>
            <a:spLocks noGrp="1"/>
          </p:cNvSpPr>
          <p:nvPr>
            <p:ph type="title"/>
          </p:nvPr>
        </p:nvSpPr>
        <p:spPr>
          <a:xfrm>
            <a:off x="1371600" y="457200"/>
            <a:ext cx="4911393" cy="1556724"/>
          </a:xfrm>
        </p:spPr>
        <p:txBody>
          <a:bodyPr anchor="b">
            <a:normAutofit/>
          </a:bodyPr>
          <a:lstStyle/>
          <a:p>
            <a:r>
              <a:rPr lang="pt-BR" dirty="0"/>
              <a:t>Computer vírus</a:t>
            </a:r>
          </a:p>
        </p:txBody>
      </p:sp>
      <p:sp>
        <p:nvSpPr>
          <p:cNvPr id="3" name="Espaço Reservado para Conteúdo 2">
            <a:extLst>
              <a:ext uri="{FF2B5EF4-FFF2-40B4-BE49-F238E27FC236}">
                <a16:creationId xmlns:a16="http://schemas.microsoft.com/office/drawing/2014/main" id="{F515C17F-01B5-B1CA-FA8F-704F2FDC4A9F}"/>
              </a:ext>
            </a:extLst>
          </p:cNvPr>
          <p:cNvSpPr>
            <a:spLocks noGrp="1"/>
          </p:cNvSpPr>
          <p:nvPr>
            <p:ph idx="1"/>
          </p:nvPr>
        </p:nvSpPr>
        <p:spPr>
          <a:xfrm>
            <a:off x="1371601" y="2345635"/>
            <a:ext cx="4911392" cy="3583940"/>
          </a:xfrm>
        </p:spPr>
        <p:txBody>
          <a:bodyPr anchor="t">
            <a:normAutofit/>
          </a:bodyPr>
          <a:lstStyle/>
          <a:p>
            <a:r>
              <a:rPr lang="en-US" sz="1600" dirty="0"/>
              <a:t>Computer viruses are like diseases that affect us, without proper care, we can get sick and contract a virus that can be weak or strong.</a:t>
            </a:r>
          </a:p>
          <a:p>
            <a:r>
              <a:rPr lang="en-US" sz="1600" dirty="0"/>
              <a:t>But unlike the virus that affects us humans, computer viruses aim to do actions that can harm your computer, lock your files or even steal money and passwords.</a:t>
            </a:r>
          </a:p>
          <a:p>
            <a:r>
              <a:rPr lang="en-US" sz="1600" dirty="0"/>
              <a:t>Some Malicious Hackers create virus to steal game account passwords or even spy on you without your awareness</a:t>
            </a:r>
            <a:endParaRPr lang="pt-BR" sz="1600" dirty="0"/>
          </a:p>
        </p:txBody>
      </p:sp>
      <p:pic>
        <p:nvPicPr>
          <p:cNvPr id="6146" name="Picture 2" descr="Security tips for kids: beware of viruses | Kaspersky official blog">
            <a:extLst>
              <a:ext uri="{FF2B5EF4-FFF2-40B4-BE49-F238E27FC236}">
                <a16:creationId xmlns:a16="http://schemas.microsoft.com/office/drawing/2014/main" id="{6D826EE8-9ADD-A5F2-8132-9F2441AB9F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4639" y="648307"/>
            <a:ext cx="5090161" cy="5090161"/>
          </a:xfrm>
          <a:prstGeom prst="rect">
            <a:avLst/>
          </a:prstGeom>
          <a:noFill/>
          <a:extLst>
            <a:ext uri="{909E8E84-426E-40DD-AFC4-6F175D3DCCD1}">
              <a14:hiddenFill xmlns:a14="http://schemas.microsoft.com/office/drawing/2010/main">
                <a:solidFill>
                  <a:srgbClr val="FFFFFF"/>
                </a:solidFill>
              </a14:hiddenFill>
            </a:ext>
          </a:extLst>
        </p:spPr>
      </p:pic>
      <p:sp>
        <p:nvSpPr>
          <p:cNvPr id="6153" name="Rectangle 6152">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6B36C135-353A-8BB4-8E5A-27C22B9FE8B6}"/>
              </a:ext>
            </a:extLst>
          </p:cNvPr>
          <p:cNvSpPr txBox="1"/>
          <p:nvPr/>
        </p:nvSpPr>
        <p:spPr>
          <a:xfrm>
            <a:off x="3444939" y="6417470"/>
            <a:ext cx="6094602" cy="369332"/>
          </a:xfrm>
          <a:prstGeom prst="rect">
            <a:avLst/>
          </a:prstGeom>
          <a:noFill/>
        </p:spPr>
        <p:txBody>
          <a:bodyPr wrap="square">
            <a:spAutoFit/>
          </a:bodyPr>
          <a:lstStyle/>
          <a:p>
            <a:r>
              <a:rPr lang="pt-BR" dirty="0">
                <a:hlinkClick r:id="rId3"/>
              </a:rPr>
              <a:t>https://www.linkedin.com/in</a:t>
            </a:r>
            <a:r>
              <a:rPr lang="pt-BR">
                <a:hlinkClick r:id="rId3"/>
              </a:rPr>
              <a:t>/joas-antonio-dos-santos</a:t>
            </a:r>
            <a:r>
              <a:rPr lang="pt-BR"/>
              <a:t> </a:t>
            </a:r>
            <a:endParaRPr lang="pt-BR" dirty="0"/>
          </a:p>
        </p:txBody>
      </p:sp>
    </p:spTree>
    <p:extLst>
      <p:ext uri="{BB962C8B-B14F-4D97-AF65-F5344CB8AC3E}">
        <p14:creationId xmlns:p14="http://schemas.microsoft.com/office/powerpoint/2010/main" val="23244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5E4AB72-1C42-427F-801C-32A12FD69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E9981D0-F956-2522-5E41-0DE4599A58F3}"/>
              </a:ext>
            </a:extLst>
          </p:cNvPr>
          <p:cNvSpPr>
            <a:spLocks noGrp="1"/>
          </p:cNvSpPr>
          <p:nvPr>
            <p:ph type="title"/>
          </p:nvPr>
        </p:nvSpPr>
        <p:spPr>
          <a:xfrm>
            <a:off x="1066800" y="914400"/>
            <a:ext cx="5148943" cy="1705383"/>
          </a:xfrm>
        </p:spPr>
        <p:txBody>
          <a:bodyPr anchor="t">
            <a:normAutofit/>
          </a:bodyPr>
          <a:lstStyle/>
          <a:p>
            <a:pPr algn="r"/>
            <a:r>
              <a:rPr lang="pt-BR" dirty="0"/>
              <a:t>Computer vírus - </a:t>
            </a:r>
            <a:r>
              <a:rPr lang="pt-BR" dirty="0" err="1"/>
              <a:t>Defend</a:t>
            </a:r>
            <a:endParaRPr lang="pt-BR" dirty="0"/>
          </a:p>
        </p:txBody>
      </p:sp>
      <p:pic>
        <p:nvPicPr>
          <p:cNvPr id="7170" name="Picture 2" descr="How to Protect Your Computer From Viruses - Ezylink IT">
            <a:extLst>
              <a:ext uri="{FF2B5EF4-FFF2-40B4-BE49-F238E27FC236}">
                <a16:creationId xmlns:a16="http://schemas.microsoft.com/office/drawing/2014/main" id="{8305A7C5-9F9B-EDAB-82C4-D219A192BD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5971" y="1028700"/>
            <a:ext cx="5636029" cy="3166732"/>
          </a:xfrm>
          <a:prstGeom prst="rect">
            <a:avLst/>
          </a:prstGeom>
          <a:noFill/>
          <a:extLst>
            <a:ext uri="{909E8E84-426E-40DD-AFC4-6F175D3DCCD1}">
              <a14:hiddenFill xmlns:a14="http://schemas.microsoft.com/office/drawing/2010/main">
                <a:solidFill>
                  <a:srgbClr val="FFFFFF"/>
                </a:solidFill>
              </a14:hiddenFill>
            </a:ext>
          </a:extLst>
        </p:spPr>
      </p:pic>
      <p:sp>
        <p:nvSpPr>
          <p:cNvPr id="7177" name="Rectangle 7176">
            <a:extLst>
              <a:ext uri="{FF2B5EF4-FFF2-40B4-BE49-F238E27FC236}">
                <a16:creationId xmlns:a16="http://schemas.microsoft.com/office/drawing/2014/main" id="{4CC257D2-6895-4677-996F-1A5FBB7F7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6400800"/>
            <a:ext cx="12191999" cy="457198"/>
          </a:xfrm>
          <a:prstGeom prst="rect">
            <a:avLst/>
          </a:prstGeom>
          <a:gradFill>
            <a:gsLst>
              <a:gs pos="0">
                <a:schemeClr val="accent5">
                  <a:alpha val="80000"/>
                </a:schemeClr>
              </a:gs>
              <a:gs pos="100000">
                <a:schemeClr val="accent6">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4328FF51-22A9-49F6-8C79-1FFC470CA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800"/>
            <a:ext cx="8153396" cy="457200"/>
          </a:xfrm>
          <a:prstGeom prst="rect">
            <a:avLst/>
          </a:prstGeom>
          <a:gradFill>
            <a:gsLst>
              <a:gs pos="0">
                <a:schemeClr val="accent6">
                  <a:alpha val="61000"/>
                </a:schemeClr>
              </a:gs>
              <a:gs pos="99000">
                <a:schemeClr val="accent2">
                  <a:alpha val="77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2F19D9E3-490C-D924-2036-48A6A6228E69}"/>
              </a:ext>
            </a:extLst>
          </p:cNvPr>
          <p:cNvSpPr txBox="1"/>
          <p:nvPr/>
        </p:nvSpPr>
        <p:spPr>
          <a:xfrm>
            <a:off x="782162" y="2689979"/>
            <a:ext cx="6094378" cy="3139321"/>
          </a:xfrm>
          <a:prstGeom prst="rect">
            <a:avLst/>
          </a:prstGeom>
          <a:noFill/>
        </p:spPr>
        <p:txBody>
          <a:bodyPr wrap="square">
            <a:spAutoFit/>
          </a:bodyPr>
          <a:lstStyle/>
          <a:p>
            <a:pPr marL="342900" indent="-342900">
              <a:buFont typeface="+mj-lt"/>
              <a:buAutoNum type="arabicPeriod"/>
            </a:pPr>
            <a:r>
              <a:rPr lang="en-US" dirty="0"/>
              <a:t>Use antivirus;</a:t>
            </a:r>
          </a:p>
          <a:p>
            <a:pPr marL="342900" indent="-342900">
              <a:buFont typeface="+mj-lt"/>
              <a:buAutoNum type="arabicPeriod"/>
            </a:pPr>
            <a:endParaRPr lang="en-US" dirty="0"/>
          </a:p>
          <a:p>
            <a:pPr marL="342900" indent="-342900">
              <a:buFont typeface="+mj-lt"/>
              <a:buAutoNum type="arabicPeriod"/>
            </a:pPr>
            <a:r>
              <a:rPr lang="en-US" dirty="0"/>
              <a:t>Do not click on any website or download button;</a:t>
            </a:r>
          </a:p>
          <a:p>
            <a:pPr marL="342900" indent="-342900">
              <a:buFont typeface="+mj-lt"/>
              <a:buAutoNum type="arabicPeriod"/>
            </a:pPr>
            <a:endParaRPr lang="en-US" dirty="0"/>
          </a:p>
          <a:p>
            <a:pPr marL="342900" indent="-342900">
              <a:buFont typeface="+mj-lt"/>
              <a:buAutoNum type="arabicPeriod"/>
            </a:pPr>
            <a:r>
              <a:rPr lang="en-US" dirty="0"/>
              <a:t>Do not download any apps from unknown websites;</a:t>
            </a:r>
          </a:p>
          <a:p>
            <a:pPr marL="342900" indent="-342900">
              <a:buFont typeface="+mj-lt"/>
              <a:buAutoNum type="arabicPeriod"/>
            </a:pPr>
            <a:endParaRPr lang="en-US" dirty="0"/>
          </a:p>
          <a:p>
            <a:pPr marL="342900" indent="-342900">
              <a:buFont typeface="+mj-lt"/>
              <a:buAutoNum type="arabicPeriod"/>
            </a:pPr>
            <a:r>
              <a:rPr lang="en-US" dirty="0"/>
              <a:t>If you receive something sent by your friend or family member, confirm that they sent it;</a:t>
            </a:r>
          </a:p>
          <a:p>
            <a:pPr marL="342900" indent="-342900">
              <a:buFont typeface="+mj-lt"/>
              <a:buAutoNum type="arabicPeriod"/>
            </a:pPr>
            <a:endParaRPr lang="en-US" dirty="0"/>
          </a:p>
          <a:p>
            <a:pPr marL="342900" indent="-342900">
              <a:buFont typeface="+mj-lt"/>
              <a:buAutoNum type="arabicPeriod"/>
            </a:pPr>
            <a:r>
              <a:rPr lang="en-US" dirty="0"/>
              <a:t>Do not download anything that comes by email, </a:t>
            </a:r>
            <a:r>
              <a:rPr lang="en-US" dirty="0" err="1"/>
              <a:t>whatsapp</a:t>
            </a:r>
            <a:r>
              <a:rPr lang="en-US" dirty="0"/>
              <a:t> and telegram for example.</a:t>
            </a:r>
            <a:endParaRPr lang="pt-BR" dirty="0"/>
          </a:p>
        </p:txBody>
      </p:sp>
      <p:sp>
        <p:nvSpPr>
          <p:cNvPr id="3" name="CaixaDeTexto 2">
            <a:extLst>
              <a:ext uri="{FF2B5EF4-FFF2-40B4-BE49-F238E27FC236}">
                <a16:creationId xmlns:a16="http://schemas.microsoft.com/office/drawing/2014/main" id="{D6A645A5-C092-3AAB-CD1E-02BAE87BE07A}"/>
              </a:ext>
            </a:extLst>
          </p:cNvPr>
          <p:cNvSpPr txBox="1"/>
          <p:nvPr/>
        </p:nvSpPr>
        <p:spPr>
          <a:xfrm>
            <a:off x="3444939" y="6417470"/>
            <a:ext cx="6094602" cy="369332"/>
          </a:xfrm>
          <a:prstGeom prst="rect">
            <a:avLst/>
          </a:prstGeom>
          <a:noFill/>
        </p:spPr>
        <p:txBody>
          <a:bodyPr wrap="square">
            <a:spAutoFit/>
          </a:bodyPr>
          <a:lstStyle/>
          <a:p>
            <a:r>
              <a:rPr lang="pt-BR" dirty="0">
                <a:hlinkClick r:id="rId3"/>
              </a:rPr>
              <a:t>https://www.linkedin.com/in</a:t>
            </a:r>
            <a:r>
              <a:rPr lang="pt-BR">
                <a:hlinkClick r:id="rId3"/>
              </a:rPr>
              <a:t>/joas-antonio-dos-santos</a:t>
            </a:r>
            <a:r>
              <a:rPr lang="pt-BR"/>
              <a:t> </a:t>
            </a:r>
            <a:endParaRPr lang="pt-BR" dirty="0"/>
          </a:p>
        </p:txBody>
      </p:sp>
    </p:spTree>
    <p:extLst>
      <p:ext uri="{BB962C8B-B14F-4D97-AF65-F5344CB8AC3E}">
        <p14:creationId xmlns:p14="http://schemas.microsoft.com/office/powerpoint/2010/main" val="1920472053"/>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B2430"/>
      </a:dk2>
      <a:lt2>
        <a:srgbClr val="F0F3F1"/>
      </a:lt2>
      <a:accent1>
        <a:srgbClr val="D739B7"/>
      </a:accent1>
      <a:accent2>
        <a:srgbClr val="A327C5"/>
      </a:accent2>
      <a:accent3>
        <a:srgbClr val="7339D7"/>
      </a:accent3>
      <a:accent4>
        <a:srgbClr val="373EC9"/>
      </a:accent4>
      <a:accent5>
        <a:srgbClr val="3983D7"/>
      </a:accent5>
      <a:accent6>
        <a:srgbClr val="27B2C5"/>
      </a:accent6>
      <a:hlink>
        <a:srgbClr val="3F65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364</TotalTime>
  <Words>2038</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19</vt:i4>
      </vt:variant>
    </vt:vector>
  </HeadingPairs>
  <TitlesOfParts>
    <vt:vector size="22" baseType="lpstr">
      <vt:lpstr>Arial</vt:lpstr>
      <vt:lpstr>Tw Cen MT</vt:lpstr>
      <vt:lpstr>GradientRiseVTI</vt:lpstr>
      <vt:lpstr>Cyber Security for Kids 2</vt:lpstr>
      <vt:lpstr>ABOUT PDF</vt:lpstr>
      <vt:lpstr>What is cybersecurity?</vt:lpstr>
      <vt:lpstr>Apresentação do PowerPoint</vt:lpstr>
      <vt:lpstr>Hacker vs cheater</vt:lpstr>
      <vt:lpstr>Network computer security</vt:lpstr>
      <vt:lpstr>Protect your computer</vt:lpstr>
      <vt:lpstr>Computer vírus</vt:lpstr>
      <vt:lpstr>Computer vírus - Defend</vt:lpstr>
      <vt:lpstr>Safe browsing security</vt:lpstr>
      <vt:lpstr>Social network security</vt:lpstr>
      <vt:lpstr>Protect your cell phone</vt:lpstr>
      <vt:lpstr>Online shopping security</vt:lpstr>
      <vt:lpstr>PROTECT YOUR NETWORK COMPUTER</vt:lpstr>
      <vt:lpstr>cyberbullying</vt:lpstr>
      <vt:lpstr>how to avoid cyberbullying</vt:lpstr>
      <vt:lpstr>Security Definitions </vt:lpstr>
      <vt:lpstr>Security Definitions #2</vt:lpstr>
      <vt:lpstr>Books recomendations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for Kids 2</dc:title>
  <dc:creator>Joas Antonio dos Santos Barbosa</dc:creator>
  <cp:lastModifiedBy>Joas Barbosa</cp:lastModifiedBy>
  <cp:revision>10</cp:revision>
  <dcterms:created xsi:type="dcterms:W3CDTF">2022-08-05T23:06:13Z</dcterms:created>
  <dcterms:modified xsi:type="dcterms:W3CDTF">2023-05-10T21:40:45Z</dcterms:modified>
</cp:coreProperties>
</file>