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32" autoAdjust="0"/>
    <p:restoredTop sz="95096" autoAdjust="0"/>
  </p:normalViewPr>
  <p:slideViewPr>
    <p:cSldViewPr>
      <p:cViewPr varScale="1">
        <p:scale>
          <a:sx n="49" d="100"/>
          <a:sy n="49" d="100"/>
        </p:scale>
        <p:origin x="1884" y="42"/>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Strategy_&amp;_Metrics_-_3" TargetMode="External"/><Relationship Id="rId13" Type="http://schemas.openxmlformats.org/officeDocument/2006/relationships/hyperlink" Target="https://www.owasp.org/index.php/SAMM_-_Design_Review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Education_&amp;_Guidance_-_3" TargetMode="External"/><Relationship Id="rId12" Type="http://schemas.openxmlformats.org/officeDocument/2006/relationships/hyperlink" Target="https://www.owasp.org/index.php/SAMM_-_Threat_Assessment_-_1"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Strategy_&amp;_Metrics_-_1"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ecurity_Testing_-_1" TargetMode="External"/><Relationship Id="rId10" Type="http://schemas.openxmlformats.org/officeDocument/2006/relationships/hyperlink" Target="https://www.owasp.org/index.php/OWASP_Risk_Rating_Methodology"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Education_&amp;_Guidance_-_1" TargetMode="External"/><Relationship Id="rId14" Type="http://schemas.openxmlformats.org/officeDocument/2006/relationships/hyperlink" Target="https://www.owasp.org/index.php/SAMM_-_Code_Review_-_1"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Başlayın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Tüm</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uygulamaları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veri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varlıklarını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belgelendirin</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Daha</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büyük</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kurumlar</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amaç</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Yapılandırma</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Yönetimi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Veri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Tabanı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(CMDB)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oluşturmayı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düşünebilir</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Tabanlı</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Portfolyö</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Yaklaşımı</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perspektifi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uygulama</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 </a:t>
          </a:r>
          <a:r>
            <a:rPr lang="en-US" sz="9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portfolyönüzün</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korunma</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 </a:t>
          </a:r>
          <a:r>
            <a:rPr lang="en-US" sz="9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ihtiyaçlarını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belirleyin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işlem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korunan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varlığı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gizlilik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yasaları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düzenlemelere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parça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parça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yapılmalıdır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Güçlü</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Temele</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Oturtun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ekiplerinin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uyması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çizgisi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oluşturacak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odaklı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politika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standart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Bu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politika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standartlara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kullanımları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yönergeleri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sağlayan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ortak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tekrar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kullanılabilir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güvenlik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kontrolleri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tanımlayın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Zorunlu</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tutulacak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farklı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rollerini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konularını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hedefleyecek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güvenliği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eğitim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içeriği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hazırlayın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Mevcut</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Süreçlerle</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Entegre</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Hale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Getirin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Güvenli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doğrulama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belirleyin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bunları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mevcut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operasyonel</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süreçlere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entegre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edin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proje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takımlarının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başarılı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olması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konu</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uzmanlarını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destek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hizmetlerini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sağlayın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Metriklerle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destekleme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kararlarını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metriklere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yakalanan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analiz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verilerine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belirleyin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Metrikler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faaliyetlerine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bağlılık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sunulan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çözülen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kapsamı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tip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ortaya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çıkma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sayılarına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yoğunluğu</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vb.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Içermektedir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Kök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nedenlerin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araştırılması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faaliyetlerinden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verileri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kurum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çapında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stratejik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sistematik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geliştirmeleri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sağlamak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de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kalıplarını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analiz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edin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Ana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gelişim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alanlarını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belirlemek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kurumunuzu</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benzer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kurumlar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kıyaslayarak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yetkinlik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açığı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analizi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yapın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yürütme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planı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hazırlayın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onayı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alın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IT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organizasyonunun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tamamı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güvenliği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farkındalık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kampanyası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Gereken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özenin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kapsamını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düzeyini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düzgün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belirlemek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güvence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yönergeleri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Buna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API’lerinizi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ölçün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önceliklendirin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Sonuçları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CMDB very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tabanınıza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ekleyin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Tutarlı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kurumunuzun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risk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toleransını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yansıtan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faktörleri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ortak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risk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derecelendirme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modeli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güvenliği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programı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benimseyin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C02DB81-333D-C748-8AF4-65359B719E74}" type="sibTrans" cxnId="{AFB279A7-B036-2C4F-8DD8-37D715363A86}">
      <dgm:prSet/>
      <dgm:spPr/>
      <dgm:t>
        <a:bodyPr/>
        <a:lstStyle/>
        <a:p>
          <a:endParaRPr lang="en-US"/>
        </a:p>
      </dgm:t>
    </dgm:pt>
    <dgm:pt modelId="{5330F5FD-52B0-144C-814A-D62027712440}" type="parTrans" cxnId="{AFB279A7-B036-2C4F-8DD8-37D715363A86}">
      <dgm:prSet/>
      <dgm:spPr/>
      <dgm:t>
        <a:bodyPr/>
        <a:lstStyle/>
        <a:p>
          <a:endParaRPr lang="en-US"/>
        </a:p>
      </dgm:t>
    </dgm:pt>
    <dgm:pt modelId="{4032551C-85E5-4956-941C-BE308AB41132}">
      <dgm:prSet phldrT="[Text]" custT="1"/>
      <dgm:spPr>
        <a:solidFill>
          <a:schemeClr val="bg1">
            <a:lumMod val="95000"/>
            <a:alpha val="90000"/>
          </a:schemeClr>
        </a:solidFill>
      </dgm:spPr>
      <dgm:t>
        <a:bodyPr lIns="91440" rIns="91440"/>
        <a:lstStyle/>
        <a:p>
          <a:pPr marL="82800" indent="-82800" algn="l" rtl="0"/>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tehdit</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modellemeyi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tasarım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gözden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geçirmelerini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kodlama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kod</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analizlerini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sızma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testlerini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çözümlerini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içermektedir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0B146330-CB3B-4220-866E-9D0667EF0A5A}" type="parTrans" cxnId="{E99F2850-206C-43D9-AEC7-1BF2E0C9B594}">
      <dgm:prSet/>
      <dgm:spPr/>
      <dgm:t>
        <a:bodyPr/>
        <a:lstStyle/>
        <a:p>
          <a:endParaRPr lang="en-US"/>
        </a:p>
      </dgm:t>
    </dgm:pt>
    <dgm:pt modelId="{5DF21057-32FD-495C-98DF-473D6578E6A1}" type="sibTrans" cxnId="{E99F2850-206C-43D9-AEC7-1BF2E0C9B594}">
      <dgm:prSet/>
      <dgm:spPr/>
      <dgm:t>
        <a:bodyPr/>
        <a:lstStyle/>
        <a:p>
          <a:endParaRPr lang="en-US"/>
        </a:p>
      </dgm:t>
    </dgm:pt>
    <dgm:pt modelId="{55A3FEC0-C8BF-4433-893B-6371AC5B9E0E}">
      <dgm:prSet phldrT="[Text]" custT="1"/>
      <dgm:spPr>
        <a:solidFill>
          <a:schemeClr val="bg1">
            <a:lumMod val="95000"/>
            <a:alpha val="90000"/>
          </a:schemeClr>
        </a:solidFill>
      </dgm:spPr>
      <dgm:t>
        <a:bodyPr lIns="91440" rIns="91440"/>
        <a:lstStyle/>
        <a:p>
          <a:pPr marL="82800" indent="-82800" algn="l" rtl="0"/>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Hatalarınızdan</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öğrenin</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gelişmeleri</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teşvik</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edin</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BE05250-2515-4F2B-A599-3276349CA7EC}" type="parTrans" cxnId="{9C086480-5FDC-46A5-8B0E-35461E77B645}">
      <dgm:prSet/>
      <dgm:spPr/>
    </dgm:pt>
    <dgm:pt modelId="{2DAF0972-F98A-4CF5-8BAA-DCE8C2422E90}" type="sibTrans" cxnId="{9C086480-5FDC-46A5-8B0E-35461E77B645}">
      <dgm:prSet/>
      <dgm:spPr/>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t>
        <a:bodyPr/>
        <a:lstStyle/>
        <a:p>
          <a:endParaRPr lang="en-US"/>
        </a:p>
      </dgm:t>
    </dgm:pt>
  </dgm:ptLst>
  <dgm:cxnLst>
    <dgm:cxn modelId="{469E487E-F0E4-4400-AA39-3813DAC2D493}" srcId="{5723059F-06B7-4E57-89DB-EF1AC9A66654}" destId="{F07B8E8B-96F5-4983-82B3-83A75552F3EA}" srcOrd="3" destOrd="0" parTransId="{8C4C6F51-54CF-4E1D-9FB8-75AB7DC25781}" sibTransId="{34F33D30-9604-4CC9-AB5D-13D7672AE842}"/>
    <dgm:cxn modelId="{BBB13087-447B-294F-AFB1-D3712B8353B8}" type="presOf" srcId="{C40210B5-480D-4766-978A-36F3F23CB9B8}" destId="{00DAAF4C-114B-41A9-AAA5-51A8EB19C769}"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1D33E389-58B7-1142-A6BD-8178E5656980}" type="presOf" srcId="{7FF32AF6-DBCC-4EB2-B43B-A00188F7D204}" destId="{F55C0F19-ACD0-452E-8743-4A25E747654D}" srcOrd="0" destOrd="0"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99A0BECD-C0EB-442E-A14E-115C6C2004C6}" srcId="{C40210B5-480D-4766-978A-36F3F23CB9B8}" destId="{D8BC7F1A-0E3C-445E-9575-4512324EDAC9}" srcOrd="1" destOrd="0" parTransId="{F2853B7C-C640-407B-AE16-3B6A7DC44BF1}" sibTransId="{BC7E3830-1E0B-47C9-BCFB-30E22DBC39D8}"/>
    <dgm:cxn modelId="{A30BB18F-E0AE-47B5-ADC6-D7DCF9B5ABE6}" srcId="{99114BD6-AB84-47D7-90FA-E674D66B7A70}" destId="{29D76988-94EC-456A-9326-82A5AA778D9E}" srcOrd="3" destOrd="0" parTransId="{6A4B80EA-0979-48A1-9532-E35ABAD830C6}" sibTransId="{41E4CEE4-E668-414D-904A-3A62818B4066}"/>
    <dgm:cxn modelId="{C2DC27EF-6BCD-7441-AED6-06191BA94EBD}" type="presOf" srcId="{5723059F-06B7-4E57-89DB-EF1AC9A66654}" destId="{32E4C202-A073-4E81-BC9F-5F3538C94998}"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6A3585BA-CA15-D445-B363-69657B2B32CF}" type="presOf" srcId="{085D3A5B-E8C3-4ABB-9F97-7914BC595087}" destId="{1BBF15A1-D05A-4DF7-B79B-CA1460F5C0E4}" srcOrd="0" destOrd="2" presId="urn:microsoft.com/office/officeart/2005/8/layout/vList5"/>
    <dgm:cxn modelId="{037BDB8F-830F-44B2-9861-7E6A03948B87}" srcId="{31D7BC77-F301-4E5F-8A9F-BD9C4229C695}" destId="{085D3A5B-E8C3-4ABB-9F97-7914BC595087}" srcOrd="2" destOrd="0" parTransId="{D596540A-BB15-4E6E-8AD1-6C9E49AFC4B6}" sibTransId="{D74C2B73-3ED0-4D65-BFF8-1F8F86CFC71F}"/>
    <dgm:cxn modelId="{5B471791-B1D8-6F41-BFB9-9F219E74198D}" type="presOf" srcId="{31D7BC77-F301-4E5F-8A9F-BD9C4229C695}" destId="{17989DDF-81A9-4A76-BCBA-5B2768E57B7F}"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962AFFE9-B6FE-7E4C-82C5-DA2F105924FE}" type="presOf" srcId="{FE1D3C8A-BAB1-4DF8-A33A-DAA9700726E1}" destId="{F55C0F19-ACD0-452E-8743-4A25E747654D}" srcOrd="0" destOrd="1" presId="urn:microsoft.com/office/officeart/2005/8/layout/vList5"/>
    <dgm:cxn modelId="{822FA58E-2B10-AA45-AAA6-D868389BD866}" type="presOf" srcId="{024BBBE2-0706-4354-8AB0-3262009E8862}" destId="{F55C0F19-ACD0-452E-8743-4A25E747654D}" srcOrd="0" destOrd="2" presId="urn:microsoft.com/office/officeart/2005/8/layout/vList5"/>
    <dgm:cxn modelId="{0D8776E4-C6E0-DD41-8284-A92422A38905}" type="presOf" srcId="{0945CDD4-9E6A-4629-B151-EFF4819549CB}" destId="{ED648348-3383-4156-B7CD-1CB7092349F2}" srcOrd="0" destOrd="2"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886C4BA-2115-5941-977B-68503F3F259A}" type="presOf" srcId="{BCC482EA-6C38-44EB-ABEC-842881B2C10F}" destId="{ED648348-3383-4156-B7CD-1CB7092349F2}" srcOrd="0" destOrd="0"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C086480-5FDC-46A5-8B0E-35461E77B645}" srcId="{C40210B5-480D-4766-978A-36F3F23CB9B8}" destId="{55A3FEC0-C8BF-4433-893B-6371AC5B9E0E}" srcOrd="2" destOrd="0" parTransId="{FBE05250-2515-4F2B-A599-3276349CA7EC}" sibTransId="{2DAF0972-F98A-4CF5-8BAA-DCE8C2422E90}"/>
    <dgm:cxn modelId="{765AE6D2-A4D5-46DF-86B1-1EE3CB1E9E29}" type="presOf" srcId="{55A3FEC0-C8BF-4433-893B-6371AC5B9E0E}" destId="{BCBAC2F4-E546-4A38-8714-1F12CC525401}" srcOrd="0" destOrd="2"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9A63BADE-E25A-48FB-9671-EE7EAB6807F3}" srcId="{5723059F-06B7-4E57-89DB-EF1AC9A66654}" destId="{F576BD5F-AD4E-429F-935A-1A67C630AE0F}" srcOrd="0" destOrd="0" parTransId="{EE435F92-04EC-45B6-94A8-51EF1EBF242B}" sibTransId="{1EBA831D-0061-461C-A1EF-795466184E12}"/>
    <dgm:cxn modelId="{E99F2850-206C-43D9-AEC7-1BF2E0C9B594}" srcId="{31D7BC77-F301-4E5F-8A9F-BD9C4229C695}" destId="{4032551C-85E5-4956-941C-BE308AB41132}" srcOrd="1" destOrd="0" parTransId="{0B146330-CB3B-4220-866E-9D0667EF0A5A}" sibTransId="{5DF21057-32FD-495C-98DF-473D6578E6A1}"/>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4AAFEA1C-0D0F-B34B-A23B-00BCE0C7AB80}" type="presOf" srcId="{7816F859-9BB8-418F-993B-33CDEC6D01E8}" destId="{BCBAC2F4-E546-4A38-8714-1F12CC525401}"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FD9C069B-4BC5-AF4E-B9A3-9EE6325C1020}" type="presOf" srcId="{F07B8E8B-96F5-4983-82B3-83A75552F3EA}" destId="{29555282-7DBF-4954-82C2-561252AD070F}" srcOrd="0" destOrd="3"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BEC458BC-FBE4-4D00-9454-1E14F4CB9C2D}" srcId="{5723059F-06B7-4E57-89DB-EF1AC9A66654}" destId="{ABA88485-4799-4A3E-A395-465F2466FC90}" srcOrd="1" destOrd="0" parTransId="{69D2C3E2-C6D1-4586-8000-17E989285CF4}" sibTransId="{A4B40327-8B99-4AA2-82D9-D2FD89917F3B}"/>
    <dgm:cxn modelId="{E477C266-8354-2E4E-B998-1968C3E9AAC3}" type="presOf" srcId="{99114BD6-AB84-47D7-90FA-E674D66B7A70}" destId="{13D31E1D-AAA2-4FA3-B46E-809665F827F4}" srcOrd="0" destOrd="0" presId="urn:microsoft.com/office/officeart/2005/8/layout/vList5"/>
    <dgm:cxn modelId="{1E4B6446-9807-4BBF-ABF6-18BAAA396EAD}" type="presOf" srcId="{4032551C-85E5-4956-941C-BE308AB41132}" destId="{1BBF15A1-D05A-4DF7-B79B-CA1460F5C0E4}" srcOrd="0" destOrd="1" presId="urn:microsoft.com/office/officeart/2005/8/layout/vList5"/>
    <dgm:cxn modelId="{EA88B819-0C50-2040-9AE6-390D3F7E426F}" type="presOf" srcId="{F576BD5F-AD4E-429F-935A-1A67C630AE0F}" destId="{29555282-7DBF-4954-82C2-561252AD070F}" srcOrd="0" destOrd="0" presId="urn:microsoft.com/office/officeart/2005/8/layout/vList5"/>
    <dgm:cxn modelId="{F8C64B7F-B60A-9741-85BE-D7EA2B668159}" type="presOf" srcId="{39E7FF2B-BF9A-4849-B74B-F0434B480B07}" destId="{1BBF15A1-D05A-4DF7-B79B-CA1460F5C0E4}"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3AF172E9-5C4E-4B5A-8CB8-8FFF05450408}" srcId="{BDF0D463-07CB-4904-B045-2FC63D99B581}" destId="{024BBBE2-0706-4354-8AB0-3262009E8862}" srcOrd="2" destOrd="0" parTransId="{8AF02AF4-6088-4389-900C-B1A6C7B52EA4}" sibTransId="{C468EA37-5762-4D06-A4F9-E930ECF24341}"/>
    <dgm:cxn modelId="{68D71606-5C52-434C-93A7-B1ED203D82B8}" srcId="{BDF0D463-07CB-4904-B045-2FC63D99B581}" destId="{7FF32AF6-DBCC-4EB2-B43B-A00188F7D204}" srcOrd="0" destOrd="0" parTransId="{0B3561F2-F580-4BA5-B06C-3004CD728F94}" sibTransId="{2CCD953C-110F-4B11-9CBE-349755B93BC6}"/>
    <dgm:cxn modelId="{D75BDABB-0E4D-8D48-A5FC-9B1905DA98C5}" type="presOf" srcId="{84E62741-DE92-5D48-8E11-F5450775D2EB}" destId="{ED648348-3383-4156-B7CD-1CB7092349F2}" srcOrd="0" destOrd="1" presId="urn:microsoft.com/office/officeart/2005/8/layout/vList5"/>
    <dgm:cxn modelId="{2F80760B-CAFC-4846-A58F-E09AC74FC5DD}" type="presOf" srcId="{DA2B7DFC-AE2C-443E-8CBC-87D79BE207FB}" destId="{71703B9B-47D8-4F48-B97D-9DC075FD943B}"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8759A102-6DD6-447D-AC76-DA13C8FF9544}" srcId="{DA2B7DFC-AE2C-443E-8CBC-87D79BE207FB}" destId="{5723059F-06B7-4E57-89DB-EF1AC9A66654}" srcOrd="1" destOrd="0" parTransId="{69CA534A-D7C1-40A6-A52D-08C1C25C2AF2}" sibTransId="{D22B1E2D-9241-472F-8A9E-565E70887137}"/>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Kaynak</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varlıklarının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gizlilik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kimlik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doğrulama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bütünlük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erişilebilirlik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ilkeleri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beklenen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mantığı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korunma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bulunan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toplanmalı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Yorum</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Talepleri</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(RFP)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Kontrat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Planlama</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Geliştiriciler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uzmanları</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paydaşlar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planlama</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Eskiyen</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Sistemler</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Operasyonlar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kılavuzlar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örn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yama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içermelidir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gerekli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veriler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arşivlenmelidir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veriler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silinmelidir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Dağıtım</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Yaygınlaştırma</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programınız</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örn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SDLC,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iyi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kullanım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örnekleri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kılavuzlar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dış</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geliştiriciler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Operasyonlar</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Değişiklik</a:t>
          </a:r>
          <a:r>
            <a:rPr lang="en-US" sz="1050" b="1"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noProof="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ara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yüzlerin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ihtiyaç</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duyulan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yetkilendirmeler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gerekli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bileşenlerin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dağıtımı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otomatize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Fonksiyonel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fonksiyonel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olmayan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toplanmalıdır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etme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operasyonun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yönlerini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kapsayan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bütçe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planlanmalı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Planlama</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fazı</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yerine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getirilip</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getirilmeidği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takip</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hizmet</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seviyesi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anlaşmaları</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(SLA)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a:t>
          </a:r>
          <a:r>
            <a:rPr lang="en-AU" sz="9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Güvenli</a:t>
          </a:r>
          <a:r>
            <a:rPr lang="en-AU" sz="9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Yazılım</a:t>
          </a:r>
          <a:r>
            <a:rPr lang="en-AU" sz="9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Sözleşmesi</a:t>
          </a:r>
          <a:r>
            <a:rPr lang="en-AU" sz="9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Eki</a:t>
          </a:r>
          <a:r>
            <a:rPr lang="en-AU" sz="9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rPr>
            <a:t>gibi</a:t>
          </a:r>
          <a:r>
            <a:rPr lang="en-AU" sz="9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rPr>
            <a:t>şablonlar</a:t>
          </a:r>
          <a:r>
            <a:rPr lang="en-AU" sz="9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rPr>
            <a:t>ve</a:t>
          </a:r>
          <a:r>
            <a:rPr lang="en-AU" sz="900" noProof="0" dirty="0" smtClean="0">
              <a:latin typeface="Liberation Sans" panose="020B0604020202020204"/>
              <a:ea typeface="Liberation Sans" panose="020B0604020202020204" pitchFamily="34" charset="0"/>
              <a:cs typeface="Liberation Sans" panose="020B0604020202020204" pitchFamily="34" charset="0"/>
            </a:rPr>
            <a:t> control </a:t>
          </a:r>
          <a:r>
            <a:rPr lang="en-AU" sz="900" noProof="0" dirty="0" err="1" smtClean="0">
              <a:latin typeface="Liberation Sans" panose="020B0604020202020204"/>
              <a:ea typeface="Liberation Sans" panose="020B0604020202020204" pitchFamily="34" charset="0"/>
              <a:cs typeface="Liberation Sans" panose="020B0604020202020204" pitchFamily="34" charset="0"/>
            </a:rPr>
            <a:t>listeleri</a:t>
          </a:r>
          <a:r>
            <a:rPr lang="en-AU" sz="9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a:ea typeface="Liberation Sans" panose="020B0604020202020204" pitchFamily="34" charset="0"/>
              <a:cs typeface="Liberation Sans" panose="020B0604020202020204" pitchFamily="34" charset="0"/>
            </a:rPr>
            <a:t>benimsenmelidir</a:t>
          </a:r>
          <a:r>
            <a:rPr lang="en-AU" sz="900" noProof="0" dirty="0" smtClean="0">
              <a:latin typeface="Liberation Sans" panose="020B0604020202020204"/>
              <a:ea typeface="Liberation Sans" panose="020B0604020202020204" pitchFamily="34" charset="0"/>
              <a:cs typeface="Liberation Sans" panose="020B0604020202020204" pitchFamily="34" charset="0"/>
            </a:rPr>
            <a:t>.</a:t>
          </a:r>
          <a:r>
            <a:rPr lang="en-AU" sz="900" noProof="0" dirty="0">
              <a:latin typeface="Liberation Sans" panose="020B0604020202020204"/>
              <a:ea typeface="Liberation Sans" panose="020B0604020202020204" pitchFamily="34" charset="0"/>
              <a:cs typeface="Liberation Sans" panose="020B0604020202020204" pitchFamily="34" charset="0"/>
            </a:rPr>
            <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smtClean="0">
              <a:latin typeface="Liberation Sans" panose="020B0604020202020204"/>
              <a:ea typeface="Liberation Sans" panose="020B0604020202020204" pitchFamily="34" charset="0"/>
              <a:cs typeface="Liberation Sans" panose="020B0604020202020204" pitchFamily="34" charset="0"/>
            </a:rPr>
            <a:t>Not: </a:t>
          </a:r>
          <a:r>
            <a:rPr lang="en-US" sz="900" b="0" dirty="0" smtClean="0">
              <a:latin typeface="Liberation Sans" panose="020B0604020202020204"/>
            </a:rPr>
            <a:t>Bu </a:t>
          </a:r>
          <a:r>
            <a:rPr lang="en-US" sz="900" b="0" dirty="0" err="1" smtClean="0">
              <a:latin typeface="Liberation Sans" panose="020B0604020202020204"/>
            </a:rPr>
            <a:t>ek</a:t>
          </a:r>
          <a:r>
            <a:rPr lang="en-US" sz="900" b="0" dirty="0" smtClean="0">
              <a:latin typeface="Liberation Sans" panose="020B0604020202020204"/>
            </a:rPr>
            <a:t> ABD </a:t>
          </a:r>
          <a:r>
            <a:rPr lang="en-US" sz="900" b="0" dirty="0" err="1" smtClean="0">
              <a:latin typeface="Liberation Sans" panose="020B0604020202020204"/>
            </a:rPr>
            <a:t>sözleşme</a:t>
          </a:r>
          <a:r>
            <a:rPr lang="en-US" sz="900" b="0" dirty="0" smtClean="0">
              <a:latin typeface="Liberation Sans" panose="020B0604020202020204"/>
            </a:rPr>
            <a:t> </a:t>
          </a:r>
          <a:r>
            <a:rPr lang="en-US" sz="900" b="0" dirty="0" err="1" smtClean="0">
              <a:latin typeface="Liberation Sans" panose="020B0604020202020204"/>
            </a:rPr>
            <a:t>hukukuna</a:t>
          </a:r>
          <a:r>
            <a:rPr lang="en-US" sz="900" b="0" dirty="0" smtClean="0">
              <a:latin typeface="Liberation Sans" panose="020B0604020202020204"/>
            </a:rPr>
            <a:t> </a:t>
          </a:r>
          <a:r>
            <a:rPr lang="en-US" sz="900" b="0" dirty="0" err="1" smtClean="0">
              <a:latin typeface="Liberation Sans" panose="020B0604020202020204"/>
            </a:rPr>
            <a:t>göredir</a:t>
          </a:r>
          <a:r>
            <a:rPr lang="en-US" sz="900" b="0" dirty="0" smtClean="0">
              <a:latin typeface="Liberation Sans" panose="020B0604020202020204"/>
            </a:rPr>
            <a:t>, </a:t>
          </a:r>
          <a:r>
            <a:rPr lang="en-US" sz="900" b="0" dirty="0" err="1" smtClean="0">
              <a:latin typeface="Liberation Sans" panose="020B0604020202020204"/>
            </a:rPr>
            <a:t>bu</a:t>
          </a:r>
          <a:r>
            <a:rPr lang="en-US" sz="900" b="0" dirty="0" smtClean="0">
              <a:latin typeface="Liberation Sans" panose="020B0604020202020204"/>
            </a:rPr>
            <a:t> </a:t>
          </a:r>
          <a:r>
            <a:rPr lang="en-US" sz="900" b="0" dirty="0" err="1" smtClean="0">
              <a:latin typeface="Liberation Sans" panose="020B0604020202020204"/>
            </a:rPr>
            <a:t>yüzden</a:t>
          </a:r>
          <a:r>
            <a:rPr lang="en-US" sz="900" b="0" dirty="0" smtClean="0">
              <a:latin typeface="Liberation Sans" panose="020B0604020202020204"/>
            </a:rPr>
            <a:t> </a:t>
          </a:r>
          <a:r>
            <a:rPr lang="en-US" sz="900" b="0" dirty="0" err="1" smtClean="0">
              <a:latin typeface="Liberation Sans" panose="020B0604020202020204"/>
            </a:rPr>
            <a:t>örnek</a:t>
          </a:r>
          <a:r>
            <a:rPr lang="en-US" sz="900" b="0" dirty="0" smtClean="0">
              <a:latin typeface="Liberation Sans" panose="020B0604020202020204"/>
            </a:rPr>
            <a:t> </a:t>
          </a:r>
          <a:r>
            <a:rPr lang="en-US" sz="900" b="0" dirty="0" err="1" smtClean="0">
              <a:latin typeface="Liberation Sans" panose="020B0604020202020204"/>
            </a:rPr>
            <a:t>eki</a:t>
          </a:r>
          <a:r>
            <a:rPr lang="en-US" sz="900" b="0" dirty="0" smtClean="0">
              <a:latin typeface="Liberation Sans" panose="020B0604020202020204"/>
            </a:rPr>
            <a:t> </a:t>
          </a:r>
          <a:r>
            <a:rPr lang="en-US" sz="900" b="0" dirty="0" err="1" smtClean="0">
              <a:latin typeface="Liberation Sans" panose="020B0604020202020204"/>
            </a:rPr>
            <a:t>kullanmadan</a:t>
          </a:r>
          <a:r>
            <a:rPr lang="en-US" sz="900" b="0" dirty="0" smtClean="0">
              <a:latin typeface="Liberation Sans" panose="020B0604020202020204"/>
            </a:rPr>
            <a:t> </a:t>
          </a:r>
          <a:r>
            <a:rPr lang="en-US" sz="900" b="0" dirty="0" err="1" smtClean="0">
              <a:latin typeface="Liberation Sans" panose="020B0604020202020204"/>
            </a:rPr>
            <a:t>önce</a:t>
          </a:r>
          <a:r>
            <a:rPr lang="en-US" sz="900" b="0" dirty="0" smtClean="0">
              <a:latin typeface="Liberation Sans" panose="020B0604020202020204"/>
            </a:rPr>
            <a:t> </a:t>
          </a:r>
          <a:r>
            <a:rPr lang="en-US" sz="900" b="0" dirty="0" err="1" smtClean="0">
              <a:latin typeface="Liberation Sans" panose="020B0604020202020204"/>
            </a:rPr>
            <a:t>lütfen</a:t>
          </a:r>
          <a:r>
            <a:rPr lang="en-US" sz="900" b="0" dirty="0" smtClean="0">
              <a:latin typeface="Liberation Sans" panose="020B0604020202020204"/>
            </a:rPr>
            <a:t> </a:t>
          </a:r>
          <a:r>
            <a:rPr lang="en-US" sz="900" b="0" dirty="0" err="1" smtClean="0">
              <a:latin typeface="Liberation Sans" panose="020B0604020202020204"/>
            </a:rPr>
            <a:t>yetkin</a:t>
          </a:r>
          <a:r>
            <a:rPr lang="en-US" sz="900" b="0" dirty="0" smtClean="0">
              <a:latin typeface="Liberation Sans" panose="020B0604020202020204"/>
            </a:rPr>
            <a:t> </a:t>
          </a:r>
          <a:r>
            <a:rPr lang="en-US" sz="900" b="0" dirty="0" err="1" smtClean="0">
              <a:latin typeface="Liberation Sans" panose="020B0604020202020204"/>
            </a:rPr>
            <a:t>kişilerden</a:t>
          </a:r>
          <a:r>
            <a:rPr lang="en-US" sz="900" b="0" dirty="0" smtClean="0">
              <a:latin typeface="Liberation Sans" panose="020B0604020202020204"/>
            </a:rPr>
            <a:t> </a:t>
          </a:r>
          <a:r>
            <a:rPr lang="en-US" sz="900" b="0" dirty="0" err="1" smtClean="0">
              <a:latin typeface="Liberation Sans" panose="020B0604020202020204"/>
            </a:rPr>
            <a:t>yasal</a:t>
          </a:r>
          <a:r>
            <a:rPr lang="en-US" sz="900" b="0" dirty="0" smtClean="0">
              <a:latin typeface="Liberation Sans" panose="020B0604020202020204"/>
            </a:rPr>
            <a:t> </a:t>
          </a:r>
          <a:r>
            <a:rPr lang="en-US" sz="900" b="0" dirty="0" err="1" smtClean="0">
              <a:latin typeface="Liberation Sans" panose="020B0604020202020204"/>
            </a:rPr>
            <a:t>tavsiye</a:t>
          </a:r>
          <a:r>
            <a:rPr lang="en-US" sz="900" b="0" dirty="0" smtClean="0">
              <a:latin typeface="Liberation Sans" panose="020B0604020202020204"/>
            </a:rPr>
            <a:t> </a:t>
          </a:r>
          <a:r>
            <a:rPr lang="en-US" sz="900" b="0" dirty="0" err="1" smtClean="0">
              <a:latin typeface="Liberation Sans" panose="020B0604020202020204"/>
            </a:rPr>
            <a:t>alınız</a:t>
          </a:r>
          <a:r>
            <a:rPr lang="en-US" sz="900" b="0" dirty="0" smtClean="0">
              <a:latin typeface="Liberation Sans" panose="020B0604020202020204"/>
            </a:rPr>
            <a:t>.</a:t>
          </a:r>
          <a:endParaRPr lang="en-US" sz="900" noProof="0" dirty="0">
            <a:latin typeface="Liberation Sans" panose="020B0604020202020204"/>
            <a:ea typeface="Liberation Sans" panose="020B0604020202020204" pitchFamily="34" charset="0"/>
            <a:cs typeface="Liberation Sans" panose="020B0604020202020204" pitchFamily="34" charset="0"/>
          </a:endParaRP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Korunma</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ihtiyaçlarına</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beklenen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tehdit</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düzeyine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uygun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kontrolleri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önlemleri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belirlenmelidir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sahibinin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kalan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riskleri</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kabul</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ettiğinden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ilave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kaynaklar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sağladığından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emin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olunmalıdır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Her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sprintte</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fonksiyonel</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olmayan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eklenen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kısıtlamaları</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içerecek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hikayelerinin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oluşturulduğundan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emin</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olunmalıdır</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perspektiflerine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istismar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senaryoları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oluşturulmalıdır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aktif</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hale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getirilmeli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ihtiyaç</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duyulursa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öncesinde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kullanılan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uygulamalara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dönülmelidir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CMDB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dokümantasyon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son hale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getirilmelidir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Kullanıcıların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farkındalığı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artırılmalı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kullanılabilirlik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arasındaki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çatışmazlıklar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Değişiklikler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örn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işletim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sisteminin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ara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katman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kütüphaneler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bileşenlerin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yeni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sürümlerine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geçilmesi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planlanmalı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Değişiklik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tabanı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(CMDB)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dokümantasyon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çalışma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kitapları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proje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dokümantasyonu</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kontrolleri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önlemleri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güncellenmelidir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Kullanılmayan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hesapların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rollerin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izinlerin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silinmesi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beraber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kaldıırlmalıdır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CMDB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tabanında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durumu</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kaldırıldı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olarak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değiştirilmelidir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fonksiyonları</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IT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entegrasyon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testleri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koordine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5354B4DE-28F2-4CCE-9AC6-FC3337B7377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testleri</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iç</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süreçlere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korunma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ihtiyaçlarına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tarafından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varsayılan</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tehdit</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düzeyine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err="1" smtClean="0">
              <a:latin typeface="Liberation Sans" panose="020B0604020202020204" pitchFamily="34" charset="0"/>
              <a:ea typeface="Liberation Sans" panose="020B0604020202020204" pitchFamily="34" charset="0"/>
              <a:cs typeface="Liberation Sans" panose="020B0604020202020204" pitchFamily="34" charset="0"/>
            </a:rPr>
            <a:t>yönetilmelidir</a:t>
          </a: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364037F-783A-4EAD-89F7-587469136B08}" type="parTrans" cxnId="{D4918D14-3F55-4615-A125-65231038D491}">
      <dgm:prSet/>
      <dgm:spPr/>
    </dgm:pt>
    <dgm:pt modelId="{C384F4D2-120E-46DA-A6E2-7D78D5050842}" type="sibTrans" cxnId="{D4918D14-3F55-4615-A125-65231038D491}">
      <dgm:prSet/>
      <dgm:spPr/>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D4918D14-3F55-4615-A125-65231038D491}" srcId="{E8F64231-9604-4DA4-A0DB-AC6DA1428615}" destId="{5354B4DE-28F2-4CCE-9AC6-FC3337B73778}" srcOrd="3" destOrd="0" parTransId="{2364037F-783A-4EAD-89F7-587469136B08}" sibTransId="{C384F4D2-120E-46DA-A6E2-7D78D5050842}"/>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A388D428-4F98-48D8-8876-3C68803337CF}" type="presOf" srcId="{5354B4DE-28F2-4CCE-9AC6-FC3337B73778}" destId="{992D08B6-B207-435B-A893-D17B49418ACB}" srcOrd="0" destOrd="3"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Tüm</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uygulamaları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veri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varlıklarını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belgelendirin</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Daha</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büyük</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kurumlar</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amaç</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Yapılandırma</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Yönetimi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Veri</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Tabanı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(CMDB)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oluşturmayı</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düşünebilir</a:t>
          </a:r>
          <a:r>
            <a:rPr lang="en-US" sz="900" kern="1200" dirty="0" smtClean="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güvenliği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programı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benimseyin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Ana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gelişim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alanlarını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belirlemek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kurumunuzu</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benzer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kurumlar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kıyaslayarak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yetkinlik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açığı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analizi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yapın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yürütme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planı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hazırlayın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onayı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alın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IT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organizasyonunun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tamamı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güvenliği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farkındalık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kampanyası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Başlayın</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perspektifi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uygulama</a:t>
          </a:r>
          <a:r>
            <a:rPr lang="en-US"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 </a:t>
          </a:r>
          <a:r>
            <a:rPr lang="en-US"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portfolyönüzün</a:t>
          </a:r>
          <a:r>
            <a:rPr lang="en-US"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korunma</a:t>
          </a:r>
          <a:r>
            <a:rPr lang="en-US"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 </a:t>
          </a:r>
          <a:r>
            <a:rPr lang="en-US"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ihtiyaçlarını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belirleyin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işlem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korunan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varlığı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gizlilik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yasaları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düzenlemelere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parça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parça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yapılmalıdır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Tutarlı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kurumunuzun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risk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toleransını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yansıtan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faktörleri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ortak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risk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derecelendirme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modeli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Buna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API’lerinizi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ölçün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önceliklendirin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Sonuçları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CMDB very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tabanınıza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ekleyin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Gereken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özenin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kapsamını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düzeyini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düzgün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belirlemek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güvence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yönergeleri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Tabanlı</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Portfolyö</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Yaklaşımı</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ekiplerinin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uyması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çizgisi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oluşturacak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odaklı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politika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standart</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Bu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politika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standartlara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kullanımları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yönergeleri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sağlayan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ortak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tekrar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kullanılabilir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güvenlik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kontrolleri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seti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tanımlayın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Zorunlu</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tutulacak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farklı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rollerini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konularını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hedefleyecek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güvenliği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eğitim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içeriği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hazırlayın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Güçlü</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Temele</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Oturtun</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Güvenli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doğrulama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belirleyin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bunları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mevcut</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operasyonel</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süreçlere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entegre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edin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tehdit</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modellemeyi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tasarım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gözden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geçirmelerini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kodlama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kod</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analizlerini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sızma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testlerini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çözümlerini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içermektedir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proje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takımlarının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başarılı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olması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konu</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uzmanlarını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destek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hizmetlerini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sağlayın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Mevcut</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Süreçlerle</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Entegre</a:t>
          </a:r>
          <a:r>
            <a:rPr lang="en-US" sz="1050" b="1" kern="1200" dirty="0" smtClean="0">
              <a:latin typeface="Liberation Sans" panose="020B0604020202020204" pitchFamily="34" charset="0"/>
              <a:ea typeface="Liberation Sans" panose="020B0604020202020204" pitchFamily="34" charset="0"/>
              <a:cs typeface="Liberation Sans" panose="020B0604020202020204" pitchFamily="34" charset="0"/>
            </a:rPr>
            <a:t> Hale </a:t>
          </a:r>
          <a:r>
            <a:rPr lang="en-US" sz="105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Getirin</a:t>
          </a: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Metriklerle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destekleme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kararlarını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metriklere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yakalanan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analiz</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verilerine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belirleyin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Metrikler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faaliyetlerine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bağlılık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sunulan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çözülen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kapsamı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tip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ortaya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çıkma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sayılarına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yoğunluğu</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vb.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Içermektedir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Kök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nedenlerin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araştırılması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faaliyetlerinden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gelen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verileri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kurum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çapında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stratejik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sistematik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geliştirmeleri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sağlamak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de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kalıplarını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analiz</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edin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Hatalarınızdan</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öğrenin</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gelişmeleri</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teşvik</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edin</a:t>
          </a:r>
          <a:r>
            <a:rPr lang="en-US" sz="90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varlıklarının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gizlilik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kimlik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doğrulama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bütünlük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erişilebilirlik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ilkeleri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beklenen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mantığı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korunma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bulunan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toplanmalı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Fonksiyonel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fonksiyonel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olmayan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toplanmalıdır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faaliyetleri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etme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operasyonun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yönlerini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kapsayan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bütçe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planlanmalı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Kaynak</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programınız</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örn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SDLC,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iyi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kullanım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örnekleri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ilgili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kılavuzlar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dış</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geliştiriciler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Planlama</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fazı</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gereksinimlerin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yerine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getirilip</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getirilmeidği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takip</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hizmet</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seviyesi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anlaşmaları</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(SLA)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Güvenli</a:t>
          </a:r>
          <a:r>
            <a:rPr lang="en-AU" sz="900" kern="12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Yazılım</a:t>
          </a:r>
          <a:r>
            <a:rPr lang="en-AU" sz="900" kern="12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Sözleşmesi</a:t>
          </a:r>
          <a:r>
            <a:rPr lang="en-AU" sz="900" kern="1200" noProof="0" dirty="0"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Eki</a:t>
          </a:r>
          <a:r>
            <a:rPr lang="en-AU" sz="900" kern="12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rPr>
            <a:t>gibi</a:t>
          </a:r>
          <a:r>
            <a:rPr lang="en-AU" sz="900" kern="12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rPr>
            <a:t>şablonlar</a:t>
          </a:r>
          <a:r>
            <a:rPr lang="en-AU" sz="900" kern="12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a:ea typeface="Liberation Sans" panose="020B0604020202020204" pitchFamily="34" charset="0"/>
              <a:cs typeface="Liberation Sans" panose="020B0604020202020204" pitchFamily="34" charset="0"/>
            </a:rPr>
            <a:t> control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rPr>
            <a:t>listeleri</a:t>
          </a:r>
          <a:r>
            <a:rPr lang="en-AU" sz="900" kern="1200" noProof="0" dirty="0" smtClean="0">
              <a:latin typeface="Liberation Sans" panose="020B0604020202020204"/>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a:ea typeface="Liberation Sans" panose="020B0604020202020204" pitchFamily="34" charset="0"/>
              <a:cs typeface="Liberation Sans" panose="020B0604020202020204" pitchFamily="34" charset="0"/>
            </a:rPr>
            <a:t>benimsenmelidir</a:t>
          </a:r>
          <a:r>
            <a:rPr lang="en-AU" sz="900" kern="1200" noProof="0" dirty="0" smtClean="0">
              <a:latin typeface="Liberation Sans" panose="020B0604020202020204"/>
              <a:ea typeface="Liberation Sans" panose="020B0604020202020204" pitchFamily="34" charset="0"/>
              <a:cs typeface="Liberation Sans" panose="020B0604020202020204" pitchFamily="34" charset="0"/>
            </a:rPr>
            <a:t>.</a:t>
          </a:r>
          <a:r>
            <a:rPr lang="en-AU" sz="900" kern="1200" noProof="0" dirty="0">
              <a:latin typeface="Liberation Sans" panose="020B0604020202020204"/>
              <a:ea typeface="Liberation Sans" panose="020B0604020202020204" pitchFamily="34" charset="0"/>
              <a:cs typeface="Liberation Sans" panose="020B0604020202020204" pitchFamily="34" charset="0"/>
            </a:rPr>
            <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smtClean="0">
              <a:latin typeface="Liberation Sans" panose="020B0604020202020204"/>
              <a:ea typeface="Liberation Sans" panose="020B0604020202020204" pitchFamily="34" charset="0"/>
              <a:cs typeface="Liberation Sans" panose="020B0604020202020204" pitchFamily="34" charset="0"/>
            </a:rPr>
            <a:t>Not: </a:t>
          </a:r>
          <a:r>
            <a:rPr lang="en-US" sz="900" b="0" kern="1200" dirty="0" smtClean="0">
              <a:latin typeface="Liberation Sans" panose="020B0604020202020204"/>
            </a:rPr>
            <a:t>Bu </a:t>
          </a:r>
          <a:r>
            <a:rPr lang="en-US" sz="900" b="0" kern="1200" dirty="0" err="1" smtClean="0">
              <a:latin typeface="Liberation Sans" panose="020B0604020202020204"/>
            </a:rPr>
            <a:t>ek</a:t>
          </a:r>
          <a:r>
            <a:rPr lang="en-US" sz="900" b="0" kern="1200" dirty="0" smtClean="0">
              <a:latin typeface="Liberation Sans" panose="020B0604020202020204"/>
            </a:rPr>
            <a:t> ABD </a:t>
          </a:r>
          <a:r>
            <a:rPr lang="en-US" sz="900" b="0" kern="1200" dirty="0" err="1" smtClean="0">
              <a:latin typeface="Liberation Sans" panose="020B0604020202020204"/>
            </a:rPr>
            <a:t>sözleşme</a:t>
          </a:r>
          <a:r>
            <a:rPr lang="en-US" sz="900" b="0" kern="1200" dirty="0" smtClean="0">
              <a:latin typeface="Liberation Sans" panose="020B0604020202020204"/>
            </a:rPr>
            <a:t> </a:t>
          </a:r>
          <a:r>
            <a:rPr lang="en-US" sz="900" b="0" kern="1200" dirty="0" err="1" smtClean="0">
              <a:latin typeface="Liberation Sans" panose="020B0604020202020204"/>
            </a:rPr>
            <a:t>hukukuna</a:t>
          </a:r>
          <a:r>
            <a:rPr lang="en-US" sz="900" b="0" kern="1200" dirty="0" smtClean="0">
              <a:latin typeface="Liberation Sans" panose="020B0604020202020204"/>
            </a:rPr>
            <a:t> </a:t>
          </a:r>
          <a:r>
            <a:rPr lang="en-US" sz="900" b="0" kern="1200" dirty="0" err="1" smtClean="0">
              <a:latin typeface="Liberation Sans" panose="020B0604020202020204"/>
            </a:rPr>
            <a:t>göredir</a:t>
          </a:r>
          <a:r>
            <a:rPr lang="en-US" sz="900" b="0" kern="1200" dirty="0" smtClean="0">
              <a:latin typeface="Liberation Sans" panose="020B0604020202020204"/>
            </a:rPr>
            <a:t>, </a:t>
          </a:r>
          <a:r>
            <a:rPr lang="en-US" sz="900" b="0" kern="1200" dirty="0" err="1" smtClean="0">
              <a:latin typeface="Liberation Sans" panose="020B0604020202020204"/>
            </a:rPr>
            <a:t>bu</a:t>
          </a:r>
          <a:r>
            <a:rPr lang="en-US" sz="900" b="0" kern="1200" dirty="0" smtClean="0">
              <a:latin typeface="Liberation Sans" panose="020B0604020202020204"/>
            </a:rPr>
            <a:t> </a:t>
          </a:r>
          <a:r>
            <a:rPr lang="en-US" sz="900" b="0" kern="1200" dirty="0" err="1" smtClean="0">
              <a:latin typeface="Liberation Sans" panose="020B0604020202020204"/>
            </a:rPr>
            <a:t>yüzden</a:t>
          </a:r>
          <a:r>
            <a:rPr lang="en-US" sz="900" b="0" kern="1200" dirty="0" smtClean="0">
              <a:latin typeface="Liberation Sans" panose="020B0604020202020204"/>
            </a:rPr>
            <a:t> </a:t>
          </a:r>
          <a:r>
            <a:rPr lang="en-US" sz="900" b="0" kern="1200" dirty="0" err="1" smtClean="0">
              <a:latin typeface="Liberation Sans" panose="020B0604020202020204"/>
            </a:rPr>
            <a:t>örnek</a:t>
          </a:r>
          <a:r>
            <a:rPr lang="en-US" sz="900" b="0" kern="1200" dirty="0" smtClean="0">
              <a:latin typeface="Liberation Sans" panose="020B0604020202020204"/>
            </a:rPr>
            <a:t> </a:t>
          </a:r>
          <a:r>
            <a:rPr lang="en-US" sz="900" b="0" kern="1200" dirty="0" err="1" smtClean="0">
              <a:latin typeface="Liberation Sans" panose="020B0604020202020204"/>
            </a:rPr>
            <a:t>eki</a:t>
          </a:r>
          <a:r>
            <a:rPr lang="en-US" sz="900" b="0" kern="1200" dirty="0" smtClean="0">
              <a:latin typeface="Liberation Sans" panose="020B0604020202020204"/>
            </a:rPr>
            <a:t> </a:t>
          </a:r>
          <a:r>
            <a:rPr lang="en-US" sz="900" b="0" kern="1200" dirty="0" err="1" smtClean="0">
              <a:latin typeface="Liberation Sans" panose="020B0604020202020204"/>
            </a:rPr>
            <a:t>kullanmadan</a:t>
          </a:r>
          <a:r>
            <a:rPr lang="en-US" sz="900" b="0" kern="1200" dirty="0" smtClean="0">
              <a:latin typeface="Liberation Sans" panose="020B0604020202020204"/>
            </a:rPr>
            <a:t> </a:t>
          </a:r>
          <a:r>
            <a:rPr lang="en-US" sz="900" b="0" kern="1200" dirty="0" err="1" smtClean="0">
              <a:latin typeface="Liberation Sans" panose="020B0604020202020204"/>
            </a:rPr>
            <a:t>önce</a:t>
          </a:r>
          <a:r>
            <a:rPr lang="en-US" sz="900" b="0" kern="1200" dirty="0" smtClean="0">
              <a:latin typeface="Liberation Sans" panose="020B0604020202020204"/>
            </a:rPr>
            <a:t> </a:t>
          </a:r>
          <a:r>
            <a:rPr lang="en-US" sz="900" b="0" kern="1200" dirty="0" err="1" smtClean="0">
              <a:latin typeface="Liberation Sans" panose="020B0604020202020204"/>
            </a:rPr>
            <a:t>lütfen</a:t>
          </a:r>
          <a:r>
            <a:rPr lang="en-US" sz="900" b="0" kern="1200" dirty="0" smtClean="0">
              <a:latin typeface="Liberation Sans" panose="020B0604020202020204"/>
            </a:rPr>
            <a:t> </a:t>
          </a:r>
          <a:r>
            <a:rPr lang="en-US" sz="900" b="0" kern="1200" dirty="0" err="1" smtClean="0">
              <a:latin typeface="Liberation Sans" panose="020B0604020202020204"/>
            </a:rPr>
            <a:t>yetkin</a:t>
          </a:r>
          <a:r>
            <a:rPr lang="en-US" sz="900" b="0" kern="1200" dirty="0" smtClean="0">
              <a:latin typeface="Liberation Sans" panose="020B0604020202020204"/>
            </a:rPr>
            <a:t> </a:t>
          </a:r>
          <a:r>
            <a:rPr lang="en-US" sz="900" b="0" kern="1200" dirty="0" err="1" smtClean="0">
              <a:latin typeface="Liberation Sans" panose="020B0604020202020204"/>
            </a:rPr>
            <a:t>kişilerden</a:t>
          </a:r>
          <a:r>
            <a:rPr lang="en-US" sz="900" b="0" kern="1200" dirty="0" smtClean="0">
              <a:latin typeface="Liberation Sans" panose="020B0604020202020204"/>
            </a:rPr>
            <a:t> </a:t>
          </a:r>
          <a:r>
            <a:rPr lang="en-US" sz="900" b="0" kern="1200" dirty="0" err="1" smtClean="0">
              <a:latin typeface="Liberation Sans" panose="020B0604020202020204"/>
            </a:rPr>
            <a:t>yasal</a:t>
          </a:r>
          <a:r>
            <a:rPr lang="en-US" sz="900" b="0" kern="1200" dirty="0" smtClean="0">
              <a:latin typeface="Liberation Sans" panose="020B0604020202020204"/>
            </a:rPr>
            <a:t> </a:t>
          </a:r>
          <a:r>
            <a:rPr lang="en-US" sz="900" b="0" kern="1200" dirty="0" err="1" smtClean="0">
              <a:latin typeface="Liberation Sans" panose="020B0604020202020204"/>
            </a:rPr>
            <a:t>tavsiye</a:t>
          </a:r>
          <a:r>
            <a:rPr lang="en-US" sz="900" b="0" kern="1200" dirty="0" smtClean="0">
              <a:latin typeface="Liberation Sans" panose="020B0604020202020204"/>
            </a:rPr>
            <a:t> </a:t>
          </a:r>
          <a:r>
            <a:rPr lang="en-US" sz="900" b="0" kern="1200" dirty="0" err="1" smtClean="0">
              <a:latin typeface="Liberation Sans" panose="020B0604020202020204"/>
            </a:rPr>
            <a:t>alınız</a:t>
          </a:r>
          <a:r>
            <a:rPr lang="en-US" sz="900" b="0" kern="1200" dirty="0" smtClean="0">
              <a:latin typeface="Liberation Sans" panose="020B0604020202020204"/>
            </a:rPr>
            <a:t>.</a:t>
          </a:r>
          <a:endParaRPr lang="en-US" sz="900" kern="1200" noProof="0" dirty="0">
            <a:latin typeface="Liberation Sans" panose="020B0604020202020204"/>
            <a:ea typeface="Liberation Sans" panose="020B0604020202020204" pitchFamily="34" charset="0"/>
            <a:cs typeface="Liberation Sans" panose="020B0604020202020204" pitchFamily="34" charset="0"/>
          </a:endParaRP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Yorum</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Talepleri</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(RFP)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Kontrat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Geliştiriciler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uzmanları</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paydaşlar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planlama</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görüşülmelidir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Korunma</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ihtiyaçlarına</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beklenen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tehdit</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düzeyine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uygun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kontrolleri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önlemleri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belirlenmelidir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sahibinin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kalan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riskleri</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kabul</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ettiğinden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ilave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kaynaklar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sağladığından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emin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olunmalıdır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Her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sprintte</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fonksiyonel</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olmayan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gereksinimler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eklenen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kısıtlamaları</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içerecek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hikayelerinin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oluşturulduğundan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emin</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olunmalıdır</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Planlama</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Tasarım</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ara</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yüzlerin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ihtiyaç</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duyulan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yetkilendirmeler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bileşenlerin</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dağıtımı</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otomatize</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fonksiyonları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IT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entegrasyon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testleri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koordine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edilmelidir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perspektiflerine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kullanım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istismar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senaryoları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oluşturulmalıdır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testleri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süreçlere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korunma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ihtiyaçlarına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tarafından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varsayılan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tehdit</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düzeyine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aktif</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hale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getirilmeli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ihtiyaç</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duyulursa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öncesinde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kullanılan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uygulamalara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dönülmelidir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CMDB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dokümantasyon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son hale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getirilmelidir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Dağıtım</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Yaygınlaştırma</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Operasyonlar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kılavuzlar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örn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yama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içermelidir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Kullanıcıların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farkındalığı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artırılmalı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kullanılabilirlik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arasındaki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çatışmazlıklar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Değişiklikler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örn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işletim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sisteminin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ara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katman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kütüphaneler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bileşenlerin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yeni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sürümlerine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geçilmesi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planlanmalı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Değişiklik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tabanı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(CMDB)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dokümantasyon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çalışma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kitapları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proje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dokümantasyonu</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dahil</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kontrolleri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önlemleri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güncellenmelidir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Operasyonlar</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Değişiklik</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Yönetimi</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gerekli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veriler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arşivlenmelidir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veriler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silinmelidir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Kullanılmayan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hesapların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rollerin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izinlerin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silinmesi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beraber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kaldıırlmalıdır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CMDB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veri</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tabanında</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durumu</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kaldırıldı</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olarak</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err="1" smtClean="0">
              <a:latin typeface="Liberation Sans" panose="020B0604020202020204" pitchFamily="34" charset="0"/>
              <a:ea typeface="Liberation Sans" panose="020B0604020202020204" pitchFamily="34" charset="0"/>
              <a:cs typeface="Liberation Sans" panose="020B0604020202020204" pitchFamily="34" charset="0"/>
            </a:rPr>
            <a:t>değiştirilmelidir</a:t>
          </a: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Eskiyen</a:t>
          </a:r>
          <a:r>
            <a:rPr lang="en-US" sz="105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kern="1200" noProof="0" dirty="0" err="1" smtClean="0">
              <a:latin typeface="Liberation Sans" panose="020B0604020202020204" pitchFamily="34" charset="0"/>
              <a:ea typeface="Liberation Sans" panose="020B0604020202020204" pitchFamily="34" charset="0"/>
              <a:cs typeface="Liberation Sans" panose="020B0604020202020204" pitchFamily="34" charset="0"/>
            </a:rPr>
            <a:t>Sistemler</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25.04.2018</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25-Apr-18</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pitchFamily="34" charset="0"/>
                          <a:cs typeface="Liberation Sans" panose="020B0604020202020204" pitchFamily="34" charset="0"/>
                        </a:rPr>
                        <a:t>Uyg</a:t>
                      </a:r>
                      <a:r>
                        <a:rPr lang="en-US" sz="1000" b="1" dirty="0" smtClean="0">
                          <a:solidFill>
                            <a:schemeClr val="tx1"/>
                          </a:solidFill>
                          <a:latin typeface="Liberation Sans" panose="020B0604020202020204" pitchFamily="34" charset="0"/>
                          <a:cs typeface="Liberation Sans" panose="020B0604020202020204" pitchFamily="34" charset="0"/>
                        </a:rPr>
                        <a:t>. </a:t>
                      </a:r>
                      <a:r>
                        <a:rPr lang="en-US" sz="1000" b="1" dirty="0" err="1" smtClean="0">
                          <a:solidFill>
                            <a:schemeClr val="tx1"/>
                          </a:solidFill>
                          <a:latin typeface="Liberation Sans" panose="020B0604020202020204" pitchFamily="34" charset="0"/>
                          <a:cs typeface="Liberation Sans" panose="020B0604020202020204" pitchFamily="34" charset="0"/>
                        </a:rPr>
                        <a:t>Özel</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pitchFamily="34" charset="0"/>
                          <a:cs typeface="Liberation Sans" panose="020B0604020202020204" pitchFamily="34" charset="0"/>
                        </a:rPr>
                        <a:t>İş</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Etkiler</a:t>
                </a:r>
                <a:endPar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2"/>
                <a:ext cx="484949" cy="297058"/>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Tehdit</a:t>
                </a: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Etkeni</a:t>
                </a:r>
                <a:endPar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Saldırı</a:t>
                </a:r>
                <a:endPar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Vektörleri</a:t>
                </a:r>
                <a:endPar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Zafiyeti</a:t>
                </a:r>
                <a:endPar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OWASP_Zed_Attack_Proxy_Project"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autodesk.com/" TargetMode="External"/><Relationship Id="rId5" Type="http://schemas.openxmlformats.org/officeDocument/2006/relationships/slide" Target="slide18.xml"/><Relationship Id="rId10" Type="http://schemas.openxmlformats.org/officeDocument/2006/relationships/hyperlink" Target="https://www.owasp.org/index.php/top10"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544235" y="9488895"/>
            <a:ext cx="1080000" cy="259200"/>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a:t>
            </a:r>
            <a:r>
              <a:rPr lang="en-US" sz="3600" b="1" dirty="0" smtClean="0">
                <a:solidFill>
                  <a:srgbClr val="000000"/>
                </a:solidFill>
                <a:latin typeface="Exo 2" panose="00000500000000000000" pitchFamily="2" charset="0"/>
              </a:rPr>
              <a:t>İlk 10 </a:t>
            </a:r>
            <a:r>
              <a:rPr lang="en-US" sz="3600" b="1" dirty="0">
                <a:solidFill>
                  <a:srgbClr val="000000"/>
                </a:solidFill>
                <a:latin typeface="Exo 2" panose="00000500000000000000" pitchFamily="2" charset="0"/>
              </a:rPr>
              <a:t>- 2017</a:t>
            </a:r>
          </a:p>
          <a:p>
            <a:r>
              <a:rPr lang="tr-TR" b="1" dirty="0" smtClean="0">
                <a:solidFill>
                  <a:srgbClr val="000000"/>
                </a:solidFill>
                <a:latin typeface="Exo 2" panose="00000500000000000000" pitchFamily="2" charset="0"/>
              </a:rPr>
              <a:t>En Tehlikeli 10 Web Uygulaması Güvenlik Açıklıkları</a:t>
            </a:r>
            <a:endParaRPr lang="tr-TR"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tr-TR" sz="11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 çalışma </a:t>
            </a:r>
            <a:r>
              <a:rPr lang="tr-TR" sz="11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a:t>
            </a:r>
            <a:r>
              <a:rPr lang="tr-TR" sz="11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lisansı kapsamında oluşturulmuştur.</a:t>
            </a:r>
            <a:endParaRPr lang="tr-TR"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760" b="1" dirty="0" err="1" smtClean="0">
                <a:solidFill>
                  <a:schemeClr val="tx2"/>
                </a:solidFill>
                <a:latin typeface="Liberation Sans" panose="020B0604020202020204" pitchFamily="34" charset="0"/>
                <a:cs typeface="Liberation Sans" panose="020B0604020202020204" pitchFamily="34" charset="0"/>
              </a:rPr>
              <a:t>Senaryo</a:t>
            </a:r>
            <a:r>
              <a:rPr lang="en-US" sz="760" b="1" dirty="0" smtClean="0">
                <a:solidFill>
                  <a:schemeClr val="tx2"/>
                </a:solidFill>
                <a:latin typeface="Liberation Sans" panose="020B0604020202020204" pitchFamily="34" charset="0"/>
                <a:cs typeface="Liberation Sans" panose="020B0604020202020204" pitchFamily="34" charset="0"/>
              </a:rPr>
              <a:t> </a:t>
            </a:r>
            <a:r>
              <a:rPr lang="en-US" sz="760" b="1" dirty="0">
                <a:solidFill>
                  <a:schemeClr val="tx2"/>
                </a:solidFill>
                <a:latin typeface="Liberation Sans" panose="020B0604020202020204" pitchFamily="34" charset="0"/>
                <a:cs typeface="Liberation Sans" panose="020B0604020202020204" pitchFamily="34" charset="0"/>
              </a:rPr>
              <a:t>#1</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uygulama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kredi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kartı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numaralarını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otomatik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tabanı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şifrelemesini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kullanarak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tabanında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tutmaktadır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Ancak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tabanından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alınırken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otomatik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olarak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çözülmektedir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bu</a:t>
            </a:r>
            <a:r>
              <a:rPr lang="en-US" sz="760" dirty="0">
                <a:solidFill>
                  <a:schemeClr val="tx2"/>
                </a:solidFill>
                <a:latin typeface="Liberation Sans" panose="020B0604020202020204" pitchFamily="34" charset="0"/>
                <a:cs typeface="Liberation Sans" panose="020B0604020202020204" pitchFamily="34" charset="0"/>
              </a:rPr>
              <a:t> da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SQL </a:t>
            </a:r>
            <a:r>
              <a:rPr lang="en-US" sz="760" dirty="0" err="1">
                <a:solidFill>
                  <a:schemeClr val="tx2"/>
                </a:solidFill>
                <a:latin typeface="Liberation Sans" panose="020B0604020202020204" pitchFamily="34" charset="0"/>
                <a:cs typeface="Liberation Sans" panose="020B0604020202020204" pitchFamily="34" charset="0"/>
              </a:rPr>
              <a:t>enjeksiyonu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açıklığı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sayesinde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kredi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kartı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numaralarının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açık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metin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olarak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alınmasına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izin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smtClean="0">
                <a:solidFill>
                  <a:schemeClr val="tx2"/>
                </a:solidFill>
                <a:latin typeface="Liberation Sans" panose="020B0604020202020204" pitchFamily="34" charset="0"/>
                <a:cs typeface="Liberation Sans" panose="020B0604020202020204" pitchFamily="34" charset="0"/>
              </a:rPr>
              <a:t>vermektedir</a:t>
            </a:r>
            <a:r>
              <a:rPr lang="en-US" sz="760" dirty="0" smtClean="0">
                <a:solidFill>
                  <a:schemeClr val="tx2"/>
                </a:solidFill>
                <a:latin typeface="Liberation Sans" panose="020B0604020202020204" pitchFamily="34" charset="0"/>
                <a:cs typeface="Liberation Sans" panose="020B0604020202020204" pitchFamily="34" charset="0"/>
              </a:rPr>
              <a:t>.</a:t>
            </a:r>
            <a:r>
              <a:rPr lang="en-US" sz="760" dirty="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pPr>
            <a:r>
              <a:rPr lang="en-US" sz="760" b="1" dirty="0" err="1" smtClean="0">
                <a:solidFill>
                  <a:schemeClr val="tx2"/>
                </a:solidFill>
                <a:latin typeface="Liberation Sans" panose="020B0604020202020204" pitchFamily="34" charset="0"/>
                <a:cs typeface="Liberation Sans" panose="020B0604020202020204" pitchFamily="34" charset="0"/>
              </a:rPr>
              <a:t>Senaryo</a:t>
            </a:r>
            <a:r>
              <a:rPr lang="en-US" sz="760" b="1" dirty="0" smtClean="0">
                <a:solidFill>
                  <a:schemeClr val="tx2"/>
                </a:solidFill>
                <a:latin typeface="Liberation Sans" panose="020B0604020202020204" pitchFamily="34" charset="0"/>
                <a:cs typeface="Liberation Sans" panose="020B0604020202020204" pitchFamily="34" charset="0"/>
              </a:rPr>
              <a:t> </a:t>
            </a:r>
            <a:r>
              <a:rPr lang="en-US" sz="760" b="1" dirty="0">
                <a:solidFill>
                  <a:schemeClr val="tx2"/>
                </a:solidFill>
                <a:latin typeface="Liberation Sans" panose="020B0604020202020204" pitchFamily="34" charset="0"/>
                <a:cs typeface="Liberation Sans" panose="020B0604020202020204" pitchFamily="34" charset="0"/>
              </a:rPr>
              <a:t>#2</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site </a:t>
            </a:r>
            <a:r>
              <a:rPr lang="en-US" sz="760" dirty="0" err="1">
                <a:solidFill>
                  <a:schemeClr val="tx2"/>
                </a:solidFill>
                <a:latin typeface="Liberation Sans" panose="020B0604020202020204" pitchFamily="34" charset="0"/>
                <a:cs typeface="Liberation Sans" panose="020B0604020202020204" pitchFamily="34" charset="0"/>
              </a:rPr>
              <a:t>tüm</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sayfaları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için</a:t>
            </a:r>
            <a:r>
              <a:rPr lang="en-US" sz="760" dirty="0">
                <a:solidFill>
                  <a:schemeClr val="tx2"/>
                </a:solidFill>
                <a:latin typeface="Liberation Sans" panose="020B0604020202020204" pitchFamily="34" charset="0"/>
                <a:cs typeface="Liberation Sans" panose="020B0604020202020204" pitchFamily="34" charset="0"/>
              </a:rPr>
              <a:t> TLS </a:t>
            </a:r>
            <a:r>
              <a:rPr lang="en-US" sz="760" dirty="0" err="1">
                <a:solidFill>
                  <a:schemeClr val="tx2"/>
                </a:solidFill>
                <a:latin typeface="Liberation Sans" panose="020B0604020202020204" pitchFamily="34" charset="0"/>
                <a:cs typeface="Liberation Sans" panose="020B0604020202020204" pitchFamily="34" charset="0"/>
              </a:rPr>
              <a:t>protokolünü</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zorunlu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tutmamaktadır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veya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zayıf</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şifrelemeyi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desteklemektedir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saldırgan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ağ</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trafiğini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dinlemekte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örn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güvensiz</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kablosuz</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ağda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bağlantıları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HTTPS'den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HTTP'e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düşürmekte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isteklerde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araya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girmekte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kullanıcının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oturum</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çerezini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çalmaktadır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Saldırgan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daha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sonra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çerezi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tekrar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yollamakta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kullanıcının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kimliği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doğrulanmış</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oturumunu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çalmakta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kullanıcının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kişisel</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verisine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erişmekte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bunu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değiştirmektedir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Bunların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yerine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para </a:t>
            </a:r>
            <a:r>
              <a:rPr lang="en-US" sz="760" dirty="0" err="1">
                <a:solidFill>
                  <a:schemeClr val="tx2"/>
                </a:solidFill>
                <a:latin typeface="Liberation Sans" panose="020B0604020202020204" pitchFamily="34" charset="0"/>
                <a:cs typeface="Liberation Sans" panose="020B0604020202020204" pitchFamily="34" charset="0"/>
              </a:rPr>
              <a:t>transferindeki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alıcı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ismi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gibi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iletilen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veriyi</a:t>
            </a:r>
            <a:r>
              <a:rPr lang="en-US" sz="760" dirty="0">
                <a:solidFill>
                  <a:schemeClr val="tx2"/>
                </a:solidFill>
                <a:latin typeface="Liberation Sans" panose="020B0604020202020204" pitchFamily="34" charset="0"/>
                <a:cs typeface="Liberation Sans" panose="020B0604020202020204" pitchFamily="34" charset="0"/>
              </a:rPr>
              <a:t> de </a:t>
            </a:r>
            <a:r>
              <a:rPr lang="en-US" sz="760" dirty="0" err="1" smtClean="0">
                <a:solidFill>
                  <a:schemeClr val="tx2"/>
                </a:solidFill>
                <a:latin typeface="Liberation Sans" panose="020B0604020202020204" pitchFamily="34" charset="0"/>
                <a:cs typeface="Liberation Sans" panose="020B0604020202020204" pitchFamily="34" charset="0"/>
              </a:rPr>
              <a:t>değiştirebilmektedir</a:t>
            </a:r>
            <a:r>
              <a:rPr lang="en-US" sz="760" dirty="0" smtClean="0">
                <a:solidFill>
                  <a:schemeClr val="tx2"/>
                </a:solidFill>
                <a:latin typeface="Liberation Sans" panose="020B0604020202020204" pitchFamily="34" charset="0"/>
                <a:cs typeface="Liberation Sans" panose="020B0604020202020204" pitchFamily="34" charset="0"/>
              </a:rPr>
              <a:t>.</a:t>
            </a:r>
            <a:endParaRPr lang="en-US" sz="76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760" b="1" dirty="0" err="1" smtClean="0">
                <a:solidFill>
                  <a:schemeClr val="tx2"/>
                </a:solidFill>
                <a:latin typeface="Liberation Sans" panose="020B0604020202020204" pitchFamily="34" charset="0"/>
                <a:cs typeface="Liberation Sans" panose="020B0604020202020204" pitchFamily="34" charset="0"/>
              </a:rPr>
              <a:t>Senaryo</a:t>
            </a:r>
            <a:r>
              <a:rPr lang="en-US" sz="760" b="1" dirty="0" smtClean="0">
                <a:solidFill>
                  <a:schemeClr val="tx2"/>
                </a:solidFill>
                <a:latin typeface="Liberation Sans" panose="020B0604020202020204" pitchFamily="34" charset="0"/>
                <a:cs typeface="Liberation Sans" panose="020B0604020202020204" pitchFamily="34" charset="0"/>
              </a:rPr>
              <a:t> </a:t>
            </a:r>
            <a:r>
              <a:rPr lang="en-US" sz="760" b="1" dirty="0">
                <a:solidFill>
                  <a:schemeClr val="tx2"/>
                </a:solidFill>
                <a:latin typeface="Liberation Sans" panose="020B0604020202020204" pitchFamily="34" charset="0"/>
                <a:cs typeface="Liberation Sans" panose="020B0604020202020204" pitchFamily="34" charset="0"/>
              </a:rPr>
              <a:t>#3</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parola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tabanı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kullanıcıların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parolalarını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saklamak</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için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tuzlanmamış</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veya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basit</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özet</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fonksiyonlarını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kullanmaktadır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dosya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yükleme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açıklığı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saldırganın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parola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veri</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tabanına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ulaşmasını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sağlamaktadır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Tuzlanmamış</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tüm</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özetler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önceden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hesaplanmış</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özetler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ile</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yapılan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kaba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kuvvet</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saldırısı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sonucu</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çözülebilmektedir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Basit</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veya</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hızlı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özet</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fonksiyonları</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tarafından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üretilen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özetler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tuzlanmış</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olsalar</a:t>
            </a:r>
            <a:r>
              <a:rPr lang="en-US" sz="760" dirty="0">
                <a:solidFill>
                  <a:schemeClr val="tx2"/>
                </a:solidFill>
                <a:latin typeface="Liberation Sans" panose="020B0604020202020204" pitchFamily="34" charset="0"/>
                <a:cs typeface="Liberation Sans" panose="020B0604020202020204" pitchFamily="34" charset="0"/>
              </a:rPr>
              <a:t> bile </a:t>
            </a:r>
            <a:r>
              <a:rPr lang="en-US" sz="760" dirty="0" err="1">
                <a:solidFill>
                  <a:schemeClr val="tx2"/>
                </a:solidFill>
                <a:latin typeface="Liberation Sans" panose="020B0604020202020204" pitchFamily="34" charset="0"/>
                <a:cs typeface="Liberation Sans" panose="020B0604020202020204" pitchFamily="34" charset="0"/>
              </a:rPr>
              <a:t>GPU'lar</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tarafından</a:t>
            </a:r>
            <a:r>
              <a:rPr lang="en-US" sz="760" dirty="0">
                <a:solidFill>
                  <a:schemeClr val="tx2"/>
                </a:solidFill>
                <a:latin typeface="Liberation Sans" panose="020B0604020202020204" pitchFamily="34" charset="0"/>
                <a:cs typeface="Liberation Sans" panose="020B0604020202020204" pitchFamily="34" charset="0"/>
              </a:rPr>
              <a:t> </a:t>
            </a:r>
            <a:r>
              <a:rPr lang="en-US" sz="760" dirty="0" err="1">
                <a:solidFill>
                  <a:schemeClr val="tx2"/>
                </a:solidFill>
                <a:latin typeface="Liberation Sans" panose="020B0604020202020204" pitchFamily="34" charset="0"/>
                <a:cs typeface="Liberation Sans" panose="020B0604020202020204" pitchFamily="34" charset="0"/>
              </a:rPr>
              <a:t>kırılabilmektedir</a:t>
            </a:r>
            <a:r>
              <a:rPr lang="en-US" sz="760" dirty="0" smtClean="0">
                <a:solidFill>
                  <a:schemeClr val="tx2"/>
                </a:solidFill>
                <a:latin typeface="Liberation Sans" panose="020B0604020202020204" pitchFamily="34" charset="0"/>
                <a:cs typeface="Liberation Sans" panose="020B0604020202020204" pitchFamily="34" charset="0"/>
              </a:rPr>
              <a:t>.</a:t>
            </a:r>
            <a:endParaRPr lang="en-US" sz="76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900" dirty="0" err="1">
                <a:solidFill>
                  <a:schemeClr val="tx2"/>
                </a:solidFill>
                <a:latin typeface="Liberation Sans" panose="020B0604020202020204" pitchFamily="34" charset="0"/>
                <a:cs typeface="Liberation Sans" panose="020B0604020202020204" pitchFamily="34" charset="0"/>
              </a:rPr>
              <a:t>Yapılacak</a:t>
            </a:r>
            <a:r>
              <a:rPr lang="en-US" sz="900" dirty="0">
                <a:solidFill>
                  <a:schemeClr val="tx2"/>
                </a:solidFill>
                <a:latin typeface="Liberation Sans" panose="020B0604020202020204" pitchFamily="34" charset="0"/>
                <a:cs typeface="Liberation Sans" panose="020B0604020202020204" pitchFamily="34" charset="0"/>
              </a:rPr>
              <a:t> ilk </a:t>
            </a:r>
            <a:r>
              <a:rPr lang="en-US" sz="900" dirty="0" err="1">
                <a:solidFill>
                  <a:schemeClr val="tx2"/>
                </a:solidFill>
                <a:latin typeface="Liberation Sans" panose="020B0604020202020204" pitchFamily="34" charset="0"/>
                <a:cs typeface="Liberation Sans" panose="020B0604020202020204" pitchFamily="34" charset="0"/>
              </a:rPr>
              <a:t>şey</a:t>
            </a:r>
            <a:r>
              <a:rPr lang="en-US" sz="900" dirty="0">
                <a:solidFill>
                  <a:schemeClr val="tx2"/>
                </a:solidFill>
                <a:latin typeface="Liberation Sans" panose="020B0604020202020204" pitchFamily="34" charset="0"/>
                <a:cs typeface="Liberation Sans" panose="020B0604020202020204" pitchFamily="34" charset="0"/>
              </a:rPr>
              <a:t> transit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durağan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gereksinimlerinin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belirlenmesidir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Örneğin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kredi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kartı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numaraları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sağlık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kayıtları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kişisel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bilgiler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sırları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özellikle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AB </a:t>
            </a:r>
            <a:r>
              <a:rPr lang="en-US" sz="900" dirty="0" err="1">
                <a:solidFill>
                  <a:schemeClr val="tx2"/>
                </a:solidFill>
                <a:latin typeface="Liberation Sans" panose="020B0604020202020204" pitchFamily="34" charset="0"/>
                <a:cs typeface="Liberation Sans" panose="020B0604020202020204" pitchFamily="34" charset="0"/>
              </a:rPr>
              <a:t>Genel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Tüzüğü</a:t>
            </a:r>
            <a:r>
              <a:rPr lang="en-US" sz="900" dirty="0">
                <a:solidFill>
                  <a:schemeClr val="tx2"/>
                </a:solidFill>
                <a:latin typeface="Liberation Sans" panose="020B0604020202020204" pitchFamily="34" charset="0"/>
                <a:cs typeface="Liberation Sans" panose="020B0604020202020204" pitchFamily="34" charset="0"/>
              </a:rPr>
              <a:t> (GDPR)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yasalar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PCI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Standardı</a:t>
            </a:r>
            <a:r>
              <a:rPr lang="en-US" sz="900" dirty="0">
                <a:solidFill>
                  <a:schemeClr val="tx2"/>
                </a:solidFill>
                <a:latin typeface="Liberation Sans" panose="020B0604020202020204" pitchFamily="34" charset="0"/>
                <a:cs typeface="Liberation Sans" panose="020B0604020202020204" pitchFamily="34" charset="0"/>
              </a:rPr>
              <a:t> (PCI DSS)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finansal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düzenlemeleri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korunuyorsa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ilave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önlemleri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gerektirmektedir</a:t>
            </a:r>
            <a:r>
              <a:rPr lang="en-US" sz="900" dirty="0">
                <a:solidFill>
                  <a:schemeClr val="tx2"/>
                </a:solidFill>
                <a:latin typeface="Liberation Sans" panose="020B0604020202020204" pitchFamily="34" charset="0"/>
                <a:cs typeface="Liberation Sans" panose="020B0604020202020204" pitchFamily="34" charset="0"/>
              </a:rPr>
              <a:t>. Bu </a:t>
            </a:r>
            <a:r>
              <a:rPr lang="en-US" sz="900" dirty="0" err="1">
                <a:solidFill>
                  <a:schemeClr val="tx2"/>
                </a:solidFill>
                <a:latin typeface="Liberation Sans" panose="020B0604020202020204" pitchFamily="34" charset="0"/>
                <a:cs typeface="Liberation Sans" panose="020B0604020202020204" pitchFamily="34" charset="0"/>
              </a:rPr>
              <a:t>kapsamdaki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smtClean="0">
                <a:solidFill>
                  <a:schemeClr val="tx2"/>
                </a:solidFill>
                <a:latin typeface="Liberation Sans" panose="020B0604020202020204" pitchFamily="34" charset="0"/>
                <a:cs typeface="Liberation Sans" panose="020B0604020202020204" pitchFamily="34" charset="0"/>
              </a:rPr>
              <a:t>Herhangi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bir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açık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metin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olarak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iletiliyor</a:t>
            </a:r>
            <a:r>
              <a:rPr lang="en-US" sz="900" dirty="0" smtClean="0">
                <a:solidFill>
                  <a:schemeClr val="tx2"/>
                </a:solidFill>
                <a:latin typeface="Liberation Sans" panose="020B0604020202020204" pitchFamily="34" charset="0"/>
                <a:cs typeface="Liberation Sans" panose="020B0604020202020204" pitchFamily="34" charset="0"/>
              </a:rPr>
              <a:t> mu? Bu HTTP, SMTP </a:t>
            </a:r>
            <a:r>
              <a:rPr lang="en-US" sz="900" dirty="0" err="1" smtClean="0">
                <a:solidFill>
                  <a:schemeClr val="tx2"/>
                </a:solidFill>
                <a:latin typeface="Liberation Sans" panose="020B0604020202020204" pitchFamily="34" charset="0"/>
                <a:cs typeface="Liberation Sans" panose="020B0604020202020204" pitchFamily="34" charset="0"/>
              </a:rPr>
              <a:t>ve</a:t>
            </a:r>
            <a:r>
              <a:rPr lang="en-US" sz="900" dirty="0" smtClean="0">
                <a:solidFill>
                  <a:schemeClr val="tx2"/>
                </a:solidFill>
                <a:latin typeface="Liberation Sans" panose="020B0604020202020204" pitchFamily="34" charset="0"/>
                <a:cs typeface="Liberation Sans" panose="020B0604020202020204" pitchFamily="34" charset="0"/>
              </a:rPr>
              <a:t> FTP </a:t>
            </a:r>
            <a:r>
              <a:rPr lang="en-US" sz="900" dirty="0" err="1" smtClean="0">
                <a:solidFill>
                  <a:schemeClr val="tx2"/>
                </a:solidFill>
                <a:latin typeface="Liberation Sans" panose="020B0604020202020204" pitchFamily="34" charset="0"/>
                <a:cs typeface="Liberation Sans" panose="020B0604020202020204" pitchFamily="34" charset="0"/>
              </a:rPr>
              <a:t>gibi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protokolleri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ilgilendirmektedir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Özellikle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dış</a:t>
            </a:r>
            <a:r>
              <a:rPr lang="en-US" sz="900" dirty="0" smtClean="0">
                <a:solidFill>
                  <a:schemeClr val="tx2"/>
                </a:solidFill>
                <a:latin typeface="Liberation Sans" panose="020B0604020202020204" pitchFamily="34" charset="0"/>
                <a:cs typeface="Liberation Sans" panose="020B0604020202020204" pitchFamily="34" charset="0"/>
              </a:rPr>
              <a:t> internet </a:t>
            </a:r>
            <a:r>
              <a:rPr lang="en-US" sz="900" dirty="0" err="1" smtClean="0">
                <a:solidFill>
                  <a:schemeClr val="tx2"/>
                </a:solidFill>
                <a:latin typeface="Liberation Sans" panose="020B0604020202020204" pitchFamily="34" charset="0"/>
                <a:cs typeface="Liberation Sans" panose="020B0604020202020204" pitchFamily="34" charset="0"/>
              </a:rPr>
              <a:t>trafiği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tehlike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taşımaktadır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Tüm</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iç</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trafik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örn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yük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dengeleyecililer</a:t>
            </a:r>
            <a:r>
              <a:rPr lang="en-US" sz="900" dirty="0" smtClean="0">
                <a:solidFill>
                  <a:schemeClr val="tx2"/>
                </a:solidFill>
                <a:latin typeface="Liberation Sans" panose="020B0604020202020204" pitchFamily="34" charset="0"/>
                <a:cs typeface="Liberation Sans" panose="020B0604020202020204" pitchFamily="34" charset="0"/>
              </a:rPr>
              <a:t>, web </a:t>
            </a:r>
            <a:r>
              <a:rPr lang="en-US" sz="900" dirty="0" err="1" smtClean="0">
                <a:solidFill>
                  <a:schemeClr val="tx2"/>
                </a:solidFill>
                <a:latin typeface="Liberation Sans" panose="020B0604020202020204" pitchFamily="34" charset="0"/>
                <a:cs typeface="Liberation Sans" panose="020B0604020202020204" pitchFamily="34" charset="0"/>
              </a:rPr>
              <a:t>sunucuları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veya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arka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uç</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sistemleri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arasındaki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trafik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doğrulanmalıdır</a:t>
            </a:r>
            <a:r>
              <a:rPr lang="en-US" sz="900" dirty="0" smtClean="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Hassas</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veriler</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açık</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metin</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mı</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saklanmakta</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yedek</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dosyaları</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dahil</a:t>
            </a:r>
            <a:r>
              <a:rPr lang="en-US" sz="900" dirty="0"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Varsayılan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eski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içerisinde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eski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zayıf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kriptografik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algoritma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kullanılmakta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mı</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Varsayılan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kripto</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anahtarları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kullanılmakta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mı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zayıf</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kripto</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anahtarları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üretilmekte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tekrar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kullanılmakta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mı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Yeterli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anahtar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yönetimi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değişimi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bulunmakta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mı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Şifreleme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zorunlu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tutuluyor</a:t>
            </a:r>
            <a:r>
              <a:rPr lang="en-US" sz="900" dirty="0">
                <a:solidFill>
                  <a:schemeClr val="tx1"/>
                </a:solidFill>
                <a:latin typeface="Liberation Sans" panose="020B0604020202020204" pitchFamily="34" charset="0"/>
                <a:cs typeface="Liberation Sans" panose="020B0604020202020204" pitchFamily="34" charset="0"/>
              </a:rPr>
              <a:t> mu? </a:t>
            </a:r>
            <a:r>
              <a:rPr lang="en-US" sz="900" dirty="0" err="1">
                <a:solidFill>
                  <a:schemeClr val="tx1"/>
                </a:solidFill>
                <a:latin typeface="Liberation Sans" panose="020B0604020202020204" pitchFamily="34" charset="0"/>
                <a:cs typeface="Liberation Sans" panose="020B0604020202020204" pitchFamily="34" charset="0"/>
              </a:rPr>
              <a:t>örn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herhangi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tarayıcı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güvenlik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direktifi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başlığı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eksik</a:t>
            </a:r>
            <a:r>
              <a:rPr lang="en-US" sz="900" dirty="0">
                <a:solidFill>
                  <a:schemeClr val="tx1"/>
                </a:solidFill>
                <a:latin typeface="Liberation Sans" panose="020B0604020202020204" pitchFamily="34" charset="0"/>
                <a:cs typeface="Liberation Sans" panose="020B0604020202020204" pitchFamily="34" charset="0"/>
              </a:rPr>
              <a:t> mi</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aracısı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örn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mail </a:t>
            </a:r>
            <a:r>
              <a:rPr lang="en-US" sz="900" dirty="0" err="1">
                <a:solidFill>
                  <a:schemeClr val="tx1"/>
                </a:solidFill>
                <a:latin typeface="Liberation Sans" panose="020B0604020202020204" pitchFamily="34" charset="0"/>
                <a:cs typeface="Liberation Sans" panose="020B0604020202020204" pitchFamily="34" charset="0"/>
              </a:rPr>
              <a:t>istemcisi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alınan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sunucu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sertifikasının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geçerli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olup</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olmadığını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doğruluyor</a:t>
            </a:r>
            <a:r>
              <a:rPr lang="en-US" sz="900" dirty="0">
                <a:solidFill>
                  <a:schemeClr val="tx1"/>
                </a:solidFill>
                <a:latin typeface="Liberation Sans" panose="020B0604020202020204" pitchFamily="34" charset="0"/>
                <a:cs typeface="Liberation Sans" panose="020B0604020202020204" pitchFamily="34" charset="0"/>
              </a:rPr>
              <a:t> mu</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err="1" smtClean="0">
                <a:solidFill>
                  <a:schemeClr val="tx2"/>
                </a:solidFill>
                <a:latin typeface="Liberation Sans" panose="020B0604020202020204" pitchFamily="34" charset="0"/>
                <a:cs typeface="Liberation Sans" panose="020B0604020202020204" pitchFamily="34" charset="0"/>
              </a:rPr>
              <a:t>Bkz</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ASVS </a:t>
            </a:r>
            <a:r>
              <a:rPr lang="en-US" sz="900" dirty="0" err="1" smtClean="0">
                <a:solidFill>
                  <a:schemeClr val="tx2"/>
                </a:solidFill>
                <a:latin typeface="Liberation Sans" panose="020B0604020202020204" pitchFamily="34" charset="0"/>
                <a:cs typeface="Liberation Sans" panose="020B0604020202020204" pitchFamily="34" charset="0"/>
                <a:hlinkClick r:id="rId4"/>
              </a:rPr>
              <a:t>Şifreleme</a:t>
            </a:r>
            <a:r>
              <a:rPr lang="en-US" sz="900" dirty="0" smtClean="0">
                <a:solidFill>
                  <a:schemeClr val="tx2"/>
                </a:solidFill>
                <a:latin typeface="Liberation Sans" panose="020B0604020202020204" pitchFamily="34" charset="0"/>
                <a:cs typeface="Liberation Sans" panose="020B0604020202020204" pitchFamily="34" charset="0"/>
                <a:hlinkClick r:id="rId4"/>
              </a:rPr>
              <a:t> (V7</a:t>
            </a:r>
            <a:r>
              <a:rPr lang="en-US" sz="900" dirty="0">
                <a:solidFill>
                  <a:schemeClr val="tx2"/>
                </a:solidFill>
                <a:latin typeface="Liberation Sans" panose="020B0604020202020204" pitchFamily="34" charset="0"/>
                <a:cs typeface="Liberation Sans" panose="020B0604020202020204" pitchFamily="34" charset="0"/>
                <a:hlinkClick r:id="rId4"/>
              </a:rPr>
              <a: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Veri</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Koruma</a:t>
            </a:r>
            <a:r>
              <a:rPr lang="en-US" sz="900" dirty="0" smtClean="0">
                <a:solidFill>
                  <a:schemeClr val="tx2"/>
                </a:solidFill>
                <a:latin typeface="Liberation Sans" panose="020B0604020202020204" pitchFamily="34" charset="0"/>
                <a:cs typeface="Liberation Sans" panose="020B0604020202020204" pitchFamily="34" charset="0"/>
                <a:hlinkClick r:id="rId5"/>
              </a:rPr>
              <a:t> (V9</a:t>
            </a:r>
            <a:r>
              <a:rPr lang="en-US" sz="900" dirty="0">
                <a:solidFill>
                  <a:schemeClr val="tx2"/>
                </a:solidFill>
                <a:latin typeface="Liberation Sans" panose="020B0604020202020204" pitchFamily="34" charset="0"/>
                <a:cs typeface="Liberation Sans" panose="020B0604020202020204" pitchFamily="34" charset="0"/>
                <a:hlinkClick r:id="rId5"/>
              </a:rPr>
              <a:t>)</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smtClean="0">
                <a:solidFill>
                  <a:schemeClr val="tx2"/>
                </a:solidFill>
                <a:latin typeface="Liberation Sans" panose="020B0604020202020204" pitchFamily="34" charset="0"/>
                <a:cs typeface="Liberation Sans" panose="020B0604020202020204" pitchFamily="34" charset="0"/>
                <a:hlinkClick r:id="rId6"/>
              </a:rPr>
              <a:t>SSL/TLS (V10</a:t>
            </a:r>
            <a:r>
              <a:rPr lang="en-US" sz="900" dirty="0">
                <a:solidFill>
                  <a:schemeClr val="tx2"/>
                </a:solidFill>
                <a:latin typeface="Liberation Sans" panose="020B0604020202020204" pitchFamily="34" charset="0"/>
                <a:cs typeface="Liberation Sans" panose="020B0604020202020204" pitchFamily="34" charset="0"/>
                <a:hlinkClick r:id="rId6"/>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8"/>
              </a:rPr>
              <a:t>OWASP </a:t>
            </a:r>
            <a:r>
              <a:rPr lang="en-US" sz="900" u="sng" dirty="0" err="1" smtClean="0">
                <a:solidFill>
                  <a:schemeClr val="tx2"/>
                </a:solidFill>
                <a:latin typeface="Liberation Sans" panose="020B0604020202020204" pitchFamily="34" charset="0"/>
                <a:cs typeface="Liberation Sans" panose="020B0604020202020204" pitchFamily="34" charset="0"/>
                <a:hlinkClick r:id="rId8"/>
              </a:rPr>
              <a:t>Proaktif</a:t>
            </a:r>
            <a:r>
              <a:rPr lang="en-US" sz="900" u="sng" dirty="0" smtClean="0">
                <a:solidFill>
                  <a:schemeClr val="tx2"/>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8"/>
              </a:rPr>
              <a:t>Kontroller</a:t>
            </a:r>
            <a:r>
              <a:rPr lang="en-US" sz="900" u="sng" dirty="0" smtClean="0">
                <a:solidFill>
                  <a:schemeClr val="tx2"/>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8"/>
              </a:rPr>
              <a:t>Verinin</a:t>
            </a:r>
            <a:r>
              <a:rPr lang="en-US" sz="900" u="sng" dirty="0" smtClean="0">
                <a:solidFill>
                  <a:schemeClr val="tx2"/>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8"/>
              </a:rPr>
              <a:t>Korunması</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t>
            </a:r>
            <a:r>
              <a:rPr lang="en-US" sz="900" dirty="0" err="1" smtClean="0">
                <a:solidFill>
                  <a:schemeClr val="tx1"/>
                </a:solidFill>
                <a:latin typeface="Liberation Sans" panose="020B0604020202020204" pitchFamily="34" charset="0"/>
                <a:cs typeface="Liberation Sans" panose="020B0604020202020204" pitchFamily="34" charset="0"/>
              </a:rPr>
              <a:t>Uygulama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Güvenliği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Doğrulama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Standardı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err="1" smtClean="0">
                <a:latin typeface="Liberation Sans" panose="020B0604020202020204" pitchFamily="34" charset="0"/>
                <a:cs typeface="Liberation Sans" panose="020B0604020202020204" pitchFamily="34" charset="0"/>
                <a:hlinkClick r:id="rId10"/>
              </a:rPr>
              <a:t>Kopya</a:t>
            </a:r>
            <a:r>
              <a:rPr lang="en-US" sz="900" dirty="0" smtClean="0">
                <a:latin typeface="Liberation Sans" panose="020B0604020202020204" pitchFamily="34" charset="0"/>
                <a:cs typeface="Liberation Sans" panose="020B0604020202020204" pitchFamily="34" charset="0"/>
                <a:hlinkClick r:id="rId10"/>
              </a:rPr>
              <a:t> </a:t>
            </a:r>
            <a:r>
              <a:rPr lang="en-US" sz="900" dirty="0" err="1" smtClean="0">
                <a:latin typeface="Liberation Sans" panose="020B0604020202020204" pitchFamily="34" charset="0"/>
                <a:cs typeface="Liberation Sans" panose="020B0604020202020204" pitchFamily="34" charset="0"/>
                <a:hlinkClick r:id="rId10"/>
              </a:rPr>
              <a:t>Kağıdı</a:t>
            </a:r>
            <a:r>
              <a:rPr lang="en-US" sz="900" dirty="0" smtClean="0">
                <a:latin typeface="Liberation Sans" panose="020B0604020202020204" pitchFamily="34" charset="0"/>
                <a:cs typeface="Liberation Sans" panose="020B0604020202020204" pitchFamily="34" charset="0"/>
                <a:hlinkClick r:id="rId10"/>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9"/>
              </a:rPr>
              <a:t>Taşıma</a:t>
            </a:r>
            <a:r>
              <a:rPr lang="en-US" sz="900" u="sng" dirty="0" smtClean="0">
                <a:solidFill>
                  <a:schemeClr val="tx2"/>
                </a:solidFill>
                <a:latin typeface="Liberation Sans" panose="020B0604020202020204" pitchFamily="34" charset="0"/>
                <a:cs typeface="Liberation Sans" panose="020B0604020202020204" pitchFamily="34" charset="0"/>
                <a:hlinkClick r:id="rId9"/>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9"/>
              </a:rPr>
              <a:t>Katmanı</a:t>
            </a:r>
            <a:r>
              <a:rPr lang="en-US" sz="900" u="sng" dirty="0" smtClean="0">
                <a:solidFill>
                  <a:schemeClr val="tx2"/>
                </a:solidFill>
                <a:latin typeface="Liberation Sans" panose="020B0604020202020204" pitchFamily="34" charset="0"/>
                <a:cs typeface="Liberation Sans" panose="020B0604020202020204" pitchFamily="34" charset="0"/>
                <a:hlinkClick r:id="rId9"/>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9"/>
              </a:rPr>
              <a:t>Korumaları</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a:t>
            </a:r>
            <a:r>
              <a:rPr lang="en-US" sz="900" u="sng" dirty="0" err="1" smtClean="0">
                <a:solidFill>
                  <a:schemeClr val="tx2"/>
                </a:solidFill>
                <a:latin typeface="Liberation Sans" panose="020B0604020202020204" pitchFamily="34" charset="0"/>
                <a:cs typeface="Liberation Sans" panose="020B0604020202020204" pitchFamily="34" charset="0"/>
                <a:hlinkClick r:id="rId10"/>
              </a:rPr>
              <a:t>Kopya</a:t>
            </a:r>
            <a:r>
              <a:rPr lang="en-US" sz="900" u="sng" dirty="0" smtClean="0">
                <a:solidFill>
                  <a:schemeClr val="tx2"/>
                </a:solidFill>
                <a:latin typeface="Liberation Sans" panose="020B0604020202020204" pitchFamily="34" charset="0"/>
                <a:cs typeface="Liberation Sans" panose="020B0604020202020204" pitchFamily="34" charset="0"/>
                <a:hlinkClick r:id="rId10"/>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0"/>
              </a:rPr>
              <a:t>Kağıdı</a:t>
            </a:r>
            <a:r>
              <a:rPr lang="en-US" sz="900" u="sng" dirty="0" smtClean="0">
                <a:solidFill>
                  <a:schemeClr val="tx2"/>
                </a:solidFill>
                <a:latin typeface="Liberation Sans" panose="020B0604020202020204" pitchFamily="34" charset="0"/>
                <a:cs typeface="Liberation Sans" panose="020B0604020202020204" pitchFamily="34" charset="0"/>
                <a:hlinkClick r:id="rId10"/>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0"/>
              </a:rPr>
              <a:t>Kullanıcı</a:t>
            </a:r>
            <a:r>
              <a:rPr lang="en-US" sz="900" u="sng" dirty="0" smtClean="0">
                <a:solidFill>
                  <a:schemeClr val="tx2"/>
                </a:solidFill>
                <a:latin typeface="Liberation Sans" panose="020B0604020202020204" pitchFamily="34" charset="0"/>
                <a:cs typeface="Liberation Sans" panose="020B0604020202020204" pitchFamily="34" charset="0"/>
                <a:hlinkClick r:id="rId10"/>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0"/>
              </a:rPr>
              <a:t>Gizliliğinin</a:t>
            </a:r>
            <a:r>
              <a:rPr lang="en-US" sz="900" u="sng" dirty="0" smtClean="0">
                <a:solidFill>
                  <a:schemeClr val="tx2"/>
                </a:solidFill>
                <a:latin typeface="Liberation Sans" panose="020B0604020202020204" pitchFamily="34" charset="0"/>
                <a:cs typeface="Liberation Sans" panose="020B0604020202020204" pitchFamily="34" charset="0"/>
                <a:hlinkClick r:id="rId10"/>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0"/>
              </a:rPr>
              <a:t>Korunması</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a:t>
            </a:r>
            <a:r>
              <a:rPr lang="en-US" sz="900" u="sng" dirty="0" err="1" smtClean="0">
                <a:solidFill>
                  <a:schemeClr val="tx2"/>
                </a:solidFill>
                <a:latin typeface="Liberation Sans" panose="020B0604020202020204" pitchFamily="34" charset="0"/>
                <a:cs typeface="Liberation Sans" panose="020B0604020202020204" pitchFamily="34" charset="0"/>
                <a:hlinkClick r:id="rId11"/>
              </a:rPr>
              <a:t>Kopya</a:t>
            </a:r>
            <a:r>
              <a:rPr lang="en-US" sz="900" u="sng" dirty="0" smtClean="0">
                <a:solidFill>
                  <a:schemeClr val="tx2"/>
                </a:solidFill>
                <a:latin typeface="Liberation Sans" panose="020B0604020202020204" pitchFamily="34" charset="0"/>
                <a:cs typeface="Liberation Sans" panose="020B0604020202020204" pitchFamily="34" charset="0"/>
                <a:hlinkClick r:id="rId11"/>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1"/>
              </a:rPr>
              <a:t>Kağıdı</a:t>
            </a:r>
            <a:r>
              <a:rPr lang="en-US" sz="900" u="sng" dirty="0" smtClean="0">
                <a:solidFill>
                  <a:schemeClr val="tx2"/>
                </a:solidFill>
                <a:latin typeface="Liberation Sans" panose="020B0604020202020204" pitchFamily="34" charset="0"/>
                <a:cs typeface="Liberation Sans" panose="020B0604020202020204" pitchFamily="34" charset="0"/>
                <a:hlinkClick r:id="rId11"/>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1"/>
              </a:rPr>
              <a:t>Parola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and </a:t>
            </a:r>
            <a:r>
              <a:rPr lang="en-US" sz="900" dirty="0" err="1" smtClean="0">
                <a:solidFill>
                  <a:schemeClr val="tx2"/>
                </a:solidFill>
                <a:latin typeface="Liberation Sans" panose="020B0604020202020204" pitchFamily="34" charset="0"/>
                <a:cs typeface="Liberation Sans" panose="020B0604020202020204" pitchFamily="34" charset="0"/>
                <a:hlinkClick r:id="rId12"/>
              </a:rPr>
              <a:t>Kriptografik</a:t>
            </a:r>
            <a:r>
              <a:rPr lang="en-US" sz="900" dirty="0" smtClean="0">
                <a:solidFill>
                  <a:schemeClr val="tx2"/>
                </a:solidFill>
                <a:latin typeface="Liberation Sans" panose="020B0604020202020204" pitchFamily="34" charset="0"/>
                <a:cs typeface="Liberation Sans" panose="020B0604020202020204" pitchFamily="34" charset="0"/>
                <a:hlinkClick r:id="rId12"/>
              </a:rPr>
              <a:t> </a:t>
            </a:r>
            <a:r>
              <a:rPr lang="en-US" sz="900" dirty="0" err="1" smtClean="0">
                <a:solidFill>
                  <a:schemeClr val="tx2"/>
                </a:solidFill>
                <a:latin typeface="Liberation Sans" panose="020B0604020202020204" pitchFamily="34" charset="0"/>
                <a:cs typeface="Liberation Sans" panose="020B0604020202020204" pitchFamily="34" charset="0"/>
                <a:hlinkClick r:id="rId12"/>
              </a:rPr>
              <a:t>Saklama</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3"/>
              </a:rPr>
              <a:t>Güvenlik</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3"/>
              </a:rPr>
              <a:t>Başlıkları</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3"/>
              </a:rPr>
              <a:t>Projesi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14"/>
              </a:rPr>
              <a:t>Kopya</a:t>
            </a:r>
            <a:r>
              <a:rPr lang="en-US" sz="900" dirty="0" smtClean="0">
                <a:solidFill>
                  <a:schemeClr val="tx2"/>
                </a:solidFill>
                <a:latin typeface="Liberation Sans" panose="020B0604020202020204" pitchFamily="34" charset="0"/>
                <a:cs typeface="Liberation Sans" panose="020B0604020202020204" pitchFamily="34" charset="0"/>
                <a:hlinkClick r:id="rId14"/>
              </a:rPr>
              <a:t> </a:t>
            </a:r>
            <a:r>
              <a:rPr lang="en-US" sz="900" dirty="0" err="1" smtClean="0">
                <a:solidFill>
                  <a:schemeClr val="tx2"/>
                </a:solidFill>
                <a:latin typeface="Liberation Sans" panose="020B0604020202020204" pitchFamily="34" charset="0"/>
                <a:cs typeface="Liberation Sans" panose="020B0604020202020204" pitchFamily="34" charset="0"/>
                <a:hlinkClick r:id="rId14"/>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14"/>
              </a:rPr>
              <a:t>: </a:t>
            </a:r>
            <a:r>
              <a:rPr lang="en-US" sz="900" dirty="0">
                <a:solidFill>
                  <a:schemeClr val="tx2"/>
                </a:solidFill>
                <a:latin typeface="Liberation Sans" panose="020B0604020202020204" pitchFamily="34" charset="0"/>
                <a:cs typeface="Liberation Sans" panose="020B0604020202020204" pitchFamily="34" charset="0"/>
                <a:hlinkClick r:id="rId14"/>
              </a:rPr>
              <a:t>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a:t>
            </a:r>
            <a:r>
              <a:rPr lang="en-US" sz="900" u="sng" dirty="0" smtClean="0">
                <a:solidFill>
                  <a:schemeClr val="tx2"/>
                </a:solidFill>
                <a:latin typeface="Liberation Sans" panose="020B0604020202020204" pitchFamily="34" charset="0"/>
                <a:cs typeface="Liberation Sans" panose="020B0604020202020204" pitchFamily="34" charset="0"/>
                <a:hlinkClick r:id="rId15"/>
              </a:rPr>
              <a:t>Test </a:t>
            </a:r>
            <a:r>
              <a:rPr lang="en-US" sz="900" u="sng" dirty="0" err="1" smtClean="0">
                <a:solidFill>
                  <a:schemeClr val="tx2"/>
                </a:solidFill>
                <a:latin typeface="Liberation Sans" panose="020B0604020202020204" pitchFamily="34" charset="0"/>
                <a:cs typeface="Liberation Sans" panose="020B0604020202020204" pitchFamily="34" charset="0"/>
                <a:hlinkClick r:id="rId15"/>
              </a:rPr>
              <a:t>Rehberi</a:t>
            </a:r>
            <a:r>
              <a:rPr lang="en-US" sz="900" u="sng" dirty="0" smtClean="0">
                <a:solidFill>
                  <a:schemeClr val="tx2"/>
                </a:solidFill>
                <a:latin typeface="Liberation Sans" panose="020B0604020202020204" pitchFamily="34" charset="0"/>
                <a:cs typeface="Liberation Sans" panose="020B0604020202020204" pitchFamily="34" charset="0"/>
                <a:hlinkClick r:id="rId15"/>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5"/>
              </a:rPr>
              <a:t>Zayıf</a:t>
            </a:r>
            <a:r>
              <a:rPr lang="en-US" sz="900" u="sng" dirty="0" smtClean="0">
                <a:solidFill>
                  <a:schemeClr val="tx2"/>
                </a:solidFill>
                <a:latin typeface="Liberation Sans" panose="020B0604020202020204" pitchFamily="34" charset="0"/>
                <a:cs typeface="Liberation Sans" panose="020B0604020202020204" pitchFamily="34" charset="0"/>
                <a:hlinkClick r:id="rId15"/>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5"/>
              </a:rPr>
              <a:t>kriptografi</a:t>
            </a:r>
            <a:r>
              <a:rPr lang="en-US" sz="900" u="sng" dirty="0" smtClean="0">
                <a:solidFill>
                  <a:schemeClr val="tx2"/>
                </a:solidFill>
                <a:latin typeface="Liberation Sans" panose="020B0604020202020204" pitchFamily="34" charset="0"/>
                <a:cs typeface="Liberation Sans" panose="020B0604020202020204" pitchFamily="34" charset="0"/>
                <a:hlinkClick r:id="rId15"/>
              </a:rPr>
              <a:t> </a:t>
            </a:r>
            <a:r>
              <a:rPr lang="en-US" sz="900" u="sng" dirty="0" err="1" smtClean="0">
                <a:solidFill>
                  <a:schemeClr val="tx2"/>
                </a:solidFill>
                <a:latin typeface="Liberation Sans" panose="020B0604020202020204" pitchFamily="34" charset="0"/>
                <a:cs typeface="Liberation Sans" panose="020B0604020202020204" pitchFamily="34" charset="0"/>
                <a:hlinkClick r:id="rId15"/>
              </a:rPr>
              <a:t>testleri</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smtClean="0">
                <a:solidFill>
                  <a:schemeClr val="tx2"/>
                </a:solidFill>
                <a:latin typeface="Exo 2" panose="00000500000000000000" pitchFamily="2" charset="0"/>
                <a:cs typeface="Liberation Sans" panose="020B0604020202020204" pitchFamily="34" charset="0"/>
              </a:rPr>
              <a:t>Dış</a:t>
            </a:r>
            <a:r>
              <a:rPr lang="en-US" sz="1200" b="1" dirty="0" smtClean="0">
                <a:solidFill>
                  <a:schemeClr val="tx2"/>
                </a:solidFill>
                <a:latin typeface="Exo 2" panose="00000500000000000000" pitchFamily="2" charset="0"/>
                <a:cs typeface="Liberation Sans" panose="020B0604020202020204" pitchFamily="34" charset="0"/>
              </a:rPr>
              <a:t> </a:t>
            </a:r>
            <a:r>
              <a:rPr lang="en-US" sz="1200" b="1" dirty="0" err="1" smtClean="0">
                <a:solidFill>
                  <a:schemeClr val="tx2"/>
                </a:solidFill>
                <a:latin typeface="Exo 2" panose="00000500000000000000" pitchFamily="2" charset="0"/>
                <a:cs typeface="Liberation Sans" panose="020B0604020202020204" pitchFamily="34" charset="0"/>
              </a:rPr>
              <a:t>Kaynaklar</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880" dirty="0" err="1">
                <a:solidFill>
                  <a:schemeClr val="tx2"/>
                </a:solidFill>
                <a:latin typeface="Liberation Sans" panose="020B0604020202020204" pitchFamily="34" charset="0"/>
                <a:cs typeface="Liberation Sans" panose="020B0604020202020204" pitchFamily="34" charset="0"/>
              </a:rPr>
              <a:t>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azından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aşağıdakiler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yapılmalı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referanslara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başvurulmalıdır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tarafından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işlenen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saklanılan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iletilen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sınıflandırılmalıdır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Gizlilik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kanunlarına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yasal</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gereksinimlere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iş</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ihtiyaçlarına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göre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hassas</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belirlenmelidir</a:t>
            </a:r>
            <a:r>
              <a:rPr lang="en-US" sz="880" dirty="0" smtClean="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880" dirty="0" smtClean="0">
                <a:solidFill>
                  <a:schemeClr val="tx2"/>
                </a:solidFill>
                <a:latin typeface="Liberation Sans" panose="020B0604020202020204" pitchFamily="34" charset="0"/>
                <a:cs typeface="Liberation Sans" panose="020B0604020202020204" pitchFamily="34" charset="0"/>
              </a:rPr>
              <a:t>Her </a:t>
            </a:r>
            <a:r>
              <a:rPr lang="en-US" sz="880" dirty="0" err="1" smtClean="0">
                <a:solidFill>
                  <a:schemeClr val="tx2"/>
                </a:solidFill>
                <a:latin typeface="Liberation Sans" panose="020B0604020202020204" pitchFamily="34" charset="0"/>
                <a:cs typeface="Liberation Sans" panose="020B0604020202020204" pitchFamily="34" charset="0"/>
              </a:rPr>
              <a:t>bir</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sınıflandırma</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için</a:t>
            </a:r>
            <a:r>
              <a:rPr lang="en-US" sz="880" dirty="0" smtClean="0">
                <a:solidFill>
                  <a:schemeClr val="tx2"/>
                </a:solidFill>
                <a:latin typeface="Liberation Sans" panose="020B0604020202020204" pitchFamily="34" charset="0"/>
                <a:cs typeface="Liberation Sans" panose="020B0604020202020204" pitchFamily="34" charset="0"/>
              </a:rPr>
              <a:t> controller </a:t>
            </a:r>
            <a:r>
              <a:rPr lang="en-US" sz="880" dirty="0" err="1" smtClean="0">
                <a:solidFill>
                  <a:schemeClr val="tx2"/>
                </a:solidFill>
                <a:latin typeface="Liberation Sans" panose="020B0604020202020204" pitchFamily="34" charset="0"/>
                <a:cs typeface="Liberation Sans" panose="020B0604020202020204" pitchFamily="34" charset="0"/>
              </a:rPr>
              <a:t>uygulanmalıdır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Gerek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duyulmayacaksa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hassas</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saklanmamalıdır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Mümkün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olduğunca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erken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şekilde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hassas</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elden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çıkarılmalı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PCI DSS </a:t>
            </a:r>
            <a:r>
              <a:rPr lang="en-US" sz="880" dirty="0" err="1">
                <a:solidFill>
                  <a:schemeClr val="tx2"/>
                </a:solidFill>
                <a:latin typeface="Liberation Sans" panose="020B0604020202020204" pitchFamily="34" charset="0"/>
                <a:cs typeface="Liberation Sans" panose="020B0604020202020204" pitchFamily="34" charset="0"/>
              </a:rPr>
              <a:t>standardına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şekilde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dizgeciklendirilmeli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silinmelidir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Saklanmayan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çalınamaz</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Durağan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tüm</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hassas</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verilerin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şifrelendiğinden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emin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olunmalıdır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Güncel</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güçlü</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algortimaların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protokollerin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anahtarların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kullanıldığından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emin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olunmalıdır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Düzgün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anahtar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yönetimi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yapılmalıdır</a:t>
            </a:r>
            <a:r>
              <a:rPr lang="en-US" sz="880" dirty="0" smtClean="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Mükemmel</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iletme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gizliliği</a:t>
            </a:r>
            <a:r>
              <a:rPr lang="en-US" sz="880" dirty="0">
                <a:solidFill>
                  <a:schemeClr val="tx2"/>
                </a:solidFill>
                <a:latin typeface="Liberation Sans" panose="020B0604020202020204" pitchFamily="34" charset="0"/>
                <a:cs typeface="Liberation Sans" panose="020B0604020202020204" pitchFamily="34" charset="0"/>
              </a:rPr>
              <a:t> (PFS) </a:t>
            </a:r>
            <a:r>
              <a:rPr lang="en-US" sz="880" dirty="0" err="1">
                <a:solidFill>
                  <a:schemeClr val="tx2"/>
                </a:solidFill>
                <a:latin typeface="Liberation Sans" panose="020B0604020202020204" pitchFamily="34" charset="0"/>
                <a:cs typeface="Liberation Sans" panose="020B0604020202020204" pitchFamily="34" charset="0"/>
              </a:rPr>
              <a:t>şifreleri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sunucu</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tarafından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şifre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önceliklendirmesi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parametreler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ile</a:t>
            </a:r>
            <a:r>
              <a:rPr lang="en-US" sz="880" dirty="0">
                <a:solidFill>
                  <a:schemeClr val="tx2"/>
                </a:solidFill>
                <a:latin typeface="Liberation Sans" panose="020B0604020202020204" pitchFamily="34" charset="0"/>
                <a:cs typeface="Liberation Sans" panose="020B0604020202020204" pitchFamily="34" charset="0"/>
              </a:rPr>
              <a:t> TLS </a:t>
            </a:r>
            <a:r>
              <a:rPr lang="en-US" sz="880" dirty="0" err="1">
                <a:solidFill>
                  <a:schemeClr val="tx2"/>
                </a:solidFill>
                <a:latin typeface="Liberation Sans" panose="020B0604020202020204" pitchFamily="34" charset="0"/>
                <a:cs typeface="Liberation Sans" panose="020B0604020202020204" pitchFamily="34" charset="0"/>
              </a:rPr>
              <a:t>protokolü</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gibi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protokoller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ile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tüm</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veriler</a:t>
            </a:r>
            <a:r>
              <a:rPr lang="en-US" sz="880" dirty="0">
                <a:solidFill>
                  <a:schemeClr val="tx2"/>
                </a:solidFill>
                <a:latin typeface="Liberation Sans" panose="020B0604020202020204" pitchFamily="34" charset="0"/>
                <a:cs typeface="Liberation Sans" panose="020B0604020202020204" pitchFamily="34" charset="0"/>
              </a:rPr>
              <a:t> transit </a:t>
            </a:r>
            <a:r>
              <a:rPr lang="en-US" sz="880" dirty="0" err="1">
                <a:solidFill>
                  <a:schemeClr val="tx2"/>
                </a:solidFill>
                <a:latin typeface="Liberation Sans" panose="020B0604020202020204" pitchFamily="34" charset="0"/>
                <a:cs typeface="Liberation Sans" panose="020B0604020202020204" pitchFamily="34" charset="0"/>
              </a:rPr>
              <a:t>haldeyken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şifrelenmelidir</a:t>
            </a:r>
            <a:r>
              <a:rPr lang="en-US" sz="880" dirty="0" smtClean="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Hassas</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içeren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cevapların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önbelleğe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alınması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engellenmelidir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880" dirty="0" err="1" smtClean="0">
                <a:solidFill>
                  <a:schemeClr val="tx2"/>
                </a:solidFill>
                <a:latin typeface="Liberation Sans" panose="020B0604020202020204" pitchFamily="34" charset="0"/>
                <a:cs typeface="Liberation Sans" panose="020B0604020202020204" pitchFamily="34" charset="0"/>
              </a:rPr>
              <a:t>Parolaları</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smtClean="0">
                <a:solidFill>
                  <a:schemeClr val="tx2"/>
                </a:solidFill>
                <a:latin typeface="Liberation Sans" panose="020B0604020202020204" pitchFamily="34" charset="0"/>
                <a:cs typeface="Liberation Sans" panose="020B0604020202020204" pitchFamily="34" charset="0"/>
                <a:hlinkClick r:id="rId23"/>
              </a:rPr>
              <a:t>Argon2</a:t>
            </a:r>
            <a:r>
              <a:rPr lang="en-US" sz="880" dirty="0">
                <a:solidFill>
                  <a:schemeClr val="tx2"/>
                </a:solidFill>
                <a:latin typeface="Liberation Sans" panose="020B0604020202020204" pitchFamily="34" charset="0"/>
                <a:cs typeface="Liberation Sans" panose="020B0604020202020204" pitchFamily="34" charset="0"/>
              </a:rPr>
              <a:t>, </a:t>
            </a:r>
            <a:r>
              <a:rPr lang="en-US" sz="880" dirty="0">
                <a:solidFill>
                  <a:schemeClr val="tx2"/>
                </a:solidFill>
                <a:latin typeface="Liberation Sans" panose="020B0604020202020204" pitchFamily="34" charset="0"/>
                <a:cs typeface="Liberation Sans" panose="020B0604020202020204" pitchFamily="34" charset="0"/>
                <a:hlinkClick r:id="rId24"/>
              </a:rPr>
              <a:t>scrypt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hlinkClick r:id="rId25"/>
              </a:rPr>
              <a:t>bcrypt</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veya</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smtClean="0">
                <a:solidFill>
                  <a:schemeClr val="tx2"/>
                </a:solidFill>
                <a:latin typeface="Liberation Sans" panose="020B0604020202020204" pitchFamily="34" charset="0"/>
                <a:cs typeface="Liberation Sans" panose="020B0604020202020204" pitchFamily="34" charset="0"/>
                <a:hlinkClick r:id="rId26"/>
              </a:rPr>
              <a:t>PBKDF2</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gibi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güçlü</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adaptif</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tuzlama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özet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fonksiyonları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ile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saklayınız</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Birbirinden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bağımsız</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olarak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yapılandırmanın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ayarların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etkinliği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tespit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edilmelidir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Hassas</a:t>
            </a:r>
            <a:r>
              <a:rPr lang="en-US" dirty="0" smtClean="0">
                <a:latin typeface="Exo 2" panose="00000500000000000000" pitchFamily="2" charset="0"/>
              </a:rPr>
              <a:t> </a:t>
            </a:r>
            <a:r>
              <a:rPr lang="en-US" dirty="0" err="1" smtClean="0">
                <a:latin typeface="Exo 2" panose="00000500000000000000" pitchFamily="2" charset="0"/>
              </a:rPr>
              <a:t>Bilgi</a:t>
            </a:r>
            <a:r>
              <a:rPr lang="en-US" dirty="0" smtClean="0">
                <a:latin typeface="Exo 2" panose="00000500000000000000" pitchFamily="2" charset="0"/>
              </a:rPr>
              <a:t> </a:t>
            </a:r>
            <a:r>
              <a:rPr lang="en-US" dirty="0" err="1" smtClean="0">
                <a:latin typeface="Exo 2" panose="00000500000000000000" pitchFamily="2" charset="0"/>
              </a:rPr>
              <a:t>İfşası</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065171757"/>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tx1"/>
                          </a:solidFill>
                          <a:latin typeface="Liberation Sans" panose="020B0604020202020204"/>
                          <a:cs typeface="Liberation Sans" panose="020B0604020202020204" pitchFamily="34" charset="0"/>
                        </a:rPr>
                        <a:t>İstismar</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bg1"/>
                          </a:solidFill>
                          <a:latin typeface="Liberation Sans" panose="020B0604020202020204"/>
                          <a:cs typeface="Liberation Sans" panose="020B0604020202020204" pitchFamily="34" charset="0"/>
                        </a:rPr>
                        <a:t>Yaygınlık</a:t>
                      </a:r>
                      <a:r>
                        <a:rPr lang="en-US" sz="1000" b="1" baseline="0" dirty="0" smtClean="0">
                          <a:solidFill>
                            <a:schemeClr val="bg1"/>
                          </a:solidFill>
                          <a:latin typeface="Liberation Sans" panose="020B0604020202020204"/>
                          <a:cs typeface="Liberation Sans" panose="020B0604020202020204" pitchFamily="34" charset="0"/>
                        </a:rPr>
                        <a:t>:</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a:cs typeface="Liberation Sans" panose="020B0604020202020204" pitchFamily="34" charset="0"/>
                        </a:rPr>
                        <a:t>Tespit</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Edilebilirlik</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smtClean="0">
                          <a:solidFill>
                            <a:schemeClr val="bg1"/>
                          </a:solidFill>
                          <a:latin typeface="Liberation Sans" panose="020B0604020202020204"/>
                          <a:cs typeface="Liberation Sans" panose="020B0604020202020204" pitchFamily="34" charset="0"/>
                        </a:rPr>
                        <a:t>Teknik</a:t>
                      </a:r>
                      <a:r>
                        <a:rPr lang="en-US" sz="1000" b="1" baseline="0" dirty="0" smtClean="0">
                          <a:solidFill>
                            <a:schemeClr val="bg1"/>
                          </a:solidFill>
                          <a:latin typeface="Liberation Sans" panose="020B0604020202020204"/>
                          <a:cs typeface="Liberation Sans" panose="020B0604020202020204" pitchFamily="34" charset="0"/>
                        </a:rPr>
                        <a:t>:</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820" dirty="0" err="1" smtClean="0">
                          <a:ln>
                            <a:noFill/>
                          </a:ln>
                          <a:solidFill>
                            <a:schemeClr val="tx1"/>
                          </a:solidFill>
                          <a:latin typeface="Liberation Sans" panose="020B0604020202020204" pitchFamily="34" charset="0"/>
                          <a:cs typeface="Liberation Sans" panose="020B0604020202020204" pitchFamily="34" charset="0"/>
                        </a:rPr>
                        <a:t>Doğrudan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şifrelemeye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saldırmak</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yerine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saldırganlar</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anahtarları</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çalmakta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ortadaki</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adam</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saldırıları</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gerçekleştirmekte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veya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sunucudan</a:t>
                      </a:r>
                      <a:r>
                        <a:rPr lang="en-US" sz="820" dirty="0" smtClean="0">
                          <a:ln>
                            <a:noFill/>
                          </a:ln>
                          <a:solidFill>
                            <a:schemeClr val="tx1"/>
                          </a:solidFill>
                          <a:latin typeface="Liberation Sans" panose="020B0604020202020204" pitchFamily="34" charset="0"/>
                          <a:cs typeface="Liberation Sans" panose="020B0604020202020204" pitchFamily="34" charset="0"/>
                        </a:rPr>
                        <a:t> transit </a:t>
                      </a:r>
                      <a:r>
                        <a:rPr lang="en-US" sz="820" dirty="0" err="1" smtClean="0">
                          <a:ln>
                            <a:noFill/>
                          </a:ln>
                          <a:solidFill>
                            <a:schemeClr val="tx1"/>
                          </a:solidFill>
                          <a:latin typeface="Liberation Sans" panose="020B0604020202020204" pitchFamily="34" charset="0"/>
                          <a:cs typeface="Liberation Sans" panose="020B0604020202020204" pitchFamily="34" charset="0"/>
                        </a:rPr>
                        <a:t>halindeyken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veya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istemcinin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tarayıcısından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açık</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metin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verileri</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çalmaktadır</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Genellikle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elle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yapılacak</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bir</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saldırı</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gerekmektedir</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Daha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önceden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elde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edilen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parola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veri</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tabanları</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grafik</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işleme</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üniteleri</a:t>
                      </a:r>
                      <a:r>
                        <a:rPr lang="en-US" sz="820" dirty="0" smtClean="0">
                          <a:ln>
                            <a:noFill/>
                          </a:ln>
                          <a:solidFill>
                            <a:schemeClr val="tx1"/>
                          </a:solidFill>
                          <a:latin typeface="Liberation Sans" panose="020B0604020202020204" pitchFamily="34" charset="0"/>
                          <a:cs typeface="Liberation Sans" panose="020B0604020202020204" pitchFamily="34" charset="0"/>
                        </a:rPr>
                        <a:t> (GPU) </a:t>
                      </a:r>
                      <a:r>
                        <a:rPr lang="en-US" sz="820" dirty="0" err="1" smtClean="0">
                          <a:ln>
                            <a:noFill/>
                          </a:ln>
                          <a:solidFill>
                            <a:schemeClr val="tx1"/>
                          </a:solidFill>
                          <a:latin typeface="Liberation Sans" panose="020B0604020202020204" pitchFamily="34" charset="0"/>
                          <a:cs typeface="Liberation Sans" panose="020B0604020202020204" pitchFamily="34" charset="0"/>
                        </a:rPr>
                        <a:t>tarafından</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kaba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kuvvet</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saldırısında</a:t>
                      </a:r>
                      <a:r>
                        <a:rPr lang="en-US" sz="820" dirty="0" smtClean="0">
                          <a:ln>
                            <a:noFill/>
                          </a:ln>
                          <a:solidFill>
                            <a:schemeClr val="tx1"/>
                          </a:solidFill>
                          <a:latin typeface="Liberation Sans" panose="020B0604020202020204" pitchFamily="34" charset="0"/>
                          <a:cs typeface="Liberation Sans" panose="020B0604020202020204" pitchFamily="34" charset="0"/>
                        </a:rPr>
                        <a:t> </a:t>
                      </a:r>
                      <a:r>
                        <a:rPr lang="en-US" sz="820" dirty="0" err="1" smtClean="0">
                          <a:ln>
                            <a:noFill/>
                          </a:ln>
                          <a:solidFill>
                            <a:schemeClr val="tx1"/>
                          </a:solidFill>
                          <a:latin typeface="Liberation Sans" panose="020B0604020202020204" pitchFamily="34" charset="0"/>
                          <a:cs typeface="Liberation Sans" panose="020B0604020202020204" pitchFamily="34" charset="0"/>
                        </a:rPr>
                        <a:t>kullanılmaktadır</a:t>
                      </a:r>
                      <a:r>
                        <a:rPr lang="en-US" sz="820" dirty="0" smtClean="0">
                          <a:ln>
                            <a:noFill/>
                          </a:ln>
                          <a:solidFill>
                            <a:schemeClr val="tx1"/>
                          </a:solidFill>
                          <a:latin typeface="Liberation Sans" panose="020B0604020202020204" pitchFamily="34" charset="0"/>
                          <a:cs typeface="Liberation Sans" panose="020B0604020202020204" pitchFamily="34" charset="0"/>
                        </a:rPr>
                        <a:t>.</a:t>
                      </a:r>
                      <a:endParaRPr lang="en-US" sz="82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smtClean="0">
                          <a:latin typeface="Liberation Sans" panose="020B0604020202020204" pitchFamily="34" charset="0"/>
                          <a:cs typeface="Liberation Sans" panose="020B0604020202020204" pitchFamily="34" charset="0"/>
                        </a:rPr>
                        <a:t>Son </a:t>
                      </a:r>
                      <a:r>
                        <a:rPr lang="en-US" sz="900" dirty="0" err="1" smtClean="0">
                          <a:latin typeface="Liberation Sans" panose="020B0604020202020204" pitchFamily="34" charset="0"/>
                          <a:cs typeface="Liberation Sans" panose="020B0604020202020204" pitchFamily="34" charset="0"/>
                        </a:rPr>
                        <a:t>birkaç</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yıldır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bu</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açıklık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ciddi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etkileri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olan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yaygın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saldırılara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neden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olmuştur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yaygın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açıklık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hassas</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verinin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şifrelenmemesidir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Şifreleme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uygulandığında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özellikle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zayıf</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parola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özeti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ile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saklama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yöntemleri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zayıf</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anahtar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üretimi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yönetimi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zayıf</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algoritma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protokol</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anahtar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kullanımı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yaygındır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Veri</a:t>
                      </a:r>
                      <a:r>
                        <a:rPr lang="en-US" sz="900" dirty="0" smtClean="0">
                          <a:latin typeface="Liberation Sans" panose="020B0604020202020204" pitchFamily="34" charset="0"/>
                          <a:cs typeface="Liberation Sans" panose="020B0604020202020204" pitchFamily="34" charset="0"/>
                        </a:rPr>
                        <a:t> transit </a:t>
                      </a:r>
                      <a:r>
                        <a:rPr lang="en-US" sz="900" dirty="0" err="1" smtClean="0">
                          <a:latin typeface="Liberation Sans" panose="020B0604020202020204" pitchFamily="34" charset="0"/>
                          <a:cs typeface="Liberation Sans" panose="020B0604020202020204" pitchFamily="34" charset="0"/>
                        </a:rPr>
                        <a:t>halindeyken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sunucu</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taraflı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açıklıkların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tespit</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edilmesi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kolaydır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ancak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durağan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veri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tespit</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zor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olmaktadır</a:t>
                      </a:r>
                      <a:r>
                        <a:rPr lang="en-US" sz="900" dirty="0" smtClean="0">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err="1" smtClean="0">
                          <a:latin typeface="Liberation Sans" panose="020B0604020202020204" pitchFamily="34" charset="0"/>
                          <a:cs typeface="Liberation Sans" panose="020B0604020202020204" pitchFamily="34" charset="0"/>
                        </a:rPr>
                        <a:t>Eksiklikler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sıklıkla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korunması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gereken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tüm</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veriyi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tehlikeye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atmaktadır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Genellikle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bu</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veriler</a:t>
                      </a:r>
                      <a:r>
                        <a:rPr lang="en-US" sz="900" dirty="0" smtClean="0">
                          <a:latin typeface="Liberation Sans" panose="020B0604020202020204" pitchFamily="34" charset="0"/>
                          <a:cs typeface="Liberation Sans" panose="020B0604020202020204" pitchFamily="34" charset="0"/>
                        </a:rPr>
                        <a:t> AB GDPR </a:t>
                      </a:r>
                      <a:r>
                        <a:rPr lang="en-US" sz="900" dirty="0" err="1" smtClean="0">
                          <a:latin typeface="Liberation Sans" panose="020B0604020202020204" pitchFamily="34" charset="0"/>
                          <a:cs typeface="Liberation Sans" panose="020B0604020202020204" pitchFamily="34" charset="0"/>
                        </a:rPr>
                        <a:t>veya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yerel</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gizlilik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kanunları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gibi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yasalarda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veya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düzenlenmelerde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tanımlandığı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gibi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koruma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gerektiren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kredi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kartı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numarası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kişisel</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veriler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giriş</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bilgileri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sağlık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kayıtları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gibi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hassas</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kişisel</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bilgileri</a:t>
                      </a:r>
                      <a:r>
                        <a:rPr lang="en-US" sz="900" dirty="0" smtClean="0">
                          <a:latin typeface="Liberation Sans" panose="020B0604020202020204" pitchFamily="34" charset="0"/>
                          <a:cs typeface="Liberation Sans" panose="020B0604020202020204" pitchFamily="34" charset="0"/>
                        </a:rPr>
                        <a:t> (PII) </a:t>
                      </a:r>
                      <a:r>
                        <a:rPr lang="en-US" sz="900" dirty="0" err="1" smtClean="0">
                          <a:latin typeface="Liberation Sans" panose="020B0604020202020204" pitchFamily="34" charset="0"/>
                          <a:cs typeface="Liberation Sans" panose="020B0604020202020204" pitchFamily="34" charset="0"/>
                        </a:rPr>
                        <a:t>içermektedir</a:t>
                      </a:r>
                      <a:r>
                        <a:rPr lang="en-US" sz="900" dirty="0" smtClean="0">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r>
              <a:rPr lang="en-US" sz="900" dirty="0" err="1">
                <a:solidFill>
                  <a:schemeClr val="tx2"/>
                </a:solidFill>
                <a:latin typeface="Liberation Sans" panose="020B0604020202020204" pitchFamily="34" charset="0"/>
                <a:cs typeface="Liberation Sans" panose="020B0604020202020204" pitchFamily="34" charset="0"/>
              </a:rPr>
              <a:t>Gömülü</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cihazlara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dahil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çok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sayıda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a:t>
            </a:r>
            <a:r>
              <a:rPr lang="en-US" sz="900" dirty="0">
                <a:solidFill>
                  <a:schemeClr val="tx2"/>
                </a:solidFill>
                <a:latin typeface="Liberation Sans" panose="020B0604020202020204" pitchFamily="34" charset="0"/>
                <a:cs typeface="Liberation Sans" panose="020B0604020202020204" pitchFamily="34" charset="0"/>
              </a:rPr>
              <a:t> XXE </a:t>
            </a:r>
            <a:r>
              <a:rPr lang="en-US" sz="900" dirty="0" err="1">
                <a:solidFill>
                  <a:schemeClr val="tx2"/>
                </a:solidFill>
                <a:latin typeface="Liberation Sans" panose="020B0604020202020204" pitchFamily="34" charset="0"/>
                <a:cs typeface="Liberation Sans" panose="020B0604020202020204" pitchFamily="34" charset="0"/>
              </a:rPr>
              <a:t>sorunları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edilmiştir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Derin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geçmiş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bağımlılıklar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dahil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çok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beklenmedik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yerde</a:t>
            </a:r>
            <a:r>
              <a:rPr lang="en-US" sz="900" dirty="0">
                <a:solidFill>
                  <a:schemeClr val="tx2"/>
                </a:solidFill>
                <a:latin typeface="Liberation Sans" panose="020B0604020202020204" pitchFamily="34" charset="0"/>
                <a:cs typeface="Liberation Sans" panose="020B0604020202020204" pitchFamily="34" charset="0"/>
              </a:rPr>
              <a:t> XXE </a:t>
            </a:r>
            <a:r>
              <a:rPr lang="en-US" sz="900" dirty="0" err="1">
                <a:solidFill>
                  <a:schemeClr val="tx2"/>
                </a:solidFill>
                <a:latin typeface="Liberation Sans" panose="020B0604020202020204" pitchFamily="34" charset="0"/>
                <a:cs typeface="Liberation Sans" panose="020B0604020202020204" pitchFamily="34" charset="0"/>
              </a:rPr>
              <a:t>açıklığı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bulunmaktadır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kolay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yöntem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ise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kabul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zararlı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dosyası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yüklemektir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Saldırgan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sunucudan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ele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geçirmeye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çalışmaktadır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Saldırgan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aşağıdaki</a:t>
            </a:r>
            <a:r>
              <a:rPr lang="en-US" sz="900" dirty="0" smtClean="0">
                <a:solidFill>
                  <a:schemeClr val="tx2"/>
                </a:solidFill>
                <a:latin typeface="Liberation Sans" panose="020B0604020202020204" pitchFamily="34" charset="0"/>
                <a:cs typeface="Liberation Sans" panose="020B0604020202020204" pitchFamily="34" charset="0"/>
              </a:rPr>
              <a:t> ENTITY </a:t>
            </a:r>
            <a:r>
              <a:rPr lang="en-US" sz="900" dirty="0" err="1" smtClean="0">
                <a:solidFill>
                  <a:schemeClr val="tx2"/>
                </a:solidFill>
                <a:latin typeface="Liberation Sans" panose="020B0604020202020204" pitchFamily="34" charset="0"/>
                <a:cs typeface="Liberation Sans" panose="020B0604020202020204" pitchFamily="34" charset="0"/>
              </a:rPr>
              <a:t>satırını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değiştirerek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sunucunun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iç</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ağını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dinlemektedir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Saldırgan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potansiyel</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olarak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sonu</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olmayan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bir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dosyayı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dahil</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ederek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servis</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dışı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bırakma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saldırısı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gerçekleştirmeye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çalışmaktadır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spcAft>
                <a:spcPts val="300"/>
              </a:spcAft>
            </a:pPr>
            <a:r>
              <a:rPr lang="en-US" sz="900" dirty="0" err="1">
                <a:solidFill>
                  <a:schemeClr val="tx2"/>
                </a:solidFill>
                <a:latin typeface="Liberation Sans" panose="020B0604020202020204" pitchFamily="34" charset="0"/>
                <a:cs typeface="Liberation Sans" panose="020B0604020202020204" pitchFamily="34" charset="0"/>
              </a:rPr>
              <a:t>Uygulamalar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özellikle</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tabanlı</a:t>
            </a:r>
            <a:r>
              <a:rPr lang="en-US" sz="900" dirty="0">
                <a:solidFill>
                  <a:schemeClr val="tx2"/>
                </a:solidFill>
                <a:latin typeface="Liberation Sans" panose="020B0604020202020204" pitchFamily="34" charset="0"/>
                <a:cs typeface="Liberation Sans" panose="020B0604020202020204" pitchFamily="34" charset="0"/>
              </a:rPr>
              <a:t> web </a:t>
            </a:r>
            <a:r>
              <a:rPr lang="en-US" sz="900" dirty="0" err="1">
                <a:solidFill>
                  <a:schemeClr val="tx2"/>
                </a:solidFill>
                <a:latin typeface="Liberation Sans" panose="020B0604020202020204" pitchFamily="34" charset="0"/>
                <a:cs typeface="Liberation Sans" panose="020B0604020202020204" pitchFamily="34" charset="0"/>
              </a:rPr>
              <a:t>servisleri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girdi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alacak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entegrasyonlar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aşağıdaki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durumlarda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olabilir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özellikle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güvenilmeyen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kaynaklardan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doğrudan</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girdisi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kabul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yüklemelerine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daha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sonra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işleyicisi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yorumlanacak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güvenilmeyen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veriyi</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dokümanına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ekliyorsa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err="1">
                <a:solidFill>
                  <a:schemeClr val="tx2"/>
                </a:solidFill>
                <a:latin typeface="Liberation Sans" panose="020B0604020202020204" pitchFamily="34" charset="0"/>
                <a:cs typeface="Liberation Sans" panose="020B0604020202020204" pitchFamily="34" charset="0"/>
              </a:rPr>
              <a:t>Uygulamadaki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işleyicisi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SOAP </a:t>
            </a:r>
            <a:r>
              <a:rPr lang="en-US" sz="900" dirty="0" err="1">
                <a:solidFill>
                  <a:schemeClr val="tx2"/>
                </a:solidFill>
                <a:latin typeface="Liberation Sans" panose="020B0604020202020204" pitchFamily="34" charset="0"/>
                <a:cs typeface="Liberation Sans" panose="020B0604020202020204" pitchFamily="34" charset="0"/>
              </a:rPr>
              <a:t>tabanlı</a:t>
            </a:r>
            <a:r>
              <a:rPr lang="en-US" sz="900" dirty="0">
                <a:solidFill>
                  <a:schemeClr val="tx2"/>
                </a:solidFill>
                <a:latin typeface="Liberation Sans" panose="020B0604020202020204" pitchFamily="34" charset="0"/>
                <a:cs typeface="Liberation Sans" panose="020B0604020202020204" pitchFamily="34" charset="0"/>
              </a:rPr>
              <a:t> web </a:t>
            </a:r>
            <a:r>
              <a:rPr lang="en-US" sz="900" dirty="0" err="1" smtClean="0">
                <a:solidFill>
                  <a:schemeClr val="tx2"/>
                </a:solidFill>
                <a:latin typeface="Liberation Sans" panose="020B0604020202020204" pitchFamily="34" charset="0"/>
                <a:cs typeface="Liberation Sans" panose="020B0604020202020204" pitchFamily="34" charset="0"/>
              </a:rPr>
              <a:t>servisleri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4"/>
              </a:rPr>
              <a:t>doküman</a:t>
            </a:r>
            <a:r>
              <a:rPr lang="en-US" sz="900" dirty="0" smtClean="0">
                <a:solidFill>
                  <a:schemeClr val="tx2"/>
                </a:solidFill>
                <a:latin typeface="Liberation Sans" panose="020B0604020202020204" pitchFamily="34" charset="0"/>
                <a:cs typeface="Liberation Sans" panose="020B0604020202020204" pitchFamily="34" charset="0"/>
                <a:hlinkClick r:id="rId4"/>
              </a:rPr>
              <a:t> tip </a:t>
            </a:r>
            <a:r>
              <a:rPr lang="en-US" sz="900" dirty="0" err="1" smtClean="0">
                <a:solidFill>
                  <a:schemeClr val="tx2"/>
                </a:solidFill>
                <a:latin typeface="Liberation Sans" panose="020B0604020202020204" pitchFamily="34" charset="0"/>
                <a:cs typeface="Liberation Sans" panose="020B0604020202020204" pitchFamily="34" charset="0"/>
                <a:hlinkClick r:id="rId4"/>
              </a:rPr>
              <a:t>tanımlarına</a:t>
            </a:r>
            <a:r>
              <a:rPr lang="en-US" sz="900" dirty="0" smtClean="0">
                <a:solidFill>
                  <a:schemeClr val="tx2"/>
                </a:solidFill>
                <a:latin typeface="Liberation Sans" panose="020B0604020202020204" pitchFamily="34" charset="0"/>
                <a:cs typeface="Liberation Sans" panose="020B0604020202020204" pitchFamily="34" charset="0"/>
                <a:hlinkClick r:id="rId4"/>
              </a:rPr>
              <a:t> </a:t>
            </a:r>
            <a:r>
              <a:rPr lang="en-US" sz="900" dirty="0">
                <a:solidFill>
                  <a:schemeClr val="tx2"/>
                </a:solidFill>
                <a:latin typeface="Liberation Sans" panose="020B0604020202020204" pitchFamily="34" charset="0"/>
                <a:cs typeface="Liberation Sans" panose="020B0604020202020204" pitchFamily="34" charset="0"/>
                <a:hlinkClick r:id="rId4"/>
              </a:rPr>
              <a:t>(</a:t>
            </a:r>
            <a:r>
              <a:rPr lang="en-US" sz="900" dirty="0" smtClean="0">
                <a:solidFill>
                  <a:schemeClr val="tx2"/>
                </a:solidFill>
                <a:latin typeface="Liberation Sans" panose="020B0604020202020204" pitchFamily="34" charset="0"/>
                <a:cs typeface="Liberation Sans" panose="020B0604020202020204" pitchFamily="34" charset="0"/>
                <a:hlinkClick r:id="rId4"/>
              </a:rPr>
              <a:t>DTD)</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izin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veriyorsa</a:t>
            </a:r>
            <a:r>
              <a:rPr lang="en-US" sz="900" dirty="0" smtClean="0">
                <a:solidFill>
                  <a:schemeClr val="tx2"/>
                </a:solidFill>
                <a:latin typeface="Liberation Sans" panose="020B0604020202020204" pitchFamily="34" charset="0"/>
                <a:cs typeface="Liberation Sans" panose="020B0604020202020204" pitchFamily="34" charset="0"/>
              </a:rPr>
              <a:t>. DTD </a:t>
            </a:r>
            <a:r>
              <a:rPr lang="en-US" sz="900" dirty="0" err="1" smtClean="0">
                <a:solidFill>
                  <a:schemeClr val="tx2"/>
                </a:solidFill>
                <a:latin typeface="Liberation Sans" panose="020B0604020202020204" pitchFamily="34" charset="0"/>
                <a:cs typeface="Liberation Sans" panose="020B0604020202020204" pitchFamily="34" charset="0"/>
              </a:rPr>
              <a:t>özelliğini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devre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dışı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bırakma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yöntemi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işleyiciye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göre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değiştiği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için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hlinkClick r:id="rId5"/>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5"/>
              </a:rPr>
              <a:t>Kopya</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a:solidFill>
                  <a:schemeClr val="tx2"/>
                </a:solidFill>
                <a:latin typeface="Liberation Sans" panose="020B0604020202020204" pitchFamily="34" charset="0"/>
                <a:cs typeface="Liberation Sans" panose="020B0604020202020204" pitchFamily="34" charset="0"/>
                <a:hlinkClick r:id="rId5"/>
              </a:rPr>
              <a:t>'XXE </a:t>
            </a:r>
            <a:r>
              <a:rPr lang="en-US" sz="900" dirty="0" err="1" smtClean="0">
                <a:solidFill>
                  <a:schemeClr val="tx2"/>
                </a:solidFill>
                <a:latin typeface="Liberation Sans" panose="020B0604020202020204" pitchFamily="34" charset="0"/>
                <a:cs typeface="Liberation Sans" panose="020B0604020202020204" pitchFamily="34" charset="0"/>
                <a:hlinkClick r:id="rId5"/>
              </a:rPr>
              <a:t>Korunması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gibi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bir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referansa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başvurulması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iyi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bir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uygulama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örneğidir</a:t>
            </a:r>
            <a:r>
              <a:rPr lang="en-US" sz="900" dirty="0" smtClean="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birleşik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oturum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açma</a:t>
            </a:r>
            <a:r>
              <a:rPr lang="en-US" sz="900" dirty="0">
                <a:solidFill>
                  <a:schemeClr val="tx2"/>
                </a:solidFill>
                <a:latin typeface="Liberation Sans" panose="020B0604020202020204" pitchFamily="34" charset="0"/>
                <a:cs typeface="Liberation Sans" panose="020B0604020202020204" pitchFamily="34" charset="0"/>
              </a:rPr>
              <a:t> (SSO) </a:t>
            </a:r>
            <a:r>
              <a:rPr lang="en-US" sz="900" dirty="0" err="1">
                <a:solidFill>
                  <a:schemeClr val="tx2"/>
                </a:solidFill>
                <a:latin typeface="Liberation Sans" panose="020B0604020202020204" pitchFamily="34" charset="0"/>
                <a:cs typeface="Liberation Sans" panose="020B0604020202020204" pitchFamily="34" charset="0"/>
              </a:rPr>
              <a:t>amaçları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doğrultusunda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işleme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SAML </a:t>
            </a:r>
            <a:r>
              <a:rPr lang="en-US" sz="900" dirty="0" err="1">
                <a:solidFill>
                  <a:schemeClr val="tx2"/>
                </a:solidFill>
                <a:latin typeface="Liberation Sans" panose="020B0604020202020204" pitchFamily="34" charset="0"/>
                <a:cs typeface="Liberation Sans" panose="020B0604020202020204" pitchFamily="34" charset="0"/>
              </a:rPr>
              <a:t>kullanıyorsa</a:t>
            </a:r>
            <a:r>
              <a:rPr lang="en-US" sz="900" dirty="0">
                <a:solidFill>
                  <a:schemeClr val="tx2"/>
                </a:solidFill>
                <a:latin typeface="Liberation Sans" panose="020B0604020202020204" pitchFamily="34" charset="0"/>
                <a:cs typeface="Liberation Sans" panose="020B0604020202020204" pitchFamily="34" charset="0"/>
              </a:rPr>
              <a:t>. SAML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iddiaları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kullanmakta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da </a:t>
            </a:r>
            <a:r>
              <a:rPr lang="en-US" sz="900" dirty="0" err="1">
                <a:solidFill>
                  <a:schemeClr val="tx2"/>
                </a:solidFill>
                <a:latin typeface="Liberation Sans" panose="020B0604020202020204" pitchFamily="34" charset="0"/>
                <a:cs typeface="Liberation Sans" panose="020B0604020202020204" pitchFamily="34" charset="0"/>
              </a:rPr>
              <a:t>zafiyet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içerebilmektedir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spcBef>
                <a:spcPts val="200"/>
              </a:spcBef>
              <a:buFont typeface="Arial"/>
              <a:buChar char="•"/>
            </a:pP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SOAP 1.2 </a:t>
            </a:r>
            <a:r>
              <a:rPr lang="en-US" sz="900" dirty="0" err="1">
                <a:solidFill>
                  <a:schemeClr val="tx2"/>
                </a:solidFill>
                <a:latin typeface="Liberation Sans" panose="020B0604020202020204" pitchFamily="34" charset="0"/>
                <a:cs typeface="Liberation Sans" panose="020B0604020202020204" pitchFamily="34" charset="0"/>
              </a:rPr>
              <a:t>sürümünden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önceki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sürümleri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XML </a:t>
            </a:r>
            <a:r>
              <a:rPr lang="en-US" sz="900" dirty="0" err="1">
                <a:solidFill>
                  <a:schemeClr val="tx2"/>
                </a:solidFill>
                <a:latin typeface="Liberation Sans" panose="020B0604020202020204" pitchFamily="34" charset="0"/>
                <a:cs typeface="Liberation Sans" panose="020B0604020202020204" pitchFamily="34" charset="0"/>
              </a:rPr>
              <a:t>varlıkları</a:t>
            </a:r>
            <a:r>
              <a:rPr lang="en-US" sz="900" dirty="0">
                <a:solidFill>
                  <a:schemeClr val="tx2"/>
                </a:solidFill>
                <a:latin typeface="Liberation Sans" panose="020B0604020202020204" pitchFamily="34" charset="0"/>
                <a:cs typeface="Liberation Sans" panose="020B0604020202020204" pitchFamily="34" charset="0"/>
              </a:rPr>
              <a:t> SOAP </a:t>
            </a:r>
            <a:r>
              <a:rPr lang="en-US" sz="900" dirty="0" err="1">
                <a:solidFill>
                  <a:schemeClr val="tx2"/>
                </a:solidFill>
                <a:latin typeface="Liberation Sans" panose="020B0604020202020204" pitchFamily="34" charset="0"/>
                <a:cs typeface="Liberation Sans" panose="020B0604020202020204" pitchFamily="34" charset="0"/>
              </a:rPr>
              <a:t>çerçevesine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iletiliyorsa</a:t>
            </a:r>
            <a:r>
              <a:rPr lang="en-US" sz="900" dirty="0">
                <a:solidFill>
                  <a:schemeClr val="tx2"/>
                </a:solidFill>
                <a:latin typeface="Liberation Sans" panose="020B0604020202020204" pitchFamily="34" charset="0"/>
                <a:cs typeface="Liberation Sans" panose="020B0604020202020204" pitchFamily="34" charset="0"/>
              </a:rPr>
              <a:t> XXE </a:t>
            </a:r>
            <a:r>
              <a:rPr lang="en-US" sz="900" dirty="0" err="1">
                <a:solidFill>
                  <a:schemeClr val="tx2"/>
                </a:solidFill>
                <a:latin typeface="Liberation Sans" panose="020B0604020202020204" pitchFamily="34" charset="0"/>
                <a:cs typeface="Liberation Sans" panose="020B0604020202020204" pitchFamily="34" charset="0"/>
              </a:rPr>
              <a:t>saldırılarına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karşı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olabilmektedir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XXE </a:t>
            </a:r>
            <a:r>
              <a:rPr lang="en-AU" sz="900" dirty="0" err="1">
                <a:solidFill>
                  <a:srgbClr val="000000"/>
                </a:solidFill>
                <a:latin typeface="Liberation Sans" panose="020B0604020202020204" pitchFamily="34" charset="0"/>
                <a:cs typeface="Liberation Sans" panose="020B0604020202020204" pitchFamily="34" charset="0"/>
              </a:rPr>
              <a:t>saldırılarına</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karşı</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açık</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olmak</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uygulamanın</a:t>
            </a:r>
            <a:r>
              <a:rPr lang="en-AU" sz="900" dirty="0">
                <a:solidFill>
                  <a:srgbClr val="000000"/>
                </a:solidFill>
                <a:latin typeface="Liberation Sans" panose="020B0604020202020204" pitchFamily="34" charset="0"/>
                <a:cs typeface="Liberation Sans" panose="020B0604020202020204" pitchFamily="34" charset="0"/>
              </a:rPr>
              <a:t> Billion Laughs </a:t>
            </a:r>
            <a:r>
              <a:rPr lang="en-AU" sz="900" dirty="0" err="1">
                <a:solidFill>
                  <a:srgbClr val="000000"/>
                </a:solidFill>
                <a:latin typeface="Liberation Sans" panose="020B0604020202020204" pitchFamily="34" charset="0"/>
                <a:cs typeface="Liberation Sans" panose="020B0604020202020204" pitchFamily="34" charset="0"/>
              </a:rPr>
              <a:t>saldırısı</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gibi</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servis</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dışı</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bırakma</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saldırılarına</a:t>
            </a:r>
            <a:r>
              <a:rPr lang="en-AU" sz="900" dirty="0">
                <a:solidFill>
                  <a:srgbClr val="000000"/>
                </a:solidFill>
                <a:latin typeface="Liberation Sans" panose="020B0604020202020204" pitchFamily="34" charset="0"/>
                <a:cs typeface="Liberation Sans" panose="020B0604020202020204" pitchFamily="34" charset="0"/>
              </a:rPr>
              <a:t> da </a:t>
            </a:r>
            <a:r>
              <a:rPr lang="en-AU" sz="900" dirty="0" err="1">
                <a:solidFill>
                  <a:srgbClr val="000000"/>
                </a:solidFill>
                <a:latin typeface="Liberation Sans" panose="020B0604020202020204" pitchFamily="34" charset="0"/>
                <a:cs typeface="Liberation Sans" panose="020B0604020202020204" pitchFamily="34" charset="0"/>
              </a:rPr>
              <a:t>açık</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olduğu</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anlamına</a:t>
            </a:r>
            <a:r>
              <a:rPr lang="en-AU" sz="900" dirty="0">
                <a:solidFill>
                  <a:srgbClr val="000000"/>
                </a:solidFill>
                <a:latin typeface="Liberation Sans" panose="020B0604020202020204" pitchFamily="34" charset="0"/>
                <a:cs typeface="Liberation Sans" panose="020B0604020202020204" pitchFamily="34" charset="0"/>
              </a:rPr>
              <a:t> </a:t>
            </a:r>
            <a:r>
              <a:rPr lang="en-AU" sz="900" dirty="0" err="1">
                <a:solidFill>
                  <a:srgbClr val="000000"/>
                </a:solidFill>
                <a:latin typeface="Liberation Sans" panose="020B0604020202020204" pitchFamily="34" charset="0"/>
                <a:cs typeface="Liberation Sans" panose="020B0604020202020204" pitchFamily="34" charset="0"/>
              </a:rPr>
              <a:t>gelebilmektedir</a:t>
            </a:r>
            <a:r>
              <a:rPr lang="en-AU" sz="900" dirty="0" smtClean="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t>
            </a:r>
            <a:r>
              <a:rPr lang="en-US" sz="900" dirty="0" err="1" smtClean="0">
                <a:solidFill>
                  <a:srgbClr val="000000"/>
                </a:solidFill>
                <a:latin typeface="Liberation Sans" panose="020B0604020202020204" pitchFamily="34" charset="0"/>
                <a:cs typeface="Liberation Sans" panose="020B0604020202020204" pitchFamily="34" charset="0"/>
                <a:hlinkClick r:id="rId7"/>
              </a:rPr>
              <a:t>Uygulama</a:t>
            </a:r>
            <a:r>
              <a:rPr lang="en-US" sz="900" dirty="0" smtClean="0">
                <a:solidFill>
                  <a:srgbClr val="000000"/>
                </a:solidFill>
                <a:latin typeface="Liberation Sans" panose="020B0604020202020204" pitchFamily="34" charset="0"/>
                <a:cs typeface="Liberation Sans" panose="020B0604020202020204" pitchFamily="34" charset="0"/>
                <a:hlinkClick r:id="rId7"/>
              </a:rPr>
              <a:t> </a:t>
            </a:r>
            <a:r>
              <a:rPr lang="en-US" sz="900" dirty="0" err="1" smtClean="0">
                <a:solidFill>
                  <a:srgbClr val="000000"/>
                </a:solidFill>
                <a:latin typeface="Liberation Sans" panose="020B0604020202020204" pitchFamily="34" charset="0"/>
                <a:cs typeface="Liberation Sans" panose="020B0604020202020204" pitchFamily="34" charset="0"/>
                <a:hlinkClick r:id="rId7"/>
              </a:rPr>
              <a:t>Güvenliği</a:t>
            </a:r>
            <a:r>
              <a:rPr lang="en-US" sz="900" dirty="0" smtClean="0">
                <a:solidFill>
                  <a:srgbClr val="000000"/>
                </a:solidFill>
                <a:latin typeface="Liberation Sans" panose="020B0604020202020204" pitchFamily="34" charset="0"/>
                <a:cs typeface="Liberation Sans" panose="020B0604020202020204" pitchFamily="34" charset="0"/>
                <a:hlinkClick r:id="rId7"/>
              </a:rPr>
              <a:t> </a:t>
            </a:r>
            <a:r>
              <a:rPr lang="en-US" sz="900" dirty="0" err="1" smtClean="0">
                <a:solidFill>
                  <a:srgbClr val="000000"/>
                </a:solidFill>
                <a:latin typeface="Liberation Sans" panose="020B0604020202020204" pitchFamily="34" charset="0"/>
                <a:cs typeface="Liberation Sans" panose="020B0604020202020204" pitchFamily="34" charset="0"/>
                <a:hlinkClick r:id="rId7"/>
              </a:rPr>
              <a:t>Doğrulama</a:t>
            </a:r>
            <a:r>
              <a:rPr lang="en-US" sz="900" dirty="0" smtClean="0">
                <a:solidFill>
                  <a:srgbClr val="000000"/>
                </a:solidFill>
                <a:latin typeface="Liberation Sans" panose="020B0604020202020204" pitchFamily="34" charset="0"/>
                <a:cs typeface="Liberation Sans" panose="020B0604020202020204" pitchFamily="34" charset="0"/>
                <a:hlinkClick r:id="rId7"/>
              </a:rPr>
              <a:t> </a:t>
            </a:r>
            <a:r>
              <a:rPr lang="en-US" sz="900" dirty="0" err="1" smtClean="0">
                <a:solidFill>
                  <a:srgbClr val="000000"/>
                </a:solidFill>
                <a:latin typeface="Liberation Sans" panose="020B0604020202020204" pitchFamily="34" charset="0"/>
                <a:cs typeface="Liberation Sans" panose="020B0604020202020204" pitchFamily="34" charset="0"/>
                <a:hlinkClick r:id="rId7"/>
              </a:rPr>
              <a:t>Standardı</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t>
            </a:r>
            <a:r>
              <a:rPr lang="en-US" sz="900" dirty="0" smtClean="0">
                <a:solidFill>
                  <a:schemeClr val="tx2"/>
                </a:solidFill>
                <a:latin typeface="Liberation Sans" panose="020B0604020202020204" pitchFamily="34" charset="0"/>
                <a:cs typeface="Liberation Sans" panose="020B0604020202020204" pitchFamily="34" charset="0"/>
                <a:hlinkClick r:id="rId8"/>
              </a:rPr>
              <a:t>Test </a:t>
            </a:r>
            <a:r>
              <a:rPr lang="en-US" sz="900" dirty="0" err="1" smtClean="0">
                <a:solidFill>
                  <a:schemeClr val="tx2"/>
                </a:solidFill>
                <a:latin typeface="Liberation Sans" panose="020B0604020202020204" pitchFamily="34" charset="0"/>
                <a:cs typeface="Liberation Sans" panose="020B0604020202020204" pitchFamily="34" charset="0"/>
                <a:hlinkClick r:id="rId8"/>
              </a:rPr>
              <a:t>Rehberi</a:t>
            </a:r>
            <a:r>
              <a:rPr lang="en-US" sz="900" dirty="0" smtClean="0">
                <a:solidFill>
                  <a:schemeClr val="tx2"/>
                </a:solidFill>
                <a:latin typeface="Liberation Sans" panose="020B0604020202020204" pitchFamily="34" charset="0"/>
                <a:cs typeface="Liberation Sans" panose="020B0604020202020204" pitchFamily="34" charset="0"/>
                <a:hlinkClick r:id="rId8"/>
              </a:rPr>
              <a:t>: XML </a:t>
            </a:r>
            <a:r>
              <a:rPr lang="en-US" sz="900" dirty="0" err="1" smtClean="0">
                <a:solidFill>
                  <a:schemeClr val="tx2"/>
                </a:solidFill>
                <a:latin typeface="Liberation Sans" panose="020B0604020202020204" pitchFamily="34" charset="0"/>
                <a:cs typeface="Liberation Sans" panose="020B0604020202020204" pitchFamily="34" charset="0"/>
                <a:hlinkClick r:id="rId8"/>
              </a:rPr>
              <a:t>Enjeksiyonu</a:t>
            </a:r>
            <a:r>
              <a:rPr lang="en-US" sz="900" dirty="0" smtClean="0">
                <a:solidFill>
                  <a:schemeClr val="tx2"/>
                </a:solidFill>
                <a:latin typeface="Liberation Sans" panose="020B0604020202020204" pitchFamily="34" charset="0"/>
                <a:cs typeface="Liberation Sans" panose="020B0604020202020204" pitchFamily="34" charset="0"/>
                <a:hlinkClick r:id="rId8"/>
              </a:rPr>
              <a:t> </a:t>
            </a:r>
            <a:r>
              <a:rPr lang="en-US" sz="900" dirty="0" err="1" smtClean="0">
                <a:solidFill>
                  <a:schemeClr val="tx2"/>
                </a:solidFill>
                <a:latin typeface="Liberation Sans" panose="020B0604020202020204" pitchFamily="34" charset="0"/>
                <a:cs typeface="Liberation Sans" panose="020B0604020202020204" pitchFamily="34" charset="0"/>
                <a:hlinkClick r:id="rId8"/>
              </a:rPr>
              <a:t>Testleri</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a:t>
            </a:r>
            <a:r>
              <a:rPr lang="en-US" sz="900" dirty="0" err="1" smtClean="0">
                <a:solidFill>
                  <a:schemeClr val="tx2"/>
                </a:solidFill>
                <a:latin typeface="Liberation Sans" panose="020B0604020202020204" pitchFamily="34" charset="0"/>
                <a:cs typeface="Liberation Sans" panose="020B0604020202020204" pitchFamily="34" charset="0"/>
                <a:hlinkClick r:id="rId9"/>
              </a:rPr>
              <a:t>Açıklığı</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5"/>
              </a:rPr>
              <a:t>Kopya</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a:solidFill>
                  <a:schemeClr val="tx2"/>
                </a:solidFill>
                <a:latin typeface="Liberation Sans" panose="020B0604020202020204" pitchFamily="34" charset="0"/>
                <a:cs typeface="Liberation Sans" panose="020B0604020202020204" pitchFamily="34" charset="0"/>
                <a:hlinkClick r:id="rId5"/>
              </a:rPr>
              <a:t>XXE </a:t>
            </a:r>
            <a:r>
              <a:rPr lang="en-US" sz="900" dirty="0" err="1" smtClean="0">
                <a:solidFill>
                  <a:schemeClr val="tx2"/>
                </a:solidFill>
                <a:latin typeface="Liberation Sans" panose="020B0604020202020204" pitchFamily="34" charset="0"/>
                <a:cs typeface="Liberation Sans" panose="020B0604020202020204" pitchFamily="34" charset="0"/>
                <a:hlinkClick r:id="rId5"/>
              </a:rPr>
              <a:t>Önlemleri</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0"/>
              </a:rPr>
              <a:t>Kopya</a:t>
            </a:r>
            <a:r>
              <a:rPr lang="en-US" sz="900" dirty="0" smtClean="0">
                <a:solidFill>
                  <a:schemeClr val="tx2"/>
                </a:solidFill>
                <a:latin typeface="Liberation Sans" panose="020B0604020202020204" pitchFamily="34" charset="0"/>
                <a:cs typeface="Liberation Sans" panose="020B0604020202020204" pitchFamily="34" charset="0"/>
                <a:hlinkClick r:id="rId10"/>
              </a:rPr>
              <a:t> </a:t>
            </a:r>
            <a:r>
              <a:rPr lang="en-US" sz="900" dirty="0" err="1" smtClean="0">
                <a:solidFill>
                  <a:schemeClr val="tx2"/>
                </a:solidFill>
                <a:latin typeface="Liberation Sans" panose="020B0604020202020204" pitchFamily="34" charset="0"/>
                <a:cs typeface="Liberation Sans" panose="020B0604020202020204" pitchFamily="34" charset="0"/>
                <a:hlinkClick r:id="rId10"/>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10"/>
              </a:rPr>
              <a:t>: </a:t>
            </a:r>
            <a:r>
              <a:rPr lang="en-US" sz="900" dirty="0">
                <a:solidFill>
                  <a:schemeClr val="tx2"/>
                </a:solidFill>
                <a:latin typeface="Liberation Sans" panose="020B0604020202020204" pitchFamily="34" charset="0"/>
                <a:cs typeface="Liberation Sans" panose="020B0604020202020204" pitchFamily="34" charset="0"/>
                <a:hlinkClick r:id="rId10"/>
              </a:rPr>
              <a:t>XML </a:t>
            </a:r>
            <a:r>
              <a:rPr lang="en-US" sz="900" dirty="0" err="1" smtClean="0">
                <a:solidFill>
                  <a:schemeClr val="tx2"/>
                </a:solidFill>
                <a:latin typeface="Liberation Sans" panose="020B0604020202020204" pitchFamily="34" charset="0"/>
                <a:cs typeface="Liberation Sans" panose="020B0604020202020204" pitchFamily="34" charset="0"/>
                <a:hlinkClick r:id="rId10"/>
              </a:rPr>
              <a:t>Güvenliği</a:t>
            </a: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smtClean="0">
                <a:solidFill>
                  <a:schemeClr val="tx2"/>
                </a:solidFill>
                <a:latin typeface="Exo 2" panose="00000500000000000000" pitchFamily="2" charset="0"/>
                <a:cs typeface="Liberation Sans" panose="020B0604020202020204" pitchFamily="34" charset="0"/>
              </a:rPr>
              <a:t>Dış</a:t>
            </a:r>
            <a:r>
              <a:rPr lang="en-US" sz="1200" b="1" dirty="0" smtClean="0">
                <a:solidFill>
                  <a:schemeClr val="tx2"/>
                </a:solidFill>
                <a:latin typeface="Exo 2" panose="00000500000000000000" pitchFamily="2" charset="0"/>
                <a:cs typeface="Liberation Sans" panose="020B0604020202020204" pitchFamily="34" charset="0"/>
              </a:rPr>
              <a:t> </a:t>
            </a:r>
            <a:r>
              <a:rPr lang="en-US" sz="1200" b="1" dirty="0" err="1" smtClean="0">
                <a:solidFill>
                  <a:schemeClr val="tx2"/>
                </a:solidFill>
                <a:latin typeface="Exo 2" panose="00000500000000000000" pitchFamily="2" charset="0"/>
                <a:cs typeface="Liberation Sans" panose="020B0604020202020204" pitchFamily="34" charset="0"/>
              </a:rPr>
              <a:t>Kaynaklar</a:t>
            </a:r>
            <a:endParaRPr lang="en-US" sz="800" b="1" dirty="0" smtClean="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smtClean="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3"/>
              </a:rPr>
              <a:t>Billion </a:t>
            </a:r>
            <a:r>
              <a:rPr lang="en-US" sz="900" dirty="0">
                <a:solidFill>
                  <a:schemeClr val="tx2"/>
                </a:solidFill>
                <a:latin typeface="Liberation Sans" panose="020B0604020202020204" pitchFamily="34" charset="0"/>
                <a:cs typeface="Liberation Sans" panose="020B0604020202020204" pitchFamily="34" charset="0"/>
                <a:hlinkClick r:id="rId13"/>
              </a:rPr>
              <a:t>Laughs </a:t>
            </a:r>
            <a:r>
              <a:rPr lang="en-US" sz="900" dirty="0" err="1" smtClean="0">
                <a:solidFill>
                  <a:schemeClr val="tx2"/>
                </a:solidFill>
                <a:latin typeface="Liberation Sans" panose="020B0604020202020204" pitchFamily="34" charset="0"/>
                <a:cs typeface="Liberation Sans" panose="020B0604020202020204" pitchFamily="34" charset="0"/>
                <a:hlinkClick r:id="rId13"/>
              </a:rPr>
              <a:t>Saldırı</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a:t>
            </a:r>
            <a:r>
              <a:rPr lang="en-US" sz="900" dirty="0" err="1" smtClean="0">
                <a:solidFill>
                  <a:schemeClr val="tx2"/>
                </a:solidFill>
                <a:latin typeface="Liberation Sans" panose="020B0604020202020204" pitchFamily="34" charset="0"/>
                <a:cs typeface="Liberation Sans" panose="020B0604020202020204" pitchFamily="34" charset="0"/>
                <a:hlinkClick r:id="rId14"/>
              </a:rPr>
              <a:t>Güvenlik</a:t>
            </a:r>
            <a:r>
              <a:rPr lang="en-US" sz="900" dirty="0" smtClean="0">
                <a:solidFill>
                  <a:schemeClr val="tx2"/>
                </a:solidFill>
                <a:latin typeface="Liberation Sans" panose="020B0604020202020204" pitchFamily="34" charset="0"/>
                <a:cs typeface="Liberation Sans" panose="020B0604020202020204" pitchFamily="34" charset="0"/>
                <a:hlinkClick r:id="rId14"/>
              </a:rPr>
              <a:t> </a:t>
            </a:r>
            <a:r>
              <a:rPr lang="en-US" sz="900" dirty="0">
                <a:solidFill>
                  <a:schemeClr val="tx2"/>
                </a:solidFill>
                <a:latin typeface="Liberation Sans" panose="020B0604020202020204" pitchFamily="34" charset="0"/>
                <a:cs typeface="Liberation Sans" panose="020B0604020202020204" pitchFamily="34" charset="0"/>
                <a:hlinkClick r:id="rId14"/>
              </a:rPr>
              <a:t>XML External Entity </a:t>
            </a:r>
            <a:r>
              <a:rPr lang="en-US" sz="900" dirty="0" err="1" smtClean="0">
                <a:solidFill>
                  <a:schemeClr val="tx2"/>
                </a:solidFill>
                <a:latin typeface="Liberation Sans" panose="020B0604020202020204" pitchFamily="34" charset="0"/>
                <a:cs typeface="Liberation Sans" panose="020B0604020202020204" pitchFamily="34" charset="0"/>
                <a:hlinkClick r:id="rId14"/>
              </a:rPr>
              <a:t>Saldırı</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830" dirty="0">
                <a:solidFill>
                  <a:srgbClr val="000000"/>
                </a:solidFill>
                <a:latin typeface="Liberation Sans" panose="020B0604020202020204" pitchFamily="34" charset="0"/>
                <a:cs typeface="Liberation Sans" panose="020B0604020202020204" pitchFamily="34" charset="0"/>
              </a:rPr>
              <a:t>XXE </a:t>
            </a:r>
            <a:r>
              <a:rPr lang="en-US" sz="830" dirty="0" err="1">
                <a:solidFill>
                  <a:srgbClr val="000000"/>
                </a:solidFill>
                <a:latin typeface="Liberation Sans" panose="020B0604020202020204" pitchFamily="34" charset="0"/>
                <a:cs typeface="Liberation Sans" panose="020B0604020202020204" pitchFamily="34" charset="0"/>
              </a:rPr>
              <a:t>tespiti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önlemesi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için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geliştirici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eğitimi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çok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önemlidir</a:t>
            </a:r>
            <a:r>
              <a:rPr lang="en-US" sz="830" dirty="0">
                <a:solidFill>
                  <a:srgbClr val="000000"/>
                </a:solidFill>
                <a:latin typeface="Liberation Sans" panose="020B0604020202020204" pitchFamily="34" charset="0"/>
                <a:cs typeface="Liberation Sans" panose="020B0604020202020204" pitchFamily="34" charset="0"/>
              </a:rPr>
              <a:t>. Buna </a:t>
            </a:r>
            <a:r>
              <a:rPr lang="en-US" sz="830" dirty="0" err="1">
                <a:solidFill>
                  <a:srgbClr val="000000"/>
                </a:solidFill>
                <a:latin typeface="Liberation Sans" panose="020B0604020202020204" pitchFamily="34" charset="0"/>
                <a:cs typeface="Liberation Sans" panose="020B0604020202020204" pitchFamily="34" charset="0"/>
              </a:rPr>
              <a:t>ek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olarak</a:t>
            </a:r>
            <a:r>
              <a:rPr lang="en-US" sz="830" dirty="0">
                <a:solidFill>
                  <a:srgbClr val="000000"/>
                </a:solidFill>
                <a:latin typeface="Liberation Sans" panose="020B0604020202020204" pitchFamily="34" charset="0"/>
                <a:cs typeface="Liberation Sans" panose="020B0604020202020204" pitchFamily="34" charset="0"/>
              </a:rPr>
              <a:t>, XXE </a:t>
            </a:r>
            <a:r>
              <a:rPr lang="en-US" sz="830" dirty="0" err="1">
                <a:solidFill>
                  <a:srgbClr val="000000"/>
                </a:solidFill>
                <a:latin typeface="Liberation Sans" panose="020B0604020202020204" pitchFamily="34" charset="0"/>
                <a:cs typeface="Liberation Sans" panose="020B0604020202020204" pitchFamily="34" charset="0"/>
              </a:rPr>
              <a:t>saldırılarının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önlenmesi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için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aşağıdakiler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smtClean="0">
                <a:solidFill>
                  <a:srgbClr val="000000"/>
                </a:solidFill>
                <a:latin typeface="Liberation Sans" panose="020B0604020202020204" pitchFamily="34" charset="0"/>
                <a:cs typeface="Liberation Sans" panose="020B0604020202020204" pitchFamily="34" charset="0"/>
              </a:rPr>
              <a:t>gerekmektedir</a:t>
            </a:r>
            <a:r>
              <a:rPr lang="en-US" sz="830" dirty="0" smtClean="0">
                <a:solidFill>
                  <a:srgbClr val="000000"/>
                </a:solidFill>
                <a:latin typeface="Liberation Sans" panose="020B0604020202020204" pitchFamily="34" charset="0"/>
                <a:cs typeface="Liberation Sans" panose="020B0604020202020204" pitchFamily="34" charset="0"/>
              </a:rPr>
              <a:t>:</a:t>
            </a:r>
            <a:endParaRPr lang="en-US" sz="83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830" dirty="0" err="1">
                <a:solidFill>
                  <a:srgbClr val="000000"/>
                </a:solidFill>
                <a:latin typeface="Liberation Sans" panose="020B0604020202020204" pitchFamily="34" charset="0"/>
                <a:cs typeface="Liberation Sans" panose="020B0604020202020204" pitchFamily="34" charset="0"/>
              </a:rPr>
              <a:t>Mümkün</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oldukça</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karmaşıklığı</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daha</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az</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olan</a:t>
            </a:r>
            <a:r>
              <a:rPr lang="en-AU" sz="830" dirty="0">
                <a:solidFill>
                  <a:srgbClr val="000000"/>
                </a:solidFill>
                <a:latin typeface="Liberation Sans" panose="020B0604020202020204" pitchFamily="34" charset="0"/>
                <a:cs typeface="Liberation Sans" panose="020B0604020202020204" pitchFamily="34" charset="0"/>
              </a:rPr>
              <a:t> JSON </a:t>
            </a:r>
            <a:r>
              <a:rPr lang="en-AU" sz="830" dirty="0" err="1">
                <a:solidFill>
                  <a:srgbClr val="000000"/>
                </a:solidFill>
                <a:latin typeface="Liberation Sans" panose="020B0604020202020204" pitchFamily="34" charset="0"/>
                <a:cs typeface="Liberation Sans" panose="020B0604020202020204" pitchFamily="34" charset="0"/>
              </a:rPr>
              <a:t>gibi</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veri</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formatları</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kullanılmalı</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ve</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hassas</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verinin</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serileştirilmesinden</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kaçınılmalıdır</a:t>
            </a:r>
            <a:r>
              <a:rPr lang="en-AU" sz="830" dirty="0" smtClean="0">
                <a:solidFill>
                  <a:srgbClr val="000000"/>
                </a:solidFill>
                <a:latin typeface="Liberation Sans" panose="020B0604020202020204" pitchFamily="34" charset="0"/>
                <a:cs typeface="Liberation Sans" panose="020B0604020202020204" pitchFamily="34" charset="0"/>
              </a:rPr>
              <a:t>.</a:t>
            </a:r>
            <a:endParaRPr lang="en-AU" sz="830" dirty="0">
              <a:solidFill>
                <a:srgbClr val="000000"/>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830" dirty="0" err="1">
                <a:solidFill>
                  <a:srgbClr val="000000"/>
                </a:solidFill>
                <a:latin typeface="Liberation Sans" panose="020B0604020202020204" pitchFamily="34" charset="0"/>
                <a:cs typeface="Liberation Sans" panose="020B0604020202020204" pitchFamily="34" charset="0"/>
              </a:rPr>
              <a:t>Uygulama</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veya</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üzerinde</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çalıştığı</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işletim</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sistemi</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tarafından</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kullanılan</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tüm</a:t>
            </a:r>
            <a:r>
              <a:rPr lang="en-AU" sz="830" dirty="0">
                <a:solidFill>
                  <a:srgbClr val="000000"/>
                </a:solidFill>
                <a:latin typeface="Liberation Sans" panose="020B0604020202020204" pitchFamily="34" charset="0"/>
                <a:cs typeface="Liberation Sans" panose="020B0604020202020204" pitchFamily="34" charset="0"/>
              </a:rPr>
              <a:t> XML </a:t>
            </a:r>
            <a:r>
              <a:rPr lang="en-AU" sz="830" dirty="0" err="1">
                <a:solidFill>
                  <a:srgbClr val="000000"/>
                </a:solidFill>
                <a:latin typeface="Liberation Sans" panose="020B0604020202020204" pitchFamily="34" charset="0"/>
                <a:cs typeface="Liberation Sans" panose="020B0604020202020204" pitchFamily="34" charset="0"/>
              </a:rPr>
              <a:t>işleyicileri</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ve</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kütüphaneler</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güncellenmeli</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ve</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yamaları</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yüklenmelidir</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Bağımlılık</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kontrol</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araçları</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kullanılmalıdır</a:t>
            </a:r>
            <a:r>
              <a:rPr lang="en-AU" sz="830" dirty="0">
                <a:solidFill>
                  <a:srgbClr val="000000"/>
                </a:solidFill>
                <a:latin typeface="Liberation Sans" panose="020B0604020202020204" pitchFamily="34" charset="0"/>
                <a:cs typeface="Liberation Sans" panose="020B0604020202020204" pitchFamily="34" charset="0"/>
              </a:rPr>
              <a:t>. SOAP 1.2 </a:t>
            </a:r>
            <a:r>
              <a:rPr lang="en-AU" sz="830" dirty="0" err="1">
                <a:solidFill>
                  <a:srgbClr val="000000"/>
                </a:solidFill>
                <a:latin typeface="Liberation Sans" panose="020B0604020202020204" pitchFamily="34" charset="0"/>
                <a:cs typeface="Liberation Sans" panose="020B0604020202020204" pitchFamily="34" charset="0"/>
              </a:rPr>
              <a:t>veya</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üzeri</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a:solidFill>
                  <a:srgbClr val="000000"/>
                </a:solidFill>
                <a:latin typeface="Liberation Sans" panose="020B0604020202020204" pitchFamily="34" charset="0"/>
                <a:cs typeface="Liberation Sans" panose="020B0604020202020204" pitchFamily="34" charset="0"/>
              </a:rPr>
              <a:t>sürümlere</a:t>
            </a:r>
            <a:r>
              <a:rPr lang="en-AU" sz="830" dirty="0">
                <a:solidFill>
                  <a:srgbClr val="000000"/>
                </a:solidFill>
                <a:latin typeface="Liberation Sans" panose="020B0604020202020204" pitchFamily="34" charset="0"/>
                <a:cs typeface="Liberation Sans" panose="020B0604020202020204" pitchFamily="34" charset="0"/>
              </a:rPr>
              <a:t> </a:t>
            </a:r>
            <a:r>
              <a:rPr lang="en-AU" sz="830" dirty="0" err="1" smtClean="0">
                <a:solidFill>
                  <a:srgbClr val="000000"/>
                </a:solidFill>
                <a:latin typeface="Liberation Sans" panose="020B0604020202020204" pitchFamily="34" charset="0"/>
                <a:cs typeface="Liberation Sans" panose="020B0604020202020204" pitchFamily="34" charset="0"/>
              </a:rPr>
              <a:t>güncellenmelidir</a:t>
            </a:r>
            <a:r>
              <a:rPr lang="en-AU" sz="830" dirty="0" smtClean="0">
                <a:solidFill>
                  <a:srgbClr val="000000"/>
                </a:solidFill>
                <a:latin typeface="Liberation Sans" panose="020B0604020202020204" pitchFamily="34" charset="0"/>
                <a:cs typeface="Liberation Sans" panose="020B0604020202020204" pitchFamily="34" charset="0"/>
              </a:rPr>
              <a:t>.</a:t>
            </a:r>
            <a:endParaRPr lang="en-US" sz="83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830" dirty="0" smtClean="0">
                <a:solidFill>
                  <a:srgbClr val="000000"/>
                </a:solidFill>
                <a:latin typeface="Liberation Sans" panose="020B0604020202020204" pitchFamily="34" charset="0"/>
                <a:cs typeface="Liberation Sans" panose="020B0604020202020204" pitchFamily="34" charset="0"/>
                <a:hlinkClick r:id="rId5"/>
              </a:rPr>
              <a:t>OWASP </a:t>
            </a:r>
            <a:r>
              <a:rPr lang="en-US" sz="830" dirty="0" err="1" smtClean="0">
                <a:solidFill>
                  <a:srgbClr val="000000"/>
                </a:solidFill>
                <a:latin typeface="Liberation Sans" panose="020B0604020202020204" pitchFamily="34" charset="0"/>
                <a:cs typeface="Liberation Sans" panose="020B0604020202020204" pitchFamily="34" charset="0"/>
                <a:hlinkClick r:id="rId5"/>
              </a:rPr>
              <a:t>Kopya</a:t>
            </a:r>
            <a:r>
              <a:rPr lang="en-US" sz="830" dirty="0" smtClean="0">
                <a:solidFill>
                  <a:srgbClr val="000000"/>
                </a:solidFill>
                <a:latin typeface="Liberation Sans" panose="020B0604020202020204" pitchFamily="34" charset="0"/>
                <a:cs typeface="Liberation Sans" panose="020B0604020202020204" pitchFamily="34" charset="0"/>
                <a:hlinkClick r:id="rId5"/>
              </a:rPr>
              <a:t> </a:t>
            </a:r>
            <a:r>
              <a:rPr lang="en-US" sz="830" dirty="0" err="1" smtClean="0">
                <a:solidFill>
                  <a:srgbClr val="000000"/>
                </a:solidFill>
                <a:latin typeface="Liberation Sans" panose="020B0604020202020204" pitchFamily="34" charset="0"/>
                <a:cs typeface="Liberation Sans" panose="020B0604020202020204" pitchFamily="34" charset="0"/>
                <a:hlinkClick r:id="rId5"/>
              </a:rPr>
              <a:t>Kağıdı</a:t>
            </a:r>
            <a:r>
              <a:rPr lang="en-US" sz="830" dirty="0" smtClean="0">
                <a:solidFill>
                  <a:srgbClr val="000000"/>
                </a:solidFill>
                <a:latin typeface="Liberation Sans" panose="020B0604020202020204" pitchFamily="34" charset="0"/>
                <a:cs typeface="Liberation Sans" panose="020B0604020202020204" pitchFamily="34" charset="0"/>
                <a:hlinkClick r:id="rId5"/>
              </a:rPr>
              <a:t> </a:t>
            </a:r>
            <a:r>
              <a:rPr lang="en-US" sz="830" dirty="0">
                <a:solidFill>
                  <a:srgbClr val="000000"/>
                </a:solidFill>
                <a:latin typeface="Liberation Sans" panose="020B0604020202020204" pitchFamily="34" charset="0"/>
                <a:cs typeface="Liberation Sans" panose="020B0604020202020204" pitchFamily="34" charset="0"/>
                <a:hlinkClick r:id="rId5"/>
              </a:rPr>
              <a:t>'XXE </a:t>
            </a:r>
            <a:r>
              <a:rPr lang="en-US" sz="830" dirty="0" err="1" smtClean="0">
                <a:solidFill>
                  <a:srgbClr val="000000"/>
                </a:solidFill>
                <a:latin typeface="Liberation Sans" panose="020B0604020202020204" pitchFamily="34" charset="0"/>
                <a:cs typeface="Liberation Sans" panose="020B0604020202020204" pitchFamily="34" charset="0"/>
                <a:hlinkClick r:id="rId5"/>
              </a:rPr>
              <a:t>Korunması‘</a:t>
            </a:r>
            <a:r>
              <a:rPr lang="en-US" sz="830" dirty="0" err="1">
                <a:solidFill>
                  <a:srgbClr val="000000"/>
                </a:solidFill>
                <a:latin typeface="Liberation Sans" panose="020B0604020202020204" pitchFamily="34" charset="0"/>
                <a:cs typeface="Liberation Sans" panose="020B0604020202020204" pitchFamily="34" charset="0"/>
              </a:rPr>
              <a:t>dokümanında</a:t>
            </a:r>
            <a:r>
              <a:rPr lang="en-US" sz="830" dirty="0">
                <a:solidFill>
                  <a:srgbClr val="000000"/>
                </a:solidFill>
                <a:latin typeface="Liberation Sans" panose="020B0604020202020204" pitchFamily="34" charset="0"/>
                <a:cs typeface="Liberation Sans" panose="020B0604020202020204" pitchFamily="34" charset="0"/>
              </a:rPr>
              <a:t> da </a:t>
            </a:r>
            <a:r>
              <a:rPr lang="en-US" sz="830" dirty="0" err="1">
                <a:solidFill>
                  <a:srgbClr val="000000"/>
                </a:solidFill>
                <a:latin typeface="Liberation Sans" panose="020B0604020202020204" pitchFamily="34" charset="0"/>
                <a:cs typeface="Liberation Sans" panose="020B0604020202020204" pitchFamily="34" charset="0"/>
              </a:rPr>
              <a:t>belirtildiği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üzere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uygulamadaki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tüm</a:t>
            </a:r>
            <a:r>
              <a:rPr lang="en-US" sz="830" dirty="0">
                <a:solidFill>
                  <a:srgbClr val="000000"/>
                </a:solidFill>
                <a:latin typeface="Liberation Sans" panose="020B0604020202020204" pitchFamily="34" charset="0"/>
                <a:cs typeface="Liberation Sans" panose="020B0604020202020204" pitchFamily="34" charset="0"/>
              </a:rPr>
              <a:t> XML </a:t>
            </a:r>
            <a:r>
              <a:rPr lang="en-US" sz="830" dirty="0" err="1">
                <a:solidFill>
                  <a:srgbClr val="000000"/>
                </a:solidFill>
                <a:latin typeface="Liberation Sans" panose="020B0604020202020204" pitchFamily="34" charset="0"/>
                <a:cs typeface="Liberation Sans" panose="020B0604020202020204" pitchFamily="34" charset="0"/>
              </a:rPr>
              <a:t>ayrıştırıcılarında</a:t>
            </a:r>
            <a:r>
              <a:rPr lang="en-US" sz="830" dirty="0">
                <a:solidFill>
                  <a:srgbClr val="000000"/>
                </a:solidFill>
                <a:latin typeface="Liberation Sans" panose="020B0604020202020204" pitchFamily="34" charset="0"/>
                <a:cs typeface="Liberation Sans" panose="020B0604020202020204" pitchFamily="34" charset="0"/>
              </a:rPr>
              <a:t> XML </a:t>
            </a:r>
            <a:r>
              <a:rPr lang="en-US" sz="830" dirty="0" err="1">
                <a:solidFill>
                  <a:srgbClr val="000000"/>
                </a:solidFill>
                <a:latin typeface="Liberation Sans" panose="020B0604020202020204" pitchFamily="34" charset="0"/>
                <a:cs typeface="Liberation Sans" panose="020B0604020202020204" pitchFamily="34" charset="0"/>
              </a:rPr>
              <a:t>dış</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varlıkları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a:t>
            </a:r>
            <a:r>
              <a:rPr lang="en-US" sz="830" dirty="0">
                <a:solidFill>
                  <a:srgbClr val="000000"/>
                </a:solidFill>
                <a:latin typeface="Liberation Sans" panose="020B0604020202020204" pitchFamily="34" charset="0"/>
                <a:cs typeface="Liberation Sans" panose="020B0604020202020204" pitchFamily="34" charset="0"/>
              </a:rPr>
              <a:t> DTD </a:t>
            </a:r>
            <a:r>
              <a:rPr lang="en-US" sz="830" dirty="0" err="1">
                <a:solidFill>
                  <a:srgbClr val="000000"/>
                </a:solidFill>
                <a:latin typeface="Liberation Sans" panose="020B0604020202020204" pitchFamily="34" charset="0"/>
                <a:cs typeface="Liberation Sans" panose="020B0604020202020204" pitchFamily="34" charset="0"/>
              </a:rPr>
              <a:t>işleme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özelliği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devre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dışı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bırakılmalıdır</a:t>
            </a:r>
            <a:r>
              <a:rPr lang="en-US" sz="830" dirty="0" smtClean="0">
                <a:solidFill>
                  <a:srgbClr val="000000"/>
                </a:solidFill>
                <a:latin typeface="Liberation Sans" panose="020B0604020202020204" pitchFamily="34" charset="0"/>
                <a:cs typeface="Liberation Sans" panose="020B0604020202020204" pitchFamily="34" charset="0"/>
              </a:rPr>
              <a:t>. </a:t>
            </a:r>
            <a:endParaRPr lang="en-US" sz="830" dirty="0">
              <a:solidFill>
                <a:srgbClr val="000000"/>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830" dirty="0">
                <a:solidFill>
                  <a:srgbClr val="000000"/>
                </a:solidFill>
                <a:latin typeface="Liberation Sans" panose="020B0604020202020204" pitchFamily="34" charset="0"/>
                <a:cs typeface="Liberation Sans" panose="020B0604020202020204" pitchFamily="34" charset="0"/>
              </a:rPr>
              <a:t>XML </a:t>
            </a:r>
            <a:r>
              <a:rPr lang="en-US" sz="830" dirty="0" err="1">
                <a:solidFill>
                  <a:srgbClr val="000000"/>
                </a:solidFill>
                <a:latin typeface="Liberation Sans" panose="020B0604020202020204" pitchFamily="34" charset="0"/>
                <a:cs typeface="Liberation Sans" panose="020B0604020202020204" pitchFamily="34" charset="0"/>
              </a:rPr>
              <a:t>dokümanları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başlıklar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veya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nodlar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içerisindeki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zararlı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girdiyi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önlemek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için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sunucu</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tarafında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pozitif</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beyaz</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liste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girdi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doğrulaması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filtreleme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veya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sterilizasyon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smtClean="0">
                <a:solidFill>
                  <a:srgbClr val="000000"/>
                </a:solidFill>
                <a:latin typeface="Liberation Sans" panose="020B0604020202020204" pitchFamily="34" charset="0"/>
                <a:cs typeface="Liberation Sans" panose="020B0604020202020204" pitchFamily="34" charset="0"/>
              </a:rPr>
              <a:t>uygulanmalıdır</a:t>
            </a:r>
            <a:r>
              <a:rPr lang="en-US" sz="830" dirty="0" smtClean="0">
                <a:solidFill>
                  <a:srgbClr val="000000"/>
                </a:solidFill>
                <a:latin typeface="Liberation Sans" panose="020B0604020202020204" pitchFamily="34" charset="0"/>
                <a:cs typeface="Liberation Sans" panose="020B0604020202020204" pitchFamily="34" charset="0"/>
              </a:rPr>
              <a:t>.</a:t>
            </a:r>
            <a:endParaRPr lang="en-US" sz="83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830" dirty="0">
                <a:solidFill>
                  <a:srgbClr val="000000"/>
                </a:solidFill>
                <a:latin typeface="Liberation Sans" panose="020B0604020202020204" pitchFamily="34" charset="0"/>
                <a:cs typeface="Liberation Sans" panose="020B0604020202020204" pitchFamily="34" charset="0"/>
              </a:rPr>
              <a:t>XML </a:t>
            </a:r>
            <a:r>
              <a:rPr lang="en-US" sz="830" dirty="0" err="1">
                <a:solidFill>
                  <a:srgbClr val="000000"/>
                </a:solidFill>
                <a:latin typeface="Liberation Sans" panose="020B0604020202020204" pitchFamily="34" charset="0"/>
                <a:cs typeface="Liberation Sans" panose="020B0604020202020204" pitchFamily="34" charset="0"/>
              </a:rPr>
              <a:t>veya</a:t>
            </a:r>
            <a:r>
              <a:rPr lang="en-US" sz="830" dirty="0">
                <a:solidFill>
                  <a:srgbClr val="000000"/>
                </a:solidFill>
                <a:latin typeface="Liberation Sans" panose="020B0604020202020204" pitchFamily="34" charset="0"/>
                <a:cs typeface="Liberation Sans" panose="020B0604020202020204" pitchFamily="34" charset="0"/>
              </a:rPr>
              <a:t> XSL </a:t>
            </a:r>
            <a:r>
              <a:rPr lang="en-US" sz="830" dirty="0" err="1">
                <a:solidFill>
                  <a:srgbClr val="000000"/>
                </a:solidFill>
                <a:latin typeface="Liberation Sans" panose="020B0604020202020204" pitchFamily="34" charset="0"/>
                <a:cs typeface="Liberation Sans" panose="020B0604020202020204" pitchFamily="34" charset="0"/>
              </a:rPr>
              <a:t>dosya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yükleme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özelliğinin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gelen</a:t>
            </a:r>
            <a:r>
              <a:rPr lang="en-US" sz="830" dirty="0">
                <a:solidFill>
                  <a:srgbClr val="000000"/>
                </a:solidFill>
                <a:latin typeface="Liberation Sans" panose="020B0604020202020204" pitchFamily="34" charset="0"/>
                <a:cs typeface="Liberation Sans" panose="020B0604020202020204" pitchFamily="34" charset="0"/>
              </a:rPr>
              <a:t> XML </a:t>
            </a:r>
            <a:r>
              <a:rPr lang="en-US" sz="830" dirty="0" err="1">
                <a:solidFill>
                  <a:srgbClr val="000000"/>
                </a:solidFill>
                <a:latin typeface="Liberation Sans" panose="020B0604020202020204" pitchFamily="34" charset="0"/>
                <a:cs typeface="Liberation Sans" panose="020B0604020202020204" pitchFamily="34" charset="0"/>
              </a:rPr>
              <a:t>girdisini</a:t>
            </a:r>
            <a:r>
              <a:rPr lang="en-US" sz="830" dirty="0">
                <a:solidFill>
                  <a:srgbClr val="000000"/>
                </a:solidFill>
                <a:latin typeface="Liberation Sans" panose="020B0604020202020204" pitchFamily="34" charset="0"/>
                <a:cs typeface="Liberation Sans" panose="020B0604020202020204" pitchFamily="34" charset="0"/>
              </a:rPr>
              <a:t> XSD </a:t>
            </a:r>
            <a:r>
              <a:rPr lang="en-US" sz="830" dirty="0" err="1">
                <a:solidFill>
                  <a:srgbClr val="000000"/>
                </a:solidFill>
                <a:latin typeface="Liberation Sans" panose="020B0604020202020204" pitchFamily="34" charset="0"/>
                <a:cs typeface="Liberation Sans" panose="020B0604020202020204" pitchFamily="34" charset="0"/>
              </a:rPr>
              <a:t>doğrulaması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veya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benzer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bir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doğrulama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ile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kontrol</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ettiğinden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emin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olunmalıdır</a:t>
            </a:r>
            <a:r>
              <a:rPr lang="en-US" sz="830" dirty="0" smtClean="0">
                <a:solidFill>
                  <a:srgbClr val="000000"/>
                </a:solidFill>
                <a:latin typeface="Liberation Sans" panose="020B0604020202020204" pitchFamily="34" charset="0"/>
                <a:cs typeface="Liberation Sans" panose="020B0604020202020204" pitchFamily="34" charset="0"/>
              </a:rPr>
              <a:t>.</a:t>
            </a:r>
            <a:endParaRPr lang="en-US" sz="83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830" dirty="0" err="1" smtClean="0">
                <a:solidFill>
                  <a:schemeClr val="tx2"/>
                </a:solidFill>
                <a:latin typeface="Liberation Sans" panose="020B0604020202020204" pitchFamily="34" charset="0"/>
                <a:cs typeface="Liberation Sans" panose="020B0604020202020204" pitchFamily="34" charset="0"/>
              </a:rPr>
              <a:t>Pek</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çok</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entegrasyon</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içeren</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büyük</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ve</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karmaşık</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uygulamalar</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için</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manuel</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kod</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analizi</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en</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iyi</a:t>
            </a:r>
            <a:r>
              <a:rPr lang="en-US" sz="830" dirty="0" smtClean="0">
                <a:solidFill>
                  <a:schemeClr val="tx2"/>
                </a:solidFill>
                <a:latin typeface="Liberation Sans" panose="020B0604020202020204" pitchFamily="34" charset="0"/>
                <a:cs typeface="Liberation Sans" panose="020B0604020202020204" pitchFamily="34" charset="0"/>
              </a:rPr>
              <a:t> alternative </a:t>
            </a:r>
            <a:r>
              <a:rPr lang="en-US" sz="830" dirty="0" err="1" smtClean="0">
                <a:solidFill>
                  <a:schemeClr val="tx2"/>
                </a:solidFill>
                <a:latin typeface="Liberation Sans" panose="020B0604020202020204" pitchFamily="34" charset="0"/>
                <a:cs typeface="Liberation Sans" panose="020B0604020202020204" pitchFamily="34" charset="0"/>
              </a:rPr>
              <a:t>olsa</a:t>
            </a:r>
            <a:r>
              <a:rPr lang="en-US" sz="830" dirty="0" smtClean="0">
                <a:solidFill>
                  <a:schemeClr val="tx2"/>
                </a:solidFill>
                <a:latin typeface="Liberation Sans" panose="020B0604020202020204" pitchFamily="34" charset="0"/>
                <a:cs typeface="Liberation Sans" panose="020B0604020202020204" pitchFamily="34" charset="0"/>
              </a:rPr>
              <a:t> da, </a:t>
            </a:r>
            <a:r>
              <a:rPr lang="en-US" sz="830" dirty="0" smtClean="0">
                <a:solidFill>
                  <a:schemeClr val="tx1"/>
                </a:solidFill>
                <a:latin typeface="Liberation Sans" panose="020B0604020202020204" pitchFamily="34" charset="0"/>
                <a:cs typeface="Liberation Sans" panose="020B0604020202020204" pitchFamily="34" charset="0"/>
                <a:hlinkClick r:id="rId16"/>
              </a:rPr>
              <a:t>SAST</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araçları</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kaynak</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kod</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içerisindeki</a:t>
            </a:r>
            <a:r>
              <a:rPr lang="en-US" sz="830" dirty="0" smtClean="0">
                <a:solidFill>
                  <a:schemeClr val="tx2"/>
                </a:solidFill>
                <a:latin typeface="Liberation Sans" panose="020B0604020202020204" pitchFamily="34" charset="0"/>
                <a:cs typeface="Liberation Sans" panose="020B0604020202020204" pitchFamily="34" charset="0"/>
              </a:rPr>
              <a:t> XXE </a:t>
            </a:r>
            <a:r>
              <a:rPr lang="en-US" sz="830" dirty="0" err="1" smtClean="0">
                <a:solidFill>
                  <a:schemeClr val="tx2"/>
                </a:solidFill>
                <a:latin typeface="Liberation Sans" panose="020B0604020202020204" pitchFamily="34" charset="0"/>
                <a:cs typeface="Liberation Sans" panose="020B0604020202020204" pitchFamily="34" charset="0"/>
              </a:rPr>
              <a:t>açıklıklarının</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tespitinde</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yardımcı</a:t>
            </a:r>
            <a:r>
              <a:rPr lang="en-US" sz="830" dirty="0" smtClean="0">
                <a:solidFill>
                  <a:schemeClr val="tx2"/>
                </a:solidFill>
                <a:latin typeface="Liberation Sans" panose="020B0604020202020204" pitchFamily="34" charset="0"/>
                <a:cs typeface="Liberation Sans" panose="020B0604020202020204" pitchFamily="34" charset="0"/>
              </a:rPr>
              <a:t> </a:t>
            </a:r>
            <a:r>
              <a:rPr lang="en-US" sz="830" dirty="0" err="1" smtClean="0">
                <a:solidFill>
                  <a:schemeClr val="tx2"/>
                </a:solidFill>
                <a:latin typeface="Liberation Sans" panose="020B0604020202020204" pitchFamily="34" charset="0"/>
                <a:cs typeface="Liberation Sans" panose="020B0604020202020204" pitchFamily="34" charset="0"/>
              </a:rPr>
              <a:t>olmaktadır</a:t>
            </a:r>
            <a:r>
              <a:rPr lang="en-US" sz="830" dirty="0" smtClean="0">
                <a:solidFill>
                  <a:schemeClr val="tx2"/>
                </a:solidFill>
                <a:latin typeface="Liberation Sans" panose="020B0604020202020204" pitchFamily="34" charset="0"/>
                <a:cs typeface="Liberation Sans" panose="020B0604020202020204" pitchFamily="34" charset="0"/>
              </a:rPr>
              <a:t>.</a:t>
            </a:r>
            <a:endParaRPr lang="en-US" sz="83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830" dirty="0" err="1">
                <a:solidFill>
                  <a:srgbClr val="000000"/>
                </a:solidFill>
                <a:latin typeface="Liberation Sans" panose="020B0604020202020204" pitchFamily="34" charset="0"/>
                <a:cs typeface="Liberation Sans" panose="020B0604020202020204" pitchFamily="34" charset="0"/>
              </a:rPr>
              <a:t>Eğer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bu</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kontroller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uygulanabilir</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değilse</a:t>
            </a:r>
            <a:r>
              <a:rPr lang="en-US" sz="830" dirty="0">
                <a:solidFill>
                  <a:srgbClr val="000000"/>
                </a:solidFill>
                <a:latin typeface="Liberation Sans" panose="020B0604020202020204" pitchFamily="34" charset="0"/>
                <a:cs typeface="Liberation Sans" panose="020B0604020202020204" pitchFamily="34" charset="0"/>
              </a:rPr>
              <a:t>, XXE </a:t>
            </a:r>
            <a:r>
              <a:rPr lang="en-US" sz="830" dirty="0" err="1">
                <a:solidFill>
                  <a:srgbClr val="000000"/>
                </a:solidFill>
                <a:latin typeface="Liberation Sans" panose="020B0604020202020204" pitchFamily="34" charset="0"/>
                <a:cs typeface="Liberation Sans" panose="020B0604020202020204" pitchFamily="34" charset="0"/>
              </a:rPr>
              <a:t>saldırılarını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tespit</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etmek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izlemek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engellemek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için</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sanal</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yama</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kullanımı</a:t>
            </a:r>
            <a:r>
              <a:rPr lang="en-US" sz="830" dirty="0">
                <a:solidFill>
                  <a:srgbClr val="000000"/>
                </a:solidFill>
                <a:latin typeface="Liberation Sans" panose="020B0604020202020204" pitchFamily="34" charset="0"/>
                <a:cs typeface="Liberation Sans" panose="020B0604020202020204" pitchFamily="34" charset="0"/>
              </a:rPr>
              <a:t>, API </a:t>
            </a:r>
            <a:r>
              <a:rPr lang="en-US" sz="830" dirty="0" err="1">
                <a:solidFill>
                  <a:srgbClr val="000000"/>
                </a:solidFill>
                <a:latin typeface="Liberation Sans" panose="020B0604020202020204" pitchFamily="34" charset="0"/>
                <a:cs typeface="Liberation Sans" panose="020B0604020202020204" pitchFamily="34" charset="0"/>
              </a:rPr>
              <a:t>güvenlik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geçitleri</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veya</a:t>
            </a:r>
            <a:r>
              <a:rPr lang="en-US" sz="830" dirty="0">
                <a:solidFill>
                  <a:srgbClr val="000000"/>
                </a:solidFill>
                <a:latin typeface="Liberation Sans" panose="020B0604020202020204" pitchFamily="34" charset="0"/>
                <a:cs typeface="Liberation Sans" panose="020B0604020202020204" pitchFamily="34" charset="0"/>
              </a:rPr>
              <a:t> Web </a:t>
            </a:r>
            <a:r>
              <a:rPr lang="en-US" sz="830" dirty="0" err="1">
                <a:solidFill>
                  <a:srgbClr val="000000"/>
                </a:solidFill>
                <a:latin typeface="Liberation Sans" panose="020B0604020202020204" pitchFamily="34" charset="0"/>
                <a:cs typeface="Liberation Sans" panose="020B0604020202020204" pitchFamily="34" charset="0"/>
              </a:rPr>
              <a:t>Uygulamaları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Güvenlik</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Duvarları</a:t>
            </a:r>
            <a:r>
              <a:rPr lang="en-US" sz="830" dirty="0">
                <a:solidFill>
                  <a:srgbClr val="000000"/>
                </a:solidFill>
                <a:latin typeface="Liberation Sans" panose="020B0604020202020204" pitchFamily="34" charset="0"/>
                <a:cs typeface="Liberation Sans" panose="020B0604020202020204" pitchFamily="34" charset="0"/>
              </a:rPr>
              <a:t> (WAF) </a:t>
            </a:r>
            <a:r>
              <a:rPr lang="en-US" sz="830" dirty="0" err="1">
                <a:solidFill>
                  <a:srgbClr val="000000"/>
                </a:solidFill>
                <a:latin typeface="Liberation Sans" panose="020B0604020202020204" pitchFamily="34" charset="0"/>
                <a:cs typeface="Liberation Sans" panose="020B0604020202020204" pitchFamily="34" charset="0"/>
              </a:rPr>
              <a:t>kullanımı</a:t>
            </a:r>
            <a:r>
              <a:rPr lang="en-US" sz="830" dirty="0">
                <a:solidFill>
                  <a:srgbClr val="000000"/>
                </a:solidFill>
                <a:latin typeface="Liberation Sans" panose="020B0604020202020204" pitchFamily="34" charset="0"/>
                <a:cs typeface="Liberation Sans" panose="020B0604020202020204" pitchFamily="34" charset="0"/>
              </a:rPr>
              <a:t> </a:t>
            </a:r>
            <a:r>
              <a:rPr lang="en-US" sz="830" dirty="0" err="1">
                <a:solidFill>
                  <a:srgbClr val="000000"/>
                </a:solidFill>
                <a:latin typeface="Liberation Sans" panose="020B0604020202020204" pitchFamily="34" charset="0"/>
                <a:cs typeface="Liberation Sans" panose="020B0604020202020204" pitchFamily="34" charset="0"/>
              </a:rPr>
              <a:t>düşünülmelidir</a:t>
            </a:r>
            <a:r>
              <a:rPr lang="en-US" sz="830" dirty="0" smtClean="0">
                <a:solidFill>
                  <a:srgbClr val="000000"/>
                </a:solidFill>
                <a:latin typeface="Liberation Sans" panose="020B0604020202020204" pitchFamily="34" charset="0"/>
                <a:cs typeface="Liberation Sans" panose="020B0604020202020204" pitchFamily="34" charset="0"/>
              </a:rPr>
              <a:t>.</a:t>
            </a:r>
            <a:endParaRPr lang="en-US" sz="83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en-US" dirty="0" err="1" smtClean="0">
                <a:latin typeface="Exo 2" panose="00000500000000000000" pitchFamily="2" charset="0"/>
              </a:rPr>
              <a:t>Dış</a:t>
            </a:r>
            <a:r>
              <a:rPr lang="en-US" dirty="0" smtClean="0">
                <a:latin typeface="Exo 2" panose="00000500000000000000" pitchFamily="2" charset="0"/>
              </a:rPr>
              <a:t> </a:t>
            </a:r>
            <a:r>
              <a:rPr lang="en-US" dirty="0" err="1" smtClean="0">
                <a:latin typeface="Exo 2" panose="00000500000000000000" pitchFamily="2" charset="0"/>
              </a:rPr>
              <a:t>Varlıkları</a:t>
            </a:r>
            <a:r>
              <a:rPr lang="en-US" dirty="0" smtClean="0">
                <a:latin typeface="Exo 2" panose="00000500000000000000" pitchFamily="2" charset="0"/>
              </a:rPr>
              <a:t> </a:t>
            </a:r>
            <a:r>
              <a:rPr lang="en-US" dirty="0">
                <a:latin typeface="Exo 2" panose="00000500000000000000" pitchFamily="2" charset="0"/>
              </a:rPr>
              <a:t>(XXE)</a:t>
            </a:r>
          </a:p>
        </p:txBody>
      </p:sp>
      <p:graphicFrame>
        <p:nvGraphicFramePr>
          <p:cNvPr id="34" name="Tabelle 33"/>
          <p:cNvGraphicFramePr>
            <a:graphicFrameLocks noGrp="1"/>
          </p:cNvGraphicFramePr>
          <p:nvPr>
            <p:extLst>
              <p:ext uri="{D42A27DB-BD31-4B8C-83A1-F6EECF244321}">
                <p14:modId xmlns:p14="http://schemas.microsoft.com/office/powerpoint/2010/main" val="715012682"/>
              </p:ext>
            </p:extLst>
          </p:nvPr>
        </p:nvGraphicFramePr>
        <p:xfrm>
          <a:off x="10800" y="939600"/>
          <a:ext cx="6836400"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tx1"/>
                          </a:solidFill>
                          <a:latin typeface="Liberation Sans" panose="020B0604020202020204" pitchFamily="34" charset="0"/>
                          <a:cs typeface="Liberation Sans" panose="020B0604020202020204" pitchFamily="34" charset="0"/>
                        </a:rPr>
                        <a:t>İstismar</a:t>
                      </a:r>
                      <a:r>
                        <a:rPr lang="en-US" sz="1000" b="1" dirty="0" smtClean="0">
                          <a:solidFill>
                            <a:schemeClr val="tx1"/>
                          </a:solidFill>
                          <a:latin typeface="Liberation Sans" panose="020B0604020202020204" pitchFamily="34" charset="0"/>
                          <a:cs typeface="Liberation Sans" panose="020B0604020202020204" pitchFamily="34" charset="0"/>
                        </a:rPr>
                        <a:t> </a:t>
                      </a:r>
                      <a:r>
                        <a:rPr lang="en-US" sz="1000" b="1" dirty="0" err="1" smtClean="0">
                          <a:solidFill>
                            <a:schemeClr val="tx1"/>
                          </a:solidFill>
                          <a:latin typeface="Liberation Sans" panose="020B0604020202020204" pitchFamily="34" charset="0"/>
                          <a:cs typeface="Liberation Sans" panose="020B0604020202020204" pitchFamily="34" charset="0"/>
                        </a:rPr>
                        <a:t>Edil</a:t>
                      </a:r>
                      <a:r>
                        <a:rPr lang="en-US" sz="1000" b="1" dirty="0" smtClean="0">
                          <a:solidFill>
                            <a:schemeClr val="tx1"/>
                          </a:solidFill>
                          <a:latin typeface="Liberation Sans" panose="020B0604020202020204" pitchFamily="34" charset="0"/>
                          <a:cs typeface="Liberation Sans" panose="020B0604020202020204" pitchFamily="34" charset="0"/>
                        </a:rPr>
                        <a:t>.:</a:t>
                      </a:r>
                      <a:r>
                        <a:rPr lang="en-US" sz="1000" b="1"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tx1"/>
                          </a:solidFill>
                          <a:latin typeface="Liberation Sans" panose="020B0604020202020204" pitchFamily="34" charset="0"/>
                          <a:cs typeface="Liberation Sans" panose="020B0604020202020204" pitchFamily="34" charset="0"/>
                        </a:rPr>
                        <a:t>Yaygınlık</a:t>
                      </a:r>
                      <a:r>
                        <a:rPr lang="en-US" sz="1000" b="1" baseline="0" dirty="0" smtClean="0">
                          <a:solidFill>
                            <a:schemeClr val="tx1"/>
                          </a:solidFill>
                          <a:latin typeface="Liberation Sans" panose="020B0604020202020204" pitchFamily="34" charset="0"/>
                          <a:cs typeface="Liberation Sans" panose="020B0604020202020204" pitchFamily="34" charset="0"/>
                        </a:rPr>
                        <a:t>:</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rgbClr val="FFFFFF"/>
                          </a:solidFill>
                          <a:latin typeface="Liberation Sans" panose="020B0604020202020204" pitchFamily="34" charset="0"/>
                          <a:cs typeface="Liberation Sans" panose="020B0604020202020204" pitchFamily="34" charset="0"/>
                        </a:rPr>
                        <a:t>Tespit</a:t>
                      </a:r>
                      <a:r>
                        <a:rPr lang="en-US" sz="1000" b="1" dirty="0" smtClean="0">
                          <a:solidFill>
                            <a:srgbClr val="FFFFFF"/>
                          </a:solidFill>
                          <a:latin typeface="Liberation Sans" panose="020B0604020202020204" pitchFamily="34" charset="0"/>
                          <a:cs typeface="Liberation Sans" panose="020B0604020202020204" pitchFamily="34" charset="0"/>
                        </a:rPr>
                        <a:t> </a:t>
                      </a:r>
                      <a:r>
                        <a:rPr lang="en-US" sz="1000" b="1" dirty="0" err="1" smtClean="0">
                          <a:solidFill>
                            <a:srgbClr val="FFFFFF"/>
                          </a:solidFill>
                          <a:latin typeface="Liberation Sans" panose="020B0604020202020204" pitchFamily="34" charset="0"/>
                          <a:cs typeface="Liberation Sans" panose="020B0604020202020204" pitchFamily="34" charset="0"/>
                        </a:rPr>
                        <a:t>Edilebilirlik</a:t>
                      </a:r>
                      <a:r>
                        <a:rPr lang="en-US" sz="1000" b="1" dirty="0" smtClean="0">
                          <a:solidFill>
                            <a:srgbClr val="FFFFFF"/>
                          </a:solidFill>
                          <a:latin typeface="Liberation Sans" panose="020B0604020202020204" pitchFamily="34" charset="0"/>
                          <a:cs typeface="Liberation Sans" panose="020B0604020202020204" pitchFamily="34" charset="0"/>
                        </a:rPr>
                        <a:t>:</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err="1" smtClean="0">
                          <a:solidFill>
                            <a:srgbClr val="FFFFFF"/>
                          </a:solidFill>
                          <a:latin typeface="Liberation Sans" panose="020B0604020202020204" pitchFamily="34" charset="0"/>
                          <a:cs typeface="Liberation Sans" panose="020B0604020202020204" pitchFamily="34" charset="0"/>
                        </a:rPr>
                        <a:t>Teknik</a:t>
                      </a:r>
                      <a:r>
                        <a:rPr lang="en-US" sz="1000" b="1" baseline="0" dirty="0" smtClean="0">
                          <a:solidFill>
                            <a:srgbClr val="FFFFFF"/>
                          </a:solidFill>
                          <a:latin typeface="Liberation Sans" panose="020B0604020202020204" pitchFamily="34" charset="0"/>
                          <a:cs typeface="Liberation Sans" panose="020B0604020202020204" pitchFamily="34" charset="0"/>
                        </a:rPr>
                        <a:t>:</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err="1" smtClean="0">
                          <a:ln>
                            <a:noFill/>
                          </a:ln>
                          <a:solidFill>
                            <a:srgbClr val="000000"/>
                          </a:solidFill>
                          <a:latin typeface="Liberation Sans" panose="020B0604020202020204" pitchFamily="34" charset="0"/>
                        </a:rPr>
                        <a:t>Saldırganlar</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eğer</a:t>
                      </a:r>
                      <a:r>
                        <a:rPr lang="en-AU" sz="900" b="0" i="0" u="none" strike="noStrike" noProof="0" dirty="0" smtClean="0">
                          <a:ln>
                            <a:noFill/>
                          </a:ln>
                          <a:solidFill>
                            <a:srgbClr val="000000"/>
                          </a:solidFill>
                          <a:latin typeface="Liberation Sans" panose="020B0604020202020204" pitchFamily="34" charset="0"/>
                        </a:rPr>
                        <a:t> XML </a:t>
                      </a:r>
                      <a:r>
                        <a:rPr lang="en-AU" sz="900" b="0" i="0" u="none" strike="noStrike" noProof="0" dirty="0" err="1" smtClean="0">
                          <a:ln>
                            <a:noFill/>
                          </a:ln>
                          <a:solidFill>
                            <a:srgbClr val="000000"/>
                          </a:solidFill>
                          <a:latin typeface="Liberation Sans" panose="020B0604020202020204" pitchFamily="34" charset="0"/>
                        </a:rPr>
                        <a:t>dosyası</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yükleyebiliyorsa</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veya</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bir</a:t>
                      </a:r>
                      <a:r>
                        <a:rPr lang="en-AU" sz="900" b="0" i="0" u="none" strike="noStrike" noProof="0" dirty="0" smtClean="0">
                          <a:ln>
                            <a:noFill/>
                          </a:ln>
                          <a:solidFill>
                            <a:srgbClr val="000000"/>
                          </a:solidFill>
                          <a:latin typeface="Liberation Sans" panose="020B0604020202020204" pitchFamily="34" charset="0"/>
                        </a:rPr>
                        <a:t> XML </a:t>
                      </a:r>
                      <a:r>
                        <a:rPr lang="en-AU" sz="900" b="0" i="0" u="none" strike="noStrike" noProof="0" dirty="0" err="1" smtClean="0">
                          <a:ln>
                            <a:noFill/>
                          </a:ln>
                          <a:solidFill>
                            <a:srgbClr val="000000"/>
                          </a:solidFill>
                          <a:latin typeface="Liberation Sans" panose="020B0604020202020204" pitchFamily="34" charset="0"/>
                        </a:rPr>
                        <a:t>dokümanı</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içerisine</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zararlı</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bir</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içerik</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ekleyebiliyorsa</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zafiyet</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içeren</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kodları</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bağımlılıkları</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veya</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entegrasyonları</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istismar</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edecek</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şekilde</a:t>
                      </a:r>
                      <a:r>
                        <a:rPr lang="en-AU" sz="900" b="0" i="0" u="none" strike="noStrike" noProof="0" dirty="0" smtClean="0">
                          <a:ln>
                            <a:noFill/>
                          </a:ln>
                          <a:solidFill>
                            <a:srgbClr val="000000"/>
                          </a:solidFill>
                          <a:latin typeface="Liberation Sans" panose="020B0604020202020204" pitchFamily="34" charset="0"/>
                        </a:rPr>
                        <a:t> XML </a:t>
                      </a:r>
                      <a:r>
                        <a:rPr lang="en-AU" sz="900" b="0" i="0" u="none" strike="noStrike" noProof="0" dirty="0" err="1" smtClean="0">
                          <a:ln>
                            <a:noFill/>
                          </a:ln>
                          <a:solidFill>
                            <a:srgbClr val="000000"/>
                          </a:solidFill>
                          <a:latin typeface="Liberation Sans" panose="020B0604020202020204" pitchFamily="34" charset="0"/>
                        </a:rPr>
                        <a:t>işleyicilerini</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istismar</a:t>
                      </a:r>
                      <a:r>
                        <a:rPr lang="en-AU" sz="900" b="0" i="0" u="none" strike="noStrike" noProof="0" dirty="0" smtClean="0">
                          <a:ln>
                            <a:noFill/>
                          </a:ln>
                          <a:solidFill>
                            <a:srgbClr val="000000"/>
                          </a:solidFill>
                          <a:latin typeface="Liberation Sans" panose="020B0604020202020204" pitchFamily="34" charset="0"/>
                        </a:rPr>
                        <a:t> </a:t>
                      </a:r>
                      <a:r>
                        <a:rPr lang="en-AU" sz="900" b="0" i="0" u="none" strike="noStrike" noProof="0" dirty="0" err="1" smtClean="0">
                          <a:ln>
                            <a:noFill/>
                          </a:ln>
                          <a:solidFill>
                            <a:srgbClr val="000000"/>
                          </a:solidFill>
                          <a:latin typeface="Liberation Sans" panose="020B0604020202020204" pitchFamily="34" charset="0"/>
                        </a:rPr>
                        <a:t>edebilmektedir</a:t>
                      </a:r>
                      <a:r>
                        <a:rPr lang="en-AU" sz="900" b="0" i="0" u="none" strike="noStrike" noProof="0" dirty="0" smtClean="0">
                          <a:ln>
                            <a:noFill/>
                          </a:ln>
                          <a:solidFill>
                            <a:srgbClr val="000000"/>
                          </a:solidFill>
                          <a:latin typeface="Liberation Sans" panose="020B0604020202020204" pitchFamily="34" charset="0"/>
                        </a:rPr>
                        <a:t>.</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840" b="0" i="0" u="none" strike="noStrike" noProof="0" dirty="0" err="1" smtClean="0">
                          <a:ln>
                            <a:noFill/>
                          </a:ln>
                          <a:solidFill>
                            <a:srgbClr val="000000"/>
                          </a:solidFill>
                          <a:latin typeface="Liberation Sans" panose="020B0604020202020204" pitchFamily="34" charset="0"/>
                        </a:rPr>
                        <a:t>Varsayılan</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olarak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pek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çok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eski</a:t>
                      </a:r>
                      <a:r>
                        <a:rPr lang="en-US" sz="840" b="0" i="0" u="none" strike="noStrike" noProof="0" dirty="0" smtClean="0">
                          <a:ln>
                            <a:noFill/>
                          </a:ln>
                          <a:solidFill>
                            <a:srgbClr val="000000"/>
                          </a:solidFill>
                          <a:latin typeface="Liberation Sans" panose="020B0604020202020204" pitchFamily="34" charset="0"/>
                        </a:rPr>
                        <a:t> XML </a:t>
                      </a:r>
                      <a:r>
                        <a:rPr lang="en-US" sz="840" b="0" i="0" u="none" strike="noStrike" noProof="0" dirty="0" err="1" smtClean="0">
                          <a:ln>
                            <a:noFill/>
                          </a:ln>
                          <a:solidFill>
                            <a:srgbClr val="000000"/>
                          </a:solidFill>
                          <a:latin typeface="Liberation Sans" panose="020B0604020202020204" pitchFamily="34" charset="0"/>
                        </a:rPr>
                        <a:t>işleyicisi</a:t>
                      </a:r>
                      <a:r>
                        <a:rPr lang="en-US" sz="840" b="0" i="0" u="none" strike="noStrike" noProof="0" dirty="0" smtClean="0">
                          <a:ln>
                            <a:noFill/>
                          </a:ln>
                          <a:solidFill>
                            <a:srgbClr val="000000"/>
                          </a:solidFill>
                          <a:latin typeface="Liberation Sans" panose="020B0604020202020204" pitchFamily="34" charset="0"/>
                        </a:rPr>
                        <a:t>, XML </a:t>
                      </a:r>
                      <a:r>
                        <a:rPr lang="en-US" sz="840" b="0" i="0" u="none" strike="noStrike" noProof="0" dirty="0" err="1" smtClean="0">
                          <a:ln>
                            <a:noFill/>
                          </a:ln>
                          <a:solidFill>
                            <a:srgbClr val="000000"/>
                          </a:solidFill>
                          <a:latin typeface="Liberation Sans" panose="020B0604020202020204" pitchFamily="34" charset="0"/>
                        </a:rPr>
                        <a:t>işleme</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sırasında</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dereferans</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edilecek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ve</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çalıştırılacak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bir</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dış</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varlığa</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ait</a:t>
                      </a:r>
                      <a:r>
                        <a:rPr lang="en-US" sz="840" b="0" i="0" u="none" strike="noStrike" noProof="0" dirty="0" smtClean="0">
                          <a:ln>
                            <a:noFill/>
                          </a:ln>
                          <a:solidFill>
                            <a:srgbClr val="000000"/>
                          </a:solidFill>
                          <a:latin typeface="Liberation Sans" panose="020B0604020202020204" pitchFamily="34" charset="0"/>
                        </a:rPr>
                        <a:t> URL </a:t>
                      </a:r>
                      <a:r>
                        <a:rPr lang="en-US" sz="840" b="0" i="0" u="none" strike="noStrike" noProof="0" dirty="0" err="1" smtClean="0">
                          <a:ln>
                            <a:noFill/>
                          </a:ln>
                          <a:solidFill>
                            <a:srgbClr val="000000"/>
                          </a:solidFill>
                          <a:latin typeface="Liberation Sans" panose="020B0604020202020204" pitchFamily="34" charset="0"/>
                        </a:rPr>
                        <a:t>bilgisinin</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belirtilmesine</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izin</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vermektedir</a:t>
                      </a:r>
                      <a:r>
                        <a:rPr lang="en-US" sz="840" b="0" i="0" u="none" strike="noStrike" noProof="0" dirty="0" smtClean="0">
                          <a:ln>
                            <a:noFill/>
                          </a:ln>
                          <a:solidFill>
                            <a:srgbClr val="000000"/>
                          </a:solidFill>
                          <a:latin typeface="Liberation Sans" panose="020B0604020202020204" pitchFamily="34" charset="0"/>
                        </a:rPr>
                        <a:t>.</a:t>
                      </a:r>
                      <a:endParaRPr lang="en-US" sz="840" b="0" i="0" u="none" strike="noStrike" noProof="0" dirty="0">
                        <a:ln>
                          <a:noFill/>
                        </a:ln>
                        <a:solidFill>
                          <a:srgbClr val="000000"/>
                        </a:solidFill>
                        <a:latin typeface="Liberation Sans" panose="020B0604020202020204" pitchFamily="34" charset="0"/>
                      </a:endParaRPr>
                    </a:p>
                    <a:p>
                      <a:pPr lvl="0" algn="l">
                        <a:lnSpc>
                          <a:spcPts val="1000"/>
                        </a:lnSpc>
                        <a:spcBef>
                          <a:spcPts val="300"/>
                        </a:spcBef>
                        <a:spcAft>
                          <a:spcPts val="0"/>
                        </a:spcAft>
                        <a:buNone/>
                      </a:pPr>
                      <a:r>
                        <a:rPr lang="en-US" sz="840" dirty="0">
                          <a:solidFill>
                            <a:schemeClr val="tx1"/>
                          </a:solidFill>
                          <a:latin typeface="Liberation Sans" panose="020B0604020202020204" pitchFamily="34" charset="0"/>
                          <a:cs typeface="Liberation Sans" panose="020B0604020202020204" pitchFamily="34" charset="0"/>
                          <a:hlinkClick r:id="rId16"/>
                        </a:rPr>
                        <a:t>SAST</a:t>
                      </a:r>
                      <a:r>
                        <a:rPr lang="en-US" sz="840" b="0" i="0" u="none" strike="noStrike" noProof="0" dirty="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araçları</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bağımlılıkları</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ve</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yapılandırma</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ayarlarını</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inceleyerek</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bu</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açıklığı</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tespit</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cs typeface="Liberation Sans" panose="020B0604020202020204" pitchFamily="34" charset="0"/>
                        </a:rPr>
                        <a:t>edebilmektedir</a:t>
                      </a:r>
                      <a:r>
                        <a:rPr lang="en-US" sz="840" b="0" i="0" u="none" strike="noStrike" noProof="0" dirty="0" smtClean="0">
                          <a:ln>
                            <a:noFill/>
                          </a:ln>
                          <a:solidFill>
                            <a:srgbClr val="000000"/>
                          </a:solidFill>
                          <a:latin typeface="Liberation Sans" panose="020B0604020202020204" pitchFamily="34" charset="0"/>
                          <a:cs typeface="Liberation Sans" panose="020B0604020202020204" pitchFamily="34" charset="0"/>
                        </a:rPr>
                        <a:t>. </a:t>
                      </a:r>
                      <a:r>
                        <a:rPr lang="en-US" sz="840" b="0" i="0" u="none" strike="noStrike" noProof="0" dirty="0">
                          <a:ln>
                            <a:noFill/>
                          </a:ln>
                          <a:solidFill>
                            <a:srgbClr val="000000"/>
                          </a:solidFill>
                          <a:latin typeface="Liberation Sans" panose="020B0604020202020204" pitchFamily="34" charset="0"/>
                          <a:hlinkClick r:id="rId17"/>
                        </a:rPr>
                        <a:t>DAST</a:t>
                      </a:r>
                      <a:r>
                        <a:rPr lang="en-US" sz="840" b="0" i="0" u="none" strike="noStrike" noProof="0" dirty="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araçları</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bu</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açıklığı</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tespit</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ve</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istismar</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etmek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için</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ilave</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manuel</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adımlar</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gerektirmektedir</a:t>
                      </a:r>
                      <a:r>
                        <a:rPr lang="en-US" sz="840" b="0" i="0" u="none" strike="noStrike" noProof="0" dirty="0" smtClean="0">
                          <a:ln>
                            <a:noFill/>
                          </a:ln>
                          <a:solidFill>
                            <a:srgbClr val="000000"/>
                          </a:solidFill>
                          <a:latin typeface="Liberation Sans" panose="020B0604020202020204" pitchFamily="34" charset="0"/>
                        </a:rPr>
                        <a:t>. 2017 </a:t>
                      </a:r>
                      <a:r>
                        <a:rPr lang="en-US" sz="840" b="0" i="0" u="none" strike="noStrike" noProof="0" dirty="0" err="1" smtClean="0">
                          <a:ln>
                            <a:noFill/>
                          </a:ln>
                          <a:solidFill>
                            <a:srgbClr val="000000"/>
                          </a:solidFill>
                          <a:latin typeface="Liberation Sans" panose="020B0604020202020204" pitchFamily="34" charset="0"/>
                        </a:rPr>
                        <a:t>itibariyle</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genellikle</a:t>
                      </a:r>
                      <a:r>
                        <a:rPr lang="en-US" sz="840" b="0" i="0" u="none" strike="noStrike" noProof="0" dirty="0" smtClean="0">
                          <a:ln>
                            <a:noFill/>
                          </a:ln>
                          <a:solidFill>
                            <a:srgbClr val="000000"/>
                          </a:solidFill>
                          <a:latin typeface="Liberation Sans" panose="020B0604020202020204" pitchFamily="34" charset="0"/>
                        </a:rPr>
                        <a:t> test </a:t>
                      </a:r>
                      <a:r>
                        <a:rPr lang="en-US" sz="840" b="0" i="0" u="none" strike="noStrike" noProof="0" dirty="0" err="1" smtClean="0">
                          <a:ln>
                            <a:noFill/>
                          </a:ln>
                          <a:solidFill>
                            <a:srgbClr val="000000"/>
                          </a:solidFill>
                          <a:latin typeface="Liberation Sans" panose="020B0604020202020204" pitchFamily="34" charset="0"/>
                        </a:rPr>
                        <a:t>edilmediği</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için</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manuel</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olarak</a:t>
                      </a:r>
                      <a:r>
                        <a:rPr lang="en-US" sz="840" b="0" i="0" u="none" strike="noStrike" noProof="0" dirty="0" smtClean="0">
                          <a:ln>
                            <a:noFill/>
                          </a:ln>
                          <a:solidFill>
                            <a:srgbClr val="000000"/>
                          </a:solidFill>
                          <a:latin typeface="Liberation Sans" panose="020B0604020202020204" pitchFamily="34" charset="0"/>
                        </a:rPr>
                        <a:t> test </a:t>
                      </a:r>
                      <a:r>
                        <a:rPr lang="en-US" sz="840" b="0" i="0" u="none" strike="noStrike" noProof="0" dirty="0" err="1" smtClean="0">
                          <a:ln>
                            <a:noFill/>
                          </a:ln>
                          <a:solidFill>
                            <a:srgbClr val="000000"/>
                          </a:solidFill>
                          <a:latin typeface="Liberation Sans" panose="020B0604020202020204" pitchFamily="34" charset="0"/>
                        </a:rPr>
                        <a:t>edecek</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kişiler</a:t>
                      </a:r>
                      <a:r>
                        <a:rPr lang="en-US" sz="840" b="0" i="0" u="none" strike="noStrike" noProof="0" dirty="0" smtClean="0">
                          <a:ln>
                            <a:noFill/>
                          </a:ln>
                          <a:solidFill>
                            <a:srgbClr val="000000"/>
                          </a:solidFill>
                          <a:latin typeface="Liberation Sans" panose="020B0604020202020204" pitchFamily="34" charset="0"/>
                        </a:rPr>
                        <a:t> XXE </a:t>
                      </a:r>
                      <a:r>
                        <a:rPr lang="en-US" sz="840" b="0" i="0" u="none" strike="noStrike" noProof="0" dirty="0" err="1" smtClean="0">
                          <a:ln>
                            <a:noFill/>
                          </a:ln>
                          <a:solidFill>
                            <a:srgbClr val="000000"/>
                          </a:solidFill>
                          <a:latin typeface="Liberation Sans" panose="020B0604020202020204" pitchFamily="34" charset="0"/>
                        </a:rPr>
                        <a:t>testlerinin</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nasıl</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yapılacağı</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konusunda</a:t>
                      </a:r>
                      <a:r>
                        <a:rPr lang="en-US" sz="840" b="0" i="0" u="none" strike="noStrike" noProof="0" dirty="0" smtClean="0">
                          <a:ln>
                            <a:noFill/>
                          </a:ln>
                          <a:solidFill>
                            <a:srgbClr val="000000"/>
                          </a:solidFill>
                          <a:latin typeface="Liberation Sans" panose="020B0604020202020204" pitchFamily="34" charset="0"/>
                        </a:rPr>
                        <a:t> </a:t>
                      </a:r>
                      <a:r>
                        <a:rPr lang="en-US" sz="840" b="0" i="0" u="none" strike="noStrike" noProof="0" dirty="0" err="1" smtClean="0">
                          <a:ln>
                            <a:noFill/>
                          </a:ln>
                          <a:solidFill>
                            <a:srgbClr val="000000"/>
                          </a:solidFill>
                          <a:latin typeface="Liberation Sans" panose="020B0604020202020204" pitchFamily="34" charset="0"/>
                        </a:rPr>
                        <a:t>eğitilmelidirler</a:t>
                      </a:r>
                      <a:r>
                        <a:rPr lang="en-US" sz="840" b="0" i="0" u="none" strike="noStrike" noProof="0" dirty="0" smtClean="0">
                          <a:ln>
                            <a:noFill/>
                          </a:ln>
                          <a:solidFill>
                            <a:srgbClr val="000000"/>
                          </a:solidFill>
                          <a:latin typeface="Liberation Sans" panose="020B0604020202020204" pitchFamily="34" charset="0"/>
                        </a:rPr>
                        <a:t>.</a:t>
                      </a:r>
                      <a:endParaRPr lang="de-DE" sz="84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smtClean="0">
                          <a:solidFill>
                            <a:srgbClr val="000000"/>
                          </a:solidFill>
                          <a:latin typeface="Liberation Sans" panose="020B0604020202020204" pitchFamily="34" charset="0"/>
                        </a:rPr>
                        <a:t>Bu </a:t>
                      </a:r>
                      <a:r>
                        <a:rPr lang="en-US" sz="900" b="0" i="0" u="none" strike="noStrike" baseline="0" noProof="0" dirty="0" err="1" smtClean="0">
                          <a:solidFill>
                            <a:srgbClr val="000000"/>
                          </a:solidFill>
                          <a:latin typeface="Liberation Sans" panose="020B0604020202020204" pitchFamily="34" charset="0"/>
                        </a:rPr>
                        <a:t>açıklıklar</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veri</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ele</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geçirmek</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sunucu</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üzerinden</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uzaktan</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istekte</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bulunmak</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servis</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dışı</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bırakma</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saldırıları</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ve</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diğer</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saldırıları</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yürütmek</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için</a:t>
                      </a:r>
                      <a:r>
                        <a:rPr lang="en-US" sz="900" b="0" i="0" u="none" strike="noStrike" baseline="0" noProof="0" dirty="0" smtClean="0">
                          <a:solidFill>
                            <a:srgbClr val="000000"/>
                          </a:solidFill>
                          <a:latin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rPr>
                        <a:t>kullanılabilmektedir</a:t>
                      </a:r>
                      <a:r>
                        <a:rPr lang="en-US" sz="900" b="0" i="0" u="none" strike="noStrike" baseline="0" noProof="0" dirty="0" smtClean="0">
                          <a:solidFill>
                            <a:srgbClr val="000000"/>
                          </a:solidFill>
                          <a:latin typeface="Liberation Sans" panose="020B0604020202020204" pitchFamily="34" charset="0"/>
                        </a:rPr>
                        <a:t>.</a:t>
                      </a:r>
                    </a:p>
                    <a:p>
                      <a:pPr lvl="0" algn="l">
                        <a:lnSpc>
                          <a:spcPts val="1000"/>
                        </a:lnSpc>
                        <a:spcBef>
                          <a:spcPts val="300"/>
                        </a:spcBef>
                        <a:spcAft>
                          <a:spcPts val="0"/>
                        </a:spcAft>
                        <a:buNone/>
                      </a:pP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İş</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etkisi</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uygulamanın</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ve</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etkilenen</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tüm</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verilerin</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korunma</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gereksinimlerine</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göre</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00" b="0" i="0" u="none" strike="noStrike" baseline="0" noProof="0" dirty="0" err="1" smtClean="0">
                          <a:solidFill>
                            <a:srgbClr val="000000"/>
                          </a:solidFill>
                          <a:latin typeface="Liberation Sans" panose="020B0604020202020204" pitchFamily="34" charset="0"/>
                          <a:cs typeface="Liberation Sans" panose="020B0604020202020204" pitchFamily="34" charset="0"/>
                        </a:rPr>
                        <a:t>değişmektedir</a:t>
                      </a:r>
                      <a:r>
                        <a:rPr lang="en-US" sz="900" b="0" i="0" u="none" strike="noStrike" baseline="0" noProof="0" dirty="0" smtClean="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Senaryosu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hesap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bilgilerine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erişim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SQL </a:t>
            </a:r>
            <a:r>
              <a:rPr lang="en-US" sz="900" dirty="0" err="1">
                <a:solidFill>
                  <a:schemeClr val="tx2"/>
                </a:solidFill>
                <a:latin typeface="Liberation Sans" panose="020B0604020202020204" pitchFamily="34" charset="0"/>
                <a:cs typeface="Liberation Sans" panose="020B0604020202020204" pitchFamily="34" charset="0"/>
              </a:rPr>
              <a:t>çağrısı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içerisinde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doğrulanmamış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kullanmaktadır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tarayıcısında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basitçe</a:t>
            </a:r>
            <a:r>
              <a:rPr lang="en-US" sz="900" dirty="0">
                <a:solidFill>
                  <a:schemeClr val="tx2"/>
                </a:solidFill>
                <a:latin typeface="Liberation Sans" panose="020B0604020202020204" pitchFamily="34" charset="0"/>
                <a:cs typeface="Liberation Sans" panose="020B0604020202020204" pitchFamily="34" charset="0"/>
              </a:rPr>
              <a:t> 'acct' </a:t>
            </a:r>
            <a:r>
              <a:rPr lang="en-US" sz="900" dirty="0" err="1">
                <a:solidFill>
                  <a:schemeClr val="tx2"/>
                </a:solidFill>
                <a:latin typeface="Liberation Sans" panose="020B0604020202020204" pitchFamily="34" charset="0"/>
                <a:cs typeface="Liberation Sans" panose="020B0604020202020204" pitchFamily="34" charset="0"/>
              </a:rPr>
              <a:t>parametresini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değiştirerek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istediği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hesap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numarasını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yollayabilmektedir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Düzgün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doğrulanmadığında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hesabına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erişebilmektedir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kaba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kuvvet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hedef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URL'leri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gezmektedir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Yönetici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sayfasına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erişim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yönetici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hakları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gerekmektedir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err="1">
                <a:solidFill>
                  <a:schemeClr val="tx2"/>
                </a:solidFill>
                <a:latin typeface="Liberation Sans" panose="020B0604020202020204" pitchFamily="34" charset="0"/>
                <a:cs typeface="Liberation Sans" panose="020B0604020202020204" pitchFamily="34" charset="0"/>
              </a:rPr>
              <a:t>Eğer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doğrulanmamış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sayfadan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erişebiliyorsa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açıklık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bulunmaktadır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yönetici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olmayan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yönetici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sayfasına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erişebiliyorsa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açıklıktır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r>
              <a:rPr lang="en-US" sz="900" dirty="0" err="1">
                <a:solidFill>
                  <a:schemeClr val="tx1"/>
                </a:solidFill>
                <a:latin typeface="Liberation Sans" panose="020B0604020202020204" pitchFamily="34" charset="0"/>
                <a:cs typeface="Liberation Sans" panose="020B0604020202020204" pitchFamily="34" charset="0"/>
              </a:rPr>
              <a:t>Erişim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kontrolü</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kullanıcıların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kendilerine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izinler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dışında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şey</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yapamayacağı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şekilde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politika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uygulamaktadır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Uyumsuzluklar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genellikle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yetkisiz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bilgi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ifşasına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tüm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verinin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değiştirilmesine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silinmesine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sınırları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dışında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fonksiyonunun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gerçekleştirilmesine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yol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açmaktadır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Yaygın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erişim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kontrolü</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şunları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URL'i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durumunu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HTML </a:t>
            </a:r>
            <a:r>
              <a:rPr lang="en-US" sz="900" dirty="0" err="1">
                <a:solidFill>
                  <a:schemeClr val="tx1"/>
                </a:solidFill>
                <a:latin typeface="Liberation Sans" panose="020B0604020202020204" pitchFamily="34" charset="0"/>
                <a:cs typeface="Liberation Sans" panose="020B0604020202020204" pitchFamily="34" charset="0"/>
              </a:rPr>
              <a:t>sayfasını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değiştirerek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basitçe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özel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API </a:t>
            </a:r>
            <a:r>
              <a:rPr lang="en-US" sz="900" dirty="0" err="1">
                <a:solidFill>
                  <a:schemeClr val="tx1"/>
                </a:solidFill>
                <a:latin typeface="Liberation Sans" panose="020B0604020202020204" pitchFamily="34" charset="0"/>
                <a:cs typeface="Liberation Sans" panose="020B0604020202020204" pitchFamily="34" charset="0"/>
              </a:rPr>
              <a:t>saldırı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erişim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kontrollerinin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atlatılması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Birincil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anahtarın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başka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kaydına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göre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değiştirilmesine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şekilde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başkalarının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hesaplarının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görülmesine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değiştirilmesine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vermek</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Yetki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yükseltmesi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yapmadan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davranmak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girip</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yönetici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davranmak</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JSON Web Token (JWT) </a:t>
            </a:r>
            <a:r>
              <a:rPr lang="en-US" sz="900" dirty="0" err="1">
                <a:solidFill>
                  <a:schemeClr val="tx1"/>
                </a:solidFill>
                <a:latin typeface="Liberation Sans" panose="020B0604020202020204" pitchFamily="34" charset="0"/>
                <a:cs typeface="Liberation Sans" panose="020B0604020202020204" pitchFamily="34" charset="0"/>
              </a:rPr>
              <a:t>erişim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anahtarını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çerezi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tekrar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oynatmak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meta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yükseltmek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gizli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alanları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JWT </a:t>
            </a:r>
            <a:r>
              <a:rPr lang="en-US" sz="900" dirty="0" err="1">
                <a:solidFill>
                  <a:schemeClr val="tx1"/>
                </a:solidFill>
                <a:latin typeface="Liberation Sans" panose="020B0604020202020204" pitchFamily="34" charset="0"/>
                <a:cs typeface="Liberation Sans" panose="020B0604020202020204" pitchFamily="34" charset="0"/>
              </a:rPr>
              <a:t>geçersiz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kılma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sürecini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suistimal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etmek</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a:t>
            </a:r>
            <a:r>
              <a:rPr lang="en-US" sz="900" dirty="0" err="1">
                <a:solidFill>
                  <a:schemeClr val="tx1"/>
                </a:solidFill>
                <a:latin typeface="Liberation Sans" panose="020B0604020202020204" pitchFamily="34" charset="0"/>
                <a:cs typeface="Liberation Sans" panose="020B0604020202020204" pitchFamily="34" charset="0"/>
              </a:rPr>
              <a:t>yanlış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yapılandırması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aracılığıyla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yetkisiz</a:t>
            </a:r>
            <a:r>
              <a:rPr lang="en-US" sz="900" dirty="0">
                <a:solidFill>
                  <a:schemeClr val="tx1"/>
                </a:solidFill>
                <a:latin typeface="Liberation Sans" panose="020B0604020202020204" pitchFamily="34" charset="0"/>
                <a:cs typeface="Liberation Sans" panose="020B0604020202020204" pitchFamily="34" charset="0"/>
              </a:rPr>
              <a:t> API </a:t>
            </a:r>
            <a:r>
              <a:rPr lang="en-US" sz="900" dirty="0" err="1" smtClean="0">
                <a:solidFill>
                  <a:schemeClr val="tx1"/>
                </a:solidFill>
                <a:latin typeface="Liberation Sans" panose="020B0604020202020204" pitchFamily="34" charset="0"/>
                <a:cs typeface="Liberation Sans" panose="020B0604020202020204" pitchFamily="34" charset="0"/>
              </a:rPr>
              <a:t>erişimleri</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Kimlik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doğrulaması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yapılmamış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kimlik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gerektiren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sayfalara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standart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gerektiren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sayfalara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erişim</a:t>
            </a:r>
            <a:r>
              <a:rPr lang="en-US" sz="900" dirty="0">
                <a:solidFill>
                  <a:schemeClr val="tx1"/>
                </a:solidFill>
                <a:latin typeface="Liberation Sans" panose="020B0604020202020204" pitchFamily="34" charset="0"/>
                <a:cs typeface="Liberation Sans" panose="020B0604020202020204" pitchFamily="34" charset="0"/>
              </a:rPr>
              <a:t>. POST, PUT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DELETE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eksik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erişim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ile</a:t>
            </a:r>
            <a:r>
              <a:rPr lang="en-US" sz="900" dirty="0">
                <a:solidFill>
                  <a:schemeClr val="tx1"/>
                </a:solidFill>
                <a:latin typeface="Liberation Sans" panose="020B0604020202020204" pitchFamily="34" charset="0"/>
                <a:cs typeface="Liberation Sans" panose="020B0604020202020204" pitchFamily="34" charset="0"/>
              </a:rPr>
              <a:t> API </a:t>
            </a:r>
            <a:r>
              <a:rPr lang="en-US" sz="900" dirty="0" err="1" smtClean="0">
                <a:solidFill>
                  <a:schemeClr val="tx1"/>
                </a:solidFill>
                <a:latin typeface="Liberation Sans" panose="020B0604020202020204" pitchFamily="34" charset="0"/>
                <a:cs typeface="Liberation Sans" panose="020B0604020202020204" pitchFamily="34" charset="0"/>
              </a:rPr>
              <a:t>erişimi</a:t>
            </a:r>
            <a:r>
              <a:rPr lang="en-US" sz="900" dirty="0" smtClean="0">
                <a:solidFill>
                  <a:schemeClr val="tx1"/>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5"/>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5"/>
              </a:rPr>
              <a:t>Proaktif</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Kontroller</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Erişim</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Kontrolleri</a:t>
            </a:r>
            <a:endParaRPr lang="en-US" sz="900" dirty="0" smtClean="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6"/>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6"/>
              </a:rPr>
              <a:t>Uygulama</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Güvenliği</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Doğrulama</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Standardı</a:t>
            </a:r>
            <a:r>
              <a:rPr lang="en-US" sz="900" dirty="0" smtClean="0">
                <a:solidFill>
                  <a:schemeClr val="tx1"/>
                </a:solidFill>
                <a:latin typeface="Liberation Sans" panose="020B0604020202020204" pitchFamily="34" charset="0"/>
                <a:cs typeface="Liberation Sans" panose="020B0604020202020204" pitchFamily="34" charset="0"/>
                <a:hlinkClick r:id="rId6"/>
              </a:rPr>
              <a:t>: V4 </a:t>
            </a:r>
            <a:r>
              <a:rPr lang="en-US" sz="900" dirty="0" err="1" smtClean="0">
                <a:solidFill>
                  <a:schemeClr val="tx1"/>
                </a:solidFill>
                <a:latin typeface="Liberation Sans" panose="020B0604020202020204" pitchFamily="34" charset="0"/>
                <a:cs typeface="Liberation Sans" panose="020B0604020202020204" pitchFamily="34" charset="0"/>
                <a:hlinkClick r:id="rId6"/>
              </a:rPr>
              <a:t>Erişim</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Kontrolü</a:t>
            </a:r>
            <a:endParaRPr lang="en-US" sz="900" dirty="0" smtClean="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7"/>
              </a:rPr>
              <a:t>OWASP Test </a:t>
            </a:r>
            <a:r>
              <a:rPr lang="en-US" sz="900" dirty="0" err="1" smtClean="0">
                <a:solidFill>
                  <a:schemeClr val="tx1"/>
                </a:solidFill>
                <a:latin typeface="Liberation Sans" panose="020B0604020202020204" pitchFamily="34" charset="0"/>
                <a:cs typeface="Liberation Sans" panose="020B0604020202020204" pitchFamily="34" charset="0"/>
                <a:hlinkClick r:id="rId7"/>
              </a:rPr>
              <a:t>Rehneri</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Yetkilendirme</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Testleri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8"/>
              </a:rPr>
              <a:t>Kopya</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Erişim</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Kontrolü</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err="1" smtClean="0">
                <a:solidFill>
                  <a:schemeClr val="tx1"/>
                </a:solidFill>
                <a:latin typeface="Exo 2" panose="00000500000000000000" pitchFamily="2" charset="0"/>
                <a:cs typeface="Liberation Sans" panose="020B0604020202020204" pitchFamily="34" charset="0"/>
              </a:rPr>
              <a:t>Dış</a:t>
            </a:r>
            <a:r>
              <a:rPr lang="en-US" sz="1200" b="1" dirty="0" smtClean="0">
                <a:solidFill>
                  <a:schemeClr val="tx1"/>
                </a:solidFill>
                <a:latin typeface="Exo 2" panose="00000500000000000000" pitchFamily="2" charset="0"/>
                <a:cs typeface="Liberation Sans" panose="020B0604020202020204" pitchFamily="34" charset="0"/>
              </a:rPr>
              <a:t> </a:t>
            </a:r>
            <a:r>
              <a:rPr lang="en-US" sz="1200" b="1" dirty="0" err="1" smtClean="0">
                <a:solidFill>
                  <a:schemeClr val="tx1"/>
                </a:solidFill>
                <a:latin typeface="Exo 2" panose="00000500000000000000" pitchFamily="2" charset="0"/>
                <a:cs typeface="Liberation Sans" panose="020B0604020202020204" pitchFamily="34" charset="0"/>
              </a:rPr>
              <a:t>Kaynaklar</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lnSpc>
                <a:spcPct val="90000"/>
              </a:lnSpc>
              <a:spcBef>
                <a:spcPts val="300"/>
              </a:spcBef>
            </a:pP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kontrolü</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sadece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saldırganın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kontrollerine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veya</a:t>
            </a:r>
            <a:r>
              <a:rPr lang="en-US" sz="870" dirty="0">
                <a:solidFill>
                  <a:schemeClr val="tx2"/>
                </a:solidFill>
                <a:latin typeface="Liberation Sans" panose="020B0604020202020204" pitchFamily="34" charset="0"/>
                <a:cs typeface="Liberation Sans" panose="020B0604020202020204" pitchFamily="34" charset="0"/>
              </a:rPr>
              <a:t> meta </a:t>
            </a:r>
            <a:r>
              <a:rPr lang="en-US" sz="870" dirty="0" err="1">
                <a:solidFill>
                  <a:schemeClr val="tx2"/>
                </a:solidFill>
                <a:latin typeface="Liberation Sans" panose="020B0604020202020204" pitchFamily="34" charset="0"/>
                <a:cs typeface="Liberation Sans" panose="020B0604020202020204" pitchFamily="34" charset="0"/>
              </a:rPr>
              <a:t>verilere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erişemeyeceği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güvenilir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sunucu</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taraflı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kodda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veya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sunucusuz</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API'lerde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zorunlu</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tutulduysa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etkili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olmaktadır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70" dirty="0" err="1">
                <a:solidFill>
                  <a:schemeClr val="tx2"/>
                </a:solidFill>
                <a:latin typeface="Liberation Sans" panose="020B0604020202020204" pitchFamily="34" charset="0"/>
                <a:cs typeface="Liberation Sans" panose="020B0604020202020204" pitchFamily="34" charset="0"/>
              </a:rPr>
              <a:t>Herkese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açık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kaynaklar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hariç</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diğer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tüm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kaynaklara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varsayılan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olarak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reddedilmelidir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70" dirty="0">
                <a:solidFill>
                  <a:schemeClr val="tx2"/>
                </a:solidFill>
                <a:latin typeface="Liberation Sans" panose="020B0604020202020204" pitchFamily="34" charset="0"/>
                <a:cs typeface="Liberation Sans" panose="020B0604020202020204" pitchFamily="34" charset="0"/>
              </a:rPr>
              <a:t>CORS </a:t>
            </a:r>
            <a:r>
              <a:rPr lang="en-US" sz="870" dirty="0" err="1">
                <a:solidFill>
                  <a:schemeClr val="tx2"/>
                </a:solidFill>
                <a:latin typeface="Liberation Sans" panose="020B0604020202020204" pitchFamily="34" charset="0"/>
                <a:cs typeface="Liberation Sans" panose="020B0604020202020204" pitchFamily="34" charset="0"/>
              </a:rPr>
              <a:t>kullanımını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azaltmak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gibi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kontrolü</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mekanizmaları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bir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sefer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oluşturulmalı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uygulama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boyunca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tekrar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kullanılmalıdır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70" dirty="0">
                <a:solidFill>
                  <a:schemeClr val="tx2"/>
                </a:solidFill>
                <a:latin typeface="Liberation Sans" panose="020B0604020202020204" pitchFamily="34" charset="0"/>
                <a:cs typeface="Liberation Sans" panose="020B0604020202020204" pitchFamily="34" charset="0"/>
              </a:rPr>
              <a:t>Model </a:t>
            </a: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kontrolleri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kullanıcının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herhangi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bir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kayıt</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oluşturabileceğini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herhangi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bir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kaydı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okuyabileceğini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güncelleyebileceğini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veya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silebileceğini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kabul</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etmek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yerine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kayıt</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mülkiyetini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smtClean="0">
                <a:solidFill>
                  <a:schemeClr val="tx2"/>
                </a:solidFill>
                <a:latin typeface="Liberation Sans" panose="020B0604020202020204" pitchFamily="34" charset="0"/>
                <a:cs typeface="Liberation Sans" panose="020B0604020202020204" pitchFamily="34" charset="0"/>
              </a:rPr>
              <a:t>gerektirmelidir</a:t>
            </a:r>
            <a:r>
              <a:rPr lang="en-US" sz="87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870" dirty="0" err="1">
                <a:solidFill>
                  <a:schemeClr val="tx2"/>
                </a:solidFill>
                <a:latin typeface="Liberation Sans" panose="020B0604020202020204" pitchFamily="34" charset="0"/>
                <a:cs typeface="Liberation Sans" panose="020B0604020202020204" pitchFamily="34" charset="0"/>
              </a:rPr>
              <a:t>Özgün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uygulama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iş</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limiti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gereksinimleri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etki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alanı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modelleri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ile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smtClean="0">
                <a:solidFill>
                  <a:schemeClr val="tx2"/>
                </a:solidFill>
                <a:latin typeface="Liberation Sans" panose="020B0604020202020204" pitchFamily="34" charset="0"/>
                <a:cs typeface="Liberation Sans" panose="020B0604020202020204" pitchFamily="34" charset="0"/>
              </a:rPr>
              <a:t>uygulanmalıdır</a:t>
            </a:r>
            <a:r>
              <a:rPr lang="en-US" sz="87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870" dirty="0" err="1">
                <a:solidFill>
                  <a:schemeClr val="tx2"/>
                </a:solidFill>
                <a:latin typeface="Liberation Sans" panose="020B0604020202020204" pitchFamily="34" charset="0"/>
                <a:cs typeface="Liberation Sans" panose="020B0604020202020204" pitchFamily="34" charset="0"/>
              </a:rPr>
              <a:t>Sunucu</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dizin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listelemesi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devre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dışı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bırakılmalı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web </a:t>
            </a:r>
            <a:r>
              <a:rPr lang="en-US" sz="870" dirty="0" err="1">
                <a:solidFill>
                  <a:schemeClr val="tx2"/>
                </a:solidFill>
                <a:latin typeface="Liberation Sans" panose="020B0604020202020204" pitchFamily="34" charset="0"/>
                <a:cs typeface="Liberation Sans" panose="020B0604020202020204" pitchFamily="34" charset="0"/>
              </a:rPr>
              <a:t>kök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dizininde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dosya</a:t>
            </a:r>
            <a:r>
              <a:rPr lang="en-US" sz="870" dirty="0">
                <a:solidFill>
                  <a:schemeClr val="tx2"/>
                </a:solidFill>
                <a:latin typeface="Liberation Sans" panose="020B0604020202020204" pitchFamily="34" charset="0"/>
                <a:cs typeface="Liberation Sans" panose="020B0604020202020204" pitchFamily="34" charset="0"/>
              </a:rPr>
              <a:t> meta </a:t>
            </a:r>
            <a:r>
              <a:rPr lang="en-US" sz="870" dirty="0" err="1">
                <a:solidFill>
                  <a:schemeClr val="tx2"/>
                </a:solidFill>
                <a:latin typeface="Liberation Sans" panose="020B0604020202020204" pitchFamily="34" charset="0"/>
                <a:cs typeface="Liberation Sans" panose="020B0604020202020204" pitchFamily="34" charset="0"/>
              </a:rPr>
              <a:t>verileri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örn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git</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yedekleme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dosyaları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bulunmamalıdır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kontrolü</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ihlalleri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loglanmalı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uygun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görüldüğünde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örn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tekrar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eden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ihlaller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yöneticiler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smtClean="0">
                <a:solidFill>
                  <a:schemeClr val="tx2"/>
                </a:solidFill>
                <a:latin typeface="Liberation Sans" panose="020B0604020202020204" pitchFamily="34" charset="0"/>
                <a:cs typeface="Liberation Sans" panose="020B0604020202020204" pitchFamily="34" charset="0"/>
              </a:rPr>
              <a:t>uyarılmalıdır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70" dirty="0" err="1">
                <a:solidFill>
                  <a:schemeClr val="tx2"/>
                </a:solidFill>
                <a:latin typeface="Liberation Sans" panose="020B0604020202020204" pitchFamily="34" charset="0"/>
                <a:cs typeface="Liberation Sans" panose="020B0604020202020204" pitchFamily="34" charset="0"/>
              </a:rPr>
              <a:t>Otomatize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saldırı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araçlarından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gelebilecek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zararları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aza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indirmek</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için</a:t>
            </a:r>
            <a:r>
              <a:rPr lang="en-US" sz="870" dirty="0">
                <a:solidFill>
                  <a:schemeClr val="tx2"/>
                </a:solidFill>
                <a:latin typeface="Liberation Sans" panose="020B0604020202020204" pitchFamily="34" charset="0"/>
                <a:cs typeface="Liberation Sans" panose="020B0604020202020204" pitchFamily="34" charset="0"/>
              </a:rPr>
              <a:t> API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kontrolör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erişimi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smtClean="0">
                <a:solidFill>
                  <a:schemeClr val="tx2"/>
                </a:solidFill>
                <a:latin typeface="Liberation Sans" panose="020B0604020202020204" pitchFamily="34" charset="0"/>
                <a:cs typeface="Liberation Sans" panose="020B0604020202020204" pitchFamily="34" charset="0"/>
              </a:rPr>
              <a:t>sınırlandırılmalıdır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70" dirty="0" err="1">
                <a:solidFill>
                  <a:schemeClr val="tx2"/>
                </a:solidFill>
                <a:latin typeface="Liberation Sans" panose="020B0604020202020204" pitchFamily="34" charset="0"/>
                <a:cs typeface="Liberation Sans" panose="020B0604020202020204" pitchFamily="34" charset="0"/>
              </a:rPr>
              <a:t>Çıkış</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yapıldıktan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sonra</a:t>
            </a:r>
            <a:r>
              <a:rPr lang="en-US" sz="870" dirty="0">
                <a:solidFill>
                  <a:schemeClr val="tx2"/>
                </a:solidFill>
                <a:latin typeface="Liberation Sans" panose="020B0604020202020204" pitchFamily="34" charset="0"/>
                <a:cs typeface="Liberation Sans" panose="020B0604020202020204" pitchFamily="34" charset="0"/>
              </a:rPr>
              <a:t> JWT </a:t>
            </a:r>
            <a:r>
              <a:rPr lang="en-US" sz="870" dirty="0" err="1">
                <a:solidFill>
                  <a:schemeClr val="tx2"/>
                </a:solidFill>
                <a:latin typeface="Liberation Sans" panose="020B0604020202020204" pitchFamily="34" charset="0"/>
                <a:cs typeface="Liberation Sans" panose="020B0604020202020204" pitchFamily="34" charset="0"/>
              </a:rPr>
              <a:t>anahtarları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sunucuda</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geçersiz</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kılınmalıdır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dirty="0">
              <a:solidFill>
                <a:schemeClr val="tx2"/>
              </a:solidFill>
              <a:latin typeface="Liberation Sans" panose="020B0604020202020204" pitchFamily="34" charset="0"/>
              <a:cs typeface="Liberation Sans" panose="020B0604020202020204" pitchFamily="34" charset="0"/>
            </a:endParaRPr>
          </a:p>
          <a:p>
            <a:pPr>
              <a:lnSpc>
                <a:spcPct val="90000"/>
              </a:lnSpc>
              <a:spcBef>
                <a:spcPts val="300"/>
              </a:spcBef>
            </a:pPr>
            <a:r>
              <a:rPr lang="en-US" sz="870" dirty="0" err="1">
                <a:solidFill>
                  <a:schemeClr val="tx2"/>
                </a:solidFill>
                <a:latin typeface="Liberation Sans" panose="020B0604020202020204" pitchFamily="34" charset="0"/>
                <a:cs typeface="Liberation Sans" panose="020B0604020202020204" pitchFamily="34" charset="0"/>
              </a:rPr>
              <a:t>Geliştiricler</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QA </a:t>
            </a:r>
            <a:r>
              <a:rPr lang="en-US" sz="870" dirty="0" err="1">
                <a:solidFill>
                  <a:schemeClr val="tx2"/>
                </a:solidFill>
                <a:latin typeface="Liberation Sans" panose="020B0604020202020204" pitchFamily="34" charset="0"/>
                <a:cs typeface="Liberation Sans" panose="020B0604020202020204" pitchFamily="34" charset="0"/>
              </a:rPr>
              <a:t>çalışanları</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fonksiyonel</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erişim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kontrolü</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birim</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ve</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entegrasyon</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a:solidFill>
                  <a:schemeClr val="tx2"/>
                </a:solidFill>
                <a:latin typeface="Liberation Sans" panose="020B0604020202020204" pitchFamily="34" charset="0"/>
                <a:cs typeface="Liberation Sans" panose="020B0604020202020204" pitchFamily="34" charset="0"/>
              </a:rPr>
              <a:t>testleri</a:t>
            </a:r>
            <a:r>
              <a:rPr lang="en-US" sz="870" dirty="0">
                <a:solidFill>
                  <a:schemeClr val="tx2"/>
                </a:solidFill>
                <a:latin typeface="Liberation Sans" panose="020B0604020202020204" pitchFamily="34" charset="0"/>
                <a:cs typeface="Liberation Sans" panose="020B0604020202020204" pitchFamily="34" charset="0"/>
              </a:rPr>
              <a:t> </a:t>
            </a:r>
            <a:r>
              <a:rPr lang="en-US" sz="870" dirty="0" err="1" smtClean="0">
                <a:solidFill>
                  <a:schemeClr val="tx2"/>
                </a:solidFill>
                <a:latin typeface="Liberation Sans" panose="020B0604020202020204" pitchFamily="34" charset="0"/>
                <a:cs typeface="Liberation Sans" panose="020B0604020202020204" pitchFamily="34" charset="0"/>
              </a:rPr>
              <a:t>yapmalıdır</a:t>
            </a:r>
            <a:r>
              <a:rPr lang="en-US" sz="870" dirty="0" smtClean="0">
                <a:solidFill>
                  <a:schemeClr val="tx2"/>
                </a:solidFill>
                <a:latin typeface="Liberation Sans" panose="020B0604020202020204" pitchFamily="34" charset="0"/>
                <a:cs typeface="Liberation Sans" panose="020B0604020202020204" pitchFamily="34" charset="0"/>
              </a:rPr>
              <a:t>.</a:t>
            </a:r>
            <a:endParaRPr lang="en-US" sz="87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Yetersiz</a:t>
            </a:r>
            <a:r>
              <a:rPr lang="en-US" dirty="0" smtClean="0">
                <a:latin typeface="Exo 2" panose="00000500000000000000" pitchFamily="2" charset="0"/>
              </a:rPr>
              <a:t> </a:t>
            </a:r>
            <a:r>
              <a:rPr lang="en-US" dirty="0" err="1" smtClean="0">
                <a:latin typeface="Exo 2" panose="00000500000000000000" pitchFamily="2" charset="0"/>
              </a:rPr>
              <a:t>Erişim</a:t>
            </a:r>
            <a:r>
              <a:rPr lang="en-US" dirty="0" smtClean="0">
                <a:latin typeface="Exo 2" panose="00000500000000000000" pitchFamily="2" charset="0"/>
              </a:rPr>
              <a:t> </a:t>
            </a:r>
            <a:r>
              <a:rPr lang="en-US" dirty="0" err="1" smtClean="0">
                <a:latin typeface="Exo 2" panose="00000500000000000000" pitchFamily="2" charset="0"/>
              </a:rPr>
              <a:t>Kontrolü</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1059655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tx1"/>
                          </a:solidFill>
                          <a:latin typeface="Liberation Sans" panose="020B0604020202020204"/>
                          <a:cs typeface="Liberation Sans" panose="020B0604020202020204" pitchFamily="34" charset="0"/>
                        </a:rPr>
                        <a:t>İstismar</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tx1"/>
                          </a:solidFill>
                          <a:latin typeface="Liberation Sans" panose="020B0604020202020204"/>
                          <a:cs typeface="Liberation Sans" panose="020B0604020202020204" pitchFamily="34" charset="0"/>
                        </a:rPr>
                        <a:t>Yaygınlık</a:t>
                      </a:r>
                      <a:r>
                        <a:rPr lang="en-US" sz="1000" b="1" baseline="0" dirty="0" smtClean="0">
                          <a:solidFill>
                            <a:schemeClr val="tx1"/>
                          </a:solidFill>
                          <a:latin typeface="Liberation Sans" panose="020B0604020202020204"/>
                          <a:cs typeface="Liberation Sans" panose="020B0604020202020204" pitchFamily="34" charset="0"/>
                        </a:rPr>
                        <a:t>:</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a:cs typeface="Liberation Sans" panose="020B0604020202020204" pitchFamily="34" charset="0"/>
                        </a:rPr>
                        <a:t>Tespit</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Edilebilirlik</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smtClean="0">
                          <a:solidFill>
                            <a:schemeClr val="bg1"/>
                          </a:solidFill>
                          <a:latin typeface="Liberation Sans" panose="020B0604020202020204"/>
                          <a:cs typeface="Liberation Sans" panose="020B0604020202020204" pitchFamily="34" charset="0"/>
                        </a:rPr>
                        <a:t>Teknik</a:t>
                      </a:r>
                      <a:r>
                        <a:rPr lang="en-US" sz="1000" b="1" baseline="0" dirty="0" smtClean="0">
                          <a:solidFill>
                            <a:schemeClr val="bg1"/>
                          </a:solidFill>
                          <a:latin typeface="Liberation Sans" panose="020B0604020202020204"/>
                          <a:cs typeface="Liberation Sans" panose="020B0604020202020204" pitchFamily="34" charset="0"/>
                        </a:rPr>
                        <a:t>:</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880" dirty="0" err="1" smtClean="0">
                          <a:ln>
                            <a:noFill/>
                          </a:ln>
                          <a:solidFill>
                            <a:schemeClr val="tx1"/>
                          </a:solidFill>
                          <a:latin typeface="Liberation Sans" panose="020B0604020202020204" pitchFamily="34" charset="0"/>
                          <a:cs typeface="Liberation Sans" panose="020B0604020202020204" pitchFamily="34" charset="0"/>
                        </a:rPr>
                        <a:t>Erişim</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kontrolü</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istismarı</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saldırganların</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temel</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bir</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yeteneğidir</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dirty="0" smtClean="0">
                          <a:solidFill>
                            <a:schemeClr val="tx1"/>
                          </a:solidFill>
                          <a:latin typeface="Liberation Sans" panose="020B0604020202020204" pitchFamily="34" charset="0"/>
                          <a:cs typeface="Liberation Sans" panose="020B0604020202020204" pitchFamily="34" charset="0"/>
                          <a:hlinkClick r:id="rId14"/>
                        </a:rPr>
                        <a:t>SAST</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ve</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b="0" i="0" u="none" strike="noStrike" noProof="0" dirty="0">
                          <a:ln>
                            <a:noFill/>
                          </a:ln>
                          <a:solidFill>
                            <a:srgbClr val="000000"/>
                          </a:solidFill>
                          <a:latin typeface="Liberation Sans" panose="020B0604020202020204" pitchFamily="34" charset="0"/>
                          <a:hlinkClick r:id="rId15"/>
                        </a:rPr>
                        <a:t>DAST</a:t>
                      </a:r>
                      <a:r>
                        <a:rPr lang="en-US" sz="880" dirty="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araçları</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erişim</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kontrolünün</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olmadığını</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tespit</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edebilir</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ancak</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olduğu</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durumlarda</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fonksiyonel</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olup</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olmadığını</a:t>
                      </a:r>
                      <a:r>
                        <a:rPr lang="en-US" sz="880" dirty="0" smtClean="0">
                          <a:ln>
                            <a:noFill/>
                          </a:ln>
                          <a:solidFill>
                            <a:schemeClr val="tx1"/>
                          </a:solidFill>
                          <a:latin typeface="Liberation Sans" panose="020B0604020202020204" pitchFamily="34" charset="0"/>
                          <a:cs typeface="Liberation Sans" panose="020B0604020202020204" pitchFamily="34" charset="0"/>
                        </a:rPr>
                        <a:t> </a:t>
                      </a:r>
                      <a:r>
                        <a:rPr lang="en-US" sz="880" dirty="0" err="1" smtClean="0">
                          <a:ln>
                            <a:noFill/>
                          </a:ln>
                          <a:solidFill>
                            <a:schemeClr val="tx1"/>
                          </a:solidFill>
                          <a:latin typeface="Liberation Sans" panose="020B0604020202020204" pitchFamily="34" charset="0"/>
                          <a:cs typeface="Liberation Sans" panose="020B0604020202020204" pitchFamily="34" charset="0"/>
                        </a:rPr>
                        <a:t>doğrulayamamaktadır</a:t>
                      </a:r>
                      <a:r>
                        <a:rPr lang="en-US" sz="880" dirty="0" smtClean="0">
                          <a:ln>
                            <a:noFill/>
                          </a:ln>
                          <a:solidFill>
                            <a:schemeClr val="tx1"/>
                          </a:solidFill>
                          <a:latin typeface="Liberation Sans" panose="020B0604020202020204" pitchFamily="34" charset="0"/>
                          <a:cs typeface="Liberation Sans" panose="020B0604020202020204" pitchFamily="34" charset="0"/>
                        </a:rPr>
                        <a:t>.</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Erişim</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kontrolü</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manuel</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yöntemlerle</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veya</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belirli</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çerçevelerde</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erişim</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kontrolleri</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bulunmadığı</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için</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otomasyon</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aracılığıyla</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tespit</a:t>
                      </a:r>
                      <a:r>
                        <a:rPr lang="en-US" sz="880" baseline="0" dirty="0" smtClean="0">
                          <a:ln>
                            <a:noFill/>
                          </a:ln>
                          <a:solidFill>
                            <a:schemeClr val="tx1"/>
                          </a:solidFill>
                          <a:latin typeface="Liberation Sans" panose="020B0604020202020204" pitchFamily="34" charset="0"/>
                          <a:cs typeface="Liberation Sans" panose="020B0604020202020204" pitchFamily="34" charset="0"/>
                        </a:rPr>
                        <a:t> </a:t>
                      </a:r>
                      <a:r>
                        <a:rPr lang="en-US" sz="880" baseline="0" dirty="0" err="1" smtClean="0">
                          <a:ln>
                            <a:noFill/>
                          </a:ln>
                          <a:solidFill>
                            <a:schemeClr val="tx1"/>
                          </a:solidFill>
                          <a:latin typeface="Liberation Sans" panose="020B0604020202020204" pitchFamily="34" charset="0"/>
                          <a:cs typeface="Liberation Sans" panose="020B0604020202020204" pitchFamily="34" charset="0"/>
                        </a:rPr>
                        <a:t>edilebilmektedir</a:t>
                      </a:r>
                      <a:r>
                        <a:rPr lang="en-US" sz="880" baseline="0" dirty="0" smtClean="0">
                          <a:ln>
                            <a:noFill/>
                          </a:ln>
                          <a:solidFill>
                            <a:schemeClr val="tx1"/>
                          </a:solidFill>
                          <a:latin typeface="Liberation Sans" panose="020B0604020202020204" pitchFamily="34" charset="0"/>
                          <a:cs typeface="Liberation Sans" panose="020B0604020202020204" pitchFamily="34" charset="0"/>
                        </a:rPr>
                        <a:t>.</a:t>
                      </a:r>
                      <a:endParaRPr lang="en-US" sz="88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err="1" smtClean="0">
                          <a:ln>
                            <a:noFill/>
                          </a:ln>
                          <a:solidFill>
                            <a:schemeClr val="tx1"/>
                          </a:solidFill>
                          <a:latin typeface="Liberation Sans" panose="020B0604020202020204" pitchFamily="34" charset="0"/>
                          <a:cs typeface="Liberation Sans" panose="020B0604020202020204" pitchFamily="34" charset="0"/>
                        </a:rPr>
                        <a:t>Erişim</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kontrolü</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açıklıkları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otomatize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tespitin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eksikliği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uygulama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geliştiricileri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tarafından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etkin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bir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fonksiyonel</a:t>
                      </a:r>
                      <a:r>
                        <a:rPr lang="en-US" sz="900" dirty="0" smtClean="0">
                          <a:ln>
                            <a:noFill/>
                          </a:ln>
                          <a:solidFill>
                            <a:schemeClr val="tx1"/>
                          </a:solidFill>
                          <a:latin typeface="Liberation Sans" panose="020B0604020202020204" pitchFamily="34" charset="0"/>
                          <a:cs typeface="Liberation Sans" panose="020B0604020202020204" pitchFamily="34" charset="0"/>
                        </a:rPr>
                        <a:t> test </a:t>
                      </a:r>
                      <a:r>
                        <a:rPr lang="en-US" sz="900" dirty="0" err="1" smtClean="0">
                          <a:ln>
                            <a:noFill/>
                          </a:ln>
                          <a:solidFill>
                            <a:schemeClr val="tx1"/>
                          </a:solidFill>
                          <a:latin typeface="Liberation Sans" panose="020B0604020202020204" pitchFamily="34" charset="0"/>
                          <a:cs typeface="Liberation Sans" panose="020B0604020202020204" pitchFamily="34" charset="0"/>
                        </a:rPr>
                        <a:t>yapılmamasından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dolayı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yaygındır</a:t>
                      </a:r>
                      <a:r>
                        <a:rPr lang="en-US" sz="900" dirty="0" smtClean="0">
                          <a:ln>
                            <a:noFill/>
                          </a:ln>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err="1" smtClean="0">
                          <a:ln>
                            <a:noFill/>
                          </a:ln>
                          <a:solidFill>
                            <a:schemeClr val="tx1"/>
                          </a:solidFill>
                          <a:latin typeface="Liberation Sans" panose="020B0604020202020204" pitchFamily="34" charset="0"/>
                          <a:cs typeface="Liberation Sans" panose="020B0604020202020204" pitchFamily="34" charset="0"/>
                        </a:rPr>
                        <a:t>Erişim</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kontrolü</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tespiti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genellikle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otomatize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statik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veya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dinamik</a:t>
                      </a:r>
                      <a:r>
                        <a:rPr lang="en-US" sz="900" dirty="0" smtClean="0">
                          <a:ln>
                            <a:noFill/>
                          </a:ln>
                          <a:solidFill>
                            <a:schemeClr val="tx1"/>
                          </a:solidFill>
                          <a:latin typeface="Liberation Sans" panose="020B0604020202020204" pitchFamily="34" charset="0"/>
                          <a:cs typeface="Liberation Sans" panose="020B0604020202020204" pitchFamily="34" charset="0"/>
                        </a:rPr>
                        <a:t> test </a:t>
                      </a:r>
                      <a:r>
                        <a:rPr lang="en-US" sz="900" dirty="0" err="1" smtClean="0">
                          <a:ln>
                            <a:noFill/>
                          </a:ln>
                          <a:solidFill>
                            <a:schemeClr val="tx1"/>
                          </a:solidFill>
                          <a:latin typeface="Liberation Sans" panose="020B0604020202020204" pitchFamily="34" charset="0"/>
                          <a:cs typeface="Liberation Sans" panose="020B0604020202020204" pitchFamily="34" charset="0"/>
                        </a:rPr>
                        <a:t>ile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yapılamamaktadır</a:t>
                      </a:r>
                      <a:r>
                        <a:rPr lang="en-US" sz="900" dirty="0" smtClean="0">
                          <a:ln>
                            <a:noFill/>
                          </a:ln>
                          <a:solidFill>
                            <a:schemeClr val="tx1"/>
                          </a:solidFill>
                          <a:latin typeface="Liberation Sans" panose="020B0604020202020204" pitchFamily="34" charset="0"/>
                          <a:cs typeface="Liberation Sans" panose="020B0604020202020204" pitchFamily="34" charset="0"/>
                        </a:rPr>
                        <a:t>. HTTP </a:t>
                      </a:r>
                      <a:r>
                        <a:rPr lang="en-US" sz="900" dirty="0" err="1" smtClean="0">
                          <a:ln>
                            <a:noFill/>
                          </a:ln>
                          <a:solidFill>
                            <a:schemeClr val="tx1"/>
                          </a:solidFill>
                          <a:latin typeface="Liberation Sans" panose="020B0604020202020204" pitchFamily="34" charset="0"/>
                          <a:cs typeface="Liberation Sans" panose="020B0604020202020204" pitchFamily="34" charset="0"/>
                        </a:rPr>
                        <a:t>metotları</a:t>
                      </a:r>
                      <a:r>
                        <a:rPr lang="en-US" sz="900" dirty="0" smtClean="0">
                          <a:ln>
                            <a:noFill/>
                          </a:ln>
                          <a:solidFill>
                            <a:schemeClr val="tx1"/>
                          </a:solidFill>
                          <a:latin typeface="Liberation Sans" panose="020B0604020202020204" pitchFamily="34" charset="0"/>
                          <a:cs typeface="Liberation Sans" panose="020B0604020202020204" pitchFamily="34" charset="0"/>
                        </a:rPr>
                        <a:t> (GET, PUT vb.), </a:t>
                      </a:r>
                      <a:r>
                        <a:rPr lang="en-US" sz="900" dirty="0" err="1" smtClean="0">
                          <a:ln>
                            <a:noFill/>
                          </a:ln>
                          <a:solidFill>
                            <a:schemeClr val="tx1"/>
                          </a:solidFill>
                          <a:latin typeface="Liberation Sans" panose="020B0604020202020204" pitchFamily="34" charset="0"/>
                          <a:cs typeface="Liberation Sans" panose="020B0604020202020204" pitchFamily="34" charset="0"/>
                        </a:rPr>
                        <a:t>doğrudan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nesne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başvuruları</a:t>
                      </a:r>
                      <a:r>
                        <a:rPr lang="en-US" sz="900" dirty="0" smtClean="0">
                          <a:ln>
                            <a:noFill/>
                          </a:ln>
                          <a:solidFill>
                            <a:schemeClr val="tx1"/>
                          </a:solidFill>
                          <a:latin typeface="Liberation Sans" panose="020B0604020202020204" pitchFamily="34" charset="0"/>
                          <a:cs typeface="Liberation Sans" panose="020B0604020202020204" pitchFamily="34" charset="0"/>
                        </a:rPr>
                        <a:t> vb. </a:t>
                      </a:r>
                      <a:r>
                        <a:rPr lang="en-US" sz="900" dirty="0" err="1" smtClean="0">
                          <a:ln>
                            <a:noFill/>
                          </a:ln>
                          <a:solidFill>
                            <a:schemeClr val="tx1"/>
                          </a:solidFill>
                          <a:latin typeface="Liberation Sans" panose="020B0604020202020204" pitchFamily="34" charset="0"/>
                          <a:cs typeface="Liberation Sans" panose="020B0604020202020204" pitchFamily="34" charset="0"/>
                        </a:rPr>
                        <a:t>dahil</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eksik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veya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yetersiz</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erişim</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kontrollerini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tespit</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etmenin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iyi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yolu</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manuel</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testlerdir</a:t>
                      </a:r>
                      <a:r>
                        <a:rPr lang="en-US" sz="900" dirty="0" smtClean="0">
                          <a:ln>
                            <a:noFill/>
                          </a:ln>
                          <a:solidFill>
                            <a:schemeClr val="tx1"/>
                          </a:solidFill>
                          <a:latin typeface="Liberation Sans" panose="020B0604020202020204" pitchFamily="34" charset="0"/>
                          <a:cs typeface="Liberation Sans" panose="020B0604020202020204" pitchFamily="34" charset="0"/>
                        </a:rPr>
                        <a:t>.</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err="1" smtClean="0">
                          <a:solidFill>
                            <a:schemeClr val="tx1"/>
                          </a:solidFill>
                          <a:latin typeface="Liberation Sans" panose="020B0604020202020204" pitchFamily="34" charset="0"/>
                          <a:cs typeface="Liberation Sans" panose="020B0604020202020204" pitchFamily="34" charset="0"/>
                        </a:rPr>
                        <a:t>Teknik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etki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saldırganların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kullanıcılar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yöneticiler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gibi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davranması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kullanıcıların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yetki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gerektiren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fonksiyonları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kullanması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kayıt</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oluşturulması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kayıtlara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erişilmesi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kayıtların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güncellenmesi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silinmesidir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err="1" smtClean="0">
                          <a:solidFill>
                            <a:schemeClr val="tx1"/>
                          </a:solidFill>
                          <a:latin typeface="Liberation Sans" panose="020B0604020202020204" pitchFamily="34" charset="0"/>
                          <a:cs typeface="Liberation Sans" panose="020B0604020202020204" pitchFamily="34" charset="0"/>
                        </a:rPr>
                        <a:t>İş</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etkisi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uygulama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verinin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korunma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gereksinimlerine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göre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değişmektedir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800" b="1" dirty="0" err="1" smtClean="0">
                <a:solidFill>
                  <a:schemeClr val="tx1"/>
                </a:solidFill>
                <a:latin typeface="Liberation Sans" panose="020B0604020202020204" pitchFamily="34" charset="0"/>
                <a:cs typeface="Liberation Sans" panose="020B0604020202020204" pitchFamily="34" charset="0"/>
              </a:rPr>
              <a:t>Senaryo</a:t>
            </a:r>
            <a:r>
              <a:rPr lang="en-US" sz="800" b="1" dirty="0" smtClean="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#1</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Uygulama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sunucusu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ürün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ortamından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kaldırılmamış</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örnek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uygulamalar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ile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birlikte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gelmiştir</a:t>
            </a:r>
            <a:r>
              <a:rPr lang="en-US" sz="800" dirty="0">
                <a:solidFill>
                  <a:schemeClr val="tx1"/>
                </a:solidFill>
                <a:latin typeface="Liberation Sans" panose="020B0604020202020204" pitchFamily="34" charset="0"/>
                <a:cs typeface="Liberation Sans" panose="020B0604020202020204" pitchFamily="34" charset="0"/>
              </a:rPr>
              <a:t>. Bu </a:t>
            </a:r>
            <a:r>
              <a:rPr lang="en-US" sz="800" dirty="0" err="1">
                <a:solidFill>
                  <a:schemeClr val="tx1"/>
                </a:solidFill>
                <a:latin typeface="Liberation Sans" panose="020B0604020202020204" pitchFamily="34" charset="0"/>
                <a:cs typeface="Liberation Sans" panose="020B0604020202020204" pitchFamily="34" charset="0"/>
              </a:rPr>
              <a:t>örnek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uygulamalar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saldırganların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sunucuyu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ele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geçirmek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için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kullanacağı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birtakım</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bilinen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güvenlik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açıklıkları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içermektedir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Eğer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uygulamalardan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birisi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yönetici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konsolu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ise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varsayılan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hesaplar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değiştirilmemişse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saldırgan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varsayılan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parola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ile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giriş</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yapabilmekte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yetkileri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devralmaktadır</a:t>
            </a:r>
            <a:r>
              <a:rPr lang="en-US" sz="800" dirty="0" smtClean="0">
                <a:solidFill>
                  <a:schemeClr val="tx1"/>
                </a:solidFill>
                <a:latin typeface="Liberation Sans" panose="020B0604020202020204" pitchFamily="34" charset="0"/>
                <a:cs typeface="Liberation Sans" panose="020B0604020202020204" pitchFamily="34" charset="0"/>
              </a:rPr>
              <a:t>.</a:t>
            </a:r>
            <a:endParaRPr lang="en-US" sz="8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800" b="1" dirty="0" err="1" smtClean="0">
                <a:solidFill>
                  <a:schemeClr val="tx1"/>
                </a:solidFill>
                <a:latin typeface="Liberation Sans" panose="020B0604020202020204" pitchFamily="34" charset="0"/>
                <a:cs typeface="Liberation Sans" panose="020B0604020202020204" pitchFamily="34" charset="0"/>
              </a:rPr>
              <a:t>Senaryo</a:t>
            </a:r>
            <a:r>
              <a:rPr lang="en-US" sz="800" b="1" dirty="0" smtClean="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#2</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Dizin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listeleme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sunucu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üzerinde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devre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dışı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bırakılmamıştır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Saldırgan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dizinleri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listeleyebileceğini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kolayca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tespit</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edecektir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Saldırgan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kaynak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koda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çevireceği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kodu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görmek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için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ters</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mühendislik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yapabileceği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derlenmiş</a:t>
            </a:r>
            <a:r>
              <a:rPr lang="en-US" sz="800" dirty="0">
                <a:solidFill>
                  <a:schemeClr val="tx1"/>
                </a:solidFill>
                <a:latin typeface="Liberation Sans" panose="020B0604020202020204" pitchFamily="34" charset="0"/>
                <a:cs typeface="Liberation Sans" panose="020B0604020202020204" pitchFamily="34" charset="0"/>
              </a:rPr>
              <a:t> Java </a:t>
            </a:r>
            <a:r>
              <a:rPr lang="en-US" sz="800" dirty="0" err="1">
                <a:solidFill>
                  <a:schemeClr val="tx1"/>
                </a:solidFill>
                <a:latin typeface="Liberation Sans" panose="020B0604020202020204" pitchFamily="34" charset="0"/>
                <a:cs typeface="Liberation Sans" panose="020B0604020202020204" pitchFamily="34" charset="0"/>
              </a:rPr>
              <a:t>sınıflarını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bulabilecek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indirebilecektir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Saldırgan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daha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sonra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uygulama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üzerinde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ciddi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erişim</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kontrolü</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zafiyeti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cs typeface="Liberation Sans" panose="020B0604020202020204" pitchFamily="34" charset="0"/>
              </a:rPr>
              <a:t>bulabilecektir</a:t>
            </a:r>
            <a:r>
              <a:rPr lang="en-US" sz="800" dirty="0" smtClean="0">
                <a:solidFill>
                  <a:schemeClr val="tx1"/>
                </a:solidFill>
                <a:latin typeface="Liberation Sans" panose="020B0604020202020204" pitchFamily="34" charset="0"/>
                <a:cs typeface="Liberation Sans" panose="020B0604020202020204" pitchFamily="34" charset="0"/>
              </a:rPr>
              <a:t>.</a:t>
            </a:r>
            <a:endParaRPr lang="en-US" sz="8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800" b="1" dirty="0" err="1" smtClean="0">
                <a:solidFill>
                  <a:schemeClr val="tx1"/>
                </a:solidFill>
                <a:latin typeface="Liberation Sans" panose="020B0604020202020204" pitchFamily="34" charset="0"/>
                <a:cs typeface="Liberation Sans" panose="020B0604020202020204" pitchFamily="34" charset="0"/>
              </a:rPr>
              <a:t>Senaryo</a:t>
            </a:r>
            <a:r>
              <a:rPr lang="en-US" sz="800" b="1" dirty="0" smtClean="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#3</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Uygulama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sunucu</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yapılandırması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kullanıcılara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detaylı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hata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mesajlarının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örn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dizin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detaylarının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döndürülmesine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izin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vermektedir</a:t>
            </a:r>
            <a:r>
              <a:rPr lang="en-US" sz="800" dirty="0">
                <a:solidFill>
                  <a:schemeClr val="tx1"/>
                </a:solidFill>
                <a:latin typeface="Liberation Sans" panose="020B0604020202020204" pitchFamily="34" charset="0"/>
                <a:cs typeface="Liberation Sans" panose="020B0604020202020204" pitchFamily="34" charset="0"/>
              </a:rPr>
              <a:t>. Bu durum </a:t>
            </a:r>
            <a:r>
              <a:rPr lang="en-US" sz="800" dirty="0" err="1">
                <a:solidFill>
                  <a:schemeClr val="tx1"/>
                </a:solidFill>
                <a:latin typeface="Liberation Sans" panose="020B0604020202020204" pitchFamily="34" charset="0"/>
                <a:cs typeface="Liberation Sans" panose="020B0604020202020204" pitchFamily="34" charset="0"/>
              </a:rPr>
              <a:t>hassas</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bilgileri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ifşa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etmekte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veya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açıklık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içerdiği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bilinen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bileşen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sürümleri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gibi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başka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açıklıklar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hakkında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bilgi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vermektedir</a:t>
            </a:r>
            <a:r>
              <a:rPr lang="en-US" sz="800" dirty="0" smtClean="0">
                <a:solidFill>
                  <a:schemeClr val="tx1"/>
                </a:solidFill>
                <a:latin typeface="Liberation Sans" panose="020B0604020202020204" pitchFamily="34" charset="0"/>
                <a:cs typeface="Liberation Sans" panose="020B0604020202020204" pitchFamily="34" charset="0"/>
              </a:rPr>
              <a:t>.</a:t>
            </a:r>
            <a:endParaRPr lang="en-US" sz="8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800" b="1" dirty="0" err="1" smtClean="0">
                <a:solidFill>
                  <a:schemeClr val="tx1"/>
                </a:solidFill>
                <a:latin typeface="Liberation Sans" panose="020B0604020202020204" pitchFamily="34" charset="0"/>
                <a:cs typeface="Liberation Sans" panose="020B0604020202020204" pitchFamily="34" charset="0"/>
              </a:rPr>
              <a:t>Senaryo</a:t>
            </a:r>
            <a:r>
              <a:rPr lang="en-US" sz="800" b="1" dirty="0" smtClean="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#4</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Bir</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bulut</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servis</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sağlayıcısı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varsayılan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olarak</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diğer</a:t>
            </a:r>
            <a:r>
              <a:rPr lang="en-US" sz="800" dirty="0">
                <a:solidFill>
                  <a:schemeClr val="tx1"/>
                </a:solidFill>
                <a:latin typeface="Liberation Sans" panose="020B0604020202020204" pitchFamily="34" charset="0"/>
                <a:cs typeface="Liberation Sans" panose="020B0604020202020204" pitchFamily="34" charset="0"/>
              </a:rPr>
              <a:t> CSP </a:t>
            </a:r>
            <a:r>
              <a:rPr lang="en-US" sz="800" dirty="0" err="1">
                <a:solidFill>
                  <a:schemeClr val="tx1"/>
                </a:solidFill>
                <a:latin typeface="Liberation Sans" panose="020B0604020202020204" pitchFamily="34" charset="0"/>
                <a:cs typeface="Liberation Sans" panose="020B0604020202020204" pitchFamily="34" charset="0"/>
              </a:rPr>
              <a:t>kullanıcıları</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tarafından</a:t>
            </a:r>
            <a:r>
              <a:rPr lang="en-US" sz="800" dirty="0">
                <a:solidFill>
                  <a:schemeClr val="tx1"/>
                </a:solidFill>
                <a:latin typeface="Liberation Sans" panose="020B0604020202020204" pitchFamily="34" charset="0"/>
                <a:cs typeface="Liberation Sans" panose="020B0604020202020204" pitchFamily="34" charset="0"/>
              </a:rPr>
              <a:t> İnternet </a:t>
            </a:r>
            <a:r>
              <a:rPr lang="en-US" sz="800" dirty="0" err="1">
                <a:solidFill>
                  <a:schemeClr val="tx1"/>
                </a:solidFill>
                <a:latin typeface="Liberation Sans" panose="020B0604020202020204" pitchFamily="34" charset="0"/>
                <a:cs typeface="Liberation Sans" panose="020B0604020202020204" pitchFamily="34" charset="0"/>
              </a:rPr>
              <a:t>üzerinde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paylaşma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izni</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içermektedir</a:t>
            </a:r>
            <a:r>
              <a:rPr lang="en-US" sz="800" dirty="0">
                <a:solidFill>
                  <a:schemeClr val="tx1"/>
                </a:solidFill>
                <a:latin typeface="Liberation Sans" panose="020B0604020202020204" pitchFamily="34" charset="0"/>
                <a:cs typeface="Liberation Sans" panose="020B0604020202020204" pitchFamily="34" charset="0"/>
              </a:rPr>
              <a:t>. Bu durum </a:t>
            </a:r>
            <a:r>
              <a:rPr lang="en-US" sz="800" dirty="0" err="1">
                <a:solidFill>
                  <a:schemeClr val="tx1"/>
                </a:solidFill>
                <a:latin typeface="Liberation Sans" panose="020B0604020202020204" pitchFamily="34" charset="0"/>
                <a:cs typeface="Liberation Sans" panose="020B0604020202020204" pitchFamily="34" charset="0"/>
              </a:rPr>
              <a:t>bulut</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depolama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alanında</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saklanan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hassas</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veriye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erişilmesine</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izin</a:t>
            </a:r>
            <a:r>
              <a:rPr lang="en-US" sz="800" dirty="0">
                <a:solidFill>
                  <a:schemeClr val="tx1"/>
                </a:solidFill>
                <a:latin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cs typeface="Liberation Sans" panose="020B0604020202020204" pitchFamily="34" charset="0"/>
              </a:rPr>
              <a:t>vermektedir</a:t>
            </a:r>
            <a:r>
              <a:rPr lang="en-US" sz="800" dirty="0" smtClean="0">
                <a:solidFill>
                  <a:schemeClr val="tx1"/>
                </a:solidFill>
                <a:latin typeface="Liberation Sans" panose="020B0604020202020204" pitchFamily="34" charset="0"/>
                <a:cs typeface="Liberation Sans" panose="020B0604020202020204" pitchFamily="34" charset="0"/>
              </a:rPr>
              <a:t>.</a:t>
            </a:r>
            <a:endParaRPr lang="en-US" sz="8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880" dirty="0" err="1">
                <a:solidFill>
                  <a:schemeClr val="tx2"/>
                </a:solidFill>
                <a:latin typeface="Liberation Sans" panose="020B0604020202020204" pitchFamily="34" charset="0"/>
                <a:cs typeface="Liberation Sans" panose="020B0604020202020204" pitchFamily="34" charset="0"/>
              </a:rPr>
              <a:t>Eğer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aşağıdaki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şartları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sağlıyorsa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açıklık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içeriyor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olabilir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katmanlarının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herhangi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parçasında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sıkılaştırması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bulunmuyorsa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bulut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servisleri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üzerinde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düzgün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yapılandırılmamış</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izinler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bulunuyorsa</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Gerek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duyulmayan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özellikler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örn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gereksiz</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portlar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servisler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sayfalar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hesaplar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yetkiler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aktif</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edilmişse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yüklenmişse</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Varsayılan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hesaplar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parolaları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hala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aktifse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değiştirilmemişse</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Hata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işleme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mekanizması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dizin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detayları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içeriyorsa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olması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gerekenden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daha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detaylı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bilgi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içeren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hata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mesajları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kullanıcılara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gösteriliyorsa</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Güncellenen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sistemler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için</a:t>
            </a:r>
            <a:r>
              <a:rPr lang="en-US" sz="880" dirty="0">
                <a:solidFill>
                  <a:schemeClr val="tx2"/>
                </a:solidFill>
                <a:latin typeface="Liberation Sans" panose="020B0604020202020204" pitchFamily="34" charset="0"/>
                <a:cs typeface="Liberation Sans" panose="020B0604020202020204" pitchFamily="34" charset="0"/>
              </a:rPr>
              <a:t>, son </a:t>
            </a:r>
            <a:r>
              <a:rPr lang="en-US" sz="880" dirty="0" err="1">
                <a:solidFill>
                  <a:schemeClr val="tx2"/>
                </a:solidFill>
                <a:latin typeface="Liberation Sans" panose="020B0604020202020204" pitchFamily="34" charset="0"/>
                <a:cs typeface="Liberation Sans" panose="020B0604020202020204" pitchFamily="34" charset="0"/>
              </a:rPr>
              <a:t>güvenlik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özellikleri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aktif</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değilse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şekilde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yapılandırılmamışsa</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sunucularında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çerçeve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yazılımlarında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örn</a:t>
            </a:r>
            <a:r>
              <a:rPr lang="en-US" sz="880" dirty="0">
                <a:solidFill>
                  <a:schemeClr val="tx2"/>
                </a:solidFill>
                <a:latin typeface="Liberation Sans" panose="020B0604020202020204" pitchFamily="34" charset="0"/>
                <a:cs typeface="Liberation Sans" panose="020B0604020202020204" pitchFamily="34" charset="0"/>
              </a:rPr>
              <a:t>. Struts, Spring, ASP.NET), </a:t>
            </a:r>
            <a:r>
              <a:rPr lang="en-US" sz="880" dirty="0" err="1">
                <a:solidFill>
                  <a:schemeClr val="tx2"/>
                </a:solidFill>
                <a:latin typeface="Liberation Sans" panose="020B0604020202020204" pitchFamily="34" charset="0"/>
                <a:cs typeface="Liberation Sans" panose="020B0604020202020204" pitchFamily="34" charset="0"/>
              </a:rPr>
              <a:t>kütüphanelerde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tabanlarında</a:t>
            </a:r>
            <a:r>
              <a:rPr lang="en-US" sz="880" dirty="0">
                <a:solidFill>
                  <a:schemeClr val="tx2"/>
                </a:solidFill>
                <a:latin typeface="Liberation Sans" panose="020B0604020202020204" pitchFamily="34" charset="0"/>
                <a:cs typeface="Liberation Sans" panose="020B0604020202020204" pitchFamily="34" charset="0"/>
              </a:rPr>
              <a:t> vb. </a:t>
            </a:r>
            <a:r>
              <a:rPr lang="en-US" sz="880" dirty="0" err="1">
                <a:solidFill>
                  <a:schemeClr val="tx2"/>
                </a:solidFill>
                <a:latin typeface="Liberation Sans" panose="020B0604020202020204" pitchFamily="34" charset="0"/>
                <a:cs typeface="Liberation Sans" panose="020B0604020202020204" pitchFamily="34" charset="0"/>
              </a:rPr>
              <a:t>güvenlik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ayarları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değerlere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sahip</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değilse</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Sunucu</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başlıklarını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direktiflerini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göndermiyorsa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bunlar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değerlere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sahip</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değilse</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880" dirty="0" err="1">
                <a:solidFill>
                  <a:schemeClr val="tx2"/>
                </a:solidFill>
                <a:latin typeface="Liberation Sans" panose="020B0604020202020204" pitchFamily="34" charset="0"/>
                <a:cs typeface="Liberation Sans" panose="020B0604020202020204" pitchFamily="34" charset="0"/>
              </a:rPr>
              <a:t>Yazılım</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güncel</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değilse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zafiyet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içeriyorsa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bkz</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b="1" dirty="0" smtClean="0">
                <a:solidFill>
                  <a:schemeClr val="tx2"/>
                </a:solidFill>
                <a:latin typeface="Liberation Sans" panose="020B0604020202020204" pitchFamily="34" charset="0"/>
                <a:cs typeface="Liberation Sans" panose="020B0604020202020204" pitchFamily="34" charset="0"/>
                <a:hlinkClick r:id="rId4" action="ppaction://hlinksldjump"/>
              </a:rPr>
              <a:t>A9:2017-Bilinen </a:t>
            </a:r>
            <a:r>
              <a:rPr lang="en-US" sz="88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Açıklık</a:t>
            </a:r>
            <a:r>
              <a:rPr lang="en-US" sz="880" b="1" dirty="0" smtClean="0">
                <a:solidFill>
                  <a:schemeClr val="tx2"/>
                </a:solidFill>
                <a:latin typeface="Liberation Sans" panose="020B0604020202020204" pitchFamily="34" charset="0"/>
                <a:cs typeface="Liberation Sans" panose="020B0604020202020204" pitchFamily="34" charset="0"/>
                <a:hlinkClick r:id="rId4" action="ppaction://hlinksldjump"/>
              </a:rPr>
              <a:t> </a:t>
            </a:r>
            <a:r>
              <a:rPr lang="en-US" sz="88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İçeren</a:t>
            </a:r>
            <a:r>
              <a:rPr lang="en-US" sz="880" b="1" dirty="0" smtClean="0">
                <a:solidFill>
                  <a:schemeClr val="tx2"/>
                </a:solidFill>
                <a:latin typeface="Liberation Sans" panose="020B0604020202020204" pitchFamily="34" charset="0"/>
                <a:cs typeface="Liberation Sans" panose="020B0604020202020204" pitchFamily="34" charset="0"/>
                <a:hlinkClick r:id="rId4" action="ppaction://hlinksldjump"/>
              </a:rPr>
              <a:t> </a:t>
            </a:r>
            <a:r>
              <a:rPr lang="en-US" sz="88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Bileşen</a:t>
            </a:r>
            <a:r>
              <a:rPr lang="en-US" sz="880" b="1" dirty="0" smtClean="0">
                <a:solidFill>
                  <a:schemeClr val="tx2"/>
                </a:solidFill>
                <a:latin typeface="Liberation Sans" panose="020B0604020202020204" pitchFamily="34" charset="0"/>
                <a:cs typeface="Liberation Sans" panose="020B0604020202020204" pitchFamily="34" charset="0"/>
                <a:hlinkClick r:id="rId4" action="ppaction://hlinksldjump"/>
              </a:rPr>
              <a:t> </a:t>
            </a:r>
            <a:r>
              <a:rPr lang="en-US" sz="88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Kullanımı</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200"/>
              </a:spcBef>
            </a:pPr>
            <a:r>
              <a:rPr lang="en-US" sz="880" dirty="0" err="1">
                <a:solidFill>
                  <a:schemeClr val="tx2"/>
                </a:solidFill>
                <a:latin typeface="Liberation Sans" panose="020B0604020202020204" pitchFamily="34" charset="0"/>
                <a:cs typeface="Liberation Sans" panose="020B0604020202020204" pitchFamily="34" charset="0"/>
              </a:rPr>
              <a:t>Düzenlenmiş</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tekrar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edilebilir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güvenlik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yapılandırması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süreci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olmadan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sistemler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yüksek</a:t>
            </a:r>
            <a:r>
              <a:rPr lang="en-US" sz="880" dirty="0">
                <a:solidFill>
                  <a:schemeClr val="tx2"/>
                </a:solidFill>
                <a:latin typeface="Liberation Sans" panose="020B0604020202020204" pitchFamily="34" charset="0"/>
                <a:cs typeface="Liberation Sans" panose="020B0604020202020204" pitchFamily="34" charset="0"/>
              </a:rPr>
              <a:t> risk </a:t>
            </a:r>
            <a:r>
              <a:rPr lang="en-US" sz="880" dirty="0" err="1">
                <a:solidFill>
                  <a:schemeClr val="tx2"/>
                </a:solidFill>
                <a:latin typeface="Liberation Sans" panose="020B0604020202020204" pitchFamily="34" charset="0"/>
                <a:cs typeface="Liberation Sans" panose="020B0604020202020204" pitchFamily="34" charset="0"/>
              </a:rPr>
              <a:t>altında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bulunmaktadır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a:t>
            </a:r>
            <a:r>
              <a:rPr lang="en-US" sz="900" dirty="0" smtClean="0">
                <a:solidFill>
                  <a:schemeClr val="tx2"/>
                </a:solidFill>
                <a:latin typeface="Liberation Sans" panose="020B0604020202020204" pitchFamily="34" charset="0"/>
                <a:cs typeface="Liberation Sans" panose="020B0604020202020204" pitchFamily="34" charset="0"/>
                <a:hlinkClick r:id="rId6"/>
              </a:rPr>
              <a:t>Test </a:t>
            </a:r>
            <a:r>
              <a:rPr lang="en-US" sz="900" dirty="0" err="1" smtClean="0">
                <a:solidFill>
                  <a:schemeClr val="tx2"/>
                </a:solidFill>
                <a:latin typeface="Liberation Sans" panose="020B0604020202020204" pitchFamily="34" charset="0"/>
                <a:cs typeface="Liberation Sans" panose="020B0604020202020204" pitchFamily="34" charset="0"/>
                <a:hlinkClick r:id="rId6"/>
              </a:rPr>
              <a:t>Rehberi</a:t>
            </a:r>
            <a:r>
              <a:rPr lang="en-US" sz="900" dirty="0" smtClean="0">
                <a:solidFill>
                  <a:schemeClr val="tx2"/>
                </a:solidFill>
                <a:latin typeface="Liberation Sans" panose="020B0604020202020204" pitchFamily="34" charset="0"/>
                <a:cs typeface="Liberation Sans" panose="020B0604020202020204" pitchFamily="34" charset="0"/>
                <a:hlinkClick r:id="rId6"/>
              </a:rPr>
              <a:t>: </a:t>
            </a:r>
            <a:r>
              <a:rPr lang="en-US" sz="900" dirty="0" err="1" smtClean="0">
                <a:solidFill>
                  <a:schemeClr val="tx2"/>
                </a:solidFill>
                <a:latin typeface="Liberation Sans" panose="020B0604020202020204" pitchFamily="34" charset="0"/>
                <a:cs typeface="Liberation Sans" panose="020B0604020202020204" pitchFamily="34" charset="0"/>
                <a:hlinkClick r:id="rId6"/>
              </a:rPr>
              <a:t>Yapılandırma</a:t>
            </a:r>
            <a:r>
              <a:rPr lang="en-US" sz="900" dirty="0" smtClean="0">
                <a:solidFill>
                  <a:schemeClr val="tx2"/>
                </a:solidFill>
                <a:latin typeface="Liberation Sans" panose="020B0604020202020204" pitchFamily="34" charset="0"/>
                <a:cs typeface="Liberation Sans" panose="020B0604020202020204" pitchFamily="34" charset="0"/>
                <a:hlinkClick r:id="rId6"/>
              </a:rPr>
              <a:t> </a:t>
            </a:r>
            <a:r>
              <a:rPr lang="en-US" sz="900" dirty="0" err="1" smtClean="0">
                <a:solidFill>
                  <a:schemeClr val="tx2"/>
                </a:solidFill>
                <a:latin typeface="Liberation Sans" panose="020B0604020202020204" pitchFamily="34" charset="0"/>
                <a:cs typeface="Liberation Sans" panose="020B0604020202020204" pitchFamily="34" charset="0"/>
                <a:hlinkClick r:id="rId6"/>
              </a:rPr>
              <a:t>Yönetimi</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a:t>
            </a:r>
            <a:r>
              <a:rPr lang="en-US" sz="900" dirty="0" smtClean="0">
                <a:solidFill>
                  <a:schemeClr val="tx2"/>
                </a:solidFill>
                <a:latin typeface="Liberation Sans" panose="020B0604020202020204" pitchFamily="34" charset="0"/>
                <a:cs typeface="Liberation Sans" panose="020B0604020202020204" pitchFamily="34" charset="0"/>
                <a:hlinkClick r:id="rId7"/>
              </a:rPr>
              <a:t>Test </a:t>
            </a:r>
            <a:r>
              <a:rPr lang="en-US" sz="900" dirty="0" err="1" smtClean="0">
                <a:solidFill>
                  <a:schemeClr val="tx2"/>
                </a:solidFill>
                <a:latin typeface="Liberation Sans" panose="020B0604020202020204" pitchFamily="34" charset="0"/>
                <a:cs typeface="Liberation Sans" panose="020B0604020202020204" pitchFamily="34" charset="0"/>
                <a:hlinkClick r:id="rId7"/>
              </a:rPr>
              <a:t>Rehberi</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Hata</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Kodlarının</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Testi</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8"/>
              </a:rPr>
              <a:t>Güvenlik</a:t>
            </a:r>
            <a:r>
              <a:rPr lang="en-US" sz="900" dirty="0" smtClean="0">
                <a:solidFill>
                  <a:schemeClr val="tx2"/>
                </a:solidFill>
                <a:latin typeface="Liberation Sans" panose="020B0604020202020204" pitchFamily="34" charset="0"/>
                <a:cs typeface="Liberation Sans" panose="020B0604020202020204" pitchFamily="34" charset="0"/>
                <a:hlinkClick r:id="rId8"/>
              </a:rPr>
              <a:t> </a:t>
            </a:r>
            <a:r>
              <a:rPr lang="en-US" sz="900" dirty="0" err="1" smtClean="0">
                <a:solidFill>
                  <a:schemeClr val="tx2"/>
                </a:solidFill>
                <a:latin typeface="Liberation Sans" panose="020B0604020202020204" pitchFamily="34" charset="0"/>
                <a:cs typeface="Liberation Sans" panose="020B0604020202020204" pitchFamily="34" charset="0"/>
                <a:hlinkClick r:id="rId8"/>
              </a:rPr>
              <a:t>Başlıkları</a:t>
            </a:r>
            <a:r>
              <a:rPr lang="en-US" sz="900" dirty="0" smtClean="0">
                <a:solidFill>
                  <a:schemeClr val="tx2"/>
                </a:solidFill>
                <a:latin typeface="Liberation Sans" panose="020B0604020202020204" pitchFamily="34" charset="0"/>
                <a:cs typeface="Liberation Sans" panose="020B0604020202020204" pitchFamily="34" charset="0"/>
                <a:hlinkClick r:id="rId8"/>
              </a:rPr>
              <a:t> </a:t>
            </a:r>
            <a:r>
              <a:rPr lang="en-US" sz="900" dirty="0" err="1" smtClean="0">
                <a:solidFill>
                  <a:schemeClr val="tx2"/>
                </a:solidFill>
                <a:latin typeface="Liberation Sans" panose="020B0604020202020204" pitchFamily="34" charset="0"/>
                <a:cs typeface="Liberation Sans" panose="020B0604020202020204" pitchFamily="34" charset="0"/>
                <a:hlinkClick r:id="rId8"/>
              </a:rPr>
              <a:t>Projesi</a:t>
            </a:r>
            <a:endParaRPr lang="en-US" dirty="0">
              <a:latin typeface="Liberation Sans" panose="020B0604020202020204" pitchFamily="34" charset="0"/>
            </a:endParaRPr>
          </a:p>
          <a:p>
            <a:pPr>
              <a:lnSpc>
                <a:spcPct val="90000"/>
              </a:lnSpc>
              <a:spcBef>
                <a:spcPts val="300"/>
              </a:spcBef>
            </a:pPr>
            <a:r>
              <a:rPr lang="en-US" sz="900" dirty="0" smtClean="0">
                <a:solidFill>
                  <a:schemeClr val="tx2"/>
                </a:solidFill>
                <a:latin typeface="Liberation Sans" panose="020B0604020202020204" pitchFamily="34" charset="0"/>
                <a:cs typeface="Liberation Sans" panose="020B0604020202020204" pitchFamily="34" charset="0"/>
              </a:rPr>
              <a:t>Bu </a:t>
            </a:r>
            <a:r>
              <a:rPr lang="en-US" sz="900" dirty="0" err="1" smtClean="0">
                <a:solidFill>
                  <a:schemeClr val="tx2"/>
                </a:solidFill>
                <a:latin typeface="Liberation Sans" panose="020B0604020202020204" pitchFamily="34" charset="0"/>
                <a:cs typeface="Liberation Sans" panose="020B0604020202020204" pitchFamily="34" charset="0"/>
              </a:rPr>
              <a:t>alanda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ilave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gereksinimler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için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bkz</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Uygulama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Güvenliği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Doğrulama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Standardı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hlinkClick r:id="rId9"/>
              </a:rPr>
              <a:t>V19 </a:t>
            </a:r>
            <a:r>
              <a:rPr lang="en-US" sz="900" dirty="0" err="1" smtClean="0">
                <a:solidFill>
                  <a:schemeClr val="tx2"/>
                </a:solidFill>
                <a:latin typeface="Liberation Sans" panose="020B0604020202020204" pitchFamily="34" charset="0"/>
                <a:cs typeface="Liberation Sans" panose="020B0604020202020204" pitchFamily="34" charset="0"/>
                <a:hlinkClick r:id="rId9"/>
              </a:rPr>
              <a:t>Yapılandırma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err="1" smtClean="0">
                <a:solidFill>
                  <a:schemeClr val="tx2"/>
                </a:solidFill>
                <a:latin typeface="Exo 2" panose="00000500000000000000" pitchFamily="2" charset="0"/>
                <a:cs typeface="Liberation Sans" panose="020B0604020202020204" pitchFamily="34" charset="0"/>
              </a:rPr>
              <a:t>Dış</a:t>
            </a:r>
            <a:r>
              <a:rPr lang="en-US" sz="1200" b="1" dirty="0" smtClean="0">
                <a:solidFill>
                  <a:schemeClr val="tx2"/>
                </a:solidFill>
                <a:latin typeface="Exo 2" panose="00000500000000000000" pitchFamily="2" charset="0"/>
                <a:cs typeface="Liberation Sans" panose="020B0604020202020204" pitchFamily="34" charset="0"/>
              </a:rPr>
              <a:t> </a:t>
            </a:r>
            <a:r>
              <a:rPr lang="en-US" sz="1200" b="1" dirty="0" err="1" smtClean="0">
                <a:solidFill>
                  <a:schemeClr val="tx2"/>
                </a:solidFill>
                <a:latin typeface="Exo 2" panose="00000500000000000000" pitchFamily="2" charset="0"/>
                <a:cs typeface="Liberation Sans" panose="020B0604020202020204" pitchFamily="34" charset="0"/>
              </a:rPr>
              <a:t>Kaynaklar</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a:t>
            </a:r>
            <a:r>
              <a:rPr lang="en-US" sz="900" dirty="0" err="1" smtClean="0">
                <a:solidFill>
                  <a:schemeClr val="tx2"/>
                </a:solidFill>
                <a:latin typeface="Liberation Sans" panose="020B0604020202020204" pitchFamily="34" charset="0"/>
                <a:cs typeface="Liberation Sans" panose="020B0604020202020204" pitchFamily="34" charset="0"/>
                <a:hlinkClick r:id="rId11"/>
              </a:rPr>
              <a:t>Güvenlik</a:t>
            </a:r>
            <a:r>
              <a:rPr lang="en-US" sz="900" dirty="0" smtClean="0">
                <a:solidFill>
                  <a:schemeClr val="tx2"/>
                </a:solidFill>
                <a:latin typeface="Liberation Sans" panose="020B0604020202020204" pitchFamily="34" charset="0"/>
                <a:cs typeface="Liberation Sans" panose="020B0604020202020204" pitchFamily="34" charset="0"/>
                <a:hlinkClick r:id="rId11"/>
              </a:rPr>
              <a:t> </a:t>
            </a:r>
            <a:r>
              <a:rPr lang="en-US" sz="900" dirty="0">
                <a:solidFill>
                  <a:schemeClr val="tx2"/>
                </a:solidFill>
                <a:latin typeface="Liberation Sans" panose="020B0604020202020204" pitchFamily="34" charset="0"/>
                <a:cs typeface="Liberation Sans" panose="020B0604020202020204" pitchFamily="34" charset="0"/>
                <a:hlinkClick r:id="rId11"/>
              </a:rPr>
              <a:t>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a:t>
            </a:r>
            <a:r>
              <a:rPr lang="en-US" sz="900" dirty="0" err="1" smtClean="0">
                <a:solidFill>
                  <a:schemeClr val="tx2"/>
                </a:solidFill>
                <a:latin typeface="Liberation Sans" panose="020B0604020202020204" pitchFamily="34" charset="0"/>
                <a:cs typeface="Liberation Sans" panose="020B0604020202020204" pitchFamily="34" charset="0"/>
                <a:hlinkClick r:id="rId14"/>
              </a:rPr>
              <a:t>Güvenlik</a:t>
            </a:r>
            <a:r>
              <a:rPr lang="en-US" sz="900" dirty="0" smtClean="0">
                <a:solidFill>
                  <a:schemeClr val="tx2"/>
                </a:solidFill>
                <a:latin typeface="Liberation Sans" panose="020B0604020202020204" pitchFamily="34" charset="0"/>
                <a:cs typeface="Liberation Sans" panose="020B0604020202020204" pitchFamily="34" charset="0"/>
                <a:hlinkClick r:id="rId14"/>
              </a:rPr>
              <a:t> </a:t>
            </a:r>
            <a:r>
              <a:rPr lang="en-US" sz="900" dirty="0">
                <a:solidFill>
                  <a:schemeClr val="tx2"/>
                </a:solidFill>
                <a:latin typeface="Liberation Sans" panose="020B0604020202020204" pitchFamily="34" charset="0"/>
                <a:cs typeface="Liberation Sans" panose="020B0604020202020204" pitchFamily="34" charset="0"/>
                <a:hlinkClick r:id="rId14"/>
              </a:rPr>
              <a:t>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dirty="0" err="1" smtClean="0">
                <a:solidFill>
                  <a:schemeClr val="tx2"/>
                </a:solidFill>
                <a:latin typeface="Liberation Sans" panose="020B0604020202020204" pitchFamily="34" charset="0"/>
                <a:cs typeface="Liberation Sans" panose="020B0604020202020204" pitchFamily="34" charset="0"/>
              </a:rPr>
              <a:t>Aşağıdakiler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dahil</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güvenli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yükleme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süreçleri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uygulanmalıdır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Kapalı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başka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ortamda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kurulumu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kolaylaştıracak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hızlandıracak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tekrarlanabilir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sıkılaştırma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Geliştirme</a:t>
            </a:r>
            <a:r>
              <a:rPr lang="en-US" sz="900" dirty="0">
                <a:solidFill>
                  <a:schemeClr val="tx2"/>
                </a:solidFill>
                <a:latin typeface="Liberation Sans" panose="020B0604020202020204" pitchFamily="34" charset="0"/>
                <a:cs typeface="Liberation Sans" panose="020B0604020202020204" pitchFamily="34" charset="0"/>
              </a:rPr>
              <a:t>, QA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ürün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ortamları</a:t>
            </a:r>
            <a:r>
              <a:rPr lang="en-US" sz="900" dirty="0">
                <a:solidFill>
                  <a:schemeClr val="tx2"/>
                </a:solidFill>
                <a:latin typeface="Liberation Sans" panose="020B0604020202020204" pitchFamily="34" charset="0"/>
                <a:cs typeface="Liberation Sans" panose="020B0604020202020204" pitchFamily="34" charset="0"/>
              </a:rPr>
              <a:t>, her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ortamda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farklı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bilgileri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kullanılacak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aynı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yapılandırılmalıdır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ortamın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hazırlanması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yükünü</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azaltmak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süreç</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otomatize</a:t>
            </a:r>
            <a:r>
              <a:rPr lang="en-US" sz="900" dirty="0">
                <a:solidFill>
                  <a:schemeClr val="tx2"/>
                </a:solidFill>
                <a:latin typeface="Liberation Sans" panose="020B0604020202020204" pitchFamily="34" charset="0"/>
                <a:cs typeface="Liberation Sans" panose="020B0604020202020204" pitchFamily="34" charset="0"/>
              </a:rPr>
              <a:t> hale </a:t>
            </a:r>
            <a:r>
              <a:rPr lang="en-US" sz="900" dirty="0" err="1" smtClean="0">
                <a:solidFill>
                  <a:schemeClr val="tx2"/>
                </a:solidFill>
                <a:latin typeface="Liberation Sans" panose="020B0604020202020204" pitchFamily="34" charset="0"/>
                <a:cs typeface="Liberation Sans" panose="020B0604020202020204" pitchFamily="34" charset="0"/>
              </a:rPr>
              <a:t>getirilmelidir</a:t>
            </a:r>
            <a:r>
              <a:rPr lang="en-US" sz="90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gereksiz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bileşen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dokümantasyon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örnek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içermeyen</a:t>
            </a:r>
            <a:r>
              <a:rPr lang="en-US" sz="900" dirty="0">
                <a:solidFill>
                  <a:schemeClr val="tx2"/>
                </a:solidFill>
                <a:latin typeface="Liberation Sans" panose="020B0604020202020204" pitchFamily="34" charset="0"/>
                <a:cs typeface="Liberation Sans" panose="020B0604020202020204" pitchFamily="34" charset="0"/>
              </a:rPr>
              <a:t> minimal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platform. </a:t>
            </a:r>
            <a:r>
              <a:rPr lang="en-US" sz="900" dirty="0" err="1">
                <a:solidFill>
                  <a:schemeClr val="tx2"/>
                </a:solidFill>
                <a:latin typeface="Liberation Sans" panose="020B0604020202020204" pitchFamily="34" charset="0"/>
                <a:cs typeface="Liberation Sans" panose="020B0604020202020204" pitchFamily="34" charset="0"/>
              </a:rPr>
              <a:t>Kullanılmayan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özellikler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çerçeveler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yüklenmemeli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varsa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kaldırılmalıdır</a:t>
            </a:r>
            <a:r>
              <a:rPr lang="en-US" sz="90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Yama </a:t>
            </a:r>
            <a:r>
              <a:rPr lang="en-US" sz="900" dirty="0" err="1">
                <a:solidFill>
                  <a:schemeClr val="tx2"/>
                </a:solidFill>
                <a:latin typeface="Liberation Sans" panose="020B0604020202020204" pitchFamily="34" charset="0"/>
                <a:cs typeface="Liberation Sans" panose="020B0604020202020204" pitchFamily="34" charset="0"/>
              </a:rPr>
              <a:t>yönetim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sürecinin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parçası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notlarına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güncellemelerine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yamalarına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yapılandırmaları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gözden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geçirme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güncelleme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görevi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bkz</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b="1" dirty="0" smtClean="0">
                <a:solidFill>
                  <a:schemeClr val="tx2"/>
                </a:solidFill>
                <a:latin typeface="Liberation Sans" panose="020B0604020202020204" pitchFamily="34" charset="0"/>
                <a:cs typeface="Liberation Sans" panose="020B0604020202020204" pitchFamily="34" charset="0"/>
                <a:hlinkClick r:id="rId4" action="ppaction://hlinksldjump"/>
              </a:rPr>
              <a:t>A9:2017-Bilinen </a:t>
            </a:r>
            <a:r>
              <a:rPr lang="en-US" sz="90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Açıklık</a:t>
            </a:r>
            <a:r>
              <a:rPr lang="en-US" sz="900" b="1" dirty="0" smtClean="0">
                <a:solidFill>
                  <a:schemeClr val="tx2"/>
                </a:solidFill>
                <a:latin typeface="Liberation Sans" panose="020B0604020202020204" pitchFamily="34" charset="0"/>
                <a:cs typeface="Liberation Sans" panose="020B0604020202020204" pitchFamily="34" charset="0"/>
                <a:hlinkClick r:id="rId4" action="ppaction://hlinksldjump"/>
              </a:rPr>
              <a:t> </a:t>
            </a:r>
            <a:r>
              <a:rPr lang="en-US" sz="90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İçeren</a:t>
            </a:r>
            <a:r>
              <a:rPr lang="en-US" sz="900" b="1" dirty="0" smtClean="0">
                <a:solidFill>
                  <a:schemeClr val="tx2"/>
                </a:solidFill>
                <a:latin typeface="Liberation Sans" panose="020B0604020202020204" pitchFamily="34" charset="0"/>
                <a:cs typeface="Liberation Sans" panose="020B0604020202020204" pitchFamily="34" charset="0"/>
                <a:hlinkClick r:id="rId4" action="ppaction://hlinksldjump"/>
              </a:rPr>
              <a:t> </a:t>
            </a:r>
            <a:r>
              <a:rPr lang="en-US" sz="90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Bileşen</a:t>
            </a:r>
            <a:r>
              <a:rPr lang="en-US" sz="900" b="1" dirty="0" smtClean="0">
                <a:solidFill>
                  <a:schemeClr val="tx2"/>
                </a:solidFill>
                <a:latin typeface="Liberation Sans" panose="020B0604020202020204" pitchFamily="34" charset="0"/>
                <a:cs typeface="Liberation Sans" panose="020B0604020202020204" pitchFamily="34" charset="0"/>
                <a:hlinkClick r:id="rId4" action="ppaction://hlinksldjump"/>
              </a:rPr>
              <a:t> </a:t>
            </a:r>
            <a:r>
              <a:rPr lang="en-US" sz="900" b="1" dirty="0" err="1" smtClean="0">
                <a:solidFill>
                  <a:schemeClr val="tx2"/>
                </a:solidFill>
                <a:latin typeface="Liberation Sans" panose="020B0604020202020204" pitchFamily="34" charset="0"/>
                <a:cs typeface="Liberation Sans" panose="020B0604020202020204" pitchFamily="34" charset="0"/>
                <a:hlinkClick r:id="rId4" action="ppaction://hlinksldjump"/>
              </a:rPr>
              <a:t>Kullanımı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Özellikle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bulut</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depolama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izinleri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örn</a:t>
            </a:r>
            <a:r>
              <a:rPr lang="en-US" sz="900" dirty="0" smtClean="0">
                <a:solidFill>
                  <a:schemeClr val="tx2"/>
                </a:solidFill>
                <a:latin typeface="Liberation Sans" panose="020B0604020202020204" pitchFamily="34" charset="0"/>
                <a:cs typeface="Liberation Sans" panose="020B0604020202020204" pitchFamily="34" charset="0"/>
              </a:rPr>
              <a:t>. S3 bucket </a:t>
            </a:r>
            <a:r>
              <a:rPr lang="en-US" sz="900" dirty="0" err="1" smtClean="0">
                <a:solidFill>
                  <a:schemeClr val="tx2"/>
                </a:solidFill>
                <a:latin typeface="Liberation Sans" panose="020B0604020202020204" pitchFamily="34" charset="0"/>
                <a:cs typeface="Liberation Sans" panose="020B0604020202020204" pitchFamily="34" charset="0"/>
              </a:rPr>
              <a:t>izinleri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gözden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geçirilmelidir</a:t>
            </a:r>
            <a:r>
              <a:rPr lang="en-US" sz="900" dirty="0" smtClean="0">
                <a:solidFill>
                  <a:schemeClr val="tx2"/>
                </a:solidFill>
                <a:latin typeface="Liberation Sans" panose="020B0604020202020204" pitchFamily="34" charset="0"/>
                <a:cs typeface="Liberation Sans" panose="020B0604020202020204" pitchFamily="34" charset="0"/>
              </a:rPr>
              <a:t>.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Segmentasyon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konteyner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kullanımı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bulut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grupları</a:t>
            </a:r>
            <a:r>
              <a:rPr lang="en-US" sz="900" dirty="0">
                <a:solidFill>
                  <a:schemeClr val="tx2"/>
                </a:solidFill>
                <a:latin typeface="Liberation Sans" panose="020B0604020202020204" pitchFamily="34" charset="0"/>
                <a:cs typeface="Liberation Sans" panose="020B0604020202020204" pitchFamily="34" charset="0"/>
              </a:rPr>
              <a:t> (ACL) </a:t>
            </a:r>
            <a:r>
              <a:rPr lang="en-US" sz="900" dirty="0" err="1">
                <a:solidFill>
                  <a:schemeClr val="tx2"/>
                </a:solidFill>
                <a:latin typeface="Liberation Sans" panose="020B0604020202020204" pitchFamily="34" charset="0"/>
                <a:cs typeface="Liberation Sans" panose="020B0604020202020204" pitchFamily="34" charset="0"/>
              </a:rPr>
              <a:t>ile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bileşenler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arasında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etkin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ayırım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sağlayan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parçalara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ayrılmış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mimarisi</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smtClean="0">
                <a:solidFill>
                  <a:schemeClr val="tx2"/>
                </a:solidFill>
                <a:latin typeface="Liberation Sans" panose="020B0604020202020204" pitchFamily="34" charset="0"/>
                <a:cs typeface="Liberation Sans" panose="020B0604020202020204" pitchFamily="34" charset="0"/>
              </a:rPr>
              <a:t>Güvenlik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direktiflerinin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istemciye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gönderilmesi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örn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8"/>
              </a:rPr>
              <a:t>Güvenlik</a:t>
            </a:r>
            <a:r>
              <a:rPr lang="en-US" sz="900" dirty="0" smtClean="0">
                <a:solidFill>
                  <a:schemeClr val="tx2"/>
                </a:solidFill>
                <a:latin typeface="Liberation Sans" panose="020B0604020202020204" pitchFamily="34" charset="0"/>
                <a:cs typeface="Liberation Sans" panose="020B0604020202020204" pitchFamily="34" charset="0"/>
                <a:hlinkClick r:id="rId8"/>
              </a:rPr>
              <a:t> </a:t>
            </a:r>
            <a:r>
              <a:rPr lang="en-US" sz="900" dirty="0" err="1" smtClean="0">
                <a:solidFill>
                  <a:schemeClr val="tx2"/>
                </a:solidFill>
                <a:latin typeface="Liberation Sans" panose="020B0604020202020204" pitchFamily="34" charset="0"/>
                <a:cs typeface="Liberation Sans" panose="020B0604020202020204" pitchFamily="34" charset="0"/>
                <a:hlinkClick r:id="rId8"/>
              </a:rPr>
              <a:t>Başlıkları</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ortamlardaki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yapılandırmanın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ayarların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etkinliğini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otomatize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süreç</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Yanlış</a:t>
            </a:r>
            <a:r>
              <a:rPr lang="en-US" dirty="0" smtClean="0">
                <a:latin typeface="Exo 2" panose="00000500000000000000" pitchFamily="2" charset="0"/>
              </a:rPr>
              <a:t> </a:t>
            </a:r>
            <a:r>
              <a:rPr lang="en-US" dirty="0" err="1" smtClean="0">
                <a:latin typeface="Exo 2" panose="00000500000000000000" pitchFamily="2" charset="0"/>
              </a:rPr>
              <a:t>Güvenlik</a:t>
            </a:r>
            <a:r>
              <a:rPr lang="en-US" dirty="0" smtClean="0">
                <a:latin typeface="Exo 2" panose="00000500000000000000" pitchFamily="2" charset="0"/>
              </a:rPr>
              <a:t> </a:t>
            </a:r>
            <a:r>
              <a:rPr lang="en-US" dirty="0" err="1" smtClean="0">
                <a:latin typeface="Exo 2" panose="00000500000000000000" pitchFamily="2" charset="0"/>
              </a:rPr>
              <a:t>Yapılandırması</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144587039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bg1"/>
                          </a:solidFill>
                          <a:latin typeface="Liberation Sans" panose="020B0604020202020204"/>
                          <a:cs typeface="Liberation Sans" panose="020B0604020202020204" pitchFamily="34" charset="0"/>
                        </a:rPr>
                        <a:t>İstismar</a:t>
                      </a:r>
                      <a:r>
                        <a:rPr lang="en-US" sz="1000" b="1" dirty="0" smtClean="0">
                          <a:solidFill>
                            <a:schemeClr val="bg1"/>
                          </a:solidFill>
                          <a:latin typeface="Liberation Sans" panose="020B0604020202020204"/>
                          <a:cs typeface="Liberation Sans" panose="020B0604020202020204" pitchFamily="34" charset="0"/>
                        </a:rPr>
                        <a:t> </a:t>
                      </a:r>
                      <a:r>
                        <a:rPr lang="en-US" sz="1000" b="1" dirty="0" err="1" smtClean="0">
                          <a:solidFill>
                            <a:schemeClr val="bg1"/>
                          </a:solidFill>
                          <a:latin typeface="Liberation Sans" panose="020B0604020202020204"/>
                          <a:cs typeface="Liberation Sans" panose="020B0604020202020204" pitchFamily="34" charset="0"/>
                        </a:rPr>
                        <a:t>Edil</a:t>
                      </a:r>
                      <a:r>
                        <a:rPr lang="en-US" sz="1000" b="1" dirty="0" smtClean="0">
                          <a:solidFill>
                            <a:schemeClr val="bg1"/>
                          </a:solidFill>
                          <a:latin typeface="Liberation Sans" panose="020B0604020202020204"/>
                          <a:cs typeface="Liberation Sans" panose="020B0604020202020204" pitchFamily="34" charset="0"/>
                        </a:rPr>
                        <a:t>.:</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bg2"/>
                          </a:solidFill>
                          <a:latin typeface="Liberation Sans" panose="020B0604020202020204"/>
                          <a:cs typeface="Liberation Sans" panose="020B0604020202020204" pitchFamily="34" charset="0"/>
                        </a:rPr>
                        <a:t>Yaygınlık</a:t>
                      </a:r>
                      <a:r>
                        <a:rPr lang="en-US" sz="1000" b="1" baseline="0" dirty="0" smtClean="0">
                          <a:solidFill>
                            <a:schemeClr val="bg2"/>
                          </a:solidFill>
                          <a:latin typeface="Liberation Sans" panose="020B0604020202020204"/>
                          <a:cs typeface="Liberation Sans" panose="020B0604020202020204" pitchFamily="34" charset="0"/>
                        </a:rPr>
                        <a:t>:</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bg1"/>
                          </a:solidFill>
                          <a:latin typeface="Liberation Sans" panose="020B0604020202020204"/>
                          <a:cs typeface="Liberation Sans" panose="020B0604020202020204" pitchFamily="34" charset="0"/>
                        </a:rPr>
                        <a:t>Tespit</a:t>
                      </a:r>
                      <a:r>
                        <a:rPr lang="en-US" sz="1000" b="1" dirty="0" smtClean="0">
                          <a:solidFill>
                            <a:schemeClr val="bg1"/>
                          </a:solidFill>
                          <a:latin typeface="Liberation Sans" panose="020B0604020202020204"/>
                          <a:cs typeface="Liberation Sans" panose="020B0604020202020204" pitchFamily="34" charset="0"/>
                        </a:rPr>
                        <a:t> </a:t>
                      </a:r>
                      <a:r>
                        <a:rPr lang="en-US" sz="1000" b="1" dirty="0" err="1" smtClean="0">
                          <a:solidFill>
                            <a:schemeClr val="bg1"/>
                          </a:solidFill>
                          <a:latin typeface="Liberation Sans" panose="020B0604020202020204"/>
                          <a:cs typeface="Liberation Sans" panose="020B0604020202020204" pitchFamily="34" charset="0"/>
                        </a:rPr>
                        <a:t>Edilebilirlik</a:t>
                      </a:r>
                      <a:r>
                        <a:rPr lang="en-US" sz="1000" b="1" dirty="0" smtClean="0">
                          <a:solidFill>
                            <a:schemeClr val="bg1"/>
                          </a:solidFill>
                          <a:latin typeface="Liberation Sans" panose="020B0604020202020204"/>
                          <a:cs typeface="Liberation Sans" panose="020B0604020202020204" pitchFamily="34" charset="0"/>
                        </a:rPr>
                        <a:t>:</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err="1" smtClean="0">
                          <a:solidFill>
                            <a:schemeClr val="tx1"/>
                          </a:solidFill>
                          <a:latin typeface="Liberation Sans" panose="020B0604020202020204"/>
                          <a:cs typeface="Liberation Sans" panose="020B0604020202020204" pitchFamily="34" charset="0"/>
                        </a:rPr>
                        <a:t>Teknik</a:t>
                      </a:r>
                      <a:r>
                        <a:rPr lang="en-US" sz="1000" b="1" baseline="0" dirty="0" smtClean="0">
                          <a:solidFill>
                            <a:schemeClr val="tx1"/>
                          </a:solidFill>
                          <a:latin typeface="Liberation Sans" panose="020B0604020202020204"/>
                          <a:cs typeface="Liberation Sans" panose="020B0604020202020204" pitchFamily="34" charset="0"/>
                        </a:rPr>
                        <a:t>:</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err="1" smtClean="0">
                          <a:ln>
                            <a:noFill/>
                          </a:ln>
                          <a:solidFill>
                            <a:schemeClr val="tx1"/>
                          </a:solidFill>
                          <a:latin typeface="Liberation Sans" panose="020B0604020202020204" pitchFamily="34" charset="0"/>
                          <a:cs typeface="Liberation Sans" panose="020B0604020202020204" pitchFamily="34" charset="0"/>
                        </a:rPr>
                        <a:t>Saldırganlar</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sisteme</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erişim</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sağlamak</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için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veya</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sistem</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hakkında</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bilgi</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elde</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etmek</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için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yüklenmemiş</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yamalardan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kaynaklanan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açıklıkları</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istismar</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etmeye</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veya</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varsayılan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hesaplara</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kullanılmayan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sayfalara</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korunmayan</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dosya</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ve</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dizinlere</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erişmeye</a:t>
                      </a:r>
                      <a:r>
                        <a:rPr lang="en-AU" sz="900" dirty="0" smtClean="0">
                          <a:ln>
                            <a:noFill/>
                          </a:ln>
                          <a:solidFill>
                            <a:schemeClr val="tx1"/>
                          </a:solidFill>
                          <a:latin typeface="Liberation Sans" panose="020B0604020202020204" pitchFamily="34" charset="0"/>
                          <a:cs typeface="Liberation Sans" panose="020B0604020202020204" pitchFamily="34" charset="0"/>
                        </a:rPr>
                        <a:t> </a:t>
                      </a:r>
                      <a:r>
                        <a:rPr lang="en-AU" sz="900" dirty="0" err="1" smtClean="0">
                          <a:ln>
                            <a:noFill/>
                          </a:ln>
                          <a:solidFill>
                            <a:schemeClr val="tx1"/>
                          </a:solidFill>
                          <a:latin typeface="Liberation Sans" panose="020B0604020202020204" pitchFamily="34" charset="0"/>
                          <a:cs typeface="Liberation Sans" panose="020B0604020202020204" pitchFamily="34" charset="0"/>
                        </a:rPr>
                        <a:t>çalışmaktadır</a:t>
                      </a:r>
                      <a:r>
                        <a:rPr lang="en-AU" sz="900" dirty="0" smtClean="0">
                          <a:ln>
                            <a:noFill/>
                          </a:ln>
                          <a:solidFill>
                            <a:schemeClr val="tx1"/>
                          </a:solidFill>
                          <a:latin typeface="Liberation Sans" panose="020B0604020202020204" pitchFamily="34" charset="0"/>
                          <a:cs typeface="Liberation Sans" panose="020B0604020202020204" pitchFamily="34" charset="0"/>
                        </a:rPr>
                        <a: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err="1" smtClean="0">
                          <a:ln>
                            <a:noFill/>
                          </a:ln>
                          <a:solidFill>
                            <a:schemeClr val="tx1"/>
                          </a:solidFill>
                          <a:latin typeface="Liberation Sans" panose="020B0604020202020204" pitchFamily="34" charset="0"/>
                          <a:cs typeface="Liberation Sans" panose="020B0604020202020204" pitchFamily="34" charset="0"/>
                        </a:rPr>
                        <a:t>Yanlış</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güvenlik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yapılandırması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ağ</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servisleri</a:t>
                      </a:r>
                      <a:r>
                        <a:rPr lang="en-US" sz="900" dirty="0" smtClean="0">
                          <a:ln>
                            <a:noFill/>
                          </a:ln>
                          <a:solidFill>
                            <a:schemeClr val="tx1"/>
                          </a:solidFill>
                          <a:latin typeface="Liberation Sans" panose="020B0604020202020204" pitchFamily="34" charset="0"/>
                          <a:cs typeface="Liberation Sans" panose="020B0604020202020204" pitchFamily="34" charset="0"/>
                        </a:rPr>
                        <a:t>, platform, web </a:t>
                      </a:r>
                      <a:r>
                        <a:rPr lang="en-US" sz="900" dirty="0" err="1" smtClean="0">
                          <a:ln>
                            <a:noFill/>
                          </a:ln>
                          <a:solidFill>
                            <a:schemeClr val="tx1"/>
                          </a:solidFill>
                          <a:latin typeface="Liberation Sans" panose="020B0604020202020204" pitchFamily="34" charset="0"/>
                          <a:cs typeface="Liberation Sans" panose="020B0604020202020204" pitchFamily="34" charset="0"/>
                        </a:rPr>
                        <a:t>sunucusu</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uygulama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sunucusu</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veri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tabanı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çerçeve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yazılımlar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özel</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kodlar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önceden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yüklenen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sanal</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makineler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konteynerler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veya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saklama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alanları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dahil</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uygulama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katmanlarından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herhangi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birisinde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ortaya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çıkabilmektedir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Otomatize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tarama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araçları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yanlış</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yapılandırmanın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varsayılan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hesapların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veya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ayarların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kullanımının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gereksiz</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servislerin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eski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seçeneklerin</a:t>
                      </a:r>
                      <a:r>
                        <a:rPr lang="en-US" sz="900" dirty="0" smtClean="0">
                          <a:ln>
                            <a:noFill/>
                          </a:ln>
                          <a:solidFill>
                            <a:schemeClr val="tx1"/>
                          </a:solidFill>
                          <a:latin typeface="Liberation Sans" panose="020B0604020202020204" pitchFamily="34" charset="0"/>
                          <a:cs typeface="Liberation Sans" panose="020B0604020202020204" pitchFamily="34" charset="0"/>
                        </a:rPr>
                        <a:t> vb. </a:t>
                      </a:r>
                      <a:r>
                        <a:rPr lang="en-US" sz="900" dirty="0" err="1" smtClean="0">
                          <a:ln>
                            <a:noFill/>
                          </a:ln>
                          <a:solidFill>
                            <a:schemeClr val="tx1"/>
                          </a:solidFill>
                          <a:latin typeface="Liberation Sans" panose="020B0604020202020204" pitchFamily="34" charset="0"/>
                          <a:cs typeface="Liberation Sans" panose="020B0604020202020204" pitchFamily="34" charset="0"/>
                        </a:rPr>
                        <a:t>tespitinde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faydalı</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olmaktadır</a:t>
                      </a:r>
                      <a:r>
                        <a:rPr lang="en-US" sz="900" dirty="0" smtClean="0">
                          <a:ln>
                            <a:noFill/>
                          </a:ln>
                          <a:solidFill>
                            <a:schemeClr val="tx1"/>
                          </a:solidFill>
                          <a:latin typeface="Liberation Sans" panose="020B0604020202020204" pitchFamily="34" charset="0"/>
                          <a:cs typeface="Liberation Sans" panose="020B0604020202020204" pitchFamily="34" charset="0"/>
                        </a:rPr>
                        <a:t>.</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smtClean="0">
                          <a:solidFill>
                            <a:schemeClr val="tx1"/>
                          </a:solidFill>
                          <a:latin typeface="Liberation Sans" panose="020B0604020202020204" pitchFamily="34" charset="0"/>
                          <a:cs typeface="Liberation Sans" panose="020B0604020202020204" pitchFamily="34" charset="0"/>
                        </a:rPr>
                        <a:t>Bu </a:t>
                      </a:r>
                      <a:r>
                        <a:rPr lang="en-US" sz="900" dirty="0" err="1" smtClean="0">
                          <a:solidFill>
                            <a:schemeClr val="tx1"/>
                          </a:solidFill>
                          <a:latin typeface="Liberation Sans" panose="020B0604020202020204" pitchFamily="34" charset="0"/>
                          <a:cs typeface="Liberation Sans" panose="020B0604020202020204" pitchFamily="34" charset="0"/>
                        </a:rPr>
                        <a:t>tür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açıklıklar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sıklıkla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saldırganlara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bazı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sistem</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verilerine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fonksiyonlarına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yetkisiz</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erişim</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sağlamaktadır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Bazen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bu</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tür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açıklıklar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sistemin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tamamının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ele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geçirilmesi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ile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sonuçlanmaktadır</a:t>
                      </a:r>
                      <a:r>
                        <a:rPr lang="en-US" sz="900" dirty="0" smtClean="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spcAft>
                          <a:spcPts val="0"/>
                        </a:spcAft>
                      </a:pPr>
                      <a:r>
                        <a:rPr lang="en-US" sz="900" dirty="0" err="1" smtClean="0">
                          <a:solidFill>
                            <a:schemeClr val="tx1"/>
                          </a:solidFill>
                          <a:latin typeface="Liberation Sans" panose="020B0604020202020204" pitchFamily="34" charset="0"/>
                          <a:cs typeface="Liberation Sans" panose="020B0604020202020204" pitchFamily="34" charset="0"/>
                        </a:rPr>
                        <a:t>İş</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etkisi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uygulama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verinin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korunma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gereksinimlerine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göre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değişmektedir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1: </a:t>
            </a:r>
            <a:r>
              <a:rPr lang="en-US" sz="900" dirty="0" err="1" smtClean="0">
                <a:solidFill>
                  <a:schemeClr val="tx2"/>
                </a:solidFill>
                <a:latin typeface="Liberation Sans" panose="020B0604020202020204" pitchFamily="34" charset="0"/>
                <a:cs typeface="Liberation Sans" panose="020B0604020202020204" pitchFamily="34" charset="0"/>
              </a:rPr>
              <a:t>Uygulama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sterilizasyon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aşağıdaki</a:t>
            </a:r>
            <a:r>
              <a:rPr lang="en-US" sz="900" dirty="0">
                <a:solidFill>
                  <a:schemeClr val="tx2"/>
                </a:solidFill>
                <a:latin typeface="Liberation Sans" panose="020B0604020202020204" pitchFamily="34" charset="0"/>
                <a:cs typeface="Liberation Sans" panose="020B0604020202020204" pitchFamily="34" charset="0"/>
              </a:rPr>
              <a:t> HTML </a:t>
            </a:r>
            <a:r>
              <a:rPr lang="en-US" sz="900" dirty="0" err="1">
                <a:solidFill>
                  <a:schemeClr val="tx2"/>
                </a:solidFill>
                <a:latin typeface="Liberation Sans" panose="020B0604020202020204" pitchFamily="34" charset="0"/>
                <a:cs typeface="Liberation Sans" panose="020B0604020202020204" pitchFamily="34" charset="0"/>
              </a:rPr>
              <a:t>parçasının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oluşturulmasında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güvenilmeyen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veriyi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kullanmaktadır</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err="1" smtClean="0">
                <a:solidFill>
                  <a:schemeClr val="tx2"/>
                </a:solidFill>
                <a:latin typeface="Liberation Sans" panose="020B0604020202020204" pitchFamily="34" charset="0"/>
                <a:cs typeface="Liberation Sans" panose="020B0604020202020204" pitchFamily="34" charset="0"/>
              </a:rPr>
              <a:t>Saldırgan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tarayıcısında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CC’ </a:t>
            </a:r>
            <a:r>
              <a:rPr lang="en-US" sz="900" dirty="0" err="1" smtClean="0">
                <a:solidFill>
                  <a:schemeClr val="tx2"/>
                </a:solidFill>
                <a:latin typeface="Liberation Sans" panose="020B0604020202020204" pitchFamily="34" charset="0"/>
                <a:cs typeface="Liberation Sans" panose="020B0604020202020204" pitchFamily="34" charset="0"/>
              </a:rPr>
              <a:t>parametresini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aşağıdaki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gibi</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değiştirmektedir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a:t>
            </a:r>
            <a:r>
              <a:rPr lang="en-US" sz="900" b="1" dirty="0" smtClean="0">
                <a:solidFill>
                  <a:srgbClr val="C00000"/>
                </a:solidFill>
                <a:latin typeface="Liberation Sans" panose="020B0604020202020204" pitchFamily="34" charset="0"/>
                <a:cs typeface="Liberation Sans" panose="020B0604020202020204" pitchFamily="34" charset="0"/>
              </a:rPr>
              <a:t>www.Saldırıer.com/cgi-bin/cookie.cgi</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Bu </a:t>
            </a:r>
            <a:r>
              <a:rPr lang="en-US" sz="900" dirty="0" err="1">
                <a:solidFill>
                  <a:schemeClr val="tx2"/>
                </a:solidFill>
                <a:latin typeface="Liberation Sans" panose="020B0604020202020204" pitchFamily="34" charset="0"/>
                <a:cs typeface="Liberation Sans" panose="020B0604020202020204" pitchFamily="34" charset="0"/>
              </a:rPr>
              <a:t>saldırı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kurbanın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oturum</a:t>
            </a:r>
            <a:r>
              <a:rPr lang="en-US" sz="900" dirty="0">
                <a:solidFill>
                  <a:schemeClr val="tx2"/>
                </a:solidFill>
                <a:latin typeface="Liberation Sans" panose="020B0604020202020204" pitchFamily="34" charset="0"/>
                <a:cs typeface="Liberation Sans" panose="020B0604020202020204" pitchFamily="34" charset="0"/>
              </a:rPr>
              <a:t> ID </a:t>
            </a:r>
            <a:r>
              <a:rPr lang="en-US" sz="900" dirty="0" err="1">
                <a:solidFill>
                  <a:schemeClr val="tx2"/>
                </a:solidFill>
                <a:latin typeface="Liberation Sans" panose="020B0604020202020204" pitchFamily="34" charset="0"/>
                <a:cs typeface="Liberation Sans" panose="020B0604020202020204" pitchFamily="34" charset="0"/>
              </a:rPr>
              <a:t>değerinin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sitesine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yollanmasına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açmakta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durum da </a:t>
            </a:r>
            <a:r>
              <a:rPr lang="en-US" sz="900" dirty="0" err="1">
                <a:solidFill>
                  <a:schemeClr val="tx2"/>
                </a:solidFill>
                <a:latin typeface="Liberation Sans" panose="020B0604020202020204" pitchFamily="34" charset="0"/>
                <a:cs typeface="Liberation Sans" panose="020B0604020202020204" pitchFamily="34" charset="0"/>
              </a:rPr>
              <a:t>saldırganın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mevcut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oturumunu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geçirmesine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smtClean="0">
                <a:solidFill>
                  <a:schemeClr val="tx2"/>
                </a:solidFill>
                <a:latin typeface="Liberation Sans" panose="020B0604020202020204" pitchFamily="34" charset="0"/>
                <a:cs typeface="Liberation Sans" panose="020B0604020202020204" pitchFamily="34" charset="0"/>
              </a:rPr>
              <a:t>Not: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kullanılacak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otomatize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Siteler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Arası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İstek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Sahteciliği</a:t>
            </a:r>
            <a:r>
              <a:rPr lang="en-US" sz="900" dirty="0">
                <a:solidFill>
                  <a:schemeClr val="tx2"/>
                </a:solidFill>
                <a:latin typeface="Liberation Sans" panose="020B0604020202020204" pitchFamily="34" charset="0"/>
                <a:cs typeface="Liberation Sans" panose="020B0604020202020204" pitchFamily="34" charset="0"/>
              </a:rPr>
              <a:t> (CSRF) </a:t>
            </a:r>
            <a:r>
              <a:rPr lang="en-US" sz="900" dirty="0" err="1">
                <a:solidFill>
                  <a:schemeClr val="tx2"/>
                </a:solidFill>
                <a:latin typeface="Liberation Sans" panose="020B0604020202020204" pitchFamily="34" charset="0"/>
                <a:cs typeface="Liberation Sans" panose="020B0604020202020204" pitchFamily="34" charset="0"/>
              </a:rPr>
              <a:t>korumasını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atlatmak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XSS </a:t>
            </a:r>
            <a:r>
              <a:rPr lang="en-US" sz="900" dirty="0" err="1">
                <a:solidFill>
                  <a:schemeClr val="tx2"/>
                </a:solidFill>
                <a:latin typeface="Liberation Sans" panose="020B0604020202020204" pitchFamily="34" charset="0"/>
                <a:cs typeface="Liberation Sans" panose="020B0604020202020204" pitchFamily="34" charset="0"/>
              </a:rPr>
              <a:t>açıklığını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kullanabilmektedir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dirty="0" err="1">
                <a:solidFill>
                  <a:schemeClr val="tx1"/>
                </a:solidFill>
                <a:latin typeface="Liberation Sans" panose="020B0604020202020204" pitchFamily="34" charset="0"/>
                <a:cs typeface="Liberation Sans" panose="020B0604020202020204" pitchFamily="34" charset="0"/>
              </a:rPr>
              <a:t>Genellikle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kullanıcıların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tarayıcılarını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hedef</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XSS'in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üç</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farklı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türü</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bulunmaktadır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1"/>
                </a:solidFill>
                <a:latin typeface="Liberation Sans" panose="020B0604020202020204" pitchFamily="34" charset="0"/>
                <a:cs typeface="Liberation Sans" panose="020B0604020202020204" pitchFamily="34" charset="0"/>
              </a:rPr>
              <a:t>Yansıtılmış</a:t>
            </a:r>
            <a:r>
              <a:rPr lang="en-US" sz="900" b="1" dirty="0" smtClean="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API, HTML </a:t>
            </a:r>
            <a:r>
              <a:rPr lang="en-US" sz="900" dirty="0" err="1">
                <a:solidFill>
                  <a:schemeClr val="tx1"/>
                </a:solidFill>
                <a:latin typeface="Liberation Sans" panose="020B0604020202020204" pitchFamily="34" charset="0"/>
                <a:cs typeface="Liberation Sans" panose="020B0604020202020204" pitchFamily="34" charset="0"/>
              </a:rPr>
              <a:t>çıktısının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parçası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doğrulanmamış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sterilize </a:t>
            </a:r>
            <a:r>
              <a:rPr lang="en-US" sz="900" dirty="0" err="1">
                <a:solidFill>
                  <a:schemeClr val="tx1"/>
                </a:solidFill>
                <a:latin typeface="Liberation Sans" panose="020B0604020202020204" pitchFamily="34" charset="0"/>
                <a:cs typeface="Liberation Sans" panose="020B0604020202020204" pitchFamily="34" charset="0"/>
              </a:rPr>
              <a:t>edilmemiş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girdisi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içermektedir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Başarılı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saldırganın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kurbanın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tarayıcısında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istediği</a:t>
            </a:r>
            <a:r>
              <a:rPr lang="en-US" sz="900" dirty="0">
                <a:solidFill>
                  <a:schemeClr val="tx1"/>
                </a:solidFill>
                <a:latin typeface="Liberation Sans" panose="020B0604020202020204" pitchFamily="34" charset="0"/>
                <a:cs typeface="Liberation Sans" panose="020B0604020202020204" pitchFamily="34" charset="0"/>
              </a:rPr>
              <a:t> HTML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JavaScript </a:t>
            </a:r>
            <a:r>
              <a:rPr lang="en-US" sz="900" dirty="0" err="1">
                <a:solidFill>
                  <a:schemeClr val="tx1"/>
                </a:solidFill>
                <a:latin typeface="Liberation Sans" panose="020B0604020202020204" pitchFamily="34" charset="0"/>
                <a:cs typeface="Liberation Sans" panose="020B0604020202020204" pitchFamily="34" charset="0"/>
              </a:rPr>
              <a:t>kodunu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çalıştırmasına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vermektedir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Genellikle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Watering Hole web </a:t>
            </a:r>
            <a:r>
              <a:rPr lang="en-US" sz="900" dirty="0" err="1">
                <a:solidFill>
                  <a:schemeClr val="tx1"/>
                </a:solidFill>
                <a:latin typeface="Liberation Sans" panose="020B0604020202020204" pitchFamily="34" charset="0"/>
                <a:cs typeface="Liberation Sans" panose="020B0604020202020204" pitchFamily="34" charset="0"/>
              </a:rPr>
              <a:t>sayfaları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reklamlar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benzerleri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saldırgan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sayfaya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işaret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kötücül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bağlantı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etkileşime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geçmesi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gerekmektedir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1"/>
                </a:solidFill>
                <a:latin typeface="Liberation Sans" panose="020B0604020202020204" pitchFamily="34" charset="0"/>
                <a:cs typeface="Liberation Sans" panose="020B0604020202020204" pitchFamily="34" charset="0"/>
              </a:rPr>
              <a:t>Depolanmış</a:t>
            </a:r>
            <a:r>
              <a:rPr lang="en-US" sz="900" b="1" dirty="0" smtClean="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XSS: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API </a:t>
            </a:r>
            <a:r>
              <a:rPr lang="en-US" sz="900" dirty="0" err="1">
                <a:solidFill>
                  <a:schemeClr val="tx1"/>
                </a:solidFill>
                <a:latin typeface="Liberation Sans" panose="020B0604020202020204" pitchFamily="34" charset="0"/>
                <a:cs typeface="Liberation Sans" panose="020B0604020202020204" pitchFamily="34" charset="0"/>
              </a:rPr>
              <a:t>başka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yönetici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daha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sonra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görüntülenecek</a:t>
            </a:r>
            <a:r>
              <a:rPr lang="en-US" sz="900" dirty="0">
                <a:solidFill>
                  <a:schemeClr val="tx1"/>
                </a:solidFill>
                <a:latin typeface="Liberation Sans" panose="020B0604020202020204" pitchFamily="34" charset="0"/>
                <a:cs typeface="Liberation Sans" panose="020B0604020202020204" pitchFamily="34" charset="0"/>
              </a:rPr>
              <a:t> sterilize </a:t>
            </a:r>
            <a:r>
              <a:rPr lang="en-US" sz="900" dirty="0" err="1">
                <a:solidFill>
                  <a:schemeClr val="tx1"/>
                </a:solidFill>
                <a:latin typeface="Liberation Sans" panose="020B0604020202020204" pitchFamily="34" charset="0"/>
                <a:cs typeface="Liberation Sans" panose="020B0604020202020204" pitchFamily="34" charset="0"/>
              </a:rPr>
              <a:t>edilmemiş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girdisini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saklamaktadır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Depolanmış</a:t>
            </a:r>
            <a:r>
              <a:rPr lang="en-US" sz="900" dirty="0">
                <a:solidFill>
                  <a:schemeClr val="tx1"/>
                </a:solidFill>
                <a:latin typeface="Liberation Sans" panose="020B0604020202020204" pitchFamily="34" charset="0"/>
                <a:cs typeface="Liberation Sans" panose="020B0604020202020204" pitchFamily="34" charset="0"/>
              </a:rPr>
              <a:t> XSS </a:t>
            </a:r>
            <a:r>
              <a:rPr lang="en-US" sz="900" dirty="0" err="1">
                <a:solidFill>
                  <a:schemeClr val="tx1"/>
                </a:solidFill>
                <a:latin typeface="Liberation Sans" panose="020B0604020202020204" pitchFamily="34" charset="0"/>
                <a:cs typeface="Liberation Sans" panose="020B0604020202020204" pitchFamily="34" charset="0"/>
              </a:rPr>
              <a:t>genellikle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yüksek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kritik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bulgu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değerlendirilmektedir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sayfa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üzerinde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saldırgan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edilebilen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veriyi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dinamik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ekleyen</a:t>
            </a:r>
            <a:r>
              <a:rPr lang="en-US" sz="900" dirty="0">
                <a:solidFill>
                  <a:schemeClr val="tx1"/>
                </a:solidFill>
                <a:latin typeface="Liberation Sans" panose="020B0604020202020204" pitchFamily="34" charset="0"/>
                <a:cs typeface="Liberation Sans" panose="020B0604020202020204" pitchFamily="34" charset="0"/>
              </a:rPr>
              <a:t> JavaScript </a:t>
            </a:r>
            <a:r>
              <a:rPr lang="en-US" sz="900" dirty="0" err="1">
                <a:solidFill>
                  <a:schemeClr val="tx1"/>
                </a:solidFill>
                <a:latin typeface="Liberation Sans" panose="020B0604020202020204" pitchFamily="34" charset="0"/>
                <a:cs typeface="Liberation Sans" panose="020B0604020202020204" pitchFamily="34" charset="0"/>
              </a:rPr>
              <a:t>çerçeveleri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sayfa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API'ler</a:t>
            </a:r>
            <a:r>
              <a:rPr lang="en-US" sz="900" dirty="0">
                <a:solidFill>
                  <a:schemeClr val="tx1"/>
                </a:solidFill>
                <a:latin typeface="Liberation Sans" panose="020B0604020202020204" pitchFamily="34" charset="0"/>
                <a:cs typeface="Liberation Sans" panose="020B0604020202020204" pitchFamily="34" charset="0"/>
              </a:rPr>
              <a:t> DOM XSS </a:t>
            </a:r>
            <a:r>
              <a:rPr lang="en-US" sz="900" dirty="0" err="1">
                <a:solidFill>
                  <a:schemeClr val="tx1"/>
                </a:solidFill>
                <a:latin typeface="Liberation Sans" panose="020B0604020202020204" pitchFamily="34" charset="0"/>
                <a:cs typeface="Liberation Sans" panose="020B0604020202020204" pitchFamily="34" charset="0"/>
              </a:rPr>
              <a:t>zafiyeti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içermektedir</a:t>
            </a:r>
            <a:r>
              <a:rPr lang="en-US" sz="900" dirty="0">
                <a:solidFill>
                  <a:schemeClr val="tx1"/>
                </a:solidFill>
                <a:latin typeface="Liberation Sans" panose="020B0604020202020204" pitchFamily="34" charset="0"/>
                <a:cs typeface="Liberation Sans" panose="020B0604020202020204" pitchFamily="34" charset="0"/>
              </a:rPr>
              <a:t>. İdeal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saldırgan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veriyi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güvensiz</a:t>
            </a:r>
            <a:r>
              <a:rPr lang="en-US" sz="900" dirty="0">
                <a:solidFill>
                  <a:schemeClr val="tx1"/>
                </a:solidFill>
                <a:latin typeface="Liberation Sans" panose="020B0604020202020204" pitchFamily="34" charset="0"/>
                <a:cs typeface="Liberation Sans" panose="020B0604020202020204" pitchFamily="34" charset="0"/>
              </a:rPr>
              <a:t> JavaScript </a:t>
            </a:r>
            <a:r>
              <a:rPr lang="en-US" sz="900" dirty="0" err="1">
                <a:solidFill>
                  <a:schemeClr val="tx1"/>
                </a:solidFill>
                <a:latin typeface="Liberation Sans" panose="020B0604020202020204" pitchFamily="34" charset="0"/>
                <a:cs typeface="Liberation Sans" panose="020B0604020202020204" pitchFamily="34" charset="0"/>
              </a:rPr>
              <a:t>API'lerine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yollamayacaktır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dirty="0" err="1">
                <a:solidFill>
                  <a:schemeClr val="tx1"/>
                </a:solidFill>
                <a:latin typeface="Liberation Sans" panose="020B0604020202020204" pitchFamily="34" charset="0"/>
                <a:cs typeface="Liberation Sans" panose="020B0604020202020204" pitchFamily="34" charset="0"/>
              </a:rPr>
              <a:t>Sıradan</a:t>
            </a:r>
            <a:r>
              <a:rPr lang="en-US" sz="900" dirty="0">
                <a:solidFill>
                  <a:schemeClr val="tx1"/>
                </a:solidFill>
                <a:latin typeface="Liberation Sans" panose="020B0604020202020204" pitchFamily="34" charset="0"/>
                <a:cs typeface="Liberation Sans" panose="020B0604020202020204" pitchFamily="34" charset="0"/>
              </a:rPr>
              <a:t> XSS </a:t>
            </a:r>
            <a:r>
              <a:rPr lang="en-US" sz="900" dirty="0" err="1">
                <a:solidFill>
                  <a:schemeClr val="tx1"/>
                </a:solidFill>
                <a:latin typeface="Liberation Sans" panose="020B0604020202020204" pitchFamily="34" charset="0"/>
                <a:cs typeface="Liberation Sans" panose="020B0604020202020204" pitchFamily="34" charset="0"/>
              </a:rPr>
              <a:t>saldırıları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oturum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çalma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hesap</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geçirme</a:t>
            </a:r>
            <a:r>
              <a:rPr lang="en-US" sz="900" dirty="0">
                <a:solidFill>
                  <a:schemeClr val="tx1"/>
                </a:solidFill>
                <a:latin typeface="Liberation Sans" panose="020B0604020202020204" pitchFamily="34" charset="0"/>
                <a:cs typeface="Liberation Sans" panose="020B0604020202020204" pitchFamily="34" charset="0"/>
              </a:rPr>
              <a:t>, MFA </a:t>
            </a:r>
            <a:r>
              <a:rPr lang="en-US" sz="900" dirty="0" err="1">
                <a:solidFill>
                  <a:schemeClr val="tx1"/>
                </a:solidFill>
                <a:latin typeface="Liberation Sans" panose="020B0604020202020204" pitchFamily="34" charset="0"/>
                <a:cs typeface="Liberation Sans" panose="020B0604020202020204" pitchFamily="34" charset="0"/>
              </a:rPr>
              <a:t>atlatma</a:t>
            </a:r>
            <a:r>
              <a:rPr lang="en-US" sz="900" dirty="0">
                <a:solidFill>
                  <a:schemeClr val="tx1"/>
                </a:solidFill>
                <a:latin typeface="Liberation Sans" panose="020B0604020202020204" pitchFamily="34" charset="0"/>
                <a:cs typeface="Liberation Sans" panose="020B0604020202020204" pitchFamily="34" charset="0"/>
              </a:rPr>
              <a:t>, DOM nod </a:t>
            </a:r>
            <a:r>
              <a:rPr lang="en-US" sz="900" dirty="0" err="1">
                <a:solidFill>
                  <a:schemeClr val="tx1"/>
                </a:solidFill>
                <a:latin typeface="Liberation Sans" panose="020B0604020202020204" pitchFamily="34" charset="0"/>
                <a:cs typeface="Liberation Sans" panose="020B0604020202020204" pitchFamily="34" charset="0"/>
              </a:rPr>
              <a:t>değiştirme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bozma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trojan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panelleri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yazılım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indirme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klavye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kaydetme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diğer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istemci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saldırılar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tarayıcısına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karşı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saldırılardır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4"/>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4"/>
              </a:rPr>
              <a:t>Proaktif</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Kontroller</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Verinin</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Kodlanması</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4"/>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4"/>
              </a:rPr>
              <a:t>Proaktif</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Kontroller</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Verinin</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Doğrulanması</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5"/>
              </a:rPr>
              <a:t>Uygulama</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Güvenliği</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Doğrulama</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Standardı</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a:solidFill>
                  <a:schemeClr val="tx1"/>
                </a:solidFill>
                <a:latin typeface="Liberation Sans" panose="020B0604020202020204" pitchFamily="34" charset="0"/>
                <a:cs typeface="Liberation Sans" panose="020B0604020202020204" pitchFamily="34" charset="0"/>
                <a:hlinkClick r:id="rId5"/>
              </a:rPr>
              <a:t>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6"/>
              </a:rPr>
              <a:t>OWASP Test </a:t>
            </a:r>
            <a:r>
              <a:rPr lang="en-US" sz="900" dirty="0" err="1" smtClean="0">
                <a:solidFill>
                  <a:schemeClr val="tx1"/>
                </a:solidFill>
                <a:latin typeface="Liberation Sans" panose="020B0604020202020204" pitchFamily="34" charset="0"/>
                <a:cs typeface="Liberation Sans" panose="020B0604020202020204" pitchFamily="34" charset="0"/>
                <a:hlinkClick r:id="rId6"/>
              </a:rPr>
              <a:t>Rehberi</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Yansıtılmış</a:t>
            </a:r>
            <a:r>
              <a:rPr lang="en-US" sz="900" dirty="0" smtClean="0">
                <a:solidFill>
                  <a:schemeClr val="tx1"/>
                </a:solidFill>
                <a:latin typeface="Liberation Sans" panose="020B0604020202020204" pitchFamily="34" charset="0"/>
                <a:cs typeface="Liberation Sans" panose="020B0604020202020204" pitchFamily="34" charset="0"/>
                <a:hlinkClick r:id="rId6"/>
              </a:rPr>
              <a:t> XSS </a:t>
            </a:r>
            <a:r>
              <a:rPr lang="en-US" sz="900" dirty="0" err="1" smtClean="0">
                <a:solidFill>
                  <a:schemeClr val="tx1"/>
                </a:solidFill>
                <a:latin typeface="Liberation Sans" panose="020B0604020202020204" pitchFamily="34" charset="0"/>
                <a:cs typeface="Liberation Sans" panose="020B0604020202020204" pitchFamily="34" charset="0"/>
                <a:hlinkClick r:id="rId6"/>
              </a:rPr>
              <a:t>Testleri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7"/>
              </a:rPr>
              <a:t>OWASP Test </a:t>
            </a:r>
            <a:r>
              <a:rPr lang="en-US" sz="900" dirty="0" err="1" smtClean="0">
                <a:solidFill>
                  <a:schemeClr val="tx1"/>
                </a:solidFill>
                <a:latin typeface="Liberation Sans" panose="020B0604020202020204" pitchFamily="34" charset="0"/>
                <a:cs typeface="Liberation Sans" panose="020B0604020202020204" pitchFamily="34" charset="0"/>
                <a:hlinkClick r:id="rId7"/>
              </a:rPr>
              <a:t>Rehberi</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Depolanmış</a:t>
            </a:r>
            <a:r>
              <a:rPr lang="en-US" sz="900" dirty="0" smtClean="0">
                <a:solidFill>
                  <a:schemeClr val="tx1"/>
                </a:solidFill>
                <a:latin typeface="Liberation Sans" panose="020B0604020202020204" pitchFamily="34" charset="0"/>
                <a:cs typeface="Liberation Sans" panose="020B0604020202020204" pitchFamily="34" charset="0"/>
                <a:hlinkClick r:id="rId7"/>
              </a:rPr>
              <a:t> XSS </a:t>
            </a:r>
            <a:r>
              <a:rPr lang="en-US" sz="900" dirty="0" err="1" smtClean="0">
                <a:solidFill>
                  <a:schemeClr val="tx1"/>
                </a:solidFill>
                <a:latin typeface="Liberation Sans" panose="020B0604020202020204" pitchFamily="34" charset="0"/>
                <a:cs typeface="Liberation Sans" panose="020B0604020202020204" pitchFamily="34" charset="0"/>
                <a:hlinkClick r:id="rId7"/>
              </a:rPr>
              <a:t>Testleri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8"/>
              </a:rPr>
              <a:t>OWASP Test </a:t>
            </a:r>
            <a:r>
              <a:rPr lang="en-US" sz="900" dirty="0" err="1" smtClean="0">
                <a:solidFill>
                  <a:schemeClr val="tx1"/>
                </a:solidFill>
                <a:latin typeface="Liberation Sans" panose="020B0604020202020204" pitchFamily="34" charset="0"/>
                <a:cs typeface="Liberation Sans" panose="020B0604020202020204" pitchFamily="34" charset="0"/>
                <a:hlinkClick r:id="rId8"/>
              </a:rPr>
              <a:t>Rehberi</a:t>
            </a:r>
            <a:r>
              <a:rPr lang="en-US" sz="900" dirty="0" smtClean="0">
                <a:solidFill>
                  <a:schemeClr val="tx1"/>
                </a:solidFill>
                <a:latin typeface="Liberation Sans" panose="020B0604020202020204" pitchFamily="34" charset="0"/>
                <a:cs typeface="Liberation Sans" panose="020B0604020202020204" pitchFamily="34" charset="0"/>
                <a:hlinkClick r:id="rId8"/>
              </a:rPr>
              <a:t>: DOM XSS </a:t>
            </a:r>
            <a:r>
              <a:rPr lang="en-US" sz="900" dirty="0" err="1" smtClean="0">
                <a:solidFill>
                  <a:schemeClr val="tx1"/>
                </a:solidFill>
                <a:latin typeface="Liberation Sans" panose="020B0604020202020204" pitchFamily="34" charset="0"/>
                <a:cs typeface="Liberation Sans" panose="020B0604020202020204" pitchFamily="34" charset="0"/>
                <a:hlinkClick r:id="rId8"/>
              </a:rPr>
              <a:t>Testleri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9"/>
              </a:rPr>
              <a:t>Kopya</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a:solidFill>
                  <a:schemeClr val="tx1"/>
                </a:solidFill>
                <a:latin typeface="Liberation Sans" panose="020B0604020202020204" pitchFamily="34" charset="0"/>
                <a:cs typeface="Liberation Sans" panose="020B0604020202020204" pitchFamily="34" charset="0"/>
                <a:hlinkClick r:id="rId9"/>
              </a:rPr>
              <a:t>XSS </a:t>
            </a:r>
            <a:r>
              <a:rPr lang="en-US" sz="900" dirty="0" err="1" smtClean="0">
                <a:solidFill>
                  <a:schemeClr val="tx1"/>
                </a:solidFill>
                <a:latin typeface="Liberation Sans" panose="020B0604020202020204" pitchFamily="34" charset="0"/>
                <a:cs typeface="Liberation Sans" panose="020B0604020202020204" pitchFamily="34" charset="0"/>
                <a:hlinkClick r:id="rId9"/>
              </a:rPr>
              <a:t>Önlemleri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0"/>
              </a:rPr>
              <a:t>Kopya</a:t>
            </a:r>
            <a:r>
              <a:rPr lang="en-US" sz="900" dirty="0" smtClean="0">
                <a:solidFill>
                  <a:schemeClr val="tx1"/>
                </a:solidFill>
                <a:latin typeface="Liberation Sans" panose="020B0604020202020204" pitchFamily="34" charset="0"/>
                <a:cs typeface="Liberation Sans" panose="020B0604020202020204" pitchFamily="34" charset="0"/>
                <a:hlinkClick r:id="rId10"/>
              </a:rPr>
              <a: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10"/>
              </a:rPr>
              <a:t>: </a:t>
            </a:r>
            <a:r>
              <a:rPr lang="en-US" sz="900" dirty="0">
                <a:solidFill>
                  <a:schemeClr val="tx1"/>
                </a:solidFill>
                <a:latin typeface="Liberation Sans" panose="020B0604020202020204" pitchFamily="34" charset="0"/>
                <a:cs typeface="Liberation Sans" panose="020B0604020202020204" pitchFamily="34" charset="0"/>
                <a:hlinkClick r:id="rId10"/>
              </a:rPr>
              <a:t>DOM </a:t>
            </a:r>
            <a:r>
              <a:rPr lang="en-US" sz="900" dirty="0" err="1" smtClean="0">
                <a:solidFill>
                  <a:schemeClr val="tx1"/>
                </a:solidFill>
                <a:latin typeface="Liberation Sans" panose="020B0604020202020204" pitchFamily="34" charset="0"/>
                <a:cs typeface="Liberation Sans" panose="020B0604020202020204" pitchFamily="34" charset="0"/>
                <a:hlinkClick r:id="rId10"/>
              </a:rPr>
              <a:t>tabanlı</a:t>
            </a:r>
            <a:r>
              <a:rPr lang="en-US" sz="900" dirty="0" smtClean="0">
                <a:solidFill>
                  <a:schemeClr val="tx1"/>
                </a:solidFill>
                <a:latin typeface="Liberation Sans" panose="020B0604020202020204" pitchFamily="34" charset="0"/>
                <a:cs typeface="Liberation Sans" panose="020B0604020202020204" pitchFamily="34" charset="0"/>
                <a:hlinkClick r:id="rId10"/>
              </a:rPr>
              <a:t> XSS </a:t>
            </a:r>
            <a:r>
              <a:rPr lang="en-US" sz="900" dirty="0" err="1" smtClean="0">
                <a:solidFill>
                  <a:schemeClr val="tx1"/>
                </a:solidFill>
                <a:latin typeface="Liberation Sans" panose="020B0604020202020204" pitchFamily="34" charset="0"/>
                <a:cs typeface="Liberation Sans" panose="020B0604020202020204" pitchFamily="34" charset="0"/>
                <a:hlinkClick r:id="rId10"/>
              </a:rPr>
              <a:t>Önlemleri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1"/>
              </a:rPr>
              <a:t>Kopya</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err="1" smtClean="0">
                <a:solidFill>
                  <a:schemeClr val="tx1"/>
                </a:solidFill>
                <a:latin typeface="Liberation Sans" panose="020B0604020202020204" pitchFamily="34" charset="0"/>
                <a:cs typeface="Liberation Sans" panose="020B0604020202020204" pitchFamily="34" charset="0"/>
                <a:hlinkClick r:id="rId11"/>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a:solidFill>
                  <a:schemeClr val="tx1"/>
                </a:solidFill>
                <a:latin typeface="Liberation Sans" panose="020B0604020202020204" pitchFamily="34" charset="0"/>
                <a:cs typeface="Liberation Sans" panose="020B0604020202020204" pitchFamily="34" charset="0"/>
                <a:hlinkClick r:id="rId11"/>
              </a:rPr>
              <a:t>XSS </a:t>
            </a:r>
            <a:r>
              <a:rPr lang="en-US" sz="900" dirty="0" err="1" smtClean="0">
                <a:solidFill>
                  <a:schemeClr val="tx1"/>
                </a:solidFill>
                <a:latin typeface="Liberation Sans" panose="020B0604020202020204" pitchFamily="34" charset="0"/>
                <a:cs typeface="Liberation Sans" panose="020B0604020202020204" pitchFamily="34" charset="0"/>
                <a:hlinkClick r:id="rId11"/>
              </a:rPr>
              <a:t>Filtre</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err="1" smtClean="0">
                <a:solidFill>
                  <a:schemeClr val="tx1"/>
                </a:solidFill>
                <a:latin typeface="Liberation Sans" panose="020B0604020202020204" pitchFamily="34" charset="0"/>
                <a:cs typeface="Liberation Sans" panose="020B0604020202020204" pitchFamily="34" charset="0"/>
                <a:hlinkClick r:id="rId11"/>
              </a:rPr>
              <a:t>Atlatma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a:t>
            </a:r>
            <a:r>
              <a:rPr lang="en-US" sz="900" dirty="0" err="1" smtClean="0">
                <a:solidFill>
                  <a:schemeClr val="tx1"/>
                </a:solidFill>
                <a:latin typeface="Liberation Sans" panose="020B0604020202020204" pitchFamily="34" charset="0"/>
                <a:cs typeface="Liberation Sans" panose="020B0604020202020204" pitchFamily="34" charset="0"/>
                <a:hlinkClick r:id="rId12"/>
              </a:rPr>
              <a:t>Projesi</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smtClean="0">
                <a:solidFill>
                  <a:schemeClr val="tx1"/>
                </a:solidFill>
                <a:latin typeface="Exo 2" panose="00000500000000000000" pitchFamily="2" charset="0"/>
                <a:cs typeface="Liberation Sans" panose="020B0604020202020204" pitchFamily="34" charset="0"/>
              </a:rPr>
              <a:t>Dış</a:t>
            </a:r>
            <a:r>
              <a:rPr lang="en-US" sz="1200" b="1" dirty="0" smtClean="0">
                <a:solidFill>
                  <a:schemeClr val="tx1"/>
                </a:solidFill>
                <a:latin typeface="Exo 2" panose="00000500000000000000" pitchFamily="2" charset="0"/>
                <a:cs typeface="Liberation Sans" panose="020B0604020202020204" pitchFamily="34" charset="0"/>
              </a:rPr>
              <a:t> </a:t>
            </a:r>
            <a:r>
              <a:rPr lang="en-US" sz="1200" b="1" dirty="0" err="1" smtClean="0">
                <a:solidFill>
                  <a:schemeClr val="tx1"/>
                </a:solidFill>
                <a:latin typeface="Exo 2" panose="00000500000000000000" pitchFamily="2" charset="0"/>
                <a:cs typeface="Liberation Sans" panose="020B0604020202020204" pitchFamily="34" charset="0"/>
              </a:rPr>
              <a:t>Kaynaklar</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XSS </a:t>
            </a:r>
            <a:r>
              <a:rPr lang="en-US" sz="900" dirty="0" err="1">
                <a:solidFill>
                  <a:schemeClr val="tx1"/>
                </a:solidFill>
                <a:latin typeface="Liberation Sans" panose="020B0604020202020204" pitchFamily="34" charset="0"/>
                <a:cs typeface="Liberation Sans" panose="020B0604020202020204" pitchFamily="34" charset="0"/>
              </a:rPr>
              <a:t>açıklığının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önlenmesi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güvenilmeyen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verinin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aktif</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tarayıcı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içeriğinden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ayırılmasını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gerektirmektedir</a:t>
            </a:r>
            <a:r>
              <a:rPr lang="en-US" sz="900" dirty="0">
                <a:solidFill>
                  <a:schemeClr val="tx1"/>
                </a:solidFill>
                <a:latin typeface="Liberation Sans" panose="020B0604020202020204" pitchFamily="34" charset="0"/>
                <a:cs typeface="Liberation Sans" panose="020B0604020202020204" pitchFamily="34" charset="0"/>
              </a:rPr>
              <a:t>. Bu </a:t>
            </a:r>
            <a:r>
              <a:rPr lang="en-US" sz="900" dirty="0" err="1">
                <a:solidFill>
                  <a:schemeClr val="tx1"/>
                </a:solidFill>
                <a:latin typeface="Liberation Sans" panose="020B0604020202020204" pitchFamily="34" charset="0"/>
                <a:cs typeface="Liberation Sans" panose="020B0604020202020204" pitchFamily="34" charset="0"/>
              </a:rPr>
              <a:t>aşağıdakiler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aracılığıyla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yapılabilmektedir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 on Rails, React JS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tasarımsal</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XSS'i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kendiliğinden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sterilize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eden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çerçevelerin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kullanımı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Her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çerçevenin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XSS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koruma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limitleri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öğrenilmeli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kapsamları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dışında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kalan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kullanım</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örneklerinin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üstesinden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gelinmelidir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HTML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çıktısında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yer</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aldığı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bağlama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göre</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(body, attribute, JavaScript, CSS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URL)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güvenilmeyen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HTTP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isteği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girdilerinin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sterilize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edilmesi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Yansıtılmış</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Depolanmış</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XSS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açıklıklarını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çözecektir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Kopya</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Kağıdı</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 'XSS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Önlemleri</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gerekli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veri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sterilizasyon</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teknikleri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detaylar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içermektedir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smtClean="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İstemci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tarafındaki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tarayıcı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dokümanı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değiştirilirken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bağlama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duyarlı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kodlamanın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kullanılması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DOM XSS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açıklığına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karşı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koruma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sağlamaktadır</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Bu durum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kaçınılmaz</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olduğunda</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Kopya</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Kağıdı</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'DOM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tabanlı</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 XSS </a:t>
            </a:r>
            <a:r>
              <a:rPr lang="en-US" sz="900" dirty="0" err="1"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Koruması</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en-US" sz="900" dirty="0" smtClean="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isimli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dokümanda</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belirtildiği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bağlama</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duyarlı</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sterilizasyon</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teknikleri</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tarayıcı</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API’lerine</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uygulanabilir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XSS’e</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karşı</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derinlemesine</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savunma</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kontrolü</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İçerik</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Güvenlik</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 </a:t>
            </a:r>
            <a:r>
              <a:rPr lang="en-US" sz="9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Politikası’nın</a:t>
            </a:r>
            <a:r>
              <a:rPr lang="en-US" sz="9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kullanılması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Eğer</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iç</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dosya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ekleme</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örn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dizin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aşımı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izin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verilen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içerik</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teslim</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ağlarından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zafiyet</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içeren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kütüphaneler</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aracılığıyla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zararlı</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kodun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eklenmesine</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yol</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açabilecek</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başka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bulunmuyorsa</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etkili</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olacaktır</a:t>
            </a:r>
            <a:r>
              <a:rPr lang="en-US" sz="90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Siteler</a:t>
            </a:r>
            <a:r>
              <a:rPr lang="en-US" dirty="0" smtClean="0">
                <a:latin typeface="Exo 2" panose="00000500000000000000" pitchFamily="2" charset="0"/>
              </a:rPr>
              <a:t> </a:t>
            </a:r>
            <a:r>
              <a:rPr lang="en-US" dirty="0" err="1" smtClean="0">
                <a:latin typeface="Exo 2" panose="00000500000000000000" pitchFamily="2" charset="0"/>
              </a:rPr>
              <a:t>Arası</a:t>
            </a:r>
            <a:r>
              <a:rPr lang="en-US" dirty="0" smtClean="0">
                <a:latin typeface="Exo 2" panose="00000500000000000000" pitchFamily="2" charset="0"/>
              </a:rPr>
              <a:t> </a:t>
            </a:r>
            <a:r>
              <a:rPr lang="en-US" dirty="0" err="1" smtClean="0">
                <a:latin typeface="Exo 2" panose="00000500000000000000" pitchFamily="2" charset="0"/>
              </a:rPr>
              <a:t>Betik</a:t>
            </a:r>
            <a:r>
              <a:rPr lang="en-US" dirty="0" smtClean="0">
                <a:latin typeface="Exo 2" panose="00000500000000000000" pitchFamily="2" charset="0"/>
              </a:rPr>
              <a:t> </a:t>
            </a:r>
            <a:r>
              <a:rPr lang="en-US" dirty="0" err="1" smtClean="0">
                <a:latin typeface="Exo 2" panose="00000500000000000000" pitchFamily="2" charset="0"/>
              </a:rPr>
              <a:t>Çalıştırma</a:t>
            </a:r>
            <a:r>
              <a:rPr lang="en-US" dirty="0" smtClean="0">
                <a:latin typeface="Exo 2" panose="00000500000000000000" pitchFamily="2" charset="0"/>
              </a:rPr>
              <a:t> </a:t>
            </a:r>
            <a:r>
              <a:rPr lang="en-US" dirty="0">
                <a:latin typeface="Exo 2" panose="00000500000000000000" pitchFamily="2" charset="0"/>
              </a:rPr>
              <a:t>(XSS)</a:t>
            </a:r>
          </a:p>
        </p:txBody>
      </p:sp>
      <p:graphicFrame>
        <p:nvGraphicFramePr>
          <p:cNvPr id="34" name="Tabelle 33"/>
          <p:cNvGraphicFramePr>
            <a:graphicFrameLocks noGrp="1"/>
          </p:cNvGraphicFramePr>
          <p:nvPr>
            <p:extLst>
              <p:ext uri="{D42A27DB-BD31-4B8C-83A1-F6EECF244321}">
                <p14:modId xmlns:p14="http://schemas.microsoft.com/office/powerpoint/2010/main" val="39706235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bg1"/>
                          </a:solidFill>
                          <a:latin typeface="Liberation Sans" panose="020B0604020202020204"/>
                          <a:cs typeface="Liberation Sans" panose="020B0604020202020204" pitchFamily="34" charset="0"/>
                        </a:rPr>
                        <a:t>İstismar</a:t>
                      </a:r>
                      <a:r>
                        <a:rPr lang="en-US" sz="1000" b="1" dirty="0" smtClean="0">
                          <a:solidFill>
                            <a:schemeClr val="bg1"/>
                          </a:solidFill>
                          <a:latin typeface="Liberation Sans" panose="020B0604020202020204"/>
                          <a:cs typeface="Liberation Sans" panose="020B0604020202020204" pitchFamily="34" charset="0"/>
                        </a:rPr>
                        <a:t> </a:t>
                      </a:r>
                      <a:r>
                        <a:rPr lang="en-US" sz="1000" b="1" dirty="0" err="1" smtClean="0">
                          <a:solidFill>
                            <a:schemeClr val="bg1"/>
                          </a:solidFill>
                          <a:latin typeface="Liberation Sans" panose="020B0604020202020204"/>
                          <a:cs typeface="Liberation Sans" panose="020B0604020202020204" pitchFamily="34" charset="0"/>
                        </a:rPr>
                        <a:t>Edil</a:t>
                      </a:r>
                      <a:r>
                        <a:rPr lang="en-US" sz="1000" b="1" dirty="0" smtClean="0">
                          <a:solidFill>
                            <a:schemeClr val="bg1"/>
                          </a:solidFill>
                          <a:latin typeface="Liberation Sans" panose="020B0604020202020204"/>
                          <a:cs typeface="Liberation Sans" panose="020B0604020202020204" pitchFamily="34" charset="0"/>
                        </a:rPr>
                        <a:t>.:</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bg1"/>
                          </a:solidFill>
                          <a:latin typeface="Liberation Sans" panose="020B0604020202020204"/>
                          <a:cs typeface="Liberation Sans" panose="020B0604020202020204" pitchFamily="34" charset="0"/>
                        </a:rPr>
                        <a:t>Yaygınlık</a:t>
                      </a:r>
                      <a:r>
                        <a:rPr lang="en-US" sz="1000" b="1" baseline="0" dirty="0" smtClean="0">
                          <a:solidFill>
                            <a:schemeClr val="bg1"/>
                          </a:solidFill>
                          <a:latin typeface="Liberation Sans" panose="020B0604020202020204"/>
                          <a:cs typeface="Liberation Sans" panose="020B0604020202020204" pitchFamily="34" charset="0"/>
                        </a:rPr>
                        <a:t>:</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bg1"/>
                          </a:solidFill>
                          <a:latin typeface="Liberation Sans" panose="020B0604020202020204"/>
                          <a:cs typeface="Liberation Sans" panose="020B0604020202020204" pitchFamily="34" charset="0"/>
                        </a:rPr>
                        <a:t>Tespit</a:t>
                      </a:r>
                      <a:r>
                        <a:rPr lang="en-US" sz="1000" b="1" dirty="0" smtClean="0">
                          <a:solidFill>
                            <a:schemeClr val="bg1"/>
                          </a:solidFill>
                          <a:latin typeface="Liberation Sans" panose="020B0604020202020204"/>
                          <a:cs typeface="Liberation Sans" panose="020B0604020202020204" pitchFamily="34" charset="0"/>
                        </a:rPr>
                        <a:t> </a:t>
                      </a:r>
                      <a:r>
                        <a:rPr lang="en-US" sz="1000" b="1" dirty="0" err="1" smtClean="0">
                          <a:solidFill>
                            <a:schemeClr val="bg1"/>
                          </a:solidFill>
                          <a:latin typeface="Liberation Sans" panose="020B0604020202020204"/>
                          <a:cs typeface="Liberation Sans" panose="020B0604020202020204" pitchFamily="34" charset="0"/>
                        </a:rPr>
                        <a:t>Edilebilirlik</a:t>
                      </a:r>
                      <a:r>
                        <a:rPr lang="en-US" sz="1000" b="1" dirty="0" smtClean="0">
                          <a:solidFill>
                            <a:schemeClr val="bg1"/>
                          </a:solidFill>
                          <a:latin typeface="Liberation Sans" panose="020B0604020202020204"/>
                          <a:cs typeface="Liberation Sans" panose="020B0604020202020204" pitchFamily="34" charset="0"/>
                        </a:rPr>
                        <a:t>:</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err="1" smtClean="0">
                          <a:solidFill>
                            <a:schemeClr val="tx1"/>
                          </a:solidFill>
                          <a:latin typeface="Liberation Sans" panose="020B0604020202020204"/>
                          <a:cs typeface="Liberation Sans" panose="020B0604020202020204" pitchFamily="34" charset="0"/>
                        </a:rPr>
                        <a:t>Teknik</a:t>
                      </a:r>
                      <a:r>
                        <a:rPr lang="en-US" sz="1000" b="1" baseline="0" dirty="0" smtClean="0">
                          <a:solidFill>
                            <a:schemeClr val="tx1"/>
                          </a:solidFill>
                          <a:latin typeface="Liberation Sans" panose="020B0604020202020204"/>
                          <a:cs typeface="Liberation Sans" panose="020B0604020202020204" pitchFamily="34" charset="0"/>
                        </a:rPr>
                        <a:t>:</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err="1" smtClean="0">
                          <a:ln>
                            <a:noFill/>
                          </a:ln>
                          <a:solidFill>
                            <a:schemeClr val="tx1"/>
                          </a:solidFill>
                          <a:latin typeface="Liberation Sans" panose="020B0604020202020204" pitchFamily="34" charset="0"/>
                          <a:cs typeface="Liberation Sans" panose="020B0604020202020204" pitchFamily="34" charset="0"/>
                        </a:rPr>
                        <a:t>Otomatize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araçlar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XSS'in</a:t>
                      </a:r>
                      <a:r>
                        <a:rPr lang="en-US" sz="900" dirty="0" smtClean="0">
                          <a:ln>
                            <a:noFill/>
                          </a:ln>
                          <a:solidFill>
                            <a:schemeClr val="tx1"/>
                          </a:solidFill>
                          <a:latin typeface="Liberation Sans" panose="020B0604020202020204" pitchFamily="34" charset="0"/>
                          <a:cs typeface="Liberation Sans" panose="020B0604020202020204" pitchFamily="34" charset="0"/>
                        </a:rPr>
                        <a:t> 3 </a:t>
                      </a:r>
                      <a:r>
                        <a:rPr lang="en-US" sz="900" dirty="0" err="1" smtClean="0">
                          <a:ln>
                            <a:noFill/>
                          </a:ln>
                          <a:solidFill>
                            <a:schemeClr val="tx1"/>
                          </a:solidFill>
                          <a:latin typeface="Liberation Sans" panose="020B0604020202020204" pitchFamily="34" charset="0"/>
                          <a:cs typeface="Liberation Sans" panose="020B0604020202020204" pitchFamily="34" charset="0"/>
                        </a:rPr>
                        <a:t>türünü</a:t>
                      </a:r>
                      <a:r>
                        <a:rPr lang="en-US" sz="900" dirty="0" smtClean="0">
                          <a:ln>
                            <a:noFill/>
                          </a:ln>
                          <a:solidFill>
                            <a:schemeClr val="tx1"/>
                          </a:solidFill>
                          <a:latin typeface="Liberation Sans" panose="020B0604020202020204" pitchFamily="34" charset="0"/>
                          <a:cs typeface="Liberation Sans" panose="020B0604020202020204" pitchFamily="34" charset="0"/>
                        </a:rPr>
                        <a:t> de </a:t>
                      </a:r>
                      <a:r>
                        <a:rPr lang="en-US" sz="900" dirty="0" err="1" smtClean="0">
                          <a:ln>
                            <a:noFill/>
                          </a:ln>
                          <a:solidFill>
                            <a:schemeClr val="tx1"/>
                          </a:solidFill>
                          <a:latin typeface="Liberation Sans" panose="020B0604020202020204" pitchFamily="34" charset="0"/>
                          <a:cs typeface="Liberation Sans" panose="020B0604020202020204" pitchFamily="34" charset="0"/>
                        </a:rPr>
                        <a:t>tespit</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istismar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edebilmektedir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Ayrıca</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ücretiz</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olarak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erişilebilir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istismar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araçları</a:t>
                      </a:r>
                      <a:r>
                        <a:rPr lang="en-US" sz="900" dirty="0" smtClean="0">
                          <a:ln>
                            <a:noFill/>
                          </a:ln>
                          <a:solidFill>
                            <a:schemeClr val="tx1"/>
                          </a:solidFill>
                          <a:latin typeface="Liberation Sans" panose="020B0604020202020204" pitchFamily="34" charset="0"/>
                          <a:cs typeface="Liberation Sans" panose="020B0604020202020204" pitchFamily="34" charset="0"/>
                        </a:rPr>
                        <a:t> da </a:t>
                      </a:r>
                      <a:r>
                        <a:rPr lang="en-US" sz="900" dirty="0" err="1" smtClean="0">
                          <a:ln>
                            <a:noFill/>
                          </a:ln>
                          <a:solidFill>
                            <a:schemeClr val="tx1"/>
                          </a:solidFill>
                          <a:latin typeface="Liberation Sans" panose="020B0604020202020204" pitchFamily="34" charset="0"/>
                          <a:cs typeface="Liberation Sans" panose="020B0604020202020204" pitchFamily="34" charset="0"/>
                        </a:rPr>
                        <a:t>bulunmaktadır</a:t>
                      </a:r>
                      <a:r>
                        <a:rPr lang="en-US" sz="900" dirty="0" smtClean="0">
                          <a:ln>
                            <a:noFill/>
                          </a:ln>
                          <a:solidFill>
                            <a:schemeClr val="tx1"/>
                          </a:solidFill>
                          <a:latin typeface="Liberation Sans" panose="020B0604020202020204" pitchFamily="34" charset="0"/>
                          <a:cs typeface="Liberation Sans" panose="020B0604020202020204" pitchFamily="34" charset="0"/>
                        </a:rPr>
                        <a: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smtClean="0">
                          <a:ln>
                            <a:noFill/>
                          </a:ln>
                          <a:solidFill>
                            <a:schemeClr val="tx1"/>
                          </a:solidFill>
                          <a:latin typeface="Liberation Sans" panose="020B0604020202020204" pitchFamily="34" charset="0"/>
                          <a:cs typeface="Liberation Sans" panose="020B0604020202020204" pitchFamily="34" charset="0"/>
                        </a:rPr>
                        <a:t>XSS OWASP İlk 10 </a:t>
                      </a:r>
                      <a:r>
                        <a:rPr lang="en-US" sz="900" dirty="0" err="1" smtClean="0">
                          <a:ln>
                            <a:noFill/>
                          </a:ln>
                          <a:solidFill>
                            <a:schemeClr val="tx1"/>
                          </a:solidFill>
                          <a:latin typeface="Liberation Sans" panose="020B0604020202020204" pitchFamily="34" charset="0"/>
                          <a:cs typeface="Liberation Sans" panose="020B0604020202020204" pitchFamily="34" charset="0"/>
                        </a:rPr>
                        <a:t>içerisindeki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en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yaygın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ikinci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problemdir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ve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tüm</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uygulamaların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yaklaşık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üçte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ikisinde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görülmektedir</a:t>
                      </a:r>
                      <a:r>
                        <a:rPr lang="en-US" sz="900" dirty="0" smtClean="0">
                          <a:ln>
                            <a:noFill/>
                          </a:ln>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err="1" smtClean="0">
                          <a:ln>
                            <a:noFill/>
                          </a:ln>
                          <a:solidFill>
                            <a:schemeClr val="tx1"/>
                          </a:solidFill>
                          <a:latin typeface="Liberation Sans" panose="020B0604020202020204" pitchFamily="34" charset="0"/>
                          <a:cs typeface="Liberation Sans" panose="020B0604020202020204" pitchFamily="34" charset="0"/>
                        </a:rPr>
                        <a:t>Otomatize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araçlar</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özellikle</a:t>
                      </a:r>
                      <a:r>
                        <a:rPr lang="en-US" sz="900" dirty="0" smtClean="0">
                          <a:ln>
                            <a:noFill/>
                          </a:ln>
                          <a:solidFill>
                            <a:schemeClr val="tx1"/>
                          </a:solidFill>
                          <a:latin typeface="Liberation Sans" panose="020B0604020202020204" pitchFamily="34" charset="0"/>
                          <a:cs typeface="Liberation Sans" panose="020B0604020202020204" pitchFamily="34" charset="0"/>
                        </a:rPr>
                        <a:t> PHP, J2EE / JSP </a:t>
                      </a:r>
                      <a:r>
                        <a:rPr lang="en-US" sz="900" dirty="0" err="1" smtClean="0">
                          <a:ln>
                            <a:noFill/>
                          </a:ln>
                          <a:solidFill>
                            <a:schemeClr val="tx1"/>
                          </a:solidFill>
                          <a:latin typeface="Liberation Sans" panose="020B0604020202020204" pitchFamily="34" charset="0"/>
                          <a:cs typeface="Liberation Sans" panose="020B0604020202020204" pitchFamily="34" charset="0"/>
                        </a:rPr>
                        <a:t>ve</a:t>
                      </a:r>
                      <a:r>
                        <a:rPr lang="en-US" sz="900" dirty="0" smtClean="0">
                          <a:ln>
                            <a:noFill/>
                          </a:ln>
                          <a:solidFill>
                            <a:schemeClr val="tx1"/>
                          </a:solidFill>
                          <a:latin typeface="Liberation Sans" panose="020B0604020202020204" pitchFamily="34" charset="0"/>
                          <a:cs typeface="Liberation Sans" panose="020B0604020202020204" pitchFamily="34" charset="0"/>
                        </a:rPr>
                        <a:t> ASP.NET </a:t>
                      </a:r>
                      <a:r>
                        <a:rPr lang="en-US" sz="900" dirty="0" err="1" smtClean="0">
                          <a:ln>
                            <a:noFill/>
                          </a:ln>
                          <a:solidFill>
                            <a:schemeClr val="tx1"/>
                          </a:solidFill>
                          <a:latin typeface="Liberation Sans" panose="020B0604020202020204" pitchFamily="34" charset="0"/>
                          <a:cs typeface="Liberation Sans" panose="020B0604020202020204" pitchFamily="34" charset="0"/>
                        </a:rPr>
                        <a:t>gibi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olgun</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teknolojilerde</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otomatik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olarak</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bazı</a:t>
                      </a:r>
                      <a:r>
                        <a:rPr lang="en-US" sz="900" dirty="0" smtClean="0">
                          <a:ln>
                            <a:noFill/>
                          </a:ln>
                          <a:solidFill>
                            <a:schemeClr val="tx1"/>
                          </a:solidFill>
                          <a:latin typeface="Liberation Sans" panose="020B0604020202020204" pitchFamily="34" charset="0"/>
                          <a:cs typeface="Liberation Sans" panose="020B0604020202020204" pitchFamily="34" charset="0"/>
                        </a:rPr>
                        <a:t> XSS </a:t>
                      </a:r>
                      <a:r>
                        <a:rPr lang="en-US" sz="900" dirty="0" err="1" smtClean="0">
                          <a:ln>
                            <a:noFill/>
                          </a:ln>
                          <a:solidFill>
                            <a:schemeClr val="tx1"/>
                          </a:solidFill>
                          <a:latin typeface="Liberation Sans" panose="020B0604020202020204" pitchFamily="34" charset="0"/>
                          <a:cs typeface="Liberation Sans" panose="020B0604020202020204" pitchFamily="34" charset="0"/>
                        </a:rPr>
                        <a:t>problemlerini</a:t>
                      </a:r>
                      <a:r>
                        <a:rPr lang="en-US" sz="900" dirty="0" smtClean="0">
                          <a:ln>
                            <a:noFill/>
                          </a:ln>
                          <a:solidFill>
                            <a:schemeClr val="tx1"/>
                          </a:solidFill>
                          <a:latin typeface="Liberation Sans" panose="020B0604020202020204" pitchFamily="34" charset="0"/>
                          <a:cs typeface="Liberation Sans" panose="020B0604020202020204" pitchFamily="34" charset="0"/>
                        </a:rPr>
                        <a:t> </a:t>
                      </a:r>
                      <a:r>
                        <a:rPr lang="en-US" sz="900" dirty="0" err="1" smtClean="0">
                          <a:ln>
                            <a:noFill/>
                          </a:ln>
                          <a:solidFill>
                            <a:schemeClr val="tx1"/>
                          </a:solidFill>
                          <a:latin typeface="Liberation Sans" panose="020B0604020202020204" pitchFamily="34" charset="0"/>
                          <a:cs typeface="Liberation Sans" panose="020B0604020202020204" pitchFamily="34" charset="0"/>
                        </a:rPr>
                        <a:t>bulabilmektedir</a:t>
                      </a:r>
                      <a:r>
                        <a:rPr lang="en-US" sz="900" dirty="0" smtClean="0">
                          <a:ln>
                            <a:noFill/>
                          </a:ln>
                          <a:solidFill>
                            <a:schemeClr val="tx1"/>
                          </a:solidFill>
                          <a:latin typeface="Liberation Sans" panose="020B0604020202020204" pitchFamily="34" charset="0"/>
                          <a:cs typeface="Liberation Sans" panose="020B0604020202020204" pitchFamily="34" charset="0"/>
                        </a:rPr>
                        <a: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err="1" smtClean="0">
                          <a:solidFill>
                            <a:schemeClr val="tx1"/>
                          </a:solidFill>
                          <a:latin typeface="Liberation Sans" panose="020B0604020202020204" pitchFamily="34" charset="0"/>
                          <a:cs typeface="Liberation Sans" panose="020B0604020202020204" pitchFamily="34" charset="0"/>
                        </a:rPr>
                        <a:t>Yansıtılmış</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ve</a:t>
                      </a:r>
                      <a:r>
                        <a:rPr lang="en-AU" sz="900" dirty="0" smtClean="0">
                          <a:solidFill>
                            <a:schemeClr val="tx1"/>
                          </a:solidFill>
                          <a:latin typeface="Liberation Sans" panose="020B0604020202020204" pitchFamily="34" charset="0"/>
                          <a:cs typeface="Liberation Sans" panose="020B0604020202020204" pitchFamily="34" charset="0"/>
                        </a:rPr>
                        <a:t> DOM XSS </a:t>
                      </a:r>
                      <a:r>
                        <a:rPr lang="en-AU" sz="900" dirty="0" err="1" smtClean="0">
                          <a:solidFill>
                            <a:schemeClr val="tx1"/>
                          </a:solidFill>
                          <a:latin typeface="Liberation Sans" panose="020B0604020202020204" pitchFamily="34" charset="0"/>
                          <a:cs typeface="Liberation Sans" panose="020B0604020202020204" pitchFamily="34" charset="0"/>
                        </a:rPr>
                        <a:t>için</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etki</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orta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düzeyde</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ve</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depolanmış</a:t>
                      </a:r>
                      <a:r>
                        <a:rPr lang="en-AU" sz="900" dirty="0" smtClean="0">
                          <a:solidFill>
                            <a:schemeClr val="tx1"/>
                          </a:solidFill>
                          <a:latin typeface="Liberation Sans" panose="020B0604020202020204" pitchFamily="34" charset="0"/>
                          <a:cs typeface="Liberation Sans" panose="020B0604020202020204" pitchFamily="34" charset="0"/>
                        </a:rPr>
                        <a:t> XSS </a:t>
                      </a:r>
                      <a:r>
                        <a:rPr lang="en-AU" sz="900" dirty="0" err="1" smtClean="0">
                          <a:solidFill>
                            <a:schemeClr val="tx1"/>
                          </a:solidFill>
                          <a:latin typeface="Liberation Sans" panose="020B0604020202020204" pitchFamily="34" charset="0"/>
                          <a:cs typeface="Liberation Sans" panose="020B0604020202020204" pitchFamily="34" charset="0"/>
                        </a:rPr>
                        <a:t>için</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giriş</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bilgilerini</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ve</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oturumları</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çalma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veya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kurbana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zararlı</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yazılım</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bulaştırma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gibi</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kurbanın</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tarayıcısında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uzaktan</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kod</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çalıştırmada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olduğu</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gibi</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ciddi</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düzeydedir</a:t>
                      </a:r>
                      <a:r>
                        <a:rPr lang="en-AU"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900" dirty="0" err="1">
                <a:solidFill>
                  <a:schemeClr val="tx1"/>
                </a:solidFill>
                <a:latin typeface="Liberation Sans" panose="020B0604020202020204" pitchFamily="34" charset="0"/>
              </a:rPr>
              <a:t>Uygulama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API'ler</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eğer</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saldırgan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tarafından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sağlanan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zararlı</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veya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değiştirilmiş</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nesneleri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ters</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serileştiriyorsa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açıklığa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sahip</a:t>
            </a:r>
            <a:r>
              <a:rPr lang="en-US" sz="900" dirty="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olacaktır</a:t>
            </a:r>
            <a:r>
              <a:rPr lang="en-US" sz="900" dirty="0" smtClean="0">
                <a:solidFill>
                  <a:schemeClr val="tx1"/>
                </a:solidFill>
                <a:latin typeface="Liberation Sans" panose="020B0604020202020204" pitchFamily="34" charset="0"/>
              </a:rPr>
              <a:t>. </a:t>
            </a:r>
            <a:endParaRPr lang="en-US" sz="900" dirty="0">
              <a:solidFill>
                <a:schemeClr val="tx1"/>
              </a:solidFill>
              <a:latin typeface="Liberation Sans" panose="020B0604020202020204" pitchFamily="34" charset="0"/>
            </a:endParaRPr>
          </a:p>
          <a:p>
            <a:pPr>
              <a:lnSpc>
                <a:spcPts val="1000"/>
              </a:lnSpc>
              <a:spcBef>
                <a:spcPts val="200"/>
              </a:spcBef>
            </a:pPr>
            <a:r>
              <a:rPr lang="en-US" sz="900" dirty="0" smtClean="0">
                <a:solidFill>
                  <a:schemeClr val="tx1"/>
                </a:solidFill>
                <a:latin typeface="Liberation Sans" panose="020B0604020202020204" pitchFamily="34" charset="0"/>
              </a:rPr>
              <a:t>Bu </a:t>
            </a:r>
            <a:r>
              <a:rPr lang="en-US" sz="900" dirty="0" err="1" smtClean="0">
                <a:solidFill>
                  <a:schemeClr val="tx1"/>
                </a:solidFill>
                <a:latin typeface="Liberation Sans" panose="020B0604020202020204" pitchFamily="34" charset="0"/>
              </a:rPr>
              <a:t>açıklık</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iki</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ana</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saldırı</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türüyle</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sonuçlanabilmektedir</a:t>
            </a:r>
            <a:r>
              <a:rPr lang="en-US" sz="900" dirty="0" smtClean="0">
                <a:solidFill>
                  <a:schemeClr val="tx1"/>
                </a:solidFill>
                <a:latin typeface="Liberation Sans" panose="020B0604020202020204" pitchFamily="34" charset="0"/>
              </a:rPr>
              <a:t>:</a:t>
            </a:r>
            <a:endParaRPr lang="en-US" sz="900" dirty="0">
              <a:solidFill>
                <a:schemeClr val="tx1"/>
              </a:solidFill>
              <a:latin typeface="Liberation Sans" panose="020B0604020202020204" pitchFamily="34" charset="0"/>
            </a:endParaRPr>
          </a:p>
          <a:p>
            <a:pPr marL="82800" lvl="1"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rPr>
              <a:t>Ters</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serileştirme</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sırasında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veya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sonrasında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davranış</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değiştirebilen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sınıflar</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uygulamada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mevcut</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olduğunda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saldırganın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uygulama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mantığını</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değiştirdiği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veya</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uzaktan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kod</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çalıştırabildiği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nesne</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veri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yapısı</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ile</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ilgili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saldırılar</a:t>
            </a:r>
            <a:r>
              <a:rPr lang="en-US" sz="900" dirty="0" smtClean="0">
                <a:solidFill>
                  <a:schemeClr val="tx1"/>
                </a:solidFill>
                <a:latin typeface="Liberation Sans" panose="020B0604020202020204" pitchFamily="34" charset="0"/>
              </a:rPr>
              <a:t>.</a:t>
            </a:r>
            <a:endParaRPr lang="en-US" sz="900" dirty="0">
              <a:solidFill>
                <a:schemeClr val="tx1"/>
              </a:solidFill>
              <a:latin typeface="Liberation Sans" panose="020B0604020202020204" pitchFamily="34" charset="0"/>
            </a:endParaRPr>
          </a:p>
          <a:p>
            <a:pPr marL="82800" lvl="1"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rPr>
              <a:t>Mevcut</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veri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yapılarının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kullanıldığı</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ancak</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içeriğinin</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değiştirildiği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erişim</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kontrolü</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ile</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ilgili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saldırılar</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gibi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tipik</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veri</a:t>
            </a:r>
            <a:r>
              <a:rPr lang="en-US" sz="900" dirty="0">
                <a:solidFill>
                  <a:schemeClr val="tx1"/>
                </a:solidFill>
                <a:latin typeface="Liberation Sans" panose="020B0604020202020204" pitchFamily="34" charset="0"/>
              </a:rPr>
              <a:t> </a:t>
            </a:r>
            <a:r>
              <a:rPr lang="en-US" sz="900" dirty="0" err="1">
                <a:solidFill>
                  <a:schemeClr val="tx1"/>
                </a:solidFill>
                <a:latin typeface="Liberation Sans" panose="020B0604020202020204" pitchFamily="34" charset="0"/>
              </a:rPr>
              <a:t>değiştirme</a:t>
            </a:r>
            <a:r>
              <a:rPr lang="en-US" sz="900" dirty="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saldırıları</a:t>
            </a:r>
            <a:r>
              <a:rPr lang="en-US" sz="900" dirty="0" smtClean="0">
                <a:solidFill>
                  <a:schemeClr val="tx1"/>
                </a:solidFill>
                <a:latin typeface="Liberation Sans" panose="020B0604020202020204" pitchFamily="34" charset="0"/>
              </a:rPr>
              <a:t>.</a:t>
            </a:r>
            <a:endParaRPr lang="en-US" sz="900" dirty="0">
              <a:solidFill>
                <a:schemeClr val="tx1"/>
              </a:solidFill>
              <a:latin typeface="Liberation Sans" panose="020B0604020202020204" pitchFamily="34" charset="0"/>
            </a:endParaRPr>
          </a:p>
          <a:p>
            <a:pPr>
              <a:lnSpc>
                <a:spcPts val="1000"/>
              </a:lnSpc>
              <a:spcBef>
                <a:spcPts val="600"/>
              </a:spcBef>
            </a:pPr>
            <a:r>
              <a:rPr lang="en-US" sz="900" dirty="0" err="1" smtClean="0">
                <a:solidFill>
                  <a:schemeClr val="tx1"/>
                </a:solidFill>
                <a:latin typeface="Liberation Sans" panose="020B0604020202020204" pitchFamily="34" charset="0"/>
              </a:rPr>
              <a:t>Serileştirme</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aşağıdaki</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amaçlarla</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uygulamalarda</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kullanılabilmektedir</a:t>
            </a:r>
            <a:r>
              <a:rPr lang="en-US" sz="900" dirty="0" smtClean="0">
                <a:solidFill>
                  <a:schemeClr val="tx1"/>
                </a:solidFill>
                <a:latin typeface="Liberation Sans" panose="020B0604020202020204" pitchFamily="34" charset="0"/>
              </a:rPr>
              <a:t>:</a:t>
            </a:r>
            <a:endParaRPr lang="en-US" sz="900" dirty="0">
              <a:solidFill>
                <a:schemeClr val="tx1"/>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rPr>
              <a:t>Uzaktan</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işlem</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çağrısı</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ve</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işlemler</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arası</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iletişim</a:t>
            </a:r>
            <a:r>
              <a:rPr lang="en-US" sz="900" dirty="0" smtClean="0">
                <a:solidFill>
                  <a:schemeClr val="tx1"/>
                </a:solidFill>
                <a:latin typeface="Liberation Sans" panose="020B0604020202020204" pitchFamily="34" charset="0"/>
              </a:rPr>
              <a:t> (RPC/IPC) </a:t>
            </a:r>
            <a:endParaRPr lang="en-US" sz="900" dirty="0">
              <a:solidFill>
                <a:schemeClr val="tx1"/>
              </a:solidFill>
              <a:latin typeface="Liberation Sans" panose="020B0604020202020204" pitchFamily="34" charset="0"/>
            </a:endParaRPr>
          </a:p>
          <a:p>
            <a:pPr marL="82800" lvl="1" indent="-8280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rPr>
              <a:t>Kablo</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protokolleri</a:t>
            </a:r>
            <a:r>
              <a:rPr lang="en-US" sz="900" dirty="0" smtClean="0">
                <a:solidFill>
                  <a:schemeClr val="tx1"/>
                </a:solidFill>
                <a:latin typeface="Liberation Sans" panose="020B0604020202020204" pitchFamily="34" charset="0"/>
              </a:rPr>
              <a:t>, web </a:t>
            </a:r>
            <a:r>
              <a:rPr lang="en-US" sz="900" dirty="0" err="1" smtClean="0">
                <a:solidFill>
                  <a:schemeClr val="tx1"/>
                </a:solidFill>
                <a:latin typeface="Liberation Sans" panose="020B0604020202020204" pitchFamily="34" charset="0"/>
              </a:rPr>
              <a:t>servisleri</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mesaj</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simsarları</a:t>
            </a:r>
            <a:endParaRPr lang="en-US" sz="900" dirty="0">
              <a:solidFill>
                <a:schemeClr val="tx1"/>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rPr>
              <a:t>Ön</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belleğe</a:t>
            </a:r>
            <a:r>
              <a:rPr lang="en-US" sz="900" dirty="0" smtClean="0">
                <a:solidFill>
                  <a:schemeClr val="tx1"/>
                </a:solidFill>
                <a:latin typeface="Liberation Sans" panose="020B0604020202020204" pitchFamily="34" charset="0"/>
              </a:rPr>
              <a:t> alma/</a:t>
            </a:r>
            <a:r>
              <a:rPr lang="en-US" sz="900" dirty="0" err="1" smtClean="0">
                <a:solidFill>
                  <a:schemeClr val="tx1"/>
                </a:solidFill>
                <a:latin typeface="Liberation Sans" panose="020B0604020202020204" pitchFamily="34" charset="0"/>
              </a:rPr>
              <a:t>Süreklilik</a:t>
            </a:r>
            <a:endParaRPr lang="en-US" sz="900" dirty="0">
              <a:solidFill>
                <a:schemeClr val="tx1"/>
              </a:solidFill>
              <a:latin typeface="Liberation Sans" panose="020B0604020202020204" pitchFamily="34" charset="0"/>
            </a:endParaRPr>
          </a:p>
          <a:p>
            <a:pPr marL="82800" lvl="1" indent="-8280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rPr>
              <a:t>Veri</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tabanları</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ön</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bellek</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sunucuları</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dosya</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sistemleri</a:t>
            </a:r>
            <a:r>
              <a:rPr lang="en-US" sz="900" dirty="0" smtClean="0">
                <a:solidFill>
                  <a:schemeClr val="tx1"/>
                </a:solidFill>
                <a:latin typeface="Liberation Sans" panose="020B0604020202020204" pitchFamily="34" charset="0"/>
              </a:rPr>
              <a:t> </a:t>
            </a:r>
            <a:endParaRPr lang="en-US" sz="900" dirty="0">
              <a:solidFill>
                <a:schemeClr val="tx1"/>
              </a:solidFill>
              <a:latin typeface="Liberation Sans" panose="020B0604020202020204" pitchFamily="34" charset="0"/>
            </a:endParaRP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a:t>
            </a:r>
            <a:r>
              <a:rPr lang="en-US" sz="900" dirty="0" err="1" smtClean="0">
                <a:solidFill>
                  <a:schemeClr val="tx1"/>
                </a:solidFill>
                <a:latin typeface="Liberation Sans" panose="020B0604020202020204" pitchFamily="34" charset="0"/>
              </a:rPr>
              <a:t>çerezleri</a:t>
            </a:r>
            <a:r>
              <a:rPr lang="en-US" sz="900" dirty="0" smtClean="0">
                <a:solidFill>
                  <a:schemeClr val="tx1"/>
                </a:solidFill>
                <a:latin typeface="Liberation Sans" panose="020B0604020202020204" pitchFamily="34" charset="0"/>
              </a:rPr>
              <a:t>, HTML form </a:t>
            </a:r>
            <a:r>
              <a:rPr lang="en-US" sz="900" dirty="0" err="1" smtClean="0">
                <a:solidFill>
                  <a:schemeClr val="tx1"/>
                </a:solidFill>
                <a:latin typeface="Liberation Sans" panose="020B0604020202020204" pitchFamily="34" charset="0"/>
              </a:rPr>
              <a:t>parametreleri</a:t>
            </a:r>
            <a:r>
              <a:rPr lang="en-US" sz="900" dirty="0" smtClean="0">
                <a:solidFill>
                  <a:schemeClr val="tx1"/>
                </a:solidFill>
                <a:latin typeface="Liberation Sans" panose="020B0604020202020204" pitchFamily="34" charset="0"/>
              </a:rPr>
              <a:t>, API </a:t>
            </a:r>
            <a:r>
              <a:rPr lang="en-US" sz="900" dirty="0" err="1" smtClean="0">
                <a:solidFill>
                  <a:schemeClr val="tx1"/>
                </a:solidFill>
                <a:latin typeface="Liberation Sans" panose="020B0604020202020204" pitchFamily="34" charset="0"/>
              </a:rPr>
              <a:t>kimlik</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doğrulama</a:t>
            </a:r>
            <a:r>
              <a:rPr lang="en-US" sz="900" dirty="0" smtClean="0">
                <a:solidFill>
                  <a:schemeClr val="tx1"/>
                </a:solidFill>
                <a:latin typeface="Liberation Sans" panose="020B0604020202020204" pitchFamily="34" charset="0"/>
              </a:rPr>
              <a:t> </a:t>
            </a:r>
            <a:r>
              <a:rPr lang="en-US" sz="900" dirty="0" err="1" smtClean="0">
                <a:solidFill>
                  <a:schemeClr val="tx1"/>
                </a:solidFill>
                <a:latin typeface="Liberation Sans" panose="020B0604020202020204" pitchFamily="34" charset="0"/>
              </a:rPr>
              <a:t>tokenleri</a:t>
            </a:r>
            <a:endParaRPr lang="en-US" sz="900" dirty="0">
              <a:solidFill>
                <a:schemeClr val="tx1"/>
              </a:solidFill>
              <a:latin typeface="Liberation Sans" panose="020B0604020202020204" pitchFamily="34" charset="0"/>
            </a:endParaRPr>
          </a:p>
          <a:p>
            <a:r>
              <a:rPr lang="en-US" sz="900" dirty="0">
                <a:solidFill>
                  <a:schemeClr val="tx1"/>
                </a:solidFill>
                <a:latin typeface="Liberation Sans" panose="020B0604020202020204" pitchFamily="34" charset="0"/>
              </a:rPr>
              <a:t/>
            </a:r>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React </a:t>
            </a:r>
            <a:r>
              <a:rPr lang="en-US" sz="900" dirty="0" err="1">
                <a:solidFill>
                  <a:schemeClr val="tx2"/>
                </a:solidFill>
                <a:latin typeface="Liberation Sans" panose="020B0604020202020204" pitchFamily="34" charset="0"/>
                <a:cs typeface="Liberation Sans" panose="020B0604020202020204" pitchFamily="34" charset="0"/>
              </a:rPr>
              <a:t>uygulaması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takım</a:t>
            </a:r>
            <a:r>
              <a:rPr lang="en-US" sz="900" dirty="0">
                <a:solidFill>
                  <a:schemeClr val="tx2"/>
                </a:solidFill>
                <a:latin typeface="Liberation Sans" panose="020B0604020202020204" pitchFamily="34" charset="0"/>
                <a:cs typeface="Liberation Sans" panose="020B0604020202020204" pitchFamily="34" charset="0"/>
              </a:rPr>
              <a:t> Spring Boot </a:t>
            </a:r>
            <a:r>
              <a:rPr lang="en-US" sz="900" dirty="0" err="1">
                <a:solidFill>
                  <a:schemeClr val="tx2"/>
                </a:solidFill>
                <a:latin typeface="Liberation Sans" panose="020B0604020202020204" pitchFamily="34" charset="0"/>
                <a:cs typeface="Liberation Sans" panose="020B0604020202020204" pitchFamily="34" charset="0"/>
              </a:rPr>
              <a:t>mikroservislerini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çağırmaktadır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Programcılar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fonksiyonel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programcılar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kodlarının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değişmez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olduğundan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emin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çalışmıştır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Bunun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buldukları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çözüm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durum </a:t>
            </a:r>
            <a:r>
              <a:rPr lang="en-US" sz="900" dirty="0" err="1">
                <a:solidFill>
                  <a:schemeClr val="tx2"/>
                </a:solidFill>
                <a:latin typeface="Liberation Sans" panose="020B0604020202020204" pitchFamily="34" charset="0"/>
                <a:cs typeface="Liberation Sans" panose="020B0604020202020204" pitchFamily="34" charset="0"/>
              </a:rPr>
              <a:t>bilgisini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nesneleştirmek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her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istekte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tekrar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gönderip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almaktır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"R00" Java </a:t>
            </a:r>
            <a:r>
              <a:rPr lang="en-US" sz="900" dirty="0" err="1">
                <a:solidFill>
                  <a:schemeClr val="tx2"/>
                </a:solidFill>
                <a:latin typeface="Liberation Sans" panose="020B0604020202020204" pitchFamily="34" charset="0"/>
                <a:cs typeface="Liberation Sans" panose="020B0604020202020204" pitchFamily="34" charset="0"/>
              </a:rPr>
              <a:t>nesnesi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imzasını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fark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edebilir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Java Serial Killer </a:t>
            </a:r>
            <a:r>
              <a:rPr lang="en-US" sz="900" dirty="0" err="1">
                <a:solidFill>
                  <a:schemeClr val="tx2"/>
                </a:solidFill>
                <a:latin typeface="Liberation Sans" panose="020B0604020202020204" pitchFamily="34" charset="0"/>
                <a:cs typeface="Liberation Sans" panose="020B0604020202020204" pitchFamily="34" charset="0"/>
              </a:rPr>
              <a:t>aracını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sunucusu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üzerinde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uzaktan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çalıştırabilir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PHP </a:t>
            </a:r>
            <a:r>
              <a:rPr lang="en-US" sz="900" dirty="0" err="1">
                <a:solidFill>
                  <a:schemeClr val="tx2"/>
                </a:solidFill>
                <a:latin typeface="Liberation Sans" panose="020B0604020202020204" pitchFamily="34" charset="0"/>
                <a:cs typeface="Liberation Sans" panose="020B0604020202020204" pitchFamily="34" charset="0"/>
              </a:rPr>
              <a:t>formu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ID </a:t>
            </a:r>
            <a:r>
              <a:rPr lang="en-US" sz="900" dirty="0" err="1">
                <a:solidFill>
                  <a:schemeClr val="tx2"/>
                </a:solidFill>
                <a:latin typeface="Liberation Sans" panose="020B0604020202020204" pitchFamily="34" charset="0"/>
                <a:cs typeface="Liberation Sans" panose="020B0604020202020204" pitchFamily="34" charset="0"/>
              </a:rPr>
              <a:t>değerini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rolünü</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özetini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diğer</a:t>
            </a:r>
            <a:r>
              <a:rPr lang="en-US" sz="900" dirty="0">
                <a:solidFill>
                  <a:schemeClr val="tx2"/>
                </a:solidFill>
                <a:latin typeface="Liberation Sans" panose="020B0604020202020204" pitchFamily="34" charset="0"/>
                <a:cs typeface="Liberation Sans" panose="020B0604020202020204" pitchFamily="34" charset="0"/>
              </a:rPr>
              <a:t> durum </a:t>
            </a:r>
            <a:r>
              <a:rPr lang="en-US" sz="900" dirty="0" err="1">
                <a:solidFill>
                  <a:schemeClr val="tx2"/>
                </a:solidFill>
                <a:latin typeface="Liberation Sans" panose="020B0604020202020204" pitchFamily="34" charset="0"/>
                <a:cs typeface="Liberation Sans" panose="020B0604020202020204" pitchFamily="34" charset="0"/>
              </a:rPr>
              <a:t>bilgilerini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taşıyan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süper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çerez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kaydetmek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PHP </a:t>
            </a:r>
            <a:r>
              <a:rPr lang="en-US" sz="900" dirty="0" err="1">
                <a:solidFill>
                  <a:schemeClr val="tx2"/>
                </a:solidFill>
                <a:latin typeface="Liberation Sans" panose="020B0604020202020204" pitchFamily="34" charset="0"/>
                <a:cs typeface="Liberation Sans" panose="020B0604020202020204" pitchFamily="34" charset="0"/>
              </a:rPr>
              <a:t>nesne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serileştirmesini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kullanmaktadır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err="1">
                <a:solidFill>
                  <a:srgbClr val="000000"/>
                </a:solidFill>
                <a:latin typeface="Liberation Sans" panose="020B0604020202020204" pitchFamily="34" charset="0"/>
                <a:cs typeface="Liberation Sans" panose="020B0604020202020204" pitchFamily="34" charset="0"/>
              </a:rPr>
              <a:t>Saldırgan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serileştirilen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nesneyi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yönetici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hakları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elde</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etmek</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için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değiştirebilecektir</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1"/>
                </a:solidFill>
                <a:latin typeface="Exo 2" panose="00000500000000000000" pitchFamily="2" charset="0"/>
                <a:cs typeface="Liberation Sans" panose="020B0604020202020204" pitchFamily="34" charset="0"/>
              </a:rPr>
              <a:t>Kaynaklar</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4"/>
              </a:rPr>
              <a:t>Kopya</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Ters</a:t>
            </a:r>
            <a:r>
              <a:rPr lang="en-US" sz="900" dirty="0" smtClean="0">
                <a:solidFill>
                  <a:schemeClr val="tx1"/>
                </a:solidFill>
                <a:latin typeface="Liberation Sans" panose="020B0604020202020204" pitchFamily="34" charset="0"/>
                <a:cs typeface="Liberation Sans" panose="020B0604020202020204" pitchFamily="34" charset="0"/>
                <a:hlinkClick r:id="rId4"/>
              </a:rPr>
              <a:t> </a:t>
            </a:r>
            <a:r>
              <a:rPr lang="en-US" sz="900" dirty="0" err="1" smtClean="0">
                <a:solidFill>
                  <a:schemeClr val="tx1"/>
                </a:solidFill>
                <a:latin typeface="Liberation Sans" panose="020B0604020202020204" pitchFamily="34" charset="0"/>
                <a:cs typeface="Liberation Sans" panose="020B0604020202020204" pitchFamily="34" charset="0"/>
                <a:hlinkClick r:id="rId4"/>
              </a:rPr>
              <a:t>Serileştirme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5"/>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5"/>
              </a:rPr>
              <a:t>Proaktif</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Kontroller</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Tüm</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Girdilerin</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Doğrulanması</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6"/>
              </a:rPr>
              <a:t>Uygulama</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Güvenliği</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Doğrulama</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Standardı</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
            </a:r>
            <a:r>
              <a:rPr lang="en-AU" sz="900" dirty="0" smtClean="0">
                <a:solidFill>
                  <a:schemeClr val="tx1"/>
                </a:solidFill>
                <a:latin typeface="Liberation Sans" panose="020B0604020202020204" pitchFamily="34" charset="0"/>
                <a:cs typeface="Liberation Sans" panose="020B0604020202020204" pitchFamily="34" charset="0"/>
                <a:hlinkClick r:id="rId8"/>
              </a:rPr>
              <a:t>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err="1" smtClean="0">
                <a:solidFill>
                  <a:schemeClr val="tx1"/>
                </a:solidFill>
                <a:latin typeface="Exo 2" panose="00000500000000000000" pitchFamily="2" charset="0"/>
                <a:cs typeface="Liberation Sans" panose="020B0604020202020204" pitchFamily="34" charset="0"/>
              </a:rPr>
              <a:t>Dış</a:t>
            </a:r>
            <a:r>
              <a:rPr lang="en-US" sz="1200" b="1" dirty="0" smtClean="0">
                <a:solidFill>
                  <a:schemeClr val="tx1"/>
                </a:solidFill>
                <a:latin typeface="Exo 2" panose="00000500000000000000" pitchFamily="2" charset="0"/>
                <a:cs typeface="Liberation Sans" panose="020B0604020202020204" pitchFamily="34" charset="0"/>
              </a:rPr>
              <a:t> </a:t>
            </a:r>
            <a:r>
              <a:rPr lang="en-US" sz="1200" b="1" dirty="0" err="1" smtClean="0">
                <a:solidFill>
                  <a:schemeClr val="tx1"/>
                </a:solidFill>
                <a:latin typeface="Exo 2" panose="00000500000000000000" pitchFamily="2" charset="0"/>
                <a:cs typeface="Liberation Sans" panose="020B0604020202020204" pitchFamily="34" charset="0"/>
              </a:rPr>
              <a:t>Kaynaklar</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a:t>
            </a:r>
            <a:r>
              <a:rPr lang="en-US" sz="900" dirty="0" err="1" smtClean="0">
                <a:solidFill>
                  <a:schemeClr val="tx1"/>
                </a:solidFill>
                <a:latin typeface="Liberation Sans" panose="020B0604020202020204" pitchFamily="34" charset="0"/>
                <a:cs typeface="Liberation Sans" panose="020B0604020202020204" pitchFamily="34" charset="0"/>
                <a:hlinkClick r:id="rId12"/>
              </a:rPr>
              <a:t>Güvenlik</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dirty="0" err="1">
                <a:solidFill>
                  <a:schemeClr val="tx1"/>
                </a:solidFill>
                <a:latin typeface="Liberation Sans" panose="020B0604020202020204" pitchFamily="34" charset="0"/>
                <a:cs typeface="Liberation Sans" panose="020B0604020202020204" pitchFamily="34" charset="0"/>
              </a:rPr>
              <a:t>Tek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yapısal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çözüm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güvenilmeyen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kaynaklardan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serileştirilmiş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nesneleri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kabul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etmemek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sadece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birincil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tiplerine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ortamlarının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kullanımıdır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Bu </a:t>
            </a:r>
            <a:r>
              <a:rPr lang="en-US" sz="900" dirty="0" err="1">
                <a:solidFill>
                  <a:schemeClr val="tx1"/>
                </a:solidFill>
                <a:latin typeface="Liberation Sans" panose="020B0604020202020204" pitchFamily="34" charset="0"/>
                <a:cs typeface="Liberation Sans" panose="020B0604020202020204" pitchFamily="34" charset="0"/>
              </a:rPr>
              <a:t>mümkün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değilse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aşağıdakilerden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birisi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birkaçı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düşünülmelidir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nesne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oluşumunu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değişimini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engellemek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herhangi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serileştirilmiş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nesne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üzerinde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dijital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imzalar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bütünlük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kontrollerinin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uygulanması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cs typeface="Liberation Sans" panose="020B0604020202020204" pitchFamily="34" charset="0"/>
              </a:rPr>
              <a:t>Genellikle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tanımlanabilir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sınıf</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seti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beklediği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nesne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oluşturmadan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önce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sırasında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katı</a:t>
            </a:r>
            <a:r>
              <a:rPr lang="en-US" sz="900" dirty="0">
                <a:solidFill>
                  <a:schemeClr val="tx1"/>
                </a:solidFill>
                <a:latin typeface="Liberation Sans" panose="020B0604020202020204" pitchFamily="34" charset="0"/>
                <a:cs typeface="Liberation Sans" panose="020B0604020202020204" pitchFamily="34" charset="0"/>
              </a:rPr>
              <a:t> tip </a:t>
            </a:r>
            <a:r>
              <a:rPr lang="en-US" sz="900" dirty="0" err="1">
                <a:solidFill>
                  <a:schemeClr val="tx1"/>
                </a:solidFill>
                <a:latin typeface="Liberation Sans" panose="020B0604020202020204" pitchFamily="34" charset="0"/>
                <a:cs typeface="Liberation Sans" panose="020B0604020202020204" pitchFamily="34" charset="0"/>
              </a:rPr>
              <a:t>kısıtlamalarının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zorunlu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tutulması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Mümkün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olduğu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ölçüde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kodun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izole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düşük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gerektiren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ortamlarda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çalıştırılması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Gelen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tipin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beklenen</a:t>
            </a:r>
            <a:r>
              <a:rPr lang="en-US" sz="900" dirty="0">
                <a:solidFill>
                  <a:schemeClr val="tx1"/>
                </a:solidFill>
                <a:latin typeface="Liberation Sans" panose="020B0604020202020204" pitchFamily="34" charset="0"/>
                <a:cs typeface="Liberation Sans" panose="020B0604020202020204" pitchFamily="34" charset="0"/>
              </a:rPr>
              <a:t> tip </a:t>
            </a:r>
            <a:r>
              <a:rPr lang="en-US" sz="900" dirty="0" err="1">
                <a:solidFill>
                  <a:schemeClr val="tx1"/>
                </a:solidFill>
                <a:latin typeface="Liberation Sans" panose="020B0604020202020204" pitchFamily="34" charset="0"/>
                <a:cs typeface="Liberation Sans" panose="020B0604020202020204" pitchFamily="34" charset="0"/>
              </a:rPr>
              <a:t>olmadığı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istisnaları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başarısızlıkları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loglanmalı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istisna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atmalıdır</a:t>
            </a:r>
            <a:r>
              <a:rPr lang="en-US" sz="900" dirty="0" smtClean="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konteyner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sunuculardan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bunlardan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çıkan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bağlantılarının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kısıtlanması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izlenmesi</a:t>
            </a:r>
            <a:r>
              <a:rPr lang="en-US" sz="900" dirty="0" smtClean="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serileştirmenin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izlenmesi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sürekli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ters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serileştirme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yaptığında</a:t>
            </a:r>
            <a:r>
              <a:rPr lang="en-US" sz="900" dirty="0">
                <a:solidFill>
                  <a:schemeClr val="tx1"/>
                </a:solidFill>
                <a:latin typeface="Liberation Sans" panose="020B0604020202020204" pitchFamily="34" charset="0"/>
                <a:cs typeface="Liberation Sans" panose="020B0604020202020204" pitchFamily="34" charset="0"/>
              </a:rPr>
              <a:t> alarm </a:t>
            </a:r>
            <a:r>
              <a:rPr lang="en-US" sz="900" dirty="0" err="1">
                <a:solidFill>
                  <a:schemeClr val="tx1"/>
                </a:solidFill>
                <a:latin typeface="Liberation Sans" panose="020B0604020202020204" pitchFamily="34" charset="0"/>
                <a:cs typeface="Liberation Sans" panose="020B0604020202020204" pitchFamily="34" charset="0"/>
              </a:rPr>
              <a:t>üretilmesi</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Güvensiz</a:t>
            </a:r>
            <a:r>
              <a:rPr lang="en-US" dirty="0" smtClean="0">
                <a:latin typeface="Exo 2" panose="00000500000000000000" pitchFamily="2" charset="0"/>
              </a:rPr>
              <a:t> </a:t>
            </a:r>
            <a:r>
              <a:rPr lang="en-US" dirty="0" err="1" smtClean="0">
                <a:latin typeface="Exo 2" panose="00000500000000000000" pitchFamily="2" charset="0"/>
              </a:rPr>
              <a:t>Ters</a:t>
            </a:r>
            <a:r>
              <a:rPr lang="en-US" dirty="0" smtClean="0">
                <a:latin typeface="Exo 2" panose="00000500000000000000" pitchFamily="2" charset="0"/>
              </a:rPr>
              <a:t> </a:t>
            </a:r>
            <a:r>
              <a:rPr lang="en-US" dirty="0" err="1" smtClean="0">
                <a:latin typeface="Exo 2" panose="00000500000000000000" pitchFamily="2" charset="0"/>
              </a:rPr>
              <a:t>Serileştirme</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970535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tx1"/>
                          </a:solidFill>
                          <a:latin typeface="Liberation Sans" panose="020B0604020202020204"/>
                          <a:cs typeface="Liberation Sans" panose="020B0604020202020204" pitchFamily="34" charset="0"/>
                        </a:rPr>
                        <a:t>İstismar</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tx1"/>
                          </a:solidFill>
                          <a:latin typeface="Liberation Sans" panose="020B0604020202020204"/>
                          <a:cs typeface="Liberation Sans" panose="020B0604020202020204" pitchFamily="34" charset="0"/>
                        </a:rPr>
                        <a:t>Yaygınlık</a:t>
                      </a:r>
                      <a:r>
                        <a:rPr lang="en-US" sz="1000" b="1" baseline="0" dirty="0" smtClean="0">
                          <a:solidFill>
                            <a:schemeClr val="tx1"/>
                          </a:solidFill>
                          <a:latin typeface="Liberation Sans" panose="020B0604020202020204"/>
                          <a:cs typeface="Liberation Sans" panose="020B0604020202020204" pitchFamily="34" charset="0"/>
                        </a:rPr>
                        <a:t>:</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a:cs typeface="Liberation Sans" panose="020B0604020202020204" pitchFamily="34" charset="0"/>
                        </a:rPr>
                        <a:t>Tespit</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Edilebilirlik</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smtClean="0">
                          <a:solidFill>
                            <a:schemeClr val="bg1"/>
                          </a:solidFill>
                          <a:latin typeface="Liberation Sans" panose="020B0604020202020204"/>
                          <a:cs typeface="Liberation Sans" panose="020B0604020202020204" pitchFamily="34" charset="0"/>
                        </a:rPr>
                        <a:t>Teknik</a:t>
                      </a:r>
                      <a:r>
                        <a:rPr lang="en-US" sz="1000" b="1" baseline="0" dirty="0" smtClean="0">
                          <a:solidFill>
                            <a:schemeClr val="bg1"/>
                          </a:solidFill>
                          <a:latin typeface="Liberation Sans" panose="020B0604020202020204"/>
                          <a:cs typeface="Liberation Sans" panose="020B0604020202020204" pitchFamily="34" charset="0"/>
                        </a:rPr>
                        <a:t>:</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1000" b="0" i="0" dirty="0" err="1" smtClean="0">
                          <a:solidFill>
                            <a:srgbClr val="24292E"/>
                          </a:solidFill>
                          <a:effectLst/>
                          <a:latin typeface="Liberation Sans" panose="020B0604020202020204" pitchFamily="34" charset="0"/>
                          <a:cs typeface="Liberation Sans" panose="020B0604020202020204" pitchFamily="34" charset="0"/>
                        </a:rPr>
                        <a:t>Hazır</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istismarlar</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altta</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yatan</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istismar</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kodunda</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değişiklik</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yapılmadığında</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nadiren</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çalıştığı</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için</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ters</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serileştirme</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açıklıklarının</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istismarı</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daha</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zor</a:t>
                      </a:r>
                      <a:r>
                        <a:rPr lang="en-US" sz="1000" b="0" i="0" dirty="0" smtClean="0">
                          <a:solidFill>
                            <a:srgbClr val="24292E"/>
                          </a:solidFill>
                          <a:effectLst/>
                          <a:latin typeface="Liberation Sans" panose="020B0604020202020204" pitchFamily="34" charset="0"/>
                          <a:cs typeface="Liberation Sans" panose="020B0604020202020204" pitchFamily="34" charset="0"/>
                        </a:rPr>
                        <a:t> </a:t>
                      </a:r>
                      <a:r>
                        <a:rPr lang="en-US" sz="1000" b="0" i="0" dirty="0" err="1" smtClean="0">
                          <a:solidFill>
                            <a:srgbClr val="24292E"/>
                          </a:solidFill>
                          <a:effectLst/>
                          <a:latin typeface="Liberation Sans" panose="020B0604020202020204" pitchFamily="34" charset="0"/>
                          <a:cs typeface="Liberation Sans" panose="020B0604020202020204" pitchFamily="34" charset="0"/>
                        </a:rPr>
                        <a:t>olmaktadır</a:t>
                      </a:r>
                      <a:r>
                        <a:rPr lang="en-US" sz="1000" b="0" i="0" dirty="0" smtClean="0">
                          <a:solidFill>
                            <a:srgbClr val="24292E"/>
                          </a:solidFill>
                          <a:effectLst/>
                          <a:latin typeface="Liberation Sans" panose="020B0604020202020204" pitchFamily="34" charset="0"/>
                          <a:cs typeface="Liberation Sans" panose="020B0604020202020204" pitchFamily="34" charset="0"/>
                        </a:rPr>
                        <a:t>.</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smtClean="0">
                          <a:ln>
                            <a:noFill/>
                          </a:ln>
                          <a:solidFill>
                            <a:srgbClr val="000000"/>
                          </a:solidFill>
                          <a:latin typeface="Liberation Sans" panose="020B0604020202020204" pitchFamily="34" charset="0"/>
                          <a:cs typeface="Liberation Sans" panose="020B0604020202020204" pitchFamily="34" charset="0"/>
                        </a:rPr>
                        <a:t>Bu </a:t>
                      </a:r>
                      <a:r>
                        <a:rPr lang="en-US" sz="1000" dirty="0" err="1" smtClean="0">
                          <a:ln>
                            <a:noFill/>
                          </a:ln>
                          <a:solidFill>
                            <a:srgbClr val="000000"/>
                          </a:solidFill>
                          <a:latin typeface="Liberation Sans" panose="020B0604020202020204" pitchFamily="34" charset="0"/>
                          <a:cs typeface="Liberation Sans" panose="020B0604020202020204" pitchFamily="34" charset="0"/>
                        </a:rPr>
                        <a:t>açıklık</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hlinkClick r:id="rId14"/>
                        </a:rPr>
                        <a:t>endüstri</a:t>
                      </a:r>
                      <a:r>
                        <a:rPr lang="en-US" sz="1000" dirty="0" smtClean="0">
                          <a:ln>
                            <a:noFill/>
                          </a:ln>
                          <a:solidFill>
                            <a:srgbClr val="000000"/>
                          </a:solidFill>
                          <a:latin typeface="Liberation Sans" panose="020B0604020202020204" pitchFamily="34" charset="0"/>
                          <a:cs typeface="Liberation Sans" panose="020B0604020202020204" pitchFamily="34" charset="0"/>
                          <a:hlinkClick r:id="rId14"/>
                        </a:rPr>
                        <a:t> </a:t>
                      </a:r>
                      <a:r>
                        <a:rPr lang="en-US" sz="1000" dirty="0" err="1" smtClean="0">
                          <a:ln>
                            <a:noFill/>
                          </a:ln>
                          <a:solidFill>
                            <a:srgbClr val="000000"/>
                          </a:solidFill>
                          <a:latin typeface="Liberation Sans" panose="020B0604020202020204" pitchFamily="34" charset="0"/>
                          <a:cs typeface="Liberation Sans" panose="020B0604020202020204" pitchFamily="34" charset="0"/>
                          <a:hlinkClick r:id="rId14"/>
                        </a:rPr>
                        <a:t>anketine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dayanarak</a:t>
                      </a:r>
                      <a:r>
                        <a:rPr lang="en-US" sz="1000" dirty="0" smtClean="0">
                          <a:ln>
                            <a:noFill/>
                          </a:ln>
                          <a:solidFill>
                            <a:srgbClr val="000000"/>
                          </a:solidFill>
                          <a:latin typeface="Liberation Sans" panose="020B0604020202020204" pitchFamily="34" charset="0"/>
                          <a:cs typeface="Liberation Sans" panose="020B0604020202020204" pitchFamily="34" charset="0"/>
                        </a:rPr>
                        <a:t> İlk 10 </a:t>
                      </a:r>
                      <a:r>
                        <a:rPr lang="en-US" sz="1000" dirty="0" err="1" smtClean="0">
                          <a:ln>
                            <a:noFill/>
                          </a:ln>
                          <a:solidFill>
                            <a:srgbClr val="000000"/>
                          </a:solidFill>
                          <a:latin typeface="Liberation Sans" panose="020B0604020202020204" pitchFamily="34" charset="0"/>
                          <a:cs typeface="Liberation Sans" panose="020B0604020202020204" pitchFamily="34" charset="0"/>
                        </a:rPr>
                        <a:t>içerisinde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yer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almaktadır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ve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hesaplanabilir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bir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veriye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dayanmamaktadır</a:t>
                      </a:r>
                      <a:r>
                        <a:rPr lang="en-US" sz="1000" dirty="0" smtClean="0">
                          <a:ln>
                            <a:noFill/>
                          </a:ln>
                          <a:solidFill>
                            <a:srgbClr val="00000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1000" dirty="0" err="1" smtClean="0">
                          <a:ln>
                            <a:noFill/>
                          </a:ln>
                          <a:solidFill>
                            <a:srgbClr val="000000"/>
                          </a:solidFill>
                          <a:latin typeface="Liberation Sans" panose="020B0604020202020204" pitchFamily="34" charset="0"/>
                          <a:cs typeface="Liberation Sans" panose="020B0604020202020204" pitchFamily="34" charset="0"/>
                        </a:rPr>
                        <a:t>Bazı</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araçlar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ters</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serileştirme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açıklıklarını</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bulabilir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ancak</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problemin</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varlığını</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doğrulamak</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için</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genellikle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insan</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faktörü</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gerekmektedir</a:t>
                      </a:r>
                      <a:r>
                        <a:rPr lang="en-US" sz="1000" dirty="0" smtClean="0">
                          <a:ln>
                            <a:noFill/>
                          </a:ln>
                          <a:solidFill>
                            <a:srgbClr val="000000"/>
                          </a:solidFill>
                          <a:latin typeface="Liberation Sans" panose="020B0604020202020204" pitchFamily="34" charset="0"/>
                          <a:cs typeface="Liberation Sans" panose="020B0604020202020204" pitchFamily="34" charset="0"/>
                        </a:rPr>
                        <a:t>. Bu </a:t>
                      </a:r>
                      <a:r>
                        <a:rPr lang="en-US" sz="1000" dirty="0" err="1" smtClean="0">
                          <a:ln>
                            <a:noFill/>
                          </a:ln>
                          <a:solidFill>
                            <a:srgbClr val="000000"/>
                          </a:solidFill>
                          <a:latin typeface="Liberation Sans" panose="020B0604020202020204" pitchFamily="34" charset="0"/>
                          <a:cs typeface="Liberation Sans" panose="020B0604020202020204" pitchFamily="34" charset="0"/>
                        </a:rPr>
                        <a:t>problemi</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tespit</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etmek</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ve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çözmek</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için</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araçlar</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geliştikçe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ters</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serileştirme</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için</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yaygınlık</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verisinin</a:t>
                      </a:r>
                      <a:r>
                        <a:rPr lang="en-US" sz="1000" dirty="0" smtClean="0">
                          <a:ln>
                            <a:noFill/>
                          </a:ln>
                          <a:solidFill>
                            <a:srgbClr val="000000"/>
                          </a:solidFill>
                          <a:latin typeface="Liberation Sans" panose="020B0604020202020204" pitchFamily="34" charset="0"/>
                          <a:cs typeface="Liberation Sans" panose="020B0604020202020204" pitchFamily="34" charset="0"/>
                        </a:rPr>
                        <a:t> de </a:t>
                      </a:r>
                      <a:r>
                        <a:rPr lang="en-US" sz="1000" dirty="0" err="1" smtClean="0">
                          <a:ln>
                            <a:noFill/>
                          </a:ln>
                          <a:solidFill>
                            <a:srgbClr val="000000"/>
                          </a:solidFill>
                          <a:latin typeface="Liberation Sans" panose="020B0604020202020204" pitchFamily="34" charset="0"/>
                          <a:cs typeface="Liberation Sans" panose="020B0604020202020204" pitchFamily="34" charset="0"/>
                        </a:rPr>
                        <a:t>artması</a:t>
                      </a:r>
                      <a:r>
                        <a:rPr lang="en-US" sz="1000" dirty="0" smtClean="0">
                          <a:ln>
                            <a:noFill/>
                          </a:ln>
                          <a:solidFill>
                            <a:srgbClr val="000000"/>
                          </a:solidFill>
                          <a:latin typeface="Liberation Sans" panose="020B0604020202020204" pitchFamily="34" charset="0"/>
                          <a:cs typeface="Liberation Sans" panose="020B0604020202020204" pitchFamily="34" charset="0"/>
                        </a:rPr>
                        <a:t> </a:t>
                      </a:r>
                      <a:r>
                        <a:rPr lang="en-US" sz="1000" dirty="0" err="1" smtClean="0">
                          <a:ln>
                            <a:noFill/>
                          </a:ln>
                          <a:solidFill>
                            <a:srgbClr val="000000"/>
                          </a:solidFill>
                          <a:latin typeface="Liberation Sans" panose="020B0604020202020204" pitchFamily="34" charset="0"/>
                          <a:cs typeface="Liberation Sans" panose="020B0604020202020204" pitchFamily="34" charset="0"/>
                        </a:rPr>
                        <a:t>beklenmektedir</a:t>
                      </a:r>
                      <a:r>
                        <a:rPr lang="en-US" sz="1000" dirty="0" smtClean="0">
                          <a:ln>
                            <a:noFill/>
                          </a:ln>
                          <a:solidFill>
                            <a:srgbClr val="000000"/>
                          </a:solidFill>
                          <a:latin typeface="Liberation Sans" panose="020B0604020202020204" pitchFamily="34" charset="0"/>
                          <a:cs typeface="Liberation Sans" panose="020B0604020202020204" pitchFamily="34" charset="0"/>
                        </a:rPr>
                        <a:t>.</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err="1" smtClean="0">
                          <a:solidFill>
                            <a:srgbClr val="000000"/>
                          </a:solidFill>
                          <a:latin typeface="Liberation Sans" panose="020B0604020202020204" pitchFamily="34" charset="0"/>
                          <a:cs typeface="Liberation Sans" panose="020B0604020202020204" pitchFamily="34" charset="0"/>
                        </a:rPr>
                        <a:t>Ters</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serileştirme</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açıklıklarının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etkileri</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abartılamaz</a:t>
                      </a:r>
                      <a:r>
                        <a:rPr lang="en-US" sz="1000" dirty="0" smtClean="0">
                          <a:solidFill>
                            <a:srgbClr val="000000"/>
                          </a:solidFill>
                          <a:latin typeface="Liberation Sans" panose="020B0604020202020204" pitchFamily="34" charset="0"/>
                          <a:cs typeface="Liberation Sans" panose="020B0604020202020204" pitchFamily="34" charset="0"/>
                        </a:rPr>
                        <a:t>. Bu </a:t>
                      </a:r>
                      <a:r>
                        <a:rPr lang="en-US" sz="1000" dirty="0" err="1" smtClean="0">
                          <a:solidFill>
                            <a:srgbClr val="000000"/>
                          </a:solidFill>
                          <a:latin typeface="Liberation Sans" panose="020B0604020202020204" pitchFamily="34" charset="0"/>
                          <a:cs typeface="Liberation Sans" panose="020B0604020202020204" pitchFamily="34" charset="0"/>
                        </a:rPr>
                        <a:t>açıklıklar</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mümkün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olan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en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ciddi</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risklerden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birisi</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olan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uzaktan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kod</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çalıştırma</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saldırına</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yol</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açabilmektedir</a:t>
                      </a:r>
                      <a:r>
                        <a:rPr lang="en-US" sz="1000" dirty="0" smtClean="0">
                          <a:solidFill>
                            <a:srgbClr val="0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1000" dirty="0" err="1" smtClean="0">
                          <a:solidFill>
                            <a:srgbClr val="000000"/>
                          </a:solidFill>
                          <a:latin typeface="Liberation Sans" panose="020B0604020202020204" pitchFamily="34" charset="0"/>
                          <a:cs typeface="Liberation Sans" panose="020B0604020202020204" pitchFamily="34" charset="0"/>
                        </a:rPr>
                        <a:t>İş</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etkisi</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uygulama</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ve</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verinin</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koruma</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gereksinimlerine</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göre</a:t>
                      </a:r>
                      <a:r>
                        <a:rPr lang="en-US" sz="1000" dirty="0" smtClean="0">
                          <a:solidFill>
                            <a:srgbClr val="000000"/>
                          </a:solidFill>
                          <a:latin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panose="020B0604020202020204" pitchFamily="34" charset="0"/>
                          <a:cs typeface="Liberation Sans" panose="020B0604020202020204" pitchFamily="34" charset="0"/>
                        </a:rPr>
                        <a:t>değişmektedir</a:t>
                      </a:r>
                      <a:r>
                        <a:rPr lang="en-US" sz="1000" dirty="0" smtClean="0">
                          <a:solidFill>
                            <a:srgbClr val="000000"/>
                          </a:solidFill>
                          <a:latin typeface="Liberation Sans" panose="020B0604020202020204" pitchFamily="34" charset="0"/>
                          <a:cs typeface="Liberation Sans" panose="020B0604020202020204" pitchFamily="34" charset="0"/>
                        </a:rPr>
                        <a:t>.</a:t>
                      </a: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b="1" dirty="0" err="1" smtClean="0">
                <a:solidFill>
                  <a:schemeClr val="tx1"/>
                </a:solidFill>
                <a:latin typeface="Liberation Sans" panose="020B0604020202020204" pitchFamily="34" charset="0"/>
                <a:cs typeface="Liberation Sans" panose="020B0604020202020204" pitchFamily="34" charset="0"/>
              </a:rPr>
              <a:t>Senaryo</a:t>
            </a:r>
            <a:r>
              <a:rPr lang="en-US" sz="900" b="1" dirty="0" smtClean="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#1: </a:t>
            </a:r>
            <a:r>
              <a:rPr lang="en-US" sz="900" dirty="0" err="1" smtClean="0">
                <a:solidFill>
                  <a:schemeClr val="tx1"/>
                </a:solidFill>
                <a:latin typeface="Liberation Sans" panose="020B0604020202020204" pitchFamily="34" charset="0"/>
                <a:cs typeface="Liberation Sans" panose="020B0604020202020204" pitchFamily="34" charset="0"/>
              </a:rPr>
              <a:t>Bileşenler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genellikle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sahip</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olduğu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yetkilerle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çalışmaktadır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yüzden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herhangi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bileşendeki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ciddi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sonuç</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doğurabilmektedir</a:t>
            </a:r>
            <a:r>
              <a:rPr lang="en-US" sz="900" dirty="0">
                <a:solidFill>
                  <a:schemeClr val="tx1"/>
                </a:solidFill>
                <a:latin typeface="Liberation Sans" panose="020B0604020202020204" pitchFamily="34" charset="0"/>
                <a:cs typeface="Liberation Sans" panose="020B0604020202020204" pitchFamily="34" charset="0"/>
              </a:rPr>
              <a:t>. Bu </a:t>
            </a:r>
            <a:r>
              <a:rPr lang="en-US" sz="900" dirty="0" err="1">
                <a:solidFill>
                  <a:schemeClr val="tx1"/>
                </a:solidFill>
                <a:latin typeface="Liberation Sans" panose="020B0604020202020204" pitchFamily="34" charset="0"/>
                <a:cs typeface="Liberation Sans" panose="020B0604020202020204" pitchFamily="34" charset="0"/>
              </a:rPr>
              <a:t>tür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farkında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olunmadan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örn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hatası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bilinçli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örn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bileşendeki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arka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kapı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ortaya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çıkabilmektedir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Tespit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bazı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istismar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edilebilir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şunlardır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çok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ihlal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suçlanan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sunucu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üzerinde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isteğe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çalıştırılmasına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Struts 2 </a:t>
            </a:r>
            <a:r>
              <a:rPr lang="en-US" sz="900" dirty="0" err="1">
                <a:solidFill>
                  <a:schemeClr val="tx1"/>
                </a:solidFill>
                <a:latin typeface="Liberation Sans" panose="020B0604020202020204" pitchFamily="34" charset="0"/>
                <a:cs typeface="Liberation Sans" panose="020B0604020202020204" pitchFamily="34" charset="0"/>
              </a:rPr>
              <a:t>uzaktan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çalıştırma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açıklığı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cs typeface="Liberation Sans" panose="020B0604020202020204" pitchFamily="34" charset="0"/>
                <a:hlinkClick r:id="rId5"/>
              </a:rPr>
              <a:t>Nesnelerin</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err="1" smtClean="0">
                <a:solidFill>
                  <a:schemeClr val="tx1"/>
                </a:solidFill>
                <a:latin typeface="Liberation Sans" panose="020B0604020202020204" pitchFamily="34" charset="0"/>
                <a:cs typeface="Liberation Sans" panose="020B0604020202020204" pitchFamily="34" charset="0"/>
                <a:hlinkClick r:id="rId5"/>
              </a:rPr>
              <a:t>interneti</a:t>
            </a:r>
            <a:r>
              <a:rPr lang="en-US" sz="900" dirty="0" smtClean="0">
                <a:solidFill>
                  <a:schemeClr val="tx1"/>
                </a:solidFill>
                <a:latin typeface="Liberation Sans" panose="020B0604020202020204" pitchFamily="34" charset="0"/>
                <a:cs typeface="Liberation Sans" panose="020B0604020202020204" pitchFamily="34" charset="0"/>
                <a:hlinkClick r:id="rId5"/>
              </a:rPr>
              <a:t> </a:t>
            </a:r>
            <a:r>
              <a:rPr lang="en-US" sz="900" dirty="0">
                <a:solidFill>
                  <a:schemeClr val="tx1"/>
                </a:solidFill>
                <a:latin typeface="Liberation Sans" panose="020B0604020202020204" pitchFamily="34" charset="0"/>
                <a:cs typeface="Liberation Sans" panose="020B0604020202020204" pitchFamily="34" charset="0"/>
                <a:hlinkClick r:id="rId5"/>
              </a:rPr>
              <a:t>(IoT)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açısından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genellikle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zor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imkansız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olsa</a:t>
            </a:r>
            <a:r>
              <a:rPr lang="en-US" sz="900" dirty="0">
                <a:solidFill>
                  <a:schemeClr val="tx1"/>
                </a:solidFill>
                <a:latin typeface="Liberation Sans" panose="020B0604020202020204" pitchFamily="34" charset="0"/>
                <a:cs typeface="Liberation Sans" panose="020B0604020202020204" pitchFamily="34" charset="0"/>
              </a:rPr>
              <a:t> da, </a:t>
            </a:r>
            <a:r>
              <a:rPr lang="en-US" sz="900" dirty="0" err="1">
                <a:solidFill>
                  <a:schemeClr val="tx1"/>
                </a:solidFill>
                <a:latin typeface="Liberation Sans" panose="020B0604020202020204" pitchFamily="34" charset="0"/>
                <a:cs typeface="Liberation Sans" panose="020B0604020202020204" pitchFamily="34" charset="0"/>
              </a:rPr>
              <a:t>yamalarının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yüklenmesi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çok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önemli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olabilmektedir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örn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biyomedikal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cihazlar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err="1">
                <a:solidFill>
                  <a:schemeClr val="tx1"/>
                </a:solidFill>
                <a:latin typeface="Liberation Sans" panose="020B0604020202020204" pitchFamily="34" charset="0"/>
                <a:cs typeface="Liberation Sans" panose="020B0604020202020204" pitchFamily="34" charset="0"/>
              </a:rPr>
              <a:t>Yamaları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eksik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yanlış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yapılandırılmış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sistemlerin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tespiti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saldırganlara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yardım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edecek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otomatize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araçlar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bulunmaktadır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Örneğin</a:t>
            </a:r>
            <a:r>
              <a:rPr lang="en-US" sz="900" dirty="0" smtClean="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Shodan</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IoT</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arama</a:t>
            </a:r>
            <a:r>
              <a:rPr lang="en-US" sz="900" dirty="0" smtClean="0">
                <a:solidFill>
                  <a:schemeClr val="tx1"/>
                </a:solidFill>
                <a:latin typeface="Liberation Sans" panose="020B0604020202020204" pitchFamily="34" charset="0"/>
                <a:cs typeface="Liberation Sans" panose="020B0604020202020204" pitchFamily="34" charset="0"/>
                <a:hlinkClick r:id="rId6"/>
              </a:rPr>
              <a:t> </a:t>
            </a:r>
            <a:r>
              <a:rPr lang="en-US" sz="900" dirty="0" err="1" smtClean="0">
                <a:solidFill>
                  <a:schemeClr val="tx1"/>
                </a:solidFill>
                <a:latin typeface="Liberation Sans" panose="020B0604020202020204" pitchFamily="34" charset="0"/>
                <a:cs typeface="Liberation Sans" panose="020B0604020202020204" pitchFamily="34" charset="0"/>
                <a:hlinkClick r:id="rId6"/>
              </a:rPr>
              <a:t>motoru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rPr>
              <a:t>Nisan 2014 </a:t>
            </a:r>
            <a:r>
              <a:rPr lang="en-US" sz="900" dirty="0" err="1" smtClean="0">
                <a:solidFill>
                  <a:schemeClr val="tx1"/>
                </a:solidFill>
                <a:latin typeface="Liberation Sans" panose="020B0604020202020204" pitchFamily="34" charset="0"/>
                <a:cs typeface="Liberation Sans" panose="020B0604020202020204" pitchFamily="34" charset="0"/>
              </a:rPr>
              <a:t>tarihinde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yaması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çıkarılan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7"/>
              </a:rPr>
              <a:t>Heartbleed </a:t>
            </a:r>
            <a:r>
              <a:rPr lang="en-US" sz="900" dirty="0" err="1" smtClean="0">
                <a:solidFill>
                  <a:schemeClr val="tx1"/>
                </a:solidFill>
                <a:latin typeface="Liberation Sans" panose="020B0604020202020204" pitchFamily="34" charset="0"/>
                <a:cs typeface="Liberation Sans" panose="020B0604020202020204" pitchFamily="34" charset="0"/>
                <a:hlinkClick r:id="rId7"/>
              </a:rPr>
              <a:t>açıklığından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hala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etkilenen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cihazları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bulmanıza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yardım</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etmektedir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r>
              <a:rPr lang="en-AU" sz="900" dirty="0" err="1" smtClean="0">
                <a:solidFill>
                  <a:schemeClr val="tx1"/>
                </a:solidFill>
                <a:latin typeface="Liberation Sans" panose="020B0604020202020204" pitchFamily="34" charset="0"/>
                <a:cs typeface="Liberation Sans" panose="020B0604020202020204" pitchFamily="34" charset="0"/>
              </a:rPr>
              <a:t>Aşağıdaki</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durumlarda</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açıklıktan</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söz</a:t>
            </a:r>
            <a:r>
              <a:rPr lang="en-AU" sz="900" dirty="0" smtClean="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edilebilir</a:t>
            </a:r>
            <a:r>
              <a:rPr lang="en-AU" sz="900" dirty="0" smtClean="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(Hem </a:t>
            </a:r>
            <a:r>
              <a:rPr lang="en-AU" sz="900" dirty="0" err="1">
                <a:solidFill>
                  <a:schemeClr val="tx1"/>
                </a:solidFill>
                <a:latin typeface="Liberation Sans" panose="020B0604020202020204" pitchFamily="34" charset="0"/>
                <a:cs typeface="Liberation Sans" panose="020B0604020202020204" pitchFamily="34" charset="0"/>
              </a:rPr>
              <a:t>istemci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tarafında</a:t>
            </a:r>
            <a:r>
              <a:rPr lang="en-AU" sz="900" dirty="0">
                <a:solidFill>
                  <a:schemeClr val="tx1"/>
                </a:solidFill>
                <a:latin typeface="Liberation Sans" panose="020B0604020202020204" pitchFamily="34" charset="0"/>
                <a:cs typeface="Liberation Sans" panose="020B0604020202020204" pitchFamily="34" charset="0"/>
              </a:rPr>
              <a:t> hem de </a:t>
            </a:r>
            <a:r>
              <a:rPr lang="en-AU" sz="900" dirty="0" err="1">
                <a:solidFill>
                  <a:schemeClr val="tx1"/>
                </a:solidFill>
                <a:latin typeface="Liberation Sans" panose="020B0604020202020204" pitchFamily="34" charset="0"/>
                <a:cs typeface="Liberation Sans" panose="020B0604020202020204" pitchFamily="34" charset="0"/>
              </a:rPr>
              <a:t>sunucu</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tarafında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kullandığınız</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tüm</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bileşenlerin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versiyonlarını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bilmiyorsanız</a:t>
            </a:r>
            <a:r>
              <a:rPr lang="en-AU" sz="900" dirty="0">
                <a:solidFill>
                  <a:schemeClr val="tx1"/>
                </a:solidFill>
                <a:latin typeface="Liberation Sans" panose="020B0604020202020204" pitchFamily="34" charset="0"/>
                <a:cs typeface="Liberation Sans" panose="020B0604020202020204" pitchFamily="34" charset="0"/>
              </a:rPr>
              <a:t>. Bu </a:t>
            </a:r>
            <a:r>
              <a:rPr lang="en-AU" sz="900" dirty="0" err="1">
                <a:solidFill>
                  <a:schemeClr val="tx1"/>
                </a:solidFill>
                <a:latin typeface="Liberation Sans" panose="020B0604020202020204" pitchFamily="34" charset="0"/>
                <a:cs typeface="Liberation Sans" panose="020B0604020202020204" pitchFamily="34" charset="0"/>
              </a:rPr>
              <a:t>doğrudan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kullandıklarınıza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ilave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olarak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bağımlı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olarak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kullandıklarınızı</a:t>
            </a:r>
            <a:r>
              <a:rPr lang="en-AU" sz="900" dirty="0">
                <a:solidFill>
                  <a:schemeClr val="tx1"/>
                </a:solidFill>
                <a:latin typeface="Liberation Sans" panose="020B0604020202020204" pitchFamily="34" charset="0"/>
                <a:cs typeface="Liberation Sans" panose="020B0604020202020204" pitchFamily="34" charset="0"/>
              </a:rPr>
              <a:t> da </a:t>
            </a:r>
            <a:r>
              <a:rPr lang="en-AU" sz="900" dirty="0" err="1" smtClean="0">
                <a:solidFill>
                  <a:schemeClr val="tx1"/>
                </a:solidFill>
                <a:latin typeface="Liberation Sans" panose="020B0604020202020204" pitchFamily="34" charset="0"/>
                <a:cs typeface="Liberation Sans" panose="020B0604020202020204" pitchFamily="34" charset="0"/>
              </a:rPr>
              <a:t>içermektedir</a:t>
            </a:r>
            <a:r>
              <a:rPr lang="en-AU" sz="900" dirty="0" smtClean="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AU" sz="900" dirty="0" err="1">
                <a:solidFill>
                  <a:schemeClr val="tx1"/>
                </a:solidFill>
                <a:latin typeface="Liberation Sans" panose="020B0604020202020204" pitchFamily="34" charset="0"/>
                <a:cs typeface="Liberation Sans" panose="020B0604020202020204" pitchFamily="34" charset="0"/>
              </a:rPr>
              <a:t>Eğer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yazılım</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açıklık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içeriyorsa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desteklenmiyorsa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veya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güncel</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değilse</a:t>
            </a:r>
            <a:r>
              <a:rPr lang="en-AU" sz="900" dirty="0">
                <a:solidFill>
                  <a:schemeClr val="tx1"/>
                </a:solidFill>
                <a:latin typeface="Liberation Sans" panose="020B0604020202020204" pitchFamily="34" charset="0"/>
                <a:cs typeface="Liberation Sans" panose="020B0604020202020204" pitchFamily="34" charset="0"/>
              </a:rPr>
              <a:t>. Bu </a:t>
            </a:r>
            <a:r>
              <a:rPr lang="en-AU" sz="900" dirty="0" err="1">
                <a:solidFill>
                  <a:schemeClr val="tx1"/>
                </a:solidFill>
                <a:latin typeface="Liberation Sans" panose="020B0604020202020204" pitchFamily="34" charset="0"/>
                <a:cs typeface="Liberation Sans" panose="020B0604020202020204" pitchFamily="34" charset="0"/>
              </a:rPr>
              <a:t>işletim</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sistemini</a:t>
            </a:r>
            <a:r>
              <a:rPr lang="en-AU" sz="900" dirty="0">
                <a:solidFill>
                  <a:schemeClr val="tx1"/>
                </a:solidFill>
                <a:latin typeface="Liberation Sans" panose="020B0604020202020204" pitchFamily="34" charset="0"/>
                <a:cs typeface="Liberation Sans" panose="020B0604020202020204" pitchFamily="34" charset="0"/>
              </a:rPr>
              <a:t>, web/</a:t>
            </a:r>
            <a:r>
              <a:rPr lang="en-AU" sz="900" dirty="0" err="1">
                <a:solidFill>
                  <a:schemeClr val="tx1"/>
                </a:solidFill>
                <a:latin typeface="Liberation Sans" panose="020B0604020202020204" pitchFamily="34" charset="0"/>
                <a:cs typeface="Liberation Sans" panose="020B0604020202020204" pitchFamily="34" charset="0"/>
              </a:rPr>
              <a:t>uygulama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sunucusunu</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veri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tabanı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yönetim</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sistemini</a:t>
            </a:r>
            <a:r>
              <a:rPr lang="en-AU" sz="900" dirty="0">
                <a:solidFill>
                  <a:schemeClr val="tx1"/>
                </a:solidFill>
                <a:latin typeface="Liberation Sans" panose="020B0604020202020204" pitchFamily="34" charset="0"/>
                <a:cs typeface="Liberation Sans" panose="020B0604020202020204" pitchFamily="34" charset="0"/>
              </a:rPr>
              <a:t> (DBMS), </a:t>
            </a:r>
            <a:r>
              <a:rPr lang="en-AU" sz="900" dirty="0" err="1">
                <a:solidFill>
                  <a:schemeClr val="tx1"/>
                </a:solidFill>
                <a:latin typeface="Liberation Sans" panose="020B0604020202020204" pitchFamily="34" charset="0"/>
                <a:cs typeface="Liberation Sans" panose="020B0604020202020204" pitchFamily="34" charset="0"/>
              </a:rPr>
              <a:t>uygulamaları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API'leri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tüm</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bileşenleri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çalışma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ortamlarını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kütüphaneleri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içermektedir</a:t>
            </a:r>
            <a:r>
              <a:rPr lang="en-AU" sz="900" dirty="0" smtClean="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Eğer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düzenli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taramıyorsanız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kullandığınız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bileşenlerin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güvenlik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bültenlerini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takip</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etmiyorsanız</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Risk </a:t>
            </a:r>
            <a:r>
              <a:rPr lang="en-AU" sz="900" dirty="0" err="1">
                <a:solidFill>
                  <a:schemeClr val="tx1"/>
                </a:solidFill>
                <a:latin typeface="Liberation Sans" panose="020B0604020202020204" pitchFamily="34" charset="0"/>
                <a:cs typeface="Liberation Sans" panose="020B0604020202020204" pitchFamily="34" charset="0"/>
              </a:rPr>
              <a:t>tabanlı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düzenli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bir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şekilde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altta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kullanılan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platformu</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çerçeveleri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bağımlılıkları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düzeltmiyor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veya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güncellemiyorsanız</a:t>
            </a:r>
            <a:r>
              <a:rPr lang="en-AU" sz="900" dirty="0">
                <a:solidFill>
                  <a:schemeClr val="tx1"/>
                </a:solidFill>
                <a:latin typeface="Liberation Sans" panose="020B0604020202020204" pitchFamily="34" charset="0"/>
                <a:cs typeface="Liberation Sans" panose="020B0604020202020204" pitchFamily="34" charset="0"/>
              </a:rPr>
              <a:t>. Bu durum </a:t>
            </a:r>
            <a:r>
              <a:rPr lang="en-AU" sz="900" dirty="0" err="1">
                <a:solidFill>
                  <a:schemeClr val="tx1"/>
                </a:solidFill>
                <a:latin typeface="Liberation Sans" panose="020B0604020202020204" pitchFamily="34" charset="0"/>
                <a:cs typeface="Liberation Sans" panose="020B0604020202020204" pitchFamily="34" charset="0"/>
              </a:rPr>
              <a:t>genellikle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yamaların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aylık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veya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üç</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aylık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süreçlerde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yapıldığı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ortamlarda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ortaya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çıkmaktadır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bu</a:t>
            </a:r>
            <a:r>
              <a:rPr lang="en-AU" sz="900" dirty="0">
                <a:solidFill>
                  <a:schemeClr val="tx1"/>
                </a:solidFill>
                <a:latin typeface="Liberation Sans" panose="020B0604020202020204" pitchFamily="34" charset="0"/>
                <a:cs typeface="Liberation Sans" panose="020B0604020202020204" pitchFamily="34" charset="0"/>
              </a:rPr>
              <a:t> durum </a:t>
            </a:r>
            <a:r>
              <a:rPr lang="en-AU" sz="900" dirty="0" err="1">
                <a:solidFill>
                  <a:schemeClr val="tx1"/>
                </a:solidFill>
                <a:latin typeface="Liberation Sans" panose="020B0604020202020204" pitchFamily="34" charset="0"/>
                <a:cs typeface="Liberation Sans" panose="020B0604020202020204" pitchFamily="34" charset="0"/>
              </a:rPr>
              <a:t>kurumların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çözebileceği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açıklıklara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karşı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günlerce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veya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aylarca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gereksiz</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bir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şekilde</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açık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olmasına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neden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olmaktadır</a:t>
            </a:r>
            <a:r>
              <a:rPr lang="en-AU" sz="900" dirty="0" smtClean="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AU" sz="900" dirty="0" err="1">
                <a:solidFill>
                  <a:schemeClr val="tx1"/>
                </a:solidFill>
                <a:latin typeface="Liberation Sans" panose="020B0604020202020204" pitchFamily="34" charset="0"/>
                <a:cs typeface="Liberation Sans" panose="020B0604020202020204" pitchFamily="34" charset="0"/>
              </a:rPr>
              <a:t>Eğer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yazılım</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geliştiriciler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güncellenen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iyileştirilen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veya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yama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yüklenen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kütüphanelerin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uyumluluğunu</a:t>
            </a:r>
            <a:r>
              <a:rPr lang="en-AU" sz="900" dirty="0">
                <a:solidFill>
                  <a:schemeClr val="tx1"/>
                </a:solidFill>
                <a:latin typeface="Liberation Sans" panose="020B0604020202020204" pitchFamily="34" charset="0"/>
                <a:cs typeface="Liberation Sans" panose="020B0604020202020204" pitchFamily="34" charset="0"/>
              </a:rPr>
              <a:t> test </a:t>
            </a:r>
            <a:r>
              <a:rPr lang="en-AU" sz="900" dirty="0" err="1">
                <a:solidFill>
                  <a:schemeClr val="tx1"/>
                </a:solidFill>
                <a:latin typeface="Liberation Sans" panose="020B0604020202020204" pitchFamily="34" charset="0"/>
                <a:cs typeface="Liberation Sans" panose="020B0604020202020204" pitchFamily="34" charset="0"/>
              </a:rPr>
              <a:t>etmiyorsa</a:t>
            </a:r>
            <a:r>
              <a:rPr lang="en-AU" sz="900" dirty="0" smtClean="0">
                <a:solidFill>
                  <a:schemeClr val="tx1"/>
                </a:solidFill>
                <a:latin typeface="Liberation Sans" panose="020B0604020202020204" pitchFamily="34" charset="0"/>
                <a:cs typeface="Liberation Sans" panose="020B0604020202020204" pitchFamily="34" charset="0"/>
              </a:rPr>
              <a:t>.</a:t>
            </a:r>
            <a:endParaRPr lang="en-AU"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AU" sz="900" dirty="0" err="1">
                <a:solidFill>
                  <a:schemeClr val="tx1"/>
                </a:solidFill>
                <a:latin typeface="Liberation Sans" panose="020B0604020202020204" pitchFamily="34" charset="0"/>
                <a:cs typeface="Liberation Sans" panose="020B0604020202020204" pitchFamily="34" charset="0"/>
              </a:rPr>
              <a:t>Eğer</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bileşenlerin</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yapılandırması</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güvenli</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olarak</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a:solidFill>
                  <a:schemeClr val="tx1"/>
                </a:solidFill>
                <a:latin typeface="Liberation Sans" panose="020B0604020202020204" pitchFamily="34" charset="0"/>
                <a:cs typeface="Liberation Sans" panose="020B0604020202020204" pitchFamily="34" charset="0"/>
              </a:rPr>
              <a:t>yapılmıyorsa</a:t>
            </a:r>
            <a:r>
              <a:rPr lang="en-AU" sz="900" dirty="0">
                <a:solidFill>
                  <a:schemeClr val="tx1"/>
                </a:solidFill>
                <a:latin typeface="Liberation Sans" panose="020B0604020202020204" pitchFamily="34" charset="0"/>
                <a:cs typeface="Liberation Sans" panose="020B0604020202020204" pitchFamily="34" charset="0"/>
              </a:rPr>
              <a:t> (</a:t>
            </a:r>
            <a:r>
              <a:rPr lang="en-AU" sz="900" dirty="0" err="1" smtClean="0">
                <a:solidFill>
                  <a:schemeClr val="tx1"/>
                </a:solidFill>
                <a:latin typeface="Liberation Sans" panose="020B0604020202020204" pitchFamily="34" charset="0"/>
                <a:cs typeface="Liberation Sans" panose="020B0604020202020204" pitchFamily="34" charset="0"/>
              </a:rPr>
              <a:t>bkz</a:t>
            </a:r>
            <a:r>
              <a:rPr lang="en-AU" sz="900" dirty="0" smtClean="0">
                <a:solidFill>
                  <a:schemeClr val="tx1"/>
                </a:solidFill>
                <a:latin typeface="Liberation Sans" panose="020B0604020202020204" pitchFamily="34" charset="0"/>
                <a:cs typeface="Liberation Sans" panose="020B0604020202020204" pitchFamily="34" charset="0"/>
              </a:rPr>
              <a:t>.</a:t>
            </a:r>
            <a:r>
              <a:rPr lang="en-AU" sz="900" dirty="0">
                <a:solidFill>
                  <a:schemeClr val="tx1"/>
                </a:solidFill>
                <a:latin typeface="Liberation Sans" panose="020B0604020202020204" pitchFamily="34" charset="0"/>
                <a:cs typeface="Liberation Sans" panose="020B0604020202020204" pitchFamily="34" charset="0"/>
              </a:rPr>
              <a:t> </a:t>
            </a:r>
            <a:r>
              <a:rPr lang="en-AU" sz="900" b="1" dirty="0" smtClean="0">
                <a:solidFill>
                  <a:schemeClr val="tx1"/>
                </a:solidFill>
                <a:latin typeface="Liberation Sans" panose="020B0604020202020204" pitchFamily="34" charset="0"/>
                <a:cs typeface="Liberation Sans" panose="020B0604020202020204" pitchFamily="34" charset="0"/>
                <a:hlinkClick r:id="rId8" action="ppaction://hlinksldjump"/>
              </a:rPr>
              <a:t>A6:2017-Yanlış </a:t>
            </a:r>
            <a:r>
              <a:rPr lang="en-AU" sz="900" b="1" dirty="0" err="1" smtClean="0">
                <a:solidFill>
                  <a:schemeClr val="tx1"/>
                </a:solidFill>
                <a:latin typeface="Liberation Sans" panose="020B0604020202020204" pitchFamily="34" charset="0"/>
                <a:cs typeface="Liberation Sans" panose="020B0604020202020204" pitchFamily="34" charset="0"/>
                <a:hlinkClick r:id="rId8" action="ppaction://hlinksldjump"/>
              </a:rPr>
              <a:t>Güvenlik</a:t>
            </a:r>
            <a:r>
              <a:rPr lang="en-AU" sz="900" b="1" dirty="0" smtClean="0">
                <a:solidFill>
                  <a:schemeClr val="tx1"/>
                </a:solidFill>
                <a:latin typeface="Liberation Sans" panose="020B0604020202020204" pitchFamily="34" charset="0"/>
                <a:cs typeface="Liberation Sans" panose="020B0604020202020204" pitchFamily="34" charset="0"/>
                <a:hlinkClick r:id="rId8" action="ppaction://hlinksldjump"/>
              </a:rPr>
              <a:t> </a:t>
            </a:r>
            <a:r>
              <a:rPr lang="en-AU" sz="900" b="1" dirty="0" err="1" smtClean="0">
                <a:solidFill>
                  <a:schemeClr val="tx1"/>
                </a:solidFill>
                <a:latin typeface="Liberation Sans" panose="020B0604020202020204" pitchFamily="34" charset="0"/>
                <a:cs typeface="Liberation Sans" panose="020B0604020202020204" pitchFamily="34" charset="0"/>
                <a:hlinkClick r:id="rId8" action="ppaction://hlinksldjump"/>
              </a:rPr>
              <a:t>Yapılandırması</a:t>
            </a:r>
            <a:r>
              <a:rPr lang="en-AU" sz="900" dirty="0" smtClean="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9"/>
              </a:rPr>
              <a:t>Uygulama</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Güvenliği</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Doğrulama</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Standardı</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a:solidFill>
                  <a:schemeClr val="tx1"/>
                </a:solidFill>
                <a:latin typeface="Liberation Sans" panose="020B0604020202020204" pitchFamily="34" charset="0"/>
                <a:cs typeface="Liberation Sans" panose="020B0604020202020204" pitchFamily="34" charset="0"/>
                <a:hlinkClick r:id="rId9"/>
              </a:rPr>
              <a:t>V1 </a:t>
            </a:r>
            <a:r>
              <a:rPr lang="en-US" sz="900" dirty="0" err="1" smtClean="0">
                <a:solidFill>
                  <a:schemeClr val="tx1"/>
                </a:solidFill>
                <a:latin typeface="Liberation Sans" panose="020B0604020202020204" pitchFamily="34" charset="0"/>
                <a:cs typeface="Liberation Sans" panose="020B0604020202020204" pitchFamily="34" charset="0"/>
                <a:hlinkClick r:id="rId9"/>
              </a:rPr>
              <a:t>Mimari</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tasarım</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ve</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tehdit</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modelleme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a:t>
            </a:r>
            <a:r>
              <a:rPr lang="en-US" sz="900" dirty="0" smtClean="0">
                <a:solidFill>
                  <a:schemeClr val="tx1"/>
                </a:solidFill>
                <a:latin typeface="Liberation Sans" panose="020B0604020202020204" pitchFamily="34" charset="0"/>
                <a:cs typeface="Liberation Sans" panose="020B0604020202020204" pitchFamily="34" charset="0"/>
                <a:hlinkClick r:id="rId10"/>
              </a:rPr>
              <a:t>(Java </a:t>
            </a:r>
            <a:r>
              <a:rPr lang="en-US" sz="900" dirty="0" err="1" smtClean="0">
                <a:solidFill>
                  <a:schemeClr val="tx1"/>
                </a:solidFill>
                <a:latin typeface="Liberation Sans" panose="020B0604020202020204" pitchFamily="34" charset="0"/>
                <a:cs typeface="Liberation Sans" panose="020B0604020202020204" pitchFamily="34" charset="0"/>
                <a:hlinkClick r:id="rId10"/>
              </a:rPr>
              <a:t>ve</a:t>
            </a:r>
            <a:r>
              <a:rPr lang="en-US" sz="900" dirty="0" smtClean="0">
                <a:solidFill>
                  <a:schemeClr val="tx1"/>
                </a:solidFill>
                <a:latin typeface="Liberation Sans" panose="020B0604020202020204" pitchFamily="34" charset="0"/>
                <a:cs typeface="Liberation Sans" panose="020B0604020202020204" pitchFamily="34" charset="0"/>
                <a:hlinkClick r:id="rId10"/>
              </a:rPr>
              <a:t> .NET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kütüphaneleri</a:t>
            </a:r>
            <a:r>
              <a:rPr lang="en-US" sz="900" dirty="0" smtClean="0">
                <a:solidFill>
                  <a:schemeClr val="tx1"/>
                </a:solidFill>
                <a:latin typeface="Liberation Sans" panose="020B0604020202020204" pitchFamily="34" charset="0"/>
                <a:cs typeface="Liberation Sans" panose="020B0604020202020204" pitchFamily="34" charset="0"/>
                <a:hlinkClick r:id="rId10"/>
              </a:rPr>
              <a: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için</a:t>
            </a:r>
            <a:r>
              <a:rPr lang="en-US" sz="900" dirty="0" smtClean="0">
                <a:solidFill>
                  <a:schemeClr val="tx1"/>
                </a:solidFill>
                <a:latin typeface="Liberation Sans" panose="020B0604020202020204" pitchFamily="34" charset="0"/>
                <a:cs typeface="Liberation Sans" panose="020B0604020202020204" pitchFamily="34" charset="0"/>
                <a:hlinkClick r:id="rId10"/>
              </a:rPr>
              <a: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1"/>
              </a:rPr>
              <a:t>OWASP Test </a:t>
            </a:r>
            <a:r>
              <a:rPr lang="en-US" sz="900" dirty="0" err="1" smtClean="0">
                <a:solidFill>
                  <a:schemeClr val="tx1"/>
                </a:solidFill>
                <a:latin typeface="Liberation Sans" panose="020B0604020202020204" pitchFamily="34" charset="0"/>
                <a:cs typeface="Liberation Sans" panose="020B0604020202020204" pitchFamily="34" charset="0"/>
                <a:hlinkClick r:id="rId11"/>
              </a:rPr>
              <a:t>Rehberi</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err="1" smtClean="0">
                <a:solidFill>
                  <a:schemeClr val="tx1"/>
                </a:solidFill>
                <a:latin typeface="Liberation Sans" panose="020B0604020202020204" pitchFamily="34" charset="0"/>
                <a:cs typeface="Liberation Sans" panose="020B0604020202020204" pitchFamily="34" charset="0"/>
                <a:hlinkClick r:id="rId11"/>
              </a:rPr>
              <a:t>Uygulama</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err="1" smtClean="0">
                <a:solidFill>
                  <a:schemeClr val="tx1"/>
                </a:solidFill>
                <a:latin typeface="Liberation Sans" panose="020B0604020202020204" pitchFamily="34" charset="0"/>
                <a:cs typeface="Liberation Sans" panose="020B0604020202020204" pitchFamily="34" charset="0"/>
                <a:hlinkClick r:id="rId11"/>
              </a:rPr>
              <a:t>Mimarisinin</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err="1" smtClean="0">
                <a:solidFill>
                  <a:schemeClr val="tx1"/>
                </a:solidFill>
                <a:latin typeface="Liberation Sans" panose="020B0604020202020204" pitchFamily="34" charset="0"/>
                <a:cs typeface="Liberation Sans" panose="020B0604020202020204" pitchFamily="34" charset="0"/>
                <a:hlinkClick r:id="rId11"/>
              </a:rPr>
              <a:t>Haritalanması</a:t>
            </a:r>
            <a:r>
              <a:rPr lang="en-US" sz="900" dirty="0" smtClean="0">
                <a:solidFill>
                  <a:schemeClr val="tx1"/>
                </a:solidFill>
                <a:latin typeface="Liberation Sans" panose="020B0604020202020204" pitchFamily="34" charset="0"/>
                <a:cs typeface="Liberation Sans" panose="020B0604020202020204" pitchFamily="34" charset="0"/>
                <a:hlinkClick r:id="rId11"/>
              </a:rPr>
              <a:t> </a:t>
            </a:r>
            <a:r>
              <a:rPr lang="en-US" sz="900" dirty="0">
                <a:solidFill>
                  <a:schemeClr val="tx1"/>
                </a:solidFill>
                <a:latin typeface="Liberation Sans" panose="020B0604020202020204" pitchFamily="34" charset="0"/>
                <a:cs typeface="Liberation Sans" panose="020B0604020202020204" pitchFamily="34" charset="0"/>
                <a:hlinkClick r:id="rId11"/>
              </a:rPr>
              <a:t>(OTG-INFO-010)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2"/>
              </a:rPr>
              <a:t>Sanal</a:t>
            </a:r>
            <a:r>
              <a:rPr lang="en-US" sz="900" dirty="0" smtClean="0">
                <a:solidFill>
                  <a:schemeClr val="tx1"/>
                </a:solidFill>
                <a:latin typeface="Liberation Sans" panose="020B0604020202020204" pitchFamily="34" charset="0"/>
                <a:cs typeface="Liberation Sans" panose="020B0604020202020204" pitchFamily="34" charset="0"/>
                <a:hlinkClick r:id="rId12"/>
              </a:rPr>
              <a:t> Yama </a:t>
            </a:r>
            <a:r>
              <a:rPr lang="en-US" sz="900" dirty="0" err="1" smtClean="0">
                <a:solidFill>
                  <a:schemeClr val="tx1"/>
                </a:solidFill>
                <a:latin typeface="Liberation Sans" panose="020B0604020202020204" pitchFamily="34" charset="0"/>
                <a:cs typeface="Liberation Sans" panose="020B0604020202020204" pitchFamily="34" charset="0"/>
                <a:hlinkClick r:id="rId12"/>
              </a:rPr>
              <a:t>En</a:t>
            </a:r>
            <a:r>
              <a:rPr lang="en-US" sz="900" dirty="0" smtClean="0">
                <a:solidFill>
                  <a:schemeClr val="tx1"/>
                </a:solidFill>
                <a:latin typeface="Liberation Sans" panose="020B0604020202020204" pitchFamily="34" charset="0"/>
                <a:cs typeface="Liberation Sans" panose="020B0604020202020204" pitchFamily="34" charset="0"/>
                <a:hlinkClick r:id="rId12"/>
              </a:rPr>
              <a:t> </a:t>
            </a:r>
            <a:r>
              <a:rPr lang="en-US" sz="900" dirty="0" err="1" smtClean="0">
                <a:solidFill>
                  <a:schemeClr val="tx1"/>
                </a:solidFill>
                <a:latin typeface="Liberation Sans" panose="020B0604020202020204" pitchFamily="34" charset="0"/>
                <a:cs typeface="Liberation Sans" panose="020B0604020202020204" pitchFamily="34" charset="0"/>
                <a:hlinkClick r:id="rId12"/>
              </a:rPr>
              <a:t>İyi</a:t>
            </a:r>
            <a:r>
              <a:rPr lang="en-US" sz="900" dirty="0" smtClean="0">
                <a:solidFill>
                  <a:schemeClr val="tx1"/>
                </a:solidFill>
                <a:latin typeface="Liberation Sans" panose="020B0604020202020204" pitchFamily="34" charset="0"/>
                <a:cs typeface="Liberation Sans" panose="020B0604020202020204" pitchFamily="34" charset="0"/>
                <a:hlinkClick r:id="rId12"/>
              </a:rPr>
              <a:t> </a:t>
            </a:r>
            <a:r>
              <a:rPr lang="en-US" sz="900" dirty="0" err="1" smtClean="0">
                <a:solidFill>
                  <a:schemeClr val="tx1"/>
                </a:solidFill>
                <a:latin typeface="Liberation Sans" panose="020B0604020202020204" pitchFamily="34" charset="0"/>
                <a:cs typeface="Liberation Sans" panose="020B0604020202020204" pitchFamily="34" charset="0"/>
                <a:hlinkClick r:id="rId12"/>
              </a:rPr>
              <a:t>Kullanım</a:t>
            </a:r>
            <a:r>
              <a:rPr lang="en-US" sz="900" dirty="0" smtClean="0">
                <a:solidFill>
                  <a:schemeClr val="tx1"/>
                </a:solidFill>
                <a:latin typeface="Liberation Sans" panose="020B0604020202020204" pitchFamily="34" charset="0"/>
                <a:cs typeface="Liberation Sans" panose="020B0604020202020204" pitchFamily="34" charset="0"/>
                <a:hlinkClick r:id="rId12"/>
              </a:rPr>
              <a:t> </a:t>
            </a:r>
            <a:r>
              <a:rPr lang="en-US" sz="900" dirty="0" err="1" smtClean="0">
                <a:solidFill>
                  <a:schemeClr val="tx1"/>
                </a:solidFill>
                <a:latin typeface="Liberation Sans" panose="020B0604020202020204" pitchFamily="34" charset="0"/>
                <a:cs typeface="Liberation Sans" panose="020B0604020202020204" pitchFamily="34" charset="0"/>
                <a:hlinkClick r:id="rId12"/>
              </a:rPr>
              <a:t>Örnekleri</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smtClean="0">
                <a:solidFill>
                  <a:schemeClr val="tx1"/>
                </a:solidFill>
                <a:latin typeface="Exo 2" panose="00000500000000000000" pitchFamily="2" charset="0"/>
                <a:cs typeface="Liberation Sans" panose="020B0604020202020204" pitchFamily="34" charset="0"/>
              </a:rPr>
              <a:t>Dış</a:t>
            </a:r>
            <a:r>
              <a:rPr lang="en-US" sz="1200" b="1" dirty="0" smtClean="0">
                <a:solidFill>
                  <a:schemeClr val="tx1"/>
                </a:solidFill>
                <a:latin typeface="Exo 2" panose="00000500000000000000" pitchFamily="2" charset="0"/>
                <a:cs typeface="Liberation Sans" panose="020B0604020202020204" pitchFamily="34" charset="0"/>
              </a:rPr>
              <a:t> </a:t>
            </a:r>
            <a:r>
              <a:rPr lang="en-US" sz="1200" b="1" dirty="0" err="1" smtClean="0">
                <a:solidFill>
                  <a:schemeClr val="tx1"/>
                </a:solidFill>
                <a:latin typeface="Exo 2" panose="00000500000000000000" pitchFamily="2" charset="0"/>
                <a:cs typeface="Liberation Sans" panose="020B0604020202020204" pitchFamily="34" charset="0"/>
              </a:rPr>
              <a:t>Kaynaklar</a:t>
            </a:r>
            <a:endParaRPr lang="en-US"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a:t>
            </a:r>
            <a:r>
              <a:rPr lang="en-US" sz="900" dirty="0" err="1" smtClean="0">
                <a:solidFill>
                  <a:schemeClr val="tx1"/>
                </a:solidFill>
                <a:latin typeface="Liberation Sans" panose="020B0604020202020204" pitchFamily="34" charset="0"/>
                <a:cs typeface="Liberation Sans" panose="020B0604020202020204" pitchFamily="34" charset="0"/>
                <a:hlinkClick r:id="rId17"/>
              </a:rPr>
              <a:t>Güvenlik</a:t>
            </a:r>
            <a:r>
              <a:rPr lang="en-US" sz="900" dirty="0" smtClean="0">
                <a:solidFill>
                  <a:schemeClr val="tx1"/>
                </a:solidFill>
                <a:latin typeface="Liberation Sans" panose="020B0604020202020204" pitchFamily="34" charset="0"/>
                <a:cs typeface="Liberation Sans" panose="020B0604020202020204" pitchFamily="34" charset="0"/>
                <a:hlinkClick r:id="rId17"/>
              </a:rPr>
              <a:t> </a:t>
            </a:r>
            <a:r>
              <a:rPr lang="en-US" sz="900" dirty="0">
                <a:solidFill>
                  <a:schemeClr val="tx1"/>
                </a:solidFill>
                <a:latin typeface="Liberation Sans" panose="020B0604020202020204" pitchFamily="34" charset="0"/>
                <a:cs typeface="Liberation Sans" panose="020B0604020202020204" pitchFamily="34" charset="0"/>
                <a:hlinkClick r:id="rId17"/>
              </a:rPr>
              <a:t>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a:t>
            </a:r>
            <a:r>
              <a:rPr lang="en-US" sz="900" dirty="0" err="1" smtClean="0">
                <a:solidFill>
                  <a:schemeClr val="tx1"/>
                </a:solidFill>
                <a:latin typeface="Liberation Sans" panose="020B0604020202020204" pitchFamily="34" charset="0"/>
                <a:cs typeface="Liberation Sans" panose="020B0604020202020204" pitchFamily="34" charset="0"/>
                <a:hlinkClick r:id="rId18"/>
              </a:rPr>
              <a:t>Güvenlik</a:t>
            </a:r>
            <a:r>
              <a:rPr lang="en-US" sz="900" dirty="0" smtClean="0">
                <a:solidFill>
                  <a:schemeClr val="tx1"/>
                </a:solidFill>
                <a:latin typeface="Liberation Sans" panose="020B0604020202020204" pitchFamily="34" charset="0"/>
                <a:cs typeface="Liberation Sans" panose="020B0604020202020204" pitchFamily="34" charset="0"/>
                <a:hlinkClick r:id="rId18"/>
              </a:rPr>
              <a:t> </a:t>
            </a:r>
            <a:r>
              <a:rPr lang="en-US" sz="900" dirty="0">
                <a:solidFill>
                  <a:schemeClr val="tx1"/>
                </a:solidFill>
                <a:latin typeface="Liberation Sans" panose="020B0604020202020204" pitchFamily="34" charset="0"/>
                <a:cs typeface="Liberation Sans" panose="020B0604020202020204" pitchFamily="34" charset="0"/>
                <a:hlinkClick r:id="rId18"/>
              </a:rPr>
              <a:t>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spcBef>
                <a:spcPts val="200"/>
              </a:spcBef>
            </a:pPr>
            <a:r>
              <a:rPr lang="en-US" sz="900" dirty="0" err="1">
                <a:solidFill>
                  <a:schemeClr val="tx1"/>
                </a:solidFill>
                <a:latin typeface="Liberation Sans" panose="020B0604020202020204" pitchFamily="34" charset="0"/>
                <a:cs typeface="Liberation Sans" panose="020B0604020202020204" pitchFamily="34" charset="0"/>
              </a:rPr>
              <a:t>Aşağıdakileri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sağlayacak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yönetim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süreci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bulunmalıdır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Kullanılmayan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bağımlılıkların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gereksiz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özelliklerin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bileşenlerin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dosyaların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dokümantasyonun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kaldırılması</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Hem </a:t>
            </a:r>
            <a:r>
              <a:rPr lang="en-US" sz="900" dirty="0" err="1">
                <a:solidFill>
                  <a:schemeClr val="tx1"/>
                </a:solidFill>
                <a:latin typeface="Liberation Sans" panose="020B0604020202020204" pitchFamily="34" charset="0"/>
                <a:cs typeface="Liberation Sans" panose="020B0604020202020204" pitchFamily="34" charset="0"/>
              </a:rPr>
              <a:t>istemci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taraflı</a:t>
            </a:r>
            <a:r>
              <a:rPr lang="en-US" sz="900" dirty="0">
                <a:solidFill>
                  <a:schemeClr val="tx1"/>
                </a:solidFill>
                <a:latin typeface="Liberation Sans" panose="020B0604020202020204" pitchFamily="34" charset="0"/>
                <a:cs typeface="Liberation Sans" panose="020B0604020202020204" pitchFamily="34" charset="0"/>
              </a:rPr>
              <a:t> hem de </a:t>
            </a:r>
            <a:r>
              <a:rPr lang="en-US" sz="900" dirty="0" err="1">
                <a:solidFill>
                  <a:schemeClr val="tx1"/>
                </a:solidFill>
                <a:latin typeface="Liberation Sans" panose="020B0604020202020204" pitchFamily="34" charset="0"/>
                <a:cs typeface="Liberation Sans" panose="020B0604020202020204" pitchFamily="34" charset="0"/>
              </a:rPr>
              <a:t>sunucu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bileşenlerin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örn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çerçeveler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kütüphaneler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bunların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bağımlılıklarının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DependencyCheck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16"/>
              </a:rPr>
              <a:t>retire.js</a:t>
            </a:r>
            <a:r>
              <a:rPr lang="en-US" sz="900" dirty="0" smtClean="0">
                <a:solidFill>
                  <a:schemeClr val="tx1"/>
                </a:solidFill>
                <a:latin typeface="Liberation Sans" panose="020B0604020202020204" pitchFamily="34" charset="0"/>
                <a:cs typeface="Liberation Sans" panose="020B0604020202020204" pitchFamily="34" charset="0"/>
              </a:rPr>
              <a:t> vb. </a:t>
            </a:r>
            <a:r>
              <a:rPr lang="en-US" sz="900" dirty="0" err="1" smtClean="0">
                <a:solidFill>
                  <a:schemeClr val="tx1"/>
                </a:solidFill>
                <a:latin typeface="Liberation Sans" panose="020B0604020202020204" pitchFamily="34" charset="0"/>
                <a:cs typeface="Liberation Sans" panose="020B0604020202020204" pitchFamily="34" charset="0"/>
              </a:rPr>
              <a:t>Araçlar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kullanılarak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sürekli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olarak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sürüm</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envanterlerinin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çıkarılması</a:t>
            </a:r>
            <a:r>
              <a:rPr lang="en-US" sz="900" dirty="0" smtClean="0">
                <a:solidFill>
                  <a:schemeClr val="tx1"/>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cs typeface="Liberation Sans" panose="020B0604020202020204" pitchFamily="34" charset="0"/>
              </a:rPr>
              <a:t>Bileşenlerdeki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açıklıkları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için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15"/>
              </a:rPr>
              <a:t>NVD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gibi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kaynakların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sürekli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izlenmesi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Süreci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otomatik</a:t>
            </a:r>
            <a:r>
              <a:rPr lang="en-US" sz="900" dirty="0">
                <a:solidFill>
                  <a:schemeClr val="tx1"/>
                </a:solidFill>
                <a:latin typeface="Liberation Sans" panose="020B0604020202020204" pitchFamily="34" charset="0"/>
                <a:cs typeface="Liberation Sans" panose="020B0604020202020204" pitchFamily="34" charset="0"/>
              </a:rPr>
              <a:t> hale </a:t>
            </a:r>
            <a:r>
              <a:rPr lang="en-US" sz="900" dirty="0" err="1">
                <a:solidFill>
                  <a:schemeClr val="tx1"/>
                </a:solidFill>
                <a:latin typeface="Liberation Sans" panose="020B0604020202020204" pitchFamily="34" charset="0"/>
                <a:cs typeface="Liberation Sans" panose="020B0604020202020204" pitchFamily="34" charset="0"/>
              </a:rPr>
              <a:t>getirmek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yazılım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envanter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analizi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araçları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kullanılmalıdır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bileşenlerle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ilgili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güvenlik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eposta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alarmlarına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abone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olunmalıdır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Sadece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bağlantılar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üzerinden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resmi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kaynaklardan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temini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Değiştirilmiş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alınması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riskini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azaltmak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imzalanmış</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paketler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tercih</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edilmelidir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Desteklenmeyen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eski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sürümleri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güvenlik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yamalarının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çıkmadığı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kütüphaneler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bileşenlerin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takibi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Eğer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yamama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mümkün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değilse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tespit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edilen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açıklığa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karşı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izleme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tespit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koruma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yapılabilmesi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için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hlinkClick r:id="rId21"/>
              </a:rPr>
              <a:t>sanal</a:t>
            </a:r>
            <a:r>
              <a:rPr lang="en-US" sz="900" dirty="0" smtClean="0">
                <a:solidFill>
                  <a:schemeClr val="tx1"/>
                </a:solidFill>
                <a:latin typeface="Liberation Sans" panose="020B0604020202020204" pitchFamily="34" charset="0"/>
                <a:cs typeface="Liberation Sans" panose="020B0604020202020204" pitchFamily="34" charset="0"/>
                <a:hlinkClick r:id="rId21"/>
              </a:rPr>
              <a:t> </a:t>
            </a:r>
            <a:r>
              <a:rPr lang="en-US" sz="900" dirty="0" err="1" smtClean="0">
                <a:solidFill>
                  <a:schemeClr val="tx1"/>
                </a:solidFill>
                <a:latin typeface="Liberation Sans" panose="020B0604020202020204" pitchFamily="34" charset="0"/>
                <a:cs typeface="Liberation Sans" panose="020B0604020202020204" pitchFamily="34" charset="0"/>
                <a:hlinkClick r:id="rId21"/>
              </a:rPr>
              <a:t>bir</a:t>
            </a:r>
            <a:r>
              <a:rPr lang="en-US" sz="900" dirty="0" smtClean="0">
                <a:solidFill>
                  <a:schemeClr val="tx1"/>
                </a:solidFill>
                <a:latin typeface="Liberation Sans" panose="020B0604020202020204" pitchFamily="34" charset="0"/>
                <a:cs typeface="Liberation Sans" panose="020B0604020202020204" pitchFamily="34" charset="0"/>
                <a:hlinkClick r:id="rId21"/>
              </a:rPr>
              <a:t> </a:t>
            </a:r>
            <a:r>
              <a:rPr lang="en-US" sz="900" dirty="0" err="1" smtClean="0">
                <a:solidFill>
                  <a:schemeClr val="tx1"/>
                </a:solidFill>
                <a:latin typeface="Liberation Sans" panose="020B0604020202020204" pitchFamily="34" charset="0"/>
                <a:cs typeface="Liberation Sans" panose="020B0604020202020204" pitchFamily="34" charset="0"/>
                <a:hlinkClick r:id="rId21"/>
              </a:rPr>
              <a:t>yama</a:t>
            </a:r>
            <a:r>
              <a:rPr lang="en-US" sz="900" dirty="0" smtClean="0">
                <a:solidFill>
                  <a:schemeClr val="tx1"/>
                </a:solidFill>
                <a:latin typeface="Liberation Sans" panose="020B0604020202020204" pitchFamily="34" charset="0"/>
                <a:cs typeface="Liberation Sans" panose="020B0604020202020204" pitchFamily="34" charset="0"/>
                <a:hlinkClick r:id="rId21"/>
              </a:rPr>
              <a:t> </a:t>
            </a:r>
            <a:r>
              <a:rPr lang="en-US" sz="900" dirty="0" err="1" smtClean="0">
                <a:solidFill>
                  <a:schemeClr val="tx1"/>
                </a:solidFill>
                <a:latin typeface="Liberation Sans" panose="020B0604020202020204" pitchFamily="34" charset="0"/>
                <a:cs typeface="Liberation Sans" panose="020B0604020202020204" pitchFamily="34" charset="0"/>
                <a:hlinkClick r:id="rId21"/>
              </a:rPr>
              <a:t>uygulaması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düşünülmelidir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err="1">
                <a:solidFill>
                  <a:schemeClr val="tx1"/>
                </a:solidFill>
                <a:latin typeface="Liberation Sans" panose="020B0604020202020204" pitchFamily="34" charset="0"/>
                <a:cs typeface="Liberation Sans" panose="020B0604020202020204" pitchFamily="34" charset="0"/>
              </a:rPr>
              <a:t>Tüm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kurumlar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porfolyönün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yaşam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süresi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boyunca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devam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izleme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derecelendirme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güncelleme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planlarının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yapılandırma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değişiklikleri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planlarının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olduğundan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emin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olmalıdır</a:t>
            </a:r>
            <a:r>
              <a:rPr lang="en-US" sz="900" dirty="0" smtClean="0">
                <a:solidFill>
                  <a:schemeClr val="tx1"/>
                </a:solidFill>
                <a:latin typeface="Liberation Sans" panose="020B0604020202020204" pitchFamily="34" charset="0"/>
                <a:cs typeface="Liberation Sans" panose="020B0604020202020204" pitchFamily="34" charset="0"/>
              </a:rPr>
              <a:t>.</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Bilinen</a:t>
            </a:r>
            <a:r>
              <a:rPr lang="en-US" dirty="0" smtClean="0">
                <a:latin typeface="Exo 2" panose="00000500000000000000" pitchFamily="2" charset="0"/>
              </a:rPr>
              <a:t> </a:t>
            </a:r>
            <a:r>
              <a:rPr lang="en-US" dirty="0" err="1" smtClean="0">
                <a:latin typeface="Exo 2" panose="00000500000000000000" pitchFamily="2" charset="0"/>
              </a:rPr>
              <a:t>Açıklık</a:t>
            </a:r>
            <a:r>
              <a:rPr lang="en-US" dirty="0" smtClean="0">
                <a:latin typeface="Exo 2" panose="00000500000000000000" pitchFamily="2" charset="0"/>
              </a:rPr>
              <a:t> </a:t>
            </a:r>
            <a:r>
              <a:rPr lang="en-US" dirty="0" err="1" smtClean="0">
                <a:latin typeface="Exo 2" panose="00000500000000000000" pitchFamily="2" charset="0"/>
              </a:rPr>
              <a:t>İçeren</a:t>
            </a:r>
            <a:r>
              <a:rPr lang="en-US" dirty="0" smtClean="0">
                <a:latin typeface="Exo 2" panose="00000500000000000000" pitchFamily="2" charset="0"/>
              </a:rPr>
              <a:t> </a:t>
            </a:r>
            <a:r>
              <a:rPr lang="en-US" dirty="0" err="1" smtClean="0">
                <a:latin typeface="Exo 2" panose="00000500000000000000" pitchFamily="2" charset="0"/>
              </a:rPr>
              <a:t>Bileşen</a:t>
            </a:r>
            <a:r>
              <a:rPr lang="en-US" dirty="0" smtClean="0">
                <a:latin typeface="Exo 2" panose="00000500000000000000" pitchFamily="2" charset="0"/>
              </a:rPr>
              <a:t> </a:t>
            </a:r>
            <a:r>
              <a:rPr lang="en-US" dirty="0" err="1" smtClean="0">
                <a:latin typeface="Exo 2" panose="00000500000000000000" pitchFamily="2" charset="0"/>
              </a:rPr>
              <a:t>Kullanımı</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827044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tx1"/>
                          </a:solidFill>
                          <a:latin typeface="Liberation Sans" panose="020B0604020202020204"/>
                          <a:cs typeface="Liberation Sans" panose="020B0604020202020204" pitchFamily="34" charset="0"/>
                        </a:rPr>
                        <a:t>İstismar</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bg1"/>
                          </a:solidFill>
                          <a:latin typeface="Liberation Sans" panose="020B0604020202020204"/>
                          <a:cs typeface="Liberation Sans" panose="020B0604020202020204" pitchFamily="34" charset="0"/>
                        </a:rPr>
                        <a:t>Yaygınlık</a:t>
                      </a:r>
                      <a:r>
                        <a:rPr lang="en-US" sz="1000" b="1" baseline="0" dirty="0" smtClean="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a:cs typeface="Liberation Sans" panose="020B0604020202020204" pitchFamily="34" charset="0"/>
                        </a:rPr>
                        <a:t>Tespit</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Edilebilirlik</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smtClean="0">
                          <a:solidFill>
                            <a:schemeClr val="tx1"/>
                          </a:solidFill>
                          <a:latin typeface="Liberation Sans" panose="020B0604020202020204"/>
                          <a:cs typeface="Liberation Sans" panose="020B0604020202020204" pitchFamily="34" charset="0"/>
                        </a:rPr>
                        <a:t>Teknik</a:t>
                      </a:r>
                      <a:r>
                        <a:rPr lang="en-US" sz="1000" b="1" baseline="0" dirty="0" smtClean="0">
                          <a:solidFill>
                            <a:schemeClr val="tx1"/>
                          </a:solidFill>
                          <a:latin typeface="Liberation Sans" panose="020B0604020202020204"/>
                          <a:cs typeface="Liberation Sans" panose="020B0604020202020204" pitchFamily="34" charset="0"/>
                        </a:rPr>
                        <a:t>:</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Pek</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çok</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bilinen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yazılmış</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hazır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istismarların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bulunması</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kolay</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olsa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da,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diğer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özel</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istismarın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geliştirilmesi</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özel</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çaba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gerektirmektedir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sorun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aşırı</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derece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yaygındır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Bileşen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yönünden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zengin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uygulamalar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takımlarının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bileşenleri</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güncel</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tutamamasına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hatta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API'lerinde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hangi</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bileşenlerin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kullanıldığını</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unutmalarına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yol</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açmaktadır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Retire.js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bazı</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tarama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araçları</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tespitte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yardımcı</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olmaktadır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ancak</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istismar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edilebilirliğin</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tespiti</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ilave</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çaba</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gerektirmektedir</a:t>
                      </a:r>
                      <a:r>
                        <a:rPr lang="en-US" sz="900" dirty="0" smtClean="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Bazı</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bilinen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sadece</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ufak</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etkilere</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yol</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açarken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şimdiye</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kadarki</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büyük</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ihlallerin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bazıları</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bileşenlerdeki</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bilinen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açıklıkların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istismarından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kaynaklanmıştır</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Korunmaya</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çalışılan</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varlıklara</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bağlı</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listede</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birinci</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sıraya</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çıkabilecektir</a:t>
                      </a:r>
                      <a:r>
                        <a:rPr lang="en-US" sz="9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Küçük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takım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yürütülen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kaynak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proje</a:t>
            </a:r>
            <a:r>
              <a:rPr lang="en-US" sz="900" dirty="0">
                <a:solidFill>
                  <a:schemeClr val="tx2"/>
                </a:solidFill>
                <a:latin typeface="Liberation Sans" panose="020B0604020202020204" pitchFamily="34" charset="0"/>
                <a:cs typeface="Liberation Sans" panose="020B0604020202020204" pitchFamily="34" charset="0"/>
              </a:rPr>
              <a:t> forum </a:t>
            </a:r>
            <a:r>
              <a:rPr lang="en-US" sz="900" dirty="0" err="1">
                <a:solidFill>
                  <a:schemeClr val="tx2"/>
                </a:solidFill>
                <a:latin typeface="Liberation Sans" panose="020B0604020202020204" pitchFamily="34" charset="0"/>
                <a:cs typeface="Liberation Sans" panose="020B0604020202020204" pitchFamily="34" charset="0"/>
              </a:rPr>
              <a:t>yazılımı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yazılımında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bulunan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açıklık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geçirilmiştir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sonraki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sürüme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kaynak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deposu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forum </a:t>
            </a:r>
            <a:r>
              <a:rPr lang="en-US" sz="900" dirty="0" err="1">
                <a:solidFill>
                  <a:schemeClr val="tx2"/>
                </a:solidFill>
                <a:latin typeface="Liberation Sans" panose="020B0604020202020204" pitchFamily="34" charset="0"/>
                <a:cs typeface="Liberation Sans" panose="020B0604020202020204" pitchFamily="34" charset="0"/>
              </a:rPr>
              <a:t>içeriğini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temizlemiştir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Kaynak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kod</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kurtarılabilse</a:t>
            </a:r>
            <a:r>
              <a:rPr lang="en-US" sz="900" dirty="0">
                <a:solidFill>
                  <a:schemeClr val="tx2"/>
                </a:solidFill>
                <a:latin typeface="Liberation Sans" panose="020B0604020202020204" pitchFamily="34" charset="0"/>
                <a:cs typeface="Liberation Sans" panose="020B0604020202020204" pitchFamily="34" charset="0"/>
              </a:rPr>
              <a:t> de, </a:t>
            </a:r>
            <a:r>
              <a:rPr lang="en-US" sz="900" dirty="0" err="1">
                <a:solidFill>
                  <a:schemeClr val="tx2"/>
                </a:solidFill>
                <a:latin typeface="Liberation Sans" panose="020B0604020202020204" pitchFamily="34" charset="0"/>
                <a:cs typeface="Liberation Sans" panose="020B0604020202020204" pitchFamily="34" charset="0"/>
              </a:rPr>
              <a:t>izleme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loglama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alarmlama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eksikliği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daha</a:t>
            </a:r>
            <a:r>
              <a:rPr lang="en-US" sz="900" dirty="0">
                <a:solidFill>
                  <a:schemeClr val="tx2"/>
                </a:solidFill>
                <a:latin typeface="Liberation Sans" panose="020B0604020202020204" pitchFamily="34" charset="0"/>
                <a:cs typeface="Liberation Sans" panose="020B0604020202020204" pitchFamily="34" charset="0"/>
              </a:rPr>
              <a:t> da </a:t>
            </a:r>
            <a:r>
              <a:rPr lang="en-US" sz="900" dirty="0" err="1">
                <a:solidFill>
                  <a:schemeClr val="tx2"/>
                </a:solidFill>
                <a:latin typeface="Liberation Sans" panose="020B0604020202020204" pitchFamily="34" charset="0"/>
                <a:cs typeface="Liberation Sans" panose="020B0604020202020204" pitchFamily="34" charset="0"/>
              </a:rPr>
              <a:t>kötü</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ihlale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açmıştır</a:t>
            </a:r>
            <a:r>
              <a:rPr lang="en-US" sz="900" dirty="0">
                <a:solidFill>
                  <a:schemeClr val="tx2"/>
                </a:solidFill>
                <a:latin typeface="Liberation Sans" panose="020B0604020202020204" pitchFamily="34" charset="0"/>
                <a:cs typeface="Liberation Sans" panose="020B0604020202020204" pitchFamily="34" charset="0"/>
              </a:rPr>
              <a:t>. Forum </a:t>
            </a:r>
            <a:r>
              <a:rPr lang="en-US" sz="900" dirty="0" err="1">
                <a:solidFill>
                  <a:schemeClr val="tx2"/>
                </a:solidFill>
                <a:latin typeface="Liberation Sans" panose="020B0604020202020204" pitchFamily="34" charset="0"/>
                <a:cs typeface="Liberation Sans" panose="020B0604020202020204" pitchFamily="34" charset="0"/>
              </a:rPr>
              <a:t>yazılım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projesi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sorunun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sonucu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artık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aktif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değildir</a:t>
            </a:r>
            <a:r>
              <a:rPr lang="en-US" sz="900" dirty="0" smtClean="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yaygın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hesapları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geçirebilmektedir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sadece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yanlış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bırakmaktadır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Birkaç</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sonra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durum </a:t>
            </a:r>
            <a:r>
              <a:rPr lang="en-US" sz="900" dirty="0" err="1">
                <a:solidFill>
                  <a:schemeClr val="tx2"/>
                </a:solidFill>
                <a:latin typeface="Liberation Sans" panose="020B0604020202020204" pitchFamily="34" charset="0"/>
                <a:cs typeface="Liberation Sans" panose="020B0604020202020204" pitchFamily="34" charset="0"/>
              </a:rPr>
              <a:t>farklı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tekrar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edilebilmektedir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dirty="0" smtClean="0">
              <a:latin typeface="Exo 2" panose="00000500000000000000" pitchFamily="2"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büyük</a:t>
            </a:r>
            <a:r>
              <a:rPr lang="en-US" sz="900" dirty="0">
                <a:solidFill>
                  <a:schemeClr val="tx2"/>
                </a:solidFill>
                <a:latin typeface="Liberation Sans" panose="020B0604020202020204" pitchFamily="34" charset="0"/>
                <a:cs typeface="Liberation Sans" panose="020B0604020202020204" pitchFamily="34" charset="0"/>
              </a:rPr>
              <a:t> ABD </a:t>
            </a:r>
            <a:r>
              <a:rPr lang="en-US" sz="900" dirty="0" err="1">
                <a:solidFill>
                  <a:schemeClr val="tx2"/>
                </a:solidFill>
                <a:latin typeface="Liberation Sans" panose="020B0604020202020204" pitchFamily="34" charset="0"/>
                <a:cs typeface="Liberation Sans" panose="020B0604020202020204" pitchFamily="34" charset="0"/>
              </a:rPr>
              <a:t>perakendecisinin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eklentileri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analiz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kötücül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yazılım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analiz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havuzuna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sahip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olduğu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raporlanmıştır</a:t>
            </a:r>
            <a:r>
              <a:rPr lang="en-US" sz="900" dirty="0">
                <a:solidFill>
                  <a:schemeClr val="tx2"/>
                </a:solidFill>
                <a:latin typeface="Liberation Sans" panose="020B0604020202020204" pitchFamily="34" charset="0"/>
                <a:cs typeface="Liberation Sans" panose="020B0604020202020204" pitchFamily="34" charset="0"/>
              </a:rPr>
              <a:t>. Kum </a:t>
            </a:r>
            <a:r>
              <a:rPr lang="en-US" sz="900" dirty="0" err="1">
                <a:solidFill>
                  <a:schemeClr val="tx2"/>
                </a:solidFill>
                <a:latin typeface="Liberation Sans" panose="020B0604020202020204" pitchFamily="34" charset="0"/>
                <a:cs typeface="Liberation Sans" panose="020B0604020202020204" pitchFamily="34" charset="0"/>
              </a:rPr>
              <a:t>havuzu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yazılımı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potansiyel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istenmeyen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yazılım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etmiştir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ancak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hiçbir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kimse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cevap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vermemiştir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banka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sahte</a:t>
            </a:r>
            <a:r>
              <a:rPr lang="en-US" sz="900" dirty="0">
                <a:solidFill>
                  <a:schemeClr val="tx2"/>
                </a:solidFill>
                <a:latin typeface="Liberation Sans" panose="020B0604020202020204" pitchFamily="34" charset="0"/>
                <a:cs typeface="Liberation Sans" panose="020B0604020202020204" pitchFamily="34" charset="0"/>
              </a:rPr>
              <a:t> kart </a:t>
            </a:r>
            <a:r>
              <a:rPr lang="en-US" sz="900" dirty="0" err="1">
                <a:solidFill>
                  <a:schemeClr val="tx2"/>
                </a:solidFill>
                <a:latin typeface="Liberation Sans" panose="020B0604020202020204" pitchFamily="34" charset="0"/>
                <a:cs typeface="Liberation Sans" panose="020B0604020202020204" pitchFamily="34" charset="0"/>
              </a:rPr>
              <a:t>işlemleri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sayesinde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ihlal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edilmeden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önce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havuzu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süredir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uyarılar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üretmekteydi</a:t>
            </a:r>
            <a:r>
              <a:rPr lang="en-US" sz="900" dirty="0" smtClean="0">
                <a:solidFill>
                  <a:schemeClr val="tx2"/>
                </a:solidFill>
                <a:latin typeface="Liberation Sans" panose="020B0604020202020204" pitchFamily="34" charset="0"/>
                <a:cs typeface="Liberation Sans" panose="020B0604020202020204" pitchFamily="34" charset="0"/>
              </a:rPr>
              <a:t>.</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Uygulamam</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Açıklık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İçeriyor</a:t>
            </a:r>
            <a:r>
              <a:rPr lang="en-US" sz="1400" b="1" dirty="0" smtClean="0">
                <a:solidFill>
                  <a:schemeClr val="tx2"/>
                </a:solidFill>
                <a:latin typeface="Exo 2" panose="00000500000000000000" pitchFamily="2" charset="0"/>
                <a:cs typeface="Liberation Sans" panose="020B0604020202020204" pitchFamily="34" charset="0"/>
              </a:rPr>
              <a:t> 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dirty="0" err="1">
                <a:solidFill>
                  <a:schemeClr val="tx2"/>
                </a:solidFill>
                <a:latin typeface="Liberation Sans" panose="020B0604020202020204" pitchFamily="34" charset="0"/>
                <a:cs typeface="Liberation Sans" panose="020B0604020202020204" pitchFamily="34" charset="0"/>
              </a:rPr>
              <a:t>Yetersiz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loglama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izleme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aktif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müdahale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aşağıdaki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durumlarda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ortaya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çıkmaktadır</a:t>
            </a:r>
            <a:r>
              <a:rPr lang="en-US" sz="90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Giriş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işlemleri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başarısız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denemeleri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yüksek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değerli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işlemler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denetlenebilir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olaylar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loglanmadığında</a:t>
            </a:r>
            <a:r>
              <a:rPr lang="en-US" sz="90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Uyarı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hatalar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yetersiz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olmayan</a:t>
            </a:r>
            <a:r>
              <a:rPr lang="en-US" sz="900" dirty="0">
                <a:solidFill>
                  <a:schemeClr val="tx2"/>
                </a:solidFill>
                <a:latin typeface="Liberation Sans" panose="020B0604020202020204" pitchFamily="34" charset="0"/>
                <a:cs typeface="Liberation Sans" panose="020B0604020202020204" pitchFamily="34" charset="0"/>
              </a:rPr>
              <a:t> log </a:t>
            </a:r>
            <a:r>
              <a:rPr lang="en-US" sz="900" dirty="0" err="1">
                <a:solidFill>
                  <a:schemeClr val="tx2"/>
                </a:solidFill>
                <a:latin typeface="Liberation Sans" panose="020B0604020202020204" pitchFamily="34" charset="0"/>
                <a:cs typeface="Liberation Sans" panose="020B0604020202020204" pitchFamily="34" charset="0"/>
              </a:rPr>
              <a:t>mesajları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oluşturuyorsa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hiç</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oluşturmuyorsa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Uygulamaların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API'lerin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logları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şüphe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çekici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faaliyetler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izlenmediğinde</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smtClean="0">
                <a:solidFill>
                  <a:schemeClr val="tx2"/>
                </a:solidFill>
                <a:latin typeface="Liberation Sans" panose="020B0604020202020204" pitchFamily="34" charset="0"/>
                <a:cs typeface="Liberation Sans" panose="020B0604020202020204" pitchFamily="34" charset="0"/>
              </a:rPr>
              <a:t>Loglar</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sadece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yerel</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olarak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saklandığında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Uygun</a:t>
            </a:r>
            <a:r>
              <a:rPr lang="en-US" sz="900" dirty="0">
                <a:solidFill>
                  <a:schemeClr val="tx2"/>
                </a:solidFill>
                <a:latin typeface="Liberation Sans" panose="020B0604020202020204" pitchFamily="34" charset="0"/>
                <a:cs typeface="Liberation Sans" panose="020B0604020202020204" pitchFamily="34" charset="0"/>
              </a:rPr>
              <a:t> alarm </a:t>
            </a:r>
            <a:r>
              <a:rPr lang="en-US" sz="900" dirty="0" err="1">
                <a:solidFill>
                  <a:schemeClr val="tx2"/>
                </a:solidFill>
                <a:latin typeface="Liberation Sans" panose="020B0604020202020204" pitchFamily="34" charset="0"/>
                <a:cs typeface="Liberation Sans" panose="020B0604020202020204" pitchFamily="34" charset="0"/>
              </a:rPr>
              <a:t>üretme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sınırları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yanıt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yükseltme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süreçleri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yerinde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etkin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olmadığında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4"/>
              </a:rPr>
              <a:t>OWASP </a:t>
            </a:r>
            <a:r>
              <a:rPr lang="en-US" sz="900" dirty="0" smtClean="0">
                <a:solidFill>
                  <a:schemeClr val="tx1"/>
                </a:solidFill>
                <a:latin typeface="Liberation Sans" panose="020B0604020202020204" pitchFamily="34" charset="0"/>
                <a:cs typeface="Liberation Sans" panose="020B0604020202020204" pitchFamily="34" charset="0"/>
                <a:hlinkClick r:id="rId4"/>
              </a:rPr>
              <a:t>ZAP</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gibi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araçları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tarafından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yapılan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sızma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testi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taramalar</a:t>
            </a:r>
            <a:r>
              <a:rPr lang="en-US" sz="900" dirty="0" smtClean="0">
                <a:solidFill>
                  <a:schemeClr val="tx1"/>
                </a:solidFill>
                <a:latin typeface="Liberation Sans" panose="020B0604020202020204" pitchFamily="34" charset="0"/>
                <a:cs typeface="Liberation Sans" panose="020B0604020202020204" pitchFamily="34" charset="0"/>
              </a:rPr>
              <a:t> alarm </a:t>
            </a:r>
            <a:r>
              <a:rPr lang="en-US" sz="900" dirty="0" err="1" smtClean="0">
                <a:solidFill>
                  <a:schemeClr val="tx1"/>
                </a:solidFill>
                <a:latin typeface="Liberation Sans" panose="020B0604020202020204" pitchFamily="34" charset="0"/>
                <a:cs typeface="Liberation Sans" panose="020B0604020202020204" pitchFamily="34" charset="0"/>
              </a:rPr>
              <a:t>üretmediğinde</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gerçek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zamanlı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neredeyse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gerçek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zamanlı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aktif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edemediğinde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alarm </a:t>
            </a:r>
            <a:r>
              <a:rPr lang="en-US" sz="900" dirty="0" err="1">
                <a:solidFill>
                  <a:schemeClr val="tx2"/>
                </a:solidFill>
                <a:latin typeface="Liberation Sans" panose="020B0604020202020204" pitchFamily="34" charset="0"/>
                <a:cs typeface="Liberation Sans" panose="020B0604020202020204" pitchFamily="34" charset="0"/>
              </a:rPr>
              <a:t>üretmediğinde</a:t>
            </a:r>
            <a:r>
              <a:rPr lang="en-US" sz="900" dirty="0" smtClean="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err="1">
                <a:solidFill>
                  <a:schemeClr val="tx2"/>
                </a:solidFill>
                <a:latin typeface="Liberation Sans" panose="020B0604020202020204" pitchFamily="34" charset="0"/>
                <a:cs typeface="Liberation Sans" panose="020B0604020202020204" pitchFamily="34" charset="0"/>
              </a:rPr>
              <a:t>Eğer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loglama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alarm </a:t>
            </a:r>
            <a:r>
              <a:rPr lang="en-US" sz="900" dirty="0" err="1">
                <a:solidFill>
                  <a:schemeClr val="tx2"/>
                </a:solidFill>
                <a:latin typeface="Liberation Sans" panose="020B0604020202020204" pitchFamily="34" charset="0"/>
                <a:cs typeface="Liberation Sans" panose="020B0604020202020204" pitchFamily="34" charset="0"/>
              </a:rPr>
              <a:t>kayıtları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görüntülenebilirse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ifşası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açıklığı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bulunmaktadır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bkz</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b="1" dirty="0" smtClean="0">
                <a:solidFill>
                  <a:schemeClr val="tx2"/>
                </a:solidFill>
                <a:latin typeface="Liberation Sans" panose="020B0604020202020204" pitchFamily="34" charset="0"/>
                <a:cs typeface="Liberation Sans" panose="020B0604020202020204" pitchFamily="34" charset="0"/>
                <a:hlinkClick r:id="rId6" action="ppaction://hlinksldjump"/>
              </a:rPr>
              <a:t>A3:2017-Hassas </a:t>
            </a:r>
            <a:r>
              <a:rPr lang="en-US" sz="900" b="1" dirty="0" err="1" smtClean="0">
                <a:solidFill>
                  <a:schemeClr val="tx2"/>
                </a:solidFill>
                <a:latin typeface="Liberation Sans" panose="020B0604020202020204" pitchFamily="34" charset="0"/>
                <a:cs typeface="Liberation Sans" panose="020B0604020202020204" pitchFamily="34" charset="0"/>
                <a:hlinkClick r:id="rId6" action="ppaction://hlinksldjump"/>
              </a:rPr>
              <a:t>Bilgi</a:t>
            </a:r>
            <a:r>
              <a:rPr lang="en-US" sz="900" b="1" dirty="0" smtClean="0">
                <a:solidFill>
                  <a:schemeClr val="tx2"/>
                </a:solidFill>
                <a:latin typeface="Liberation Sans" panose="020B0604020202020204" pitchFamily="34" charset="0"/>
                <a:cs typeface="Liberation Sans" panose="020B0604020202020204" pitchFamily="34" charset="0"/>
                <a:hlinkClick r:id="rId6" action="ppaction://hlinksldjump"/>
              </a:rPr>
              <a:t> </a:t>
            </a:r>
            <a:r>
              <a:rPr lang="en-US" sz="900" b="1" dirty="0" err="1" smtClean="0">
                <a:solidFill>
                  <a:schemeClr val="tx2"/>
                </a:solidFill>
                <a:latin typeface="Liberation Sans" panose="020B0604020202020204" pitchFamily="34" charset="0"/>
                <a:cs typeface="Liberation Sans" panose="020B0604020202020204" pitchFamily="34" charset="0"/>
                <a:hlinkClick r:id="rId6" action="ppaction://hlinksldjump"/>
              </a:rPr>
              <a:t>İfşası</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7"/>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7"/>
              </a:rPr>
              <a:t>Proaktif</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Kontroller</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Loglama</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ve</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Saldırı</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Tespiti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Uygulama</a:t>
            </a:r>
            <a:r>
              <a:rPr lang="en-US" sz="900" u="sng" dirty="0" smtClean="0">
                <a:solidFill>
                  <a:schemeClr val="tx1"/>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Güvenliği</a:t>
            </a:r>
            <a:r>
              <a:rPr lang="en-US" sz="900" u="sng" dirty="0" smtClean="0">
                <a:solidFill>
                  <a:schemeClr val="tx1"/>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Doğrulama</a:t>
            </a:r>
            <a:r>
              <a:rPr lang="en-US" sz="900" u="sng" dirty="0" smtClean="0">
                <a:solidFill>
                  <a:schemeClr val="tx1"/>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Standardı</a:t>
            </a:r>
            <a:r>
              <a:rPr lang="en-US" sz="900" u="sng" dirty="0" smtClean="0">
                <a:solidFill>
                  <a:schemeClr val="tx1"/>
                </a:solidFill>
                <a:latin typeface="Liberation Sans" panose="020B0604020202020204" pitchFamily="34" charset="0"/>
                <a:cs typeface="Liberation Sans" panose="020B0604020202020204" pitchFamily="34" charset="0"/>
                <a:hlinkClick r:id="rId8"/>
              </a:rPr>
              <a:t>: </a:t>
            </a:r>
            <a:r>
              <a:rPr lang="en-US" sz="900" u="sng" dirty="0">
                <a:solidFill>
                  <a:schemeClr val="tx1"/>
                </a:solidFill>
                <a:latin typeface="Liberation Sans" panose="020B0604020202020204" pitchFamily="34" charset="0"/>
                <a:cs typeface="Liberation Sans" panose="020B0604020202020204" pitchFamily="34" charset="0"/>
                <a:hlinkClick r:id="rId8"/>
              </a:rPr>
              <a:t>V8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Loglama</a:t>
            </a:r>
            <a:r>
              <a:rPr lang="en-US" sz="900" u="sng" dirty="0" smtClean="0">
                <a:solidFill>
                  <a:schemeClr val="tx1"/>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ve</a:t>
            </a:r>
            <a:r>
              <a:rPr lang="en-US" sz="900" u="sng" dirty="0" smtClean="0">
                <a:solidFill>
                  <a:schemeClr val="tx1"/>
                </a:solidFill>
                <a:latin typeface="Liberation Sans" panose="020B0604020202020204" pitchFamily="34" charset="0"/>
                <a:cs typeface="Liberation Sans" panose="020B0604020202020204" pitchFamily="34" charset="0"/>
                <a:hlinkClick r:id="rId8"/>
              </a:rPr>
              <a:t> </a:t>
            </a:r>
            <a:r>
              <a:rPr lang="en-US" sz="900" u="sng" dirty="0" err="1" smtClean="0">
                <a:solidFill>
                  <a:schemeClr val="tx1"/>
                </a:solidFill>
                <a:latin typeface="Liberation Sans" panose="020B0604020202020204" pitchFamily="34" charset="0"/>
                <a:cs typeface="Liberation Sans" panose="020B0604020202020204" pitchFamily="34" charset="0"/>
                <a:hlinkClick r:id="rId8"/>
              </a:rPr>
              <a:t>İzleme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8"/>
              </a:rPr>
              <a:t>OWASP Test </a:t>
            </a:r>
            <a:r>
              <a:rPr lang="en-US" sz="900" dirty="0" err="1" smtClean="0">
                <a:solidFill>
                  <a:schemeClr val="tx1"/>
                </a:solidFill>
                <a:latin typeface="Liberation Sans" panose="020B0604020202020204" pitchFamily="34" charset="0"/>
                <a:cs typeface="Liberation Sans" panose="020B0604020202020204" pitchFamily="34" charset="0"/>
                <a:hlinkClick r:id="rId8"/>
              </a:rPr>
              <a:t>Rehberi</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Detaylı</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Hata</a:t>
            </a:r>
            <a:r>
              <a:rPr lang="en-US" sz="900" dirty="0" smtClean="0">
                <a:solidFill>
                  <a:schemeClr val="tx1"/>
                </a:solidFill>
                <a:latin typeface="Liberation Sans" panose="020B0604020202020204" pitchFamily="34" charset="0"/>
                <a:cs typeface="Liberation Sans" panose="020B0604020202020204" pitchFamily="34" charset="0"/>
                <a:hlinkClick r:id="rId8"/>
              </a:rPr>
              <a:t> Kodu </a:t>
            </a:r>
            <a:r>
              <a:rPr lang="en-US" sz="900" dirty="0" err="1" smtClean="0">
                <a:solidFill>
                  <a:schemeClr val="tx1"/>
                </a:solidFill>
                <a:latin typeface="Liberation Sans" panose="020B0604020202020204" pitchFamily="34" charset="0"/>
                <a:cs typeface="Liberation Sans" panose="020B0604020202020204" pitchFamily="34" charset="0"/>
                <a:hlinkClick r:id="rId8"/>
              </a:rPr>
              <a:t>Testleri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9"/>
              </a:rPr>
              <a:t>Kopya</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err="1" smtClean="0">
                <a:solidFill>
                  <a:schemeClr val="tx1"/>
                </a:solidFill>
                <a:latin typeface="Liberation Sans" panose="020B0604020202020204" pitchFamily="34" charset="0"/>
                <a:cs typeface="Liberation Sans" panose="020B0604020202020204" pitchFamily="34" charset="0"/>
                <a:hlinkClick r:id="rId9"/>
              </a:rPr>
              <a:t>Loglama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err="1" smtClean="0">
                <a:solidFill>
                  <a:schemeClr val="tx2"/>
                </a:solidFill>
                <a:latin typeface="Exo 2" panose="00000500000000000000" pitchFamily="2" charset="0"/>
                <a:cs typeface="Liberation Sans" panose="020B0604020202020204" pitchFamily="34" charset="0"/>
              </a:rPr>
              <a:t>Dış</a:t>
            </a:r>
            <a:r>
              <a:rPr lang="en-US" sz="1200" b="1" dirty="0" smtClean="0">
                <a:solidFill>
                  <a:schemeClr val="tx2"/>
                </a:solidFill>
                <a:latin typeface="Exo 2" panose="00000500000000000000" pitchFamily="2" charset="0"/>
                <a:cs typeface="Liberation Sans" panose="020B0604020202020204" pitchFamily="34" charset="0"/>
              </a:rPr>
              <a:t> </a:t>
            </a:r>
            <a:r>
              <a:rPr lang="en-US" sz="1200" b="1" dirty="0" err="1" smtClean="0">
                <a:solidFill>
                  <a:schemeClr val="tx2"/>
                </a:solidFill>
                <a:latin typeface="Exo 2" panose="00000500000000000000" pitchFamily="2" charset="0"/>
                <a:cs typeface="Liberation Sans" panose="020B0604020202020204" pitchFamily="34" charset="0"/>
              </a:rPr>
              <a:t>Kaynaklar</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a:t>
            </a:r>
            <a:r>
              <a:rPr lang="en-US" sz="900" dirty="0" err="1" smtClean="0">
                <a:solidFill>
                  <a:schemeClr val="tx1"/>
                </a:solidFill>
                <a:latin typeface="Liberation Sans" panose="020B0604020202020204" pitchFamily="34" charset="0"/>
                <a:cs typeface="Liberation Sans" panose="020B0604020202020204" pitchFamily="34" charset="0"/>
                <a:hlinkClick r:id="rId11"/>
              </a:rPr>
              <a:t>Güvenlik</a:t>
            </a:r>
            <a:r>
              <a:rPr lang="en-US" sz="900" dirty="0" smtClean="0">
                <a:solidFill>
                  <a:schemeClr val="tx1"/>
                </a:solidFill>
                <a:latin typeface="Liberation Sans" panose="020B0604020202020204" pitchFamily="34" charset="0"/>
                <a:cs typeface="Liberation Sans" panose="020B0604020202020204" pitchFamily="34" charset="0"/>
                <a:hlinkClick r:id="rId11"/>
              </a:rPr>
              <a:t>-relevant </a:t>
            </a:r>
            <a:r>
              <a:rPr lang="en-US" sz="900" dirty="0">
                <a:solidFill>
                  <a:schemeClr val="tx1"/>
                </a:solidFill>
                <a:latin typeface="Liberation Sans" panose="020B0604020202020204" pitchFamily="34" charset="0"/>
                <a:cs typeface="Liberation Sans" panose="020B0604020202020204" pitchFamily="34" charset="0"/>
                <a:hlinkClick r:id="rId11"/>
              </a:rPr>
              <a:t>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saklanan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işlenen</a:t>
            </a:r>
            <a:r>
              <a:rPr lang="en-US" sz="900" dirty="0">
                <a:solidFill>
                  <a:schemeClr val="tx2"/>
                </a:solidFill>
                <a:latin typeface="Liberation Sans" panose="020B0604020202020204" pitchFamily="34" charset="0"/>
                <a:cs typeface="Liberation Sans" panose="020B0604020202020204" pitchFamily="34" charset="0"/>
              </a:rPr>
              <a:t> her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risk </a:t>
            </a:r>
            <a:r>
              <a:rPr lang="en-US" sz="900" dirty="0" err="1" smtClean="0">
                <a:solidFill>
                  <a:schemeClr val="tx2"/>
                </a:solidFill>
                <a:latin typeface="Liberation Sans" panose="020B0604020202020204" pitchFamily="34" charset="0"/>
                <a:cs typeface="Liberation Sans" panose="020B0604020202020204" pitchFamily="34" charset="0"/>
              </a:rPr>
              <a:t>için</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Şüpheli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zararlı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hesapların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belirlenmesi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yeterli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bağlamıyla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erişim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kontrolü</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eksiklikleri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sunucu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girdi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hatalarının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loglandığından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emin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olunmalı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zamanlı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adli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bilişim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analizlerine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vermek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yeterli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tutulmalıdır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smtClean="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rPr>
              <a:t>Logların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merkezi</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bir</a:t>
            </a:r>
            <a:r>
              <a:rPr lang="en-US" sz="900" dirty="0">
                <a:solidFill>
                  <a:schemeClr val="tx2"/>
                </a:solidFill>
                <a:latin typeface="Liberation Sans" panose="020B0604020202020204" pitchFamily="34" charset="0"/>
              </a:rPr>
              <a:t> log </a:t>
            </a:r>
            <a:r>
              <a:rPr lang="en-US" sz="900" dirty="0" err="1">
                <a:solidFill>
                  <a:schemeClr val="tx2"/>
                </a:solidFill>
                <a:latin typeface="Liberation Sans" panose="020B0604020202020204" pitchFamily="34" charset="0"/>
              </a:rPr>
              <a:t>yönetim</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çözümü</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tarafından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kolayca</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tüketilebileceği</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bir</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formatta</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üretildiğinden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emin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olunmalıdır</a:t>
            </a:r>
            <a:r>
              <a:rPr lang="en-US" sz="900" dirty="0" smtClean="0">
                <a:solidFill>
                  <a:schemeClr val="tx2"/>
                </a:solidFill>
                <a:latin typeface="Liberation Sans" panose="020B0604020202020204" pitchFamily="34" charset="0"/>
              </a:rPr>
              <a:t>.</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rPr>
              <a:t>Değiştirme</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ve</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silmeleri</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engellemek</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için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sadece</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ekleme</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yapılabilen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veri</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tabanı</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tabloları</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gibi</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bütünlük</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kontrolü</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içeren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denetim</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izlerinin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yüksek</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değerli</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işlemler</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için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bulunduğundan</a:t>
            </a:r>
            <a:r>
              <a:rPr lang="en-US" sz="900" dirty="0">
                <a:solidFill>
                  <a:schemeClr val="tx2"/>
                </a:solidFill>
                <a:latin typeface="Liberation Sans" panose="020B0604020202020204" pitchFamily="34" charset="0"/>
              </a:rPr>
              <a:t> </a:t>
            </a:r>
            <a:r>
              <a:rPr lang="en-US" sz="900" dirty="0" err="1">
                <a:solidFill>
                  <a:schemeClr val="tx2"/>
                </a:solidFill>
                <a:latin typeface="Liberation Sans" panose="020B0604020202020204" pitchFamily="34" charset="0"/>
              </a:rPr>
              <a:t>emin</a:t>
            </a:r>
            <a:r>
              <a:rPr lang="en-US" sz="900" dirty="0">
                <a:solidFill>
                  <a:schemeClr val="tx2"/>
                </a:solidFill>
                <a:latin typeface="Liberation Sans" panose="020B0604020202020204" pitchFamily="34" charset="0"/>
              </a:rPr>
              <a:t> </a:t>
            </a:r>
            <a:r>
              <a:rPr lang="en-US" sz="900" dirty="0" err="1" smtClean="0">
                <a:solidFill>
                  <a:schemeClr val="tx2"/>
                </a:solidFill>
                <a:latin typeface="Liberation Sans" panose="020B0604020202020204" pitchFamily="34" charset="0"/>
              </a:rPr>
              <a:t>olunmalıdır</a:t>
            </a:r>
            <a:r>
              <a:rPr lang="en-US" sz="900" dirty="0" smtClean="0">
                <a:solidFill>
                  <a:schemeClr val="tx2"/>
                </a:solidFill>
                <a:latin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Şüpheli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faaliyetlerin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tespit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edilebileceği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zamanında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müdahale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edilebileceği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etkin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izleme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alarm </a:t>
            </a:r>
            <a:r>
              <a:rPr lang="en-US" sz="900" dirty="0" err="1">
                <a:solidFill>
                  <a:schemeClr val="tx2"/>
                </a:solidFill>
                <a:latin typeface="Liberation Sans" panose="020B0604020202020204" pitchFamily="34" charset="0"/>
                <a:cs typeface="Liberation Sans" panose="020B0604020202020204" pitchFamily="34" charset="0"/>
              </a:rPr>
              <a:t>üretimi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sağlanmalıdır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3"/>
              </a:rPr>
              <a:t>NIST </a:t>
            </a:r>
            <a:r>
              <a:rPr lang="en-US" sz="900" dirty="0">
                <a:solidFill>
                  <a:schemeClr val="tx1"/>
                </a:solidFill>
                <a:latin typeface="Liberation Sans" panose="020B0604020202020204" pitchFamily="34" charset="0"/>
                <a:cs typeface="Liberation Sans" panose="020B0604020202020204" pitchFamily="34" charset="0"/>
                <a:hlinkClick r:id="rId13"/>
              </a:rPr>
              <a:t>800-61 rev 2</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daha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ileri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sürümleri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gibi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bir</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olay</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müdahale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kurtarma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planı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oluşturulmalı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veya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benimsenmelidir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dirty="0" smtClean="0">
                <a:solidFill>
                  <a:schemeClr val="tx1"/>
                </a:solidFill>
                <a:latin typeface="Liberation Sans" panose="020B0604020202020204" pitchFamily="34" charset="0"/>
                <a:cs typeface="Liberation Sans" panose="020B0604020202020204" pitchFamily="34" charset="0"/>
                <a:hlinkClick r:id="rId14"/>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gibi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açık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kaynak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kodlu</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ticari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uygulama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koruma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çerçeveleri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15"/>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5"/>
              </a:rPr>
              <a:t>ModSecurity</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Temel</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Kural</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Seti</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ile</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ModSecurity</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gibi</a:t>
            </a:r>
            <a:r>
              <a:rPr lang="en-US" sz="900" dirty="0" smtClean="0">
                <a:solidFill>
                  <a:schemeClr val="tx1"/>
                </a:solidFill>
                <a:latin typeface="Liberation Sans" panose="020B0604020202020204" pitchFamily="34" charset="0"/>
                <a:cs typeface="Liberation Sans" panose="020B0604020202020204" pitchFamily="34" charset="0"/>
              </a:rPr>
              <a:t> web </a:t>
            </a:r>
            <a:r>
              <a:rPr lang="en-US" sz="900" dirty="0" err="1" smtClean="0">
                <a:solidFill>
                  <a:schemeClr val="tx1"/>
                </a:solidFill>
                <a:latin typeface="Liberation Sans" panose="020B0604020202020204" pitchFamily="34" charset="0"/>
                <a:cs typeface="Liberation Sans" panose="020B0604020202020204" pitchFamily="34" charset="0"/>
              </a:rPr>
              <a:t>uygulama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güvenlik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duvarları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ile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özelleştirilmiş</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gösterge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panelleri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alarm </a:t>
            </a:r>
            <a:r>
              <a:rPr lang="en-US" sz="900" dirty="0" err="1" smtClean="0">
                <a:solidFill>
                  <a:schemeClr val="tx1"/>
                </a:solidFill>
                <a:latin typeface="Liberation Sans" panose="020B0604020202020204" pitchFamily="34" charset="0"/>
                <a:cs typeface="Liberation Sans" panose="020B0604020202020204" pitchFamily="34" charset="0"/>
              </a:rPr>
              <a:t>üretme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özellikleri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ile</a:t>
            </a:r>
            <a:r>
              <a:rPr lang="en-US" sz="900" dirty="0" smtClean="0">
                <a:solidFill>
                  <a:schemeClr val="tx1"/>
                </a:solidFill>
                <a:latin typeface="Liberation Sans" panose="020B0604020202020204" pitchFamily="34" charset="0"/>
                <a:cs typeface="Liberation Sans" panose="020B0604020202020204" pitchFamily="34" charset="0"/>
              </a:rPr>
              <a:t> log </a:t>
            </a:r>
            <a:r>
              <a:rPr lang="en-US" sz="900" dirty="0" err="1" smtClean="0">
                <a:solidFill>
                  <a:schemeClr val="tx1"/>
                </a:solidFill>
                <a:latin typeface="Liberation Sans" panose="020B0604020202020204" pitchFamily="34" charset="0"/>
                <a:cs typeface="Liberation Sans" panose="020B0604020202020204" pitchFamily="34" charset="0"/>
              </a:rPr>
              <a:t>korelasyon</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yazılımları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bulunmaktadır</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smtClean="0"/>
              <a:t>A10</a:t>
            </a:r>
            <a:endParaRPr lang="en-US" sz="4000" dirty="0"/>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err="1" smtClean="0">
                <a:latin typeface="Exo 2" panose="00000500000000000000" pitchFamily="2" charset="0"/>
              </a:rPr>
              <a:t>Yetersiz</a:t>
            </a:r>
            <a:r>
              <a:rPr lang="en-US" dirty="0" smtClean="0">
                <a:latin typeface="Exo 2" panose="00000500000000000000" pitchFamily="2" charset="0"/>
              </a:rPr>
              <a:t> </a:t>
            </a:r>
            <a:r>
              <a:rPr lang="en-US" dirty="0" err="1" smtClean="0">
                <a:latin typeface="Exo 2" panose="00000500000000000000" pitchFamily="2" charset="0"/>
              </a:rPr>
              <a:t>Loglama</a:t>
            </a:r>
            <a:r>
              <a:rPr lang="en-US" dirty="0" smtClean="0">
                <a:latin typeface="Exo 2" panose="00000500000000000000" pitchFamily="2" charset="0"/>
              </a:rPr>
              <a:t> &amp; </a:t>
            </a:r>
            <a:r>
              <a:rPr lang="en-US" dirty="0" err="1" smtClean="0">
                <a:latin typeface="Exo 2" panose="00000500000000000000" pitchFamily="2" charset="0"/>
              </a:rPr>
              <a:t>İzleme</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02904398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chemeClr val="tx1"/>
                          </a:solidFill>
                          <a:latin typeface="Liberation Sans" panose="020B0604020202020204"/>
                          <a:cs typeface="Liberation Sans" panose="020B0604020202020204" pitchFamily="34" charset="0"/>
                        </a:rPr>
                        <a:t>İstismar</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a:t>
                      </a:r>
                      <a:r>
                        <a:rPr lang="en-US" sz="1000" b="1" dirty="0" smtClean="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bg1"/>
                          </a:solidFill>
                          <a:latin typeface="Liberation Sans" panose="020B0604020202020204"/>
                          <a:cs typeface="Liberation Sans" panose="020B0604020202020204" pitchFamily="34" charset="0"/>
                        </a:rPr>
                        <a:t>Yaygınlık</a:t>
                      </a:r>
                      <a:r>
                        <a:rPr lang="en-US" sz="1000" b="1" baseline="0" dirty="0" smtClean="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a:cs typeface="Liberation Sans" panose="020B0604020202020204" pitchFamily="34" charset="0"/>
                        </a:rPr>
                        <a:t>Tespit</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Edilebilirlik</a:t>
                      </a:r>
                      <a:r>
                        <a:rPr lang="en-US" sz="1000" b="1" dirty="0" smtClean="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err="1" smtClean="0">
                          <a:solidFill>
                            <a:schemeClr val="tx1"/>
                          </a:solidFill>
                          <a:latin typeface="Liberation Sans" panose="020B0604020202020204"/>
                          <a:cs typeface="Liberation Sans" panose="020B0604020202020204" pitchFamily="34" charset="0"/>
                        </a:rPr>
                        <a:t>Teknik</a:t>
                      </a:r>
                      <a:r>
                        <a:rPr lang="en-US" sz="1000" b="1" baseline="0" dirty="0" smtClean="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err="1" smtClean="0">
                          <a:ln>
                            <a:noFill/>
                          </a:ln>
                          <a:solidFill>
                            <a:srgbClr val="000000"/>
                          </a:solidFill>
                          <a:latin typeface="Liberation Sans" panose="020B0604020202020204" pitchFamily="34" charset="0"/>
                          <a:cs typeface="Liberation Sans" panose="020B0604020202020204" pitchFamily="34" charset="0"/>
                        </a:rPr>
                        <a:t>Yetersiz</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loglama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izleme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açıklıklarının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istismarı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neredeyse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tüm</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büyük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ihlallerin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ana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nedenidir</a:t>
                      </a:r>
                      <a:r>
                        <a:rPr lang="en-US" sz="900" dirty="0" smtClean="0">
                          <a:ln>
                            <a:noFill/>
                          </a:ln>
                          <a:solidFill>
                            <a:srgbClr val="0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err="1" smtClean="0">
                          <a:ln>
                            <a:noFill/>
                          </a:ln>
                          <a:solidFill>
                            <a:srgbClr val="000000"/>
                          </a:solidFill>
                          <a:latin typeface="Liberation Sans" panose="020B0604020202020204" pitchFamily="34" charset="0"/>
                          <a:cs typeface="Liberation Sans" panose="020B0604020202020204" pitchFamily="34" charset="0"/>
                        </a:rPr>
                        <a:t>Saldırganlar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tespit</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edilmeksizin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amaçlarına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ulaşmak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için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izleme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zamanında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müdahalenin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eksikliğini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kullanmaktadır</a:t>
                      </a:r>
                      <a:r>
                        <a:rPr lang="en-US" sz="900" dirty="0" smtClean="0">
                          <a:ln>
                            <a:noFill/>
                          </a:ln>
                          <a:solidFill>
                            <a:srgbClr val="000000"/>
                          </a:solidFill>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smtClean="0">
                          <a:ln>
                            <a:noFill/>
                          </a:ln>
                          <a:solidFill>
                            <a:srgbClr val="000000"/>
                          </a:solidFill>
                          <a:latin typeface="Liberation Sans" panose="020B0604020202020204" pitchFamily="34" charset="0"/>
                          <a:cs typeface="Liberation Sans" panose="020B0604020202020204" pitchFamily="34" charset="0"/>
                        </a:rPr>
                        <a:t>Bu </a:t>
                      </a:r>
                      <a:r>
                        <a:rPr lang="en-US" sz="900" dirty="0" err="1" smtClean="0">
                          <a:ln>
                            <a:noFill/>
                          </a:ln>
                          <a:solidFill>
                            <a:srgbClr val="000000"/>
                          </a:solidFill>
                          <a:latin typeface="Liberation Sans" panose="020B0604020202020204" pitchFamily="34" charset="0"/>
                          <a:cs typeface="Liberation Sans" panose="020B0604020202020204" pitchFamily="34" charset="0"/>
                        </a:rPr>
                        <a:t>açıklık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hlinkClick r:id="rId16"/>
                        </a:rPr>
                        <a:t>endüstri</a:t>
                      </a:r>
                      <a:r>
                        <a:rPr lang="en-US" sz="900" dirty="0" smtClean="0">
                          <a:ln>
                            <a:noFill/>
                          </a:ln>
                          <a:solidFill>
                            <a:srgbClr val="000000"/>
                          </a:solidFill>
                          <a:latin typeface="Liberation Sans" panose="020B0604020202020204" pitchFamily="34" charset="0"/>
                          <a:cs typeface="Liberation Sans" panose="020B0604020202020204" pitchFamily="34" charset="0"/>
                          <a:hlinkClick r:id="rId16"/>
                        </a:rPr>
                        <a:t> </a:t>
                      </a:r>
                      <a:r>
                        <a:rPr lang="en-US" sz="900" dirty="0" err="1" smtClean="0">
                          <a:ln>
                            <a:noFill/>
                          </a:ln>
                          <a:solidFill>
                            <a:srgbClr val="000000"/>
                          </a:solidFill>
                          <a:latin typeface="Liberation Sans" panose="020B0604020202020204" pitchFamily="34" charset="0"/>
                          <a:cs typeface="Liberation Sans" panose="020B0604020202020204" pitchFamily="34" charset="0"/>
                          <a:hlinkClick r:id="rId16"/>
                        </a:rPr>
                        <a:t>anketine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dayanarak</a:t>
                      </a:r>
                      <a:r>
                        <a:rPr lang="en-US" sz="900" dirty="0" smtClean="0">
                          <a:ln>
                            <a:noFill/>
                          </a:ln>
                          <a:solidFill>
                            <a:srgbClr val="000000"/>
                          </a:solidFill>
                          <a:latin typeface="Liberation Sans" panose="020B0604020202020204" pitchFamily="34" charset="0"/>
                          <a:cs typeface="Liberation Sans" panose="020B0604020202020204" pitchFamily="34" charset="0"/>
                        </a:rPr>
                        <a:t> İlk 10 </a:t>
                      </a:r>
                      <a:r>
                        <a:rPr lang="en-US" sz="900" dirty="0" err="1" smtClean="0">
                          <a:ln>
                            <a:noFill/>
                          </a:ln>
                          <a:solidFill>
                            <a:srgbClr val="000000"/>
                          </a:solidFill>
                          <a:latin typeface="Liberation Sans" panose="020B0604020202020204" pitchFamily="34" charset="0"/>
                          <a:cs typeface="Liberation Sans" panose="020B0604020202020204" pitchFamily="34" charset="0"/>
                        </a:rPr>
                        <a:t>listesinde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yer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almaktadır</a:t>
                      </a:r>
                      <a:r>
                        <a:rPr lang="en-US" sz="900" dirty="0" smtClean="0">
                          <a:ln>
                            <a:noFill/>
                          </a:ln>
                          <a:solidFill>
                            <a:srgbClr val="00000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err="1" smtClean="0">
                          <a:ln>
                            <a:noFill/>
                          </a:ln>
                          <a:solidFill>
                            <a:srgbClr val="000000"/>
                          </a:solidFill>
                          <a:latin typeface="Liberation Sans" panose="020B0604020202020204" pitchFamily="34" charset="0"/>
                          <a:cs typeface="Liberation Sans" panose="020B0604020202020204" pitchFamily="34" charset="0"/>
                        </a:rPr>
                        <a:t>Yeterli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düzeyde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izleme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yapılıp</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yapılmadığına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karar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verirken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kullanılacak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bir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strateji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sızma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testi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sonrası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logların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incelenmesidir</a:t>
                      </a:r>
                      <a:r>
                        <a:rPr lang="en-US" sz="900" dirty="0" smtClean="0">
                          <a:ln>
                            <a:noFill/>
                          </a:ln>
                          <a:solidFill>
                            <a:srgbClr val="000000"/>
                          </a:solidFill>
                          <a:latin typeface="Liberation Sans" panose="020B0604020202020204" pitchFamily="34" charset="0"/>
                          <a:cs typeface="Liberation Sans" panose="020B0604020202020204" pitchFamily="34" charset="0"/>
                        </a:rPr>
                        <a:t>. Test </a:t>
                      </a:r>
                      <a:r>
                        <a:rPr lang="en-US" sz="900" dirty="0" err="1" smtClean="0">
                          <a:ln>
                            <a:noFill/>
                          </a:ln>
                          <a:solidFill>
                            <a:srgbClr val="000000"/>
                          </a:solidFill>
                          <a:latin typeface="Liberation Sans" panose="020B0604020202020204" pitchFamily="34" charset="0"/>
                          <a:cs typeface="Liberation Sans" panose="020B0604020202020204" pitchFamily="34" charset="0"/>
                        </a:rPr>
                        <a:t>ekibinin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eylemleri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çıkarabilecekleri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zararları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anlamak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için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yeterli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olacak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şekilde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kayıt</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altına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alınmalıdır</a:t>
                      </a:r>
                      <a:r>
                        <a:rPr lang="en-US" sz="900" dirty="0" smtClean="0">
                          <a:ln>
                            <a:noFill/>
                          </a:ln>
                          <a:solidFill>
                            <a:srgbClr val="000000"/>
                          </a:solidFill>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err="1" smtClean="0">
                          <a:solidFill>
                            <a:srgbClr val="000000"/>
                          </a:solidFill>
                          <a:latin typeface="Liberation Sans" panose="020B0604020202020204" pitchFamily="34" charset="0"/>
                          <a:cs typeface="Liberation Sans" panose="020B0604020202020204" pitchFamily="34" charset="0"/>
                        </a:rPr>
                        <a:t>Başarılı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pek</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çok</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saldırı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açıklık</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araştırması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ile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başlamaktadır</a:t>
                      </a:r>
                      <a:r>
                        <a:rPr lang="en-US" sz="900" dirty="0" smtClean="0">
                          <a:solidFill>
                            <a:srgbClr val="000000"/>
                          </a:solidFill>
                          <a:latin typeface="Liberation Sans" panose="020B0604020202020204" pitchFamily="34" charset="0"/>
                          <a:cs typeface="Liberation Sans" panose="020B0604020202020204" pitchFamily="34" charset="0"/>
                        </a:rPr>
                        <a:t>. Bu </a:t>
                      </a:r>
                      <a:r>
                        <a:rPr lang="en-US" sz="900" dirty="0" err="1" smtClean="0">
                          <a:solidFill>
                            <a:srgbClr val="000000"/>
                          </a:solidFill>
                          <a:latin typeface="Liberation Sans" panose="020B0604020202020204" pitchFamily="34" charset="0"/>
                          <a:cs typeface="Liberation Sans" panose="020B0604020202020204" pitchFamily="34" charset="0"/>
                        </a:rPr>
                        <a:t>tür</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araştırmalara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izin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verilmesi</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başarılı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istismar</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oranını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neredeyse</a:t>
                      </a:r>
                      <a:r>
                        <a:rPr lang="en-US" sz="900" dirty="0" smtClean="0">
                          <a:solidFill>
                            <a:srgbClr val="000000"/>
                          </a:solidFill>
                          <a:latin typeface="Liberation Sans" panose="020B0604020202020204" pitchFamily="34" charset="0"/>
                          <a:cs typeface="Liberation Sans" panose="020B0604020202020204" pitchFamily="34" charset="0"/>
                        </a:rPr>
                        <a:t> %100 </a:t>
                      </a:r>
                      <a:r>
                        <a:rPr lang="en-US" sz="900" dirty="0" err="1" smtClean="0">
                          <a:solidFill>
                            <a:srgbClr val="000000"/>
                          </a:solidFill>
                          <a:latin typeface="Liberation Sans" panose="020B0604020202020204" pitchFamily="34" charset="0"/>
                          <a:cs typeface="Liberation Sans" panose="020B0604020202020204" pitchFamily="34" charset="0"/>
                        </a:rPr>
                        <a:t>oranında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artırmaktadır</a:t>
                      </a:r>
                      <a:r>
                        <a:rPr lang="en-US" sz="900" dirty="0" smtClean="0">
                          <a:solidFill>
                            <a:srgbClr val="0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smtClean="0">
                          <a:solidFill>
                            <a:srgbClr val="000000"/>
                          </a:solidFill>
                          <a:latin typeface="Liberation Sans" panose="020B0604020202020204" pitchFamily="34" charset="0"/>
                          <a:cs typeface="Liberation Sans" panose="020B0604020202020204" pitchFamily="34" charset="0"/>
                        </a:rPr>
                        <a:t>2016 </a:t>
                      </a:r>
                      <a:r>
                        <a:rPr lang="en-US" sz="900" dirty="0" err="1" smtClean="0">
                          <a:solidFill>
                            <a:srgbClr val="000000"/>
                          </a:solidFill>
                          <a:latin typeface="Liberation Sans" panose="020B0604020202020204" pitchFamily="34" charset="0"/>
                          <a:cs typeface="Liberation Sans" panose="020B0604020202020204" pitchFamily="34" charset="0"/>
                        </a:rPr>
                        <a:t>yılında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bir</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ihlalin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tespiti</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zararın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oluşması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için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yeterli</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bir</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süre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olan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hlinkClick r:id="rId17"/>
                        </a:rPr>
                        <a:t>ortalama</a:t>
                      </a:r>
                      <a:r>
                        <a:rPr lang="en-US" sz="900" dirty="0" smtClean="0">
                          <a:solidFill>
                            <a:schemeClr val="tx2"/>
                          </a:solidFill>
                          <a:latin typeface="Liberation Sans" panose="020B0604020202020204" pitchFamily="34" charset="0"/>
                          <a:hlinkClick r:id="rId17"/>
                        </a:rPr>
                        <a:t> 191 </a:t>
                      </a:r>
                      <a:r>
                        <a:rPr lang="en-US" sz="900" dirty="0" err="1" smtClean="0">
                          <a:solidFill>
                            <a:schemeClr val="tx2"/>
                          </a:solidFill>
                          <a:latin typeface="Liberation Sans" panose="020B0604020202020204" pitchFamily="34" charset="0"/>
                          <a:hlinkClick r:id="rId17"/>
                        </a:rPr>
                        <a:t>gün</a:t>
                      </a:r>
                      <a:r>
                        <a:rPr lang="en-US" sz="900" dirty="0" smtClean="0">
                          <a:solidFill>
                            <a:schemeClr val="tx2"/>
                          </a:solidFill>
                          <a:latin typeface="Liberation Sans" panose="020B0604020202020204" pitchFamily="34" charset="0"/>
                        </a:rPr>
                        <a:t> </a:t>
                      </a:r>
                      <a:r>
                        <a:rPr lang="en-US" sz="900" dirty="0" err="1" smtClean="0">
                          <a:solidFill>
                            <a:schemeClr val="tx2"/>
                          </a:solidFill>
                          <a:latin typeface="Liberation Sans" panose="020B0604020202020204" pitchFamily="34" charset="0"/>
                        </a:rPr>
                        <a:t>olmuştur</a:t>
                      </a:r>
                      <a:r>
                        <a:rPr lang="en-US" sz="900" dirty="0" smtClean="0">
                          <a:solidFill>
                            <a:schemeClr val="tx2"/>
                          </a:solidFill>
                          <a:latin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10571087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a:buNone/>
                      </a:pPr>
                      <a:r>
                        <a:rPr lang="en-US" sz="1600" b="1" dirty="0" err="1" smtClean="0">
                          <a:latin typeface="Exo 2" panose="00000500000000000000" pitchFamily="2" charset="0"/>
                        </a:rPr>
                        <a:t>Tekrarlanabilir</a:t>
                      </a:r>
                      <a:r>
                        <a:rPr lang="en-US" sz="1600" b="1" dirty="0" smtClean="0">
                          <a:latin typeface="Exo 2" panose="00000500000000000000" pitchFamily="2" charset="0"/>
                        </a:rPr>
                        <a:t> </a:t>
                      </a:r>
                      <a:r>
                        <a:rPr lang="en-US" sz="1600" b="1" dirty="0" err="1" smtClean="0">
                          <a:latin typeface="Exo 2" panose="00000500000000000000" pitchFamily="2" charset="0"/>
                        </a:rPr>
                        <a:t>Güvenlik</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Süreçleri</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ve</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Standart</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Güvenlik</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Kontrolleri</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Oluşturun</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ve</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Uygulayın</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smtClean="0">
                          <a:latin typeface="Liberation Sans" panose="020B0604020202020204" pitchFamily="34" charset="0"/>
                        </a:rPr>
                        <a:t>Web </a:t>
                      </a:r>
                      <a:r>
                        <a:rPr lang="en-US" sz="950" baseline="0" dirty="0" err="1" smtClean="0">
                          <a:latin typeface="Liberation Sans" panose="020B0604020202020204" pitchFamily="34" charset="0"/>
                        </a:rPr>
                        <a:t>uygulama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güvenliği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alanında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yeni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olsanız</a:t>
                      </a:r>
                      <a:r>
                        <a:rPr lang="en-US" sz="950" baseline="0" dirty="0" smtClean="0">
                          <a:latin typeface="Liberation Sans" panose="020B0604020202020204" pitchFamily="34" charset="0"/>
                        </a:rPr>
                        <a:t> da </a:t>
                      </a:r>
                      <a:r>
                        <a:rPr lang="en-US" sz="950" baseline="0" dirty="0" err="1" smtClean="0">
                          <a:latin typeface="Liberation Sans" panose="020B0604020202020204" pitchFamily="34" charset="0"/>
                        </a:rPr>
                        <a:t>veya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bu</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risklere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önceden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alışkın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olsanız</a:t>
                      </a:r>
                      <a:r>
                        <a:rPr lang="en-US" sz="950" baseline="0" dirty="0" smtClean="0">
                          <a:latin typeface="Liberation Sans" panose="020B0604020202020204" pitchFamily="34" charset="0"/>
                        </a:rPr>
                        <a:t> da, </a:t>
                      </a:r>
                      <a:r>
                        <a:rPr lang="en-US" sz="950" baseline="0" dirty="0" err="1" smtClean="0">
                          <a:latin typeface="Liberation Sans" panose="020B0604020202020204" pitchFamily="34" charset="0"/>
                        </a:rPr>
                        <a:t>güvenli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bir</a:t>
                      </a:r>
                      <a:r>
                        <a:rPr lang="en-US" sz="950" baseline="0" dirty="0" smtClean="0">
                          <a:latin typeface="Liberation Sans" panose="020B0604020202020204" pitchFamily="34" charset="0"/>
                        </a:rPr>
                        <a:t> web </a:t>
                      </a:r>
                      <a:r>
                        <a:rPr lang="en-US" sz="950" baseline="0" dirty="0" err="1" smtClean="0">
                          <a:latin typeface="Liberation Sans" panose="020B0604020202020204" pitchFamily="34" charset="0"/>
                        </a:rPr>
                        <a:t>uygulama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geliştirme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veya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mevcut</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uygulamanın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açıklıklarını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kapatma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görevi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zor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olabilmektedir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Eğer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büyük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uygulama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portfolyösünü</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yönetmek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zorundaysanız</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bu</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görev</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yıldırıcı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hal</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alabilmektedir</a:t>
                      </a:r>
                      <a:r>
                        <a:rPr lang="en-US" sz="950" baseline="0" dirty="0" smtClean="0">
                          <a:latin typeface="Liberation Sans" panose="020B0604020202020204" pitchFamily="34" charset="0"/>
                        </a:rPr>
                        <a:t>.</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err="1" smtClean="0">
                          <a:latin typeface="Liberation Sans" panose="020B0604020202020204" pitchFamily="34" charset="0"/>
                        </a:rPr>
                        <a:t>Kurumların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ve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geliştiricilerin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uygulama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güvenliği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risklerini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etkili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yöntemle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çözmesine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yardım</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etmek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için</a:t>
                      </a:r>
                      <a:r>
                        <a:rPr lang="en-US" sz="950" baseline="0" dirty="0" smtClean="0">
                          <a:latin typeface="Liberation Sans" panose="020B0604020202020204" pitchFamily="34" charset="0"/>
                        </a:rPr>
                        <a:t>, OWASP </a:t>
                      </a:r>
                      <a:r>
                        <a:rPr lang="en-US" sz="950" baseline="0" dirty="0" err="1" smtClean="0">
                          <a:latin typeface="Liberation Sans" panose="020B0604020202020204" pitchFamily="34" charset="0"/>
                        </a:rPr>
                        <a:t>kurumunuzdaki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uygulama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güvenliğini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sağlamak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için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kullanabileceğiniz</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pek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çok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sayıda</a:t>
                      </a:r>
                      <a:r>
                        <a:rPr lang="en-US" sz="950" baseline="0" dirty="0" smtClean="0">
                          <a:latin typeface="Liberation Sans" panose="020B0604020202020204" pitchFamily="34" charset="0"/>
                        </a:rPr>
                        <a:t> </a:t>
                      </a:r>
                      <a:r>
                        <a:rPr lang="en-US" sz="950" u="sng" baseline="0" dirty="0" err="1" smtClean="0">
                          <a:latin typeface="Liberation Sans" panose="020B0604020202020204" pitchFamily="34" charset="0"/>
                        </a:rPr>
                        <a:t>ücretsiz</a:t>
                      </a:r>
                      <a:r>
                        <a:rPr lang="en-US" sz="950" u="sng" baseline="0" dirty="0" smtClean="0">
                          <a:latin typeface="Liberation Sans" panose="020B0604020202020204" pitchFamily="34" charset="0"/>
                        </a:rPr>
                        <a:t> </a:t>
                      </a:r>
                      <a:r>
                        <a:rPr lang="en-US" sz="950" u="sng" baseline="0" dirty="0" err="1" smtClean="0">
                          <a:latin typeface="Liberation Sans" panose="020B0604020202020204" pitchFamily="34" charset="0"/>
                        </a:rPr>
                        <a:t>ve</a:t>
                      </a:r>
                      <a:r>
                        <a:rPr lang="en-US" sz="950" u="sng" baseline="0" dirty="0" smtClean="0">
                          <a:latin typeface="Liberation Sans" panose="020B0604020202020204" pitchFamily="34" charset="0"/>
                        </a:rPr>
                        <a:t> </a:t>
                      </a:r>
                      <a:r>
                        <a:rPr lang="en-US" sz="950" u="sng" baseline="0" dirty="0" err="1" smtClean="0">
                          <a:latin typeface="Liberation Sans" panose="020B0604020202020204" pitchFamily="34" charset="0"/>
                        </a:rPr>
                        <a:t>açık</a:t>
                      </a:r>
                      <a:r>
                        <a:rPr lang="en-US" sz="950" u="sng" baseline="0" dirty="0" smtClean="0">
                          <a:latin typeface="Liberation Sans" panose="020B0604020202020204" pitchFamily="34" charset="0"/>
                        </a:rPr>
                        <a:t> </a:t>
                      </a:r>
                      <a:r>
                        <a:rPr lang="en-US" sz="950" u="sng" baseline="0" dirty="0" err="1" smtClean="0">
                          <a:latin typeface="Liberation Sans" panose="020B0604020202020204" pitchFamily="34" charset="0"/>
                        </a:rPr>
                        <a:t>kaynak</a:t>
                      </a:r>
                      <a:r>
                        <a:rPr lang="en-US" sz="950" u="sng" baseline="0" dirty="0" smtClean="0">
                          <a:latin typeface="Liberation Sans" panose="020B0604020202020204" pitchFamily="34" charset="0"/>
                        </a:rPr>
                        <a:t> </a:t>
                      </a:r>
                      <a:r>
                        <a:rPr lang="en-US" sz="950" u="sng" baseline="0" dirty="0" err="1" smtClean="0">
                          <a:latin typeface="Liberation Sans" panose="020B0604020202020204" pitchFamily="34" charset="0"/>
                        </a:rPr>
                        <a:t>kodlu</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kaynak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üretmektedir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OWASP'ın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kurumların</a:t>
                      </a:r>
                      <a:r>
                        <a:rPr lang="en-US" sz="950" baseline="0" dirty="0" smtClean="0">
                          <a:latin typeface="Liberation Sans" panose="020B0604020202020204" pitchFamily="34" charset="0"/>
                        </a:rPr>
                        <a:t> web </a:t>
                      </a:r>
                      <a:r>
                        <a:rPr lang="en-US" sz="950" baseline="0" dirty="0" err="1" smtClean="0">
                          <a:latin typeface="Liberation Sans" panose="020B0604020202020204" pitchFamily="34" charset="0"/>
                        </a:rPr>
                        <a:t>uygulama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ve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API'lerini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güvenli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olarak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üretmelerine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yardımcı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olmak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için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ürettiği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kaynaklardan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bazıları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aşağıda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verilmiştir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sonraki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sayfada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kurumlara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uygulamalarının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ve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API'lerinin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güvenliğini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doğrulama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noktasında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yardımcı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olabilecek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ilave</a:t>
                      </a:r>
                      <a:r>
                        <a:rPr lang="en-US" sz="950" baseline="0" dirty="0" smtClean="0">
                          <a:latin typeface="Liberation Sans" panose="020B0604020202020204" pitchFamily="34" charset="0"/>
                        </a:rPr>
                        <a:t> OWASP </a:t>
                      </a:r>
                      <a:r>
                        <a:rPr lang="en-US" sz="950" baseline="0" dirty="0" err="1" smtClean="0">
                          <a:latin typeface="Liberation Sans" panose="020B0604020202020204" pitchFamily="34" charset="0"/>
                        </a:rPr>
                        <a:t>kaynakları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sunulmaktadır</a:t>
                      </a:r>
                      <a:r>
                        <a:rPr lang="en-US" sz="950" baseline="0" dirty="0" smtClean="0">
                          <a:latin typeface="Liberation Sans" panose="020B0604020202020204" pitchFamily="34" charset="0"/>
                        </a:rPr>
                        <a: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smtClean="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err="1" smtClean="0">
                          <a:latin typeface="Liberation Sans" panose="020B0604020202020204" pitchFamily="34" charset="0"/>
                        </a:rPr>
                        <a:t>Kullanıma</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hazır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ilave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pek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çok</a:t>
                      </a:r>
                      <a:r>
                        <a:rPr lang="en-US" sz="950" baseline="0" dirty="0" smtClean="0">
                          <a:latin typeface="Liberation Sans" panose="020B0604020202020204" pitchFamily="34" charset="0"/>
                        </a:rPr>
                        <a:t> OWASP </a:t>
                      </a:r>
                      <a:r>
                        <a:rPr lang="en-US" sz="950" baseline="0" dirty="0" err="1" smtClean="0">
                          <a:latin typeface="Liberation Sans" panose="020B0604020202020204" pitchFamily="34" charset="0"/>
                        </a:rPr>
                        <a:t>kaynağı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bulunmaktadır</a:t>
                      </a:r>
                      <a:r>
                        <a:rPr lang="en-US" sz="950" baseline="0" dirty="0" smtClean="0">
                          <a:latin typeface="Liberation Sans" panose="020B0604020202020204" pitchFamily="34" charset="0"/>
                        </a:rPr>
                        <a:t>. OWASP </a:t>
                      </a:r>
                      <a:r>
                        <a:rPr lang="en-US" sz="950" baseline="0" dirty="0" err="1" smtClean="0">
                          <a:latin typeface="Liberation Sans" panose="020B0604020202020204" pitchFamily="34" charset="0"/>
                        </a:rPr>
                        <a:t>proje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envanterindeki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tüm</a:t>
                      </a:r>
                      <a:r>
                        <a:rPr lang="en-US" sz="950" baseline="0" dirty="0" smtClean="0">
                          <a:latin typeface="Liberation Sans" panose="020B0604020202020204" pitchFamily="34" charset="0"/>
                        </a:rPr>
                        <a:t> Flagship </a:t>
                      </a:r>
                      <a:r>
                        <a:rPr lang="en-US" sz="950" baseline="0" dirty="0" err="1" smtClean="0">
                          <a:latin typeface="Liberation Sans" panose="020B0604020202020204" pitchFamily="34" charset="0"/>
                        </a:rPr>
                        <a:t>ve</a:t>
                      </a:r>
                      <a:r>
                        <a:rPr lang="en-US" sz="950" baseline="0" dirty="0" smtClean="0">
                          <a:latin typeface="Liberation Sans" panose="020B0604020202020204" pitchFamily="34" charset="0"/>
                        </a:rPr>
                        <a:t> Incubator </a:t>
                      </a:r>
                      <a:r>
                        <a:rPr lang="en-US" sz="950" baseline="0" dirty="0" err="1" smtClean="0">
                          <a:latin typeface="Liberation Sans" panose="020B0604020202020204" pitchFamily="34" charset="0"/>
                        </a:rPr>
                        <a:t>projelerini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listeleyen</a:t>
                      </a:r>
                      <a:r>
                        <a:rPr lang="en-US" sz="950" baseline="0" dirty="0" smtClean="0">
                          <a:latin typeface="Liberation Sans" panose="020B0604020202020204" pitchFamily="34" charset="0"/>
                        </a:rPr>
                        <a:t> </a:t>
                      </a:r>
                      <a:r>
                        <a:rPr lang="en-US" sz="950" baseline="0" dirty="0">
                          <a:latin typeface="Liberation Sans" panose="020B0604020202020204" pitchFamily="34" charset="0"/>
                          <a:hlinkClick r:id="rId4"/>
                        </a:rPr>
                        <a:t>OWASP </a:t>
                      </a:r>
                      <a:r>
                        <a:rPr lang="en-US" sz="950" baseline="0" dirty="0" err="1" smtClean="0">
                          <a:latin typeface="Liberation Sans" panose="020B0604020202020204" pitchFamily="34" charset="0"/>
                          <a:hlinkClick r:id="rId4"/>
                        </a:rPr>
                        <a:t>Projeleri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sayfasını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lütfen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ziyaret</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ediniz</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Pek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çok</a:t>
                      </a:r>
                      <a:r>
                        <a:rPr lang="en-US" sz="950" baseline="0" dirty="0" smtClean="0">
                          <a:latin typeface="Liberation Sans" panose="020B0604020202020204" pitchFamily="34" charset="0"/>
                        </a:rPr>
                        <a:t> OWASP </a:t>
                      </a:r>
                      <a:r>
                        <a:rPr lang="en-US" sz="950" baseline="0" dirty="0" err="1" smtClean="0">
                          <a:latin typeface="Liberation Sans" panose="020B0604020202020204" pitchFamily="34" charset="0"/>
                        </a:rPr>
                        <a:t>kaynağı</a:t>
                      </a:r>
                      <a:r>
                        <a:rPr lang="en-US" sz="950" baseline="0" dirty="0" smtClean="0">
                          <a:latin typeface="Liberation Sans" panose="020B0604020202020204" pitchFamily="34" charset="0"/>
                        </a:rPr>
                        <a:t> </a:t>
                      </a:r>
                      <a:r>
                        <a:rPr lang="en-US" sz="950" baseline="0" dirty="0" smtClean="0">
                          <a:latin typeface="Liberation Sans" panose="020B0604020202020204" pitchFamily="34" charset="0"/>
                          <a:hlinkClick r:id="rId5"/>
                        </a:rPr>
                        <a:t>wiki</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sayfamız</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üzerinden</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erişilebilirdir</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ve</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pek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çok</a:t>
                      </a:r>
                      <a:r>
                        <a:rPr lang="en-US" sz="950" baseline="0" dirty="0" smtClean="0">
                          <a:latin typeface="Liberation Sans" panose="020B0604020202020204" pitchFamily="34" charset="0"/>
                        </a:rPr>
                        <a:t> OWASP </a:t>
                      </a:r>
                      <a:r>
                        <a:rPr lang="en-US" sz="950" baseline="0" dirty="0" err="1" smtClean="0">
                          <a:latin typeface="Liberation Sans" panose="020B0604020202020204" pitchFamily="34" charset="0"/>
                        </a:rPr>
                        <a:t>dokümanı</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hlinkClick r:id="rId6"/>
                        </a:rPr>
                        <a:t>yazılı</a:t>
                      </a:r>
                      <a:r>
                        <a:rPr lang="en-US" sz="950" baseline="0" dirty="0" smtClean="0">
                          <a:latin typeface="Liberation Sans" panose="020B0604020202020204" pitchFamily="34" charset="0"/>
                          <a:hlinkClick r:id="rId6"/>
                        </a:rPr>
                        <a:t> </a:t>
                      </a:r>
                      <a:r>
                        <a:rPr lang="en-US" sz="950" baseline="0" dirty="0" err="1" smtClean="0">
                          <a:latin typeface="Liberation Sans" panose="020B0604020202020204" pitchFamily="34" charset="0"/>
                          <a:hlinkClick r:id="rId6"/>
                        </a:rPr>
                        <a:t>veya</a:t>
                      </a:r>
                      <a:r>
                        <a:rPr lang="en-US" sz="950" baseline="0" dirty="0" smtClean="0">
                          <a:latin typeface="Liberation Sans" panose="020B0604020202020204" pitchFamily="34" charset="0"/>
                          <a:hlinkClick r:id="rId6"/>
                        </a:rPr>
                        <a:t> eBook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olarak</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sipariş</a:t>
                      </a:r>
                      <a:r>
                        <a:rPr lang="en-US" sz="950" baseline="0" dirty="0" smtClean="0">
                          <a:latin typeface="Liberation Sans" panose="020B0604020202020204" pitchFamily="34" charset="0"/>
                        </a:rPr>
                        <a:t> </a:t>
                      </a:r>
                      <a:r>
                        <a:rPr lang="en-US" sz="950" baseline="0" dirty="0" err="1" smtClean="0">
                          <a:latin typeface="Liberation Sans" panose="020B0604020202020204" pitchFamily="34" charset="0"/>
                        </a:rPr>
                        <a:t>edilebilmektedir</a:t>
                      </a:r>
                      <a:r>
                        <a:rPr lang="en-US" sz="950" baseline="0" dirty="0" smtClean="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üretmek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o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sözcüğünün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ne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ifade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ettiğini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anlamalısınız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OWASP,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gereksinimlerini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belirleme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noktasında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kaynak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7"/>
                </a:rPr>
                <a:t>Uygulama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7"/>
                </a:rPr>
                <a:t>Güvenliği</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7"/>
                </a:rPr>
                <a:t>Doğrulama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7"/>
                </a:rPr>
                <a:t>Standardı’nın</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kullanılmasını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tavsiye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etmektedir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Eğer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dış</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kaynak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kullanıyorsanız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8"/>
                </a:rPr>
                <a:t>Güvenli</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8"/>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8"/>
                </a:rPr>
                <a:t>Yazılım</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8"/>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8"/>
                </a:rPr>
                <a:t>Sözleşmesi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r:id="rId8"/>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8"/>
                </a:rPr>
                <a:t>Eki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kullanılabilir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Not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Bu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ABD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sözleşme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hukukuna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göredir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yüzden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örnek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eki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kullanmadan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önce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lütfen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yetkin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kişilerden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yasal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tavsiye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alınız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API'lerinizde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güçlendirmek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yerine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güvenliğin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tasarlanması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maliyet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açısından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çok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daha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etkin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OWASP,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güvenliğin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nasıl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tasarlanacağına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dair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güzel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başlangıç</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adına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9"/>
                </a:rPr>
                <a:t>Korunma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9"/>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9"/>
                </a:rPr>
                <a:t>Kopya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9"/>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9"/>
                </a:rPr>
                <a:t>Kağıtları’nı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önermektedir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b="1"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Mimarisi</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Güçlü</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kullanılabilir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kontrollerinin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oluşturulması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zordur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takım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standart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kontrollerinin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kullanılması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API'lerin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geliştirilmesini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büyük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ölçüde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kolaylaştırmaktadır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0"/>
                </a:rPr>
                <a:t>Proaktif</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0"/>
                </a:rPr>
                <a:t>Kontroller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geliştiriciler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güzel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başlangıç</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noktasıdır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çok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modern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çerçeve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artık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yetkilendirme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CSRF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koruması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vb.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standart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etkin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kontrolleri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beraber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rPr>
                <a:t>Standart</a:t>
              </a:r>
              <a:r>
                <a:rPr lang="en-US" sz="90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b="1" kern="12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err="1" smtClean="0">
                  <a:latin typeface="Liberation Sans" panose="020B0604020202020204" pitchFamily="34" charset="0"/>
                  <a:ea typeface="Liberation Sans" panose="020B0604020202020204" pitchFamily="34" charset="0"/>
                  <a:cs typeface="Liberation Sans" panose="020B0604020202020204" pitchFamily="34" charset="0"/>
                </a:rPr>
                <a:t>Kontrolleri</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Kurumunuzun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API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geliştirirken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takip</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süreci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OWASP,</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1"/>
                </a:rPr>
                <a:t>Yazılım</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r:id="rId1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1"/>
                </a:rPr>
                <a:t>Garanti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r:id="rId1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1"/>
                </a:rPr>
                <a:t>Olgunluk</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r:id="rId11"/>
                </a:rPr>
                <a:t> </a:t>
              </a:r>
              <a:r>
                <a:rPr lang="en-US" sz="900" kern="12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1"/>
                </a:rPr>
                <a:t>Modeli’ni</a:t>
              </a:r>
              <a:r>
                <a:rPr lang="en-US" sz="900" kern="1200" dirty="0" smtClean="0">
                  <a:latin typeface="Liberation Sans" panose="020B0604020202020204" pitchFamily="34" charset="0"/>
                  <a:ea typeface="Liberation Sans" panose="020B0604020202020204" pitchFamily="34" charset="0"/>
                  <a:cs typeface="Liberation Sans" panose="020B0604020202020204" pitchFamily="34" charset="0"/>
                  <a:hlinkClick r:id="rId11"/>
                </a:rPr>
                <a:t> (SAMM)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önermektedir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Bu model,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yazılım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açısından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kurumu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hedef</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alan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özel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riskler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şekillendirilmiş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stratejinin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oluşturulması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uygulanması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noktasında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kurumlara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yardım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2"/>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2"/>
                </a:rPr>
                <a:t>Eğitim</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2"/>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2"/>
                </a:rPr>
                <a:t>Projesi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geliştiricilerin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web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konusunda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eğitilmesine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yardım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öğretim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materyalleri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sağlamaktadır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eğitim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7"/>
                </a:rPr>
                <a:t>Project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projelerini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deneyebilirsiniz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Güncel</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kalmak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8"/>
                </a:rPr>
                <a:t>Konferansı’na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rPr>
                <a:t>yerel</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9"/>
                </a:rPr>
                <a:t>Bölüm</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9"/>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9"/>
                </a:rPr>
                <a:t>toplantılarına</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katılabilirsiniz</a:t>
              </a:r>
              <a:r>
                <a:rPr lang="en-US" sz="900" kern="120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1000" kern="1200" baseline="0" dirty="0">
                <a:latin typeface="Exo 2" panose="00000500000000000000" pitchFamily="2" charset="0"/>
              </a:endParaRP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Eğitimi</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err="1" smtClean="0">
                <a:latin typeface="Exo 2" panose="00000500000000000000" pitchFamily="2" charset="0"/>
              </a:rPr>
              <a:t>Geliştiriciler</a:t>
            </a:r>
            <a:r>
              <a:rPr lang="en-US" dirty="0" smtClean="0">
                <a:latin typeface="Exo 2" panose="00000500000000000000" pitchFamily="2" charset="0"/>
              </a:rPr>
              <a:t> </a:t>
            </a:r>
            <a:r>
              <a:rPr lang="en-US" dirty="0" err="1" smtClean="0">
                <a:latin typeface="Exo 2" panose="00000500000000000000" pitchFamily="2" charset="0"/>
              </a:rPr>
              <a:t>için</a:t>
            </a:r>
            <a:r>
              <a:rPr lang="en-US" dirty="0" smtClean="0">
                <a:latin typeface="Exo 2" panose="00000500000000000000" pitchFamily="2" charset="0"/>
              </a:rPr>
              <a:t> </a:t>
            </a:r>
            <a:r>
              <a:rPr lang="en-US" dirty="0" err="1" smtClean="0">
                <a:latin typeface="Exo 2" panose="00000500000000000000" pitchFamily="2" charset="0"/>
              </a:rPr>
              <a:t>Bir</a:t>
            </a:r>
            <a:r>
              <a:rPr lang="en-US" dirty="0" smtClean="0">
                <a:latin typeface="Exo 2" panose="00000500000000000000" pitchFamily="2" charset="0"/>
              </a:rPr>
              <a:t> </a:t>
            </a:r>
            <a:r>
              <a:rPr lang="en-US" dirty="0" err="1" smtClean="0">
                <a:latin typeface="Exo 2" panose="00000500000000000000" pitchFamily="2" charset="0"/>
              </a:rPr>
              <a:t>Sonraki</a:t>
            </a:r>
            <a:r>
              <a:rPr lang="en-US" dirty="0" smtClean="0">
                <a:latin typeface="Exo 2" panose="00000500000000000000" pitchFamily="2" charset="0"/>
              </a:rPr>
              <a:t> </a:t>
            </a:r>
            <a:r>
              <a:rPr lang="en-US" dirty="0" err="1" smtClean="0">
                <a:latin typeface="Exo 2" panose="00000500000000000000" pitchFamily="2" charset="0"/>
              </a:rPr>
              <a:t>Adım</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err="1" smtClean="0">
                <a:latin typeface="Liberation Sans" panose="020B0604020202020204"/>
              </a:rPr>
              <a:t>Uygulama</a:t>
            </a:r>
            <a:r>
              <a:rPr lang="en-US" sz="900" b="1" dirty="0" smtClean="0">
                <a:latin typeface="Liberation Sans" panose="020B0604020202020204"/>
              </a:rPr>
              <a:t> </a:t>
            </a:r>
            <a:r>
              <a:rPr lang="en-US" sz="900" b="1" dirty="0" err="1" smtClean="0">
                <a:latin typeface="Liberation Sans" panose="020B0604020202020204"/>
              </a:rPr>
              <a:t>Güvenliği</a:t>
            </a:r>
            <a:r>
              <a:rPr lang="en-US" sz="900" b="1" dirty="0" smtClean="0">
                <a:latin typeface="Liberation Sans" panose="020B0604020202020204"/>
              </a:rPr>
              <a:t> </a:t>
            </a:r>
            <a:r>
              <a:rPr lang="en-US" sz="900" b="1" dirty="0" err="1" smtClean="0">
                <a:latin typeface="Liberation Sans" panose="020B0604020202020204"/>
              </a:rPr>
              <a:t>Gereksinimleri</a:t>
            </a:r>
            <a:endParaRPr lang="en-US" sz="900" b="1" dirty="0">
              <a:latin typeface="Liberation Sans" panose="020B0604020202020204"/>
            </a:endParaRP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Yaşam</a:t>
            </a:r>
            <a:r>
              <a:rPr lang="en-US" sz="9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latin typeface="Liberation Sans" panose="020B0604020202020204" pitchFamily="34" charset="0"/>
                <a:ea typeface="Liberation Sans" panose="020B0604020202020204" pitchFamily="34" charset="0"/>
                <a:cs typeface="Liberation Sans" panose="020B0604020202020204" pitchFamily="34" charset="0"/>
              </a:rPr>
              <a:t>Döngüsü</a:t>
            </a:r>
            <a:endParaRPr lang="en-US" sz="9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1623232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en-US" sz="1600" b="1" dirty="0" err="1" smtClean="0">
                          <a:solidFill>
                            <a:srgbClr val="000000"/>
                          </a:solidFill>
                          <a:latin typeface="Exo 2" panose="00000500000000000000" pitchFamily="2" charset="0"/>
                        </a:rPr>
                        <a:t>Sürekli</a:t>
                      </a:r>
                      <a:r>
                        <a:rPr lang="en-US" sz="1600" b="1" dirty="0" smtClean="0">
                          <a:solidFill>
                            <a:srgbClr val="000000"/>
                          </a:solidFill>
                          <a:latin typeface="Exo 2" panose="00000500000000000000" pitchFamily="2" charset="0"/>
                        </a:rPr>
                        <a:t> </a:t>
                      </a:r>
                      <a:r>
                        <a:rPr lang="en-US" sz="1600" b="1" dirty="0" err="1" smtClean="0">
                          <a:solidFill>
                            <a:srgbClr val="000000"/>
                          </a:solidFill>
                          <a:latin typeface="Exo 2" panose="00000500000000000000" pitchFamily="2" charset="0"/>
                        </a:rPr>
                        <a:t>Uygulama</a:t>
                      </a:r>
                      <a:r>
                        <a:rPr lang="en-US" sz="1600" b="1" dirty="0" smtClean="0">
                          <a:solidFill>
                            <a:srgbClr val="000000"/>
                          </a:solidFill>
                          <a:latin typeface="Exo 2" panose="00000500000000000000" pitchFamily="2" charset="0"/>
                        </a:rPr>
                        <a:t> </a:t>
                      </a:r>
                      <a:r>
                        <a:rPr lang="en-US" sz="1600" b="1" dirty="0" err="1" smtClean="0">
                          <a:solidFill>
                            <a:srgbClr val="000000"/>
                          </a:solidFill>
                          <a:latin typeface="Exo 2" panose="00000500000000000000" pitchFamily="2" charset="0"/>
                        </a:rPr>
                        <a:t>Güvenliği</a:t>
                      </a:r>
                      <a:r>
                        <a:rPr lang="en-US" sz="1600" b="1" dirty="0" smtClean="0">
                          <a:solidFill>
                            <a:srgbClr val="000000"/>
                          </a:solidFill>
                          <a:latin typeface="Exo 2" panose="00000500000000000000" pitchFamily="2" charset="0"/>
                        </a:rPr>
                        <a:t> </a:t>
                      </a:r>
                      <a:r>
                        <a:rPr lang="en-US" sz="1600" b="1" dirty="0" err="1" smtClean="0">
                          <a:solidFill>
                            <a:srgbClr val="000000"/>
                          </a:solidFill>
                          <a:latin typeface="Exo 2" panose="00000500000000000000" pitchFamily="2" charset="0"/>
                        </a:rPr>
                        <a:t>Testleri</a:t>
                      </a:r>
                      <a:r>
                        <a:rPr lang="en-US" sz="1600" b="1" baseline="0" dirty="0" smtClean="0">
                          <a:solidFill>
                            <a:srgbClr val="000000"/>
                          </a:solidFill>
                          <a:latin typeface="Exo 2" panose="00000500000000000000" pitchFamily="2" charset="0"/>
                        </a:rPr>
                        <a:t> </a:t>
                      </a:r>
                      <a:r>
                        <a:rPr lang="en-US" sz="1600" b="1" baseline="0" dirty="0" err="1" smtClean="0">
                          <a:solidFill>
                            <a:srgbClr val="000000"/>
                          </a:solidFill>
                          <a:latin typeface="Exo 2" panose="00000500000000000000" pitchFamily="2" charset="0"/>
                        </a:rPr>
                        <a:t>Oluşturun</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kod</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önemlidir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Ancak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oluşturulmaya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çalışılan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varlığını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doğru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uygulandığını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kullanılması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gereken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yerde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kullanıldığını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doğrulamak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daha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önemlidir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testlerinin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amacı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kanıtı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sunmaktır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çalışma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zor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karmaşıktır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Agile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DevOps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yüksek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hızlı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modern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süreçleri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geleneksel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yaklaşımlar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araçlar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üzerinde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büyük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baskı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kurmaktadır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yüzden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portfolyönüzde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nelerin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önemli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olduğu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üzerinde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nasıl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odaklanacağınız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bunu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nasıl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yapacağınız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konusunda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düşünmeye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zaman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ayırmanızı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güçlü</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önermekteyiz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Modern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çok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hızlı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yüzden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uygulamaların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yılda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sızma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testinin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zafiyet</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taramasının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yapıldığı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günler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de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geride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kalmıştır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Modern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yazılım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bütün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yazılım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yaşam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döngüsü</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boyunca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devam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edecek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testlerini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gerektirmektedir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Geliştirmeyi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yavaşlatmayacak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mevcut</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süreçlerini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otomasyonu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geliştirmeye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çalışın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Hangi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yöntemi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seçerseniz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seçin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portfolyönüzün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genişliği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ölçüsünde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test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etmek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önceliklendirmek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çözüm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üretmek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testleri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yapmak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uygulamayı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tekrar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açmak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gereken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yıllık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maliyeti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de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düşünün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err="1" smtClean="0"/>
              <a:t>Güvenlik</a:t>
            </a:r>
            <a:r>
              <a:rPr lang="en-US" dirty="0" smtClean="0"/>
              <a:t> </a:t>
            </a:r>
            <a:r>
              <a:rPr lang="en-US" dirty="0" err="1" smtClean="0"/>
              <a:t>Testi</a:t>
            </a:r>
            <a:r>
              <a:rPr lang="en-US" dirty="0" smtClean="0"/>
              <a:t> </a:t>
            </a:r>
            <a:r>
              <a:rPr lang="en-US" dirty="0" err="1" smtClean="0"/>
              <a:t>Ekipleri</a:t>
            </a:r>
            <a:r>
              <a:rPr lang="en-US" dirty="0" smtClean="0"/>
              <a:t> </a:t>
            </a:r>
            <a:r>
              <a:rPr lang="en-US" dirty="0" err="1" smtClean="0"/>
              <a:t>için</a:t>
            </a:r>
            <a:r>
              <a:rPr lang="en-US" dirty="0" smtClean="0"/>
              <a:t> </a:t>
            </a:r>
            <a:r>
              <a:rPr lang="en-US" dirty="0" err="1" smtClean="0"/>
              <a:t>Bir</a:t>
            </a:r>
            <a:r>
              <a:rPr lang="en-US" dirty="0" smtClean="0"/>
              <a:t> </a:t>
            </a:r>
            <a:r>
              <a:rPr lang="en-US" dirty="0" err="1" smtClean="0"/>
              <a:t>Sonraki</a:t>
            </a:r>
            <a:r>
              <a:rPr lang="en-US" dirty="0" smtClean="0"/>
              <a:t> </a:t>
            </a:r>
            <a:r>
              <a:rPr lang="en-US" dirty="0" err="1" smtClean="0"/>
              <a:t>Adım</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298839"/>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Test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etmeye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başlamadan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önce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nelerin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üzerinde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zaman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harcamanın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gerektiğini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anlayın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Öncelikler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tehdit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modeline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dayanmaktadır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yüzden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eğer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tehdit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modeliniz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yoksa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teste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başlamadan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önce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oluşturmanız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gerekmektedir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standardını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Test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rPr>
                <a:t>Rehberi’ni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referans</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alabilirsiniz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İşiniz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neyin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önemli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olduğunu</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belirleme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konusunda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araç</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satıcılarına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bağlı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kalmayınız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testlerine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yaklaşımınız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yazılım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yaşam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döngünüz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(SDLC)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içerisinde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bulunan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insanlarla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süreçlerle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kullanılan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araçlarla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uyumlu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zorundadır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İlave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adımları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aşamaları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gözden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geçirmeleri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zorunlu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tutmaya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çalışmanın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sürtüşmelere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atlatılmalara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ölçeklendirme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sorunlarına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yol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muhtemeldir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bilgisi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toplamak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kendiliğinden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fırsatlar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değerlendirilmeli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süreçlere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bildirim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gönderilmelidir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Her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gereksinimi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doğrulamak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kolay</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hızlı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doğru</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seçilmelidir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6"/>
                </a:rPr>
                <a:t>Güvenlik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6"/>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6"/>
                </a:rPr>
                <a:t>Bilgi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6"/>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6"/>
                </a:rPr>
                <a:t>Çerçevesi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4"/>
                </a:rPr>
                <a:t>Uygulama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4"/>
                </a:rPr>
                <a:t>Güvenliği</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4"/>
                </a:rPr>
                <a:t>Doğrulama</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hlinkClick r:id="rId4"/>
                </a:rPr>
                <a:t>Standardı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entegrasyon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testlerinde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fonksiyonel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fonksiyonel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olmayan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gereksinimleri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önemli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kaynaklardır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Otomatize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araçların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kullanımından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kaynaklanan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yanlış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pozitifler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yanlış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pozitiflerin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ciddi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tehlikeleri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uğraşacak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insan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kaynakağının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düşünüldüğünden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emin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olunuz</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Test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Stratejileri</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Herşeyi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test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etmeye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başlamak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zorunda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değilsiniz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Önemli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şeyler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üzerinde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odaklanın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programınızı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zamanla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genişletin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Bu,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otomatik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doğrulanan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savunmaları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riskleri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kapsanan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API'lerin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genişletilmesi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anlamına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gelmektedir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Amaç</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tüm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API'leriniz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gerekli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kontrollerinin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sürekli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yapıldığı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duruma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kavuşmaktır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Kapsam</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Doğruluk</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testlerinde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ne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kadar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iyi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olursanız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etkin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raporlama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yapmadığınız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sürece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fark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oluşturmayacaktır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nasıl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çalıştığını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anladığınızı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göstererek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kazanın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Düzgün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dille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nasıl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istismar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edilebileceğini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açıklayınız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bunu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gerçek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kılmak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senaryosu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ekleyiniz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Açıklığın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tespitinin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istismarının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ne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kadar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zor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olduğu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sonucunun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ne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kadar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kötü</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olacağı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gerçekçi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tahminde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bulunun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sonuçları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PDF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dosyaları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değil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takımlarının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hazırda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kullandığı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araçlar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üzerinden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teslim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edin</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577081"/>
          </a:xfrm>
          <a:prstGeom prst="rect">
            <a:avLst/>
          </a:prstGeom>
          <a:noFill/>
        </p:spPr>
        <p:txBody>
          <a:bodyPr wrap="square" rtlCol="0">
            <a:spAutoFit/>
          </a:bodyPr>
          <a:lstStyle/>
          <a:p>
            <a:pPr algn="ct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Tehdit</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Modeli</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Oluşturun</a:t>
            </a: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477473"/>
            <a:ext cx="935580" cy="415498"/>
          </a:xfrm>
          <a:prstGeom prst="rect">
            <a:avLst/>
          </a:prstGeom>
          <a:noFill/>
        </p:spPr>
        <p:txBody>
          <a:bodyPr wrap="square" rtlCol="0">
            <a:spAutoFit/>
          </a:bodyPr>
          <a:lstStyle/>
          <a:p>
            <a:pPr algn="ct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SDLC’nizi</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Bilin</a:t>
            </a: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err="1" smtClean="0">
                <a:latin typeface="Liberation Sans" panose="020B0604020202020204"/>
              </a:rPr>
              <a:t>Bulguların</a:t>
            </a:r>
            <a:r>
              <a:rPr lang="en-US" sz="1050" b="1" dirty="0" smtClean="0">
                <a:latin typeface="Liberation Sans" panose="020B0604020202020204"/>
              </a:rPr>
              <a:t> </a:t>
            </a:r>
            <a:r>
              <a:rPr lang="en-US" sz="1050" b="1" dirty="0" err="1" smtClean="0">
                <a:latin typeface="Liberation Sans" panose="020B0604020202020204"/>
              </a:rPr>
              <a:t>Açık</a:t>
            </a:r>
            <a:r>
              <a:rPr lang="en-US" sz="1050" b="1" dirty="0" smtClean="0">
                <a:latin typeface="Liberation Sans" panose="020B0604020202020204"/>
              </a:rPr>
              <a:t> </a:t>
            </a:r>
            <a:r>
              <a:rPr lang="en-US" sz="1050" b="1" dirty="0" err="1" smtClean="0">
                <a:latin typeface="Liberation Sans" panose="020B0604020202020204"/>
              </a:rPr>
              <a:t>Bir</a:t>
            </a:r>
            <a:r>
              <a:rPr lang="en-US" sz="1050" b="1" dirty="0" smtClean="0">
                <a:latin typeface="Liberation Sans" panose="020B0604020202020204"/>
              </a:rPr>
              <a:t> </a:t>
            </a:r>
            <a:r>
              <a:rPr lang="en-US" sz="1050" b="1" dirty="0" err="1" smtClean="0">
                <a:latin typeface="Liberation Sans" panose="020B0604020202020204"/>
              </a:rPr>
              <a:t>Şekilde</a:t>
            </a:r>
            <a:r>
              <a:rPr lang="en-US" sz="1050" b="1" dirty="0" smtClean="0">
                <a:latin typeface="Liberation Sans" panose="020B0604020202020204"/>
              </a:rPr>
              <a:t> </a:t>
            </a:r>
            <a:r>
              <a:rPr lang="en-US" sz="1050" b="1" dirty="0" err="1" smtClean="0">
                <a:latin typeface="Liberation Sans" panose="020B0604020202020204"/>
              </a:rPr>
              <a:t>Raporlanması</a:t>
            </a:r>
            <a:endParaRPr lang="en-US" sz="1050" b="1" dirty="0">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814587352"/>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Telif</a:t>
                      </a:r>
                      <a:r>
                        <a:rPr lang="en-US" sz="1600" b="1" kern="1200" baseline="0"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 </a:t>
                      </a:r>
                      <a:r>
                        <a:rPr lang="en-US" sz="1600" b="1" kern="1200" baseline="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Hakkı</a:t>
                      </a:r>
                      <a:r>
                        <a:rPr lang="en-US" sz="1600" b="1" kern="1200" baseline="0"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 </a:t>
                      </a:r>
                      <a:r>
                        <a:rPr lang="en-US" sz="1600" b="1" kern="1200" baseline="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ve</a:t>
                      </a:r>
                      <a:r>
                        <a:rPr lang="en-US" sz="1600" b="1" kern="1200" baseline="0"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 </a:t>
                      </a:r>
                      <a:r>
                        <a:rPr lang="en-US" sz="1600" b="1" kern="1200" baseline="0"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Lisans</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latin typeface="Liberation Sans"/>
                          <a:ea typeface="Liberation Sans" panose="020B0604020202020204" pitchFamily="34" charset="0"/>
                          <a:cs typeface="Liberation Sans" panose="020B0604020202020204" pitchFamily="34" charset="0"/>
                        </a:rPr>
                        <a:t>Bu </a:t>
                      </a:r>
                      <a:r>
                        <a:rPr lang="en-US" sz="1000" baseline="0" dirty="0" err="1" smtClean="0">
                          <a:latin typeface="Liberation Sans"/>
                          <a:ea typeface="Liberation Sans" panose="020B0604020202020204" pitchFamily="34" charset="0"/>
                          <a:cs typeface="Liberation Sans" panose="020B0604020202020204" pitchFamily="34" charset="0"/>
                        </a:rPr>
                        <a:t>belge</a:t>
                      </a:r>
                      <a:r>
                        <a:rPr lang="en-US" sz="1000" baseline="0" dirty="0" smtClean="0">
                          <a:latin typeface="Liberation Sans"/>
                          <a:ea typeface="Liberation Sans" panose="020B0604020202020204" pitchFamily="34" charset="0"/>
                          <a:cs typeface="Liberation Sans" panose="020B0604020202020204" pitchFamily="34" charset="0"/>
                        </a:rPr>
                        <a:t> Creative </a:t>
                      </a:r>
                      <a:r>
                        <a:rPr lang="en-US" sz="1000" baseline="0" dirty="0">
                          <a:latin typeface="Liberation Sans"/>
                          <a:ea typeface="Liberation Sans" panose="020B0604020202020204" pitchFamily="34" charset="0"/>
                          <a:cs typeface="Liberation Sans" panose="020B0604020202020204" pitchFamily="34" charset="0"/>
                        </a:rPr>
                        <a:t>Commons Attribution Share-Alike 4.0 </a:t>
                      </a:r>
                      <a:r>
                        <a:rPr lang="en-US" sz="1000" baseline="0" dirty="0" err="1" smtClean="0">
                          <a:latin typeface="Liberation Sans"/>
                          <a:ea typeface="Liberation Sans" panose="020B0604020202020204" pitchFamily="34" charset="0"/>
                          <a:cs typeface="Liberation Sans" panose="020B0604020202020204" pitchFamily="34" charset="0"/>
                        </a:rPr>
                        <a:t>lisansı</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kapsamında</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yayınlanmıştır</a:t>
                      </a:r>
                      <a:r>
                        <a:rPr lang="en-US" sz="1000" baseline="0" dirty="0" smtClean="0">
                          <a:latin typeface="Liberation Sans"/>
                          <a:ea typeface="Liberation Sans" panose="020B0604020202020204" pitchFamily="34" charset="0"/>
                          <a:cs typeface="Liberation Sans" panose="020B0604020202020204" pitchFamily="34" charset="0"/>
                        </a:rPr>
                        <a:t>.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err="1" smtClean="0">
                          <a:latin typeface="Liberation Sans"/>
                          <a:ea typeface="Liberation Sans" panose="020B0604020202020204" pitchFamily="34" charset="0"/>
                          <a:cs typeface="Liberation Sans" panose="020B0604020202020204" pitchFamily="34" charset="0"/>
                        </a:rPr>
                        <a:t>Herhangi</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bir</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tekrar</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kullanım</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veya</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dağıtım</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için</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bu</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çalışmanın</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lisans</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şartlarını</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belirtmeniz</a:t>
                      </a:r>
                      <a:r>
                        <a:rPr lang="en-US" sz="1000" baseline="0" dirty="0" smtClean="0">
                          <a:latin typeface="Liberation Sans"/>
                          <a:ea typeface="Liberation Sans" panose="020B0604020202020204" pitchFamily="34" charset="0"/>
                          <a:cs typeface="Liberation Sans" panose="020B0604020202020204" pitchFamily="34" charset="0"/>
                        </a:rPr>
                        <a:t> </a:t>
                      </a:r>
                      <a:r>
                        <a:rPr lang="en-US" sz="1000" baseline="0" dirty="0" err="1" smtClean="0">
                          <a:latin typeface="Liberation Sans"/>
                          <a:ea typeface="Liberation Sans" panose="020B0604020202020204" pitchFamily="34" charset="0"/>
                          <a:cs typeface="Liberation Sans" panose="020B0604020202020204" pitchFamily="34" charset="0"/>
                        </a:rPr>
                        <a:t>gerekmektedir</a:t>
                      </a:r>
                      <a:r>
                        <a:rPr lang="en-US" sz="1000" baseline="0" dirty="0" smtClean="0">
                          <a:latin typeface="Liberation Sans"/>
                          <a:ea typeface="Liberation Sans" panose="020B0604020202020204" pitchFamily="34" charset="0"/>
                          <a:cs typeface="Liberation Sans" panose="020B0604020202020204" pitchFamily="34" charset="0"/>
                        </a:rPr>
                        <a:t>.</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681669587"/>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tr-TR" sz="1600" b="1" kern="1200" noProof="0" dirty="0"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İçindekiler</a:t>
                      </a:r>
                      <a:endParaRPr lang="tr-TR" sz="1600" b="1" kern="1200" noProof="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tr-TR" sz="1000" baseline="0" noProof="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101546210"/>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1" kern="1200" dirty="0" smtClean="0">
                          <a:solidFill>
                            <a:srgbClr val="000000"/>
                          </a:solidFill>
                          <a:latin typeface="Exo 2" panose="00000500000000000000" pitchFamily="2" charset="0"/>
                          <a:ea typeface="+mn-ea"/>
                          <a:cs typeface="Liberation Sans" panose="020B0604020202020204" pitchFamily="34" charset="0"/>
                        </a:rPr>
                        <a:t>OWASP</a:t>
                      </a:r>
                      <a:r>
                        <a:rPr lang="en-US" sz="1600" b="1" kern="1200" baseline="0" dirty="0" smtClean="0">
                          <a:solidFill>
                            <a:srgbClr val="000000"/>
                          </a:solidFill>
                          <a:latin typeface="Exo 2" panose="00000500000000000000" pitchFamily="2" charset="0"/>
                          <a:ea typeface="+mn-ea"/>
                          <a:cs typeface="Liberation Sans" panose="020B0604020202020204" pitchFamily="34" charset="0"/>
                        </a:rPr>
                        <a:t> </a:t>
                      </a:r>
                      <a:r>
                        <a:rPr lang="en-US" sz="1600" b="1" kern="1200" baseline="0" dirty="0" err="1" smtClean="0">
                          <a:solidFill>
                            <a:srgbClr val="000000"/>
                          </a:solidFill>
                          <a:latin typeface="Exo 2" panose="00000500000000000000" pitchFamily="2" charset="0"/>
                          <a:ea typeface="+mn-ea"/>
                          <a:cs typeface="Liberation Sans" panose="020B0604020202020204" pitchFamily="34" charset="0"/>
                        </a:rPr>
                        <a:t>Hakkında</a:t>
                      </a:r>
                      <a:endParaRPr lang="en-US" sz="1600" b="1" dirty="0">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Open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Web Application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Project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kendisini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organizasyonların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güvenilebilir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uygulamalar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API’ler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geliştirmesini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satın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almasını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sürdürmesini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sağlamaya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adamış</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topluluktur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aşağıdakileri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ücretsiz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temin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edebilirsiniz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araçları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standartları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testleri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kod</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analizi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eksiksiz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kitaplar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Sunumlar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videolar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Yaygın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çok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kopya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kağıtları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kontrolleri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kütüphaneleri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Dünya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çapında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yerel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topluluklar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İleri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düzey</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son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teknoloji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araştırma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Dünya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çapında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geniş</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kapsamlı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konferanslar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E-</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posta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listeleri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Daha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fazla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bilgi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Tüm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araçları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belgeleri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videoları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sunumları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toplulukları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alanında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kendisini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geliştirmek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isteyen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herkese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ücretsizdir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güvenliğini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insanlar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süreçler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teknoloji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arasındaki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problem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yaklaşımı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destekliyoruz</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çünkü</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güvenliğine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karşı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etkili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yaklaşımlar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alanlarda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gelişimi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gerektirmektedir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yeni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tür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organizasyondur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Ticarı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baskılara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karşı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özgürlüğümüz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tarafsız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uygulanabilir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maliyeti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az</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bilgiler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sağlamamıza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izin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vermektedir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Ticari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teknolojilerinin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bilinçli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kullanımını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destekliyor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olsak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da,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herhangi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teknoloji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kuruluşu</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ilişkili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değildir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işbirlikçi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şeffaf</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pek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çok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kaynak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üretmektedir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projenin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uzun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vadede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başarısını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sağlayan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amacı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gütmeyen</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varlıktır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kurulu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topluluk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liderleri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proje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liderleri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proje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üyeleri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dahil</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ilişkili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neredeyse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herkes</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gönüllülerdir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Ödenekler</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alt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yapı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aracılığıyla</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yenilikçi</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araştırmalarını</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destekliyoruz</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Bize</a:t>
                      </a:r>
                      <a:r>
                        <a:rPr lang="en-US" sz="950" b="0" i="0" u="none" strike="noStrike" baseline="0"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katılın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tr-TR" dirty="0" smtClean="0">
                <a:solidFill>
                  <a:schemeClr val="bg1">
                    <a:lumMod val="50000"/>
                  </a:schemeClr>
                </a:solidFill>
              </a:rPr>
              <a:t>İçindekiler</a:t>
            </a:r>
            <a:endParaRPr lang="tr-TR" dirty="0">
              <a:solidFill>
                <a:schemeClr val="bg1">
                  <a:lumMod val="50000"/>
                </a:schemeClr>
              </a:solidFill>
            </a:endParaRPr>
          </a:p>
        </p:txBody>
      </p:sp>
      <p:graphicFrame>
        <p:nvGraphicFramePr>
          <p:cNvPr id="6" name="Table 1"/>
          <p:cNvGraphicFramePr>
            <a:graphicFrameLocks noGrp="1"/>
          </p:cNvGraphicFramePr>
          <p:nvPr>
            <p:extLst>
              <p:ext uri="{D42A27DB-BD31-4B8C-83A1-F6EECF244321}">
                <p14:modId xmlns:p14="http://schemas.microsoft.com/office/powerpoint/2010/main" val="1064315019"/>
              </p:ext>
            </p:extLst>
          </p:nvPr>
        </p:nvGraphicFramePr>
        <p:xfrm>
          <a:off x="0" y="1352600"/>
          <a:ext cx="3383280" cy="661902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tr-TR"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Önsöz</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Giriş</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Sürüm</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Notları</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Riskleri</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İlk 10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p>
                    <a:p>
                      <a:pPr marL="685800" marR="0" indent="-5715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Riskleri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Enjeksiyon</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Yetersiz</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Kimlik</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Hassas</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Bilgi</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İfşası</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Dış</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Varlıkları</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Yetersiz</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Erişim</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Kontrolü</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Yanlış</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Yapılandırması</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Siteler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Arası</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Betik</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Çalıştırma</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(XSS</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Güvensiz</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Ters</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Serileştirme</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1093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Bilinen</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İçeren</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Bileşen</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Kullanımı</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Yetersiz</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Loglama</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&amp;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İzleme</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tr-TR"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Geliştiriciler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Sonraki</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Adım</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5905">
                <a:tc>
                  <a:txBody>
                    <a:bodyPr/>
                    <a:lstStyle/>
                    <a:p>
                      <a:pPr marL="631825" marR="0" indent="-631825"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Testi</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Ekipleri</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Sonraki</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Adım</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Kurumlar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Sonraki</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Adım</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Yöneticileri</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Sonraki</a:t>
                      </a:r>
                      <a:endPar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62865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Adım</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endParaRPr lang="en-US"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Riskler</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kern="120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Not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Faktörleri</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Detaylar</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Metadolojisi</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Veriler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50" kern="120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Teşekkürler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2690826341"/>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err="1" smtClean="0">
                          <a:solidFill>
                            <a:schemeClr val="tx1"/>
                          </a:solidFill>
                          <a:latin typeface="Exo 2" panose="00000500000000000000" pitchFamily="2" charset="0"/>
                          <a:cs typeface="Liberation Sans" panose="020B0604020202020204" pitchFamily="34" charset="0"/>
                        </a:rPr>
                        <a:t>Uygulama</a:t>
                      </a:r>
                      <a:r>
                        <a:rPr lang="en-US" sz="1600" b="1" baseline="0" dirty="0" smtClean="0">
                          <a:solidFill>
                            <a:schemeClr val="tx1"/>
                          </a:solidFill>
                          <a:latin typeface="Exo 2" panose="00000500000000000000" pitchFamily="2" charset="0"/>
                          <a:cs typeface="Liberation Sans" panose="020B0604020202020204" pitchFamily="34" charset="0"/>
                        </a:rPr>
                        <a:t> </a:t>
                      </a:r>
                      <a:r>
                        <a:rPr lang="en-US" sz="1600" b="1" baseline="0" dirty="0" err="1" smtClean="0">
                          <a:solidFill>
                            <a:schemeClr val="tx1"/>
                          </a:solidFill>
                          <a:latin typeface="Exo 2" panose="00000500000000000000" pitchFamily="2" charset="0"/>
                          <a:cs typeface="Liberation Sans" panose="020B0604020202020204" pitchFamily="34" charset="0"/>
                        </a:rPr>
                        <a:t>Güvenliği</a:t>
                      </a:r>
                      <a:r>
                        <a:rPr lang="en-US" sz="1600" b="1" baseline="0" dirty="0" smtClean="0">
                          <a:solidFill>
                            <a:schemeClr val="tx1"/>
                          </a:solidFill>
                          <a:latin typeface="Exo 2" panose="00000500000000000000" pitchFamily="2" charset="0"/>
                          <a:cs typeface="Liberation Sans" panose="020B0604020202020204" pitchFamily="34" charset="0"/>
                        </a:rPr>
                        <a:t> </a:t>
                      </a:r>
                      <a:r>
                        <a:rPr lang="en-US" sz="1600" b="1" baseline="0" dirty="0" err="1" smtClean="0">
                          <a:solidFill>
                            <a:schemeClr val="tx1"/>
                          </a:solidFill>
                          <a:latin typeface="Exo 2" panose="00000500000000000000" pitchFamily="2" charset="0"/>
                          <a:cs typeface="Liberation Sans" panose="020B0604020202020204" pitchFamily="34" charset="0"/>
                        </a:rPr>
                        <a:t>Programınıza</a:t>
                      </a:r>
                      <a:r>
                        <a:rPr lang="en-US" sz="1600" b="1" baseline="0" dirty="0" smtClean="0">
                          <a:solidFill>
                            <a:schemeClr val="tx1"/>
                          </a:solidFill>
                          <a:latin typeface="Exo 2" panose="00000500000000000000" pitchFamily="2" charset="0"/>
                          <a:cs typeface="Liberation Sans" panose="020B0604020202020204" pitchFamily="34" charset="0"/>
                        </a:rPr>
                        <a:t> </a:t>
                      </a:r>
                      <a:r>
                        <a:rPr lang="en-US" sz="1600" b="1" baseline="0" dirty="0" err="1" smtClean="0">
                          <a:solidFill>
                            <a:schemeClr val="tx1"/>
                          </a:solidFill>
                          <a:latin typeface="Exo 2" panose="00000500000000000000" pitchFamily="2" charset="0"/>
                          <a:cs typeface="Liberation Sans" panose="020B0604020202020204" pitchFamily="34" charset="0"/>
                        </a:rPr>
                        <a:t>Şimdi</a:t>
                      </a:r>
                      <a:r>
                        <a:rPr lang="en-US" sz="1600" b="1" baseline="0" dirty="0" smtClean="0">
                          <a:solidFill>
                            <a:schemeClr val="tx1"/>
                          </a:solidFill>
                          <a:latin typeface="Exo 2" panose="00000500000000000000" pitchFamily="2" charset="0"/>
                          <a:cs typeface="Liberation Sans" panose="020B0604020202020204" pitchFamily="34" charset="0"/>
                        </a:rPr>
                        <a:t> </a:t>
                      </a:r>
                      <a:r>
                        <a:rPr lang="en-US" sz="1600" b="1" baseline="0" dirty="0" err="1" smtClean="0">
                          <a:solidFill>
                            <a:schemeClr val="tx1"/>
                          </a:solidFill>
                          <a:latin typeface="Exo 2" panose="00000500000000000000" pitchFamily="2" charset="0"/>
                          <a:cs typeface="Liberation Sans" panose="020B0604020202020204" pitchFamily="34" charset="0"/>
                        </a:rPr>
                        <a:t>Başlayın</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artık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opsiyonel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değildir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Artan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saldırılar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düzenleyici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baskılar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arasında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API'lerinin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sağlamak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süreçler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yetkinlikler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oluşturmalıdır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Hali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hazırda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üretim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ortamında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olan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API'lerin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sahip</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olduğu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aşırı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düzeydeki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kod</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miktarı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düşünüldüğünde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çok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aşırı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sayıdaki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bilgi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sahibi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olmak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zorlanmaktadır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OWASP,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kurumların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API'lerinin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günveliği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hakkında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bilgi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sahibi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olmaları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güvenliklerini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artırmaları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programı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oluşturmalarını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tavsiye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sağlanması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denetim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yazılım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iş</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üst</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yönetim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kurumun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çok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kısmının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beraber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çalışmasını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gerektirmektedir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gözlemlenebilir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ölçülebilir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olmalıdır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böylece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tüm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oyuncular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kurumun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algısını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görebilir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anlayabilir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gerçekten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ortadan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kaldırarak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etkilerini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azaltarak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güvenliğinin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geliştirilmesine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yardım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eden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faaliyetlere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sonuçlara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odaklanın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rPr>
                        <a:t>CISO’lar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 OWASP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rPr>
                        <a:t>Güvenliği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rPr>
                        <a:t>Rehberi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listedeki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çok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önemli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faaliyetin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kaynağıdır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err="1" smtClean="0">
                <a:latin typeface="Exo 2" panose="00000500000000000000" pitchFamily="2" charset="0"/>
              </a:rPr>
              <a:t>Kurumlar</a:t>
            </a:r>
            <a:r>
              <a:rPr lang="en-US" dirty="0" smtClean="0">
                <a:latin typeface="Exo 2" panose="00000500000000000000" pitchFamily="2" charset="0"/>
              </a:rPr>
              <a:t> </a:t>
            </a:r>
            <a:r>
              <a:rPr lang="en-US" dirty="0" err="1" smtClean="0">
                <a:latin typeface="Exo 2" panose="00000500000000000000" pitchFamily="2" charset="0"/>
              </a:rPr>
              <a:t>için</a:t>
            </a:r>
            <a:r>
              <a:rPr lang="en-US" dirty="0" smtClean="0">
                <a:latin typeface="Exo 2" panose="00000500000000000000" pitchFamily="2" charset="0"/>
              </a:rPr>
              <a:t> </a:t>
            </a:r>
            <a:r>
              <a:rPr lang="en-US" dirty="0" err="1" smtClean="0">
                <a:latin typeface="Exo 2" panose="00000500000000000000" pitchFamily="2" charset="0"/>
              </a:rPr>
              <a:t>Bir</a:t>
            </a:r>
            <a:r>
              <a:rPr lang="en-US" dirty="0" smtClean="0">
                <a:latin typeface="Exo 2" panose="00000500000000000000" pitchFamily="2" charset="0"/>
              </a:rPr>
              <a:t> </a:t>
            </a:r>
            <a:r>
              <a:rPr lang="en-US" dirty="0" err="1" smtClean="0">
                <a:latin typeface="Exo 2" panose="00000500000000000000" pitchFamily="2" charset="0"/>
              </a:rPr>
              <a:t>Sonraki</a:t>
            </a:r>
            <a:r>
              <a:rPr lang="en-US" dirty="0" smtClean="0">
                <a:latin typeface="Exo 2" panose="00000500000000000000" pitchFamily="2" charset="0"/>
              </a:rPr>
              <a:t> </a:t>
            </a:r>
            <a:r>
              <a:rPr lang="en-US" dirty="0" err="1" smtClean="0">
                <a:latin typeface="Exo 2" panose="00000500000000000000" pitchFamily="2" charset="0"/>
              </a:rPr>
              <a:t>Adım</a:t>
            </a:r>
            <a:endParaRPr lang="en-US" dirty="0">
              <a:latin typeface="Exo 2" panose="00000500000000000000" pitchFamily="2" charset="0"/>
            </a:endParaRPr>
          </a:p>
        </p:txBody>
      </p:sp>
      <p:graphicFrame>
        <p:nvGraphicFramePr>
          <p:cNvPr id="12" name="Diagram 1"/>
          <p:cNvGraphicFramePr/>
          <p:nvPr>
            <p:extLst>
              <p:ext uri="{D42A27DB-BD31-4B8C-83A1-F6EECF244321}">
                <p14:modId xmlns:p14="http://schemas.microsoft.com/office/powerpoint/2010/main" val="864803703"/>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Yönetimsel</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Görülebilirliği</a:t>
            </a:r>
            <a:r>
              <a:rPr lang="en-US" sz="105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smtClean="0">
                <a:latin typeface="Liberation Sans" panose="020B0604020202020204" pitchFamily="34" charset="0"/>
                <a:ea typeface="Liberation Sans" panose="020B0604020202020204" pitchFamily="34" charset="0"/>
                <a:cs typeface="Liberation Sans" panose="020B0604020202020204" pitchFamily="34" charset="0"/>
              </a:rPr>
              <a:t>Sağlayın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262605460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n-US" sz="1600" b="1" baseline="0" dirty="0" err="1" smtClean="0">
                          <a:latin typeface="Exo 2" panose="00000500000000000000" pitchFamily="2" charset="0"/>
                          <a:cs typeface="Liberation Sans" panose="020B0604020202020204" pitchFamily="34" charset="0"/>
                        </a:rPr>
                        <a:t>Bütün</a:t>
                      </a:r>
                      <a:r>
                        <a:rPr lang="en-US" sz="1600" b="1" baseline="0" dirty="0" smtClean="0">
                          <a:latin typeface="Exo 2" panose="00000500000000000000" pitchFamily="2" charset="0"/>
                          <a:cs typeface="Liberation Sans" panose="020B0604020202020204" pitchFamily="34" charset="0"/>
                        </a:rPr>
                        <a:t> </a:t>
                      </a:r>
                      <a:r>
                        <a:rPr lang="en-US" sz="1600" b="1" baseline="0" dirty="0" err="1" smtClean="0">
                          <a:latin typeface="Exo 2" panose="00000500000000000000" pitchFamily="2" charset="0"/>
                          <a:cs typeface="Liberation Sans" panose="020B0604020202020204" pitchFamily="34" charset="0"/>
                        </a:rPr>
                        <a:t>Uygulama</a:t>
                      </a:r>
                      <a:r>
                        <a:rPr lang="en-US" sz="1600" b="1" baseline="0" dirty="0" smtClean="0">
                          <a:latin typeface="Exo 2" panose="00000500000000000000" pitchFamily="2" charset="0"/>
                          <a:cs typeface="Liberation Sans" panose="020B0604020202020204" pitchFamily="34" charset="0"/>
                        </a:rPr>
                        <a:t> </a:t>
                      </a:r>
                      <a:r>
                        <a:rPr lang="en-US" sz="1600" b="1" baseline="0" dirty="0" err="1" smtClean="0">
                          <a:latin typeface="Exo 2" panose="00000500000000000000" pitchFamily="2" charset="0"/>
                          <a:cs typeface="Liberation Sans" panose="020B0604020202020204" pitchFamily="34" charset="0"/>
                        </a:rPr>
                        <a:t>Yaşam</a:t>
                      </a:r>
                      <a:r>
                        <a:rPr lang="en-US" sz="1600" b="1" baseline="0" dirty="0" smtClean="0">
                          <a:latin typeface="Exo 2" panose="00000500000000000000" pitchFamily="2" charset="0"/>
                          <a:cs typeface="Liberation Sans" panose="020B0604020202020204" pitchFamily="34" charset="0"/>
                        </a:rPr>
                        <a:t> </a:t>
                      </a:r>
                      <a:r>
                        <a:rPr lang="en-US" sz="1600" b="1" baseline="0" dirty="0" err="1" smtClean="0">
                          <a:latin typeface="Exo 2" panose="00000500000000000000" pitchFamily="2" charset="0"/>
                          <a:cs typeface="Liberation Sans" panose="020B0604020202020204" pitchFamily="34" charset="0"/>
                        </a:rPr>
                        <a:t>Döngüsünü</a:t>
                      </a:r>
                      <a:r>
                        <a:rPr lang="en-US" sz="1600" b="1" baseline="0" dirty="0" smtClean="0">
                          <a:latin typeface="Exo 2" panose="00000500000000000000" pitchFamily="2" charset="0"/>
                          <a:cs typeface="Liberation Sans" panose="020B0604020202020204" pitchFamily="34" charset="0"/>
                        </a:rPr>
                        <a:t> </a:t>
                      </a:r>
                      <a:r>
                        <a:rPr lang="en-US" sz="1600" b="1" baseline="0" dirty="0" err="1" smtClean="0">
                          <a:latin typeface="Exo 2" panose="00000500000000000000" pitchFamily="2" charset="0"/>
                          <a:cs typeface="Liberation Sans" panose="020B0604020202020204" pitchFamily="34" charset="0"/>
                        </a:rPr>
                        <a:t>Yönetin</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Uygulamalar</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insanların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düzenli</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olarak</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oluşturduğu</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ve</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sürdürdüğü</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en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karmaşık</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sistemlere</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aittir</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Bir</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için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IT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yönetimi</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bir</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uygulamanın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bütün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IT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yaşam</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döngüsü</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için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sorumlu</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olan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IT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uzmanları</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tarafından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yapılmalıdır</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yöneticisi</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rolünün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sahibinin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teknik</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karşılığı</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olarak</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oluşturulmasını</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öneriyoruz</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yöneticisi</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gereksinimlerin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toplanmasından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sistemin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kaldırılması</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sürecine</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kadarki</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genellikle</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gözden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kaçırılan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tüm</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uygulama</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yaşam</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döngüsünden</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AU" sz="950" b="0" kern="1200" dirty="0" err="1"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sorumludur</a:t>
                      </a:r>
                      <a:r>
                        <a:rPr lang="en-AU" sz="95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t>
                      </a:r>
                      <a:r>
                        <a:rPr lang="en-A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err="1" smtClean="0"/>
              <a:t>Uygulama</a:t>
            </a:r>
            <a:r>
              <a:rPr lang="en-US" dirty="0" smtClean="0"/>
              <a:t> </a:t>
            </a:r>
            <a:r>
              <a:rPr lang="en-US" dirty="0" err="1" smtClean="0"/>
              <a:t>Yöneticileri</a:t>
            </a:r>
            <a:r>
              <a:rPr lang="en-US" dirty="0" smtClean="0"/>
              <a:t> </a:t>
            </a:r>
            <a:r>
              <a:rPr lang="en-US" dirty="0" err="1" smtClean="0"/>
              <a:t>için</a:t>
            </a:r>
            <a:r>
              <a:rPr lang="en-US" dirty="0" smtClean="0"/>
              <a:t> </a:t>
            </a:r>
            <a:r>
              <a:rPr lang="en-US" dirty="0" err="1" smtClean="0"/>
              <a:t>Bir</a:t>
            </a:r>
            <a:r>
              <a:rPr lang="en-US" dirty="0" smtClean="0"/>
              <a:t> </a:t>
            </a:r>
            <a:r>
              <a:rPr lang="en-US" dirty="0" err="1" smtClean="0"/>
              <a:t>Sonraki</a:t>
            </a:r>
            <a:r>
              <a:rPr lang="en-US" dirty="0" smtClean="0"/>
              <a:t> </a:t>
            </a:r>
            <a:r>
              <a:rPr lang="en-US" dirty="0" err="1" smtClean="0"/>
              <a:t>Adım</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4014188921"/>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123021885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err="1" smtClean="0">
                          <a:latin typeface="Exo 2" panose="00000500000000000000" pitchFamily="2" charset="0"/>
                        </a:rPr>
                        <a:t>Zayıflıkların</a:t>
                      </a:r>
                      <a:r>
                        <a:rPr lang="en-US" sz="1600" b="1" dirty="0" smtClean="0">
                          <a:latin typeface="Exo 2" panose="00000500000000000000" pitchFamily="2" charset="0"/>
                        </a:rPr>
                        <a:t> </a:t>
                      </a:r>
                      <a:r>
                        <a:rPr lang="en-US" sz="1600" b="1" dirty="0" err="1" smtClean="0">
                          <a:latin typeface="Exo 2" panose="00000500000000000000" pitchFamily="2" charset="0"/>
                        </a:rPr>
                        <a:t>Temsil</a:t>
                      </a:r>
                      <a:r>
                        <a:rPr lang="en-US" sz="1600" b="1" dirty="0" smtClean="0">
                          <a:latin typeface="Exo 2" panose="00000500000000000000" pitchFamily="2" charset="0"/>
                        </a:rPr>
                        <a:t> </a:t>
                      </a:r>
                      <a:r>
                        <a:rPr lang="en-US" sz="1600" b="1" dirty="0" err="1" smtClean="0">
                          <a:latin typeface="Exo 2" panose="00000500000000000000" pitchFamily="2" charset="0"/>
                        </a:rPr>
                        <a:t>Ettiği</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Riskler</a:t>
                      </a:r>
                      <a:r>
                        <a:rPr lang="en-US" sz="1600" b="1" baseline="0" dirty="0" smtClean="0">
                          <a:latin typeface="Exo 2" panose="00000500000000000000" pitchFamily="2" charset="0"/>
                        </a:rPr>
                        <a:t> </a:t>
                      </a:r>
                      <a:r>
                        <a:rPr lang="en-US" sz="1600" b="1" baseline="0" dirty="0" err="1" smtClean="0">
                          <a:latin typeface="Exo 2" panose="00000500000000000000" pitchFamily="2" charset="0"/>
                        </a:rPr>
                        <a:t>Hakkında</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İlk 10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derecelendirme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metadolojisi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hlinkClick r:id="rId4"/>
                        </a:rPr>
                        <a:t>Derecelendirme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hlinkClick r:id="rId4"/>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hlinkClick r:id="rId4"/>
                        </a:rPr>
                        <a:t>Metadolojisi’ne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dayanmaktadır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İlk 10'da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alan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kategori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ortak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zayıflık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faktörlerine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faktörlerine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bakarak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tipik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web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uygulamasında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zayıflığın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oluşturacağı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tipik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riski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tahmin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ettik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uygulamaya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önemli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riski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teşkil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eden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zayıflıklara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göre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sonrasında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listesini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tekrar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sıraladık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faktörler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yeni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sürümü</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şeyler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değiştiğinde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güncellenmektedir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smtClean="0">
                          <a:latin typeface="Liberation Sans"/>
                          <a:ea typeface="Liberation Sans" panose="020B0604020202020204" pitchFamily="34" charset="0"/>
                          <a:cs typeface="Liberation Sans" panose="020B0604020202020204" pitchFamily="34" charset="0"/>
                          <a:hlinkClick r:id="rId4"/>
                        </a:rPr>
                        <a:t>OWASP </a:t>
                      </a:r>
                      <a:r>
                        <a:rPr lang="en-US" sz="950" dirty="0">
                          <a:latin typeface="Liberation Sans"/>
                          <a:ea typeface="Liberation Sans" panose="020B0604020202020204" pitchFamily="34" charset="0"/>
                          <a:cs typeface="Liberation Sans" panose="020B0604020202020204" pitchFamily="34" charset="0"/>
                          <a:hlinkClick r:id="rId4"/>
                        </a:rPr>
                        <a:t>Risk </a:t>
                      </a:r>
                      <a:r>
                        <a:rPr lang="en-US" sz="950" dirty="0" err="1" smtClean="0">
                          <a:latin typeface="Liberation Sans"/>
                          <a:ea typeface="Liberation Sans" panose="020B0604020202020204" pitchFamily="34" charset="0"/>
                          <a:cs typeface="Liberation Sans" panose="020B0604020202020204" pitchFamily="34" charset="0"/>
                          <a:hlinkClick r:id="rId4"/>
                        </a:rPr>
                        <a:t>Derecelendirme</a:t>
                      </a:r>
                      <a:r>
                        <a:rPr lang="en-US" sz="950" dirty="0" smtClean="0">
                          <a:latin typeface="Liberation Sans"/>
                          <a:ea typeface="Liberation Sans" panose="020B0604020202020204" pitchFamily="34" charset="0"/>
                          <a:cs typeface="Liberation Sans" panose="020B0604020202020204" pitchFamily="34" charset="0"/>
                          <a:hlinkClick r:id="rId4"/>
                        </a:rPr>
                        <a:t> </a:t>
                      </a:r>
                      <a:r>
                        <a:rPr lang="en-US" sz="950" dirty="0" err="1" smtClean="0">
                          <a:latin typeface="Liberation Sans"/>
                          <a:ea typeface="Liberation Sans" panose="020B0604020202020204" pitchFamily="34" charset="0"/>
                          <a:cs typeface="Liberation Sans" panose="020B0604020202020204" pitchFamily="34" charset="0"/>
                          <a:hlinkClick r:id="rId4"/>
                        </a:rPr>
                        <a:t>Metadolojisi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belirlenmiş</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bir</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açıklık</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için</a:t>
                      </a:r>
                      <a:r>
                        <a:rPr lang="en-US" sz="950" dirty="0" smtClean="0">
                          <a:latin typeface="Liberation Sans"/>
                          <a:ea typeface="Liberation Sans" panose="020B0604020202020204" pitchFamily="34" charset="0"/>
                          <a:cs typeface="Liberation Sans" panose="020B0604020202020204" pitchFamily="34" charset="0"/>
                        </a:rPr>
                        <a:t> risk </a:t>
                      </a:r>
                      <a:r>
                        <a:rPr lang="en-US" sz="950" dirty="0" err="1" smtClean="0">
                          <a:latin typeface="Liberation Sans"/>
                          <a:ea typeface="Liberation Sans" panose="020B0604020202020204" pitchFamily="34" charset="0"/>
                          <a:cs typeface="Liberation Sans" panose="020B0604020202020204" pitchFamily="34" charset="0"/>
                        </a:rPr>
                        <a:t>hesaplamasında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yardımcı</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olmak</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için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çok</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sayıda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faktör</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tanımlamaktadır</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Fakat</a:t>
                      </a:r>
                      <a:r>
                        <a:rPr lang="en-US" sz="950" dirty="0" smtClean="0">
                          <a:latin typeface="Liberation Sans"/>
                          <a:ea typeface="Liberation Sans" panose="020B0604020202020204" pitchFamily="34" charset="0"/>
                          <a:cs typeface="Liberation Sans" panose="020B0604020202020204" pitchFamily="34" charset="0"/>
                        </a:rPr>
                        <a:t>, İlk 10 </a:t>
                      </a:r>
                      <a:r>
                        <a:rPr lang="en-US" sz="950" dirty="0" err="1" smtClean="0">
                          <a:latin typeface="Liberation Sans"/>
                          <a:ea typeface="Liberation Sans" panose="020B0604020202020204" pitchFamily="34" charset="0"/>
                          <a:cs typeface="Liberation Sans" panose="020B0604020202020204" pitchFamily="34" charset="0"/>
                        </a:rPr>
                        <a:t>gerçek</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uygulama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API'lerdeki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belirli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açıklıklardan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ziyade</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genellenebilir</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açıklıklardan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bahsetmelidir</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Sonuç</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olarak</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uygulamalar</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için</a:t>
                      </a:r>
                      <a:r>
                        <a:rPr lang="en-US" sz="950" dirty="0" smtClean="0">
                          <a:latin typeface="Liberation Sans"/>
                          <a:ea typeface="Liberation Sans" panose="020B0604020202020204" pitchFamily="34" charset="0"/>
                          <a:cs typeface="Liberation Sans" panose="020B0604020202020204" pitchFamily="34" charset="0"/>
                        </a:rPr>
                        <a:t> risk </a:t>
                      </a:r>
                      <a:r>
                        <a:rPr lang="en-US" sz="950" dirty="0" err="1" smtClean="0">
                          <a:latin typeface="Liberation Sans"/>
                          <a:ea typeface="Liberation Sans" panose="020B0604020202020204" pitchFamily="34" charset="0"/>
                          <a:cs typeface="Liberation Sans" panose="020B0604020202020204" pitchFamily="34" charset="0"/>
                        </a:rPr>
                        <a:t>hesaplanırken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hiçbir</a:t>
                      </a:r>
                      <a:r>
                        <a:rPr lang="en-US" sz="950" dirty="0" smtClean="0">
                          <a:latin typeface="Liberation Sans"/>
                          <a:ea typeface="Liberation Sans" panose="020B0604020202020204" pitchFamily="34" charset="0"/>
                          <a:cs typeface="Liberation Sans" panose="020B0604020202020204" pitchFamily="34" charset="0"/>
                        </a:rPr>
                        <a:t> zaman </a:t>
                      </a:r>
                      <a:r>
                        <a:rPr lang="en-US" sz="950" dirty="0" err="1" smtClean="0">
                          <a:latin typeface="Liberation Sans"/>
                          <a:ea typeface="Liberation Sans" panose="020B0604020202020204" pitchFamily="34" charset="0"/>
                          <a:cs typeface="Liberation Sans" panose="020B0604020202020204" pitchFamily="34" charset="0"/>
                        </a:rPr>
                        <a:t>uygulama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sahipleri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veya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yöneticileri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kadar</a:t>
                      </a:r>
                      <a:r>
                        <a:rPr lang="en-US" sz="950" dirty="0" smtClean="0">
                          <a:latin typeface="Liberation Sans"/>
                          <a:ea typeface="Liberation Sans" panose="020B0604020202020204" pitchFamily="34" charset="0"/>
                          <a:cs typeface="Liberation Sans" panose="020B0604020202020204" pitchFamily="34" charset="0"/>
                        </a:rPr>
                        <a:t> net </a:t>
                      </a:r>
                      <a:r>
                        <a:rPr lang="en-US" sz="950" dirty="0" err="1" smtClean="0">
                          <a:latin typeface="Liberation Sans"/>
                          <a:ea typeface="Liberation Sans" panose="020B0604020202020204" pitchFamily="34" charset="0"/>
                          <a:cs typeface="Liberation Sans" panose="020B0604020202020204" pitchFamily="34" charset="0"/>
                        </a:rPr>
                        <a:t>olamayacağız</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Uygulamalarınızın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verinizin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önemi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tehditlerinizin</a:t>
                      </a:r>
                      <a:r>
                        <a:rPr lang="en-US" sz="950" dirty="0" smtClean="0">
                          <a:latin typeface="Liberation Sans"/>
                          <a:ea typeface="Liberation Sans" panose="020B0604020202020204" pitchFamily="34" charset="0"/>
                          <a:cs typeface="Liberation Sans" panose="020B0604020202020204" pitchFamily="34" charset="0"/>
                        </a:rPr>
                        <a:t> ne </a:t>
                      </a:r>
                      <a:r>
                        <a:rPr lang="en-US" sz="950" dirty="0" err="1" smtClean="0">
                          <a:latin typeface="Liberation Sans"/>
                          <a:ea typeface="Liberation Sans" panose="020B0604020202020204" pitchFamily="34" charset="0"/>
                          <a:cs typeface="Liberation Sans" panose="020B0604020202020204" pitchFamily="34" charset="0"/>
                        </a:rPr>
                        <a:t>olduğu</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sisteminizin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nasıl</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geliştirildiği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işletildiği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konusunda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hüküm</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vermek</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için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en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iyi</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donanıma</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sahip</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olan</a:t>
                      </a:r>
                      <a:r>
                        <a:rPr lang="en-US" sz="950" dirty="0" smtClean="0">
                          <a:latin typeface="Liberation Sans"/>
                          <a:ea typeface="Liberation Sans" panose="020B0604020202020204" pitchFamily="34" charset="0"/>
                          <a:cs typeface="Liberation Sans" panose="020B0604020202020204" pitchFamily="34" charset="0"/>
                        </a:rPr>
                        <a:t> </a:t>
                      </a:r>
                      <a:r>
                        <a:rPr lang="en-US" sz="950" dirty="0" err="1" smtClean="0">
                          <a:latin typeface="Liberation Sans"/>
                          <a:ea typeface="Liberation Sans" panose="020B0604020202020204" pitchFamily="34" charset="0"/>
                          <a:cs typeface="Liberation Sans" panose="020B0604020202020204" pitchFamily="34" charset="0"/>
                        </a:rPr>
                        <a:t>sizlersiniz</a:t>
                      </a:r>
                      <a:r>
                        <a:rPr lang="en-US" sz="950" dirty="0" smtClean="0">
                          <a:latin typeface="Liberation Sans"/>
                          <a:ea typeface="Liberation Sans" panose="020B0604020202020204" pitchFamily="34" charset="0"/>
                          <a:cs typeface="Liberation Sans" panose="020B0604020202020204" pitchFamily="34" charset="0"/>
                        </a:rPr>
                        <a:t>.</a:t>
                      </a:r>
                      <a:endParaRPr lang="en-US" sz="950" baseline="0" dirty="0">
                        <a:latin typeface="Liberation Sans"/>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Metadolojimiz</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zayıflık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üç</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faktörü</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yaygınlık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tespit</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edilebilirlik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istismarın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kolaylığı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faktörü</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içermektedir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faktöre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özgü</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terminoloji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risk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faktör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1-Düşük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3-Yüksek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arasında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derecelenmektedir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zayıflığın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yaygınlığı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genellikle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hesaplamak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zorunda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olmadığınız</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faktördür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Yaygınlık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verisi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(25.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sayfadaki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Teşekkürler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kısmında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bahsedildiği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gibi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birtakım</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kurumlardan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yaygınlık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istatistiği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aldık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yaygınlık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açısından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varoluş</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olasılığı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listesi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oluşturmak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verileri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birleştirdik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zayıflık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oranı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yapmak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daha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sonra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veriler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dğer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faktörü</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tespit</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edilebilirlik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istismarın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kolaylığı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birleştirildi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oranı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listesindeki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eleman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genel</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derecelendirmesi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oluşturmak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eleman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tahmin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edilen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ortalama</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çarpılmıştır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sonuç</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yükseldikçe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risk de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artmaktadır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Tespit</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Edilebilirlik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İstismarın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Kolaylığı</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Etki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kategorisi</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ilişkilendirilen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raporlanan</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CVE'ler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analiz</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edilerek</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ea typeface="Liberation Sans" panose="020B0604020202020204" pitchFamily="34" charset="0"/>
                          <a:cs typeface="Liberation Sans" panose="020B0604020202020204" pitchFamily="34" charset="0"/>
                        </a:rPr>
                        <a:t>hesaplanmıştır</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rPr>
                        <a:t>Not</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yaklaşım</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tehdit</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etkeni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olasılığını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hesaba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katmamaktadır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Ayrıca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belirli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uygulamanız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ile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ilişkilendirilen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çeşitli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teknik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detayların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herhangi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birisini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de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hesaba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katmamaktadır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faktörlerden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herhangi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birisi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saldırganın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özel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açıklığı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bulması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istismar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etmesi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olasılığını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önemli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derecede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etkileyebilmektedir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derecelendirme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işiniz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üzerindeki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asıl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etkiyi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hesaba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katmamaktadır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Kültürünüz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endüstri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alanınız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düzenleyici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çevreniz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düşünülerek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kurumunuz</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API'leri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kabul</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etmeye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hazır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olduğu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riski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düzeyini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belirlemek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zorundadır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OWASP İlk 10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listesinin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amacı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sizin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adınıza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analizini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yapmak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değildir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Aşağıdaki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tablo</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A6:2017-Yanlış </a:t>
                      </a:r>
                      <a:r>
                        <a:rPr lang="en-US" sz="950" b="1"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Güvenlik</a:t>
                      </a:r>
                      <a:r>
                        <a:rPr lang="en-US"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b="1"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Yapılandırması</a:t>
                      </a:r>
                      <a:r>
                        <a:rPr lang="en-US" sz="950" b="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hesaplamamızı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göstermektedir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4090571"/>
              </p:ext>
            </p:extLst>
          </p:nvPr>
        </p:nvGraphicFramePr>
        <p:xfrm>
          <a:off x="121920" y="6164417"/>
          <a:ext cx="6629400" cy="282684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tr-TR" sz="1100" noProof="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tr-TR" sz="1100" noProof="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tr-TR" sz="1100" noProof="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tr-TR" sz="1000" b="1" noProof="0" dirty="0" smtClean="0">
                          <a:solidFill>
                            <a:srgbClr val="000000"/>
                          </a:solidFill>
                          <a:latin typeface="Liberation Sans" panose="020B0604020202020204" pitchFamily="34" charset="0"/>
                          <a:cs typeface="Liberation Sans" panose="020B0604020202020204" pitchFamily="34" charset="0"/>
                        </a:rPr>
                        <a:t>Uygulamaya</a:t>
                      </a:r>
                      <a:r>
                        <a:rPr lang="tr-TR" sz="1000" b="1" baseline="0" noProof="0" dirty="0" smtClean="0">
                          <a:solidFill>
                            <a:srgbClr val="000000"/>
                          </a:solidFill>
                          <a:latin typeface="Liberation Sans" panose="020B0604020202020204" pitchFamily="34" charset="0"/>
                          <a:cs typeface="Liberation Sans" panose="020B0604020202020204" pitchFamily="34" charset="0"/>
                        </a:rPr>
                        <a:t> Özel</a:t>
                      </a:r>
                      <a:endParaRPr lang="tr-TR" sz="1000" b="1" noProof="0"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tr-TR" sz="1000" b="1" noProof="0" dirty="0" smtClean="0">
                          <a:solidFill>
                            <a:schemeClr val="bg1"/>
                          </a:solidFill>
                          <a:latin typeface="Liberation Sans" panose="020B0604020202020204" pitchFamily="34" charset="0"/>
                          <a:cs typeface="Liberation Sans" panose="020B0604020202020204" pitchFamily="34" charset="0"/>
                        </a:rPr>
                        <a:t>İstismar</a:t>
                      </a:r>
                      <a:r>
                        <a:rPr lang="tr-TR" sz="1000" b="1" baseline="0" noProof="0" dirty="0" smtClean="0">
                          <a:solidFill>
                            <a:schemeClr val="bg1"/>
                          </a:solidFill>
                          <a:latin typeface="Liberation Sans" panose="020B0604020202020204" pitchFamily="34" charset="0"/>
                          <a:cs typeface="Liberation Sans" panose="020B0604020202020204" pitchFamily="34" charset="0"/>
                        </a:rPr>
                        <a:t> Edilebilirlik</a:t>
                      </a:r>
                      <a:endParaRPr lang="tr-TR" sz="1000" b="1" noProof="0" dirty="0" smtClean="0">
                        <a:solidFill>
                          <a:schemeClr val="bg1"/>
                        </a:solidFill>
                        <a:latin typeface="Liberation Sans" panose="020B0604020202020204" pitchFamily="34" charset="0"/>
                        <a:cs typeface="Liberation Sans" panose="020B0604020202020204" pitchFamily="34" charset="0"/>
                      </a:endParaRPr>
                    </a:p>
                    <a:p>
                      <a:pPr algn="ctr"/>
                      <a:r>
                        <a:rPr lang="tr-TR" sz="1000" b="1" noProof="0" dirty="0" smtClean="0">
                          <a:solidFill>
                            <a:schemeClr val="bg1"/>
                          </a:solidFill>
                          <a:latin typeface="Liberation Sans" panose="020B0604020202020204" pitchFamily="34" charset="0"/>
                          <a:cs typeface="Liberation Sans" panose="020B0604020202020204" pitchFamily="34" charset="0"/>
                        </a:rPr>
                        <a:t>KOLAY: </a:t>
                      </a:r>
                      <a:r>
                        <a:rPr lang="tr-TR" sz="1100" b="1" noProof="0" dirty="0" smtClean="0">
                          <a:solidFill>
                            <a:schemeClr val="bg1"/>
                          </a:solidFill>
                          <a:latin typeface="Liberation Sans" panose="020B0604020202020204" pitchFamily="34" charset="0"/>
                          <a:cs typeface="Liberation Sans" panose="020B0604020202020204" pitchFamily="34" charset="0"/>
                        </a:rPr>
                        <a:t>3</a:t>
                      </a:r>
                      <a:endParaRPr lang="tr-TR" sz="1000" b="1" noProof="0"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tr-TR" sz="1000" b="1" kern="1200" noProof="0" dirty="0" smtClean="0">
                          <a:solidFill>
                            <a:schemeClr val="bg1"/>
                          </a:solidFill>
                          <a:latin typeface="Liberation Sans" panose="020B0604020202020204" pitchFamily="34" charset="0"/>
                          <a:ea typeface="+mn-ea"/>
                          <a:cs typeface="Liberation Sans" panose="020B0604020202020204" pitchFamily="34" charset="0"/>
                        </a:rPr>
                        <a:t>Yaygınlık</a:t>
                      </a:r>
                    </a:p>
                    <a:p>
                      <a:pPr marL="0" algn="ctr" defTabSz="914400" rtl="0" eaLnBrk="1" latinLnBrk="0" hangingPunct="1"/>
                      <a:r>
                        <a:rPr lang="tr-TR" sz="1000" b="1" baseline="0" noProof="0" dirty="0" smtClean="0">
                          <a:solidFill>
                            <a:schemeClr val="bg1"/>
                          </a:solidFill>
                          <a:latin typeface="Liberation Sans" panose="020B0604020202020204" pitchFamily="34" charset="0"/>
                          <a:cs typeface="Liberation Sans" panose="020B0604020202020204" pitchFamily="34" charset="0"/>
                        </a:rPr>
                        <a:t>ÇOK YAYGIN: </a:t>
                      </a:r>
                      <a:r>
                        <a:rPr lang="tr-TR" sz="1100" b="1" baseline="0" noProof="0" dirty="0" smtClean="0">
                          <a:solidFill>
                            <a:schemeClr val="bg1"/>
                          </a:solidFill>
                          <a:latin typeface="Liberation Sans" panose="020B0604020202020204" pitchFamily="34" charset="0"/>
                          <a:cs typeface="Liberation Sans" panose="020B0604020202020204" pitchFamily="34" charset="0"/>
                        </a:rPr>
                        <a:t>3</a:t>
                      </a:r>
                      <a:endParaRPr lang="tr-TR" sz="1000" b="1" kern="1200" noProof="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tr-TR" sz="1000" b="1" kern="1200" noProof="0" dirty="0" smtClean="0">
                          <a:solidFill>
                            <a:schemeClr val="bg1"/>
                          </a:solidFill>
                          <a:latin typeface="Liberation Sans" panose="020B0604020202020204" pitchFamily="34" charset="0"/>
                          <a:ea typeface="+mn-ea"/>
                          <a:cs typeface="Liberation Sans" panose="020B0604020202020204" pitchFamily="34" charset="0"/>
                        </a:rPr>
                        <a:t>Tespit</a:t>
                      </a:r>
                      <a:r>
                        <a:rPr lang="tr-TR" sz="1000" b="1" kern="1200" baseline="0" noProof="0" dirty="0" smtClean="0">
                          <a:solidFill>
                            <a:schemeClr val="bg1"/>
                          </a:solidFill>
                          <a:latin typeface="Liberation Sans" panose="020B0604020202020204" pitchFamily="34" charset="0"/>
                          <a:ea typeface="+mn-ea"/>
                          <a:cs typeface="Liberation Sans" panose="020B0604020202020204" pitchFamily="34" charset="0"/>
                        </a:rPr>
                        <a:t> Edilebilirlik</a:t>
                      </a:r>
                      <a:endParaRPr lang="tr-TR" sz="1000" b="1" kern="1200" noProof="0" dirty="0" smtClean="0">
                        <a:solidFill>
                          <a:schemeClr val="bg1"/>
                        </a:solidFill>
                        <a:latin typeface="Liberation Sans" panose="020B0604020202020204" pitchFamily="34" charset="0"/>
                        <a:ea typeface="+mn-ea"/>
                        <a:cs typeface="Liberation Sans" panose="020B0604020202020204" pitchFamily="34" charset="0"/>
                      </a:endParaRPr>
                    </a:p>
                    <a:p>
                      <a:pPr marL="0" algn="ctr" defTabSz="914400" rtl="0" eaLnBrk="1" latinLnBrk="0" hangingPunct="1"/>
                      <a:r>
                        <a:rPr lang="tr-TR" sz="1000" b="1" kern="1200" noProof="0" dirty="0" smtClean="0">
                          <a:solidFill>
                            <a:schemeClr val="bg1"/>
                          </a:solidFill>
                          <a:latin typeface="Liberation Sans" panose="020B0604020202020204" pitchFamily="34" charset="0"/>
                          <a:ea typeface="+mn-ea"/>
                          <a:cs typeface="Liberation Sans" panose="020B0604020202020204" pitchFamily="34" charset="0"/>
                        </a:rPr>
                        <a:t>KOLAY: </a:t>
                      </a:r>
                      <a:r>
                        <a:rPr lang="tr-TR" sz="1100" b="1" kern="1200" noProof="0" dirty="0" smtClean="0">
                          <a:solidFill>
                            <a:schemeClr val="bg1"/>
                          </a:solidFill>
                          <a:latin typeface="Liberation Sans" panose="020B0604020202020204" pitchFamily="34" charset="0"/>
                          <a:ea typeface="+mn-ea"/>
                          <a:cs typeface="Liberation Sans" panose="020B0604020202020204" pitchFamily="34" charset="0"/>
                        </a:rPr>
                        <a:t>3</a:t>
                      </a:r>
                      <a:endParaRPr lang="tr-TR" sz="1000" b="1" kern="1200" noProof="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tr-TR" sz="1000" b="1" noProof="0" dirty="0" smtClean="0">
                          <a:solidFill>
                            <a:schemeClr val="bg1"/>
                          </a:solidFill>
                          <a:latin typeface="Liberation Sans" panose="020B0604020202020204" pitchFamily="34" charset="0"/>
                          <a:cs typeface="Liberation Sans" panose="020B0604020202020204" pitchFamily="34" charset="0"/>
                        </a:rPr>
                        <a:t>Teknik</a:t>
                      </a:r>
                      <a:endParaRPr lang="tr-TR" sz="1000" b="1" baseline="0" noProof="0" dirty="0" smtClean="0">
                        <a:solidFill>
                          <a:schemeClr val="bg1"/>
                        </a:solidFill>
                        <a:latin typeface="Liberation Sans" panose="020B0604020202020204" pitchFamily="34" charset="0"/>
                        <a:cs typeface="Liberation Sans" panose="020B0604020202020204" pitchFamily="34" charset="0"/>
                      </a:endParaRPr>
                    </a:p>
                    <a:p>
                      <a:pPr algn="ctr"/>
                      <a:r>
                        <a:rPr lang="tr-TR" sz="1000" b="1" noProof="0" dirty="0" smtClean="0">
                          <a:solidFill>
                            <a:schemeClr val="bg1"/>
                          </a:solidFill>
                          <a:latin typeface="Liberation Sans" panose="020B0604020202020204" pitchFamily="34" charset="0"/>
                          <a:cs typeface="Liberation Sans" panose="020B0604020202020204" pitchFamily="34" charset="0"/>
                        </a:rPr>
                        <a:t>ORTALAMA: </a:t>
                      </a:r>
                      <a:r>
                        <a:rPr lang="tr-TR" sz="1100" b="1" noProof="0" dirty="0" smtClean="0">
                          <a:solidFill>
                            <a:schemeClr val="bg1"/>
                          </a:solidFill>
                          <a:latin typeface="Liberation Sans" panose="020B0604020202020204" pitchFamily="34" charset="0"/>
                          <a:cs typeface="Liberation Sans" panose="020B0604020202020204" pitchFamily="34" charset="0"/>
                        </a:rPr>
                        <a:t>2</a:t>
                      </a:r>
                      <a:endParaRPr lang="tr-TR" sz="1000" b="1" noProof="0"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tr-TR" sz="1000" b="1" noProof="0" dirty="0" smtClean="0">
                          <a:solidFill>
                            <a:srgbClr val="000000"/>
                          </a:solidFill>
                          <a:latin typeface="Liberation Sans" panose="020B0604020202020204" pitchFamily="34" charset="0"/>
                          <a:cs typeface="Liberation Sans" panose="020B0604020202020204" pitchFamily="34" charset="0"/>
                        </a:rPr>
                        <a:t>İşe</a:t>
                      </a:r>
                      <a:r>
                        <a:rPr lang="tr-TR" sz="10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1000" b="1" noProof="0"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tr-TR" sz="2600" b="1" kern="0" baseline="0" noProof="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tr-TR" sz="2600" b="1" kern="0" baseline="0" noProof="0" dirty="0" smtClean="0">
                        <a:solidFill>
                          <a:schemeClr val="tx2"/>
                        </a:solidFill>
                        <a:latin typeface="Exo 2" panose="00000500000000000000" pitchFamily="2" charset="0"/>
                      </a:endParaRPr>
                    </a:p>
                    <a:p>
                      <a:pPr algn="ctr">
                        <a:lnSpc>
                          <a:spcPts val="1000"/>
                        </a:lnSpc>
                        <a:spcBef>
                          <a:spcPts val="300"/>
                        </a:spcBef>
                        <a:spcAft>
                          <a:spcPts val="300"/>
                        </a:spcAft>
                      </a:pPr>
                      <a:r>
                        <a:rPr lang="tr-TR" sz="2400" b="1" kern="0" baseline="0" noProof="0" dirty="0" smtClean="0">
                          <a:solidFill>
                            <a:srgbClr val="000000"/>
                          </a:solidFill>
                          <a:latin typeface="Exo 2" panose="00000500000000000000" pitchFamily="2" charset="0"/>
                        </a:rPr>
                        <a:t>3</a:t>
                      </a:r>
                      <a:endParaRPr lang="tr-TR" sz="2400" b="1" kern="0" baseline="0" noProof="0" dirty="0">
                        <a:solidFill>
                          <a:srgbClr val="000000"/>
                        </a:solidFill>
                        <a:latin typeface="Exo 2" panose="00000500000000000000" pitchFamily="2" charset="0"/>
                      </a:endParaRP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tr-TR" sz="2400" b="1" kern="0" baseline="0" noProof="0" dirty="0" smtClean="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tr-TR" sz="2000" b="1" kern="0" baseline="0" noProof="0" dirty="0" smtClean="0">
                          <a:solidFill>
                            <a:srgbClr val="00B050"/>
                          </a:solidFill>
                          <a:latin typeface="Exo 2" panose="00000500000000000000" pitchFamily="2" charset="0"/>
                        </a:rPr>
                        <a:t/>
                      </a:r>
                      <a:br>
                        <a:rPr lang="tr-TR" sz="2000" b="1" kern="0" baseline="0" noProof="0" dirty="0" smtClean="0">
                          <a:solidFill>
                            <a:srgbClr val="00B050"/>
                          </a:solidFill>
                          <a:latin typeface="Exo 2" panose="00000500000000000000" pitchFamily="2" charset="0"/>
                        </a:rPr>
                      </a:br>
                      <a:r>
                        <a:rPr lang="tr-TR" sz="1400" b="1" kern="0" baseline="0" noProof="0" dirty="0" smtClean="0">
                          <a:solidFill>
                            <a:srgbClr val="00B050"/>
                          </a:solidFill>
                          <a:latin typeface="Exo 2" panose="00000500000000000000" pitchFamily="2" charset="0"/>
                        </a:rPr>
                        <a:t>Ortalama</a:t>
                      </a:r>
                      <a:endParaRPr lang="tr-TR" sz="1600" b="1" kern="0" baseline="0" noProof="0" dirty="0" smtClean="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tr-TR" sz="1100" b="1" kern="0" baseline="0" noProof="0" dirty="0" smtClean="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tr-TR" sz="2400" b="1" kern="0" baseline="0" noProof="0" dirty="0" smtClean="0">
                          <a:solidFill>
                            <a:srgbClr val="00B050"/>
                          </a:solidFill>
                          <a:latin typeface="Exo 2" panose="00000500000000000000" pitchFamily="2" charset="0"/>
                        </a:rPr>
                        <a:t>= 3.0</a:t>
                      </a:r>
                      <a:endParaRPr lang="tr-TR" sz="2400" b="1" kern="0" baseline="0" noProof="0" dirty="0">
                        <a:solidFill>
                          <a:srgbClr val="00B050"/>
                        </a:solidFill>
                        <a:latin typeface="Exo 2" panose="00000500000000000000" pitchFamily="2" charset="0"/>
                      </a:endParaRP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tr-TR" sz="2400" b="1" kern="0" baseline="0" noProof="0" dirty="0" smtClean="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tr-TR" sz="22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tr-TR" sz="2400" b="1" kern="0" baseline="0" noProof="0" dirty="0" smtClean="0">
                          <a:solidFill>
                            <a:srgbClr val="000000"/>
                          </a:solidFill>
                          <a:latin typeface="Exo 2" panose="00000500000000000000" pitchFamily="2" charset="0"/>
                        </a:rPr>
                        <a:t>*</a:t>
                      </a:r>
                      <a:endParaRPr lang="tr-TR" sz="2400" b="1" kern="0" baseline="0" noProof="0" dirty="0">
                        <a:solidFill>
                          <a:srgbClr val="000000"/>
                        </a:solidFill>
                        <a:latin typeface="Exo 2" panose="00000500000000000000" pitchFamily="2" charset="0"/>
                      </a:endParaRP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tr-TR" sz="2400" b="1" kern="0" baseline="0" noProof="0" dirty="0" smtClean="0">
                          <a:solidFill>
                            <a:srgbClr val="000000"/>
                          </a:solidFill>
                          <a:latin typeface="Exo 2" panose="00000500000000000000" pitchFamily="2" charset="0"/>
                        </a:rPr>
                        <a:t>2</a:t>
                      </a:r>
                      <a:endParaRPr lang="tr-TR" sz="2400" b="1" kern="0" baseline="0" noProof="0" dirty="0">
                        <a:solidFill>
                          <a:srgbClr val="000000"/>
                        </a:solidFill>
                        <a:latin typeface="Exo 2" panose="00000500000000000000" pitchFamily="2" charset="0"/>
                      </a:endParaRP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smtClean="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tr-TR" sz="2600" b="1" kern="0" baseline="0" noProof="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err="1" smtClean="0"/>
              <a:t>Riskler</a:t>
            </a:r>
            <a:r>
              <a:rPr lang="en-US" dirty="0" smtClean="0"/>
              <a:t> </a:t>
            </a:r>
            <a:r>
              <a:rPr lang="en-US" dirty="0" err="1" smtClean="0"/>
              <a:t>Hakkında</a:t>
            </a:r>
            <a:r>
              <a:rPr lang="en-US" dirty="0" smtClean="0"/>
              <a:t> Not</a:t>
            </a:r>
            <a:endParaRPr lang="de-DE" dirty="0">
              <a:latin typeface="Exo 2" panose="00000500000000000000" pitchFamily="2" charset="0"/>
            </a:endParaRPr>
          </a:p>
        </p:txBody>
      </p:sp>
      <p:grpSp>
        <p:nvGrpSpPr>
          <p:cNvPr id="30" name="Gruppieren 29"/>
          <p:cNvGrpSpPr/>
          <p:nvPr/>
        </p:nvGrpSpPr>
        <p:grpSpPr>
          <a:xfrm>
            <a:off x="100561" y="6310683"/>
            <a:ext cx="5925864" cy="388800"/>
            <a:chOff x="-58464" y="1058047"/>
            <a:chExt cx="5925864" cy="390006"/>
          </a:xfrm>
        </p:grpSpPr>
        <p:grpSp>
          <p:nvGrpSpPr>
            <p:cNvPr id="31" name="Group 40"/>
            <p:cNvGrpSpPr/>
            <p:nvPr/>
          </p:nvGrpSpPr>
          <p:grpSpPr>
            <a:xfrm>
              <a:off x="-58464" y="1058047"/>
              <a:ext cx="5925864" cy="386519"/>
              <a:chOff x="-58464" y="1070390"/>
              <a:chExt cx="5925864"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Etkiler</a:t>
                </a:r>
                <a:endParaRPr lang="tr-TR"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tr-TR"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grpSp>
          <p:sp>
            <p:nvSpPr>
              <p:cNvPr id="37" name="Rectangle 89"/>
              <p:cNvSpPr>
                <a:spLocks noChangeArrowheads="1"/>
              </p:cNvSpPr>
              <p:nvPr/>
            </p:nvSpPr>
            <p:spPr bwMode="auto">
              <a:xfrm>
                <a:off x="-58464" y="1073624"/>
                <a:ext cx="633507" cy="298440"/>
              </a:xfrm>
              <a:prstGeom prst="rect">
                <a:avLst/>
              </a:prstGeom>
              <a:noFill/>
              <a:ln w="9525" algn="ctr">
                <a:noFill/>
                <a:miter lim="800000"/>
                <a:headEnd/>
                <a:tailEnd/>
              </a:ln>
            </p:spPr>
            <p:txBody>
              <a:bodyPr wrap="none">
                <a:spAutoFit/>
              </a:bodyPr>
              <a:lstStyle/>
              <a:p>
                <a:pPr algn="ctr" eaLnBrk="0" hangingPunct="0">
                  <a:lnSpc>
                    <a:spcPts val="800"/>
                  </a:lnSpc>
                </a:pPr>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Tehdit</a:t>
                </a:r>
                <a:b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Etkenleri</a:t>
                </a:r>
                <a:endParaRPr lang="tr-TR"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Saldırı</a:t>
                </a:r>
              </a:p>
              <a:p>
                <a:pPr eaLnBrk="0" hangingPunct="0"/>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Vektörleri</a:t>
                </a:r>
                <a:endParaRPr lang="tr-TR"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Güvenlik</a:t>
                </a:r>
                <a:b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tr-TR"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Zafiyeti</a:t>
                </a:r>
                <a:endParaRPr lang="tr-TR"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tr-TR"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567665542"/>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tr-TR" sz="1600" b="1" noProof="0" dirty="0" smtClean="0">
                          <a:latin typeface="Exo 2" panose="00000500000000000000" pitchFamily="2" charset="0"/>
                          <a:cs typeface="Liberation Sans" panose="020B0604020202020204" pitchFamily="34" charset="0"/>
                        </a:rPr>
                        <a:t>İlk 10 Risk Faktörleri Özeti</a:t>
                      </a:r>
                      <a:endParaRPr lang="tr-TR" sz="1600" b="1" noProof="0"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tr-TR" sz="1000" noProof="0" dirty="0" smtClean="0">
                          <a:latin typeface="Liberation Sans" panose="020B0604020202020204"/>
                        </a:rPr>
                        <a:t>Aşağıdaki tablo 2017 İlk 10 Uygulama Güvenliği Risklerini ve herbir risk için belirlediğimiz risk faktörlerinin bir özetini sunmaktadır. Bu faktörler hazır bulunan istatistik verilerine ve OWASP İlk 10 takımının tecrübelerine göre belirlenmiştir. Belirli bir uygulama veya kurum özelinde bu riskleri anlamak için, </a:t>
                      </a:r>
                      <a:r>
                        <a:rPr lang="tr-TR" sz="1000" u="sng" noProof="0" dirty="0" smtClean="0">
                          <a:latin typeface="Liberation Sans" panose="020B0604020202020204"/>
                        </a:rPr>
                        <a:t>kendi tehdit etkenlerinizi ve iş etkilerinizi</a:t>
                      </a:r>
                      <a:r>
                        <a:rPr lang="tr-TR" sz="1000" noProof="0" dirty="0" smtClean="0">
                          <a:latin typeface="Liberation Sans" panose="020B0604020202020204"/>
                        </a:rPr>
                        <a:t> düşünmelisiniz. Gerekli saldırıyı gerçekleştirmek için bir tehdit etkeni bulunmuyorsa veya varlıklar için iş etkisi ihmal edilebilirse, ciddi yazılım açıklıkları bile ciddi bir risk oluşturmayabilmektedir.</a:t>
                      </a:r>
                      <a:endParaRPr lang="tr-TR" sz="950" baseline="0" noProof="0" dirty="0">
                        <a:solidFill>
                          <a:srgbClr val="000000"/>
                        </a:solidFill>
                        <a:latin typeface="Liberation Sans" panose="020B0604020202020204"/>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161623885"/>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tr-TR" sz="1600" b="1" noProof="0" dirty="0" smtClean="0">
                          <a:solidFill>
                            <a:schemeClr val="tx1"/>
                          </a:solidFill>
                          <a:latin typeface="Exo 2" panose="00000500000000000000" pitchFamily="2" charset="0"/>
                          <a:cs typeface="Liberation Sans" panose="020B0604020202020204" pitchFamily="34" charset="0"/>
                        </a:rPr>
                        <a:t>Düşünülmesi</a:t>
                      </a:r>
                      <a:r>
                        <a:rPr lang="tr-TR" sz="1600" b="1" baseline="0" noProof="0" dirty="0" smtClean="0">
                          <a:solidFill>
                            <a:schemeClr val="tx1"/>
                          </a:solidFill>
                          <a:latin typeface="Exo 2" panose="00000500000000000000" pitchFamily="2" charset="0"/>
                          <a:cs typeface="Liberation Sans" panose="020B0604020202020204" pitchFamily="34" charset="0"/>
                        </a:rPr>
                        <a:t> Gereken İlave Riskler</a:t>
                      </a:r>
                      <a:endParaRPr lang="tr-TR" sz="1600" b="1" noProof="0"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tr-TR" sz="1000" noProof="0" dirty="0" smtClean="0">
                          <a:latin typeface="Liberation Sans" panose="020B0604020202020204"/>
                        </a:rPr>
                        <a:t>İlk 10 pek çok risk grubunu kapsamaktadır, ancak kurumunuzda düşünmeniz ve değerlendirmeniz gereken başka pek çok risk bulunmaktadır. Sürekli olarak keşfedilen yeni saldırı teknikleri dahil bunlardan bazıları daha önceki İlk 10 sürümlerinde belirtilmişken, bazıları ise belirtilmemiştir. Düşünmeniz gereken ilave diğer önemli uygulama güvenliği riskleri (CWE-ID değerlerine göre sıralı) aşağıdakileri içermektedir:</a:t>
                      </a:r>
                      <a:endParaRPr lang="tr-TR" sz="1000" baseline="0" noProof="0" dirty="0" smtClean="0">
                        <a:latin typeface="Liberation Sans" panose="020B0604020202020204"/>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4"/>
                        </a:rPr>
                        <a:t>CWE-352: Siteler Arası İstek Sahteciliği (CSRF)</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5"/>
                        </a:rPr>
                        <a:t>CWE-400: Kontrolsüz Kaynak Tüketimi (‘Kaynak Tüketimi', 'AppDoS')</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6"/>
                        </a:rPr>
                        <a:t>CWE-434: Sınırsız Dosya Yükleme</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7"/>
                        </a:rPr>
                        <a:t>CWE-451: Hassas Bilginin Kullanıcı Arayüzünde Yanlış Gösterimi (Clickjacking ve diğerleri)</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8"/>
                        </a:rPr>
                        <a:t>CWE-601: Doğrulanmamış Yönlendirme ve İletme</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9"/>
                        </a:rPr>
                        <a:t>CWE-799: Kontrolsüz Etkileşim Sıklığı (Anti-Otomasyon)</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10"/>
                        </a:rPr>
                        <a:t>CWE-829: Güvenilmeyen Fonksiyon Kullanımı (3. Parti İçerik)</a:t>
                      </a:r>
                      <a:endParaRPr lang="tr-TR" sz="1000" baseline="0" noProof="0" dirty="0" smtClean="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tr-TR" sz="1000" baseline="0" noProof="0" dirty="0" smtClean="0">
                          <a:latin typeface="Liberation Sans" panose="020B0604020202020204" pitchFamily="34" charset="0"/>
                          <a:cs typeface="Liberation Sans" panose="020B0604020202020204" pitchFamily="34" charset="0"/>
                          <a:hlinkClick r:id="rId11"/>
                        </a:rPr>
                        <a:t>CWE-918: Sunucu Taraflı İstek Sahteciliği (SSRF)</a:t>
                      </a:r>
                      <a:endParaRPr lang="tr-TR" sz="1000" baseline="0" noProof="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567511385"/>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tr-TR" sz="1700" b="1" noProof="0" dirty="0" smtClean="0">
                          <a:solidFill>
                            <a:schemeClr val="tx1"/>
                          </a:solidFill>
                          <a:latin typeface="Exo 2" panose="00000500000000000000" pitchFamily="2" charset="0"/>
                          <a:cs typeface="Liberation Sans" panose="020B0604020202020204" pitchFamily="34" charset="0"/>
                        </a:rPr>
                        <a:t>RİSK</a:t>
                      </a:r>
                      <a:endParaRPr lang="tr-TR" sz="1700" b="1" noProof="0" dirty="0">
                        <a:solidFill>
                          <a:schemeClr val="tx1"/>
                        </a:solidFill>
                        <a:latin typeface="Exo 2" panose="00000500000000000000" pitchFamily="2"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tr-TR" sz="1100" b="0" noProof="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tr-TR" sz="1100" b="0" noProof="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tr-TR" sz="1100" b="0" noProof="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tr-TR" sz="1000" b="1" noProof="0" dirty="0" smtClean="0">
                          <a:solidFill>
                            <a:srgbClr val="000000"/>
                          </a:solidFill>
                          <a:latin typeface="Liberation Sans" panose="020B0604020202020204" pitchFamily="34" charset="0"/>
                          <a:cs typeface="Liberation Sans" panose="020B0604020202020204" pitchFamily="34" charset="0"/>
                        </a:rPr>
                        <a:t>Skor</a:t>
                      </a:r>
                      <a:endParaRPr lang="tr-TR" sz="1000" b="1" noProof="0" dirty="0">
                        <a:solidFill>
                          <a:srgbClr val="000000"/>
                        </a:solidFill>
                        <a:latin typeface="Liberation Sans" panose="020B0604020202020204" pitchFamily="34" charset="0"/>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tr-TR" sz="900" b="1" noProof="0" dirty="0" smtClean="0">
                          <a:solidFill>
                            <a:srgbClr val="000000"/>
                          </a:solidFill>
                          <a:latin typeface="Liberation Sans" panose="020B0604020202020204" pitchFamily="34" charset="0"/>
                          <a:cs typeface="Liberation Sans" panose="020B0604020202020204" pitchFamily="34" charset="0"/>
                        </a:rPr>
                        <a:t>A1:2017-</a:t>
                      </a:r>
                      <a:r>
                        <a:rPr lang="tr-TR" sz="1800" noProof="0" dirty="0" smtClean="0">
                          <a:latin typeface="Exo 2" panose="00000500000000000000" pitchFamily="2" charset="0"/>
                        </a:rPr>
                        <a:t/>
                      </a:r>
                      <a:br>
                        <a:rPr lang="tr-TR" sz="1800" noProof="0" dirty="0" smtClean="0">
                          <a:latin typeface="Exo 2" panose="00000500000000000000" pitchFamily="2" charset="0"/>
                        </a:rPr>
                      </a:br>
                      <a:r>
                        <a:rPr lang="tr-TR" sz="900" b="1" noProof="0" dirty="0" smtClean="0">
                          <a:solidFill>
                            <a:srgbClr val="000000"/>
                          </a:solidFill>
                          <a:latin typeface="Liberation Sans" panose="020B0604020202020204" pitchFamily="34" charset="0"/>
                        </a:rPr>
                        <a:t>Enjeksiyon</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YAYGIN: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baseline="0"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CİDDİ: </a:t>
                      </a:r>
                      <a:r>
                        <a:rPr lang="tr-TR" sz="1000" b="1" noProof="0" dirty="0" smtClean="0">
                          <a:solidFill>
                            <a:schemeClr val="bg1"/>
                          </a:solidFill>
                          <a:latin typeface="Liberation Sans" panose="020B0604020202020204"/>
                          <a:cs typeface="Liberation Sans" panose="020B0604020202020204" pitchFamily="34" charset="0"/>
                        </a:rPr>
                        <a:t>3</a:t>
                      </a:r>
                      <a:endParaRPr lang="tr-TR" sz="10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tr-TR" sz="900" b="1" noProof="0" dirty="0" smtClean="0">
                          <a:latin typeface="Liberation Sans" panose="020B0604020202020204" pitchFamily="34" charset="0"/>
                          <a:cs typeface="Liberation Sans" panose="020B0604020202020204" pitchFamily="34" charset="0"/>
                        </a:rPr>
                        <a:t>8.0</a:t>
                      </a:r>
                      <a:endParaRPr lang="tr-TR" sz="900" b="1" noProof="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tr-TR" sz="900" b="1" noProof="0" dirty="0" smtClean="0">
                          <a:solidFill>
                            <a:srgbClr val="000000"/>
                          </a:solidFill>
                          <a:latin typeface="Liberation Sans" panose="020B0604020202020204" pitchFamily="34" charset="0"/>
                          <a:cs typeface="Liberation Sans" panose="020B0604020202020204" pitchFamily="34" charset="0"/>
                        </a:rPr>
                        <a:t>A2:2017- Yetersiz</a:t>
                      </a:r>
                      <a:r>
                        <a:rPr lang="tr-TR" sz="900" b="1" baseline="0" noProof="0" dirty="0" smtClean="0">
                          <a:solidFill>
                            <a:srgbClr val="000000"/>
                          </a:solidFill>
                          <a:latin typeface="Liberation Sans" panose="020B0604020202020204" pitchFamily="34" charset="0"/>
                          <a:cs typeface="Liberation Sans" panose="020B0604020202020204" pitchFamily="34" charset="0"/>
                        </a:rPr>
                        <a:t> Kimlik Doğrulama</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YAYGIN: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baseline="0"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ORTALAMA: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CİDDİ: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7.0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tr-TR" sz="900" b="1" noProof="0" dirty="0" smtClean="0">
                          <a:solidFill>
                            <a:srgbClr val="000000"/>
                          </a:solidFill>
                          <a:latin typeface="Liberation Sans" panose="020B0604020202020204" pitchFamily="34" charset="0"/>
                          <a:cs typeface="Liberation Sans" panose="020B0604020202020204" pitchFamily="34" charset="0"/>
                        </a:rPr>
                        <a:t>A3:2017- Hassas Bilgi İfşası</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a:t>
                      </a:r>
                      <a:r>
                        <a:rPr lang="tr-TR" sz="900" b="1" baseline="0" noProof="0" dirty="0" smtClean="0">
                          <a:solidFill>
                            <a:schemeClr val="tx1"/>
                          </a:solidFill>
                          <a:latin typeface="Liberation Sans" panose="020B0604020202020204"/>
                          <a:cs typeface="Liberation Sans" panose="020B0604020202020204" pitchFamily="34" charset="0"/>
                        </a:rPr>
                        <a:t>: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baseline="0" noProof="0" dirty="0" smtClean="0">
                          <a:solidFill>
                            <a:schemeClr val="bg1"/>
                          </a:solidFill>
                          <a:latin typeface="Liberation Sans" panose="020B0604020202020204"/>
                          <a:cs typeface="Liberation Sans" panose="020B0604020202020204" pitchFamily="34" charset="0"/>
                        </a:rPr>
                        <a:t>ÇOK YAYGIN: </a:t>
                      </a:r>
                      <a:r>
                        <a:rPr lang="tr-TR" sz="1000" b="1" i="0" u="none" strike="noStrike" kern="1200" baseline="0" noProof="0" dirty="0" smtClean="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tr-TR" sz="1200" b="1" baseline="0" noProof="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ORTALAMA: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CİDDİ: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7.0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tr-TR" sz="900" b="1" noProof="0" dirty="0" smtClean="0">
                          <a:solidFill>
                            <a:schemeClr val="tx1"/>
                          </a:solidFill>
                          <a:latin typeface="Liberation Sans" panose="020B0604020202020204" pitchFamily="34" charset="0"/>
                          <a:cs typeface="Liberation Sans" panose="020B0604020202020204" pitchFamily="34" charset="0"/>
                        </a:rPr>
                        <a:t>A4:2017-XML Dış Varlıkları (XXE)</a:t>
                      </a:r>
                      <a:endParaRPr lang="tr-TR" sz="900" b="1" noProof="0"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a:t>
                      </a:r>
                      <a:r>
                        <a:rPr lang="tr-TR" sz="900" b="1" baseline="0" noProof="0" dirty="0" smtClean="0">
                          <a:solidFill>
                            <a:schemeClr val="tx1"/>
                          </a:solidFill>
                          <a:latin typeface="Liberation Sans" panose="020B0604020202020204"/>
                          <a:cs typeface="Liberation Sans" panose="020B0604020202020204" pitchFamily="34" charset="0"/>
                        </a:rPr>
                        <a:t>: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YAYGIN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baseline="0"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CİDDİ: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7.0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tr-TR" sz="900" b="1" noProof="0" dirty="0" smtClean="0">
                          <a:solidFill>
                            <a:srgbClr val="000000"/>
                          </a:solidFill>
                          <a:latin typeface="Liberation Sans" panose="020B0604020202020204" pitchFamily="34" charset="0"/>
                          <a:cs typeface="Liberation Sans" panose="020B0604020202020204" pitchFamily="34" charset="0"/>
                        </a:rPr>
                        <a:t>A5:2017-Yetersiz</a:t>
                      </a:r>
                      <a:r>
                        <a:rPr lang="tr-TR" sz="900" b="1" baseline="0" noProof="0" dirty="0" smtClean="0">
                          <a:solidFill>
                            <a:srgbClr val="000000"/>
                          </a:solidFill>
                          <a:latin typeface="Liberation Sans" panose="020B0604020202020204" pitchFamily="34" charset="0"/>
                          <a:cs typeface="Liberation Sans" panose="020B0604020202020204" pitchFamily="34" charset="0"/>
                        </a:rPr>
                        <a:t> Erişim Kontrolü</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a:t>
                      </a:r>
                      <a:r>
                        <a:rPr lang="tr-TR" sz="900" b="1" baseline="0" noProof="0" dirty="0" smtClean="0">
                          <a:solidFill>
                            <a:schemeClr val="tx1"/>
                          </a:solidFill>
                          <a:latin typeface="Liberation Sans" panose="020B0604020202020204"/>
                          <a:cs typeface="Liberation Sans" panose="020B0604020202020204" pitchFamily="34" charset="0"/>
                        </a:rPr>
                        <a:t>: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YAYGIN: </a:t>
                      </a:r>
                      <a:r>
                        <a:rPr lang="tr-TR" sz="1000" b="1" i="0" u="none" strike="noStrike" kern="1200" baseline="0" noProof="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tr-TR" sz="1200" b="1" baseline="0"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a:t>
                      </a:r>
                      <a:r>
                        <a:rPr lang="tr-TR" sz="900" b="1" baseline="0" noProof="0" dirty="0" smtClean="0">
                          <a:solidFill>
                            <a:schemeClr val="tx1"/>
                          </a:solidFill>
                          <a:latin typeface="Liberation Sans" panose="020B0604020202020204"/>
                          <a:cs typeface="Liberation Sans" panose="020B0604020202020204" pitchFamily="34" charset="0"/>
                        </a:rPr>
                        <a:t>: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CİDDİ: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tr-TR" sz="900" b="1" kern="1200" noProof="0" dirty="0" smtClean="0">
                          <a:solidFill>
                            <a:schemeClr val="dk1"/>
                          </a:solidFill>
                          <a:latin typeface="Liberation Sans" panose="020B0604020202020204" pitchFamily="34" charset="0"/>
                          <a:ea typeface="+mn-ea"/>
                          <a:cs typeface="Liberation Sans" panose="020B0604020202020204" pitchFamily="34" charset="0"/>
                        </a:rPr>
                        <a:t>6.0</a:t>
                      </a:r>
                      <a:endParaRPr lang="tr-TR" sz="900" b="1" kern="1200" noProof="0" dirty="0">
                        <a:solidFill>
                          <a:schemeClr val="dk1"/>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tr-TR" sz="900" b="1" noProof="0" dirty="0" smtClean="0">
                          <a:solidFill>
                            <a:schemeClr val="tx1"/>
                          </a:solidFill>
                          <a:latin typeface="Liberation Sans" panose="020B0604020202020204" pitchFamily="34" charset="0"/>
                          <a:cs typeface="Liberation Sans" panose="020B0604020202020204" pitchFamily="34" charset="0"/>
                        </a:rPr>
                        <a:t>A6:2017</a:t>
                      </a:r>
                      <a:r>
                        <a:rPr lang="tr-TR" sz="900" b="1" kern="1200" noProof="0" dirty="0" smtClean="0">
                          <a:solidFill>
                            <a:schemeClr val="tx1"/>
                          </a:solidFill>
                          <a:latin typeface="Liberation Sans" panose="020B0604020202020204" pitchFamily="34" charset="0"/>
                          <a:ea typeface="+mn-ea"/>
                          <a:cs typeface="Liberation Sans" panose="020B0604020202020204" pitchFamily="34" charset="0"/>
                        </a:rPr>
                        <a:t>-Yanlış</a:t>
                      </a:r>
                      <a:r>
                        <a:rPr lang="tr-TR" sz="900" b="1" kern="1200" baseline="0" noProof="0" dirty="0" smtClean="0">
                          <a:solidFill>
                            <a:schemeClr val="tx1"/>
                          </a:solidFill>
                          <a:latin typeface="Liberation Sans" panose="020B0604020202020204" pitchFamily="34" charset="0"/>
                          <a:ea typeface="+mn-ea"/>
                          <a:cs typeface="Liberation Sans" panose="020B0604020202020204" pitchFamily="34" charset="0"/>
                        </a:rPr>
                        <a:t> Güvenlik Yapılandır.</a:t>
                      </a:r>
                      <a:endParaRPr lang="tr-TR" sz="900" b="1" noProof="0"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bg1"/>
                          </a:solidFill>
                          <a:latin typeface="Liberation Sans" panose="020B0604020202020204"/>
                          <a:cs typeface="Liberation Sans" panose="020B0604020202020204" pitchFamily="34" charset="0"/>
                        </a:rPr>
                        <a:t>ÇOK YAYGIN: </a:t>
                      </a:r>
                      <a:r>
                        <a:rPr lang="tr-TR" sz="1000" b="1" i="0" u="none" strike="noStrike" kern="1200" baseline="0" noProof="0" dirty="0" smtClean="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tr-TR" sz="1200" b="1" baseline="0"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 </a:t>
                      </a:r>
                      <a:r>
                        <a:rPr lang="tr-TR" sz="1000" b="1"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6.0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tr-TR" sz="900" b="1" noProof="0" dirty="0" smtClean="0">
                          <a:solidFill>
                            <a:srgbClr val="000000"/>
                          </a:solidFill>
                          <a:latin typeface="Liberation Sans" panose="020B0604020202020204" pitchFamily="34" charset="0"/>
                          <a:cs typeface="Liberation Sans" panose="020B0604020202020204" pitchFamily="34" charset="0"/>
                        </a:rPr>
                        <a:t>A7:2017-Siteler</a:t>
                      </a:r>
                      <a:r>
                        <a:rPr lang="tr-TR" sz="900" b="1" baseline="0" noProof="0" dirty="0" smtClean="0">
                          <a:solidFill>
                            <a:srgbClr val="000000"/>
                          </a:solidFill>
                          <a:latin typeface="Liberation Sans" panose="020B0604020202020204" pitchFamily="34" charset="0"/>
                          <a:cs typeface="Liberation Sans" panose="020B0604020202020204" pitchFamily="34" charset="0"/>
                        </a:rPr>
                        <a:t> Arası Betik Çalıştırma </a:t>
                      </a:r>
                      <a:r>
                        <a:rPr lang="tr-TR" sz="900" b="1" noProof="0" dirty="0" smtClean="0">
                          <a:solidFill>
                            <a:srgbClr val="000000"/>
                          </a:solidFill>
                          <a:latin typeface="Liberation Sans" panose="020B0604020202020204" pitchFamily="34" charset="0"/>
                          <a:cs typeface="Liberation Sans" panose="020B0604020202020204" pitchFamily="34" charset="0"/>
                        </a:rPr>
                        <a:t>(XSS)</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bg1"/>
                          </a:solidFill>
                          <a:latin typeface="Liberation Sans" panose="020B0604020202020204"/>
                          <a:cs typeface="Liberation Sans" panose="020B0604020202020204" pitchFamily="34" charset="0"/>
                        </a:rPr>
                        <a:t>ÇOK YAYGIN: </a:t>
                      </a:r>
                      <a:r>
                        <a:rPr lang="tr-TR" sz="1000" b="1" i="0" u="none" strike="noStrike" kern="1200" baseline="0" noProof="0" dirty="0" smtClean="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tr-TR" sz="1200" b="1" baseline="0"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KOLAY: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 </a:t>
                      </a:r>
                      <a:r>
                        <a:rPr lang="tr-TR" sz="1000" b="1"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6.0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tr-TR" sz="900" b="1" noProof="0" dirty="0" smtClean="0">
                          <a:solidFill>
                            <a:schemeClr val="tx1"/>
                          </a:solidFill>
                          <a:latin typeface="Liberation Sans" panose="020B0604020202020204" pitchFamily="34" charset="0"/>
                          <a:cs typeface="Liberation Sans" panose="020B0604020202020204" pitchFamily="34" charset="0"/>
                        </a:rPr>
                        <a:t>A8:2017-Güvensiz</a:t>
                      </a:r>
                      <a:r>
                        <a:rPr lang="tr-TR" sz="900" b="1" baseline="0" noProof="0" dirty="0" smtClean="0">
                          <a:solidFill>
                            <a:schemeClr val="tx1"/>
                          </a:solidFill>
                          <a:latin typeface="Liberation Sans" panose="020B0604020202020204" pitchFamily="34" charset="0"/>
                          <a:cs typeface="Liberation Sans" panose="020B0604020202020204" pitchFamily="34" charset="0"/>
                        </a:rPr>
                        <a:t> Ters Serileştirme</a:t>
                      </a:r>
                      <a:endParaRPr lang="tr-TR" sz="900" b="1" noProof="0"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ZOR: </a:t>
                      </a:r>
                      <a:r>
                        <a:rPr lang="tr-TR" sz="1000" b="1" baseline="0" noProof="0" dirty="0" smtClean="0">
                          <a:solidFill>
                            <a:schemeClr val="tx1"/>
                          </a:solidFill>
                          <a:latin typeface="Liberation Sans" panose="020B0604020202020204"/>
                          <a:cs typeface="Liberation Sans" panose="020B0604020202020204" pitchFamily="34" charset="0"/>
                        </a:rPr>
                        <a:t>1</a:t>
                      </a:r>
                      <a:endParaRPr lang="tr-TR" sz="1200" b="1" noProof="0"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YAYGIN: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baseline="0"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a:t>
                      </a:r>
                      <a:r>
                        <a:rPr lang="tr-TR" sz="900" b="1" baseline="0" noProof="0" dirty="0" smtClean="0">
                          <a:solidFill>
                            <a:schemeClr val="tx1"/>
                          </a:solidFill>
                          <a:latin typeface="Liberation Sans" panose="020B0604020202020204"/>
                          <a:cs typeface="Liberation Sans" panose="020B0604020202020204" pitchFamily="34" charset="0"/>
                        </a:rPr>
                        <a:t>: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bg1"/>
                          </a:solidFill>
                          <a:latin typeface="Liberation Sans" panose="020B0604020202020204"/>
                          <a:cs typeface="Liberation Sans" panose="020B0604020202020204" pitchFamily="34" charset="0"/>
                        </a:rPr>
                        <a:t>CİDDİ: </a:t>
                      </a:r>
                      <a:r>
                        <a:rPr lang="tr-TR" sz="1000" b="1" noProof="0" dirty="0" smtClean="0">
                          <a:solidFill>
                            <a:schemeClr val="bg1"/>
                          </a:solidFill>
                          <a:latin typeface="Liberation Sans" panose="020B0604020202020204"/>
                          <a:cs typeface="Liberation Sans" panose="020B0604020202020204" pitchFamily="34" charset="0"/>
                        </a:rPr>
                        <a:t>3</a:t>
                      </a:r>
                      <a:endParaRPr lang="tr-TR" sz="1200" b="1"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5.0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tr-TR" sz="900" b="1" noProof="0" dirty="0" smtClean="0">
                          <a:solidFill>
                            <a:srgbClr val="000000"/>
                          </a:solidFill>
                          <a:latin typeface="Liberation Sans" panose="020B0604020202020204" pitchFamily="34" charset="0"/>
                          <a:cs typeface="Liberation Sans" panose="020B0604020202020204" pitchFamily="34" charset="0"/>
                        </a:rPr>
                        <a:t>A9:2017-</a:t>
                      </a: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Bilinen</a:t>
                      </a:r>
                      <a:r>
                        <a:rPr lang="tr-TR" sz="900" b="1" kern="1200" baseline="0" noProof="0" dirty="0" smtClean="0">
                          <a:solidFill>
                            <a:srgbClr val="000000"/>
                          </a:solidFill>
                          <a:latin typeface="Liberation Sans" panose="020B0604020202020204" pitchFamily="34" charset="0"/>
                          <a:ea typeface="+mn-ea"/>
                          <a:cs typeface="Liberation Sans" panose="020B0604020202020204" pitchFamily="34" charset="0"/>
                        </a:rPr>
                        <a:t> Açıklık İçeren Bileşen Kull.</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ORTALAMA: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baseline="0" noProof="0" dirty="0" smtClean="0">
                          <a:solidFill>
                            <a:schemeClr val="bg1"/>
                          </a:solidFill>
                          <a:latin typeface="Liberation Sans" panose="020B0604020202020204"/>
                          <a:cs typeface="Liberation Sans" panose="020B0604020202020204" pitchFamily="34" charset="0"/>
                        </a:rPr>
                        <a:t>ÇOK YAYGIN: </a:t>
                      </a:r>
                      <a:r>
                        <a:rPr lang="tr-TR" sz="1000" b="1" i="0" u="none" strike="noStrike" kern="1200" baseline="0" noProof="0" dirty="0" smtClean="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tr-TR" sz="1200" b="1" baseline="0"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ORTALAMA: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 </a:t>
                      </a:r>
                      <a:r>
                        <a:rPr lang="tr-TR" sz="1000" b="1"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4.7</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tr-TR" sz="900" b="1" noProof="0" dirty="0" smtClean="0">
                          <a:solidFill>
                            <a:srgbClr val="000000"/>
                          </a:solidFill>
                          <a:latin typeface="Liberation Sans" panose="020B0604020202020204" pitchFamily="34" charset="0"/>
                          <a:cs typeface="Liberation Sans" panose="020B0604020202020204" pitchFamily="34" charset="0"/>
                        </a:rPr>
                        <a:t>A10:2017-Yetersiz</a:t>
                      </a:r>
                      <a:r>
                        <a:rPr lang="tr-TR" sz="900" b="1" baseline="0" noProof="0" dirty="0" smtClean="0">
                          <a:solidFill>
                            <a:srgbClr val="000000"/>
                          </a:solidFill>
                          <a:latin typeface="Liberation Sans" panose="020B0604020202020204" pitchFamily="34" charset="0"/>
                          <a:cs typeface="Liberation Sans" panose="020B0604020202020204" pitchFamily="34" charset="0"/>
                        </a:rPr>
                        <a:t> Loglama&amp;İzleme</a:t>
                      </a:r>
                      <a:endParaRPr lang="tr-TR" sz="900" b="1" noProof="0"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ORTALAMA: </a:t>
                      </a:r>
                      <a:r>
                        <a:rPr lang="tr-TR" sz="1000" b="1" baseline="0"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tr-TR" sz="900" b="1" baseline="0" noProof="0" dirty="0" smtClean="0">
                          <a:solidFill>
                            <a:schemeClr val="bg1"/>
                          </a:solidFill>
                          <a:latin typeface="Liberation Sans" panose="020B0604020202020204"/>
                          <a:cs typeface="Liberation Sans" panose="020B0604020202020204" pitchFamily="34" charset="0"/>
                        </a:rPr>
                        <a:t>ÇOK YAYGIN: </a:t>
                      </a:r>
                      <a:r>
                        <a:rPr lang="tr-TR" sz="1000" b="1" i="0" u="none" strike="noStrike" kern="1200" baseline="0" noProof="0" dirty="0" smtClean="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tr-TR" sz="1200" b="1" baseline="0" noProof="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tr-TR" sz="900" b="1" baseline="0" noProof="0" dirty="0" smtClean="0">
                          <a:solidFill>
                            <a:schemeClr val="tx1"/>
                          </a:solidFill>
                          <a:latin typeface="Liberation Sans" panose="020B0604020202020204"/>
                          <a:cs typeface="Liberation Sans" panose="020B0604020202020204" pitchFamily="34" charset="0"/>
                        </a:rPr>
                        <a:t>ZOR: </a:t>
                      </a:r>
                      <a:r>
                        <a:rPr lang="tr-TR" sz="1000" b="1" baseline="0" noProof="0" dirty="0" smtClean="0">
                          <a:solidFill>
                            <a:schemeClr val="tx1"/>
                          </a:solidFill>
                          <a:latin typeface="Liberation Sans" panose="020B0604020202020204"/>
                          <a:cs typeface="Liberation Sans" panose="020B0604020202020204" pitchFamily="34" charset="0"/>
                        </a:rPr>
                        <a:t>1</a:t>
                      </a:r>
                      <a:endParaRPr lang="tr-TR" sz="1200" b="1" noProof="0"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tr-TR" sz="900" b="1" noProof="0" dirty="0" smtClean="0">
                          <a:solidFill>
                            <a:schemeClr val="tx1"/>
                          </a:solidFill>
                          <a:latin typeface="Liberation Sans" panose="020B0604020202020204"/>
                          <a:cs typeface="Liberation Sans" panose="020B0604020202020204" pitchFamily="34" charset="0"/>
                        </a:rPr>
                        <a:t>ORTALAMA: </a:t>
                      </a:r>
                      <a:r>
                        <a:rPr lang="tr-TR" sz="1000" b="1" noProof="0" dirty="0" smtClean="0">
                          <a:solidFill>
                            <a:schemeClr val="tx1"/>
                          </a:solidFill>
                          <a:latin typeface="Liberation Sans" panose="020B0604020202020204"/>
                          <a:cs typeface="Liberation Sans" panose="020B0604020202020204" pitchFamily="34" charset="0"/>
                        </a:rPr>
                        <a:t>2</a:t>
                      </a:r>
                      <a:endParaRPr lang="tr-TR" sz="1200" b="1" noProof="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tr-TR" sz="800" b="1" noProof="0" dirty="0" smtClean="0">
                          <a:solidFill>
                            <a:srgbClr val="000000"/>
                          </a:solidFill>
                          <a:latin typeface="Liberation Sans" panose="020B0604020202020204" pitchFamily="34" charset="0"/>
                          <a:cs typeface="Liberation Sans" panose="020B0604020202020204" pitchFamily="34" charset="0"/>
                        </a:rPr>
                        <a:t>Uyg.</a:t>
                      </a:r>
                      <a:r>
                        <a:rPr lang="tr-TR" sz="800" b="1" baseline="0" noProof="0" dirty="0" smtClean="0">
                          <a:solidFill>
                            <a:srgbClr val="000000"/>
                          </a:solidFill>
                          <a:latin typeface="Liberation Sans" panose="020B0604020202020204" pitchFamily="34" charset="0"/>
                          <a:cs typeface="Liberation Sans" panose="020B0604020202020204" pitchFamily="34" charset="0"/>
                        </a:rPr>
                        <a:t> Özgü</a:t>
                      </a:r>
                      <a:endParaRPr lang="tr-TR" sz="800" b="0" noProof="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tr-TR" sz="900" b="1" kern="1200" noProof="0" dirty="0" smtClean="0">
                          <a:solidFill>
                            <a:srgbClr val="000000"/>
                          </a:solidFill>
                          <a:latin typeface="Liberation Sans" panose="020B0604020202020204" pitchFamily="34" charset="0"/>
                          <a:ea typeface="+mn-ea"/>
                          <a:cs typeface="Liberation Sans" panose="020B0604020202020204" pitchFamily="34" charset="0"/>
                        </a:rPr>
                        <a:t>4.0</a:t>
                      </a:r>
                      <a:endParaRPr lang="tr-TR" sz="900" b="1" kern="1200" noProof="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tr-TR" sz="900" b="1" dirty="0" smtClean="0">
                <a:latin typeface="Liberation Sans" panose="020B0604020202020204" pitchFamily="34" charset="0"/>
                <a:cs typeface="Liberation Sans" panose="020B0604020202020204" pitchFamily="34" charset="0"/>
              </a:rPr>
              <a:t>Yaygınlık</a:t>
            </a:r>
            <a:endParaRPr lang="tr-TR"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tr-TR" sz="900" b="1" dirty="0" smtClean="0">
                <a:latin typeface="Liberation Sans" panose="020B0604020202020204" pitchFamily="34" charset="0"/>
                <a:cs typeface="Liberation Sans" panose="020B0604020202020204" pitchFamily="34" charset="0"/>
              </a:rPr>
              <a:t>Tespit Edil.</a:t>
            </a:r>
            <a:endParaRPr lang="tr-TR"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tr-TR" sz="900" b="1" dirty="0" smtClean="0">
                <a:latin typeface="Liberation Sans" panose="020B0604020202020204" pitchFamily="34" charset="0"/>
                <a:cs typeface="Liberation Sans" panose="020B0604020202020204" pitchFamily="34" charset="0"/>
              </a:rPr>
              <a:t>İstismar Edil.</a:t>
            </a:r>
            <a:endParaRPr lang="tr-TR"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tr-TR" sz="900" b="1" dirty="0" smtClean="0">
                <a:latin typeface="Liberation Sans" panose="020B0604020202020204" pitchFamily="34" charset="0"/>
                <a:cs typeface="Liberation Sans" panose="020B0604020202020204" pitchFamily="34" charset="0"/>
              </a:rPr>
              <a:t>Teknik</a:t>
            </a:r>
            <a:endParaRPr lang="tr-TR"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76304"/>
            <a:chOff x="430949" y="1049627"/>
            <a:chExt cx="5604445" cy="617455"/>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tr-TR" sz="900" b="1" dirty="0" smtClean="0">
                  <a:solidFill>
                    <a:schemeClr val="accent4">
                      <a:lumMod val="50000"/>
                    </a:schemeClr>
                  </a:solidFill>
                  <a:latin typeface="Exo 2" panose="00000500000000000000" pitchFamily="2" charset="0"/>
                </a:rPr>
                <a:t>Güvenlik</a:t>
              </a:r>
              <a:br>
                <a:rPr lang="tr-TR" sz="900" b="1" dirty="0" smtClean="0">
                  <a:solidFill>
                    <a:schemeClr val="accent4">
                      <a:lumMod val="50000"/>
                    </a:schemeClr>
                  </a:solidFill>
                  <a:latin typeface="Exo 2" panose="00000500000000000000" pitchFamily="2" charset="0"/>
                </a:rPr>
              </a:br>
              <a:r>
                <a:rPr lang="tr-TR" sz="900" b="1" dirty="0" smtClean="0">
                  <a:solidFill>
                    <a:schemeClr val="accent4">
                      <a:lumMod val="50000"/>
                    </a:schemeClr>
                  </a:solidFill>
                  <a:latin typeface="Exo 2" panose="00000500000000000000" pitchFamily="2" charset="0"/>
                </a:rPr>
                <a:t>Zafiyeti</a:t>
              </a:r>
              <a:endParaRPr lang="tr-TR"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tr-TR"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tr-TR"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tr-TR" sz="900" b="1" dirty="0" smtClean="0">
                  <a:solidFill>
                    <a:schemeClr val="accent4">
                      <a:lumMod val="50000"/>
                    </a:schemeClr>
                  </a:solidFill>
                  <a:latin typeface="Exo 2" panose="00000500000000000000" pitchFamily="2" charset="0"/>
                </a:rPr>
                <a:t>Saldırı</a:t>
              </a:r>
            </a:p>
            <a:p>
              <a:pPr algn="ctr" eaLnBrk="0" hangingPunct="0"/>
              <a:r>
                <a:rPr lang="tr-TR" sz="900" b="1" dirty="0" smtClean="0">
                  <a:solidFill>
                    <a:schemeClr val="accent4">
                      <a:lumMod val="50000"/>
                    </a:schemeClr>
                  </a:solidFill>
                  <a:latin typeface="Exo 2" panose="00000500000000000000" pitchFamily="2" charset="0"/>
                </a:rPr>
                <a:t>Vektörü</a:t>
              </a:r>
              <a:endParaRPr lang="tr-TR"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tr-TR" sz="900" b="1" dirty="0" smtClean="0">
                  <a:solidFill>
                    <a:schemeClr val="accent4">
                      <a:lumMod val="50000"/>
                    </a:schemeClr>
                  </a:solidFill>
                  <a:latin typeface="Liberation Sans" panose="020B0604020202020204" pitchFamily="34" charset="0"/>
                  <a:cs typeface="Liberation Sans" panose="020B0604020202020204" pitchFamily="34" charset="0"/>
                </a:rPr>
                <a:t>Etkiler</a:t>
              </a:r>
              <a:endParaRPr lang="tr-TR"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18831"/>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tr-TR" sz="900" b="1" dirty="0" smtClean="0">
                  <a:solidFill>
                    <a:schemeClr val="accent4">
                      <a:lumMod val="50000"/>
                    </a:schemeClr>
                  </a:solidFill>
                  <a:latin typeface="Liberation Sans" panose="020B0604020202020204" pitchFamily="34" charset="0"/>
                  <a:cs typeface="Liberation Sans" panose="020B0604020202020204" pitchFamily="34" charset="0"/>
                </a:rPr>
                <a:t>Tehdit</a:t>
              </a:r>
              <a:br>
                <a:rPr lang="tr-TR" sz="900" b="1" dirty="0" smtClean="0">
                  <a:solidFill>
                    <a:schemeClr val="accent4">
                      <a:lumMod val="50000"/>
                    </a:schemeClr>
                  </a:solidFill>
                  <a:latin typeface="Liberation Sans" panose="020B0604020202020204" pitchFamily="34" charset="0"/>
                  <a:cs typeface="Liberation Sans" panose="020B0604020202020204" pitchFamily="34" charset="0"/>
                </a:rPr>
              </a:br>
              <a:r>
                <a:rPr lang="tr-TR" sz="900" b="1" dirty="0" smtClean="0">
                  <a:solidFill>
                    <a:schemeClr val="accent4">
                      <a:lumMod val="50000"/>
                    </a:schemeClr>
                  </a:solidFill>
                  <a:latin typeface="Liberation Sans" panose="020B0604020202020204" pitchFamily="34" charset="0"/>
                  <a:cs typeface="Liberation Sans" panose="020B0604020202020204" pitchFamily="34" charset="0"/>
                </a:rPr>
                <a:t>Etkeni</a:t>
              </a:r>
              <a:endParaRPr lang="tr-TR"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tr-TR" sz="900" b="1" dirty="0" smtClean="0">
                <a:latin typeface="Liberation Sans" panose="020B0604020202020204" pitchFamily="34" charset="0"/>
                <a:cs typeface="Liberation Sans" panose="020B0604020202020204" pitchFamily="34" charset="0"/>
              </a:rPr>
              <a:t>İş</a:t>
            </a:r>
            <a:endParaRPr lang="tr-TR"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tr-TR" dirty="0" smtClean="0"/>
              <a:t>Risk Faktörleri Hakkında Detaylar</a:t>
            </a:r>
            <a:endParaRPr lang="tr-TR" dirty="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46629774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tr-TR" sz="1600" b="1" kern="1200" dirty="0" smtClean="0">
                          <a:solidFill>
                            <a:schemeClr val="tx1"/>
                          </a:solidFill>
                          <a:latin typeface="Liberation Sans" panose="020B0604020202020204" pitchFamily="34" charset="0"/>
                          <a:ea typeface="+mn-ea"/>
                          <a:cs typeface="+mn-cs"/>
                        </a:rPr>
                        <a:t>Genel</a:t>
                      </a:r>
                      <a:r>
                        <a:rPr lang="tr-TR" sz="1600" b="1" kern="1200" baseline="0" dirty="0" smtClean="0">
                          <a:solidFill>
                            <a:schemeClr val="tx1"/>
                          </a:solidFill>
                          <a:latin typeface="Liberation Sans" panose="020B0604020202020204" pitchFamily="34" charset="0"/>
                          <a:ea typeface="+mn-ea"/>
                          <a:cs typeface="+mn-cs"/>
                        </a:rPr>
                        <a:t> Bakış</a:t>
                      </a:r>
                      <a:endParaRPr lang="tr-TR" sz="1600" b="1" kern="1200" dirty="0">
                        <a:solidFill>
                          <a:schemeClr val="tx1"/>
                        </a:solidFill>
                        <a:latin typeface="Liberation Sans" panose="020B0604020202020204" pitchFamily="34"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 Projesi Zirvesi'nde, aktif katılımcılar ve topluluk üyeleri, kısmen nicel veri ile kısmen de nitel anketler ile tanımlanan bir sıralama ile 2 yeni açıklık sınıfı ile bir açıklık listelemesi üzerinde ortak karar aldılar. </a:t>
                      </a:r>
                      <a:endParaRPr lang="tr-T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kern="1200" noProof="0" dirty="0" smtClean="0">
                          <a:solidFill>
                            <a:schemeClr val="tx1"/>
                          </a:solidFill>
                          <a:latin typeface="Liberation Sans" panose="020B0604020202020204" pitchFamily="34" charset="0"/>
                          <a:ea typeface="+mn-ea"/>
                          <a:cs typeface="+mn-cs"/>
                        </a:rPr>
                        <a:t>Endüstri </a:t>
                      </a:r>
                      <a:r>
                        <a:rPr lang="tr-TR" sz="1600" b="1" kern="1200" baseline="0" noProof="0" dirty="0" smtClean="0">
                          <a:solidFill>
                            <a:schemeClr val="tx1"/>
                          </a:solidFill>
                          <a:latin typeface="Liberation Sans" panose="020B0604020202020204" pitchFamily="34" charset="0"/>
                          <a:ea typeface="+mn-ea"/>
                          <a:cs typeface="+mn-cs"/>
                        </a:rPr>
                        <a:t>Anket</a:t>
                      </a:r>
                      <a:r>
                        <a:rPr lang="en-US" sz="1600" b="1" kern="1200" baseline="0" noProof="0" dirty="0" err="1" smtClean="0">
                          <a:solidFill>
                            <a:schemeClr val="tx1"/>
                          </a:solidFill>
                          <a:latin typeface="Liberation Sans" panose="020B0604020202020204" pitchFamily="34" charset="0"/>
                          <a:ea typeface="+mn-ea"/>
                          <a:cs typeface="+mn-cs"/>
                        </a:rPr>
                        <a:t>i</a:t>
                      </a:r>
                      <a:endParaRPr lang="tr-TR" sz="1600" b="1" kern="1200" noProof="0" dirty="0">
                        <a:solidFill>
                          <a:schemeClr val="tx1"/>
                        </a:solidFill>
                        <a:latin typeface="Liberation Sans" panose="020B0604020202020204" pitchFamily="34"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Anket için, eskiden "daha yeni çıkmış" olarak belirlenen veya İlk 10 e-posta listesinde 2017 RC1'a geri bildirim olarak gönderilen açıklık kategorilerini topladık. Bunları sıralanmış bir ankete yerleştirdik ve katılımcılardan Owasp İlk 10 - 2017 içerisinde yer alması gerektiğini düşündükleri ilk dört açıklığı sıralamasını istedik. Anket 2 Ağustos - 18 Eylül 2017 tarihleri arasında açık kaldı. 516 cevap toplandı ve açıklıklar sıralandı.</a:t>
                      </a:r>
                      <a:endPar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endParaRPr lang="tr-TR" sz="950" kern="12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000" b="0" i="0" u="none" strike="noStrike" kern="1200" cap="none" spc="0" normalizeH="0" baseline="0" noProof="0" dirty="0" smtClean="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Gizli Bilgilerin İfşası açık bir şekilde en yüksek sırada olan açıklıktır, ancak mevcut </a:t>
                      </a:r>
                      <a:r>
                        <a:rPr lang="tr-TR" sz="950" b="1" dirty="0" smtClean="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A3:2017-Hassas</a:t>
                      </a:r>
                      <a:r>
                        <a:rPr lang="tr-TR"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 Bilgi İfşası</a:t>
                      </a:r>
                      <a:r>
                        <a:rPr lang="tr-TR" sz="95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maddesine ilave bir nokta olarak kolaylıkla uymaktadır. Kriptografik Eksiklikler Hassas Bilgi İfşası kategorisine uyabilmektedir. Güvensiz ters serileştirme üçüncü sırayı almıştır, bu yüzden risk derecelendirmesinden sonra</a:t>
                      </a:r>
                      <a:r>
                        <a:rPr lang="tr-TR" sz="1000" dirty="0" smtClean="0"/>
                        <a:t> </a:t>
                      </a:r>
                      <a:r>
                        <a:rPr lang="tr-TR" sz="950" b="1"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A8:2017-Güvensiz</a:t>
                      </a:r>
                      <a:r>
                        <a:rPr lang="tr-TR"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Ters Serileştirme</a:t>
                      </a:r>
                      <a:r>
                        <a:rPr lang="tr-TR" sz="950" b="1"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olarak İlk 10 listesine eklenmiştir. Dördüncü sırada bulunan Kullanıcı Kontrollü Anahtar </a:t>
                      </a:r>
                      <a:r>
                        <a:rPr lang="tr-TR" sz="950" b="1" dirty="0" smtClean="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A5:2017-Yetersiz</a:t>
                      </a:r>
                      <a:r>
                        <a:rPr lang="tr-TR" sz="950" b="1"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 Erişim Kontrolü</a:t>
                      </a:r>
                      <a:r>
                        <a:rPr lang="tr-TR" sz="950" b="1"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kategorisi altında yer almıştır; bu açıklığın ankette yüksek sıralarda çıkması, yetkilendirme açıklıkları ile ilgili çok veri bulunmadığı için dikkat çekicidir. Ankette beşinci sırada yer alan açıklık, İlk 10 listesi için iyi bir madde olduğu inandığımız ve bu yüzden </a:t>
                      </a:r>
                      <a:r>
                        <a:rPr lang="tr-TR" sz="950" b="1" dirty="0" smtClean="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A10:2017-Yetersiz Loglama &amp; İzleme</a:t>
                      </a:r>
                      <a:r>
                        <a:rPr lang="tr-TR" sz="950" b="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olarak eklenen Yetersiz Loglama ve İzlemedir. Uygulamaların nelerin bir saldırı olabileceğini tanımlayabilmesini gerektire</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ve uygun loglama, alarm üretme, yükselme ve cevabı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süreçlerini</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yürütmek</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zorunda</a:t>
                      </a:r>
                      <a:r>
                        <a:rPr lang="en-US"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kaldığı</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bir noktaya geçtik.</a:t>
                      </a:r>
                      <a:endParaRPr lang="tr-T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600" b="1" kern="1200" baseline="0" dirty="0" smtClean="0">
                          <a:solidFill>
                            <a:schemeClr val="tx1"/>
                          </a:solidFill>
                          <a:latin typeface="Liberation Sans" panose="020B0604020202020204" pitchFamily="34" charset="0"/>
                          <a:ea typeface="+mn-ea"/>
                          <a:cs typeface="+mn-cs"/>
                        </a:rPr>
                        <a:t>Açık Veri </a:t>
                      </a:r>
                      <a:r>
                        <a:rPr lang="en-US" sz="1600" b="1" kern="1200" baseline="0" dirty="0" err="1" smtClean="0">
                          <a:solidFill>
                            <a:schemeClr val="tx1"/>
                          </a:solidFill>
                          <a:latin typeface="Liberation Sans" panose="020B0604020202020204" pitchFamily="34" charset="0"/>
                          <a:ea typeface="+mn-ea"/>
                          <a:cs typeface="+mn-cs"/>
                        </a:rPr>
                        <a:t>Talebi</a:t>
                      </a:r>
                      <a:endParaRPr lang="tr-TR"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Geleneksel olarak, toplanan ve analiz edilen veri daha çok yaygınlık verisidir: test edilen uygulamalarda kaç tane açıklık bulunmuştur. Bilindiği üzere, araçlar geleneksel olarak bulunan bir açıklığın görüldüğü tüm yerleri raporlarken, insanlar geleneksel olarak birkaç örnek ile beraber tek bir bulgu raporlamaktadır. Bu durum iki türdeki raporlamaların karşılaştırılabilir bir şekilde birleştirilmesini son derece zor kılmaktadır.</a:t>
                      </a:r>
                    </a:p>
                    <a:p>
                      <a:endPar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2017 için, görülme oranı belirli bir açıklık türünü içeren ve verilen veri seti içerisinde bulunan uygulama sayısı ile hesaplanmıştır. Daha büyük iştirakçilerden gelen veri iki görünüm ile sağlanmıştır. Birincisi bulunan bir açıklığın bulunduğu her bir yerin sayılması ile yapılan geleneksel yaygınlık türündeyken, ikincisi açıklığın (bir veya daha fazla kez) bulunduğu uygulamaların sayısıdır. Mükemmel olmasa da, bu İnsan Destekli Araçlardan ve Araç Destekli İnsanlardan toplanan veriler arasında bir karşılaştırma yapabilme imkanı sunmuştur. Ham veriler ve analiz çalışmasına </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8"/>
                        </a:rPr>
                        <a:t>Github üzerinden erişebilirsiniz.</a:t>
                      </a:r>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Bu ilave yapıyı İlk 10 listesinin ileriki sürümleri için genişletmeyi düşünüyoruz.</a:t>
                      </a:r>
                    </a:p>
                    <a:p>
                      <a:endPar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r>
                        <a:rPr lang="tr-TR" sz="950"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 talebi için kırkdan fazla gönderim aldık ve çoğu yaygınlığa odaklanan ilk veri talebinden geldiği için, 23 iştirakçiden gelen ve yaklaşık olarak 114.000 uygulamayı kapsayan veriyi kullanabildik. Mümkün olduğunda ve iştirakçiler tarafından belirtildiğinde, bir yıllık süre içerisinde bulunan yaygınlık verisini kullandık. Uygulamaların çoğunluğu birbirinden farklıydı, yine de Veracode tarafından verilen yıllık veriler arasında bazı tekrar eden uygulamaların olabileceği ihtimalini de kabul ediyoruz. Kullanılan 23 veri seti ya araç destekli insan testleri olarak belirlenmiştir ya da özel olarak insan destekli araçlar tarafından görülme oranı olarak sağlanmıştır. %100+ olaydaki seçilen verideki anomaliler en fazla %100 olacak şekilde ayarlanmıştır. Görülme oranını hesaplamak için, her bir açıklık türünü içeren toplam uygulamaların yüzdesini hesapladık. Görülme oranı İlk 10 sıralamasındaki nihai riskteki yaygınlık hesaplamasında kullanılmıştır.</a:t>
                      </a:r>
                      <a:endParaRPr lang="tr-TR"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err="1" smtClean="0"/>
              <a:t>Veri</a:t>
            </a:r>
            <a:r>
              <a:rPr lang="en-US" dirty="0" smtClean="0"/>
              <a:t> </a:t>
            </a:r>
            <a:r>
              <a:rPr lang="tr-TR" dirty="0" smtClean="0"/>
              <a:t>Metadoloji</a:t>
            </a:r>
            <a:r>
              <a:rPr lang="en-US" dirty="0" err="1" smtClean="0"/>
              <a:t>si</a:t>
            </a:r>
            <a:r>
              <a:rPr lang="tr-TR" dirty="0" smtClean="0"/>
              <a:t> ve Veriler</a:t>
            </a:r>
            <a:endParaRPr lang="tr-TR" dirty="0"/>
          </a:p>
        </p:txBody>
      </p:sp>
      <p:graphicFrame>
        <p:nvGraphicFramePr>
          <p:cNvPr id="16" name="Table 3"/>
          <p:cNvGraphicFramePr>
            <a:graphicFrameLocks noGrp="1"/>
          </p:cNvGraphicFramePr>
          <p:nvPr>
            <p:extLst>
              <p:ext uri="{D42A27DB-BD31-4B8C-83A1-F6EECF244321}">
                <p14:modId xmlns:p14="http://schemas.microsoft.com/office/powerpoint/2010/main" val="2569584243"/>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tr-TR" sz="900" b="1" i="0" noProof="0" dirty="0" smtClean="0">
                          <a:effectLst/>
                          <a:latin typeface="Exo 2" panose="00000500000000000000" pitchFamily="2" charset="0"/>
                          <a:ea typeface="Liberation Sans" panose="020B0604020202020204" pitchFamily="34" charset="0"/>
                          <a:cs typeface="Liberation Sans" panose="020B0604020202020204" pitchFamily="34" charset="0"/>
                        </a:rPr>
                        <a:t>Sıra</a:t>
                      </a:r>
                      <a:endParaRPr lang="tr-TR" sz="1200" i="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tr-TR" sz="900" b="1" i="0" noProof="0" dirty="0" smtClean="0">
                          <a:effectLst/>
                          <a:latin typeface="Exo 2" panose="00000500000000000000" pitchFamily="2" charset="0"/>
                          <a:ea typeface="Liberation Sans" panose="020B0604020202020204" pitchFamily="34" charset="0"/>
                          <a:cs typeface="Liberation Sans" panose="020B0604020202020204" pitchFamily="34" charset="0"/>
                        </a:rPr>
                        <a:t>Anket</a:t>
                      </a:r>
                      <a:r>
                        <a:rPr lang="tr-TR" sz="900" b="1" i="0" baseline="0" noProof="0" dirty="0" smtClean="0">
                          <a:effectLst/>
                          <a:latin typeface="Exo 2" panose="00000500000000000000" pitchFamily="2" charset="0"/>
                          <a:ea typeface="Liberation Sans" panose="020B0604020202020204" pitchFamily="34" charset="0"/>
                          <a:cs typeface="Liberation Sans" panose="020B0604020202020204" pitchFamily="34" charset="0"/>
                        </a:rPr>
                        <a:t> Açıklık Kategorileri</a:t>
                      </a:r>
                      <a:endParaRPr lang="tr-TR" sz="1200" i="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tr-TR" sz="900" b="1" i="0" noProof="0" dirty="0" smtClean="0">
                          <a:effectLst/>
                          <a:latin typeface="Exo 2" panose="00000500000000000000" pitchFamily="2" charset="0"/>
                          <a:ea typeface="Liberation Sans" panose="020B0604020202020204" pitchFamily="34" charset="0"/>
                          <a:cs typeface="Liberation Sans" panose="020B0604020202020204" pitchFamily="34" charset="0"/>
                        </a:rPr>
                        <a:t>Skor</a:t>
                      </a:r>
                      <a:endParaRPr lang="tr-TR" sz="1200" i="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l" defTabSz="914400" rtl="0" eaLnBrk="1" latinLnBrk="0" hangingPunct="1">
                        <a:spcBef>
                          <a:spcPts val="0"/>
                        </a:spcBef>
                        <a:spcAft>
                          <a:spcPts val="0"/>
                        </a:spcAft>
                      </a:pPr>
                      <a:r>
                        <a:rPr lang="tr-TR" sz="900" kern="1200" noProof="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Gizli Bilgilerin İfşası ('Gizlilik İhlali') [CWE-359]</a:t>
                      </a:r>
                      <a:endParaRPr lang="tr-TR" sz="900" kern="1200" noProof="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l" defTabSz="914400" rtl="0" eaLnBrk="1" latinLnBrk="0" hangingPunct="1">
                        <a:spcBef>
                          <a:spcPts val="0"/>
                        </a:spcBef>
                        <a:spcAft>
                          <a:spcPts val="0"/>
                        </a:spcAft>
                      </a:pPr>
                      <a:r>
                        <a:rPr lang="tr-TR" sz="900" kern="1200" noProof="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Kriptografik Eksiklikler [CWE-310/311/312/326/327]</a:t>
                      </a:r>
                      <a:endParaRPr lang="tr-TR" sz="900" kern="1200" noProof="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l" defTabSz="914400" rtl="0" eaLnBrk="1" latinLnBrk="0" hangingPunct="1">
                        <a:spcBef>
                          <a:spcPts val="0"/>
                        </a:spcBef>
                        <a:spcAft>
                          <a:spcPts val="0"/>
                        </a:spcAft>
                      </a:pPr>
                      <a:r>
                        <a:rPr lang="tr-TR" sz="900" kern="1200" noProof="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Güvenilmeyen Verinin Ters Serileştirilmesi [CWE-502]</a:t>
                      </a:r>
                      <a:endParaRPr lang="tr-TR" sz="900" kern="1200" noProof="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l" defTabSz="914400" rtl="0" eaLnBrk="1" latinLnBrk="0" hangingPunct="1">
                        <a:spcBef>
                          <a:spcPts val="0"/>
                        </a:spcBef>
                        <a:spcAft>
                          <a:spcPts val="0"/>
                        </a:spcAft>
                      </a:pPr>
                      <a:r>
                        <a:rPr lang="tr-TR" sz="900" kern="1200" noProof="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Kullanıcı Tarafından Kontrol Edilen Anahtar İle Yetki Kaçağı (IDOR &amp; Path Traversal) [CWE-639]</a:t>
                      </a:r>
                      <a:endParaRPr lang="tr-TR" sz="900" kern="1200" noProof="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l" defTabSz="914400" rtl="0" eaLnBrk="1" latinLnBrk="0" hangingPunct="1">
                        <a:spcBef>
                          <a:spcPts val="0"/>
                        </a:spcBef>
                        <a:spcAft>
                          <a:spcPts val="0"/>
                        </a:spcAft>
                      </a:pPr>
                      <a:r>
                        <a:rPr lang="tr-TR" sz="900" kern="1200" noProof="0"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Yetersiz Loglama ve İzleme [CWE-223 / CWE-778]</a:t>
                      </a:r>
                      <a:endParaRPr lang="tr-TR" sz="900" kern="1200" noProof="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tr-TR" sz="900" noProof="0" dirty="0" smtClean="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tr-TR" sz="1200" noProof="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tr-TR" dirty="0" smtClean="0">
                <a:latin typeface="Exo 2" panose="00000500000000000000" pitchFamily="2" charset="0"/>
              </a:rPr>
              <a:t>Teşekkür</a:t>
            </a:r>
            <a:r>
              <a:rPr lang="en-US" dirty="0" err="1" smtClean="0">
                <a:latin typeface="Exo 2" panose="00000500000000000000" pitchFamily="2" charset="0"/>
              </a:rPr>
              <a:t>ler</a:t>
            </a:r>
            <a:endParaRPr lang="tr-TR"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3408947450"/>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tr-TR" sz="1600" b="1" noProof="0" dirty="0" smtClean="0">
                          <a:latin typeface="Exo 2" panose="00000500000000000000" pitchFamily="2" charset="0"/>
                        </a:rPr>
                        <a:t>Veri </a:t>
                      </a:r>
                      <a:r>
                        <a:rPr lang="en-US" sz="1600" b="1" noProof="0" dirty="0" err="1" smtClean="0">
                          <a:latin typeface="Exo 2" panose="00000500000000000000" pitchFamily="2" charset="0"/>
                        </a:rPr>
                        <a:t>Katkısında</a:t>
                      </a:r>
                      <a:r>
                        <a:rPr lang="en-US" sz="1600" b="1" noProof="0" dirty="0" smtClean="0">
                          <a:latin typeface="Exo 2" panose="00000500000000000000" pitchFamily="2" charset="0"/>
                        </a:rPr>
                        <a:t> </a:t>
                      </a:r>
                      <a:r>
                        <a:rPr lang="en-US" sz="1600" b="1" noProof="0" dirty="0" err="1" smtClean="0">
                          <a:latin typeface="Exo 2" panose="00000500000000000000" pitchFamily="2" charset="0"/>
                        </a:rPr>
                        <a:t>Bulunanlara</a:t>
                      </a:r>
                      <a:r>
                        <a:rPr lang="tr-TR" sz="1600" b="1" noProof="0" dirty="0" smtClean="0">
                          <a:latin typeface="Exo 2" panose="00000500000000000000" pitchFamily="2" charset="0"/>
                        </a:rPr>
                        <a:t> Teşekkürler</a:t>
                      </a:r>
                      <a:endParaRPr lang="tr-TR"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950" noProof="0" dirty="0" smtClean="0">
                          <a:latin typeface="Liberation Sans" panose="020B0604020202020204"/>
                        </a:rPr>
                        <a:t>2017 güncellemesini desteklemek için açıklık verilerini sunarak katkıda bulunan sayısız kuruma teşekkür etmek istiyoruz:</a:t>
                      </a:r>
                      <a:endParaRPr lang="en-US" sz="950" noProof="0" dirty="0" smtClean="0">
                        <a:latin typeface="Liberation Sans" panose="020B0604020202020204"/>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950" noProof="0" dirty="0" smtClean="0">
                        <a:latin typeface="Liberation Sans" panose="020B0604020202020204"/>
                      </a:endParaRPr>
                    </a:p>
                    <a:p>
                      <a:pPr marL="0" marR="0" indent="0" algn="l" defTabSz="914400" rtl="0" eaLnBrk="1" fontAlgn="auto" latinLnBrk="0" hangingPunct="1">
                        <a:lnSpc>
                          <a:spcPct val="100000"/>
                        </a:lnSpc>
                        <a:spcBef>
                          <a:spcPts val="0"/>
                        </a:spcBef>
                        <a:spcAft>
                          <a:spcPts val="0"/>
                        </a:spcAft>
                        <a:buClrTx/>
                        <a:buSzTx/>
                        <a:buFontTx/>
                        <a:buNone/>
                        <a:tabLst/>
                        <a:defRPr/>
                      </a:pPr>
                      <a:r>
                        <a:rPr lang="tr-TR" sz="2000" noProof="0" dirty="0" smtClean="0">
                          <a:latin typeface="Exo 2" panose="00000500000000000000" pitchFamily="2" charset="0"/>
                        </a:rPr>
                        <a:t/>
                      </a:r>
                      <a:br>
                        <a:rPr lang="tr-TR" sz="2000" noProof="0" dirty="0" smtClean="0">
                          <a:latin typeface="Exo 2" panose="00000500000000000000" pitchFamily="2" charset="0"/>
                        </a:rPr>
                      </a:br>
                      <a:endParaRPr lang="tr-TR" sz="20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tr-TR" sz="2000" kern="12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tr-TR" sz="2000" kern="12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tr-TR" sz="2000" kern="12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tr-TR" sz="2000" kern="12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tr-TR" sz="2000" kern="12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tr-TR" sz="2000" kern="1200" noProof="0" dirty="0" smtClean="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tr-TR" sz="2000" kern="1200" noProof="0" dirty="0" smtClean="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tr-TR" sz="950" u="none" kern="1200" baseline="0" noProof="0" dirty="0" smtClean="0">
                        <a:solidFill>
                          <a:schemeClr val="tx1"/>
                        </a:solidFill>
                        <a:latin typeface="Liberation Sans" panose="020B0604020202020204"/>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tr-TR" sz="950" noProof="0" dirty="0" smtClean="0">
                          <a:latin typeface="Liberation Sans" panose="020B0604020202020204"/>
                        </a:rPr>
                        <a:t>İlk kez, bir İlk 10 sürümene katkı olarak sunulan tüm veriler</a:t>
                      </a:r>
                      <a:r>
                        <a:rPr lang="en-US" sz="950" noProof="0" dirty="0" smtClean="0">
                          <a:latin typeface="Liberation Sans" panose="020B0604020202020204"/>
                        </a:rPr>
                        <a:t>e</a:t>
                      </a:r>
                      <a:r>
                        <a:rPr lang="tr-TR" sz="950" noProof="0" dirty="0" smtClean="0">
                          <a:latin typeface="Liberation Sans" panose="020B0604020202020204"/>
                        </a:rPr>
                        <a:t> ve </a:t>
                      </a:r>
                      <a:r>
                        <a:rPr lang="en-US" sz="950" noProof="0" dirty="0" err="1" smtClean="0">
                          <a:latin typeface="Liberation Sans" panose="020B0604020202020204"/>
                        </a:rPr>
                        <a:t>katkı</a:t>
                      </a:r>
                      <a:r>
                        <a:rPr lang="en-US" sz="950" noProof="0" dirty="0" smtClean="0">
                          <a:latin typeface="Liberation Sans" panose="020B0604020202020204"/>
                        </a:rPr>
                        <a:t> </a:t>
                      </a:r>
                      <a:r>
                        <a:rPr lang="en-US" sz="950" noProof="0" dirty="0" err="1" smtClean="0">
                          <a:latin typeface="Liberation Sans" panose="020B0604020202020204"/>
                        </a:rPr>
                        <a:t>sağlayanların</a:t>
                      </a:r>
                      <a:r>
                        <a:rPr lang="en-US" sz="950" noProof="0" dirty="0" smtClean="0">
                          <a:latin typeface="Liberation Sans" panose="020B0604020202020204"/>
                        </a:rPr>
                        <a:t> tam </a:t>
                      </a:r>
                      <a:r>
                        <a:rPr lang="en-US" sz="950" noProof="0" dirty="0" err="1" smtClean="0">
                          <a:latin typeface="Liberation Sans" panose="020B0604020202020204"/>
                        </a:rPr>
                        <a:t>listesine</a:t>
                      </a:r>
                      <a:r>
                        <a:rPr lang="tr-TR" sz="950" u="none" kern="1200" baseline="0" noProof="0" dirty="0" smtClean="0">
                          <a:solidFill>
                            <a:srgbClr val="000000"/>
                          </a:solidFill>
                          <a:latin typeface="Liberation Sans" panose="020B0604020202020204"/>
                          <a:ea typeface="+mn-ea"/>
                          <a:cs typeface="Liberation Sans" panose="020B0604020202020204" pitchFamily="34" charset="0"/>
                        </a:rPr>
                        <a:t> </a:t>
                      </a:r>
                      <a:r>
                        <a:rPr lang="tr-TR" sz="950" u="none" kern="1200" baseline="0" noProof="0" dirty="0" smtClean="0">
                          <a:solidFill>
                            <a:srgbClr val="000000"/>
                          </a:solidFill>
                          <a:latin typeface="Liberation Sans" panose="020B0604020202020204"/>
                          <a:ea typeface="+mn-ea"/>
                          <a:cs typeface="Liberation Sans" panose="020B0604020202020204" pitchFamily="34" charset="0"/>
                          <a:hlinkClick r:id="rId4"/>
                        </a:rPr>
                        <a:t>herkes tarafından erişilebil</a:t>
                      </a:r>
                      <a:r>
                        <a:rPr lang="en-US" sz="950" u="none" kern="1200" baseline="0" noProof="0" dirty="0" err="1" smtClean="0">
                          <a:solidFill>
                            <a:srgbClr val="000000"/>
                          </a:solidFill>
                          <a:latin typeface="Liberation Sans" panose="020B0604020202020204"/>
                          <a:ea typeface="+mn-ea"/>
                          <a:cs typeface="Liberation Sans" panose="020B0604020202020204" pitchFamily="34" charset="0"/>
                          <a:hlinkClick r:id="rId4"/>
                        </a:rPr>
                        <a:t>mektedir</a:t>
                      </a:r>
                      <a:r>
                        <a:rPr lang="tr-TR" sz="950" u="none" kern="1200" baseline="0" noProof="0" dirty="0" smtClean="0">
                          <a:solidFill>
                            <a:srgbClr val="000000"/>
                          </a:solidFill>
                          <a:latin typeface="Liberation Sans" panose="020B0604020202020204"/>
                          <a:ea typeface="+mn-ea"/>
                          <a:cs typeface="Liberation Sans" panose="020B0604020202020204" pitchFamily="34" charset="0"/>
                        </a:rPr>
                        <a:t>.</a:t>
                      </a:r>
                      <a:endParaRPr lang="tr-TR" sz="950" kern="1200" noProof="0" dirty="0">
                        <a:latin typeface="Liberation Sans" panose="020B0604020202020204"/>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600" b="1" i="0" u="none" strike="noStrike" kern="1200" cap="none" spc="0" normalizeH="0" baseline="0" noProof="0" dirty="0" smtClean="0">
                          <a:ln>
                            <a:noFill/>
                          </a:ln>
                          <a:solidFill>
                            <a:srgbClr val="000000"/>
                          </a:solidFill>
                          <a:effectLst/>
                          <a:uLnTx/>
                          <a:uFillTx/>
                          <a:latin typeface="Exo 2" panose="00000500000000000000" pitchFamily="2" charset="0"/>
                          <a:ea typeface="+mn-ea"/>
                          <a:cs typeface="+mn-cs"/>
                        </a:rPr>
                        <a:t>Bireysel </a:t>
                      </a:r>
                      <a:r>
                        <a:rPr kumimoji="0" lang="en-US" sz="1600" b="1" i="0" u="none" strike="noStrike" kern="1200" cap="none" spc="0" normalizeH="0" baseline="0" noProof="0" dirty="0" err="1" smtClean="0">
                          <a:ln>
                            <a:noFill/>
                          </a:ln>
                          <a:solidFill>
                            <a:srgbClr val="000000"/>
                          </a:solidFill>
                          <a:effectLst/>
                          <a:uLnTx/>
                          <a:uFillTx/>
                          <a:latin typeface="Exo 2" panose="00000500000000000000" pitchFamily="2" charset="0"/>
                          <a:ea typeface="+mn-ea"/>
                          <a:cs typeface="+mn-cs"/>
                        </a:rPr>
                        <a:t>Olarak</a:t>
                      </a:r>
                      <a:r>
                        <a:rPr kumimoji="0" lang="en-US" sz="1600" b="1" i="0" u="none" strike="noStrike" kern="1200" cap="none" spc="0" normalizeH="0" baseline="0" noProof="0" dirty="0" smtClean="0">
                          <a:ln>
                            <a:noFill/>
                          </a:ln>
                          <a:solidFill>
                            <a:srgbClr val="000000"/>
                          </a:solidFill>
                          <a:effectLst/>
                          <a:uLnTx/>
                          <a:uFillTx/>
                          <a:latin typeface="Exo 2" panose="00000500000000000000" pitchFamily="2" charset="0"/>
                          <a:ea typeface="+mn-ea"/>
                          <a:cs typeface="+mn-cs"/>
                        </a:rPr>
                        <a:t> </a:t>
                      </a:r>
                      <a:r>
                        <a:rPr kumimoji="0" lang="en-US" sz="1600" b="1" i="0" u="none" strike="noStrike" kern="1200" cap="none" spc="0" normalizeH="0" baseline="0" noProof="0" dirty="0" err="1" smtClean="0">
                          <a:ln>
                            <a:noFill/>
                          </a:ln>
                          <a:solidFill>
                            <a:srgbClr val="000000"/>
                          </a:solidFill>
                          <a:effectLst/>
                          <a:uLnTx/>
                          <a:uFillTx/>
                          <a:latin typeface="Exo 2" panose="00000500000000000000" pitchFamily="2" charset="0"/>
                          <a:ea typeface="+mn-ea"/>
                          <a:cs typeface="+mn-cs"/>
                        </a:rPr>
                        <a:t>Katkı</a:t>
                      </a:r>
                      <a:r>
                        <a:rPr kumimoji="0" lang="en-US" sz="1600" b="1" i="0" u="none" strike="noStrike" kern="1200" cap="none" spc="0" normalizeH="0" baseline="0" noProof="0" dirty="0" smtClean="0">
                          <a:ln>
                            <a:noFill/>
                          </a:ln>
                          <a:solidFill>
                            <a:srgbClr val="000000"/>
                          </a:solidFill>
                          <a:effectLst/>
                          <a:uLnTx/>
                          <a:uFillTx/>
                          <a:latin typeface="Exo 2" panose="00000500000000000000" pitchFamily="2" charset="0"/>
                          <a:ea typeface="+mn-ea"/>
                          <a:cs typeface="+mn-cs"/>
                        </a:rPr>
                        <a:t> </a:t>
                      </a:r>
                      <a:r>
                        <a:rPr kumimoji="0" lang="en-US" sz="1600" b="1" i="0" u="none" strike="noStrike" kern="1200" cap="none" spc="0" normalizeH="0" baseline="0" noProof="0" dirty="0" err="1" smtClean="0">
                          <a:ln>
                            <a:noFill/>
                          </a:ln>
                          <a:solidFill>
                            <a:srgbClr val="000000"/>
                          </a:solidFill>
                          <a:effectLst/>
                          <a:uLnTx/>
                          <a:uFillTx/>
                          <a:latin typeface="Exo 2" panose="00000500000000000000" pitchFamily="2" charset="0"/>
                          <a:ea typeface="+mn-ea"/>
                          <a:cs typeface="+mn-cs"/>
                        </a:rPr>
                        <a:t>Sağlayanlara</a:t>
                      </a:r>
                      <a:r>
                        <a:rPr kumimoji="0" lang="tr-TR" sz="1600" b="1" i="0" u="none" strike="noStrike" kern="1200" cap="none" spc="0" normalizeH="0" baseline="0" noProof="0" dirty="0" smtClean="0">
                          <a:ln>
                            <a:noFill/>
                          </a:ln>
                          <a:solidFill>
                            <a:srgbClr val="000000"/>
                          </a:solidFill>
                          <a:effectLst/>
                          <a:uLnTx/>
                          <a:uFillTx/>
                          <a:latin typeface="Exo 2" panose="00000500000000000000" pitchFamily="2" charset="0"/>
                          <a:ea typeface="+mn-ea"/>
                          <a:cs typeface="+mn-cs"/>
                        </a:rPr>
                        <a:t> Teşekkürler</a:t>
                      </a:r>
                      <a:endParaRPr kumimoji="0" lang="tr-TR"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950" noProof="0" dirty="0" smtClean="0">
                          <a:latin typeface="Liberation Sans" panose="020B0604020202020204"/>
                        </a:rPr>
                        <a:t>Saatler harcayarak Github üzerinden İlk 10 projesine katkıda bulunan bireysel katkı</a:t>
                      </a:r>
                      <a:r>
                        <a:rPr lang="en-US" sz="950" noProof="0" dirty="0" smtClean="0">
                          <a:latin typeface="Liberation Sans" panose="020B0604020202020204"/>
                        </a:rPr>
                        <a:t> </a:t>
                      </a:r>
                      <a:r>
                        <a:rPr lang="en-US" sz="950" noProof="0" dirty="0" err="1" smtClean="0">
                          <a:latin typeface="Liberation Sans" panose="020B0604020202020204"/>
                        </a:rPr>
                        <a:t>sahiplerine</a:t>
                      </a:r>
                      <a:r>
                        <a:rPr lang="tr-TR" sz="950" noProof="0" dirty="0" smtClean="0">
                          <a:latin typeface="Liberation Sans" panose="020B0604020202020204"/>
                        </a:rPr>
                        <a:t> de teşekkür etmek istiyoruz.</a:t>
                      </a:r>
                      <a:endParaRPr lang="tr-TR" sz="950" u="none" kern="1200" baseline="0" noProof="0" dirty="0" smtClean="0">
                        <a:solidFill>
                          <a:srgbClr val="000000"/>
                        </a:solidFill>
                        <a:latin typeface="Liberation Sans" panose="020B0604020202020204"/>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400" u="none" kern="1200" baseline="0" noProof="0" dirty="0" smtClean="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1000" baseline="0" noProof="0" dirty="0" smtClean="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1000" baseline="0" noProof="0" dirty="0" smtClean="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000" b="0" i="0" u="none" strike="noStrike" kern="1200" noProof="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900" b="0" i="0" u="none" strike="noStrike" kern="1200" noProof="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500" b="0" i="0" u="none" strike="noStrike" kern="1200" noProof="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900" b="0" i="0" u="none" strike="noStrike" kern="1200" noProof="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000" b="0" i="0" u="none" strike="noStrike" kern="1200" noProof="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950" b="0" i="0" u="none" strike="noStrike" kern="1200" noProof="0" dirty="0" smtClean="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950" noProof="0" dirty="0" smtClean="0">
                          <a:latin typeface="Liberation Sans" panose="020B0604020202020204"/>
                        </a:rPr>
                        <a:t>Ve Twitter, eposta ve diğer yöntemler ile geri bildirimde bulunan herkese.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950" b="0" i="0" u="none" strike="noStrike" kern="1200" noProof="0" dirty="0" smtClean="0">
                        <a:solidFill>
                          <a:srgbClr val="000000"/>
                        </a:solidFill>
                        <a:effectLst/>
                        <a:latin typeface="Liberation Sans" panose="020B06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950" noProof="0" dirty="0" smtClean="0">
                          <a:latin typeface="Liberation Sans" panose="020B0604020202020204"/>
                        </a:rPr>
                        <a:t>Dirk Watter, Jim Manico ve Osama Elnaggar'ın sağladıkları kapsamlı yardımlardan bahsetmeme</a:t>
                      </a:r>
                      <a:r>
                        <a:rPr lang="en-US" sz="950" noProof="0" dirty="0" smtClean="0">
                          <a:latin typeface="Liberation Sans" panose="020B0604020202020204"/>
                        </a:rPr>
                        <a:t>den</a:t>
                      </a:r>
                      <a:r>
                        <a:rPr lang="en-US" sz="950" baseline="0" noProof="0" dirty="0" smtClean="0">
                          <a:latin typeface="Liberation Sans" panose="020B0604020202020204"/>
                        </a:rPr>
                        <a:t> </a:t>
                      </a:r>
                      <a:r>
                        <a:rPr lang="en-US" sz="950" baseline="0" noProof="0" dirty="0" err="1" smtClean="0">
                          <a:latin typeface="Liberation Sans" panose="020B0604020202020204"/>
                        </a:rPr>
                        <a:t>geçmek</a:t>
                      </a:r>
                      <a:r>
                        <a:rPr lang="en-US" sz="950" baseline="0" noProof="0" dirty="0" smtClean="0">
                          <a:latin typeface="Liberation Sans" panose="020B0604020202020204"/>
                        </a:rPr>
                        <a:t> </a:t>
                      </a:r>
                      <a:r>
                        <a:rPr lang="en-US" sz="950" baseline="0" noProof="0" dirty="0" err="1" smtClean="0">
                          <a:latin typeface="Liberation Sans" panose="020B0604020202020204"/>
                        </a:rPr>
                        <a:t>haksızlık</a:t>
                      </a:r>
                      <a:r>
                        <a:rPr lang="en-US" sz="950" baseline="0" noProof="0" dirty="0" smtClean="0">
                          <a:latin typeface="Liberation Sans" panose="020B0604020202020204"/>
                        </a:rPr>
                        <a:t> </a:t>
                      </a:r>
                      <a:r>
                        <a:rPr lang="en-US" sz="950" baseline="0" noProof="0" dirty="0" err="1" smtClean="0">
                          <a:latin typeface="Liberation Sans" panose="020B0604020202020204"/>
                        </a:rPr>
                        <a:t>olurdu</a:t>
                      </a:r>
                      <a:r>
                        <a:rPr lang="en-US" sz="950" baseline="0" noProof="0" dirty="0" smtClean="0">
                          <a:latin typeface="Liberation Sans" panose="020B0604020202020204"/>
                        </a:rPr>
                        <a:t>.</a:t>
                      </a:r>
                      <a:r>
                        <a:rPr lang="tr-TR" sz="950" noProof="0" dirty="0" smtClean="0">
                          <a:latin typeface="Liberation Sans" panose="020B0604020202020204"/>
                        </a:rPr>
                        <a:t> Ayrıca, Chris Frohoff ve Gabriel Lawrence yeni </a:t>
                      </a:r>
                      <a:r>
                        <a:rPr lang="tr-TR" sz="950" b="1" i="0" u="none" strike="noStrike" kern="1200" noProof="0" dirty="0" smtClean="0">
                          <a:solidFill>
                            <a:srgbClr val="000000"/>
                          </a:solidFill>
                          <a:effectLst/>
                          <a:latin typeface="Liberation Sans" panose="020B0604020202020204"/>
                          <a:hlinkClick r:id="rId5" action="ppaction://hlinksldjump"/>
                        </a:rPr>
                        <a:t>A8:2017-Güvensiz</a:t>
                      </a:r>
                      <a:r>
                        <a:rPr lang="tr-TR" sz="950" b="1" i="0" u="none" strike="noStrike" kern="1200" baseline="0" noProof="0" dirty="0" smtClean="0">
                          <a:solidFill>
                            <a:srgbClr val="000000"/>
                          </a:solidFill>
                          <a:effectLst/>
                          <a:latin typeface="Liberation Sans" panose="020B0604020202020204"/>
                          <a:hlinkClick r:id="rId5" action="ppaction://hlinksldjump"/>
                        </a:rPr>
                        <a:t> Ters Serileştirme</a:t>
                      </a:r>
                      <a:r>
                        <a:rPr lang="tr-TR" sz="950" b="1" i="0" u="none" strike="noStrike" kern="1200" baseline="0" noProof="0" dirty="0" smtClean="0">
                          <a:solidFill>
                            <a:srgbClr val="000000"/>
                          </a:solidFill>
                          <a:effectLst/>
                          <a:latin typeface="Liberation Sans" panose="020B0604020202020204"/>
                        </a:rPr>
                        <a:t> </a:t>
                      </a:r>
                      <a:r>
                        <a:rPr lang="tr-TR" sz="950" noProof="0" dirty="0" smtClean="0">
                          <a:latin typeface="Liberation Sans" panose="020B0604020202020204"/>
                        </a:rPr>
                        <a:t>açıklığının yazımı için paha biçilemez bir </a:t>
                      </a:r>
                      <a:r>
                        <a:rPr lang="en-US" sz="950" noProof="0" dirty="0" err="1" smtClean="0">
                          <a:latin typeface="Liberation Sans" panose="020B0604020202020204"/>
                        </a:rPr>
                        <a:t>katkı</a:t>
                      </a:r>
                      <a:r>
                        <a:rPr lang="tr-TR" sz="950" noProof="0" dirty="0" smtClean="0">
                          <a:latin typeface="Liberation Sans" panose="020B0604020202020204"/>
                        </a:rPr>
                        <a:t> sağlamışlardır.</a:t>
                      </a:r>
                      <a:endParaRPr lang="tr-TR" sz="950" kern="1200" noProof="0" dirty="0">
                        <a:latin typeface="Liberation Sans" panose="020B0604020202020204"/>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smtClean="0">
                <a:solidFill>
                  <a:srgbClr val="000000"/>
                </a:solidFill>
                <a:latin typeface="Liberation Sans" panose="020B0604020202020204" pitchFamily="34" charset="0"/>
              </a:rPr>
              <a:t>Güvenlikbits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a:t>
            </a:r>
            <a:r>
              <a:rPr lang="en-US" sz="950" dirty="0" err="1" smtClean="0">
                <a:solidFill>
                  <a:srgbClr val="000000"/>
                </a:solidFill>
                <a:latin typeface="Liberation Sans" panose="020B0604020202020204" pitchFamily="34" charset="0"/>
              </a:rPr>
              <a:t>Güvenlik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a:t>
            </a:r>
            <a:r>
              <a:rPr lang="en-US" sz="950" dirty="0" err="1" smtClean="0">
                <a:solidFill>
                  <a:srgbClr val="000000"/>
                </a:solidFill>
                <a:latin typeface="Liberation Sans" panose="020B0604020202020204" pitchFamily="34" charset="0"/>
              </a:rPr>
              <a:t>Güvenlik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a:t>
            </a:r>
            <a:r>
              <a:rPr lang="en-US" sz="950" dirty="0" err="1" smtClean="0">
                <a:solidFill>
                  <a:srgbClr val="000000"/>
                </a:solidFill>
                <a:latin typeface="Liberation Sans" panose="020B0604020202020204" pitchFamily="34" charset="0"/>
              </a:rPr>
              <a:t>Güvenlik</a:t>
            </a:r>
            <a:r>
              <a:rPr lang="en-US" sz="950" dirty="0" smtClean="0">
                <a:solidFill>
                  <a:srgbClr val="000000"/>
                </a:solidFill>
                <a:latin typeface="Liberation Sans" panose="020B0604020202020204" pitchFamily="34" charset="0"/>
              </a:rPr>
              <a:t> </a:t>
            </a:r>
            <a:r>
              <a:rPr lang="en-US" sz="950" dirty="0">
                <a:solidFill>
                  <a:srgbClr val="000000"/>
                </a:solidFill>
                <a:latin typeface="Liberation Sans" panose="020B0604020202020204" pitchFamily="34" charset="0"/>
              </a:rPr>
              <a:t>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a:t>
            </a:r>
            <a:r>
              <a:rPr lang="en-US" sz="950" dirty="0" err="1" smtClean="0">
                <a:solidFill>
                  <a:srgbClr val="000000"/>
                </a:solidFill>
                <a:latin typeface="Liberation Sans" panose="020B0604020202020204" pitchFamily="34" charset="0"/>
              </a:rPr>
              <a:t>Güvenlik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a:t>
            </a:r>
            <a:r>
              <a:rPr lang="en-US" sz="950" dirty="0" err="1" smtClean="0">
                <a:solidFill>
                  <a:srgbClr val="000000"/>
                </a:solidFill>
                <a:latin typeface="Liberation Sans" panose="020B0604020202020204" pitchFamily="34" charset="0"/>
              </a:rPr>
              <a:t>Güvenlik</a:t>
            </a:r>
            <a:r>
              <a:rPr lang="en-US" sz="950" dirty="0" smtClean="0">
                <a:solidFill>
                  <a:srgbClr val="000000"/>
                </a:solidFill>
                <a:latin typeface="Liberation Sans" panose="020B0604020202020204" pitchFamily="34" charset="0"/>
              </a:rPr>
              <a:t> </a:t>
            </a:r>
            <a:r>
              <a:rPr lang="en-US" sz="950" dirty="0">
                <a:solidFill>
                  <a:srgbClr val="000000"/>
                </a:solidFill>
                <a:latin typeface="Liberation Sans" panose="020B0604020202020204" pitchFamily="34" charset="0"/>
              </a:rPr>
              <a:t>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a:t>
            </a:r>
            <a:r>
              <a:rPr lang="en-US" sz="950" dirty="0" err="1" smtClean="0">
                <a:solidFill>
                  <a:srgbClr val="000000"/>
                </a:solidFill>
                <a:latin typeface="Liberation Sans" panose="020B0604020202020204" pitchFamily="34" charset="0"/>
              </a:rPr>
              <a:t>Güvenlik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52413358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en-US" sz="1600" b="1" dirty="0" err="1" smtClean="0">
                          <a:solidFill>
                            <a:schemeClr val="tx1"/>
                          </a:solidFill>
                          <a:latin typeface="Exo 2" panose="00000500000000000000" pitchFamily="2" charset="0"/>
                        </a:rPr>
                        <a:t>Önsöz</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pPr>
                        <a:spcBef>
                          <a:spcPts val="200"/>
                        </a:spcBef>
                        <a:spcAft>
                          <a:spcPts val="600"/>
                        </a:spcAft>
                      </a:pPr>
                      <a:r>
                        <a:rPr lang="en-US" sz="950" dirty="0" err="1" smtClean="0">
                          <a:latin typeface="Liberation Sans" panose="020B0604020202020204" pitchFamily="34" charset="0"/>
                          <a:cs typeface="Liberation Sans" panose="020B0604020202020204" pitchFamily="34" charset="0"/>
                        </a:rPr>
                        <a:t>Güvenli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olmayan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yazılımlar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finans</a:t>
                      </a:r>
                      <a:r>
                        <a:rPr lang="en-US" sz="95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sağlık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savunma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enerji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diğer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kritik</a:t>
                      </a:r>
                      <a:r>
                        <a:rPr lang="en-US" sz="950" baseline="0" dirty="0" smtClean="0">
                          <a:latin typeface="Liberation Sans" panose="020B0604020202020204" pitchFamily="34" charset="0"/>
                          <a:cs typeface="Liberation Sans" panose="020B0604020202020204" pitchFamily="34" charset="0"/>
                        </a:rPr>
                        <a:t> alt </a:t>
                      </a:r>
                      <a:r>
                        <a:rPr lang="en-US" sz="950" baseline="0" dirty="0" err="1" smtClean="0">
                          <a:latin typeface="Liberation Sans" panose="020B0604020202020204" pitchFamily="34" charset="0"/>
                          <a:cs typeface="Liberation Sans" panose="020B0604020202020204" pitchFamily="34" charset="0"/>
                        </a:rPr>
                        <a:t>yapılarımıza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zarar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vermektedir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Yazılımlarımız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karmaşık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bağlantılı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oldukça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güvenliğini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sağlamak</a:t>
                      </a:r>
                      <a:r>
                        <a:rPr lang="en-US" sz="950" baseline="0" dirty="0" smtClean="0">
                          <a:latin typeface="Liberation Sans" panose="020B0604020202020204" pitchFamily="34" charset="0"/>
                          <a:cs typeface="Liberation Sans" panose="020B0604020202020204" pitchFamily="34" charset="0"/>
                        </a:rPr>
                        <a:t> da </a:t>
                      </a:r>
                      <a:r>
                        <a:rPr lang="en-US" sz="950" baseline="0" dirty="0" err="1" smtClean="0">
                          <a:latin typeface="Liberation Sans" panose="020B0604020202020204" pitchFamily="34" charset="0"/>
                          <a:cs typeface="Liberation Sans" panose="020B0604020202020204" pitchFamily="34" charset="0"/>
                        </a:rPr>
                        <a:t>katlanarak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zorlaşmaktadır</a:t>
                      </a:r>
                      <a:r>
                        <a:rPr lang="en-US" sz="950" baseline="0" dirty="0" smtClean="0">
                          <a:latin typeface="Liberation Sans" panose="020B0604020202020204" pitchFamily="34" charset="0"/>
                          <a:cs typeface="Liberation Sans" panose="020B0604020202020204" pitchFamily="34" charset="0"/>
                        </a:rPr>
                        <a:t>. Modern </a:t>
                      </a:r>
                      <a:r>
                        <a:rPr lang="en-US" sz="950" baseline="0" dirty="0" err="1" smtClean="0">
                          <a:latin typeface="Liberation Sans" panose="020B0604020202020204" pitchFamily="34" charset="0"/>
                          <a:cs typeface="Liberation Sans" panose="020B0604020202020204" pitchFamily="34" charset="0"/>
                        </a:rPr>
                        <a:t>yazılım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geliştirme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süreçlerinin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yüksek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hızı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yaygın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risklerin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tespiti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ile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hızlı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doğru</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kaldırılmasını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kaçınılmaz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kılmaktadır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Artık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cs typeface="Liberation Sans" panose="020B0604020202020204" pitchFamily="34" charset="0"/>
                        </a:rPr>
                        <a:t> OWASP İlk 10 </a:t>
                      </a:r>
                      <a:r>
                        <a:rPr lang="en-US" sz="950" baseline="0" dirty="0" err="1" smtClean="0">
                          <a:latin typeface="Liberation Sans" panose="020B0604020202020204" pitchFamily="34" charset="0"/>
                          <a:cs typeface="Liberation Sans" panose="020B0604020202020204" pitchFamily="34" charset="0"/>
                        </a:rPr>
                        <a:t>çalışmasında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sunulanlar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gibi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basit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güvenlik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problemlerine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müsamaha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gösterilmesi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imkansızdır</a:t>
                      </a:r>
                      <a:r>
                        <a:rPr lang="en-US" sz="950" baseline="0" dirty="0" smtClean="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OWASP İlk 10 -2017 </a:t>
                      </a:r>
                      <a:r>
                        <a:rPr lang="en-US" sz="950" dirty="0" err="1" smtClean="0">
                          <a:latin typeface="Liberation Sans" panose="020B0604020202020204" pitchFamily="34" charset="0"/>
                          <a:cs typeface="Liberation Sans" panose="020B0604020202020204" pitchFamily="34" charset="0"/>
                        </a:rPr>
                        <a:t>hazırlanırken</a:t>
                      </a:r>
                      <a:r>
                        <a:rPr lang="en-US" sz="950" dirty="0" smtClean="0">
                          <a:latin typeface="Liberation Sans" panose="020B0604020202020204" pitchFamily="34" charset="0"/>
                          <a:cs typeface="Liberation Sans" panose="020B0604020202020204" pitchFamily="34" charset="0"/>
                        </a:rPr>
                        <a: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benzer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diğer</a:t>
                      </a:r>
                      <a:r>
                        <a:rPr lang="en-US" sz="950" baseline="0" dirty="0" smtClean="0">
                          <a:latin typeface="Liberation Sans" panose="020B0604020202020204" pitchFamily="34" charset="0"/>
                          <a:cs typeface="Liberation Sans" panose="020B0604020202020204" pitchFamily="34" charset="0"/>
                        </a:rPr>
                        <a:t> OWASP </a:t>
                      </a:r>
                      <a:r>
                        <a:rPr lang="en-US" sz="950" baseline="0" dirty="0" err="1" smtClean="0">
                          <a:latin typeface="Liberation Sans" panose="020B0604020202020204" pitchFamily="34" charset="0"/>
                          <a:cs typeface="Liberation Sans" panose="020B0604020202020204" pitchFamily="34" charset="0"/>
                        </a:rPr>
                        <a:t>çalışmalarına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kıyasla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büyük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oranda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geri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bildirim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alınmıştır</a:t>
                      </a:r>
                      <a:r>
                        <a:rPr lang="en-US" sz="950" baseline="0" dirty="0" smtClean="0">
                          <a:latin typeface="Liberation Sans" panose="020B0604020202020204" pitchFamily="34" charset="0"/>
                          <a:cs typeface="Liberation Sans" panose="020B0604020202020204" pitchFamily="34" charset="0"/>
                        </a:rPr>
                        <a:t>. Bu durum, </a:t>
                      </a:r>
                      <a:r>
                        <a:rPr lang="en-US" sz="950" baseline="0" dirty="0" err="1" smtClean="0">
                          <a:latin typeface="Liberation Sans" panose="020B0604020202020204" pitchFamily="34" charset="0"/>
                          <a:cs typeface="Liberation Sans" panose="020B0604020202020204" pitchFamily="34" charset="0"/>
                        </a:rPr>
                        <a:t>topluluğun</a:t>
                      </a:r>
                      <a:r>
                        <a:rPr lang="en-US" sz="950" baseline="0" dirty="0" smtClean="0">
                          <a:latin typeface="Liberation Sans" panose="020B0604020202020204" pitchFamily="34" charset="0"/>
                          <a:cs typeface="Liberation Sans" panose="020B0604020202020204" pitchFamily="34" charset="0"/>
                        </a:rPr>
                        <a:t> OWASP İlk 10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tutkusunu</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göstermektedir</a:t>
                      </a:r>
                      <a:r>
                        <a:rPr lang="en-US" sz="950" baseline="0" dirty="0" smtClean="0">
                          <a:latin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cs typeface="Liberation Sans" panose="020B0604020202020204" pitchFamily="34" charset="0"/>
                        </a:rPr>
                        <a:t>yüzden</a:t>
                      </a:r>
                      <a:r>
                        <a:rPr lang="en-US" sz="950" baseline="0" dirty="0" smtClean="0">
                          <a:latin typeface="Liberation Sans" panose="020B0604020202020204" pitchFamily="34" charset="0"/>
                          <a:cs typeface="Liberation Sans" panose="020B0604020202020204" pitchFamily="34" charset="0"/>
                        </a:rPr>
                        <a:t> de İlk 10’un </a:t>
                      </a:r>
                      <a:r>
                        <a:rPr lang="en-US" sz="950" baseline="0" dirty="0" err="1" smtClean="0">
                          <a:latin typeface="Liberation Sans" panose="020B0604020202020204" pitchFamily="34" charset="0"/>
                          <a:cs typeface="Liberation Sans" panose="020B0604020202020204" pitchFamily="34" charset="0"/>
                        </a:rPr>
                        <a:t>kullanım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örneklerinin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çoğunu</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kapsayacak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eksiksiz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olarak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yapılmasının</a:t>
                      </a:r>
                      <a:r>
                        <a:rPr lang="en-US" sz="950" baseline="0" dirty="0" smtClean="0">
                          <a:latin typeface="Liberation Sans" panose="020B0604020202020204" pitchFamily="34" charset="0"/>
                          <a:cs typeface="Liberation Sans" panose="020B0604020202020204" pitchFamily="34" charset="0"/>
                        </a:rPr>
                        <a:t> OWASP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ne </a:t>
                      </a:r>
                      <a:r>
                        <a:rPr lang="en-US" sz="950" baseline="0" dirty="0" err="1" smtClean="0">
                          <a:latin typeface="Liberation Sans" panose="020B0604020202020204" pitchFamily="34" charset="0"/>
                          <a:cs typeface="Liberation Sans" panose="020B0604020202020204" pitchFamily="34" charset="0"/>
                        </a:rPr>
                        <a:t>kadar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önemli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olduğunu</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göstermektedir</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OWASP İlk 10</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çalışmasının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asıl</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amacı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geliştiriciler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yöneticiler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arasında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farkındalık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oluşturmak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olsa</a:t>
                      </a:r>
                      <a:r>
                        <a:rPr lang="en-US" sz="950" baseline="0" dirty="0" smtClean="0">
                          <a:latin typeface="Liberation Sans" panose="020B0604020202020204" pitchFamily="34" charset="0"/>
                          <a:cs typeface="Liberation Sans" panose="020B0604020202020204" pitchFamily="34" charset="0"/>
                        </a:rPr>
                        <a:t> da, </a:t>
                      </a:r>
                      <a:r>
                        <a:rPr lang="en-US" sz="950" baseline="0" dirty="0" err="1" smtClean="0">
                          <a:latin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standardı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haline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gelmiştir</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Bu </a:t>
                      </a:r>
                      <a:r>
                        <a:rPr lang="en-US" sz="950" dirty="0" err="1" smtClean="0">
                          <a:latin typeface="Liberation Sans" panose="020B0604020202020204" pitchFamily="34" charset="0"/>
                          <a:cs typeface="Liberation Sans" panose="020B0604020202020204" pitchFamily="34" charset="0"/>
                        </a:rPr>
                        <a:t>sürümde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uygulama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güvenliği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programlarında</a:t>
                      </a:r>
                      <a:r>
                        <a:rPr lang="en-US" sz="950" dirty="0" smtClean="0">
                          <a:latin typeface="Liberation Sans" panose="020B0604020202020204" pitchFamily="34" charset="0"/>
                          <a:cs typeface="Liberation Sans" panose="020B0604020202020204" pitchFamily="34" charset="0"/>
                        </a:rPr>
                        <a:t> OWASP İlk 10’un </a:t>
                      </a:r>
                      <a:r>
                        <a:rPr lang="en-US" sz="950" dirty="0" err="1" smtClean="0">
                          <a:latin typeface="Liberation Sans" panose="020B0604020202020204" pitchFamily="34" charset="0"/>
                          <a:cs typeface="Liberation Sans" panose="020B0604020202020204" pitchFamily="34" charset="0"/>
                        </a:rPr>
                        <a:t>benimsenmesine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yardımcı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olmak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sorunlar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çözüm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önerileri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kısa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test </a:t>
                      </a:r>
                      <a:r>
                        <a:rPr lang="en-US" sz="950" baseline="0" dirty="0" err="1" smtClean="0">
                          <a:latin typeface="Liberation Sans" panose="020B0604020202020204" pitchFamily="34" charset="0"/>
                          <a:cs typeface="Liberation Sans" panose="020B0604020202020204" pitchFamily="34" charset="0"/>
                        </a:rPr>
                        <a:t>edilebilir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şekilde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yazılmıştır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Gerçek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standart</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gerekiyorsa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büyük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kuruluşlara</a:t>
                      </a:r>
                      <a:r>
                        <a:rPr lang="en-US" sz="95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hlinkClick r:id="rId4"/>
                        </a:rPr>
                        <a:t>OWASP </a:t>
                      </a:r>
                      <a:r>
                        <a:rPr lang="en-US" sz="950" dirty="0" err="1" smtClean="0">
                          <a:latin typeface="Liberation Sans" panose="020B0604020202020204" pitchFamily="34" charset="0"/>
                          <a:cs typeface="Liberation Sans" panose="020B0604020202020204" pitchFamily="34" charset="0"/>
                          <a:hlinkClick r:id="rId4"/>
                        </a:rPr>
                        <a:t>Uygulama</a:t>
                      </a:r>
                      <a:r>
                        <a:rPr lang="en-US" sz="950" dirty="0" smtClean="0">
                          <a:latin typeface="Liberation Sans" panose="020B0604020202020204" pitchFamily="34" charset="0"/>
                          <a:cs typeface="Liberation Sans" panose="020B0604020202020204" pitchFamily="34" charset="0"/>
                          <a:hlinkClick r:id="rId4"/>
                        </a:rPr>
                        <a:t> </a:t>
                      </a:r>
                      <a:r>
                        <a:rPr lang="en-US" sz="950" dirty="0" err="1" smtClean="0">
                          <a:latin typeface="Liberation Sans" panose="020B0604020202020204" pitchFamily="34" charset="0"/>
                          <a:cs typeface="Liberation Sans" panose="020B0604020202020204" pitchFamily="34" charset="0"/>
                          <a:hlinkClick r:id="rId4"/>
                        </a:rPr>
                        <a:t>Güvenliği</a:t>
                      </a:r>
                      <a:r>
                        <a:rPr lang="en-US" sz="950" dirty="0" smtClean="0">
                          <a:latin typeface="Liberation Sans" panose="020B0604020202020204" pitchFamily="34" charset="0"/>
                          <a:cs typeface="Liberation Sans" panose="020B0604020202020204" pitchFamily="34" charset="0"/>
                          <a:hlinkClick r:id="rId4"/>
                        </a:rPr>
                        <a:t> </a:t>
                      </a:r>
                      <a:r>
                        <a:rPr lang="en-US" sz="950" dirty="0" err="1" smtClean="0">
                          <a:latin typeface="Liberation Sans" panose="020B0604020202020204" pitchFamily="34" charset="0"/>
                          <a:cs typeface="Liberation Sans" panose="020B0604020202020204" pitchFamily="34" charset="0"/>
                          <a:hlinkClick r:id="rId4"/>
                        </a:rPr>
                        <a:t>Doğrulama</a:t>
                      </a:r>
                      <a:r>
                        <a:rPr lang="en-US" sz="950" dirty="0" smtClean="0">
                          <a:latin typeface="Liberation Sans" panose="020B0604020202020204" pitchFamily="34" charset="0"/>
                          <a:cs typeface="Liberation Sans" panose="020B0604020202020204" pitchFamily="34" charset="0"/>
                          <a:hlinkClick r:id="rId4"/>
                        </a:rPr>
                        <a:t> </a:t>
                      </a:r>
                      <a:r>
                        <a:rPr lang="en-US" sz="950" dirty="0" err="1" smtClean="0">
                          <a:latin typeface="Liberation Sans" panose="020B0604020202020204" pitchFamily="34" charset="0"/>
                          <a:cs typeface="Liberation Sans" panose="020B0604020202020204" pitchFamily="34" charset="0"/>
                          <a:hlinkClick r:id="rId4"/>
                        </a:rPr>
                        <a:t>Standardı’nı</a:t>
                      </a:r>
                      <a:r>
                        <a:rPr lang="en-US" sz="950" dirty="0" smtClean="0">
                          <a:latin typeface="Liberation Sans" panose="020B0604020202020204" pitchFamily="34" charset="0"/>
                          <a:cs typeface="Liberation Sans" panose="020B0604020202020204" pitchFamily="34" charset="0"/>
                          <a:hlinkClick r:id="rId4"/>
                        </a:rPr>
                        <a:t> </a:t>
                      </a:r>
                      <a:r>
                        <a:rPr lang="en-US" sz="950" dirty="0">
                          <a:latin typeface="Liberation Sans" panose="020B0604020202020204" pitchFamily="34" charset="0"/>
                          <a:cs typeface="Liberation Sans" panose="020B0604020202020204" pitchFamily="34" charset="0"/>
                          <a:hlinkClick r:id="rId4"/>
                        </a:rPr>
                        <a:t>(ASVS)</a:t>
                      </a:r>
                      <a:r>
                        <a:rPr lang="en-US" sz="950" dirty="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kullanmalarını</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öneriyoruz</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ancak</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çoğu</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kurum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cs typeface="Liberation Sans" panose="020B0604020202020204" pitchFamily="34" charset="0"/>
                        </a:rPr>
                        <a:t> OWASP İlk 10 </a:t>
                      </a:r>
                      <a:r>
                        <a:rPr lang="en-US" sz="950" dirty="0" err="1" smtClean="0">
                          <a:latin typeface="Liberation Sans" panose="020B0604020202020204" pitchFamily="34" charset="0"/>
                          <a:cs typeface="Liberation Sans" panose="020B0604020202020204" pitchFamily="34" charset="0"/>
                        </a:rPr>
                        <a:t>uygulama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güvenliği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alanında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önemli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başlangıç</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olacaktır</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a:spcBef>
                          <a:spcPts val="200"/>
                        </a:spcBef>
                        <a:spcAft>
                          <a:spcPts val="600"/>
                        </a:spcAft>
                      </a:pPr>
                      <a:r>
                        <a:rPr lang="en-US" sz="950" b="1" dirty="0" err="1" smtClean="0">
                          <a:latin typeface="Liberation Sans" panose="020B0604020202020204" pitchFamily="34" charset="0"/>
                          <a:cs typeface="Liberation Sans" panose="020B0604020202020204" pitchFamily="34" charset="0"/>
                          <a:hlinkClick r:id="rId5" action="ppaction://hlinksldjump"/>
                        </a:rPr>
                        <a:t>Geliştiriciler</a:t>
                      </a:r>
                      <a:r>
                        <a:rPr lang="en-US" sz="950" b="1" baseline="0" dirty="0" smtClean="0">
                          <a:latin typeface="Liberation Sans" panose="020B0604020202020204" pitchFamily="34" charset="0"/>
                          <a:cs typeface="Liberation Sans" panose="020B0604020202020204" pitchFamily="34" charset="0"/>
                          <a:hlinkClick r:id="rId5" action="ppaction://hlinksldjump"/>
                        </a:rPr>
                        <a:t> </a:t>
                      </a:r>
                      <a:r>
                        <a:rPr lang="en-US" sz="950" b="1" baseline="0" dirty="0" err="1" smtClean="0">
                          <a:latin typeface="Liberation Sans" panose="020B0604020202020204" pitchFamily="34" charset="0"/>
                          <a:cs typeface="Liberation Sans" panose="020B0604020202020204" pitchFamily="34" charset="0"/>
                          <a:hlinkClick r:id="rId5" action="ppaction://hlinksldjump"/>
                        </a:rPr>
                        <a:t>için</a:t>
                      </a:r>
                      <a:r>
                        <a:rPr lang="en-US" sz="950" b="1" baseline="0" dirty="0" smtClean="0">
                          <a:latin typeface="Liberation Sans" panose="020B0604020202020204" pitchFamily="34" charset="0"/>
                          <a:cs typeface="Liberation Sans" panose="020B0604020202020204" pitchFamily="34" charset="0"/>
                          <a:hlinkClick r:id="rId5" action="ppaction://hlinksldjump"/>
                        </a:rPr>
                        <a:t> </a:t>
                      </a:r>
                      <a:r>
                        <a:rPr lang="en-US" sz="950" b="1" baseline="0" dirty="0" err="1" smtClean="0">
                          <a:latin typeface="Liberation Sans" panose="020B0604020202020204" pitchFamily="34" charset="0"/>
                          <a:cs typeface="Liberation Sans" panose="020B0604020202020204" pitchFamily="34" charset="0"/>
                          <a:hlinkClick r:id="rId5" action="ppaction://hlinksldjump"/>
                        </a:rPr>
                        <a:t>Bir</a:t>
                      </a:r>
                      <a:r>
                        <a:rPr lang="en-US" sz="950" b="1" baseline="0" dirty="0" smtClean="0">
                          <a:latin typeface="Liberation Sans" panose="020B0604020202020204" pitchFamily="34" charset="0"/>
                          <a:cs typeface="Liberation Sans" panose="020B0604020202020204" pitchFamily="34" charset="0"/>
                          <a:hlinkClick r:id="rId5" action="ppaction://hlinksldjump"/>
                        </a:rPr>
                        <a:t> </a:t>
                      </a:r>
                      <a:r>
                        <a:rPr lang="en-US" sz="950" b="1" baseline="0" dirty="0" err="1" smtClean="0">
                          <a:latin typeface="Liberation Sans" panose="020B0604020202020204" pitchFamily="34" charset="0"/>
                          <a:cs typeface="Liberation Sans" panose="020B0604020202020204" pitchFamily="34" charset="0"/>
                          <a:hlinkClick r:id="rId5" action="ppaction://hlinksldjump"/>
                        </a:rPr>
                        <a:t>Sonraki</a:t>
                      </a:r>
                      <a:r>
                        <a:rPr lang="en-US" sz="950" b="1" baseline="0" dirty="0" smtClean="0">
                          <a:latin typeface="Liberation Sans" panose="020B0604020202020204" pitchFamily="34" charset="0"/>
                          <a:cs typeface="Liberation Sans" panose="020B0604020202020204" pitchFamily="34" charset="0"/>
                          <a:hlinkClick r:id="rId5" action="ppaction://hlinksldjump"/>
                        </a:rPr>
                        <a:t> </a:t>
                      </a:r>
                      <a:r>
                        <a:rPr lang="en-US" sz="950" b="1" baseline="0" dirty="0" err="1" smtClean="0">
                          <a:latin typeface="Liberation Sans" panose="020B0604020202020204" pitchFamily="34" charset="0"/>
                          <a:cs typeface="Liberation Sans" panose="020B0604020202020204" pitchFamily="34" charset="0"/>
                          <a:hlinkClick r:id="rId5" action="ppaction://hlinksldjump"/>
                        </a:rPr>
                        <a:t>Adım</a:t>
                      </a:r>
                      <a:r>
                        <a:rPr lang="en-US" sz="950"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hlinkClick r:id="rId6" action="ppaction://hlinksldjump"/>
                        </a:rPr>
                        <a:t>Güvenlik</a:t>
                      </a:r>
                      <a:r>
                        <a:rPr lang="en-US" sz="950" b="1" dirty="0" smtClean="0">
                          <a:latin typeface="Liberation Sans" panose="020B0604020202020204" pitchFamily="34" charset="0"/>
                          <a:cs typeface="Liberation Sans" panose="020B0604020202020204" pitchFamily="34" charset="0"/>
                          <a:hlinkClick r:id="rId6" action="ppaction://hlinksldjump"/>
                        </a:rPr>
                        <a:t> </a:t>
                      </a:r>
                      <a:r>
                        <a:rPr lang="en-US" sz="950" b="1" dirty="0" err="1" smtClean="0">
                          <a:latin typeface="Liberation Sans" panose="020B0604020202020204" pitchFamily="34" charset="0"/>
                          <a:cs typeface="Liberation Sans" panose="020B0604020202020204" pitchFamily="34" charset="0"/>
                          <a:hlinkClick r:id="rId6" action="ppaction://hlinksldjump"/>
                        </a:rPr>
                        <a:t>Testi</a:t>
                      </a:r>
                      <a:r>
                        <a:rPr lang="en-US" sz="950" b="1" baseline="0" dirty="0" smtClean="0">
                          <a:latin typeface="Liberation Sans" panose="020B0604020202020204" pitchFamily="34" charset="0"/>
                          <a:cs typeface="Liberation Sans" panose="020B0604020202020204" pitchFamily="34" charset="0"/>
                          <a:hlinkClick r:id="rId6" action="ppaction://hlinksldjump"/>
                        </a:rPr>
                        <a:t> </a:t>
                      </a:r>
                      <a:r>
                        <a:rPr lang="en-US" sz="950" b="1" baseline="0" dirty="0" err="1" smtClean="0">
                          <a:latin typeface="Liberation Sans" panose="020B0604020202020204" pitchFamily="34" charset="0"/>
                          <a:cs typeface="Liberation Sans" panose="020B0604020202020204" pitchFamily="34" charset="0"/>
                          <a:hlinkClick r:id="rId6" action="ppaction://hlinksldjump"/>
                        </a:rPr>
                        <a:t>Ekipleri</a:t>
                      </a:r>
                      <a:r>
                        <a:rPr lang="en-US" sz="950" b="1" baseline="0" dirty="0" smtClean="0">
                          <a:latin typeface="Liberation Sans" panose="020B0604020202020204" pitchFamily="34" charset="0"/>
                          <a:cs typeface="Liberation Sans" panose="020B0604020202020204" pitchFamily="34" charset="0"/>
                          <a:hlinkClick r:id="rId6" action="ppaction://hlinksldjump"/>
                        </a:rPr>
                        <a:t> </a:t>
                      </a:r>
                      <a:r>
                        <a:rPr lang="en-US" sz="950" b="1" baseline="0" dirty="0" err="1" smtClean="0">
                          <a:latin typeface="Liberation Sans" panose="020B0604020202020204" pitchFamily="34" charset="0"/>
                          <a:cs typeface="Liberation Sans" panose="020B0604020202020204" pitchFamily="34" charset="0"/>
                          <a:hlinkClick r:id="rId6" action="ppaction://hlinksldjump"/>
                        </a:rPr>
                        <a:t>için</a:t>
                      </a:r>
                      <a:r>
                        <a:rPr lang="en-US" sz="950" b="1" baseline="0" dirty="0" smtClean="0">
                          <a:latin typeface="Liberation Sans" panose="020B0604020202020204" pitchFamily="34" charset="0"/>
                          <a:cs typeface="Liberation Sans" panose="020B0604020202020204" pitchFamily="34" charset="0"/>
                          <a:hlinkClick r:id="rId6" action="ppaction://hlinksldjump"/>
                        </a:rPr>
                        <a:t> </a:t>
                      </a:r>
                      <a:r>
                        <a:rPr lang="en-US" sz="950" b="1" baseline="0" dirty="0" err="1" smtClean="0">
                          <a:latin typeface="Liberation Sans" panose="020B0604020202020204" pitchFamily="34" charset="0"/>
                          <a:cs typeface="Liberation Sans" panose="020B0604020202020204" pitchFamily="34" charset="0"/>
                          <a:hlinkClick r:id="rId6" action="ppaction://hlinksldjump"/>
                        </a:rPr>
                        <a:t>Bir</a:t>
                      </a:r>
                      <a:r>
                        <a:rPr lang="en-US" sz="950" b="1" baseline="0" dirty="0" smtClean="0">
                          <a:latin typeface="Liberation Sans" panose="020B0604020202020204" pitchFamily="34" charset="0"/>
                          <a:cs typeface="Liberation Sans" panose="020B0604020202020204" pitchFamily="34" charset="0"/>
                          <a:hlinkClick r:id="rId6" action="ppaction://hlinksldjump"/>
                        </a:rPr>
                        <a:t> </a:t>
                      </a:r>
                      <a:r>
                        <a:rPr lang="en-US" sz="950" b="1" baseline="0" dirty="0" err="1" smtClean="0">
                          <a:latin typeface="Liberation Sans" panose="020B0604020202020204" pitchFamily="34" charset="0"/>
                          <a:cs typeface="Liberation Sans" panose="020B0604020202020204" pitchFamily="34" charset="0"/>
                          <a:hlinkClick r:id="rId6" action="ppaction://hlinksldjump"/>
                        </a:rPr>
                        <a:t>Sonraki</a:t>
                      </a:r>
                      <a:r>
                        <a:rPr lang="en-US" sz="950" b="1" baseline="0" dirty="0" smtClean="0">
                          <a:latin typeface="Liberation Sans" panose="020B0604020202020204" pitchFamily="34" charset="0"/>
                          <a:cs typeface="Liberation Sans" panose="020B0604020202020204" pitchFamily="34" charset="0"/>
                          <a:hlinkClick r:id="rId6" action="ppaction://hlinksldjump"/>
                        </a:rPr>
                        <a:t> </a:t>
                      </a:r>
                      <a:r>
                        <a:rPr lang="en-US" sz="950" b="1" baseline="0" dirty="0" err="1" smtClean="0">
                          <a:latin typeface="Liberation Sans" panose="020B0604020202020204" pitchFamily="34" charset="0"/>
                          <a:cs typeface="Liberation Sans" panose="020B0604020202020204" pitchFamily="34" charset="0"/>
                          <a:hlinkClick r:id="rId6" action="ppaction://hlinksldjump"/>
                        </a:rPr>
                        <a:t>Adım</a:t>
                      </a:r>
                      <a:r>
                        <a:rPr lang="en-US" sz="950" b="0" baseline="0" dirty="0" smtClean="0">
                          <a:latin typeface="Liberation Sans" panose="020B0604020202020204" pitchFamily="34" charset="0"/>
                          <a:cs typeface="Liberation Sans" panose="020B0604020202020204" pitchFamily="34" charset="0"/>
                        </a:rPr>
                        <a:t>, </a:t>
                      </a:r>
                      <a:r>
                        <a:rPr lang="en-US" sz="950" dirty="0" smtClean="0">
                          <a:latin typeface="Liberation Sans" panose="020B0604020202020204" pitchFamily="34" charset="0"/>
                          <a:cs typeface="Liberation Sans" panose="020B0604020202020204" pitchFamily="34" charset="0"/>
                        </a:rPr>
                        <a:t>CIO </a:t>
                      </a:r>
                      <a:r>
                        <a:rPr lang="en-US" sz="950" dirty="0" err="1" smtClean="0">
                          <a:latin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CISO’lar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uygun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olan</a:t>
                      </a:r>
                      <a:r>
                        <a:rPr lang="en-US" sz="950"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hlinkClick r:id="rId6" action="ppaction://hlinksldjump"/>
                        </a:rPr>
                        <a:t>Kurumlar</a:t>
                      </a:r>
                      <a:r>
                        <a:rPr lang="en-US" sz="950" b="1" dirty="0" smtClean="0">
                          <a:latin typeface="Liberation Sans" panose="020B0604020202020204" pitchFamily="34" charset="0"/>
                          <a:cs typeface="Liberation Sans" panose="020B0604020202020204" pitchFamily="34" charset="0"/>
                          <a:hlinkClick r:id="rId6" action="ppaction://hlinksldjump"/>
                        </a:rPr>
                        <a:t> </a:t>
                      </a:r>
                      <a:r>
                        <a:rPr lang="en-US" sz="950" b="1" dirty="0" err="1" smtClean="0">
                          <a:latin typeface="Liberation Sans" panose="020B0604020202020204" pitchFamily="34" charset="0"/>
                          <a:cs typeface="Liberation Sans" panose="020B0604020202020204" pitchFamily="34" charset="0"/>
                          <a:hlinkClick r:id="rId6" action="ppaction://hlinksldjump"/>
                        </a:rPr>
                        <a:t>için</a:t>
                      </a:r>
                      <a:r>
                        <a:rPr lang="en-US" sz="950" b="1" dirty="0" smtClean="0">
                          <a:latin typeface="Liberation Sans" panose="020B0604020202020204" pitchFamily="34" charset="0"/>
                          <a:cs typeface="Liberation Sans" panose="020B0604020202020204" pitchFamily="34" charset="0"/>
                          <a:hlinkClick r:id="rId6" action="ppaction://hlinksldjump"/>
                        </a:rPr>
                        <a:t> </a:t>
                      </a:r>
                      <a:r>
                        <a:rPr lang="en-US" sz="950" b="1" dirty="0" err="1" smtClean="0">
                          <a:latin typeface="Liberation Sans" panose="020B0604020202020204" pitchFamily="34" charset="0"/>
                          <a:cs typeface="Liberation Sans" panose="020B0604020202020204" pitchFamily="34" charset="0"/>
                          <a:hlinkClick r:id="rId6" action="ppaction://hlinksldjump"/>
                        </a:rPr>
                        <a:t>Bir</a:t>
                      </a:r>
                      <a:r>
                        <a:rPr lang="en-US" sz="950" b="1" dirty="0" smtClean="0">
                          <a:latin typeface="Liberation Sans" panose="020B0604020202020204" pitchFamily="34" charset="0"/>
                          <a:cs typeface="Liberation Sans" panose="020B0604020202020204" pitchFamily="34" charset="0"/>
                          <a:hlinkClick r:id="rId6" action="ppaction://hlinksldjump"/>
                        </a:rPr>
                        <a:t> </a:t>
                      </a:r>
                      <a:r>
                        <a:rPr lang="en-US" sz="950" b="1" dirty="0" err="1" smtClean="0">
                          <a:latin typeface="Liberation Sans" panose="020B0604020202020204" pitchFamily="34" charset="0"/>
                          <a:cs typeface="Liberation Sans" panose="020B0604020202020204" pitchFamily="34" charset="0"/>
                          <a:hlinkClick r:id="rId6" action="ppaction://hlinksldjump"/>
                        </a:rPr>
                        <a:t>Sonraki</a:t>
                      </a:r>
                      <a:r>
                        <a:rPr lang="en-US" sz="950" b="1" dirty="0" smtClean="0">
                          <a:latin typeface="Liberation Sans" panose="020B0604020202020204" pitchFamily="34" charset="0"/>
                          <a:cs typeface="Liberation Sans" panose="020B0604020202020204" pitchFamily="34" charset="0"/>
                          <a:hlinkClick r:id="rId6" action="ppaction://hlinksldjump"/>
                        </a:rPr>
                        <a:t> </a:t>
                      </a:r>
                      <a:r>
                        <a:rPr lang="en-US" sz="950" b="1" dirty="0" err="1" smtClean="0">
                          <a:latin typeface="Liberation Sans" panose="020B0604020202020204" pitchFamily="34" charset="0"/>
                          <a:cs typeface="Liberation Sans" panose="020B0604020202020204" pitchFamily="34" charset="0"/>
                          <a:hlinkClick r:id="rId6" action="ppaction://hlinksldjump"/>
                        </a:rPr>
                        <a:t>Adım</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ve</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uygulama</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yöneticileri</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veya</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uygulama</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yaşam</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döngüsünden</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sorumlu</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olan</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kişiler</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için</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uygun</a:t>
                      </a:r>
                      <a:r>
                        <a:rPr lang="en-US" sz="950" b="0" baseline="0" dirty="0" smtClean="0">
                          <a:latin typeface="Liberation Sans" panose="020B0604020202020204" pitchFamily="34" charset="0"/>
                          <a:cs typeface="Liberation Sans" panose="020B0604020202020204" pitchFamily="34" charset="0"/>
                        </a:rPr>
                        <a:t> </a:t>
                      </a:r>
                      <a:r>
                        <a:rPr lang="en-US" sz="950" b="0" baseline="0" dirty="0" err="1" smtClean="0">
                          <a:latin typeface="Liberation Sans" panose="020B0604020202020204" pitchFamily="34" charset="0"/>
                          <a:cs typeface="Liberation Sans" panose="020B0604020202020204" pitchFamily="34" charset="0"/>
                        </a:rPr>
                        <a:t>olan</a:t>
                      </a:r>
                      <a:r>
                        <a:rPr lang="en-US" sz="950" dirty="0" smtClean="0">
                          <a:latin typeface="Liberation Sans" panose="020B0604020202020204" pitchFamily="34" charset="0"/>
                          <a:cs typeface="Liberation Sans" panose="020B0604020202020204" pitchFamily="34" charset="0"/>
                        </a:rPr>
                        <a:t> </a:t>
                      </a:r>
                      <a:r>
                        <a:rPr lang="en-US" sz="950" b="1" dirty="0" err="1" smtClean="0">
                          <a:latin typeface="Liberation Sans" panose="020B0604020202020204" pitchFamily="34" charset="0"/>
                          <a:cs typeface="Liberation Sans" panose="020B0604020202020204" pitchFamily="34" charset="0"/>
                          <a:hlinkClick r:id="rId7" action="ppaction://hlinksldjump"/>
                        </a:rPr>
                        <a:t>Uygulama</a:t>
                      </a:r>
                      <a:r>
                        <a:rPr lang="en-US" sz="950" b="1" dirty="0" smtClean="0">
                          <a:latin typeface="Liberation Sans" panose="020B0604020202020204" pitchFamily="34" charset="0"/>
                          <a:cs typeface="Liberation Sans" panose="020B0604020202020204" pitchFamily="34" charset="0"/>
                          <a:hlinkClick r:id="rId7" action="ppaction://hlinksldjump"/>
                        </a:rPr>
                        <a:t> </a:t>
                      </a:r>
                      <a:r>
                        <a:rPr lang="en-US" sz="950" b="1" dirty="0" err="1" smtClean="0">
                          <a:latin typeface="Liberation Sans" panose="020B0604020202020204" pitchFamily="34" charset="0"/>
                          <a:cs typeface="Liberation Sans" panose="020B0604020202020204" pitchFamily="34" charset="0"/>
                          <a:hlinkClick r:id="rId7" action="ppaction://hlinksldjump"/>
                        </a:rPr>
                        <a:t>Yöneticileri</a:t>
                      </a:r>
                      <a:r>
                        <a:rPr lang="en-US" sz="950" b="1" dirty="0" smtClean="0">
                          <a:latin typeface="Liberation Sans" panose="020B0604020202020204" pitchFamily="34" charset="0"/>
                          <a:cs typeface="Liberation Sans" panose="020B0604020202020204" pitchFamily="34" charset="0"/>
                          <a:hlinkClick r:id="rId7" action="ppaction://hlinksldjump"/>
                        </a:rPr>
                        <a:t> </a:t>
                      </a:r>
                      <a:r>
                        <a:rPr lang="en-US" sz="950" b="1" dirty="0" err="1" smtClean="0">
                          <a:latin typeface="Liberation Sans" panose="020B0604020202020204" pitchFamily="34" charset="0"/>
                          <a:cs typeface="Liberation Sans" panose="020B0604020202020204" pitchFamily="34" charset="0"/>
                          <a:hlinkClick r:id="rId7" action="ppaction://hlinksldjump"/>
                        </a:rPr>
                        <a:t>için</a:t>
                      </a:r>
                      <a:r>
                        <a:rPr lang="en-US" sz="950" b="1" dirty="0" smtClean="0">
                          <a:latin typeface="Liberation Sans" panose="020B0604020202020204" pitchFamily="34" charset="0"/>
                          <a:cs typeface="Liberation Sans" panose="020B0604020202020204" pitchFamily="34" charset="0"/>
                          <a:hlinkClick r:id="rId7" action="ppaction://hlinksldjump"/>
                        </a:rPr>
                        <a:t> </a:t>
                      </a:r>
                      <a:r>
                        <a:rPr lang="en-US" sz="950" b="1" dirty="0" err="1" smtClean="0">
                          <a:latin typeface="Liberation Sans" panose="020B0604020202020204" pitchFamily="34" charset="0"/>
                          <a:cs typeface="Liberation Sans" panose="020B0604020202020204" pitchFamily="34" charset="0"/>
                          <a:hlinkClick r:id="rId7" action="ppaction://hlinksldjump"/>
                        </a:rPr>
                        <a:t>Bir</a:t>
                      </a:r>
                      <a:r>
                        <a:rPr lang="en-US" sz="950" b="1" dirty="0" smtClean="0">
                          <a:latin typeface="Liberation Sans" panose="020B0604020202020204" pitchFamily="34" charset="0"/>
                          <a:cs typeface="Liberation Sans" panose="020B0604020202020204" pitchFamily="34" charset="0"/>
                          <a:hlinkClick r:id="rId7" action="ppaction://hlinksldjump"/>
                        </a:rPr>
                        <a:t> </a:t>
                      </a:r>
                      <a:r>
                        <a:rPr lang="en-US" sz="950" b="1" dirty="0" err="1" smtClean="0">
                          <a:latin typeface="Liberation Sans" panose="020B0604020202020204" pitchFamily="34" charset="0"/>
                          <a:cs typeface="Liberation Sans" panose="020B0604020202020204" pitchFamily="34" charset="0"/>
                          <a:hlinkClick r:id="rId7" action="ppaction://hlinksldjump"/>
                        </a:rPr>
                        <a:t>Sonraki</a:t>
                      </a:r>
                      <a:r>
                        <a:rPr lang="en-US" sz="950" b="1" dirty="0" smtClean="0">
                          <a:latin typeface="Liberation Sans" panose="020B0604020202020204" pitchFamily="34" charset="0"/>
                          <a:cs typeface="Liberation Sans" panose="020B0604020202020204" pitchFamily="34" charset="0"/>
                          <a:hlinkClick r:id="rId7" action="ppaction://hlinksldjump"/>
                        </a:rPr>
                        <a:t> </a:t>
                      </a:r>
                      <a:r>
                        <a:rPr lang="en-US" sz="950" b="1" dirty="0" err="1" smtClean="0">
                          <a:latin typeface="Liberation Sans" panose="020B0604020202020204" pitchFamily="34" charset="0"/>
                          <a:cs typeface="Liberation Sans" panose="020B0604020202020204" pitchFamily="34" charset="0"/>
                          <a:hlinkClick r:id="rId7" action="ppaction://hlinksldjump"/>
                        </a:rPr>
                        <a:t>Adım</a:t>
                      </a:r>
                      <a:r>
                        <a:rPr lang="en-US" sz="950" b="1"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kısımları</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dahil</a:t>
                      </a:r>
                      <a:r>
                        <a:rPr lang="en-US" sz="950" dirty="0" smtClean="0">
                          <a:latin typeface="Liberation Sans" panose="020B0604020202020204" pitchFamily="34" charset="0"/>
                          <a:cs typeface="Liberation Sans" panose="020B0604020202020204" pitchFamily="34" charset="0"/>
                        </a:rPr>
                        <a:t> OWASP İlk 10’un </a:t>
                      </a:r>
                      <a:r>
                        <a:rPr lang="en-US" sz="950" dirty="0" err="1" smtClean="0">
                          <a:latin typeface="Liberation Sans" panose="020B0604020202020204" pitchFamily="34" charset="0"/>
                          <a:cs typeface="Liberation Sans" panose="020B0604020202020204" pitchFamily="34" charset="0"/>
                        </a:rPr>
                        <a:t>farklı</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kullanıcıları</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için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bir</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takım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tavsiye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edilen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sonraki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adım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bölümleri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yazılmıştır</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a:spcBef>
                          <a:spcPts val="200"/>
                        </a:spcBef>
                        <a:spcAft>
                          <a:spcPts val="600"/>
                        </a:spcAft>
                      </a:pPr>
                      <a:r>
                        <a:rPr lang="en-US" sz="950" dirty="0" err="1" smtClean="0">
                          <a:latin typeface="Liberation Sans" panose="020B0604020202020204" pitchFamily="34" charset="0"/>
                          <a:cs typeface="Liberation Sans" panose="020B0604020202020204" pitchFamily="34" charset="0"/>
                        </a:rPr>
                        <a:t>Uzun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vadede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tüm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yazılım</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geliştirme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takımlarına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kurumlara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kendi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kültür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teknolojileri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ile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uyumlu</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programı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oluşturmalarını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tavsiye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ediyoruz</a:t>
                      </a:r>
                      <a:r>
                        <a:rPr lang="en-US" sz="950" baseline="0" dirty="0" smtClean="0">
                          <a:latin typeface="Liberation Sans" panose="020B0604020202020204" pitchFamily="34" charset="0"/>
                          <a:cs typeface="Liberation Sans" panose="020B0604020202020204" pitchFamily="34" charset="0"/>
                        </a:rPr>
                        <a:t>. Bu </a:t>
                      </a:r>
                      <a:r>
                        <a:rPr lang="en-US" sz="950" baseline="0" dirty="0" err="1" smtClean="0">
                          <a:latin typeface="Liberation Sans" panose="020B0604020202020204" pitchFamily="34" charset="0"/>
                          <a:cs typeface="Liberation Sans" panose="020B0604020202020204" pitchFamily="34" charset="0"/>
                        </a:rPr>
                        <a:t>programlar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sayı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olarak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çok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fazla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birbirlerinden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çok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farklı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olabilir</a:t>
                      </a:r>
                      <a:r>
                        <a:rPr lang="en-US" sz="950" baseline="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hlinkClick r:id="rId8"/>
                        </a:rPr>
                        <a:t>Yazılım</a:t>
                      </a:r>
                      <a:r>
                        <a:rPr lang="en-US" sz="950" dirty="0" smtClean="0">
                          <a:latin typeface="Liberation Sans" panose="020B0604020202020204" pitchFamily="34" charset="0"/>
                          <a:cs typeface="Liberation Sans" panose="020B0604020202020204" pitchFamily="34" charset="0"/>
                          <a:hlinkClick r:id="rId8"/>
                        </a:rPr>
                        <a:t> </a:t>
                      </a:r>
                      <a:r>
                        <a:rPr lang="en-US" sz="950" dirty="0" err="1" smtClean="0">
                          <a:latin typeface="Liberation Sans" panose="020B0604020202020204" pitchFamily="34" charset="0"/>
                          <a:cs typeface="Liberation Sans" panose="020B0604020202020204" pitchFamily="34" charset="0"/>
                          <a:hlinkClick r:id="rId8"/>
                        </a:rPr>
                        <a:t>Garanti</a:t>
                      </a:r>
                      <a:r>
                        <a:rPr lang="en-US" sz="950" dirty="0" smtClean="0">
                          <a:latin typeface="Liberation Sans" panose="020B0604020202020204" pitchFamily="34" charset="0"/>
                          <a:cs typeface="Liberation Sans" panose="020B0604020202020204" pitchFamily="34" charset="0"/>
                          <a:hlinkClick r:id="rId8"/>
                        </a:rPr>
                        <a:t> </a:t>
                      </a:r>
                      <a:r>
                        <a:rPr lang="en-US" sz="950" dirty="0" err="1" smtClean="0">
                          <a:latin typeface="Liberation Sans" panose="020B0604020202020204" pitchFamily="34" charset="0"/>
                          <a:cs typeface="Liberation Sans" panose="020B0604020202020204" pitchFamily="34" charset="0"/>
                          <a:hlinkClick r:id="rId8"/>
                        </a:rPr>
                        <a:t>Olgunluk</a:t>
                      </a:r>
                      <a:r>
                        <a:rPr lang="en-US" sz="950" dirty="0" smtClean="0">
                          <a:latin typeface="Liberation Sans" panose="020B0604020202020204" pitchFamily="34" charset="0"/>
                          <a:cs typeface="Liberation Sans" panose="020B0604020202020204" pitchFamily="34" charset="0"/>
                          <a:hlinkClick r:id="rId8"/>
                        </a:rPr>
                        <a:t> </a:t>
                      </a:r>
                      <a:r>
                        <a:rPr lang="en-US" sz="950" dirty="0" err="1" smtClean="0">
                          <a:latin typeface="Liberation Sans" panose="020B0604020202020204" pitchFamily="34" charset="0"/>
                          <a:cs typeface="Liberation Sans" panose="020B0604020202020204" pitchFamily="34" charset="0"/>
                          <a:hlinkClick r:id="rId8"/>
                        </a:rPr>
                        <a:t>Modeli’ni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kullanarak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organizasyonunuzun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güçlü</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yanlarını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programınızı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değerlendirmek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geliştirmek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kullanınız</a:t>
                      </a:r>
                      <a:r>
                        <a:rPr lang="en-US" sz="950" baseline="0" dirty="0" smtClean="0">
                          <a:latin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cs typeface="Liberation Sans" panose="020B0604020202020204" pitchFamily="34" charset="0"/>
                      </a:endParaRP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OWASP</a:t>
                      </a:r>
                      <a:r>
                        <a:rPr lang="en-US" sz="950" baseline="0" dirty="0" smtClean="0">
                          <a:latin typeface="Liberation Sans" panose="020B0604020202020204" pitchFamily="34" charset="0"/>
                          <a:cs typeface="Liberation Sans" panose="020B0604020202020204" pitchFamily="34" charset="0"/>
                        </a:rPr>
                        <a:t> İlk 10 </a:t>
                      </a:r>
                      <a:r>
                        <a:rPr lang="en-US" sz="950" baseline="0" dirty="0" err="1" smtClean="0">
                          <a:latin typeface="Liberation Sans" panose="020B0604020202020204" pitchFamily="34" charset="0"/>
                          <a:cs typeface="Liberation Sans" panose="020B0604020202020204" pitchFamily="34" charset="0"/>
                        </a:rPr>
                        <a:t>çalışmasının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uygulama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güvenliği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yapacağınız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çalışmalarda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kullanışlı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olmasını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umuyoruz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Sorularınız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yorumlarınız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düşünceleriniz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aşağıdaki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Github</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projesi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üzerinden</a:t>
                      </a:r>
                      <a:r>
                        <a:rPr lang="en-US" sz="950" baseline="0" dirty="0" smtClean="0">
                          <a:latin typeface="Liberation Sans" panose="020B0604020202020204" pitchFamily="34" charset="0"/>
                          <a:cs typeface="Liberation Sans" panose="020B0604020202020204" pitchFamily="34" charset="0"/>
                        </a:rPr>
                        <a:t> OWASP </a:t>
                      </a:r>
                      <a:r>
                        <a:rPr lang="en-US" sz="950" baseline="0" dirty="0" err="1" smtClean="0">
                          <a:latin typeface="Liberation Sans" panose="020B0604020202020204" pitchFamily="34" charset="0"/>
                          <a:cs typeface="Liberation Sans" panose="020B0604020202020204" pitchFamily="34" charset="0"/>
                        </a:rPr>
                        <a:t>ile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iletişime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geçebilirsiniz</a:t>
                      </a:r>
                      <a:r>
                        <a:rPr lang="en-US" sz="950" baseline="0" dirty="0" smtClean="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hlinkClick r:id="rId9"/>
                        </a:rPr>
                        <a:t>https</a:t>
                      </a:r>
                      <a:r>
                        <a:rPr lang="en-US" sz="950" dirty="0">
                          <a:latin typeface="Liberation Sans" panose="020B0604020202020204" pitchFamily="34" charset="0"/>
                          <a:cs typeface="Liberation Sans" panose="020B0604020202020204" pitchFamily="34" charset="0"/>
                          <a:hlinkClick r:id="rId9"/>
                        </a:rPr>
                        <a:t>://github.com/OWASP/Top10/issues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smtClean="0">
                          <a:latin typeface="Liberation Sans" panose="020B0604020202020204" pitchFamily="34" charset="0"/>
                          <a:cs typeface="Liberation Sans" panose="020B0604020202020204" pitchFamily="34" charset="0"/>
                        </a:rPr>
                        <a:t>OWASP İlk 10 </a:t>
                      </a:r>
                      <a:r>
                        <a:rPr lang="en-US" sz="950" dirty="0" err="1" smtClean="0">
                          <a:latin typeface="Liberation Sans" panose="020B0604020202020204" pitchFamily="34" charset="0"/>
                          <a:cs typeface="Liberation Sans" panose="020B0604020202020204" pitchFamily="34" charset="0"/>
                        </a:rPr>
                        <a:t>projesine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çevirilerine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aşağıdaki</a:t>
                      </a:r>
                      <a:r>
                        <a:rPr lang="en-US" sz="950" baseline="0" dirty="0" smtClean="0">
                          <a:latin typeface="Liberation Sans" panose="020B0604020202020204" pitchFamily="34" charset="0"/>
                          <a:cs typeface="Liberation Sans" panose="020B0604020202020204" pitchFamily="34" charset="0"/>
                        </a:rPr>
                        <a:t> link </a:t>
                      </a:r>
                      <a:r>
                        <a:rPr lang="en-US" sz="950" baseline="0" dirty="0" err="1" smtClean="0">
                          <a:latin typeface="Liberation Sans" panose="020B0604020202020204" pitchFamily="34" charset="0"/>
                          <a:cs typeface="Liberation Sans" panose="020B0604020202020204" pitchFamily="34" charset="0"/>
                        </a:rPr>
                        <a:t>üzerinden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erişebilirsiniz</a:t>
                      </a:r>
                      <a:r>
                        <a:rPr lang="en-US" sz="950" baseline="0" dirty="0" smtClean="0">
                          <a:latin typeface="Liberation Sans" panose="020B0604020202020204" pitchFamily="34" charset="0"/>
                          <a:cs typeface="Liberation Sans" panose="020B0604020202020204" pitchFamily="34" charset="0"/>
                        </a:rPr>
                        <a:t>:</a:t>
                      </a:r>
                    </a:p>
                    <a:p>
                      <a:pPr marL="1270">
                        <a:spcBef>
                          <a:spcPts val="200"/>
                        </a:spcBef>
                        <a:spcAft>
                          <a:spcPts val="600"/>
                        </a:spcAft>
                      </a:pPr>
                      <a:r>
                        <a:rPr lang="en-US" sz="950" dirty="0" smtClean="0">
                          <a:latin typeface="Liberation Sans" panose="020B0604020202020204" pitchFamily="34" charset="0"/>
                          <a:cs typeface="Liberation Sans" panose="020B0604020202020204" pitchFamily="34" charset="0"/>
                          <a:hlinkClick r:id="rId10"/>
                        </a:rPr>
                        <a:t>https</a:t>
                      </a:r>
                      <a:r>
                        <a:rPr lang="en-US" sz="950" dirty="0">
                          <a:latin typeface="Liberation Sans" panose="020B0604020202020204" pitchFamily="34" charset="0"/>
                          <a:cs typeface="Liberation Sans" panose="020B0604020202020204" pitchFamily="34" charset="0"/>
                          <a:hlinkClick r:id="rId10"/>
                        </a:rPr>
                        <a:t>://www.owasp.org/index.php/top10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smtClean="0">
                          <a:latin typeface="Liberation Sans" panose="020B0604020202020204" pitchFamily="34" charset="0"/>
                          <a:cs typeface="Liberation Sans" panose="020B0604020202020204" pitchFamily="34" charset="0"/>
                        </a:rPr>
                        <a:t>Son </a:t>
                      </a:r>
                      <a:r>
                        <a:rPr lang="en-US" sz="950" dirty="0" err="1" smtClean="0">
                          <a:latin typeface="Liberation Sans" panose="020B0604020202020204" pitchFamily="34" charset="0"/>
                          <a:cs typeface="Liberation Sans" panose="020B0604020202020204" pitchFamily="34" charset="0"/>
                        </a:rPr>
                        <a:t>olarak</a:t>
                      </a:r>
                      <a:r>
                        <a:rPr lang="en-US" sz="950" dirty="0" smtClean="0">
                          <a:latin typeface="Liberation Sans" panose="020B0604020202020204" pitchFamily="34" charset="0"/>
                          <a:cs typeface="Liberation Sans" panose="020B0604020202020204" pitchFamily="34" charset="0"/>
                        </a:rPr>
                        <a:t>, OWASP İlk 10 </a:t>
                      </a:r>
                      <a:r>
                        <a:rPr lang="en-US" sz="950" dirty="0" err="1" smtClean="0">
                          <a:latin typeface="Liberation Sans" panose="020B0604020202020204" pitchFamily="34" charset="0"/>
                          <a:cs typeface="Liberation Sans" panose="020B0604020202020204" pitchFamily="34" charset="0"/>
                        </a:rPr>
                        <a:t>projesinin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kurucu</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liderleri</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olan</a:t>
                      </a:r>
                      <a:r>
                        <a:rPr lang="en-US" sz="950" dirty="0" smtClean="0">
                          <a:latin typeface="Liberation Sans" panose="020B0604020202020204" pitchFamily="34" charset="0"/>
                          <a:cs typeface="Liberation Sans" panose="020B0604020202020204" pitchFamily="34" charset="0"/>
                        </a:rPr>
                        <a:t> Dave </a:t>
                      </a:r>
                      <a:r>
                        <a:rPr lang="en-US" sz="950" dirty="0" err="1" smtClean="0">
                          <a:latin typeface="Liberation Sans" panose="020B0604020202020204" pitchFamily="34" charset="0"/>
                          <a:cs typeface="Liberation Sans" panose="020B0604020202020204" pitchFamily="34" charset="0"/>
                        </a:rPr>
                        <a:t>Wichers</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ve</a:t>
                      </a:r>
                      <a:r>
                        <a:rPr lang="en-US" sz="950" dirty="0" smtClean="0">
                          <a:latin typeface="Liberation Sans" panose="020B0604020202020204" pitchFamily="34" charset="0"/>
                          <a:cs typeface="Liberation Sans" panose="020B0604020202020204" pitchFamily="34" charset="0"/>
                        </a:rPr>
                        <a:t> Jeff </a:t>
                      </a:r>
                      <a:r>
                        <a:rPr lang="en-US" sz="950" dirty="0" err="1" smtClean="0">
                          <a:latin typeface="Liberation Sans" panose="020B0604020202020204" pitchFamily="34" charset="0"/>
                          <a:cs typeface="Liberation Sans" panose="020B0604020202020204" pitchFamily="34" charset="0"/>
                        </a:rPr>
                        <a:t>Williams’a</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tüm</a:t>
                      </a:r>
                      <a:r>
                        <a:rPr lang="en-US" sz="95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topluluğun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yardımıyla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bu</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projeyi</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bitirme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konusunda</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bize</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olan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inançları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vetüm</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çabaları</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teşekkür</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etmek</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istiyoruz</a:t>
                      </a:r>
                      <a:r>
                        <a:rPr lang="en-US" sz="950" baseline="0" dirty="0" smtClean="0">
                          <a:latin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cs typeface="Liberation Sans" panose="020B0604020202020204" pitchFamily="34" charset="0"/>
                        </a:rPr>
                        <a:t>Teşekkürler</a:t>
                      </a:r>
                      <a:r>
                        <a:rPr lang="en-US" sz="950" baseline="0" dirty="0" smtClean="0">
                          <a:latin typeface="Liberation Sans" panose="020B0604020202020204" pitchFamily="34" charset="0"/>
                          <a:cs typeface="Liberation Sans" panose="020B0604020202020204" pitchFamily="34" charset="0"/>
                        </a:rPr>
                        <a:t>! </a:t>
                      </a: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err="1" smtClean="0">
                          <a:solidFill>
                            <a:schemeClr val="tx1"/>
                          </a:solidFill>
                          <a:latin typeface="Exo 2" panose="00000500000000000000" pitchFamily="2" charset="0"/>
                          <a:ea typeface="+mn-ea"/>
                          <a:cs typeface="+mn-cs"/>
                        </a:rPr>
                        <a:t>Teşekkürler</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1"/>
                        </a:rPr>
                        <a:t>Autodesk</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OWASP İlk 10 – 2017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projesine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sponsor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oldukları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teşekkürler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Açıklıklara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ait</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yaygınlık</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bilgilerini</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veya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diğer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yardımları</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sağlayan</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kurumlar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ve</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kişiler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Teşekkürler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sayfasında</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smtClean="0">
                          <a:latin typeface="Liberation Sans" panose="020B0604020202020204" pitchFamily="34" charset="0"/>
                          <a:ea typeface="Liberation Sans" panose="020B0604020202020204" pitchFamily="34" charset="0"/>
                          <a:cs typeface="Liberation Sans" panose="020B0604020202020204" pitchFamily="34" charset="0"/>
                        </a:rPr>
                        <a:t>listelenmiştir</a:t>
                      </a:r>
                      <a:r>
                        <a:rPr lang="en-US" sz="950" baseline="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err="1" smtClean="0">
                <a:solidFill>
                  <a:schemeClr val="bg1">
                    <a:lumMod val="50000"/>
                  </a:schemeClr>
                </a:solidFill>
              </a:rPr>
              <a:t>Önsöz</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656670482"/>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OWASP İlk 10 </a:t>
                      </a:r>
                      <a:r>
                        <a:rPr lang="en-US" sz="1600" b="1"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a:t>
                      </a:r>
                      <a:r>
                        <a:rPr lang="en-US" sz="1600" b="1" i="0" u="none" strike="noStrike" baseline="0"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baseline="0"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Projesine</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Hoş</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err="1"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Geldiniz</a:t>
                      </a:r>
                      <a:r>
                        <a:rPr lang="en-US" sz="1600" b="1" i="0" u="none" strike="noStrike" noProof="0" dirty="0" smtClean="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Bu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güncelleme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ikisi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topluluk</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tarafından</a:t>
                      </a:r>
                      <a:r>
                        <a:rPr lang="en-US" sz="950" b="0" i="0" u="none" strike="noStrike" baseline="0"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baseline="0" noProof="0" dirty="0" err="1" smtClean="0">
                          <a:solidFill>
                            <a:srgbClr val="000000"/>
                          </a:solidFill>
                          <a:latin typeface="Liberation Sans" panose="020B0604020202020204" pitchFamily="34" charset="0"/>
                          <a:cs typeface="Liberation Sans" panose="020B0604020202020204" pitchFamily="34" charset="0"/>
                        </a:rPr>
                        <a:t>seçilen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4" action="ppaction://hlinksldjump"/>
                        </a:rPr>
                        <a:t>A8:2017-Güvensiz </a:t>
                      </a:r>
                      <a:r>
                        <a:rPr lang="en-US" sz="950" b="1" i="0" u="none" strike="noStrike" noProof="0" dirty="0" err="1" smtClean="0">
                          <a:solidFill>
                            <a:srgbClr val="000000"/>
                          </a:solidFill>
                          <a:latin typeface="Liberation Sans" panose="020B0604020202020204" pitchFamily="34" charset="0"/>
                          <a:cs typeface="Liberation Sans" panose="020B0604020202020204" pitchFamily="34" charset="0"/>
                          <a:hlinkClick r:id="rId4" action="ppaction://hlinksldjump"/>
                        </a:rPr>
                        <a:t>Ters</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4" action="ppaction://hlinksldjump"/>
                        </a:rPr>
                        <a:t> </a:t>
                      </a:r>
                      <a:r>
                        <a:rPr lang="en-US" sz="950" b="1" i="0" u="none" strike="noStrike" noProof="0" dirty="0" err="1" smtClean="0">
                          <a:solidFill>
                            <a:srgbClr val="000000"/>
                          </a:solidFill>
                          <a:latin typeface="Liberation Sans" panose="020B0604020202020204" pitchFamily="34" charset="0"/>
                          <a:cs typeface="Liberation Sans" panose="020B0604020202020204" pitchFamily="34" charset="0"/>
                          <a:hlinkClick r:id="rId4" action="ppaction://hlinksldjump"/>
                        </a:rPr>
                        <a:t>Serileştirme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A10:2017-Yetersiz </a:t>
                      </a:r>
                      <a:r>
                        <a:rPr lang="en-US" sz="950" b="1" i="0" u="none" strike="noStrike" noProof="0" dirty="0" err="1" smtClean="0">
                          <a:solidFill>
                            <a:srgbClr val="000000"/>
                          </a:solidFill>
                          <a:latin typeface="Liberation Sans" panose="020B0604020202020204" pitchFamily="34" charset="0"/>
                          <a:cs typeface="Liberation Sans" panose="020B0604020202020204" pitchFamily="34" charset="0"/>
                          <a:hlinkClick r:id="rId5" action="ppaction://hlinksldjump"/>
                        </a:rPr>
                        <a:t>Loglama</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 </a:t>
                      </a:r>
                      <a:r>
                        <a:rPr lang="en-US" sz="950" b="1" i="0" u="none" strike="noStrike" noProof="0" dirty="0" err="1" smtClean="0">
                          <a:solidFill>
                            <a:srgbClr val="000000"/>
                          </a:solidFill>
                          <a:latin typeface="Liberation Sans" panose="020B0604020202020204" pitchFamily="34" charset="0"/>
                          <a:cs typeface="Liberation Sans" panose="020B0604020202020204" pitchFamily="34" charset="0"/>
                          <a:hlinkClick r:id="rId5" action="ppaction://hlinksldjump"/>
                        </a:rPr>
                        <a:t>ve</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hlinkClick r:id="rId5" action="ppaction://hlinksldjump"/>
                        </a:rPr>
                        <a:t> </a:t>
                      </a:r>
                      <a:r>
                        <a:rPr lang="en-US" sz="950" b="1" i="0" u="none" strike="noStrike" noProof="0" dirty="0" err="1" smtClean="0">
                          <a:solidFill>
                            <a:srgbClr val="000000"/>
                          </a:solidFill>
                          <a:latin typeface="Liberation Sans" panose="020B0604020202020204" pitchFamily="34" charset="0"/>
                          <a:cs typeface="Liberation Sans" panose="020B0604020202020204" pitchFamily="34" charset="0"/>
                          <a:hlinkClick r:id="rId5" action="ppaction://hlinksldjump"/>
                        </a:rPr>
                        <a:t>İzleme</a:t>
                      </a:r>
                      <a:r>
                        <a:rPr lang="en-US" sz="950" b="1"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gibi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bazı</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yeni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açıklıklar</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eklemektedir</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Daha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önceki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OWASP İlk 10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sürümleri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ile</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iki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ana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farklılığı</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büyük</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ölçüde</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topluluk</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geri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bildirimi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muhtemelen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herhangi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bir</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uygulama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güvenliği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standardı</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hazırlanırken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toplanılan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veri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miktarından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daha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fazla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olan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ve</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düzinelerce</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kurumdan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toplanan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geniş</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kapsamlı</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verilerdir</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Bu durum,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yeni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OWASP İlk 10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açıklıklarının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kurumların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karşılaştıkları</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en</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riskli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uygulama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güvenliği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zafiyetlerini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içerdiği</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konusunda</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teminat</a:t>
                      </a:r>
                      <a:r>
                        <a:rPr lang="en-US" sz="950" b="0" i="0" u="none" strike="noStrike" kern="1200" dirty="0" smtClean="0">
                          <a:solidFill>
                            <a:srgbClr val="000000"/>
                          </a:solidFill>
                          <a:latin typeface="Liberation Sans" panose="020B0604020202020204" pitchFamily="34" charset="0"/>
                          <a:ea typeface="+mn-ea"/>
                          <a:cs typeface="Liberation Sans" panose="020B0604020202020204" pitchFamily="34" charset="0"/>
                        </a:rPr>
                        <a:t> </a:t>
                      </a:r>
                      <a:r>
                        <a:rPr lang="en-US" sz="950" b="0" i="0" u="none" strike="noStrike" kern="1200" dirty="0" err="1" smtClean="0">
                          <a:solidFill>
                            <a:srgbClr val="000000"/>
                          </a:solidFill>
                          <a:latin typeface="Liberation Sans" panose="020B0604020202020204" pitchFamily="34" charset="0"/>
                          <a:ea typeface="+mn-ea"/>
                          <a:cs typeface="Liberation Sans" panose="020B0604020202020204" pitchFamily="34" charset="0"/>
                        </a:rPr>
                        <a:t>vermektedir</a:t>
                      </a:r>
                      <a:r>
                        <a:rPr lang="en-US" sz="950" b="0" i="0" u="none" strike="noStrike" kern="1200" noProof="0" dirty="0" smtClean="0">
                          <a:solidFill>
                            <a:srgbClr val="000000"/>
                          </a:solidFill>
                          <a:latin typeface="Liberation Sans" panose="020B0604020202020204" pitchFamily="34" charset="0"/>
                          <a:ea typeface="+mn-ea"/>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İlk 10 2017,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temel</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olarak</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güvenliği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alanında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uzmanlaşmış</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kırkdan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fazla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firmadan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gelen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verilere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500'den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fazla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kişinin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katıldığı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endüstri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anketine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dayanmaktadır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Bu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veriler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yüzlerce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firmadan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100.000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gerçek</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API'den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toplanan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açıklıkları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kapsamaktadır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İlk 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açıklıkları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istismar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edilebilirliği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tespit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edilebilirliği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etkisi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hakkındaki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genel</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tahminler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ile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beraber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zafiyet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yaygınlık</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verilerine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göre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seçilmiş</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sıralanmıştır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a:t>
                      </a:r>
                    </a:p>
                    <a:p>
                      <a:pPr lvl="0" algn="l">
                        <a:spcBef>
                          <a:spcPts val="200"/>
                        </a:spcBef>
                        <a:spcAft>
                          <a:spcPts val="600"/>
                        </a:spcAft>
                        <a:buNone/>
                      </a:pP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OWASP İlk 10'un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temel</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amacı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yaygın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önemli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web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uygulama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güvenlik</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zayıflıklarının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sonuçları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hakkında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geliştiricileri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tasarımcıları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sistem</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mimarlarını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yöneticileri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organizasyonları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eğitmektir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İlk 10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projesi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bu</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yüksek</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risk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içeren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sorunlara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karşı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basit</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korunma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yöntemleri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bundan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sonraki</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adımların</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ne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olacağı</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hakkında</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rehber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cs typeface="Liberation Sans" panose="020B0604020202020204" pitchFamily="34" charset="0"/>
                        </a:rPr>
                        <a:t>sağlamaktadır</a:t>
                      </a:r>
                      <a:r>
                        <a:rPr lang="en-US" sz="950" b="0" i="0" u="none" strike="noStrike" noProof="0" dirty="0" smtClean="0">
                          <a:solidFill>
                            <a:srgbClr val="000000"/>
                          </a:solidFill>
                          <a:latin typeface="Liberation Sans" panose="020B0604020202020204" pitchFamily="34" charset="0"/>
                          <a:cs typeface="Liberation Sans" panose="020B0604020202020204" pitchFamily="34" charset="0"/>
                        </a:rPr>
                        <a:t>.</a:t>
                      </a:r>
                      <a:endParaRPr lang="en-US" sz="950" b="1"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7733483"/>
              </p:ext>
            </p:extLst>
          </p:nvPr>
        </p:nvGraphicFramePr>
        <p:xfrm>
          <a:off x="0" y="4097905"/>
          <a:ext cx="3352800" cy="604979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err="1" smtClean="0">
                          <a:latin typeface="Exo 2" panose="00000500000000000000" pitchFamily="2" charset="0"/>
                          <a:ea typeface="Liberation Sans" panose="020B0604020202020204" pitchFamily="34" charset="0"/>
                          <a:cs typeface="Liberation Sans" panose="020B0604020202020204" pitchFamily="34" charset="0"/>
                        </a:rPr>
                        <a:t>Gelecek</a:t>
                      </a:r>
                      <a:r>
                        <a:rPr lang="en-US" sz="1600" b="1" kern="120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kern="1200" dirty="0" err="1" smtClean="0">
                          <a:latin typeface="Exo 2" panose="00000500000000000000" pitchFamily="2" charset="0"/>
                          <a:ea typeface="Liberation Sans" panose="020B0604020202020204" pitchFamily="34" charset="0"/>
                          <a:cs typeface="Liberation Sans" panose="020B0604020202020204" pitchFamily="34" charset="0"/>
                        </a:rPr>
                        <a:t>faaliyetler</a:t>
                      </a:r>
                      <a:r>
                        <a:rPr lang="en-US" sz="1600" b="1" kern="1200" baseline="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kern="1200" baseline="0" dirty="0" err="1" smtClean="0">
                          <a:latin typeface="Exo 2" panose="00000500000000000000" pitchFamily="2" charset="0"/>
                          <a:ea typeface="Liberation Sans" panose="020B0604020202020204" pitchFamily="34" charset="0"/>
                          <a:cs typeface="Liberation Sans" panose="020B0604020202020204" pitchFamily="34" charset="0"/>
                        </a:rPr>
                        <a:t>için</a:t>
                      </a:r>
                      <a:r>
                        <a:rPr lang="en-US" sz="1600" b="1" kern="1200" baseline="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kern="1200" baseline="0" dirty="0" err="1" smtClean="0">
                          <a:latin typeface="Exo 2" panose="00000500000000000000" pitchFamily="2" charset="0"/>
                          <a:ea typeface="Liberation Sans" panose="020B0604020202020204" pitchFamily="34" charset="0"/>
                          <a:cs typeface="Liberation Sans" panose="020B0604020202020204" pitchFamily="34" charset="0"/>
                        </a:rPr>
                        <a:t>yol</a:t>
                      </a:r>
                      <a:r>
                        <a:rPr lang="en-US" sz="1600" b="1" kern="1200" baseline="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kern="1200" baseline="0" dirty="0" err="1" smtClean="0">
                          <a:latin typeface="Exo 2" panose="00000500000000000000" pitchFamily="2" charset="0"/>
                          <a:ea typeface="Liberation Sans" panose="020B0604020202020204" pitchFamily="34" charset="0"/>
                          <a:cs typeface="Liberation Sans" panose="020B0604020202020204" pitchFamily="34" charset="0"/>
                        </a:rPr>
                        <a:t>haritası</a:t>
                      </a:r>
                      <a:endParaRPr lang="en-US" sz="1800" kern="1200"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25" b="1" dirty="0" smtClean="0">
                          <a:latin typeface="Liberation Sans" panose="020B0604020202020204" pitchFamily="34" charset="0"/>
                          <a:cs typeface="Liberation Sans" panose="020B0604020202020204" pitchFamily="34" charset="0"/>
                        </a:rPr>
                        <a:t>10</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ile</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sınırlı</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kalmayın</a:t>
                      </a:r>
                      <a:r>
                        <a:rPr lang="en-US" sz="925" dirty="0" smtClean="0">
                          <a:latin typeface="Liberation Sans" panose="020B0604020202020204" pitchFamily="34" charset="0"/>
                          <a:cs typeface="Liberation Sans" panose="020B0604020202020204" pitchFamily="34" charset="0"/>
                        </a:rPr>
                        <a:t>. </a:t>
                      </a:r>
                      <a:r>
                        <a:rPr lang="en-US" sz="925" dirty="0" smtClean="0">
                          <a:latin typeface="Liberation Sans" panose="020B0604020202020204" pitchFamily="34" charset="0"/>
                          <a:cs typeface="Liberation Sans" panose="020B0604020202020204" pitchFamily="34" charset="0"/>
                          <a:hlinkClick r:id="rId6"/>
                        </a:rPr>
                        <a:t>OWASP </a:t>
                      </a:r>
                      <a:r>
                        <a:rPr lang="en-US" sz="925" dirty="0" err="1" smtClean="0">
                          <a:latin typeface="Liberation Sans" panose="020B0604020202020204" pitchFamily="34" charset="0"/>
                          <a:cs typeface="Liberation Sans" panose="020B0604020202020204" pitchFamily="34" charset="0"/>
                          <a:hlinkClick r:id="rId6"/>
                        </a:rPr>
                        <a:t>Geliştirici</a:t>
                      </a:r>
                      <a:r>
                        <a:rPr lang="en-US" sz="925" dirty="0" smtClean="0">
                          <a:latin typeface="Liberation Sans" panose="020B0604020202020204" pitchFamily="34" charset="0"/>
                          <a:cs typeface="Liberation Sans" panose="020B0604020202020204" pitchFamily="34" charset="0"/>
                          <a:hlinkClick r:id="rId6"/>
                        </a:rPr>
                        <a:t> </a:t>
                      </a:r>
                      <a:r>
                        <a:rPr lang="en-US" sz="925" dirty="0" err="1" smtClean="0">
                          <a:latin typeface="Liberation Sans" panose="020B0604020202020204" pitchFamily="34" charset="0"/>
                          <a:cs typeface="Liberation Sans" panose="020B0604020202020204" pitchFamily="34" charset="0"/>
                          <a:hlinkClick r:id="rId6"/>
                        </a:rPr>
                        <a:t>Rehberi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smtClean="0">
                          <a:latin typeface="Liberation Sans" panose="020B0604020202020204" pitchFamily="34" charset="0"/>
                          <a:cs typeface="Liberation Sans" panose="020B0604020202020204" pitchFamily="34" charset="0"/>
                          <a:hlinkClick r:id="rId7"/>
                        </a:rPr>
                        <a:t>OWASP </a:t>
                      </a:r>
                      <a:r>
                        <a:rPr lang="en-US" sz="925" dirty="0" err="1" smtClean="0">
                          <a:latin typeface="Liberation Sans" panose="020B0604020202020204" pitchFamily="34" charset="0"/>
                          <a:cs typeface="Liberation Sans" panose="020B0604020202020204" pitchFamily="34" charset="0"/>
                          <a:hlinkClick r:id="rId7"/>
                        </a:rPr>
                        <a:t>Kopya</a:t>
                      </a:r>
                      <a:r>
                        <a:rPr lang="en-US" sz="925" dirty="0" smtClean="0">
                          <a:latin typeface="Liberation Sans" panose="020B0604020202020204" pitchFamily="34" charset="0"/>
                          <a:cs typeface="Liberation Sans" panose="020B0604020202020204" pitchFamily="34" charset="0"/>
                          <a:hlinkClick r:id="rId7"/>
                        </a:rPr>
                        <a:t> </a:t>
                      </a:r>
                      <a:r>
                        <a:rPr lang="en-US" sz="925" dirty="0" err="1" smtClean="0">
                          <a:latin typeface="Liberation Sans" panose="020B0604020202020204" pitchFamily="34" charset="0"/>
                          <a:cs typeface="Liberation Sans" panose="020B0604020202020204" pitchFamily="34" charset="0"/>
                          <a:hlinkClick r:id="rId7"/>
                        </a:rPr>
                        <a:t>Kağıtları’nda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bahsedildiği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gibi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dirty="0" smtClean="0">
                          <a:latin typeface="Liberation Sans" panose="020B0604020202020204" pitchFamily="34" charset="0"/>
                          <a:cs typeface="Liberation Sans" panose="020B0604020202020204" pitchFamily="34" charset="0"/>
                        </a:rPr>
                        <a:t> web </a:t>
                      </a:r>
                      <a:r>
                        <a:rPr lang="en-US" sz="925" dirty="0" err="1" smtClean="0">
                          <a:latin typeface="Liberation Sans" panose="020B0604020202020204" pitchFamily="34" charset="0"/>
                          <a:cs typeface="Liberation Sans" panose="020B0604020202020204" pitchFamily="34" charset="0"/>
                        </a:rPr>
                        <a:t>uygulamasının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güvenliğini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etkileyebilecek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yüzlerce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sorun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bulunmaktadır</a:t>
                      </a:r>
                      <a:r>
                        <a:rPr lang="en-US" sz="925" dirty="0" smtClean="0">
                          <a:latin typeface="Liberation Sans" panose="020B0604020202020204" pitchFamily="34" charset="0"/>
                          <a:cs typeface="Liberation Sans" panose="020B0604020202020204" pitchFamily="34" charset="0"/>
                        </a:rPr>
                        <a:t>. Bu </a:t>
                      </a:r>
                      <a:r>
                        <a:rPr lang="en-US" sz="925" dirty="0" err="1" smtClean="0">
                          <a:latin typeface="Liberation Sans" panose="020B0604020202020204" pitchFamily="34" charset="0"/>
                          <a:cs typeface="Liberation Sans" panose="020B0604020202020204" pitchFamily="34" charset="0"/>
                        </a:rPr>
                        <a:t>dokümanlar</a:t>
                      </a:r>
                      <a:r>
                        <a:rPr lang="en-US" sz="925" dirty="0" smtClean="0">
                          <a:latin typeface="Liberation Sans" panose="020B0604020202020204" pitchFamily="34" charset="0"/>
                          <a:cs typeface="Liberation Sans" panose="020B0604020202020204" pitchFamily="34" charset="0"/>
                        </a:rPr>
                        <a:t> web </a:t>
                      </a:r>
                      <a:r>
                        <a:rPr lang="en-US" sz="925" dirty="0" err="1" smtClean="0">
                          <a:latin typeface="Liberation Sans" panose="020B0604020202020204" pitchFamily="34" charset="0"/>
                          <a:cs typeface="Liberation Sans" panose="020B0604020202020204" pitchFamily="34" charset="0"/>
                        </a:rPr>
                        <a:t>uygulaması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API </a:t>
                      </a:r>
                      <a:r>
                        <a:rPr lang="en-US" sz="925" dirty="0" err="1" smtClean="0">
                          <a:latin typeface="Liberation Sans" panose="020B0604020202020204" pitchFamily="34" charset="0"/>
                          <a:cs typeface="Liberation Sans" panose="020B0604020202020204" pitchFamily="34" charset="0"/>
                        </a:rPr>
                        <a:t>geliştiren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herkes</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önemli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kaynaktır</a:t>
                      </a:r>
                      <a:r>
                        <a:rPr lang="en-US" sz="925" dirty="0" smtClean="0">
                          <a:latin typeface="Liberation Sans" panose="020B0604020202020204" pitchFamily="34" charset="0"/>
                          <a:cs typeface="Liberation Sans" panose="020B0604020202020204" pitchFamily="34" charset="0"/>
                        </a:rPr>
                        <a:t>. Web </a:t>
                      </a:r>
                      <a:r>
                        <a:rPr lang="en-US" sz="925" dirty="0" err="1" smtClean="0">
                          <a:latin typeface="Liberation Sans" panose="020B0604020202020204" pitchFamily="34" charset="0"/>
                          <a:cs typeface="Liberation Sans" panose="020B0604020202020204" pitchFamily="34" charset="0"/>
                        </a:rPr>
                        <a:t>uygulamalarında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API'lerde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açıklıkların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bulunmasına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ilişkin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rehber</a:t>
                      </a:r>
                      <a:r>
                        <a:rPr lang="en-US" sz="925" dirty="0" smtClean="0">
                          <a:latin typeface="Liberation Sans" panose="020B0604020202020204" pitchFamily="34" charset="0"/>
                          <a:cs typeface="Liberation Sans" panose="020B0604020202020204" pitchFamily="34" charset="0"/>
                        </a:rPr>
                        <a:t> </a:t>
                      </a:r>
                      <a:r>
                        <a:rPr lang="en-US" sz="925" dirty="0">
                          <a:latin typeface="Liberation Sans" panose="020B0604020202020204" pitchFamily="34" charset="0"/>
                          <a:cs typeface="Liberation Sans" panose="020B0604020202020204" pitchFamily="34" charset="0"/>
                          <a:hlinkClick r:id="rId8"/>
                        </a:rPr>
                        <a:t>OWASP </a:t>
                      </a:r>
                      <a:r>
                        <a:rPr lang="en-US" sz="925" dirty="0" smtClean="0">
                          <a:latin typeface="Liberation Sans" panose="020B0604020202020204" pitchFamily="34" charset="0"/>
                          <a:cs typeface="Liberation Sans" panose="020B0604020202020204" pitchFamily="34" charset="0"/>
                          <a:hlinkClick r:id="rId8"/>
                        </a:rPr>
                        <a:t>Test </a:t>
                      </a:r>
                      <a:r>
                        <a:rPr lang="en-US" sz="925" dirty="0" err="1" smtClean="0">
                          <a:latin typeface="Liberation Sans" panose="020B0604020202020204" pitchFamily="34" charset="0"/>
                          <a:cs typeface="Liberation Sans" panose="020B0604020202020204" pitchFamily="34" charset="0"/>
                          <a:hlinkClick r:id="rId8"/>
                        </a:rPr>
                        <a:t>Rehberi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projesinde</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sağlanmıştır</a:t>
                      </a:r>
                      <a:r>
                        <a:rPr lang="en-US" sz="925" baseline="0" dirty="0" smtClean="0">
                          <a:latin typeface="Liberation Sans" panose="020B0604020202020204" pitchFamily="34" charset="0"/>
                          <a:cs typeface="Liberation Sans" panose="020B0604020202020204" pitchFamily="34" charset="0"/>
                        </a:rPr>
                        <a:t>.</a:t>
                      </a:r>
                      <a:endParaRPr lang="en-US" sz="925"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25" b="1" dirty="0" err="1" smtClean="0">
                          <a:latin typeface="Liberation Sans" panose="020B0604020202020204" pitchFamily="34" charset="0"/>
                          <a:cs typeface="Liberation Sans" panose="020B0604020202020204" pitchFamily="34" charset="0"/>
                        </a:rPr>
                        <a:t>Sürekli</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değişim</a:t>
                      </a:r>
                      <a:r>
                        <a:rPr lang="en-US" sz="925" dirty="0" smtClean="0">
                          <a:latin typeface="Liberation Sans" panose="020B0604020202020204" pitchFamily="34" charset="0"/>
                          <a:cs typeface="Liberation Sans" panose="020B0604020202020204" pitchFamily="34" charset="0"/>
                        </a:rPr>
                        <a:t>. OWASP İlk 10 </a:t>
                      </a:r>
                      <a:r>
                        <a:rPr lang="en-US" sz="925" dirty="0" err="1" smtClean="0">
                          <a:latin typeface="Liberation Sans" panose="020B0604020202020204" pitchFamily="34" charset="0"/>
                          <a:cs typeface="Liberation Sans" panose="020B0604020202020204" pitchFamily="34" charset="0"/>
                        </a:rPr>
                        <a:t>sıralaması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değişmeye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devam</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edecektir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Uygulamanızda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tek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satır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kod</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değiştirmeseniz</a:t>
                      </a:r>
                      <a:r>
                        <a:rPr lang="en-US" sz="925" dirty="0" smtClean="0">
                          <a:latin typeface="Liberation Sans" panose="020B0604020202020204" pitchFamily="34" charset="0"/>
                          <a:cs typeface="Liberation Sans" panose="020B0604020202020204" pitchFamily="34" charset="0"/>
                        </a:rPr>
                        <a:t> bile, </a:t>
                      </a:r>
                      <a:r>
                        <a:rPr lang="en-US" sz="925" dirty="0" err="1" smtClean="0">
                          <a:latin typeface="Liberation Sans" panose="020B0604020202020204" pitchFamily="34" charset="0"/>
                          <a:cs typeface="Liberation Sans" panose="020B0604020202020204" pitchFamily="34" charset="0"/>
                        </a:rPr>
                        <a:t>yeni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açıklıklar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bulunduğu</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saldırı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yöntemleri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yenilendiği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açıklıklara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karşı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korumasız</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kalabilirsiniz</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Lütfen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daha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fazla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bilgi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için</a:t>
                      </a:r>
                      <a:r>
                        <a:rPr lang="en-US" sz="925" dirty="0" smtClean="0">
                          <a:latin typeface="Liberation Sans" panose="020B0604020202020204" pitchFamily="34" charset="0"/>
                          <a:cs typeface="Liberation Sans" panose="020B0604020202020204" pitchFamily="34" charset="0"/>
                        </a:rPr>
                        <a:t> İlk 10 </a:t>
                      </a:r>
                      <a:r>
                        <a:rPr lang="en-US" sz="925" dirty="0" err="1" smtClean="0">
                          <a:latin typeface="Liberation Sans" panose="020B0604020202020204" pitchFamily="34" charset="0"/>
                          <a:cs typeface="Liberation Sans" panose="020B0604020202020204" pitchFamily="34" charset="0"/>
                        </a:rPr>
                        <a:t>projesinin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sonunda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yer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alan</a:t>
                      </a:r>
                      <a:r>
                        <a:rPr lang="en-US" sz="925" dirty="0" smtClean="0">
                          <a:latin typeface="Liberation Sans" panose="020B0604020202020204" pitchFamily="34" charset="0"/>
                          <a:cs typeface="Liberation Sans" panose="020B0604020202020204" pitchFamily="34" charset="0"/>
                        </a:rPr>
                        <a:t> </a:t>
                      </a:r>
                      <a:r>
                        <a:rPr lang="en-US" sz="925" b="1" dirty="0" err="1" smtClean="0">
                          <a:latin typeface="Liberation Sans" panose="020B0604020202020204" pitchFamily="34" charset="0"/>
                          <a:cs typeface="Liberation Sans" panose="020B0604020202020204" pitchFamily="34" charset="0"/>
                          <a:hlinkClick r:id="rId9" action="ppaction://hlinksldjump"/>
                        </a:rPr>
                        <a:t>Geliştiricler</a:t>
                      </a:r>
                      <a:r>
                        <a:rPr lang="en-US" sz="925" dirty="0" smtClean="0">
                          <a:latin typeface="Liberation Sans" panose="020B0604020202020204" pitchFamily="34" charset="0"/>
                          <a:cs typeface="Liberation Sans" panose="020B0604020202020204" pitchFamily="34" charset="0"/>
                        </a:rPr>
                        <a:t>, </a:t>
                      </a:r>
                      <a:r>
                        <a:rPr lang="en-US" sz="925" b="1" dirty="0" err="1" smtClean="0">
                          <a:latin typeface="Liberation Sans" panose="020B0604020202020204" pitchFamily="34" charset="0"/>
                          <a:cs typeface="Liberation Sans" panose="020B0604020202020204" pitchFamily="34" charset="0"/>
                          <a:hlinkClick r:id="rId10" action="ppaction://hlinksldjump"/>
                        </a:rPr>
                        <a:t>Güvenlik</a:t>
                      </a:r>
                      <a:r>
                        <a:rPr lang="en-US" sz="925" b="1" dirty="0" smtClean="0">
                          <a:latin typeface="Liberation Sans" panose="020B0604020202020204" pitchFamily="34" charset="0"/>
                          <a:cs typeface="Liberation Sans" panose="020B0604020202020204" pitchFamily="34" charset="0"/>
                          <a:hlinkClick r:id="rId10" action="ppaction://hlinksldjump"/>
                        </a:rPr>
                        <a:t> </a:t>
                      </a:r>
                      <a:r>
                        <a:rPr lang="en-US" sz="925" b="1" dirty="0" err="1" smtClean="0">
                          <a:latin typeface="Liberation Sans" panose="020B0604020202020204" pitchFamily="34" charset="0"/>
                          <a:cs typeface="Liberation Sans" panose="020B0604020202020204" pitchFamily="34" charset="0"/>
                          <a:hlinkClick r:id="rId10" action="ppaction://hlinksldjump"/>
                        </a:rPr>
                        <a:t>Testi</a:t>
                      </a:r>
                      <a:r>
                        <a:rPr lang="en-US" sz="925" b="1" dirty="0" smtClean="0">
                          <a:latin typeface="Liberation Sans" panose="020B0604020202020204" pitchFamily="34" charset="0"/>
                          <a:cs typeface="Liberation Sans" panose="020B0604020202020204" pitchFamily="34" charset="0"/>
                          <a:hlinkClick r:id="rId10" action="ppaction://hlinksldjump"/>
                        </a:rPr>
                        <a:t> </a:t>
                      </a:r>
                      <a:r>
                        <a:rPr lang="en-US" sz="925" b="1" dirty="0" err="1" smtClean="0">
                          <a:latin typeface="Liberation Sans" panose="020B0604020202020204" pitchFamily="34" charset="0"/>
                          <a:cs typeface="Liberation Sans" panose="020B0604020202020204" pitchFamily="34" charset="0"/>
                          <a:hlinkClick r:id="rId10" action="ppaction://hlinksldjump"/>
                        </a:rPr>
                        <a:t>Ekipleri</a:t>
                      </a:r>
                      <a:r>
                        <a:rPr lang="en-US" sz="925" dirty="0" smtClean="0">
                          <a:latin typeface="Liberation Sans" panose="020B0604020202020204" pitchFamily="34" charset="0"/>
                          <a:cs typeface="Liberation Sans" panose="020B0604020202020204" pitchFamily="34" charset="0"/>
                        </a:rPr>
                        <a:t>, </a:t>
                      </a:r>
                      <a:r>
                        <a:rPr lang="en-US" sz="925" b="1" dirty="0" err="1" smtClean="0">
                          <a:latin typeface="Liberation Sans" panose="020B0604020202020204" pitchFamily="34" charset="0"/>
                          <a:cs typeface="Liberation Sans" panose="020B0604020202020204" pitchFamily="34" charset="0"/>
                          <a:hlinkClick r:id="rId11" action="ppaction://hlinksldjump"/>
                        </a:rPr>
                        <a:t>Kurumlar</a:t>
                      </a:r>
                      <a:r>
                        <a:rPr lang="en-US" sz="925" b="0" baseline="0" dirty="0" smtClean="0">
                          <a:latin typeface="Liberation Sans" panose="020B0604020202020204" pitchFamily="34" charset="0"/>
                          <a:cs typeface="Liberation Sans" panose="020B0604020202020204" pitchFamily="34" charset="0"/>
                        </a:rPr>
                        <a:t> </a:t>
                      </a:r>
                      <a:r>
                        <a:rPr lang="en-US" sz="925" b="0" baseline="0"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b="1" dirty="0" err="1" smtClean="0">
                          <a:latin typeface="Liberation Sans" panose="020B0604020202020204" pitchFamily="34" charset="0"/>
                          <a:cs typeface="Liberation Sans" panose="020B0604020202020204" pitchFamily="34" charset="0"/>
                          <a:hlinkClick r:id="rId12" action="ppaction://hlinksldjump"/>
                        </a:rPr>
                        <a:t>Uygulama</a:t>
                      </a:r>
                      <a:r>
                        <a:rPr lang="en-US" sz="925" b="1" dirty="0" smtClean="0">
                          <a:latin typeface="Liberation Sans" panose="020B0604020202020204" pitchFamily="34" charset="0"/>
                          <a:cs typeface="Liberation Sans" panose="020B0604020202020204" pitchFamily="34" charset="0"/>
                          <a:hlinkClick r:id="rId12" action="ppaction://hlinksldjump"/>
                        </a:rPr>
                        <a:t> </a:t>
                      </a:r>
                      <a:r>
                        <a:rPr lang="en-US" sz="925" b="1" dirty="0" err="1" smtClean="0">
                          <a:latin typeface="Liberation Sans" panose="020B0604020202020204" pitchFamily="34" charset="0"/>
                          <a:cs typeface="Liberation Sans" panose="020B0604020202020204" pitchFamily="34" charset="0"/>
                          <a:hlinkClick r:id="rId12" action="ppaction://hlinksldjump"/>
                        </a:rPr>
                        <a:t>Yöneticileri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sonraki</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adım</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bölümlerini</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gözden</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geçiriniz</a:t>
                      </a:r>
                      <a:r>
                        <a:rPr lang="en-US" sz="925" baseline="0" dirty="0" smtClean="0">
                          <a:latin typeface="Liberation Sans" panose="020B0604020202020204" pitchFamily="34" charset="0"/>
                          <a:cs typeface="Liberation Sans" panose="020B0604020202020204" pitchFamily="34" charset="0"/>
                        </a:rPr>
                        <a:t>.</a:t>
                      </a:r>
                      <a:endParaRPr lang="en-US" sz="925"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25" b="1" baseline="0" dirty="0" err="1" smtClean="0">
                          <a:latin typeface="Liberation Sans" panose="020B0604020202020204" pitchFamily="34" charset="0"/>
                          <a:cs typeface="Liberation Sans" panose="020B0604020202020204" pitchFamily="34" charset="0"/>
                        </a:rPr>
                        <a:t>Olumlu</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düşünme</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Açıklıkların</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peşinden</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koşmayı</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bırakmaya</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ve</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daha</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güçlü</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uygulama</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güvenliği</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kontrolleri</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oluşturmaya</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hazır</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olduğunuzda</a:t>
                      </a:r>
                      <a:r>
                        <a:rPr lang="en-US" sz="925" baseline="0" dirty="0" smtClean="0">
                          <a:latin typeface="Liberation Sans" panose="020B0604020202020204" pitchFamily="34" charset="0"/>
                          <a:cs typeface="Liberation Sans" panose="020B0604020202020204" pitchFamily="34" charset="0"/>
                        </a:rPr>
                        <a:t>,</a:t>
                      </a:r>
                      <a:r>
                        <a:rPr lang="en-US" sz="925" dirty="0" smtClean="0">
                          <a:latin typeface="Liberation Sans" panose="020B0604020202020204" pitchFamily="34" charset="0"/>
                          <a:cs typeface="Liberation Sans" panose="020B0604020202020204" pitchFamily="34" charset="0"/>
                        </a:rPr>
                        <a:t> </a:t>
                      </a:r>
                      <a:r>
                        <a:rPr lang="en-US" sz="925" dirty="0">
                          <a:latin typeface="Liberation Sans" panose="020B0604020202020204" pitchFamily="34" charset="0"/>
                          <a:cs typeface="Liberation Sans" panose="020B0604020202020204" pitchFamily="34" charset="0"/>
                          <a:hlinkClick r:id="rId13"/>
                        </a:rPr>
                        <a:t>OWASP </a:t>
                      </a:r>
                      <a:r>
                        <a:rPr lang="en-US" sz="925" dirty="0" err="1" smtClean="0">
                          <a:latin typeface="Liberation Sans" panose="020B0604020202020204" pitchFamily="34" charset="0"/>
                          <a:cs typeface="Liberation Sans" panose="020B0604020202020204" pitchFamily="34" charset="0"/>
                          <a:hlinkClick r:id="rId13"/>
                        </a:rPr>
                        <a:t>Proaktif</a:t>
                      </a:r>
                      <a:r>
                        <a:rPr lang="en-US" sz="925" dirty="0" smtClean="0">
                          <a:latin typeface="Liberation Sans" panose="020B0604020202020204" pitchFamily="34" charset="0"/>
                          <a:cs typeface="Liberation Sans" panose="020B0604020202020204" pitchFamily="34" charset="0"/>
                          <a:hlinkClick r:id="rId13"/>
                        </a:rPr>
                        <a:t> </a:t>
                      </a:r>
                      <a:r>
                        <a:rPr lang="en-US" sz="925" dirty="0" err="1" smtClean="0">
                          <a:latin typeface="Liberation Sans" panose="020B0604020202020204" pitchFamily="34" charset="0"/>
                          <a:cs typeface="Liberation Sans" panose="020B0604020202020204" pitchFamily="34" charset="0"/>
                          <a:hlinkClick r:id="rId13"/>
                        </a:rPr>
                        <a:t>Kontroller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projesi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geliştiricilerin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güvenli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uygulama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geliştirme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konusunda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başlangıç</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noktası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olmakta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a:latin typeface="Liberation Sans" panose="020B0604020202020204" pitchFamily="34" charset="0"/>
                          <a:cs typeface="Liberation Sans" panose="020B0604020202020204" pitchFamily="34" charset="0"/>
                          <a:hlinkClick r:id="rId14"/>
                        </a:rPr>
                        <a:t>OWASP </a:t>
                      </a:r>
                      <a:r>
                        <a:rPr lang="en-US" sz="925" dirty="0" err="1" smtClean="0">
                          <a:latin typeface="Liberation Sans" panose="020B0604020202020204" pitchFamily="34" charset="0"/>
                          <a:cs typeface="Liberation Sans" panose="020B0604020202020204" pitchFamily="34" charset="0"/>
                          <a:hlinkClick r:id="rId14"/>
                        </a:rPr>
                        <a:t>Uygulama</a:t>
                      </a:r>
                      <a:r>
                        <a:rPr lang="en-US" sz="925" dirty="0" smtClean="0">
                          <a:latin typeface="Liberation Sans" panose="020B0604020202020204" pitchFamily="34" charset="0"/>
                          <a:cs typeface="Liberation Sans" panose="020B0604020202020204" pitchFamily="34" charset="0"/>
                          <a:hlinkClick r:id="rId14"/>
                        </a:rPr>
                        <a:t> </a:t>
                      </a:r>
                      <a:r>
                        <a:rPr lang="en-US" sz="925" dirty="0" err="1" smtClean="0">
                          <a:latin typeface="Liberation Sans" panose="020B0604020202020204" pitchFamily="34" charset="0"/>
                          <a:cs typeface="Liberation Sans" panose="020B0604020202020204" pitchFamily="34" charset="0"/>
                          <a:hlinkClick r:id="rId14"/>
                        </a:rPr>
                        <a:t>Güvenliği</a:t>
                      </a:r>
                      <a:r>
                        <a:rPr lang="en-US" sz="925" dirty="0" smtClean="0">
                          <a:latin typeface="Liberation Sans" panose="020B0604020202020204" pitchFamily="34" charset="0"/>
                          <a:cs typeface="Liberation Sans" panose="020B0604020202020204" pitchFamily="34" charset="0"/>
                          <a:hlinkClick r:id="rId14"/>
                        </a:rPr>
                        <a:t> </a:t>
                      </a:r>
                      <a:r>
                        <a:rPr lang="en-US" sz="925" dirty="0" err="1" smtClean="0">
                          <a:latin typeface="Liberation Sans" panose="020B0604020202020204" pitchFamily="34" charset="0"/>
                          <a:cs typeface="Liberation Sans" panose="020B0604020202020204" pitchFamily="34" charset="0"/>
                          <a:hlinkClick r:id="rId14"/>
                        </a:rPr>
                        <a:t>Doğrulama</a:t>
                      </a:r>
                      <a:r>
                        <a:rPr lang="en-US" sz="925" dirty="0" smtClean="0">
                          <a:latin typeface="Liberation Sans" panose="020B0604020202020204" pitchFamily="34" charset="0"/>
                          <a:cs typeface="Liberation Sans" panose="020B0604020202020204" pitchFamily="34" charset="0"/>
                          <a:hlinkClick r:id="rId14"/>
                        </a:rPr>
                        <a:t> </a:t>
                      </a:r>
                      <a:r>
                        <a:rPr lang="en-US" sz="925" dirty="0" err="1" smtClean="0">
                          <a:latin typeface="Liberation Sans" panose="020B0604020202020204" pitchFamily="34" charset="0"/>
                          <a:cs typeface="Liberation Sans" panose="020B0604020202020204" pitchFamily="34" charset="0"/>
                          <a:hlinkClick r:id="rId14"/>
                        </a:rPr>
                        <a:t>Standardı</a:t>
                      </a:r>
                      <a:r>
                        <a:rPr lang="en-US" sz="925" dirty="0" smtClean="0">
                          <a:latin typeface="Liberation Sans" panose="020B0604020202020204" pitchFamily="34" charset="0"/>
                          <a:cs typeface="Liberation Sans" panose="020B0604020202020204" pitchFamily="34" charset="0"/>
                          <a:hlinkClick r:id="rId14"/>
                        </a:rPr>
                        <a:t> </a:t>
                      </a:r>
                      <a:r>
                        <a:rPr lang="en-US" sz="925" dirty="0">
                          <a:latin typeface="Liberation Sans" panose="020B0604020202020204" pitchFamily="34" charset="0"/>
                          <a:cs typeface="Liberation Sans" panose="020B0604020202020204" pitchFamily="34" charset="0"/>
                          <a:hlinkClick r:id="rId14"/>
                        </a:rPr>
                        <a:t>(ASVS)</a:t>
                      </a:r>
                      <a:r>
                        <a:rPr lang="en-US" sz="925" dirty="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ise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kurumlar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uygulama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testi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ekipleri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kontrol</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edecekleri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maddeleri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içeren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rehber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olmaktadır</a:t>
                      </a:r>
                      <a:r>
                        <a:rPr lang="en-US" sz="925" dirty="0" smtClean="0">
                          <a:latin typeface="Liberation Sans" panose="020B0604020202020204" pitchFamily="34" charset="0"/>
                          <a:cs typeface="Liberation Sans" panose="020B0604020202020204" pitchFamily="34" charset="0"/>
                        </a:rPr>
                        <a:t>.</a:t>
                      </a:r>
                      <a:endParaRPr lang="en-US" sz="925" baseline="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25" b="1" dirty="0" err="1" smtClean="0">
                          <a:latin typeface="Liberation Sans" panose="020B0604020202020204" pitchFamily="34" charset="0"/>
                          <a:cs typeface="Liberation Sans" panose="020B0604020202020204" pitchFamily="34" charset="0"/>
                        </a:rPr>
                        <a:t>Araçları</a:t>
                      </a:r>
                      <a:r>
                        <a:rPr lang="en-US" sz="925" b="1" dirty="0" smtClean="0">
                          <a:latin typeface="Liberation Sans" panose="020B0604020202020204" pitchFamily="34" charset="0"/>
                          <a:cs typeface="Liberation Sans" panose="020B0604020202020204" pitchFamily="34" charset="0"/>
                        </a:rPr>
                        <a:t> </a:t>
                      </a:r>
                      <a:r>
                        <a:rPr lang="en-US" sz="925" b="1" dirty="0" err="1" smtClean="0">
                          <a:latin typeface="Liberation Sans" panose="020B0604020202020204" pitchFamily="34" charset="0"/>
                          <a:cs typeface="Liberation Sans" panose="020B0604020202020204" pitchFamily="34" charset="0"/>
                        </a:rPr>
                        <a:t>akıllıca</a:t>
                      </a:r>
                      <a:r>
                        <a:rPr lang="en-US" sz="925" b="1" dirty="0" smtClean="0">
                          <a:latin typeface="Liberation Sans" panose="020B0604020202020204" pitchFamily="34" charset="0"/>
                          <a:cs typeface="Liberation Sans" panose="020B0604020202020204" pitchFamily="34" charset="0"/>
                        </a:rPr>
                        <a:t> </a:t>
                      </a:r>
                      <a:r>
                        <a:rPr lang="en-US" sz="925" b="1" dirty="0" err="1" smtClean="0">
                          <a:latin typeface="Liberation Sans" panose="020B0604020202020204" pitchFamily="34" charset="0"/>
                          <a:cs typeface="Liberation Sans" panose="020B0604020202020204" pitchFamily="34" charset="0"/>
                        </a:rPr>
                        <a:t>kullanma</a:t>
                      </a:r>
                      <a:r>
                        <a:rPr lang="en-US" sz="925" b="1" dirty="0" smtClean="0">
                          <a:latin typeface="Liberation Sans" panose="020B0604020202020204" pitchFamily="34" charset="0"/>
                          <a:cs typeface="Liberation Sans" panose="020B0604020202020204" pitchFamily="34" charset="0"/>
                        </a:rPr>
                        <a:t>.</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Güvenlik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açıklıkları</a:t>
                      </a:r>
                      <a:r>
                        <a:rPr lang="en-US" sz="925" dirty="0" smtClean="0">
                          <a:latin typeface="Liberation Sans" panose="020B0604020202020204" pitchFamily="34" charset="0"/>
                          <a:cs typeface="Liberation Sans" panose="020B0604020202020204" pitchFamily="34" charset="0"/>
                        </a:rPr>
                        <a:t> son </a:t>
                      </a:r>
                      <a:r>
                        <a:rPr lang="en-US" sz="925" dirty="0" err="1" smtClean="0">
                          <a:latin typeface="Liberation Sans" panose="020B0604020202020204" pitchFamily="34" charset="0"/>
                          <a:cs typeface="Liberation Sans" panose="020B0604020202020204" pitchFamily="34" charset="0"/>
                        </a:rPr>
                        <a:t>derece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karmaşık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olabilmekte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kod</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içerisinde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derinlerde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bulunabilmektedir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Çoğu</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durumda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bu</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açıklıkları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bulmak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ortadan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kaldırmak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için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etkili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yaklaşım</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gelişmiş</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araçları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kullanan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uzmanlardır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Sadece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araçlara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bağlı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kalmak</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güvenliği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yanlış</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anlamaktır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ve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tavsiye</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edilmemektedir</a:t>
                      </a:r>
                      <a:r>
                        <a:rPr lang="en-US" sz="925" dirty="0" smtClean="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25" b="1" dirty="0" smtClean="0">
                          <a:latin typeface="Liberation Sans" panose="020B0604020202020204" pitchFamily="34" charset="0"/>
                          <a:cs typeface="Liberation Sans" panose="020B0604020202020204" pitchFamily="34" charset="0"/>
                        </a:rPr>
                        <a:t>Her</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yöne</a:t>
                      </a:r>
                      <a:r>
                        <a:rPr lang="en-US" sz="925" b="1" baseline="0" dirty="0" smtClean="0">
                          <a:latin typeface="Liberation Sans" panose="020B0604020202020204" pitchFamily="34" charset="0"/>
                          <a:cs typeface="Liberation Sans" panose="020B0604020202020204" pitchFamily="34" charset="0"/>
                        </a:rPr>
                        <a:t> </a:t>
                      </a:r>
                      <a:r>
                        <a:rPr lang="en-US" sz="925" b="1" baseline="0" dirty="0" err="1" smtClean="0">
                          <a:latin typeface="Liberation Sans" panose="020B0604020202020204" pitchFamily="34" charset="0"/>
                          <a:cs typeface="Liberation Sans" panose="020B0604020202020204" pitchFamily="34" charset="0"/>
                        </a:rPr>
                        <a:t>yaygınlaştırma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Kurumunuzda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güvenliği</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kurum</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kültürünün</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tamamlayıcı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bir</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parçası</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yapmaya</a:t>
                      </a:r>
                      <a:r>
                        <a:rPr lang="en-US" sz="925" dirty="0" smtClean="0">
                          <a:latin typeface="Liberation Sans" panose="020B0604020202020204" pitchFamily="34" charset="0"/>
                          <a:cs typeface="Liberation Sans" panose="020B0604020202020204" pitchFamily="34" charset="0"/>
                        </a:rPr>
                        <a:t> </a:t>
                      </a:r>
                      <a:r>
                        <a:rPr lang="en-US" sz="925" dirty="0" err="1" smtClean="0">
                          <a:latin typeface="Liberation Sans" panose="020B0604020202020204" pitchFamily="34" charset="0"/>
                          <a:cs typeface="Liberation Sans" panose="020B0604020202020204" pitchFamily="34" charset="0"/>
                        </a:rPr>
                        <a:t>odaklanın</a:t>
                      </a:r>
                      <a:r>
                        <a:rPr lang="en-US" sz="925" dirty="0" smtClean="0">
                          <a:latin typeface="Liberation Sans" panose="020B0604020202020204" pitchFamily="34" charset="0"/>
                          <a:cs typeface="Liberation Sans" panose="020B0604020202020204" pitchFamily="34" charset="0"/>
                        </a:rPr>
                        <a:t>. </a:t>
                      </a:r>
                      <a:r>
                        <a:rPr lang="en-US" sz="925" dirty="0" smtClean="0">
                          <a:latin typeface="Liberation Sans" panose="020B0604020202020204" pitchFamily="34" charset="0"/>
                          <a:cs typeface="Liberation Sans" panose="020B0604020202020204" pitchFamily="34" charset="0"/>
                          <a:hlinkClick r:id="rId15"/>
                        </a:rPr>
                        <a:t>OWASP </a:t>
                      </a:r>
                      <a:r>
                        <a:rPr lang="en-US" sz="925" dirty="0" err="1" smtClean="0">
                          <a:latin typeface="Liberation Sans" panose="020B0604020202020204" pitchFamily="34" charset="0"/>
                          <a:cs typeface="Liberation Sans" panose="020B0604020202020204" pitchFamily="34" charset="0"/>
                          <a:hlinkClick r:id="rId15"/>
                        </a:rPr>
                        <a:t>Yazılım</a:t>
                      </a:r>
                      <a:r>
                        <a:rPr lang="en-US" sz="925" dirty="0" smtClean="0">
                          <a:latin typeface="Liberation Sans" panose="020B0604020202020204" pitchFamily="34" charset="0"/>
                          <a:cs typeface="Liberation Sans" panose="020B0604020202020204" pitchFamily="34" charset="0"/>
                          <a:hlinkClick r:id="rId15"/>
                        </a:rPr>
                        <a:t> </a:t>
                      </a:r>
                      <a:r>
                        <a:rPr lang="en-US" sz="925" dirty="0" err="1" smtClean="0">
                          <a:latin typeface="Liberation Sans" panose="020B0604020202020204" pitchFamily="34" charset="0"/>
                          <a:cs typeface="Liberation Sans" panose="020B0604020202020204" pitchFamily="34" charset="0"/>
                          <a:hlinkClick r:id="rId15"/>
                        </a:rPr>
                        <a:t>Garanti</a:t>
                      </a:r>
                      <a:r>
                        <a:rPr lang="en-US" sz="925" baseline="0" dirty="0" smtClean="0">
                          <a:latin typeface="Liberation Sans" panose="020B0604020202020204" pitchFamily="34" charset="0"/>
                          <a:cs typeface="Liberation Sans" panose="020B0604020202020204" pitchFamily="34" charset="0"/>
                          <a:hlinkClick r:id="rId15"/>
                        </a:rPr>
                        <a:t> </a:t>
                      </a:r>
                      <a:r>
                        <a:rPr lang="en-US" sz="925" baseline="0" dirty="0" err="1" smtClean="0">
                          <a:latin typeface="Liberation Sans" panose="020B0604020202020204" pitchFamily="34" charset="0"/>
                          <a:cs typeface="Liberation Sans" panose="020B0604020202020204" pitchFamily="34" charset="0"/>
                          <a:hlinkClick r:id="rId15"/>
                        </a:rPr>
                        <a:t>Olgunluk</a:t>
                      </a:r>
                      <a:r>
                        <a:rPr lang="en-US" sz="925" baseline="0" dirty="0" smtClean="0">
                          <a:latin typeface="Liberation Sans" panose="020B0604020202020204" pitchFamily="34" charset="0"/>
                          <a:cs typeface="Liberation Sans" panose="020B0604020202020204" pitchFamily="34" charset="0"/>
                          <a:hlinkClick r:id="rId15"/>
                        </a:rPr>
                        <a:t> </a:t>
                      </a:r>
                      <a:r>
                        <a:rPr lang="en-US" sz="925" baseline="0" dirty="0" err="1" smtClean="0">
                          <a:latin typeface="Liberation Sans" panose="020B0604020202020204" pitchFamily="34" charset="0"/>
                          <a:cs typeface="Liberation Sans" panose="020B0604020202020204" pitchFamily="34" charset="0"/>
                          <a:hlinkClick r:id="rId15"/>
                        </a:rPr>
                        <a:t>Modeli</a:t>
                      </a:r>
                      <a:r>
                        <a:rPr lang="en-US" sz="925" dirty="0" smtClean="0">
                          <a:latin typeface="Liberation Sans" panose="020B0604020202020204" pitchFamily="34" charset="0"/>
                          <a:cs typeface="Liberation Sans" panose="020B0604020202020204" pitchFamily="34" charset="0"/>
                          <a:hlinkClick r:id="rId15"/>
                        </a:rPr>
                        <a:t> (SAMM)</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üzerinden</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daha</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fazla</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bilgi</a:t>
                      </a:r>
                      <a:r>
                        <a:rPr lang="en-US" sz="925" baseline="0" dirty="0" smtClean="0">
                          <a:latin typeface="Liberation Sans" panose="020B0604020202020204" pitchFamily="34" charset="0"/>
                          <a:cs typeface="Liberation Sans" panose="020B0604020202020204" pitchFamily="34" charset="0"/>
                        </a:rPr>
                        <a:t> </a:t>
                      </a:r>
                      <a:r>
                        <a:rPr lang="en-US" sz="925" baseline="0" dirty="0" err="1" smtClean="0">
                          <a:latin typeface="Liberation Sans" panose="020B0604020202020204" pitchFamily="34" charset="0"/>
                          <a:cs typeface="Liberation Sans" panose="020B0604020202020204" pitchFamily="34" charset="0"/>
                        </a:rPr>
                        <a:t>edinebilirsiniz</a:t>
                      </a:r>
                      <a:r>
                        <a:rPr lang="en-US" sz="925" baseline="0" dirty="0" smtClean="0">
                          <a:latin typeface="Liberation Sans" panose="020B0604020202020204" pitchFamily="34" charset="0"/>
                          <a:cs typeface="Liberation Sans" panose="020B0604020202020204" pitchFamily="34" charset="0"/>
                        </a:rPr>
                        <a:t>.</a:t>
                      </a:r>
                      <a:endParaRPr lang="en-US" sz="925"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2219765686"/>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en-US" sz="1600" b="1"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Teşekkürler</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rPr>
                        <a:t>Kurumlara</a:t>
                      </a:r>
                      <a:r>
                        <a:rPr lang="en-US" sz="950" b="0" i="0" u="none" strike="noStrike" noProof="0" dirty="0" smtClean="0">
                          <a:solidFill>
                            <a:srgbClr val="000000"/>
                          </a:solidFill>
                          <a:latin typeface="Liberation Sans" panose="020B0604020202020204" pitchFamily="34" charset="0"/>
                        </a:rPr>
                        <a:t> 2017 </a:t>
                      </a:r>
                      <a:r>
                        <a:rPr lang="en-US" sz="950" b="0" i="0" u="none" strike="noStrike" noProof="0" dirty="0" err="1" smtClean="0">
                          <a:solidFill>
                            <a:srgbClr val="000000"/>
                          </a:solidFill>
                          <a:latin typeface="Liberation Sans" panose="020B0604020202020204" pitchFamily="34" charset="0"/>
                        </a:rPr>
                        <a:t>güncellemesi</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sağladıkları</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açıklık</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verileri</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ederiz</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Veri</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talebine</a:t>
                      </a:r>
                      <a:r>
                        <a:rPr lang="en-US" sz="950" b="0" i="0" u="none" strike="noStrike" noProof="0" dirty="0" smtClean="0">
                          <a:solidFill>
                            <a:srgbClr val="000000"/>
                          </a:solidFill>
                          <a:latin typeface="Liberation Sans" panose="020B0604020202020204" pitchFamily="34" charset="0"/>
                        </a:rPr>
                        <a:t> 40'dan </a:t>
                      </a:r>
                      <a:r>
                        <a:rPr lang="en-US" sz="950" b="0" i="0" u="none" strike="noStrike" noProof="0" dirty="0" err="1" smtClean="0">
                          <a:solidFill>
                            <a:srgbClr val="000000"/>
                          </a:solidFill>
                          <a:latin typeface="Liberation Sans" panose="020B0604020202020204" pitchFamily="34" charset="0"/>
                        </a:rPr>
                        <a:t>fazla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cevap</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aldık</a:t>
                      </a:r>
                      <a:r>
                        <a:rPr lang="en-US" sz="950" b="0" i="0" u="none" strike="noStrike" noProof="0" dirty="0" smtClean="0">
                          <a:solidFill>
                            <a:srgbClr val="000000"/>
                          </a:solidFill>
                          <a:latin typeface="Liberation Sans" panose="020B0604020202020204" pitchFamily="34" charset="0"/>
                        </a:rPr>
                        <a:t>. İlk </a:t>
                      </a:r>
                      <a:r>
                        <a:rPr lang="en-US" sz="950" b="0" i="0" u="none" strike="noStrike" noProof="0" dirty="0" err="1" smtClean="0">
                          <a:solidFill>
                            <a:srgbClr val="000000"/>
                          </a:solidFill>
                          <a:latin typeface="Liberation Sans" panose="020B0604020202020204" pitchFamily="34" charset="0"/>
                        </a:rPr>
                        <a:t>kez</a:t>
                      </a:r>
                      <a:r>
                        <a:rPr lang="en-US" sz="950" b="0" i="0" u="none" strike="noStrike" noProof="0" dirty="0" smtClean="0">
                          <a:solidFill>
                            <a:srgbClr val="000000"/>
                          </a:solidFill>
                          <a:latin typeface="Liberation Sans" panose="020B0604020202020204" pitchFamily="34" charset="0"/>
                        </a:rPr>
                        <a:t>, İlk 10 </a:t>
                      </a:r>
                      <a:r>
                        <a:rPr lang="en-US" sz="950" b="0" i="0" u="none" strike="noStrike" noProof="0" dirty="0" err="1" smtClean="0">
                          <a:solidFill>
                            <a:srgbClr val="000000"/>
                          </a:solidFill>
                          <a:latin typeface="Liberation Sans" panose="020B0604020202020204" pitchFamily="34" charset="0"/>
                        </a:rPr>
                        <a:t>sürümüne</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katkı</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olarak</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sağlanan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tüm</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veriler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katkı</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sağlayanların</a:t>
                      </a:r>
                      <a:r>
                        <a:rPr lang="en-US" sz="950" b="0" i="0" u="none" strike="noStrike" noProof="0" dirty="0" smtClean="0">
                          <a:solidFill>
                            <a:srgbClr val="000000"/>
                          </a:solidFill>
                          <a:latin typeface="Liberation Sans" panose="020B0604020202020204" pitchFamily="34" charset="0"/>
                        </a:rPr>
                        <a:t> tam </a:t>
                      </a:r>
                      <a:r>
                        <a:rPr lang="en-US" sz="950" b="0" i="0" u="none" strike="noStrike" noProof="0" dirty="0" err="1" smtClean="0">
                          <a:solidFill>
                            <a:srgbClr val="000000"/>
                          </a:solidFill>
                          <a:latin typeface="Liberation Sans" panose="020B0604020202020204" pitchFamily="34" charset="0"/>
                        </a:rPr>
                        <a:t>listesi</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açık</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şekilde</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yayınlanmıştır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Bunun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şimdiye</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kadar</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toplanan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büyük</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kapsamlı</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açıklık</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veri</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setlerinden</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birisi</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olduğuna</a:t>
                      </a:r>
                      <a:r>
                        <a:rPr lang="en-US" sz="950" b="0" i="0" u="none" strike="noStrike" noProof="0" dirty="0" smtClean="0">
                          <a:solidFill>
                            <a:srgbClr val="000000"/>
                          </a:solidFill>
                          <a:latin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rPr>
                        <a:t>inanıyoruz</a:t>
                      </a:r>
                      <a:r>
                        <a:rPr lang="en-US" sz="950" b="0" i="0" u="none" strike="noStrike" noProof="0" dirty="0" smtClean="0">
                          <a:solidFill>
                            <a:srgbClr val="000000"/>
                          </a:solidFill>
                          <a:latin typeface="Liberation Sans" panose="020B0604020202020204" pitchFamily="34" charset="0"/>
                        </a:rPr>
                        <a:t>.</a:t>
                      </a: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Katkı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sağlayan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herkesi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sıralayacak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kadar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geniş</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olmadığı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yapılan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katkılara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etmek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ayrı</a:t>
                      </a:r>
                      <a:r>
                        <a:rPr lang="en-US" sz="950" b="1"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bir</a:t>
                      </a:r>
                      <a:r>
                        <a:rPr lang="en-US" sz="950" b="1"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sayfa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oluşturduk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verilerini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paylaşma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noktasında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istekli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safta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oldukları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kurumlara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gönülden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teşekkürlerimizi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sunuyoruz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Bu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çalışmanın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daha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da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büyümesini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daha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fazla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kurumu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teşvik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etmesini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böylelikle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kanıta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dayalı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yaklaşımının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önemli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kilometre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taşlarından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birisi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olmasını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ümit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ediyoruz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İlk 10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inanılmaz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katkılar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olmasaydı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ortaya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çıkamazdı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smtClean="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Endüstri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anketini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tamamlamak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vakit</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ayıran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500'den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fazla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kişiye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ayrıca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ediyoruz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Yorumlarınız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sıralamasına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iki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yeni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eklemenin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yapılmasına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yardımcı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oldu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İlave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yorumlarınız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teşvikleriniz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eleştirileriniz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ayrıca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ederiz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Ayırdığınız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kıymetli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zamanınız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tekrar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etmek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istiyoruz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Önemli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yapıcı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eleştiriler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sıralamasına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yapılan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güncellemeyi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gözden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geçirmek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zaman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ayıran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kişilere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etmek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istiyoruz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Olabildiğince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kişileri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Teşekkürler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sayfasında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listelemeye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çalıştık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ct val="100000"/>
                        </a:lnSpc>
                        <a:spcBef>
                          <a:spcPts val="200"/>
                        </a:spcBef>
                        <a:spcAft>
                          <a:spcPts val="600"/>
                        </a:spcAft>
                        <a:buNone/>
                      </a:pP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son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projesini</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dillere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çevirerek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OWASP İlk 10'un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tüm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dünyada</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erişilebilir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hale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gelmesine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yardımcı</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olacak</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tüm</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çevirmenlere</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şimdiden</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teşekkür</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noProof="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ederiz</a:t>
                      </a:r>
                      <a:r>
                        <a:rPr lang="en-US" sz="950" b="0" i="0" u="none" strike="noStrike" noProof="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err="1" smtClean="0"/>
              <a:t>Giriş</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77606291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n-US" sz="1600" b="1" i="0" u="none" strike="noStrike" noProof="0" dirty="0" smtClean="0">
                          <a:solidFill>
                            <a:srgbClr val="000000"/>
                          </a:solidFill>
                          <a:latin typeface="Exo 2" panose="00000500000000000000" pitchFamily="2" charset="0"/>
                        </a:rPr>
                        <a:t>2013’ten 2017’ye </a:t>
                      </a:r>
                      <a:r>
                        <a:rPr lang="en-US" sz="1600" b="1" i="0" u="none" strike="noStrike" noProof="0" dirty="0" err="1" smtClean="0">
                          <a:solidFill>
                            <a:srgbClr val="000000"/>
                          </a:solidFill>
                          <a:latin typeface="Exo 2" panose="00000500000000000000" pitchFamily="2" charset="0"/>
                        </a:rPr>
                        <a:t>Neler</a:t>
                      </a:r>
                      <a:r>
                        <a:rPr lang="en-US" sz="1600" b="1" i="0" u="none" strike="noStrike" noProof="0" dirty="0" smtClean="0">
                          <a:solidFill>
                            <a:srgbClr val="000000"/>
                          </a:solidFill>
                          <a:latin typeface="Exo 2" panose="00000500000000000000" pitchFamily="2" charset="0"/>
                        </a:rPr>
                        <a:t> </a:t>
                      </a:r>
                      <a:r>
                        <a:rPr lang="en-US" sz="1600" b="1" i="0" u="none" strike="noStrike" noProof="0" dirty="0" err="1" smtClean="0">
                          <a:solidFill>
                            <a:srgbClr val="000000"/>
                          </a:solidFill>
                          <a:latin typeface="Exo 2" panose="00000500000000000000" pitchFamily="2" charset="0"/>
                        </a:rPr>
                        <a:t>Değişti</a:t>
                      </a:r>
                      <a:r>
                        <a:rPr lang="en-US" sz="1600" b="1" i="0" u="none" strike="noStrike" noProof="0" dirty="0" smtClean="0">
                          <a:solidFill>
                            <a:srgbClr val="000000"/>
                          </a:solidFill>
                          <a:latin typeface="Exo 2" panose="00000500000000000000" pitchFamily="2" charset="0"/>
                        </a:rPr>
                        <a:t>?</a:t>
                      </a:r>
                      <a:endParaRPr lang="en-US" sz="1600" b="1" i="0" u="none" strike="noStrike" noProof="0"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smtClean="0">
                          <a:solidFill>
                            <a:srgbClr val="000000"/>
                          </a:solidFill>
                          <a:latin typeface="Liberation Sans"/>
                          <a:cs typeface="Liberation Sans" panose="020B0604020202020204" pitchFamily="34" charset="0"/>
                        </a:rPr>
                        <a:t>Son </a:t>
                      </a:r>
                      <a:r>
                        <a:rPr lang="en-US" sz="900" b="0" i="0" u="none" strike="noStrike" noProof="0" dirty="0" err="1" smtClean="0">
                          <a:solidFill>
                            <a:srgbClr val="000000"/>
                          </a:solidFill>
                          <a:latin typeface="Liberation Sans"/>
                          <a:cs typeface="Liberation Sans" panose="020B0604020202020204" pitchFamily="34" charset="0"/>
                        </a:rPr>
                        <a:t>dört</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yıl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içerisinde</a:t>
                      </a:r>
                      <a:r>
                        <a:rPr lang="en-US" sz="900" b="0" i="0" u="none" strike="noStrike" noProof="0" dirty="0" smtClean="0">
                          <a:solidFill>
                            <a:srgbClr val="000000"/>
                          </a:solidFill>
                          <a:latin typeface="Liberation Sans"/>
                          <a:cs typeface="Liberation Sans" panose="020B0604020202020204" pitchFamily="34" charset="0"/>
                        </a:rPr>
                        <a:t> her </a:t>
                      </a:r>
                      <a:r>
                        <a:rPr lang="en-US" sz="900" b="0" i="0" u="none" strike="noStrike" noProof="0" dirty="0" err="1" smtClean="0">
                          <a:solidFill>
                            <a:srgbClr val="000000"/>
                          </a:solidFill>
                          <a:latin typeface="Liberation Sans"/>
                          <a:cs typeface="Liberation Sans" panose="020B0604020202020204" pitchFamily="34" charset="0"/>
                        </a:rPr>
                        <a:t>alanda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hızlanan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değişim</a:t>
                      </a:r>
                      <a:r>
                        <a:rPr lang="en-US" sz="900" b="0" i="0" u="none" strike="noStrike" noProof="0" dirty="0" smtClean="0">
                          <a:solidFill>
                            <a:srgbClr val="000000"/>
                          </a:solidFill>
                          <a:latin typeface="Liberation Sans"/>
                          <a:cs typeface="Liberation Sans" panose="020B0604020202020204" pitchFamily="34" charset="0"/>
                        </a:rPr>
                        <a:t>, OWASP İlk 10 </a:t>
                      </a:r>
                      <a:r>
                        <a:rPr lang="en-US" sz="900" b="0" i="0" u="none" strike="noStrike" noProof="0" dirty="0" err="1" smtClean="0">
                          <a:solidFill>
                            <a:srgbClr val="000000"/>
                          </a:solidFill>
                          <a:latin typeface="Liberation Sans"/>
                          <a:cs typeface="Liberation Sans" panose="020B0604020202020204" pitchFamily="34" charset="0"/>
                        </a:rPr>
                        <a:t>projesinin</a:t>
                      </a:r>
                      <a:r>
                        <a:rPr lang="en-US" sz="900" b="0" i="0" u="none" strike="noStrike" noProof="0" dirty="0" smtClean="0">
                          <a:solidFill>
                            <a:srgbClr val="000000"/>
                          </a:solidFill>
                          <a:latin typeface="Liberation Sans"/>
                          <a:cs typeface="Liberation Sans" panose="020B0604020202020204" pitchFamily="34" charset="0"/>
                        </a:rPr>
                        <a:t> de </a:t>
                      </a:r>
                      <a:r>
                        <a:rPr lang="en-US" sz="900" b="0" i="0" u="none" strike="noStrike" noProof="0" dirty="0" err="1" smtClean="0">
                          <a:solidFill>
                            <a:srgbClr val="000000"/>
                          </a:solidFill>
                          <a:latin typeface="Liberation Sans"/>
                          <a:cs typeface="Liberation Sans" panose="020B0604020202020204" pitchFamily="34" charset="0"/>
                        </a:rPr>
                        <a:t>değiştirilmesi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ihtiyacını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doğurdu</a:t>
                      </a:r>
                      <a:r>
                        <a:rPr lang="en-US" sz="900" b="0" i="0" u="none" strike="noStrike" noProof="0" dirty="0" smtClean="0">
                          <a:solidFill>
                            <a:srgbClr val="000000"/>
                          </a:solidFill>
                          <a:latin typeface="Liberation Sans"/>
                          <a:cs typeface="Liberation Sans" panose="020B0604020202020204" pitchFamily="34" charset="0"/>
                        </a:rPr>
                        <a:t>. OWASP İlk 10 </a:t>
                      </a:r>
                      <a:r>
                        <a:rPr lang="en-US" sz="900" b="0" i="0" u="none" strike="noStrike" noProof="0" dirty="0" err="1" smtClean="0">
                          <a:solidFill>
                            <a:srgbClr val="000000"/>
                          </a:solidFill>
                          <a:latin typeface="Liberation Sans"/>
                          <a:cs typeface="Liberation Sans" panose="020B0604020202020204" pitchFamily="34" charset="0"/>
                        </a:rPr>
                        <a:t>projesi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yeniden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düzenlendi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metodoloji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yenilendi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yeni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talebi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süreci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oluşturuldu</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topluluk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ile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beraber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çalışıldı</a:t>
                      </a:r>
                      <a:r>
                        <a:rPr lang="en-US" sz="900" b="0" i="0" u="none" strike="noStrike" noProof="0" dirty="0" smtClean="0">
                          <a:solidFill>
                            <a:srgbClr val="000000"/>
                          </a:solidFill>
                          <a:latin typeface="Liberation Sans"/>
                          <a:cs typeface="Liberation Sans" panose="020B0604020202020204" pitchFamily="34" charset="0"/>
                        </a:rPr>
                        <a:t>, her </a:t>
                      </a:r>
                      <a:r>
                        <a:rPr lang="en-US" sz="900" b="0" i="0" u="none" strike="noStrike" noProof="0" dirty="0" err="1" smtClean="0">
                          <a:solidFill>
                            <a:srgbClr val="000000"/>
                          </a:solidFill>
                          <a:latin typeface="Liberation Sans"/>
                          <a:cs typeface="Liberation Sans" panose="020B0604020202020204" pitchFamily="34" charset="0"/>
                        </a:rPr>
                        <a:t>bir</a:t>
                      </a:r>
                      <a:r>
                        <a:rPr lang="en-US" sz="900" b="0" i="0" u="none" strike="noStrike" noProof="0" dirty="0" smtClean="0">
                          <a:solidFill>
                            <a:srgbClr val="000000"/>
                          </a:solidFill>
                          <a:latin typeface="Liberation Sans"/>
                          <a:cs typeface="Liberation Sans" panose="020B0604020202020204" pitchFamily="34" charset="0"/>
                        </a:rPr>
                        <a:t> risk </a:t>
                      </a:r>
                      <a:r>
                        <a:rPr lang="en-US" sz="900" b="0" i="0" u="none" strike="noStrike" noProof="0" dirty="0" err="1" smtClean="0">
                          <a:solidFill>
                            <a:srgbClr val="000000"/>
                          </a:solidFill>
                          <a:latin typeface="Liberation Sans"/>
                          <a:cs typeface="Liberation Sans" panose="020B0604020202020204" pitchFamily="34" charset="0"/>
                        </a:rPr>
                        <a:t>baştan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aşağı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tekrar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yazıldı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riskler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tekrar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sıralandı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yaygın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olarak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kullanılan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diller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kütüphaneler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için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referanslar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eklendi</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smtClean="0">
                          <a:solidFill>
                            <a:srgbClr val="000000"/>
                          </a:solidFill>
                          <a:latin typeface="Liberation Sans"/>
                          <a:cs typeface="Liberation Sans" panose="020B0604020202020204" pitchFamily="34" charset="0"/>
                        </a:rPr>
                        <a:t>Son </a:t>
                      </a:r>
                      <a:r>
                        <a:rPr lang="en-US" sz="900" b="0" i="0" u="none" strike="noStrike" noProof="0" dirty="0" err="1" smtClean="0">
                          <a:solidFill>
                            <a:srgbClr val="000000"/>
                          </a:solidFill>
                          <a:latin typeface="Liberation Sans"/>
                          <a:cs typeface="Liberation Sans" panose="020B0604020202020204" pitchFamily="34" charset="0"/>
                        </a:rPr>
                        <a:t>birkaç</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yıl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içerisinde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uygulamaların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sahip</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olduğu</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temel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teknolojiler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mimari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büyük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ölçüde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değişti</a:t>
                      </a:r>
                      <a:r>
                        <a:rPr lang="en-US" sz="900" b="0" i="0" u="none" strike="noStrike" noProof="0" dirty="0" smtClean="0">
                          <a:solidFill>
                            <a:srgbClr val="000000"/>
                          </a:solidFill>
                          <a:latin typeface="Liberation Sans"/>
                          <a:cs typeface="Liberation Sans" panose="020B0604020202020204" pitchFamily="34" charset="0"/>
                        </a:rPr>
                        <a:t>.</a:t>
                      </a:r>
                      <a:endParaRPr lang="en-US" sz="900" dirty="0" smtClean="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smtClean="0">
                          <a:solidFill>
                            <a:srgbClr val="000000"/>
                          </a:solidFill>
                          <a:latin typeface="Liberation Sans"/>
                          <a:cs typeface="Liberation Sans" panose="020B0604020202020204" pitchFamily="34" charset="0"/>
                        </a:rPr>
                        <a:t>Node.js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Spring Boot </a:t>
                      </a:r>
                      <a:r>
                        <a:rPr lang="en-US" sz="900" b="0" i="0" u="none" strike="noStrike" noProof="0" dirty="0" err="1" smtClean="0">
                          <a:solidFill>
                            <a:srgbClr val="000000"/>
                          </a:solidFill>
                          <a:latin typeface="Liberation Sans"/>
                          <a:cs typeface="Liberation Sans" panose="020B0604020202020204" pitchFamily="34" charset="0"/>
                        </a:rPr>
                        <a:t>ile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yazılan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mikroservisler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geleneksel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monolitik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uygulamaların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yerini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almaktadır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Mikroservisler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mikroservisler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arasındaki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güven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konteynerler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gizli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bilgilerin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yönetimi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gibi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kendilerine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özgü</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pek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çok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güvenlik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sorununu</a:t>
                      </a:r>
                      <a:r>
                        <a:rPr lang="en-US" sz="900" b="0" i="0" u="none" strike="noStrike" noProof="0" dirty="0" smtClean="0">
                          <a:solidFill>
                            <a:srgbClr val="000000"/>
                          </a:solidFill>
                          <a:latin typeface="Liberation Sans"/>
                          <a:cs typeface="Liberation Sans" panose="020B0604020202020204" pitchFamily="34" charset="0"/>
                        </a:rPr>
                        <a:t> da </a:t>
                      </a:r>
                      <a:r>
                        <a:rPr lang="en-US" sz="900" b="0" i="0" u="none" strike="noStrike" noProof="0" dirty="0" err="1" smtClean="0">
                          <a:solidFill>
                            <a:srgbClr val="000000"/>
                          </a:solidFill>
                          <a:latin typeface="Liberation Sans"/>
                          <a:cs typeface="Liberation Sans" panose="020B0604020202020204" pitchFamily="34" charset="0"/>
                        </a:rPr>
                        <a:t>beraberinde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getirmektedir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Eskiden</a:t>
                      </a:r>
                      <a:r>
                        <a:rPr lang="en-US" sz="900" b="0" i="0" u="none" strike="noStrike" noProof="0" dirty="0" smtClean="0">
                          <a:solidFill>
                            <a:srgbClr val="000000"/>
                          </a:solidFill>
                          <a:latin typeface="Liberation Sans"/>
                          <a:cs typeface="Liberation Sans" panose="020B0604020202020204" pitchFamily="34" charset="0"/>
                        </a:rPr>
                        <a:t>, internet </a:t>
                      </a:r>
                      <a:r>
                        <a:rPr lang="en-US" sz="900" b="0" i="0" u="none" strike="noStrike" noProof="0" dirty="0" err="1" smtClean="0">
                          <a:solidFill>
                            <a:srgbClr val="000000"/>
                          </a:solidFill>
                          <a:latin typeface="Liberation Sans"/>
                          <a:cs typeface="Liberation Sans" panose="020B0604020202020204" pitchFamily="34" charset="0"/>
                        </a:rPr>
                        <a:t>üzerinden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erişilebilmesine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ihtimal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verilmeyen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şimdi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Sayfa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Uygulamalar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mobil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uygulamalar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tarafından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tüketilmek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üzere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bir</a:t>
                      </a:r>
                      <a:r>
                        <a:rPr lang="en-US" sz="900" b="0" i="0" u="none" strike="noStrike" noProof="0" dirty="0" smtClean="0">
                          <a:solidFill>
                            <a:srgbClr val="000000"/>
                          </a:solidFill>
                          <a:latin typeface="Liberation Sans"/>
                          <a:cs typeface="Liberation Sans" panose="020B0604020202020204" pitchFamily="34" charset="0"/>
                        </a:rPr>
                        <a:t> API </a:t>
                      </a:r>
                      <a:r>
                        <a:rPr lang="en-US" sz="900" b="0" i="0" u="none" strike="noStrike" noProof="0" dirty="0" err="1" smtClean="0">
                          <a:solidFill>
                            <a:srgbClr val="000000"/>
                          </a:solidFill>
                          <a:latin typeface="Liberation Sans"/>
                          <a:cs typeface="Liberation Sans" panose="020B0604020202020204" pitchFamily="34" charset="0"/>
                        </a:rPr>
                        <a:t>veya</a:t>
                      </a:r>
                      <a:r>
                        <a:rPr lang="en-US" sz="900" b="0" i="0" u="none" strike="noStrike" noProof="0" dirty="0" smtClean="0">
                          <a:solidFill>
                            <a:srgbClr val="000000"/>
                          </a:solidFill>
                          <a:latin typeface="Liberation Sans"/>
                          <a:cs typeface="Liberation Sans" panose="020B0604020202020204" pitchFamily="34" charset="0"/>
                        </a:rPr>
                        <a:t> REST </a:t>
                      </a:r>
                      <a:r>
                        <a:rPr lang="en-US" sz="900" b="0" i="0" u="none" strike="noStrike" noProof="0" dirty="0" err="1" smtClean="0">
                          <a:solidFill>
                            <a:srgbClr val="000000"/>
                          </a:solidFill>
                          <a:latin typeface="Liberation Sans"/>
                          <a:cs typeface="Liberation Sans" panose="020B0604020202020204" pitchFamily="34" charset="0"/>
                        </a:rPr>
                        <a:t>servisi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arkasında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bulunmaktadır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Güvenilir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servis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tüketicileri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gibi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mimarisel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varsayımlar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artık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geçerli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olmamaktadır</a:t>
                      </a:r>
                      <a:r>
                        <a:rPr lang="en-US" sz="900" b="0" i="0" u="none" strike="noStrike" noProof="0" dirty="0" smtClean="0">
                          <a:solidFill>
                            <a:srgbClr val="000000"/>
                          </a:solidFill>
                          <a:latin typeface="Liberation Sans"/>
                          <a:cs typeface="Liberation Sans" panose="020B0604020202020204" pitchFamily="34" charset="0"/>
                        </a:rPr>
                        <a:t>.</a:t>
                      </a:r>
                      <a:endParaRPr lang="en-US" sz="900" dirty="0" smtClean="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smtClean="0">
                          <a:solidFill>
                            <a:srgbClr val="000000"/>
                          </a:solidFill>
                          <a:latin typeface="Liberation Sans"/>
                          <a:cs typeface="Liberation Sans" panose="020B0604020202020204" pitchFamily="34" charset="0"/>
                        </a:rPr>
                        <a:t>Angular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React </a:t>
                      </a:r>
                      <a:r>
                        <a:rPr lang="en-US" sz="900" b="0" i="0" u="none" strike="noStrike" noProof="0" dirty="0" err="1" smtClean="0">
                          <a:solidFill>
                            <a:srgbClr val="000000"/>
                          </a:solidFill>
                          <a:latin typeface="Liberation Sans"/>
                          <a:cs typeface="Liberation Sans" panose="020B0604020202020204" pitchFamily="34" charset="0"/>
                        </a:rPr>
                        <a:t>gibi</a:t>
                      </a:r>
                      <a:r>
                        <a:rPr lang="en-US" sz="900" b="0" i="0" u="none" strike="noStrike" noProof="0" dirty="0" smtClean="0">
                          <a:solidFill>
                            <a:srgbClr val="000000"/>
                          </a:solidFill>
                          <a:latin typeface="Liberation Sans"/>
                          <a:cs typeface="Liberation Sans" panose="020B0604020202020204" pitchFamily="34" charset="0"/>
                        </a:rPr>
                        <a:t> JavaScript </a:t>
                      </a:r>
                      <a:r>
                        <a:rPr lang="en-US" sz="900" b="0" i="0" u="none" strike="noStrike" noProof="0" dirty="0" err="1" smtClean="0">
                          <a:solidFill>
                            <a:srgbClr val="000000"/>
                          </a:solidFill>
                          <a:latin typeface="Liberation Sans"/>
                          <a:cs typeface="Liberation Sans" panose="020B0604020202020204" pitchFamily="34" charset="0"/>
                        </a:rPr>
                        <a:t>kütüphaneleri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ile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yazılan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sayfa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uygulamalar</a:t>
                      </a:r>
                      <a:r>
                        <a:rPr lang="en-US" sz="900" b="0" i="0" u="none" strike="noStrike" noProof="0" dirty="0" smtClean="0">
                          <a:solidFill>
                            <a:srgbClr val="000000"/>
                          </a:solidFill>
                          <a:latin typeface="Liberation Sans"/>
                          <a:cs typeface="Liberation Sans" panose="020B0604020202020204" pitchFamily="34" charset="0"/>
                        </a:rPr>
                        <a:t>, son </a:t>
                      </a:r>
                      <a:r>
                        <a:rPr lang="en-US" sz="900" b="0" i="0" u="none" strike="noStrike" noProof="0" dirty="0" err="1" smtClean="0">
                          <a:solidFill>
                            <a:srgbClr val="000000"/>
                          </a:solidFill>
                          <a:latin typeface="Liberation Sans"/>
                          <a:cs typeface="Liberation Sans" panose="020B0604020202020204" pitchFamily="34" charset="0"/>
                        </a:rPr>
                        <a:t>derece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modüler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sahip</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olduğu</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özellikler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bakımından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zengin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ön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uçların</a:t>
                      </a:r>
                      <a:r>
                        <a:rPr lang="en-US" sz="900" b="0" i="0" u="none" strike="noStrike" noProof="0" dirty="0" smtClean="0">
                          <a:solidFill>
                            <a:srgbClr val="000000"/>
                          </a:solidFill>
                          <a:latin typeface="Liberation Sans"/>
                          <a:cs typeface="Liberation Sans" panose="020B0604020202020204" pitchFamily="34" charset="0"/>
                        </a:rPr>
                        <a:t>(front end) </a:t>
                      </a:r>
                      <a:r>
                        <a:rPr lang="en-US" sz="900" b="0" i="0" u="none" strike="noStrike" noProof="0" dirty="0" err="1" smtClean="0">
                          <a:solidFill>
                            <a:srgbClr val="000000"/>
                          </a:solidFill>
                          <a:latin typeface="Liberation Sans"/>
                          <a:cs typeface="Liberation Sans" panose="020B0604020202020204" pitchFamily="34" charset="0"/>
                        </a:rPr>
                        <a:t>oluşturulmasına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izin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vermektedir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Geleneksel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olarak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sunucu</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tarafında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sağlanan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işlevlerin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istemci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tarafına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taşınması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çeşitli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güvenlik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sorunlarını</a:t>
                      </a:r>
                      <a:r>
                        <a:rPr lang="en-US" sz="900" b="0" i="0" u="none" strike="noStrike" noProof="0" dirty="0" smtClean="0">
                          <a:solidFill>
                            <a:srgbClr val="000000"/>
                          </a:solidFill>
                          <a:latin typeface="Liberation Sans"/>
                          <a:cs typeface="Liberation Sans" panose="020B0604020202020204" pitchFamily="34" charset="0"/>
                        </a:rPr>
                        <a:t> da </a:t>
                      </a:r>
                      <a:r>
                        <a:rPr lang="en-US" sz="900" b="0" i="0" u="none" strike="noStrike" noProof="0" dirty="0" err="1" smtClean="0">
                          <a:solidFill>
                            <a:srgbClr val="000000"/>
                          </a:solidFill>
                          <a:latin typeface="Liberation Sans"/>
                          <a:cs typeface="Liberation Sans" panose="020B0604020202020204" pitchFamily="34" charset="0"/>
                        </a:rPr>
                        <a:t>beraberinde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getirmektedir</a:t>
                      </a:r>
                      <a:r>
                        <a:rPr lang="en-US" sz="900" b="0" i="0" u="none" strike="noStrike" noProof="0" dirty="0" smtClean="0">
                          <a:solidFill>
                            <a:srgbClr val="000000"/>
                          </a:solidFill>
                          <a:latin typeface="Liberation Sans"/>
                          <a:cs typeface="Liberation Sans" panose="020B0604020202020204" pitchFamily="34" charset="0"/>
                        </a:rPr>
                        <a:t>.</a:t>
                      </a:r>
                      <a:endParaRPr lang="en-US" sz="900" b="0" i="0" u="none" strike="noStrike" noProof="0" dirty="0">
                        <a:solidFill>
                          <a:srgbClr val="000000"/>
                        </a:solidFill>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smtClean="0">
                          <a:solidFill>
                            <a:srgbClr val="000000"/>
                          </a:solidFill>
                          <a:latin typeface="Liberation Sans"/>
                          <a:cs typeface="Liberation Sans" panose="020B0604020202020204" pitchFamily="34" charset="0"/>
                        </a:rPr>
                        <a:t>Sunucu</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tarafında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çalışan</a:t>
                      </a:r>
                      <a:r>
                        <a:rPr lang="en-US" sz="900" b="0" i="0" u="none" strike="noStrike" noProof="0" dirty="0" smtClean="0">
                          <a:solidFill>
                            <a:srgbClr val="000000"/>
                          </a:solidFill>
                          <a:latin typeface="Liberation Sans"/>
                          <a:cs typeface="Liberation Sans" panose="020B0604020202020204" pitchFamily="34" charset="0"/>
                        </a:rPr>
                        <a:t> Node.js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istemci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tarafında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çalışan</a:t>
                      </a:r>
                      <a:r>
                        <a:rPr lang="en-US" sz="900" b="0" i="0" u="none" strike="noStrike" noProof="0" dirty="0" smtClean="0">
                          <a:solidFill>
                            <a:srgbClr val="000000"/>
                          </a:solidFill>
                          <a:latin typeface="Liberation Sans"/>
                          <a:cs typeface="Liberation Sans" panose="020B0604020202020204" pitchFamily="34" charset="0"/>
                        </a:rPr>
                        <a:t> Bootstrap, Electron, Angular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React </a:t>
                      </a:r>
                      <a:r>
                        <a:rPr lang="en-US" sz="900" b="0" i="0" u="none" strike="noStrike" noProof="0" dirty="0" err="1" smtClean="0">
                          <a:solidFill>
                            <a:srgbClr val="000000"/>
                          </a:solidFill>
                          <a:latin typeface="Liberation Sans"/>
                          <a:cs typeface="Liberation Sans" panose="020B0604020202020204" pitchFamily="34" charset="0"/>
                        </a:rPr>
                        <a:t>gibi</a:t>
                      </a:r>
                      <a:r>
                        <a:rPr lang="en-US" sz="900" b="0" i="0" u="none" strike="noStrike" noProof="0" dirty="0" smtClean="0">
                          <a:solidFill>
                            <a:srgbClr val="000000"/>
                          </a:solidFill>
                          <a:latin typeface="Liberation Sans"/>
                          <a:cs typeface="Liberation Sans" panose="020B0604020202020204" pitchFamily="34" charset="0"/>
                        </a:rPr>
                        <a:t> modern web </a:t>
                      </a:r>
                      <a:r>
                        <a:rPr lang="en-US" sz="900" b="0" i="0" u="none" strike="noStrike" noProof="0" dirty="0" err="1" smtClean="0">
                          <a:solidFill>
                            <a:srgbClr val="000000"/>
                          </a:solidFill>
                          <a:latin typeface="Liberation Sans"/>
                          <a:cs typeface="Liberation Sans" panose="020B0604020202020204" pitchFamily="34" charset="0"/>
                        </a:rPr>
                        <a:t>kütüphaneleri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ile</a:t>
                      </a:r>
                      <a:r>
                        <a:rPr lang="en-US" sz="900" b="0" i="0" u="none" strike="noStrike" noProof="0" dirty="0" smtClean="0">
                          <a:solidFill>
                            <a:srgbClr val="000000"/>
                          </a:solidFill>
                          <a:latin typeface="Liberation Sans"/>
                          <a:cs typeface="Liberation Sans" panose="020B0604020202020204" pitchFamily="34" charset="0"/>
                        </a:rPr>
                        <a:t> JavaScript </a:t>
                      </a:r>
                      <a:r>
                        <a:rPr lang="en-US" sz="900" b="0" i="0" u="none" strike="noStrike" noProof="0" dirty="0" err="1" smtClean="0">
                          <a:solidFill>
                            <a:srgbClr val="000000"/>
                          </a:solidFill>
                          <a:latin typeface="Liberation Sans"/>
                          <a:cs typeface="Liberation Sans" panose="020B0604020202020204" pitchFamily="34" charset="0"/>
                        </a:rPr>
                        <a:t>artık</a:t>
                      </a:r>
                      <a:r>
                        <a:rPr lang="en-US" sz="900" b="0" i="0" u="none" strike="noStrike" noProof="0" dirty="0" smtClean="0">
                          <a:solidFill>
                            <a:srgbClr val="000000"/>
                          </a:solidFill>
                          <a:latin typeface="Liberation Sans"/>
                          <a:cs typeface="Liberation Sans" panose="020B0604020202020204" pitchFamily="34" charset="0"/>
                        </a:rPr>
                        <a:t> web </a:t>
                      </a:r>
                      <a:r>
                        <a:rPr lang="en-US" sz="900" b="0" i="0" u="none" strike="noStrike" noProof="0" dirty="0" err="1" smtClean="0">
                          <a:solidFill>
                            <a:srgbClr val="000000"/>
                          </a:solidFill>
                          <a:latin typeface="Liberation Sans"/>
                          <a:cs typeface="Liberation Sans" panose="020B0604020202020204" pitchFamily="34" charset="0"/>
                        </a:rPr>
                        <a:t>uygulamalarının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birincil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programlama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dili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olmuştur</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err="1" smtClean="0">
                          <a:solidFill>
                            <a:srgbClr val="000000"/>
                          </a:solidFill>
                          <a:latin typeface="Liberation Sans"/>
                          <a:cs typeface="Liberation Sans" panose="020B0604020202020204" pitchFamily="34" charset="0"/>
                        </a:rPr>
                        <a:t>Verilerle</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desteklenen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yeni</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açıklıklar</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a:t>
                      </a:r>
                      <a:r>
                        <a:rPr lang="en-US" sz="900" b="1" i="0" u="none" strike="noStrike" noProof="0" dirty="0" err="1" smtClean="0">
                          <a:solidFill>
                            <a:srgbClr val="000000"/>
                          </a:solidFill>
                          <a:latin typeface="Liberation Sans"/>
                          <a:cs typeface="Liberation Sans" panose="020B0604020202020204" pitchFamily="34" charset="0"/>
                          <a:hlinkClick r:id="rId4" action="ppaction://hlinksldjump"/>
                        </a:rPr>
                        <a:t>Dış</a:t>
                      </a:r>
                      <a:r>
                        <a:rPr lang="en-US" sz="900" b="1" i="0" u="none" strike="noStrike" baseline="0" noProof="0" dirty="0" smtClean="0">
                          <a:solidFill>
                            <a:srgbClr val="000000"/>
                          </a:solidFill>
                          <a:latin typeface="Liberation Sans"/>
                          <a:cs typeface="Liberation Sans" panose="020B0604020202020204" pitchFamily="34" charset="0"/>
                          <a:hlinkClick r:id="rId4" action="ppaction://hlinksldjump"/>
                        </a:rPr>
                        <a:t> </a:t>
                      </a:r>
                      <a:r>
                        <a:rPr lang="en-US" sz="900" b="1" i="0" u="none" strike="noStrike" baseline="0" noProof="0" dirty="0" err="1" smtClean="0">
                          <a:solidFill>
                            <a:srgbClr val="000000"/>
                          </a:solidFill>
                          <a:latin typeface="Liberation Sans"/>
                          <a:cs typeface="Liberation Sans" panose="020B0604020202020204" pitchFamily="34" charset="0"/>
                          <a:hlinkClick r:id="rId4" action="ppaction://hlinksldjump"/>
                        </a:rPr>
                        <a:t>Varlıkları</a:t>
                      </a:r>
                      <a:r>
                        <a:rPr lang="en-US" sz="900" b="1" i="0" u="none" strike="noStrike" noProof="0" dirty="0" smtClean="0">
                          <a:solidFill>
                            <a:srgbClr val="000000"/>
                          </a:solidFill>
                          <a:latin typeface="Liberation Sans"/>
                          <a:cs typeface="Liberation Sans" panose="020B0604020202020204" pitchFamily="34" charset="0"/>
                          <a:hlinkClick r:id="rId4" action="ppaction://hlinksldjump"/>
                        </a:rPr>
                        <a:t> </a:t>
                      </a:r>
                      <a:r>
                        <a:rPr lang="en-US" sz="900" b="1" i="0" u="none" strike="noStrike" noProof="0" dirty="0">
                          <a:solidFill>
                            <a:srgbClr val="000000"/>
                          </a:solidFill>
                          <a:latin typeface="Liberation Sans"/>
                          <a:cs typeface="Liberation Sans" panose="020B0604020202020204" pitchFamily="34" charset="0"/>
                          <a:hlinkClick r:id="rId4" action="ppaction://hlinksldjump"/>
                        </a:rPr>
                        <a:t>(XXE)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yaygın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olarak</a:t>
                      </a:r>
                      <a:r>
                        <a:rPr lang="en-US" sz="900" b="0" i="0" u="none" strike="noStrike" noProof="0" dirty="0" smtClean="0">
                          <a:solidFill>
                            <a:srgbClr val="000000"/>
                          </a:solidFill>
                          <a:latin typeface="Liberation Sans"/>
                          <a:cs typeface="Liberation Sans" panose="020B0604020202020204" pitchFamily="34" charset="0"/>
                        </a:rPr>
                        <a:t> </a:t>
                      </a:r>
                      <a:r>
                        <a:rPr lang="en-US" sz="900" dirty="0" err="1" smtClean="0">
                          <a:solidFill>
                            <a:srgbClr val="000000"/>
                          </a:solidFill>
                          <a:latin typeface="Liberation Sans"/>
                          <a:cs typeface="Liberation Sans" panose="020B0604020202020204" pitchFamily="34" charset="0"/>
                          <a:hlinkClick r:id="rId5"/>
                        </a:rPr>
                        <a:t>kaynak</a:t>
                      </a:r>
                      <a:r>
                        <a:rPr lang="en-US" sz="900" dirty="0" smtClean="0">
                          <a:solidFill>
                            <a:srgbClr val="000000"/>
                          </a:solidFill>
                          <a:latin typeface="Liberation Sans"/>
                          <a:cs typeface="Liberation Sans" panose="020B0604020202020204" pitchFamily="34" charset="0"/>
                          <a:hlinkClick r:id="rId5"/>
                        </a:rPr>
                        <a:t> </a:t>
                      </a:r>
                      <a:r>
                        <a:rPr lang="en-US" sz="900" dirty="0" err="1" smtClean="0">
                          <a:solidFill>
                            <a:srgbClr val="000000"/>
                          </a:solidFill>
                          <a:latin typeface="Liberation Sans"/>
                          <a:cs typeface="Liberation Sans" panose="020B0604020202020204" pitchFamily="34" charset="0"/>
                          <a:hlinkClick r:id="rId5"/>
                        </a:rPr>
                        <a:t>kod</a:t>
                      </a:r>
                      <a:r>
                        <a:rPr lang="en-US" sz="900" dirty="0" smtClean="0">
                          <a:solidFill>
                            <a:srgbClr val="000000"/>
                          </a:solidFill>
                          <a:latin typeface="Liberation Sans"/>
                          <a:cs typeface="Liberation Sans" panose="020B0604020202020204" pitchFamily="34" charset="0"/>
                          <a:hlinkClick r:id="rId5"/>
                        </a:rPr>
                        <a:t> </a:t>
                      </a:r>
                      <a:r>
                        <a:rPr lang="en-US" sz="900" dirty="0" err="1" smtClean="0">
                          <a:solidFill>
                            <a:srgbClr val="000000"/>
                          </a:solidFill>
                          <a:latin typeface="Liberation Sans"/>
                          <a:cs typeface="Liberation Sans" panose="020B0604020202020204" pitchFamily="34" charset="0"/>
                          <a:hlinkClick r:id="rId5"/>
                        </a:rPr>
                        <a:t>analizi</a:t>
                      </a:r>
                      <a:r>
                        <a:rPr lang="en-US" sz="900" dirty="0" smtClean="0">
                          <a:solidFill>
                            <a:srgbClr val="000000"/>
                          </a:solidFill>
                          <a:latin typeface="Liberation Sans"/>
                          <a:cs typeface="Liberation Sans" panose="020B0604020202020204" pitchFamily="34" charset="0"/>
                          <a:hlinkClick r:id="rId5"/>
                        </a:rPr>
                        <a:t> </a:t>
                      </a:r>
                      <a:r>
                        <a:rPr lang="en-US" sz="900" dirty="0" err="1" smtClean="0">
                          <a:solidFill>
                            <a:srgbClr val="000000"/>
                          </a:solidFill>
                          <a:latin typeface="Liberation Sans"/>
                          <a:cs typeface="Liberation Sans" panose="020B0604020202020204" pitchFamily="34" charset="0"/>
                          <a:hlinkClick r:id="rId5"/>
                        </a:rPr>
                        <a:t>gerçekleştiren</a:t>
                      </a:r>
                      <a:r>
                        <a:rPr lang="en-US" sz="900" dirty="0" smtClean="0">
                          <a:solidFill>
                            <a:srgbClr val="000000"/>
                          </a:solidFill>
                          <a:latin typeface="Liberation Sans"/>
                          <a:cs typeface="Liberation Sans" panose="020B0604020202020204" pitchFamily="34" charset="0"/>
                          <a:hlinkClick r:id="rId5"/>
                        </a:rPr>
                        <a:t> </a:t>
                      </a:r>
                      <a:r>
                        <a:rPr lang="en-US" sz="900" dirty="0" err="1" smtClean="0">
                          <a:solidFill>
                            <a:srgbClr val="000000"/>
                          </a:solidFill>
                          <a:latin typeface="Liberation Sans"/>
                          <a:cs typeface="Liberation Sans" panose="020B0604020202020204" pitchFamily="34" charset="0"/>
                          <a:hlinkClick r:id="rId5"/>
                        </a:rPr>
                        <a:t>araçların</a:t>
                      </a:r>
                      <a:r>
                        <a:rPr lang="en-US" sz="900" dirty="0" smtClean="0">
                          <a:solidFill>
                            <a:srgbClr val="000000"/>
                          </a:solidFill>
                          <a:latin typeface="Liberation Sans"/>
                          <a:cs typeface="Liberation Sans" panose="020B0604020202020204" pitchFamily="34" charset="0"/>
                        </a:rPr>
                        <a:t> </a:t>
                      </a:r>
                      <a:r>
                        <a:rPr lang="en-US" sz="900" dirty="0">
                          <a:solidFill>
                            <a:srgbClr val="000000"/>
                          </a:solidFill>
                          <a:latin typeface="Liberation Sans"/>
                          <a:cs typeface="Liberation Sans" panose="020B0604020202020204" pitchFamily="34" charset="0"/>
                        </a:rPr>
                        <a:t>(SAST)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smtClean="0">
                          <a:solidFill>
                            <a:srgbClr val="000000"/>
                          </a:solidFill>
                          <a:latin typeface="Liberation Sans"/>
                          <a:cs typeface="Liberation Sans" panose="020B0604020202020204" pitchFamily="34" charset="0"/>
                        </a:rPr>
                        <a:t>very </a:t>
                      </a:r>
                      <a:r>
                        <a:rPr lang="en-US" sz="900" b="0" i="0" u="none" strike="noStrike" noProof="0" dirty="0" err="1" smtClean="0">
                          <a:solidFill>
                            <a:srgbClr val="000000"/>
                          </a:solidFill>
                          <a:latin typeface="Liberation Sans"/>
                          <a:cs typeface="Liberation Sans" panose="020B0604020202020204" pitchFamily="34" charset="0"/>
                        </a:rPr>
                        <a:t>setleri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tarafından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desteklenen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yeni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kategoridir</a:t>
                      </a:r>
                      <a:r>
                        <a:rPr lang="en-US" sz="900" b="0" i="0" u="none" strike="noStrike" noProof="0" dirty="0" smtClean="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err="1" smtClean="0">
                          <a:solidFill>
                            <a:srgbClr val="000000"/>
                          </a:solidFill>
                          <a:latin typeface="Liberation Sans"/>
                          <a:cs typeface="Liberation Sans" panose="020B0604020202020204" pitchFamily="34" charset="0"/>
                        </a:rPr>
                        <a:t>Topluluk</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tarafından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desteklenen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yeni</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açıklıklar</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err="1" smtClean="0">
                          <a:solidFill>
                            <a:srgbClr val="000000"/>
                          </a:solidFill>
                          <a:latin typeface="Liberation Sans"/>
                          <a:cs typeface="Liberation Sans" panose="020B0604020202020204" pitchFamily="34" charset="0"/>
                        </a:rPr>
                        <a:t>Aşağıdaki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iki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açıklık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kategorisi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hakkında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görüşlerini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almak</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için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topluluğa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danıştık</a:t>
                      </a:r>
                      <a:r>
                        <a:rPr lang="en-US" sz="900" b="0" i="0" u="none" strike="noStrike" noProof="0" dirty="0" smtClean="0">
                          <a:solidFill>
                            <a:srgbClr val="000000"/>
                          </a:solidFill>
                          <a:latin typeface="Liberation Sans"/>
                          <a:cs typeface="Liberation Sans" panose="020B0604020202020204" pitchFamily="34" charset="0"/>
                        </a:rPr>
                        <a:t>. 500'den </a:t>
                      </a:r>
                      <a:r>
                        <a:rPr lang="en-US" sz="900" b="0" i="0" u="none" strike="noStrike" noProof="0" dirty="0" err="1" smtClean="0">
                          <a:solidFill>
                            <a:srgbClr val="000000"/>
                          </a:solidFill>
                          <a:latin typeface="Liberation Sans"/>
                          <a:cs typeface="Liberation Sans" panose="020B0604020202020204" pitchFamily="34" charset="0"/>
                        </a:rPr>
                        <a:t>fazla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cevap</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değerlendirildikten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sonra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bu</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açıklıklar</a:t>
                      </a:r>
                      <a:r>
                        <a:rPr lang="en-US" sz="900" b="0" i="0" u="none" strike="noStrike" noProof="0" dirty="0" smtClean="0">
                          <a:solidFill>
                            <a:srgbClr val="000000"/>
                          </a:solidFill>
                          <a:latin typeface="Liberation Sans"/>
                          <a:cs typeface="Liberation Sans" panose="020B0604020202020204" pitchFamily="34" charset="0"/>
                        </a:rPr>
                        <a:t> İlk 10'a </a:t>
                      </a:r>
                      <a:r>
                        <a:rPr lang="en-US" sz="900" b="0" i="0" u="none" strike="noStrike" noProof="0" dirty="0" err="1" smtClean="0">
                          <a:solidFill>
                            <a:srgbClr val="000000"/>
                          </a:solidFill>
                          <a:latin typeface="Liberation Sans"/>
                          <a:cs typeface="Liberation Sans" panose="020B0604020202020204" pitchFamily="34" charset="0"/>
                        </a:rPr>
                        <a:t>eklenmiştir</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smtClean="0">
                          <a:solidFill>
                            <a:srgbClr val="000000"/>
                          </a:solidFill>
                          <a:latin typeface="Liberation Sans"/>
                          <a:cs typeface="Liberation Sans" panose="020B0604020202020204" pitchFamily="34" charset="0"/>
                          <a:hlinkClick r:id="rId6" action="ppaction://hlinksldjump"/>
                        </a:rPr>
                        <a:t>A8:2017-Güvensiz</a:t>
                      </a:r>
                      <a:r>
                        <a:rPr lang="en-US" sz="900" b="1" i="0" u="none" strike="noStrike" baseline="0" noProof="0" dirty="0" smtClean="0">
                          <a:solidFill>
                            <a:srgbClr val="000000"/>
                          </a:solidFill>
                          <a:latin typeface="Liberation Sans"/>
                          <a:cs typeface="Liberation Sans" panose="020B0604020202020204" pitchFamily="34" charset="0"/>
                          <a:hlinkClick r:id="rId6" action="ppaction://hlinksldjump"/>
                        </a:rPr>
                        <a:t> </a:t>
                      </a:r>
                      <a:r>
                        <a:rPr lang="en-US" sz="900" b="1" i="0" u="none" strike="noStrike" baseline="0" noProof="0" dirty="0" err="1" smtClean="0">
                          <a:solidFill>
                            <a:srgbClr val="000000"/>
                          </a:solidFill>
                          <a:latin typeface="Liberation Sans"/>
                          <a:cs typeface="Liberation Sans" panose="020B0604020202020204" pitchFamily="34" charset="0"/>
                          <a:hlinkClick r:id="rId6" action="ppaction://hlinksldjump"/>
                        </a:rPr>
                        <a:t>Ters</a:t>
                      </a:r>
                      <a:r>
                        <a:rPr lang="en-US" sz="900" b="1" i="0" u="none" strike="noStrike" baseline="0" noProof="0" dirty="0" smtClean="0">
                          <a:solidFill>
                            <a:srgbClr val="000000"/>
                          </a:solidFill>
                          <a:latin typeface="Liberation Sans"/>
                          <a:cs typeface="Liberation Sans" panose="020B0604020202020204" pitchFamily="34" charset="0"/>
                          <a:hlinkClick r:id="rId6" action="ppaction://hlinksldjump"/>
                        </a:rPr>
                        <a:t> </a:t>
                      </a:r>
                      <a:r>
                        <a:rPr lang="en-US" sz="900" b="1" i="0" u="none" strike="noStrike" baseline="0" noProof="0" dirty="0" err="1" smtClean="0">
                          <a:solidFill>
                            <a:srgbClr val="000000"/>
                          </a:solidFill>
                          <a:latin typeface="Liberation Sans"/>
                          <a:cs typeface="Liberation Sans" panose="020B0604020202020204" pitchFamily="34" charset="0"/>
                          <a:hlinkClick r:id="rId6" action="ppaction://hlinksldjump"/>
                        </a:rPr>
                        <a:t>Serileştirme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etkilenen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platformlar</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üzerinde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uzaktan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kod</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çalıştırılmasına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hassas</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nesnelerin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değiştirilmesine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izin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vermektedir</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smtClean="0">
                          <a:solidFill>
                            <a:srgbClr val="000000"/>
                          </a:solidFill>
                          <a:latin typeface="Liberation Sans"/>
                          <a:cs typeface="Liberation Sans" panose="020B0604020202020204" pitchFamily="34" charset="0"/>
                          <a:hlinkClick r:id="rId7" action="ppaction://hlinksldjump"/>
                        </a:rPr>
                        <a:t>A10:2017-Yetersiz </a:t>
                      </a:r>
                      <a:r>
                        <a:rPr lang="en-US" sz="900" b="1" i="0" u="none" strike="noStrike" noProof="0" dirty="0" err="1" smtClean="0">
                          <a:solidFill>
                            <a:srgbClr val="000000"/>
                          </a:solidFill>
                          <a:latin typeface="Liberation Sans"/>
                          <a:cs typeface="Liberation Sans" panose="020B0604020202020204" pitchFamily="34" charset="0"/>
                          <a:hlinkClick r:id="rId7" action="ppaction://hlinksldjump"/>
                        </a:rPr>
                        <a:t>Loglama</a:t>
                      </a:r>
                      <a:r>
                        <a:rPr lang="en-US" sz="900" b="1" i="0" u="none" strike="noStrike" noProof="0" dirty="0" smtClean="0">
                          <a:solidFill>
                            <a:srgbClr val="000000"/>
                          </a:solidFill>
                          <a:latin typeface="Liberation Sans"/>
                          <a:cs typeface="Liberation Sans" panose="020B0604020202020204" pitchFamily="34" charset="0"/>
                          <a:hlinkClick r:id="rId7" action="ppaction://hlinksldjump"/>
                        </a:rPr>
                        <a:t> </a:t>
                      </a:r>
                      <a:r>
                        <a:rPr lang="en-US" sz="900" b="1" i="0" u="none" strike="noStrike" noProof="0" dirty="0" err="1" smtClean="0">
                          <a:solidFill>
                            <a:srgbClr val="000000"/>
                          </a:solidFill>
                          <a:latin typeface="Liberation Sans"/>
                          <a:cs typeface="Liberation Sans" panose="020B0604020202020204" pitchFamily="34" charset="0"/>
                          <a:hlinkClick r:id="rId7" action="ppaction://hlinksldjump"/>
                        </a:rPr>
                        <a:t>ve</a:t>
                      </a:r>
                      <a:r>
                        <a:rPr lang="en-US" sz="900" b="1" i="0" u="none" strike="noStrike" noProof="0" dirty="0" smtClean="0">
                          <a:solidFill>
                            <a:srgbClr val="000000"/>
                          </a:solidFill>
                          <a:latin typeface="Liberation Sans"/>
                          <a:cs typeface="Liberation Sans" panose="020B0604020202020204" pitchFamily="34" charset="0"/>
                          <a:hlinkClick r:id="rId7" action="ppaction://hlinksldjump"/>
                        </a:rPr>
                        <a:t> </a:t>
                      </a:r>
                      <a:r>
                        <a:rPr lang="en-US" sz="900" b="1" i="0" u="none" strike="noStrike" noProof="0" dirty="0" err="1" smtClean="0">
                          <a:solidFill>
                            <a:srgbClr val="000000"/>
                          </a:solidFill>
                          <a:latin typeface="Liberation Sans"/>
                          <a:cs typeface="Liberation Sans" panose="020B0604020202020204" pitchFamily="34" charset="0"/>
                          <a:hlinkClick r:id="rId7" action="ppaction://hlinksldjump"/>
                        </a:rPr>
                        <a:t>İzleme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eksikliği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zararlı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aktivitelerin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ihlallerin</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tespitini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olay</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müdahalesini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dijital</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adli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bilişimi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engelleyebilmekte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veya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önemli</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düzeyde</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geciktirebilmektedir</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err="1" smtClean="0">
                          <a:solidFill>
                            <a:srgbClr val="000000"/>
                          </a:solidFill>
                          <a:latin typeface="Liberation Sans"/>
                          <a:cs typeface="Liberation Sans" panose="020B0604020202020204" pitchFamily="34" charset="0"/>
                        </a:rPr>
                        <a:t>Unutulmamış</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ancak</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birleştirilmiş</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veya</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kaldırılmış</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açıklıklar</a:t>
                      </a:r>
                      <a:r>
                        <a:rPr lang="en-US" sz="900" b="1"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smtClean="0">
                          <a:solidFill>
                            <a:srgbClr val="000000"/>
                          </a:solidFill>
                          <a:latin typeface="Liberation Sans"/>
                          <a:cs typeface="Liberation Sans" panose="020B0604020202020204" pitchFamily="34" charset="0"/>
                        </a:rPr>
                        <a:t>A4-Güvensiz</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Doğrudan</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Nesne</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Başvuruları</a:t>
                      </a:r>
                      <a:r>
                        <a:rPr lang="en-US" sz="900" b="1"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ve</a:t>
                      </a:r>
                      <a:r>
                        <a:rPr lang="en-US" sz="900" b="0"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smtClean="0">
                          <a:solidFill>
                            <a:srgbClr val="000000"/>
                          </a:solidFill>
                          <a:latin typeface="Liberation Sans"/>
                          <a:cs typeface="Liberation Sans" panose="020B0604020202020204" pitchFamily="34" charset="0"/>
                        </a:rPr>
                        <a:t>A7-Fonksiyon </a:t>
                      </a:r>
                      <a:r>
                        <a:rPr lang="en-US" sz="900" b="1" i="0" u="none" strike="noStrike" noProof="0" dirty="0" err="1" smtClean="0">
                          <a:solidFill>
                            <a:srgbClr val="000000"/>
                          </a:solidFill>
                          <a:latin typeface="Liberation Sans"/>
                          <a:cs typeface="Liberation Sans" panose="020B0604020202020204" pitchFamily="34" charset="0"/>
                        </a:rPr>
                        <a:t>Düzeyinde</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Erişim</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Kontrolünün</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Olmaması</a:t>
                      </a:r>
                      <a:r>
                        <a:rPr lang="en-US" sz="900" b="0"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smtClean="0">
                          <a:solidFill>
                            <a:srgbClr val="000000"/>
                          </a:solidFill>
                          <a:latin typeface="Liberation Sans"/>
                          <a:cs typeface="Liberation Sans" panose="020B0604020202020204" pitchFamily="34" charset="0"/>
                          <a:hlinkClick r:id="rId8" action="ppaction://hlinksldjump"/>
                        </a:rPr>
                        <a:t>A5:2017-Yetersiz </a:t>
                      </a:r>
                      <a:r>
                        <a:rPr lang="en-US" sz="900" b="1" i="0" u="none" strike="noStrike" noProof="0" dirty="0" err="1" smtClean="0">
                          <a:solidFill>
                            <a:srgbClr val="000000"/>
                          </a:solidFill>
                          <a:latin typeface="Liberation Sans"/>
                          <a:cs typeface="Liberation Sans" panose="020B0604020202020204" pitchFamily="34" charset="0"/>
                          <a:hlinkClick r:id="rId8" action="ppaction://hlinksldjump"/>
                        </a:rPr>
                        <a:t>Erişim</a:t>
                      </a:r>
                      <a:r>
                        <a:rPr lang="en-US" sz="900" b="1" i="0" u="none" strike="noStrike" noProof="0" dirty="0" smtClean="0">
                          <a:solidFill>
                            <a:srgbClr val="000000"/>
                          </a:solidFill>
                          <a:latin typeface="Liberation Sans"/>
                          <a:cs typeface="Liberation Sans" panose="020B0604020202020204" pitchFamily="34" charset="0"/>
                          <a:hlinkClick r:id="rId8" action="ppaction://hlinksldjump"/>
                        </a:rPr>
                        <a:t> </a:t>
                      </a:r>
                      <a:r>
                        <a:rPr lang="en-US" sz="900" b="1" i="0" u="none" strike="noStrike" noProof="0" dirty="0" err="1" smtClean="0">
                          <a:solidFill>
                            <a:srgbClr val="000000"/>
                          </a:solidFill>
                          <a:latin typeface="Liberation Sans"/>
                          <a:cs typeface="Liberation Sans" panose="020B0604020202020204" pitchFamily="34" charset="0"/>
                          <a:hlinkClick r:id="rId8" action="ppaction://hlinksldjump"/>
                        </a:rPr>
                        <a:t>Kontrolü</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başlığı</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altında</a:t>
                      </a:r>
                      <a:r>
                        <a:rPr lang="en-US" sz="900" b="0" i="0" u="none" strike="noStrike" noProof="0" dirty="0" smtClean="0">
                          <a:solidFill>
                            <a:srgbClr val="000000"/>
                          </a:solidFill>
                          <a:latin typeface="Liberation Sans"/>
                          <a:cs typeface="Liberation Sans" panose="020B0604020202020204" pitchFamily="34" charset="0"/>
                        </a:rPr>
                        <a:t> </a:t>
                      </a:r>
                      <a:r>
                        <a:rPr lang="en-US" sz="900" b="0" i="0" u="none" strike="noStrike" noProof="0" dirty="0" err="1" smtClean="0">
                          <a:solidFill>
                            <a:srgbClr val="000000"/>
                          </a:solidFill>
                          <a:latin typeface="Liberation Sans"/>
                          <a:cs typeface="Liberation Sans" panose="020B0604020202020204" pitchFamily="34" charset="0"/>
                        </a:rPr>
                        <a:t>birleştirilmiştir</a:t>
                      </a:r>
                      <a:r>
                        <a:rPr lang="en-US" sz="900" b="0" i="0" u="none" strike="noStrike" noProof="0" dirty="0" smtClean="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smtClean="0">
                          <a:solidFill>
                            <a:srgbClr val="000000"/>
                          </a:solidFill>
                          <a:latin typeface="Liberation Sans"/>
                          <a:cs typeface="Liberation Sans" panose="020B0604020202020204" pitchFamily="34" charset="0"/>
                        </a:rPr>
                        <a:t>A8-Siteler </a:t>
                      </a:r>
                      <a:r>
                        <a:rPr lang="en-US" sz="900" b="1" i="0" u="none" strike="noStrike" noProof="0" dirty="0" err="1" smtClean="0">
                          <a:solidFill>
                            <a:srgbClr val="000000"/>
                          </a:solidFill>
                          <a:latin typeface="Liberation Sans"/>
                          <a:cs typeface="Liberation Sans" panose="020B0604020202020204" pitchFamily="34" charset="0"/>
                        </a:rPr>
                        <a:t>Arası</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İstek</a:t>
                      </a:r>
                      <a:r>
                        <a:rPr lang="en-US" sz="900" b="1" i="0" u="none" strike="noStrike" baseline="0" noProof="0" dirty="0" smtClean="0">
                          <a:solidFill>
                            <a:srgbClr val="000000"/>
                          </a:solidFill>
                          <a:latin typeface="Liberation Sans"/>
                          <a:cs typeface="Liberation Sans" panose="020B0604020202020204" pitchFamily="34" charset="0"/>
                        </a:rPr>
                        <a:t> </a:t>
                      </a:r>
                      <a:r>
                        <a:rPr lang="en-US" sz="900" b="1" i="0" u="none" strike="noStrike" baseline="0" noProof="0" dirty="0" err="1" smtClean="0">
                          <a:solidFill>
                            <a:srgbClr val="000000"/>
                          </a:solidFill>
                          <a:latin typeface="Liberation Sans"/>
                          <a:cs typeface="Liberation Sans" panose="020B0604020202020204" pitchFamily="34" charset="0"/>
                        </a:rPr>
                        <a:t>Sahteciliği</a:t>
                      </a:r>
                      <a:r>
                        <a:rPr lang="en-US" sz="900" b="1" kern="1200" dirty="0" smtClean="0">
                          <a:latin typeface="Liberation Sans"/>
                          <a:cs typeface="Liberation Sans" panose="020B0604020202020204" pitchFamily="34" charset="0"/>
                        </a:rPr>
                        <a:t> </a:t>
                      </a:r>
                      <a:r>
                        <a:rPr lang="en-US" sz="900" b="1" kern="1200" dirty="0">
                          <a:latin typeface="Liberation Sans"/>
                          <a:cs typeface="Liberation Sans" panose="020B0604020202020204" pitchFamily="34" charset="0"/>
                        </a:rPr>
                        <a:t>(CSRF)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pek</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çok</a:t>
                      </a:r>
                      <a:r>
                        <a:rPr lang="en-US" sz="900" b="0" i="0" u="none" strike="noStrike" kern="1200" baseline="0" noProof="0" dirty="0" smtClean="0">
                          <a:solidFill>
                            <a:srgbClr val="000000"/>
                          </a:solidFill>
                          <a:latin typeface="Liberation Sans"/>
                          <a:cs typeface="Liberation Sans" panose="020B0604020202020204" pitchFamily="34" charset="0"/>
                        </a:rPr>
                        <a:t> </a:t>
                      </a:r>
                      <a:r>
                        <a:rPr lang="en-US" sz="900" b="0" i="0" u="none" strike="noStrike" kern="1200" baseline="0" noProof="0" dirty="0" err="1" smtClean="0">
                          <a:solidFill>
                            <a:srgbClr val="000000"/>
                          </a:solidFill>
                          <a:latin typeface="Liberation Sans"/>
                          <a:cs typeface="Liberation Sans" panose="020B0604020202020204" pitchFamily="34" charset="0"/>
                        </a:rPr>
                        <a:t>çerçeve</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a:solidFill>
                            <a:srgbClr val="000000"/>
                          </a:solidFill>
                          <a:latin typeface="Liberation Sans"/>
                          <a:cs typeface="Liberation Sans" panose="020B0604020202020204" pitchFamily="34" charset="0"/>
                          <a:hlinkClick r:id="rId9"/>
                        </a:rPr>
                        <a:t>CSRF </a:t>
                      </a:r>
                      <a:r>
                        <a:rPr lang="en-US" sz="900" b="0" i="0" u="none" strike="noStrike" kern="1200" noProof="0" dirty="0" err="1" smtClean="0">
                          <a:solidFill>
                            <a:srgbClr val="000000"/>
                          </a:solidFill>
                          <a:latin typeface="Liberation Sans"/>
                          <a:cs typeface="Liberation Sans" panose="020B0604020202020204" pitchFamily="34" charset="0"/>
                          <a:hlinkClick r:id="rId9"/>
                        </a:rPr>
                        <a:t>savunması</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içerdiği</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için</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sadece</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uygulamaların</a:t>
                      </a:r>
                      <a:r>
                        <a:rPr lang="en-US" sz="900" b="0" i="0" u="none" strike="noStrike" kern="1200" noProof="0" dirty="0" smtClean="0">
                          <a:solidFill>
                            <a:srgbClr val="000000"/>
                          </a:solidFill>
                          <a:latin typeface="Liberation Sans"/>
                          <a:cs typeface="Liberation Sans" panose="020B0604020202020204" pitchFamily="34" charset="0"/>
                        </a:rPr>
                        <a:t> %5'inde </a:t>
                      </a:r>
                      <a:r>
                        <a:rPr lang="en-US" sz="900" b="0" i="0" u="none" strike="noStrike" kern="1200" noProof="0" dirty="0" err="1" smtClean="0">
                          <a:solidFill>
                            <a:srgbClr val="000000"/>
                          </a:solidFill>
                          <a:latin typeface="Liberation Sans"/>
                          <a:cs typeface="Liberation Sans" panose="020B0604020202020204" pitchFamily="34" charset="0"/>
                        </a:rPr>
                        <a:t>bulunmuştur</a:t>
                      </a:r>
                      <a:r>
                        <a:rPr lang="en-US" sz="900" b="0" i="0" u="none" strike="noStrike" kern="1200" noProof="0" dirty="0" smtClean="0">
                          <a:solidFill>
                            <a:srgbClr val="000000"/>
                          </a:solidFill>
                          <a:latin typeface="Liberation Sans"/>
                          <a:cs typeface="Liberation Sans" panose="020B0604020202020204" pitchFamily="34" charset="0"/>
                        </a:rPr>
                        <a:t>.</a:t>
                      </a:r>
                      <a:endParaRPr lang="en-US" sz="900" b="0" i="0" u="none" strike="noStrike" kern="1200" noProof="0" dirty="0">
                        <a:solidFill>
                          <a:srgbClr val="000000"/>
                        </a:solidFill>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smtClean="0">
                          <a:solidFill>
                            <a:srgbClr val="000000"/>
                          </a:solidFill>
                          <a:latin typeface="Liberation Sans"/>
                          <a:cs typeface="Liberation Sans" panose="020B0604020202020204" pitchFamily="34" charset="0"/>
                        </a:rPr>
                        <a:t>A10-Doğrulanmamış </a:t>
                      </a:r>
                      <a:r>
                        <a:rPr lang="en-US" sz="900" b="1" i="0" u="none" strike="noStrike" noProof="0" dirty="0" err="1" smtClean="0">
                          <a:solidFill>
                            <a:srgbClr val="000000"/>
                          </a:solidFill>
                          <a:latin typeface="Liberation Sans"/>
                          <a:cs typeface="Liberation Sans" panose="020B0604020202020204" pitchFamily="34" charset="0"/>
                        </a:rPr>
                        <a:t>Yönlendirme</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ve</a:t>
                      </a:r>
                      <a:r>
                        <a:rPr lang="en-US" sz="900" b="1" i="0" u="none" strike="noStrike" noProof="0" dirty="0" smtClean="0">
                          <a:solidFill>
                            <a:srgbClr val="000000"/>
                          </a:solidFill>
                          <a:latin typeface="Liberation Sans"/>
                          <a:cs typeface="Liberation Sans" panose="020B0604020202020204" pitchFamily="34" charset="0"/>
                        </a:rPr>
                        <a:t> </a:t>
                      </a:r>
                      <a:r>
                        <a:rPr lang="en-US" sz="900" b="1" i="0" u="none" strike="noStrike" noProof="0" dirty="0" err="1" smtClean="0">
                          <a:solidFill>
                            <a:srgbClr val="000000"/>
                          </a:solidFill>
                          <a:latin typeface="Liberation Sans"/>
                          <a:cs typeface="Liberation Sans" panose="020B0604020202020204" pitchFamily="34" charset="0"/>
                        </a:rPr>
                        <a:t>İletmeler</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uygulamaların</a:t>
                      </a:r>
                      <a:r>
                        <a:rPr lang="en-US" sz="900" b="0" i="0" u="none" strike="noStrike" kern="1200" noProof="0" dirty="0" smtClean="0">
                          <a:solidFill>
                            <a:srgbClr val="000000"/>
                          </a:solidFill>
                          <a:latin typeface="Liberation Sans"/>
                          <a:cs typeface="Liberation Sans" panose="020B0604020202020204" pitchFamily="34" charset="0"/>
                        </a:rPr>
                        <a:t> %8'inde </a:t>
                      </a:r>
                      <a:r>
                        <a:rPr lang="en-US" sz="900" b="0" i="0" u="none" strike="noStrike" kern="1200" noProof="0" dirty="0" err="1" smtClean="0">
                          <a:solidFill>
                            <a:srgbClr val="000000"/>
                          </a:solidFill>
                          <a:latin typeface="Liberation Sans"/>
                          <a:cs typeface="Liberation Sans" panose="020B0604020202020204" pitchFamily="34" charset="0"/>
                        </a:rPr>
                        <a:t>bulunmasına</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rağmen</a:t>
                      </a:r>
                      <a:r>
                        <a:rPr lang="en-US" sz="900" b="0" i="0" u="none" strike="noStrike" kern="1200" noProof="0" dirty="0" smtClean="0">
                          <a:solidFill>
                            <a:srgbClr val="000000"/>
                          </a:solidFill>
                          <a:latin typeface="Liberation Sans"/>
                          <a:cs typeface="Liberation Sans" panose="020B0604020202020204" pitchFamily="34" charset="0"/>
                        </a:rPr>
                        <a:t>, XXE </a:t>
                      </a:r>
                      <a:r>
                        <a:rPr lang="en-US" sz="900" b="0" i="0" u="none" strike="noStrike" kern="1200" noProof="0" dirty="0" err="1" smtClean="0">
                          <a:solidFill>
                            <a:srgbClr val="000000"/>
                          </a:solidFill>
                          <a:latin typeface="Liberation Sans"/>
                          <a:cs typeface="Liberation Sans" panose="020B0604020202020204" pitchFamily="34" charset="0"/>
                        </a:rPr>
                        <a:t>tarafından</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liste</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dışı</a:t>
                      </a:r>
                      <a:r>
                        <a:rPr lang="en-US" sz="900" b="0" i="0" u="none" strike="noStrike" kern="1200" noProof="0" dirty="0" smtClean="0">
                          <a:solidFill>
                            <a:srgbClr val="000000"/>
                          </a:solidFill>
                          <a:latin typeface="Liberation Sans"/>
                          <a:cs typeface="Liberation Sans" panose="020B0604020202020204" pitchFamily="34" charset="0"/>
                        </a:rPr>
                        <a:t> </a:t>
                      </a:r>
                      <a:r>
                        <a:rPr lang="en-US" sz="900" b="0" i="0" u="none" strike="noStrike" kern="1200" noProof="0" dirty="0" err="1" smtClean="0">
                          <a:solidFill>
                            <a:srgbClr val="000000"/>
                          </a:solidFill>
                          <a:latin typeface="Liberation Sans"/>
                          <a:cs typeface="Liberation Sans" panose="020B0604020202020204" pitchFamily="34" charset="0"/>
                        </a:rPr>
                        <a:t>bırakılmıştır</a:t>
                      </a:r>
                      <a:r>
                        <a:rPr lang="en-US" sz="900" b="0" i="0" u="none" strike="noStrike" kern="1200" noProof="0" dirty="0" smtClean="0">
                          <a:solidFill>
                            <a:srgbClr val="000000"/>
                          </a:solidFill>
                          <a:latin typeface="Liberation Sans"/>
                          <a:cs typeface="Liberation Sans" panose="020B0604020202020204" pitchFamily="34" charset="0"/>
                        </a:rPr>
                        <a:t>.</a:t>
                      </a: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469853863"/>
              </p:ext>
            </p:extLst>
          </p:nvPr>
        </p:nvGraphicFramePr>
        <p:xfrm>
          <a:off x="0" y="6218110"/>
          <a:ext cx="6858000" cy="37261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İlk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smtClean="0">
                          <a:solidFill>
                            <a:schemeClr val="bg1"/>
                          </a:solidFill>
                          <a:latin typeface="Exo 2" panose="00000500000000000000" pitchFamily="2" charset="0"/>
                          <a:ea typeface="Liberation Sans" panose="020B0604020202020204" pitchFamily="34" charset="0"/>
                          <a:cs typeface="Liberation Sans" panose="020B0604020202020204" pitchFamily="34" charset="0"/>
                        </a:rPr>
                        <a:t>İlk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en-US" sz="950" b="1" dirty="0" err="1" smtClean="0">
                          <a:latin typeface="Liberation Sans" panose="020B0604020202020204" pitchFamily="34" charset="0"/>
                          <a:cs typeface="Liberation Sans" panose="020B0604020202020204" pitchFamily="34" charset="0"/>
                        </a:rPr>
                        <a:t>Enjeksiyon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smtClean="0">
                          <a:latin typeface="Liberation Sans" panose="020B0604020202020204" pitchFamily="34" charset="0"/>
                          <a:cs typeface="Liberation Sans" panose="020B0604020202020204" pitchFamily="34" charset="0"/>
                        </a:rPr>
                        <a:t>A1:2017-Enjeksiyon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en-US" sz="950" b="1" kern="1200" dirty="0" err="1" smtClean="0">
                          <a:latin typeface="Liberation Sans" panose="020B0604020202020204" pitchFamily="34" charset="0"/>
                          <a:cs typeface="Liberation Sans" panose="020B0604020202020204" pitchFamily="34" charset="0"/>
                        </a:rPr>
                        <a:t>Yetersiz</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Kimlik</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Doğrulama</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ve</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Oturum</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Yönetimi</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A2:2017-Yetersiz </a:t>
                      </a:r>
                      <a:r>
                        <a:rPr lang="en-US" sz="950" b="1" kern="1200" dirty="0" err="1" smtClean="0">
                          <a:latin typeface="Liberation Sans" panose="020B0604020202020204" pitchFamily="34" charset="0"/>
                          <a:cs typeface="Liberation Sans" panose="020B0604020202020204" pitchFamily="34" charset="0"/>
                        </a:rPr>
                        <a:t>Kimlik</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Doğrulama</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en-US" sz="950" b="1" kern="1200" dirty="0" err="1" smtClean="0">
                          <a:latin typeface="Liberation Sans" panose="020B0604020202020204" pitchFamily="34" charset="0"/>
                          <a:cs typeface="Liberation Sans" panose="020B0604020202020204" pitchFamily="34" charset="0"/>
                        </a:rPr>
                        <a:t>Siteler</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Arası</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Betik</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Çalıştırma</a:t>
                      </a:r>
                      <a:r>
                        <a:rPr lang="en-US" sz="950" b="1" kern="1200" baseline="0" dirty="0" smtClean="0">
                          <a:latin typeface="Liberation Sans" panose="020B0604020202020204" pitchFamily="34" charset="0"/>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(XSS</a:t>
                      </a:r>
                      <a:r>
                        <a:rPr lang="en-US" sz="950" b="1" kern="1200" dirty="0">
                          <a:latin typeface="Liberation Sans" panose="020B0604020202020204" pitchFamily="34" charset="0"/>
                          <a:cs typeface="Liberation Sans" panose="020B0604020202020204" pitchFamily="34" charset="0"/>
                        </a:rPr>
                        <a: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A3:2017-Hassas</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Bilgi</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İfşası</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en-US" sz="950" b="1" kern="1200" dirty="0" err="1" smtClean="0">
                          <a:latin typeface="Liberation Sans" panose="020B0604020202020204" pitchFamily="34" charset="0"/>
                          <a:cs typeface="Liberation Sans" panose="020B0604020202020204" pitchFamily="34" charset="0"/>
                        </a:rPr>
                        <a:t>Güvensiz</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Doğrudan</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Nesne</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Başvurusu</a:t>
                      </a:r>
                      <a:r>
                        <a:rPr lang="en-US" sz="900" b="1" kern="1200" dirty="0" smtClean="0">
                          <a:latin typeface="Liberation Sans" panose="020B0604020202020204" pitchFamily="34" charset="0"/>
                          <a:cs typeface="Liberation Sans" panose="020B0604020202020204" pitchFamily="34" charset="0"/>
                        </a:rPr>
                        <a:t> </a:t>
                      </a:r>
                      <a:r>
                        <a:rPr lang="en-US" sz="900" b="1" kern="1200" dirty="0" smtClean="0">
                          <a:solidFill>
                            <a:srgbClr val="4E8542"/>
                          </a:solidFill>
                          <a:latin typeface="Liberation Sans" panose="020B0604020202020204" pitchFamily="34" charset="0"/>
                          <a:cs typeface="Liberation Sans" panose="020B0604020202020204" pitchFamily="34" charset="0"/>
                        </a:rPr>
                        <a:t>[Birleştirildi+</a:t>
                      </a:r>
                      <a:r>
                        <a:rPr lang="en-US" sz="900" b="1" kern="1200" baseline="0" dirty="0" smtClean="0">
                          <a:solidFill>
                            <a:srgbClr val="4E8542"/>
                          </a:solidFill>
                          <a:latin typeface="Liberation Sans" panose="020B0604020202020204" pitchFamily="34" charset="0"/>
                          <a:cs typeface="Liberation Sans" panose="020B0604020202020204" pitchFamily="34" charset="0"/>
                        </a:rPr>
                        <a:t>A7</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en-US" sz="950" b="1" kern="1200" dirty="0" err="1" smtClean="0">
                          <a:solidFill>
                            <a:schemeClr val="tx1"/>
                          </a:solidFill>
                          <a:latin typeface="Liberation Sans" panose="020B0604020202020204" pitchFamily="34" charset="0"/>
                          <a:ea typeface="+mn-ea"/>
                          <a:cs typeface="Liberation Sans" panose="020B0604020202020204" pitchFamily="34" charset="0"/>
                        </a:rPr>
                        <a:t>Dış</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Varlıkları</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smtClean="0">
                          <a:solidFill>
                            <a:srgbClr val="83276B"/>
                          </a:solidFill>
                          <a:latin typeface="Liberation Sans" panose="020B0604020202020204" pitchFamily="34" charset="0"/>
                          <a:ea typeface="+mn-ea"/>
                          <a:cs typeface="Liberation Sans" panose="020B0604020202020204" pitchFamily="34" charset="0"/>
                        </a:rPr>
                        <a:t>[YENİ]</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en-US" sz="950" b="1" kern="1200" dirty="0" err="1" smtClean="0">
                          <a:latin typeface="Liberation Sans" panose="020B0604020202020204" pitchFamily="34" charset="0"/>
                          <a:cs typeface="Liberation Sans" panose="020B0604020202020204" pitchFamily="34" charset="0"/>
                        </a:rPr>
                        <a:t>Yanlış</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Güvenlik</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Yapılandırması</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A5:2017-Yetersiz</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Erişim</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Kontrolü</a:t>
                      </a:r>
                      <a:r>
                        <a:rPr lang="en-US" sz="900" b="1" kern="1200" dirty="0" smtClean="0">
                          <a:latin typeface="Liberation Sans" panose="020B0604020202020204" pitchFamily="34" charset="0"/>
                          <a:cs typeface="Liberation Sans" panose="020B0604020202020204" pitchFamily="34" charset="0"/>
                        </a:rPr>
                        <a:t> </a:t>
                      </a:r>
                      <a:r>
                        <a:rPr lang="en-US" sz="900" b="1" kern="1200" dirty="0" smtClean="0">
                          <a:solidFill>
                            <a:srgbClr val="83276B"/>
                          </a:solidFill>
                          <a:latin typeface="Liberation Sans" panose="020B0604020202020204" pitchFamily="34" charset="0"/>
                          <a:cs typeface="Liberation Sans" panose="020B0604020202020204" pitchFamily="34" charset="0"/>
                        </a:rPr>
                        <a:t>[</a:t>
                      </a:r>
                      <a:r>
                        <a:rPr lang="en-US" sz="900" b="1" kern="1200" dirty="0" err="1" smtClean="0">
                          <a:solidFill>
                            <a:srgbClr val="83276B"/>
                          </a:solidFill>
                          <a:latin typeface="Liberation Sans" panose="020B0604020202020204" pitchFamily="34" charset="0"/>
                          <a:cs typeface="Liberation Sans" panose="020B0604020202020204" pitchFamily="34" charset="0"/>
                        </a:rPr>
                        <a:t>Birleştirildi</a:t>
                      </a:r>
                      <a:r>
                        <a:rPr lang="en-US" sz="900" b="1" kern="1200" dirty="0" smtClean="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en-US" sz="950" b="1" kern="1200" dirty="0" err="1" smtClean="0">
                          <a:latin typeface="Liberation Sans" panose="020B0604020202020204" pitchFamily="34" charset="0"/>
                          <a:cs typeface="Liberation Sans" panose="020B0604020202020204" pitchFamily="34" charset="0"/>
                        </a:rPr>
                        <a:t>Hassas</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Bilgi</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İfşası</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A6:2017-Yanlış </a:t>
                      </a:r>
                      <a:r>
                        <a:rPr lang="en-US" sz="950" b="1" kern="1200" dirty="0" err="1" smtClean="0">
                          <a:latin typeface="Liberation Sans" panose="020B0604020202020204" pitchFamily="34" charset="0"/>
                          <a:cs typeface="Liberation Sans" panose="020B0604020202020204" pitchFamily="34" charset="0"/>
                        </a:rPr>
                        <a:t>Güvenlik</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Yapılandırması</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Fonksiyon</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Düzeyinde</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Erişim</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Kontrolünün</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Olmaması</a:t>
                      </a:r>
                      <a:r>
                        <a:rPr lang="en-US" sz="950" b="1" kern="1200" dirty="0" smtClean="0">
                          <a:latin typeface="Liberation Sans" panose="020B0604020202020204" pitchFamily="34" charset="0"/>
                          <a:cs typeface="Liberation Sans" panose="020B0604020202020204" pitchFamily="34" charset="0"/>
                        </a:rPr>
                        <a:t> </a:t>
                      </a:r>
                      <a:r>
                        <a:rPr lang="en-US" sz="900" b="1" kern="1200" dirty="0" smtClean="0">
                          <a:solidFill>
                            <a:srgbClr val="4E8542"/>
                          </a:solidFill>
                          <a:latin typeface="Liberation Sans" panose="020B0604020202020204" pitchFamily="34" charset="0"/>
                          <a:cs typeface="Liberation Sans" panose="020B0604020202020204" pitchFamily="34" charset="0"/>
                        </a:rPr>
                        <a:t>[</a:t>
                      </a:r>
                      <a:r>
                        <a:rPr lang="en-US" sz="900" b="1" kern="1200" baseline="0" dirty="0" smtClean="0">
                          <a:solidFill>
                            <a:srgbClr val="4E8542"/>
                          </a:solidFill>
                          <a:latin typeface="Liberation Sans" panose="020B0604020202020204" pitchFamily="34" charset="0"/>
                          <a:cs typeface="Liberation Sans" panose="020B0604020202020204" pitchFamily="34" charset="0"/>
                        </a:rPr>
                        <a:t>Birleştirildi+A4</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:2017-Siteler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Arası</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Betik</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Çalıştırma</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smtClean="0">
                          <a:latin typeface="Liberation Sans" panose="020B0604020202020204" pitchFamily="34" charset="0"/>
                          <a:cs typeface="Liberation Sans" panose="020B0604020202020204" pitchFamily="34" charset="0"/>
                        </a:rPr>
                        <a:t>(XSS</a:t>
                      </a:r>
                      <a:r>
                        <a:rPr lang="en-US" sz="950" b="1" kern="1200" dirty="0">
                          <a:latin typeface="Liberation Sans" panose="020B0604020202020204" pitchFamily="34" charset="0"/>
                          <a:cs typeface="Liberation Sans" panose="020B0604020202020204" pitchFamily="34" charset="0"/>
                        </a:rPr>
                        <a: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en-US" sz="950" b="1" kern="1200" dirty="0" err="1" smtClean="0">
                          <a:latin typeface="Liberation Sans" panose="020B0604020202020204" pitchFamily="34" charset="0"/>
                          <a:cs typeface="Liberation Sans" panose="020B0604020202020204" pitchFamily="34" charset="0"/>
                        </a:rPr>
                        <a:t>Siteler</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Arası</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İstek</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Sahteciliği</a:t>
                      </a:r>
                      <a:r>
                        <a:rPr lang="en-US" sz="950" b="1" kern="1200" dirty="0" smtClean="0">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latin typeface="Liberation Sans" panose="020B0604020202020204" pitchFamily="34" charset="0"/>
                          <a:cs typeface="Liberation Sans" panose="020B0604020202020204" pitchFamily="34" charset="0"/>
                        </a:rPr>
                        <a:t>A8:2017-Güvensiz</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Ters</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Serileştirme</a:t>
                      </a:r>
                      <a:r>
                        <a:rPr lang="en-US" sz="900" b="1" kern="1200" dirty="0" smtClean="0">
                          <a:solidFill>
                            <a:srgbClr val="83276B"/>
                          </a:solidFill>
                          <a:latin typeface="Liberation Sans" panose="020B0604020202020204" pitchFamily="34" charset="0"/>
                          <a:cs typeface="Liberation Sans" panose="020B0604020202020204" pitchFamily="34" charset="0"/>
                        </a:rPr>
                        <a:t> </a:t>
                      </a:r>
                      <a:r>
                        <a:rPr lang="en-US" sz="900" b="1" kern="1200" dirty="0" smtClean="0">
                          <a:solidFill>
                            <a:srgbClr val="83276B"/>
                          </a:solidFill>
                          <a:latin typeface="Liberation Sans" panose="020B0604020202020204" pitchFamily="34" charset="0"/>
                          <a:ea typeface="+mn-ea"/>
                          <a:cs typeface="Liberation Sans" panose="020B0604020202020204" pitchFamily="34" charset="0"/>
                        </a:rPr>
                        <a:t>[YENİ, </a:t>
                      </a:r>
                      <a:r>
                        <a:rPr lang="en-US" sz="900" b="1" kern="1200" dirty="0" err="1" smtClean="0">
                          <a:solidFill>
                            <a:srgbClr val="83276B"/>
                          </a:solidFill>
                          <a:latin typeface="Liberation Sans" panose="020B0604020202020204" pitchFamily="34" charset="0"/>
                          <a:ea typeface="+mn-ea"/>
                          <a:cs typeface="Liberation Sans" panose="020B0604020202020204" pitchFamily="34" charset="0"/>
                        </a:rPr>
                        <a:t>Topluluk</a:t>
                      </a:r>
                      <a:r>
                        <a:rPr lang="en-US" sz="900" b="1" kern="1200" dirty="0" smtClean="0">
                          <a:solidFill>
                            <a:srgbClr val="83276B"/>
                          </a:solidFill>
                          <a:latin typeface="Liberation Sans" panose="020B0604020202020204" pitchFamily="34" charset="0"/>
                          <a:ea typeface="+mn-ea"/>
                          <a:cs typeface="Liberation Sans" panose="020B0604020202020204" pitchFamily="34" charset="0"/>
                        </a:rPr>
                        <a:t>]</a:t>
                      </a:r>
                      <a:endParaRPr lang="en-US" sz="90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en-US" sz="950" b="1" kern="1200" dirty="0" err="1" smtClean="0">
                          <a:latin typeface="Liberation Sans" panose="020B0604020202020204" pitchFamily="34" charset="0"/>
                          <a:cs typeface="Liberation Sans" panose="020B0604020202020204" pitchFamily="34" charset="0"/>
                        </a:rPr>
                        <a:t>Bilinen</a:t>
                      </a:r>
                      <a:r>
                        <a:rPr lang="en-US" sz="950" b="1" kern="1200" dirty="0" smtClean="0">
                          <a:latin typeface="Liberation Sans" panose="020B0604020202020204" pitchFamily="34" charset="0"/>
                          <a:cs typeface="Liberation Sans" panose="020B0604020202020204" pitchFamily="34" charset="0"/>
                        </a:rPr>
                        <a:t> </a:t>
                      </a:r>
                      <a:r>
                        <a:rPr lang="en-US" sz="950" b="1" kern="1200" dirty="0" err="1" smtClean="0">
                          <a:latin typeface="Liberation Sans" panose="020B0604020202020204" pitchFamily="34" charset="0"/>
                          <a:cs typeface="Liberation Sans" panose="020B0604020202020204" pitchFamily="34" charset="0"/>
                        </a:rPr>
                        <a:t>Açıklık</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İçeren</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Bileşen</a:t>
                      </a:r>
                      <a:r>
                        <a:rPr lang="en-US" sz="950" b="1" kern="1200" baseline="0" dirty="0" smtClean="0">
                          <a:latin typeface="Liberation Sans" panose="020B0604020202020204" pitchFamily="34" charset="0"/>
                          <a:cs typeface="Liberation Sans" panose="020B0604020202020204" pitchFamily="34" charset="0"/>
                        </a:rPr>
                        <a:t> </a:t>
                      </a:r>
                      <a:r>
                        <a:rPr lang="en-US" sz="950" b="1" kern="1200" baseline="0" dirty="0" err="1" smtClean="0">
                          <a:latin typeface="Liberation Sans" panose="020B0604020202020204" pitchFamily="34" charset="0"/>
                          <a:cs typeface="Liberation Sans" panose="020B0604020202020204" pitchFamily="34" charset="0"/>
                        </a:rPr>
                        <a:t>Kullanımı</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Liberation Sans" panose="020B0604020202020204" pitchFamily="34" charset="0"/>
                          <a:ea typeface="+mn-ea"/>
                          <a:cs typeface="Liberation Sans" panose="020B0604020202020204" pitchFamily="34" charset="0"/>
                        </a:rPr>
                        <a:t>A9:2017-Bilinen </a:t>
                      </a:r>
                      <a:r>
                        <a:rPr lang="en-US" sz="950" b="1" kern="1200" dirty="0" err="1" smtClean="0">
                          <a:solidFill>
                            <a:schemeClr val="tx1"/>
                          </a:solidFill>
                          <a:latin typeface="Liberation Sans" panose="020B0604020202020204" pitchFamily="34" charset="0"/>
                          <a:ea typeface="+mn-ea"/>
                          <a:cs typeface="Liberation Sans" panose="020B0604020202020204" pitchFamily="34" charset="0"/>
                        </a:rPr>
                        <a:t>Açıklık</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İçeren</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Bileşen</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Kullanımı</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en-US" sz="950" b="1" kern="1200" dirty="0" err="1" smtClean="0">
                          <a:solidFill>
                            <a:schemeClr val="tx1"/>
                          </a:solidFill>
                          <a:latin typeface="Liberation Sans" panose="020B0604020202020204" pitchFamily="34" charset="0"/>
                          <a:ea typeface="+mn-ea"/>
                          <a:cs typeface="Liberation Sans" panose="020B0604020202020204" pitchFamily="34" charset="0"/>
                        </a:rPr>
                        <a:t>Doğrulanmamış</a:t>
                      </a:r>
                      <a:r>
                        <a:rPr lang="en-US" sz="950" b="1" kern="120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dirty="0" err="1" smtClean="0">
                          <a:solidFill>
                            <a:schemeClr val="tx1"/>
                          </a:solidFill>
                          <a:latin typeface="Liberation Sans" panose="020B0604020202020204" pitchFamily="34" charset="0"/>
                          <a:ea typeface="+mn-ea"/>
                          <a:cs typeface="Liberation Sans" panose="020B0604020202020204" pitchFamily="34" charset="0"/>
                        </a:rPr>
                        <a:t>Yönlendirme</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ve</a:t>
                      </a:r>
                      <a:r>
                        <a:rPr lang="en-US" sz="95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50" b="1" kern="1200" baseline="0" dirty="0" err="1" smtClean="0">
                          <a:solidFill>
                            <a:schemeClr val="tx1"/>
                          </a:solidFill>
                          <a:latin typeface="Liberation Sans" panose="020B0604020202020204" pitchFamily="34" charset="0"/>
                          <a:ea typeface="+mn-ea"/>
                          <a:cs typeface="Liberation Sans" panose="020B0604020202020204" pitchFamily="34" charset="0"/>
                        </a:rPr>
                        <a:t>İletme</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smtClean="0">
                          <a:solidFill>
                            <a:schemeClr val="tx1"/>
                          </a:solidFill>
                          <a:latin typeface="Liberation Sans" panose="020B0604020202020204" pitchFamily="34" charset="0"/>
                          <a:ea typeface="+mn-ea"/>
                          <a:cs typeface="Liberation Sans" panose="020B0604020202020204" pitchFamily="34" charset="0"/>
                        </a:rPr>
                        <a:t>A10:2017-Yetersiz </a:t>
                      </a:r>
                      <a:r>
                        <a:rPr lang="en-US" sz="950" b="1" kern="1200" dirty="0" err="1" smtClean="0">
                          <a:solidFill>
                            <a:schemeClr val="tx1"/>
                          </a:solidFill>
                          <a:latin typeface="Liberation Sans" panose="020B0604020202020204" pitchFamily="34" charset="0"/>
                          <a:ea typeface="+mn-ea"/>
                          <a:cs typeface="Liberation Sans" panose="020B0604020202020204" pitchFamily="34" charset="0"/>
                        </a:rPr>
                        <a:t>Loglama&amp;İzleme</a:t>
                      </a:r>
                      <a:r>
                        <a:rPr lang="en-US" sz="900" b="1" kern="1200" baseline="0" dirty="0" smtClean="0">
                          <a:solidFill>
                            <a:schemeClr val="tx1"/>
                          </a:solidFill>
                          <a:latin typeface="Liberation Sans" panose="020B0604020202020204" pitchFamily="34" charset="0"/>
                          <a:ea typeface="+mn-ea"/>
                          <a:cs typeface="Liberation Sans" panose="020B0604020202020204" pitchFamily="34" charset="0"/>
                        </a:rPr>
                        <a:t> </a:t>
                      </a:r>
                      <a:r>
                        <a:rPr lang="en-US" sz="900" b="1" kern="1200" dirty="0" smtClean="0">
                          <a:solidFill>
                            <a:srgbClr val="83276B"/>
                          </a:solidFill>
                          <a:latin typeface="Liberation Sans" panose="020B0604020202020204" pitchFamily="34" charset="0"/>
                          <a:ea typeface="+mn-ea"/>
                          <a:cs typeface="Liberation Sans" panose="020B0604020202020204" pitchFamily="34" charset="0"/>
                        </a:rPr>
                        <a:t>[YENİ,</a:t>
                      </a:r>
                      <a:r>
                        <a:rPr lang="en-US" sz="900" b="1" kern="1200" baseline="0" dirty="0" smtClean="0">
                          <a:solidFill>
                            <a:srgbClr val="83276B"/>
                          </a:solidFill>
                          <a:latin typeface="Liberation Sans" panose="020B0604020202020204" pitchFamily="34" charset="0"/>
                          <a:ea typeface="+mn-ea"/>
                          <a:cs typeface="Liberation Sans" panose="020B0604020202020204" pitchFamily="34" charset="0"/>
                        </a:rPr>
                        <a:t> </a:t>
                      </a:r>
                      <a:r>
                        <a:rPr lang="en-US" sz="900" b="1" kern="1200" baseline="0" dirty="0" err="1" smtClean="0">
                          <a:solidFill>
                            <a:srgbClr val="83276B"/>
                          </a:solidFill>
                          <a:latin typeface="Liberation Sans" panose="020B0604020202020204" pitchFamily="34" charset="0"/>
                          <a:ea typeface="+mn-ea"/>
                          <a:cs typeface="Liberation Sans" panose="020B0604020202020204" pitchFamily="34" charset="0"/>
                        </a:rPr>
                        <a:t>Topluluk</a:t>
                      </a:r>
                      <a:r>
                        <a:rPr lang="en-US" sz="900" b="1" kern="1200" dirty="0" smtClean="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err="1" smtClean="0"/>
              <a:t>Sürüm</a:t>
            </a:r>
            <a:r>
              <a:rPr lang="en-US" dirty="0" smtClean="0"/>
              <a:t> </a:t>
            </a:r>
            <a:r>
              <a:rPr lang="en-US" dirty="0" err="1" smtClean="0"/>
              <a:t>Notları</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1075619201"/>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dirty="0" err="1" smtClean="0">
                          <a:latin typeface="Exo 2" panose="00000500000000000000" pitchFamily="2" charset="0"/>
                        </a:rPr>
                        <a:t>Uygulama</a:t>
                      </a:r>
                      <a:r>
                        <a:rPr lang="en-US" sz="1600" b="1" dirty="0" smtClean="0">
                          <a:latin typeface="Exo 2" panose="00000500000000000000" pitchFamily="2" charset="0"/>
                        </a:rPr>
                        <a:t> </a:t>
                      </a:r>
                      <a:r>
                        <a:rPr lang="en-US" sz="1600" b="1" dirty="0" err="1" smtClean="0">
                          <a:latin typeface="Exo 2" panose="00000500000000000000" pitchFamily="2" charset="0"/>
                        </a:rPr>
                        <a:t>Güvenliği</a:t>
                      </a:r>
                      <a:r>
                        <a:rPr lang="en-US" sz="1600" b="1" dirty="0" smtClean="0">
                          <a:latin typeface="Exo 2" panose="00000500000000000000" pitchFamily="2" charset="0"/>
                        </a:rPr>
                        <a:t> </a:t>
                      </a:r>
                      <a:r>
                        <a:rPr lang="en-US" sz="1600" b="1" dirty="0" err="1" smtClean="0">
                          <a:latin typeface="Exo 2" panose="00000500000000000000" pitchFamily="2" charset="0"/>
                        </a:rPr>
                        <a:t>Riskleri</a:t>
                      </a:r>
                      <a:r>
                        <a:rPr lang="en-US" sz="1600" b="1" dirty="0" smtClean="0">
                          <a:latin typeface="Exo 2" panose="00000500000000000000" pitchFamily="2" charset="0"/>
                        </a:rPr>
                        <a:t> </a:t>
                      </a:r>
                      <a:r>
                        <a:rPr lang="en-US" sz="1600" b="1" dirty="0" err="1" smtClean="0">
                          <a:latin typeface="Exo 2" panose="00000500000000000000" pitchFamily="2" charset="0"/>
                        </a:rPr>
                        <a:t>Nelerdir</a:t>
                      </a:r>
                      <a:r>
                        <a:rPr lang="en-US" sz="1600" b="1" dirty="0" smtClean="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Saldırganlar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işinize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veya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kurumunuza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zarar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vermek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uygulamanız</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üzerinden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yollar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deneyebilirler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Bu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yolların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dikkat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etmeyi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gerektirecek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kadar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ciddi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olabilecek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veya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olamayacak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oluşturmaktadır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endPar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0"/>
                        </a:spcAft>
                      </a:pP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Bazen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yolların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bulunması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istismar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edilmesi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kolay</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olurken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bazen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 son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derece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zor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olabilmektedir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Benzer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oluşacak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zarar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da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hiçbir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öneme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sahip</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olamayacağı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gibi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işinizi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tehlikeye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atabilecek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boyutta</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da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olabilmektedir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Kurumunuz</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riskleri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belirlerken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her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tehdit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etkeni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ilişkilendirilen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olasılığı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saldırı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vektörünü</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açığını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değerlendirebilir</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bunu</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kurumunuzun</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üzerinde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bırakmasını</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beklediğiniz</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teknik</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iş</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etkileri</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birleştirebilirsiniz</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46290" y="1759774"/>
            <a:ext cx="6230710" cy="2113106"/>
            <a:chOff x="246290" y="2089173"/>
            <a:chExt cx="6230710" cy="2101827"/>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Açıklık</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Saldırı</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89"/>
            <p:cNvSpPr>
              <a:spLocks noChangeArrowheads="1"/>
            </p:cNvSpPr>
            <p:nvPr/>
          </p:nvSpPr>
          <p:spPr bwMode="auto">
            <a:xfrm>
              <a:off x="246290" y="2089173"/>
              <a:ext cx="63350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Tehdit</a:t>
              </a: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Etkenleri</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Etki</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Açıklık</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Saldırı</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Rectangle 89"/>
            <p:cNvSpPr>
              <a:spLocks noChangeArrowheads="1"/>
            </p:cNvSpPr>
            <p:nvPr/>
          </p:nvSpPr>
          <p:spPr bwMode="auto">
            <a:xfrm>
              <a:off x="1293855" y="2089173"/>
              <a:ext cx="6719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Saldırı</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Vektörleri</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44869" y="2089173"/>
              <a:ext cx="94288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Exo 2" panose="00000500000000000000" pitchFamily="2" charset="0"/>
                </a:rPr>
                <a:t>Güvenlik</a:t>
              </a:r>
              <a:r>
                <a:rPr lang="en-US" sz="900" b="1" dirty="0">
                  <a:solidFill>
                    <a:schemeClr val="tx2"/>
                  </a:solidFill>
                  <a:latin typeface="Exo 2" panose="00000500000000000000" pitchFamily="2" charset="0"/>
                </a:rPr>
                <a:t/>
              </a:r>
              <a:br>
                <a:rPr lang="en-US" sz="900" b="1" dirty="0">
                  <a:solidFill>
                    <a:schemeClr val="tx2"/>
                  </a:solidFill>
                  <a:latin typeface="Exo 2" panose="00000500000000000000" pitchFamily="2" charset="0"/>
                </a:rPr>
              </a:br>
              <a:r>
                <a:rPr lang="en-US" sz="900" b="1" dirty="0" err="1" smtClean="0">
                  <a:solidFill>
                    <a:schemeClr val="tx2"/>
                  </a:solidFill>
                  <a:latin typeface="Exo 2" panose="00000500000000000000" pitchFamily="2" charset="0"/>
                </a:rPr>
                <a:t>Açıklıkları</a:t>
              </a:r>
              <a:endParaRPr lang="en-US" sz="900" b="1" dirty="0">
                <a:solidFill>
                  <a:schemeClr val="tx2"/>
                </a:solidFill>
                <a:latin typeface="Exo 2" panose="00000500000000000000" pitchFamily="2" charset="0"/>
              </a:endParaRPr>
            </a:p>
          </p:txBody>
        </p:sp>
        <p:sp>
          <p:nvSpPr>
            <p:cNvPr id="43" name="Rectangle 89"/>
            <p:cNvSpPr>
              <a:spLocks noChangeArrowheads="1"/>
            </p:cNvSpPr>
            <p:nvPr/>
          </p:nvSpPr>
          <p:spPr bwMode="auto">
            <a:xfrm>
              <a:off x="4650305" y="2089173"/>
              <a:ext cx="52450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Teknik</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Etkiler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844099" y="2089173"/>
              <a:ext cx="530915"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İş</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Etkileri</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Saldırı</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Etki</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Etki</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Varlık</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Fonksiyon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Varlık</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Açıklık</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a:t>
              </a:r>
              <a:r>
                <a:rPr lang="en-US" sz="85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ontrol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smtClean="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Açıklık</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02493" y="2091646"/>
              <a:ext cx="70403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err="1" smtClean="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Kontrolleri</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3600" dirty="0" smtClean="0"/>
              <a:t>Risk</a:t>
            </a:r>
            <a:endParaRPr lang="en-US" sz="3600" dirty="0"/>
          </a:p>
        </p:txBody>
      </p:sp>
      <p:sp>
        <p:nvSpPr>
          <p:cNvPr id="63" name="Title 62"/>
          <p:cNvSpPr>
            <a:spLocks noGrp="1"/>
          </p:cNvSpPr>
          <p:nvPr>
            <p:ph type="title"/>
          </p:nvPr>
        </p:nvSpPr>
        <p:spPr/>
        <p:txBody>
          <a:bodyPr/>
          <a:lstStyle/>
          <a:p>
            <a:r>
              <a:rPr lang="en-US" sz="2600" dirty="0" err="1" smtClean="0">
                <a:latin typeface="Exo 2" panose="00000500000000000000" pitchFamily="2" charset="0"/>
              </a:rPr>
              <a:t>Uygulama</a:t>
            </a:r>
            <a:r>
              <a:rPr lang="en-US" sz="2600" dirty="0" smtClean="0">
                <a:latin typeface="Exo 2" panose="00000500000000000000" pitchFamily="2" charset="0"/>
              </a:rPr>
              <a:t> </a:t>
            </a:r>
            <a:r>
              <a:rPr lang="en-US" sz="2600" dirty="0" err="1" smtClean="0">
                <a:latin typeface="Exo 2" panose="00000500000000000000" pitchFamily="2" charset="0"/>
              </a:rPr>
              <a:t>Güvenliği</a:t>
            </a:r>
            <a:r>
              <a:rPr lang="en-US" sz="2600" dirty="0" smtClean="0">
                <a:latin typeface="Exo 2" panose="00000500000000000000" pitchFamily="2" charset="0"/>
              </a:rPr>
              <a:t> </a:t>
            </a:r>
            <a:r>
              <a:rPr lang="en-US" sz="2600" dirty="0" err="1" smtClean="0">
                <a:latin typeface="Exo 2" panose="00000500000000000000" pitchFamily="2" charset="0"/>
              </a:rPr>
              <a:t>Riskleri</a:t>
            </a:r>
            <a:endParaRPr lang="en-US" sz="2600"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189633183"/>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err="1" smtClean="0">
                          <a:latin typeface="Exo 2" panose="00000500000000000000" pitchFamily="2" charset="0"/>
                          <a:ea typeface="Liberation Sans" panose="020B0604020202020204" pitchFamily="34" charset="0"/>
                          <a:cs typeface="Liberation Sans" panose="020B0604020202020204" pitchFamily="34" charset="0"/>
                        </a:rPr>
                        <a:t>Risklerim</a:t>
                      </a:r>
                      <a:r>
                        <a:rPr lang="en-US" sz="1600" b="1" baseline="0" dirty="0" smtClean="0">
                          <a:latin typeface="Exo 2" panose="00000500000000000000" pitchFamily="2" charset="0"/>
                          <a:ea typeface="Liberation Sans" panose="020B0604020202020204" pitchFamily="34" charset="0"/>
                          <a:cs typeface="Liberation Sans" panose="020B0604020202020204" pitchFamily="34" charset="0"/>
                        </a:rPr>
                        <a:t> </a:t>
                      </a:r>
                      <a:r>
                        <a:rPr lang="en-US" sz="1600" b="1" baseline="0" dirty="0" err="1" smtClean="0">
                          <a:latin typeface="Exo 2" panose="00000500000000000000" pitchFamily="2" charset="0"/>
                          <a:ea typeface="Liberation Sans" panose="020B0604020202020204" pitchFamily="34" charset="0"/>
                          <a:cs typeface="Liberation Sans" panose="020B0604020202020204" pitchFamily="34" charset="0"/>
                        </a:rPr>
                        <a:t>Neler</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smtClean="0">
                          <a:solidFill>
                            <a:srgbClr val="000000"/>
                          </a:solidFill>
                          <a:latin typeface="Liberation Sans"/>
                          <a:ea typeface="Liberation Sans" panose="020B0604020202020204" pitchFamily="34" charset="0"/>
                          <a:cs typeface="Liberation Sans" panose="020B0604020202020204" pitchFamily="34" charset="0"/>
                          <a:hlinkClick r:id="rId4"/>
                        </a:rPr>
                        <a:t>OWASP İlk 10</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farklı</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kurumlar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için</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en</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ciddi</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web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uygulaması</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güvenlik</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risklerini</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belirlemeye</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çalışmaktadır</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Bu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risklerin</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her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biri</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rPr>
                        <a:t>için</a:t>
                      </a:r>
                      <a:r>
                        <a:rPr lang="en-US" sz="100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hlinkClick r:id="rId5"/>
                        </a:rPr>
                        <a:t>Derecelendirme</a:t>
                      </a:r>
                      <a:r>
                        <a:rPr lang="en-US" sz="1000" dirty="0" smtClean="0">
                          <a:solidFill>
                            <a:srgbClr val="000000"/>
                          </a:solidFill>
                          <a:latin typeface="Liberation Sans"/>
                          <a:ea typeface="Liberation Sans" panose="020B0604020202020204" pitchFamily="34" charset="0"/>
                          <a:cs typeface="Liberation Sans" panose="020B0604020202020204" pitchFamily="34" charset="0"/>
                          <a:hlinkClick r:id="rId5"/>
                        </a:rPr>
                        <a:t> </a:t>
                      </a:r>
                      <a:r>
                        <a:rPr lang="en-US" sz="1000" dirty="0" err="1" smtClean="0">
                          <a:solidFill>
                            <a:srgbClr val="000000"/>
                          </a:solidFill>
                          <a:latin typeface="Liberation Sans"/>
                          <a:ea typeface="Liberation Sans" panose="020B0604020202020204" pitchFamily="34" charset="0"/>
                          <a:cs typeface="Liberation Sans" panose="020B0604020202020204" pitchFamily="34" charset="0"/>
                          <a:hlinkClick r:id="rId5"/>
                        </a:rPr>
                        <a:t>Metadolojisi’ne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dayanan</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aşağıdaki</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basit</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derecelendirme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şemasını</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kullanarak</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olasılığı</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ve</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teknik</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etkisi</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hakkında</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genel</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bilgi</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smtClean="0">
                          <a:solidFill>
                            <a:srgbClr val="000000"/>
                          </a:solidFill>
                          <a:latin typeface="Liberation Sans"/>
                          <a:ea typeface="Liberation Sans" panose="020B0604020202020204" pitchFamily="34" charset="0"/>
                          <a:cs typeface="Liberation Sans" panose="020B0604020202020204" pitchFamily="34" charset="0"/>
                        </a:rPr>
                        <a:t>sağlamaktayız</a:t>
                      </a:r>
                      <a:r>
                        <a:rPr lang="en-US" sz="1000" baseline="0" dirty="0" smtClean="0">
                          <a:solidFill>
                            <a:srgbClr val="000000"/>
                          </a:solidFill>
                          <a:latin typeface="Liberation Sans"/>
                          <a:ea typeface="Liberation Sans" panose="020B0604020202020204" pitchFamily="34" charset="0"/>
                          <a:cs typeface="Liberation Sans" panose="020B0604020202020204" pitchFamily="34" charset="0"/>
                        </a:rPr>
                        <a:t>.</a:t>
                      </a:r>
                      <a:endParaRPr lang="en-US" sz="1000" dirty="0">
                        <a:solidFill>
                          <a:srgbClr val="000000"/>
                        </a:solidFill>
                        <a:latin typeface="Liberation Sans"/>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sürümde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riskler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etki</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olasılık</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hesaplamasında</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yardımcı</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olması</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adına</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derecelendirme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sistemini</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güncelledik</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Daha</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fazla</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detay</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lütfen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Riskler</a:t>
                      </a:r>
                      <a:r>
                        <a:rPr lang="en-US" sz="95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 </a:t>
                      </a:r>
                      <a:r>
                        <a:rPr lang="en-US" sz="950" b="1"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Hakkında</a:t>
                      </a:r>
                      <a:r>
                        <a:rPr lang="en-US" sz="95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 </a:t>
                      </a:r>
                      <a:r>
                        <a:rPr lang="en-US" sz="950" b="1"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Notlar</a:t>
                      </a:r>
                      <a:r>
                        <a:rPr lang="en-US" sz="950" b="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kısmına</a:t>
                      </a:r>
                      <a:r>
                        <a:rPr lang="en-US" sz="950" b="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baseline="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bakınız</a:t>
                      </a:r>
                      <a:r>
                        <a:rPr lang="en-US" sz="950" b="0" baseline="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kurum</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birbirinden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farklıdır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bunun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sonucu</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kurum</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mevcut</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tehdit</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etkenleri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bunların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amaçları</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herhangi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ihlal</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durumunda</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etkileri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de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farklıdır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Kamu</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yararına</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hitap</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eden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kurum</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hassas</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sağlık</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kayıtları</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içeren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sağlık</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sistemi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aynı</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içerik</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yönetim</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sistemini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(CMS)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kullansa</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bile,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tehdit</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etkenleri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iş</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etkileri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aynı</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yazılım</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birbirinden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son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derece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farklı</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olacaktır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Bu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yüzden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kurumunuz</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olan</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riskleri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uygulanabilir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tehdit</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etkenlerini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iş</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etkilerini</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göz</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önünde</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bulundurarak</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anlamanız</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büyük</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önem</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taşımaktadır</a:t>
                      </a:r>
                      <a:r>
                        <a:rPr lang="en-US" sz="950" b="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Mümkün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olabildiğince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İlk 10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içerisinde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yer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alan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riskler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karmaşıklığı</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azaltmak</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genel</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olarak</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kabul</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görmüş</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adlandırma</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kurallarını</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teşvik</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etmek</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için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Zafiyeti</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içerisinde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yer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alan</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açıklıklar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ile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benzer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şekilde</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isimlendirilmiştir</a:t>
                      </a:r>
                      <a:r>
                        <a:rPr lang="en-US" sz="95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25521424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Tehdit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Etkenleri</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İsitsmar</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Edilebilirlik</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Zafiyetin</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Yaygınlığı</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Tespit</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Edilebilirlik</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Teknik</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Etkiler</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İş</a:t>
                      </a:r>
                      <a:r>
                        <a:rPr lang="en-US"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Etkileri</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Uygulamaya</a:t>
                      </a:r>
                      <a:r>
                        <a:rPr lang="en-US" sz="850" b="1" kern="12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50" b="1" kern="120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Özel</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err="1" smtClean="0">
                          <a:solidFill>
                            <a:schemeClr val="bg1"/>
                          </a:solidFill>
                          <a:latin typeface="Liberation Sans" panose="020B0604020202020204"/>
                          <a:ea typeface="Liberation Sans" panose="020B0604020202020204" pitchFamily="34" charset="0"/>
                          <a:cs typeface="Liberation Sans" panose="020B0604020202020204" pitchFamily="34" charset="0"/>
                        </a:rPr>
                        <a:t>Kolay</a:t>
                      </a:r>
                      <a:r>
                        <a:rPr lang="en-US" sz="800" b="1" dirty="0" smtClean="0">
                          <a:solidFill>
                            <a:schemeClr val="bg1"/>
                          </a:solidFill>
                          <a:latin typeface="Liberation Sans" panose="020B0604020202020204"/>
                          <a:ea typeface="Liberation Sans" panose="020B0604020202020204" pitchFamily="34" charset="0"/>
                          <a:cs typeface="Liberation Sans" panose="020B0604020202020204" pitchFamily="34" charset="0"/>
                        </a:rPr>
                        <a:t>:</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err="1" smtClean="0">
                          <a:solidFill>
                            <a:schemeClr val="bg1"/>
                          </a:solidFill>
                          <a:latin typeface="Liberation Sans" panose="020B0604020202020204"/>
                          <a:ea typeface="Liberation Sans" panose="020B0604020202020204" pitchFamily="34" charset="0"/>
                          <a:cs typeface="Liberation Sans" panose="020B0604020202020204" pitchFamily="34" charset="0"/>
                        </a:rPr>
                        <a:t>Çok</a:t>
                      </a:r>
                      <a:r>
                        <a:rPr lang="en-US" sz="800" b="1" dirty="0" smtClean="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en-US" sz="800" b="1" dirty="0" err="1" smtClean="0">
                          <a:solidFill>
                            <a:schemeClr val="bg1"/>
                          </a:solidFill>
                          <a:latin typeface="Liberation Sans" panose="020B0604020202020204"/>
                          <a:ea typeface="Liberation Sans" panose="020B0604020202020204" pitchFamily="34" charset="0"/>
                          <a:cs typeface="Liberation Sans" panose="020B0604020202020204" pitchFamily="34" charset="0"/>
                        </a:rPr>
                        <a:t>yaygın</a:t>
                      </a:r>
                      <a:r>
                        <a:rPr lang="en-US" sz="800" b="1" dirty="0" smtClean="0">
                          <a:solidFill>
                            <a:schemeClr val="bg1"/>
                          </a:solidFill>
                          <a:latin typeface="Liberation Sans" panose="020B0604020202020204"/>
                          <a:ea typeface="Liberation Sans" panose="020B0604020202020204" pitchFamily="34" charset="0"/>
                          <a:cs typeface="Liberation Sans" panose="020B0604020202020204" pitchFamily="34" charset="0"/>
                        </a:rPr>
                        <a:t>:</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err="1" smtClean="0">
                          <a:solidFill>
                            <a:schemeClr val="bg1"/>
                          </a:solidFill>
                          <a:latin typeface="Liberation Sans" panose="020B0604020202020204"/>
                          <a:ea typeface="Liberation Sans" panose="020B0604020202020204" pitchFamily="34" charset="0"/>
                          <a:cs typeface="Liberation Sans" panose="020B0604020202020204" pitchFamily="34" charset="0"/>
                        </a:rPr>
                        <a:t>Kolay</a:t>
                      </a:r>
                      <a:r>
                        <a:rPr lang="en-US" sz="800" b="1" dirty="0" smtClean="0">
                          <a:solidFill>
                            <a:schemeClr val="bg1"/>
                          </a:solidFill>
                          <a:latin typeface="Liberation Sans" panose="020B0604020202020204"/>
                          <a:ea typeface="Liberation Sans" panose="020B0604020202020204" pitchFamily="34" charset="0"/>
                          <a:cs typeface="Liberation Sans" panose="020B0604020202020204" pitchFamily="34" charset="0"/>
                        </a:rPr>
                        <a:t>:</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err="1" smtClean="0">
                          <a:solidFill>
                            <a:schemeClr val="bg1"/>
                          </a:solidFill>
                          <a:latin typeface="Liberation Sans" panose="020B0604020202020204"/>
                          <a:ea typeface="Liberation Sans" panose="020B0604020202020204" pitchFamily="34" charset="0"/>
                          <a:cs typeface="Liberation Sans" panose="020B0604020202020204" pitchFamily="34" charset="0"/>
                        </a:rPr>
                        <a:t>Ciddi</a:t>
                      </a:r>
                      <a:r>
                        <a:rPr lang="en-US" sz="800" b="1" dirty="0" smtClean="0">
                          <a:solidFill>
                            <a:schemeClr val="bg1"/>
                          </a:solidFill>
                          <a:latin typeface="Liberation Sans" panose="020B0604020202020204"/>
                          <a:ea typeface="Liberation Sans" panose="020B0604020202020204" pitchFamily="34" charset="0"/>
                          <a:cs typeface="Liberation Sans" panose="020B0604020202020204" pitchFamily="34" charset="0"/>
                        </a:rPr>
                        <a:t>:</a:t>
                      </a: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İşe</a:t>
                      </a:r>
                      <a:r>
                        <a:rPr lang="en-US" sz="850" b="1" baseline="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50" b="1" baseline="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Özel</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err="1" smtClean="0">
                          <a:solidFill>
                            <a:schemeClr val="tx1"/>
                          </a:solidFill>
                          <a:latin typeface="Liberation Sans" panose="020B0604020202020204"/>
                        </a:rPr>
                        <a:t>Orta</a:t>
                      </a:r>
                      <a:r>
                        <a:rPr lang="en-US" sz="800" b="1" dirty="0" smtClean="0">
                          <a:solidFill>
                            <a:schemeClr val="tx1"/>
                          </a:solidFill>
                          <a:latin typeface="Liberation Sans" panose="020B0604020202020204"/>
                        </a:rPr>
                        <a:t>:</a:t>
                      </a:r>
                      <a:r>
                        <a:rPr lang="en-US" sz="80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err="1" smtClean="0">
                          <a:solidFill>
                            <a:schemeClr val="tx1"/>
                          </a:solidFill>
                          <a:latin typeface="Liberation Sans" panose="020B0604020202020204"/>
                        </a:rPr>
                        <a:t>Yaygın</a:t>
                      </a:r>
                      <a:r>
                        <a:rPr lang="en-US" sz="800" b="1" baseline="0" dirty="0" smtClean="0">
                          <a:solidFill>
                            <a:schemeClr val="tx1"/>
                          </a:solidFill>
                          <a:latin typeface="Liberation Sans" panose="020B0604020202020204"/>
                          <a:cs typeface="Liberation Sans" panose="020B0604020202020204" pitchFamily="34" charset="0"/>
                        </a:rPr>
                        <a:t>:</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err="1" smtClean="0">
                          <a:solidFill>
                            <a:schemeClr val="tx1"/>
                          </a:solidFill>
                          <a:latin typeface="Liberation Sans" panose="020B0604020202020204"/>
                        </a:rPr>
                        <a:t>Orta</a:t>
                      </a:r>
                      <a:r>
                        <a:rPr lang="en-US" sz="800" b="1" dirty="0" smtClean="0">
                          <a:solidFill>
                            <a:schemeClr val="tx1"/>
                          </a:solidFill>
                          <a:latin typeface="Liberation Sans" panose="020B0604020202020204"/>
                        </a:rPr>
                        <a:t>:</a:t>
                      </a:r>
                      <a:r>
                        <a:rPr lang="en-US" sz="80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err="1" smtClean="0">
                          <a:solidFill>
                            <a:schemeClr val="tx1"/>
                          </a:solidFill>
                          <a:latin typeface="Liberation Sans" panose="020B0604020202020204"/>
                        </a:rPr>
                        <a:t>Orta</a:t>
                      </a:r>
                      <a:r>
                        <a:rPr lang="en-US" sz="800" b="1" baseline="0" dirty="0" smtClean="0">
                          <a:solidFill>
                            <a:schemeClr val="tx1"/>
                          </a:solidFill>
                          <a:latin typeface="Liberation Sans" panose="020B0604020202020204"/>
                          <a:cs typeface="Liberation Sans" panose="020B0604020202020204" pitchFamily="34" charset="0"/>
                        </a:rPr>
                        <a:t>:</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en-US" sz="800" b="1" dirty="0" err="1" smtClean="0">
                          <a:solidFill>
                            <a:schemeClr val="tx1"/>
                          </a:solidFill>
                          <a:latin typeface="Liberation Sans" panose="020B0604020202020204"/>
                        </a:rPr>
                        <a:t>Zor</a:t>
                      </a:r>
                      <a:r>
                        <a:rPr lang="en-US" sz="800" b="1" dirty="0" smtClean="0">
                          <a:solidFill>
                            <a:schemeClr val="tx1"/>
                          </a:solidFill>
                          <a:latin typeface="Liberation Sans" panose="020B0604020202020204"/>
                        </a:rPr>
                        <a:t>:</a:t>
                      </a:r>
                      <a:r>
                        <a:rPr lang="en-US" sz="80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smtClean="0">
                          <a:solidFill>
                            <a:schemeClr val="tx1"/>
                          </a:solidFill>
                          <a:latin typeface="Liberation Sans" panose="020B0604020202020204"/>
                        </a:rPr>
                        <a:t>Nadir:</a:t>
                      </a:r>
                      <a:r>
                        <a:rPr lang="en-US" sz="80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err="1" smtClean="0">
                          <a:solidFill>
                            <a:schemeClr val="tx1"/>
                          </a:solidFill>
                          <a:latin typeface="Liberation Sans" panose="020B0604020202020204"/>
                        </a:rPr>
                        <a:t>Zor</a:t>
                      </a:r>
                      <a:r>
                        <a:rPr lang="en-US" sz="800" b="1" dirty="0" smtClean="0">
                          <a:solidFill>
                            <a:schemeClr val="tx1"/>
                          </a:solidFill>
                          <a:latin typeface="Liberation Sans" panose="020B0604020202020204"/>
                        </a:rPr>
                        <a:t>:</a:t>
                      </a:r>
                      <a:r>
                        <a:rPr lang="en-US" sz="80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err="1" smtClean="0">
                          <a:solidFill>
                            <a:schemeClr val="tx1"/>
                          </a:solidFill>
                          <a:latin typeface="Liberation Sans" panose="020B0604020202020204"/>
                        </a:rPr>
                        <a:t>Önemsiz</a:t>
                      </a:r>
                      <a:r>
                        <a:rPr lang="en-US" sz="800" b="1" dirty="0" smtClean="0">
                          <a:solidFill>
                            <a:schemeClr val="tx1"/>
                          </a:solidFill>
                          <a:latin typeface="Liberation Sans" panose="020B0604020202020204"/>
                        </a:rPr>
                        <a:t>:</a:t>
                      </a:r>
                      <a:r>
                        <a:rPr lang="en-US" sz="80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97638973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err="1" smtClean="0">
                          <a:solidFill>
                            <a:schemeClr val="tx1"/>
                          </a:solidFill>
                          <a:latin typeface="Exo 2" panose="00000500000000000000" pitchFamily="2" charset="0"/>
                          <a:ea typeface="Liberation Sans" panose="020B0604020202020204" pitchFamily="34" charset="0"/>
                          <a:cs typeface="Liberation Sans" panose="020B0604020202020204" pitchFamily="34" charset="0"/>
                        </a:rPr>
                        <a:t>Kaynaklar</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a:t>
                      </a: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Derecelendirme</a:t>
                      </a:r>
                      <a:r>
                        <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Metadolojisi</a:t>
                      </a:r>
                      <a:endPar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Tehdit</a:t>
                      </a:r>
                      <a:r>
                        <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/Risk </a:t>
                      </a: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Modelleme</a:t>
                      </a:r>
                      <a:r>
                        <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 </a:t>
                      </a: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hakkında</a:t>
                      </a:r>
                      <a:r>
                        <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 </a:t>
                      </a: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bir</a:t>
                      </a:r>
                      <a:r>
                        <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 </a:t>
                      </a:r>
                      <a:r>
                        <a:rPr lang="en-US" sz="1000" u="none" kern="1200"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makale</a:t>
                      </a:r>
                      <a:endParaRPr lang="en-US" sz="1000" u="none" kern="12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Dış</a:t>
                      </a:r>
                      <a:r>
                        <a:rPr lang="en-US" sz="1300" b="1"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300" b="1"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Kaynaklar</a:t>
                      </a:r>
                      <a:endPar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a:t>
                      </a:r>
                      <a:r>
                        <a:rPr lang="en-US" sz="100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Yönetimi</a:t>
                      </a:r>
                      <a:r>
                        <a:rPr lang="en-US" sz="100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 </a:t>
                      </a:r>
                      <a:r>
                        <a:rPr lang="en-US" sz="100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Standardı</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a:t>
                      </a:r>
                      <a:r>
                        <a:rPr lang="en-US" sz="100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Tehdit</a:t>
                      </a:r>
                      <a:r>
                        <a:rPr lang="en-US" sz="100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 </a:t>
                      </a:r>
                      <a:r>
                        <a:rPr lang="en-US" sz="100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Modelleme</a:t>
                      </a:r>
                      <a:r>
                        <a:rPr lang="en-US" sz="1000" u="none"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 </a:t>
                      </a:r>
                      <a:r>
                        <a:rPr lang="en-US" sz="1000" u="none" dirty="0" err="1"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Aracı</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endParaRP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sz="2000" dirty="0"/>
              <a:t>OWASP </a:t>
            </a:r>
            <a:r>
              <a:rPr lang="en-AU" sz="2000" dirty="0" smtClean="0"/>
              <a:t>İlk 10</a:t>
            </a:r>
            <a:r>
              <a:rPr lang="en-AU" sz="2000" dirty="0"/>
              <a:t/>
            </a:r>
            <a:br>
              <a:rPr lang="en-AU" sz="2000" dirty="0"/>
            </a:br>
            <a:r>
              <a:rPr lang="en-AU" sz="2000" dirty="0" err="1" smtClean="0"/>
              <a:t>Uygulama</a:t>
            </a:r>
            <a:r>
              <a:rPr lang="en-AU" sz="2000" dirty="0" smtClean="0"/>
              <a:t> </a:t>
            </a:r>
            <a:r>
              <a:rPr lang="en-AU" sz="2000" dirty="0" err="1" smtClean="0"/>
              <a:t>Güvenliği</a:t>
            </a:r>
            <a:r>
              <a:rPr lang="en-AU" sz="2000" dirty="0" smtClean="0"/>
              <a:t> </a:t>
            </a:r>
            <a:r>
              <a:rPr lang="en-AU" sz="2000" dirty="0" err="1" smtClean="0"/>
              <a:t>Riskleri</a:t>
            </a:r>
            <a:r>
              <a:rPr lang="en-AU" sz="2000" dirty="0" smtClean="0"/>
              <a:t> – </a:t>
            </a:r>
            <a:r>
              <a:rPr lang="en-AU" sz="2000" dirty="0"/>
              <a:t>2017</a:t>
            </a:r>
            <a:r>
              <a:rPr lang="en-US" sz="2000" dirty="0">
                <a:ea typeface="Liberation Sans" panose="020B0604020202020204" pitchFamily="34" charset="0"/>
              </a:rPr>
              <a:t> </a:t>
            </a:r>
            <a:endParaRPr lang="de-DE" sz="2000" dirty="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SQL, NoSQL, OS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LDAP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enjeksiyonu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enjeksiyon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açıklıkları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güvenilir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olmayan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verinin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komut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sorgunun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parçası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yorumlayıcıya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gönderilmesiyle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ortaya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çıkmaktadır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Saldırganın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zararlı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girdisi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yorumlayıcının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istenilmeyen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komutları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çalıştırmasına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yetki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denetimi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verilere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yetkisiz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erişime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neden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olabilmektedir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A1:2017-Enjeksiyon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Kimlik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ilgili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fonksiyonları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oturum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yönetimi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genelde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hatalı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uygulanmaktadır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Bu durum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saldırganların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parolaları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anahtarları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oturum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anahtarlarını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geçirmesine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başka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hatasını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başka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kullanıcıların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kimliklerini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geçici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kalıcı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üstlenebilmelerine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izin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vermektedir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A2:2017-Yetersiz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Kimlik</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Doğrulama</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çok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web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API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finans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sağlık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PII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hassas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bilgileri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yeterli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koruyamamaktadır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Saldırganlar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tür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korunmasız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bigileri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geçirerek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değiştirerek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kredi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kartı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sahteciliği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kimlik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sahteciliği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suçlarını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diğer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benzer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suçları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gerçekleştirebilmektedir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Hassas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bilgiler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şifreleme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ilave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koruma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önlemleri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olmadığında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geçirilebilmekte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tarayıcıya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gönderilirken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tarayıcıdan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alınırken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özel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tedbirleri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gerektirmektedir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Hassas</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Bilgi</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İfşası</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çok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eski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hatalı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yapılandırmaya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sahip</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XML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işlemcileri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XML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dokümanları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içerisinde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alan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varlık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başvurularını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değerlendirmektedir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varlıklar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dosya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URI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işleyicisi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kullanılarak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sunucu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alan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dosyaların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ifşası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dosya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paylaşımları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port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taramaları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uzaktan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çalıştırma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servis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dışı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bırakma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saldırıları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kullanılabilmektedir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Dış</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Varlıkları</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598391"/>
            <a:ext cx="5218177" cy="61386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Kimlik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doğrulaması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yapılmış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kullanıcıların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yapabilecekleri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işlemler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üzerindeki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kısıtlamalar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genellikle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doğru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uygulanmamaktadır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Saldırganlar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açıklıkları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istismar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ederek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diğer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kullanıcıların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hesaplarına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erişmek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hassas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dosyaları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görüntülemek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diğer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kullanıcı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verilerini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değiştirmek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erişim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haklarını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değiştirmek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yetkisiz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işlemler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yapabilmekte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görmemesi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gereken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verileri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görüntüleyebilmektedir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A5:2017-Yetersiz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Erişim</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Kontrolü</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Yanlış</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Yapılandırması</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yaygın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görülen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sorundur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Bu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genellikle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olmayan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varsayılan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yapılandırmanın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eksik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özel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amaçlı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yapılandırmanın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bulut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depolama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alanının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yanlış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yapılandırılmış</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HTTP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başlıklarının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hassas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bilgi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içeren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detaylı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hata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mesajlarının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sonucudur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Tüm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işletim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sistemleri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kütüphaneler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uygulamalar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yapılandırılmalı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aynı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zamanda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düzenli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şekilde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güncellenmeli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yamaları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yüklenmelidir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41836"/>
            <a:ext cx="5218177" cy="682093"/>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840" dirty="0">
                <a:latin typeface="Liberation Sans" panose="020B0604020202020204" pitchFamily="34" charset="0"/>
                <a:ea typeface="Liberation Sans" panose="020B0604020202020204" pitchFamily="34" charset="0"/>
                <a:cs typeface="Liberation Sans" panose="020B0604020202020204" pitchFamily="34" charset="0"/>
              </a:rPr>
              <a:t>XSS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açıklıkları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uygulama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düzgün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doğrulama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kodlama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olmaksızın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güvenilmeyen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veriyi</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yeni</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web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sayfası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içerisinde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gösterdiğinde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kullanıcı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tarafından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sağlanan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girdi</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HTML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JavaScript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üretebilen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tarayıcı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API'sini</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kullanarak</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mevcut</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sayfayı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güncellediğinde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ortaya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çıkmaktadır</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XSS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saldırganların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kurbanın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tarayıcısında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kullanıcı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oturumlarını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ele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geçirebilen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web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sayfalarının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bütünlüğünü</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bozabilen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kullanıcıyı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zararlı</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sitelere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yönlendirebilen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betikler</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çalıştırabilmesine</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a:latin typeface="Liberation Sans" panose="020B0604020202020204" pitchFamily="34" charset="0"/>
                <a:ea typeface="Liberation Sans" panose="020B0604020202020204" pitchFamily="34" charset="0"/>
                <a:cs typeface="Liberation Sans" panose="020B0604020202020204" pitchFamily="34" charset="0"/>
              </a:rPr>
              <a:t>izin</a:t>
            </a:r>
            <a:r>
              <a:rPr lang="en-US" sz="84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40" dirty="0" err="1" smtClean="0">
                <a:latin typeface="Liberation Sans" panose="020B0604020202020204" pitchFamily="34" charset="0"/>
                <a:ea typeface="Liberation Sans" panose="020B0604020202020204" pitchFamily="34" charset="0"/>
                <a:cs typeface="Liberation Sans" panose="020B0604020202020204" pitchFamily="34" charset="0"/>
              </a:rPr>
              <a:t>vermektedir</a:t>
            </a:r>
            <a:r>
              <a:rPr lang="en-US" sz="84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84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Siteler</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Arası</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Betik</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Çalıştırma</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Güvensiz</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ters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serileştirme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genellikle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uzaktan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çalıştırmaya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yol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açmaktadır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Ters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serileştirme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açıklıkları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uzaktan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çalıştırma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sonuçlanmasa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tekrar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saldırısı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enjeksiyon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saldırıları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yetki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yükseltme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saldırıları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gibi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saldırıları</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gerçekleştirmek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ea typeface="Liberation Sans" panose="020B0604020202020204" pitchFamily="34" charset="0"/>
                <a:cs typeface="Liberation Sans" panose="020B0604020202020204" pitchFamily="34" charset="0"/>
              </a:rPr>
              <a:t>kullanılabilmektedir</a:t>
            </a:r>
            <a:r>
              <a:rPr lang="en-US" sz="90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A8:2017-Güvensiz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Ters</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Serileştirme</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Kütüphaneler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çerçeve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yazılımlar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diğer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yazılım</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modülleri</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gibi</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bileşenler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uygulamanın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sahip</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olduğu</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yetkiler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çalışmaktadır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Eğer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içeren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bileşen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istismar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edilirse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böyle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saldırı</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ciddi</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veri</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kayıplarına</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sunucunun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ele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geçirilmesine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yol</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açabilmektedir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Bilinen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içeren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bileşenleri</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kullanan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uygulamalar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API'ler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uygulamanın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sahip</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olduğu</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savunma</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mekanizmalarına</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zarar</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verebilmekte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farklı</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saldırılara</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etkilere</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neden</a:t>
            </a:r>
            <a:r>
              <a:rPr lang="en-US" sz="88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80" dirty="0" err="1">
                <a:latin typeface="Liberation Sans" panose="020B0604020202020204" pitchFamily="34" charset="0"/>
                <a:ea typeface="Liberation Sans" panose="020B0604020202020204" pitchFamily="34" charset="0"/>
                <a:cs typeface="Liberation Sans" panose="020B0604020202020204" pitchFamily="34" charset="0"/>
              </a:rPr>
              <a:t>olabilmektedir</a:t>
            </a:r>
            <a:r>
              <a:rPr lang="en-US" sz="88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en-US" sz="88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A9:2017-Bilinen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Açıklık</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İçeren</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Bileşen</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Kullanımı</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Yetersiz</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loglama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izleme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olay</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müdahelesi</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eksik</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etkisiz</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entegresyan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ile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birleştiğinde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saldırganların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sistemlere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saldırmasına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devamlılık</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sağlamasına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başka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sistemlere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sıçramasına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veriyi</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değiştirmesine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ele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geçirmesine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ortadan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kaldırmasına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izin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vermektedir</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Çoğu</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ihlal</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incelemeleri</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bir</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ihlalin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tespiti</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için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gereken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sürenin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200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günden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fazla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olduğunu</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genellikle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iç</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süreçler</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veya</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izleme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yerine</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dış</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kaynaklar</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tarafından</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tespit</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a:latin typeface="Liberation Sans" panose="020B0604020202020204" pitchFamily="34" charset="0"/>
                <a:ea typeface="Liberation Sans" panose="020B0604020202020204" pitchFamily="34" charset="0"/>
                <a:cs typeface="Liberation Sans" panose="020B0604020202020204" pitchFamily="34" charset="0"/>
              </a:rPr>
              <a:t>edildiğini</a:t>
            </a:r>
            <a:r>
              <a:rPr lang="en-US" sz="860" dirty="0">
                <a:latin typeface="Liberation Sans" panose="020B0604020202020204" pitchFamily="34" charset="0"/>
                <a:ea typeface="Liberation Sans" panose="020B0604020202020204" pitchFamily="34" charset="0"/>
                <a:cs typeface="Liberation Sans" panose="020B0604020202020204" pitchFamily="34" charset="0"/>
              </a:rPr>
              <a:t> </a:t>
            </a:r>
            <a:r>
              <a:rPr lang="en-US" sz="860" dirty="0" err="1" smtClean="0">
                <a:latin typeface="Liberation Sans" panose="020B0604020202020204" pitchFamily="34" charset="0"/>
                <a:ea typeface="Liberation Sans" panose="020B0604020202020204" pitchFamily="34" charset="0"/>
                <a:cs typeface="Liberation Sans" panose="020B0604020202020204" pitchFamily="34" charset="0"/>
              </a:rPr>
              <a:t>göstermektedir</a:t>
            </a:r>
            <a:r>
              <a:rPr lang="en-US" sz="860" dirty="0" smtClean="0">
                <a:latin typeface="Liberation Sans" panose="020B0604020202020204" pitchFamily="34" charset="0"/>
                <a:ea typeface="Liberation Sans" panose="020B0604020202020204" pitchFamily="34" charset="0"/>
                <a:cs typeface="Liberation Sans" panose="020B0604020202020204" pitchFamily="34" charset="0"/>
              </a:rPr>
              <a:t>. </a:t>
            </a:r>
            <a:endParaRPr lang="en-US" sz="86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Yetersiz</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Loglama</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&amp;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İzleme</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830997"/>
          </a:xfrm>
          <a:prstGeom prst="rect">
            <a:avLst/>
          </a:prstGeom>
          <a:noFill/>
        </p:spPr>
        <p:txBody>
          <a:bodyPr wrap="square" rtlCol="0">
            <a:spAutoFit/>
          </a:bodyPr>
          <a:lstStyle/>
          <a:p>
            <a:pPr algn="ct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A6:2017-Yanlış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Güvenlik</a:t>
            </a:r>
            <a:r>
              <a:rPr lang="en-US" sz="1200" b="1" dirty="0" smtClean="0">
                <a:latin typeface="Liberation Sans" panose="020B0604020202020204" pitchFamily="34" charset="0"/>
                <a:ea typeface="Liberation Sans" panose="020B0604020202020204" pitchFamily="34" charset="0"/>
                <a:cs typeface="Liberation Sans" panose="020B0604020202020204" pitchFamily="34" charset="0"/>
              </a:rPr>
              <a:t> </a:t>
            </a:r>
            <a:r>
              <a:rPr lang="en-US" sz="1200" b="1" dirty="0" err="1" smtClean="0">
                <a:latin typeface="Liberation Sans" panose="020B0604020202020204" pitchFamily="34" charset="0"/>
                <a:ea typeface="Liberation Sans" panose="020B0604020202020204" pitchFamily="34" charset="0"/>
                <a:cs typeface="Liberation Sans" panose="020B0604020202020204" pitchFamily="34" charset="0"/>
              </a:rPr>
              <a:t>Yapılandırması</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en-US" sz="900" b="1" dirty="0" err="1" smtClean="0">
                <a:solidFill>
                  <a:srgbClr val="000000"/>
                </a:solidFill>
                <a:latin typeface="Liberation Sans" panose="020B0604020202020204" pitchFamily="34" charset="0"/>
                <a:cs typeface="Liberation Sans" panose="020B0604020202020204" pitchFamily="34" charset="0"/>
              </a:rPr>
              <a:t>Senaryo</a:t>
            </a:r>
            <a:r>
              <a:rPr lang="en-US" sz="900" b="1" dirty="0" smtClean="0">
                <a:solidFill>
                  <a:srgbClr val="000000"/>
                </a:solidFill>
                <a:latin typeface="Liberation Sans" panose="020B0604020202020204" pitchFamily="34" charset="0"/>
                <a:cs typeface="Liberation Sans" panose="020B0604020202020204" pitchFamily="34" charset="0"/>
              </a:rPr>
              <a:t> </a:t>
            </a:r>
            <a:r>
              <a:rPr lang="en-US" sz="900" b="1" dirty="0">
                <a:solidFill>
                  <a:srgbClr val="000000"/>
                </a:solidFill>
                <a:latin typeface="Liberation Sans" panose="020B0604020202020204" pitchFamily="34" charset="0"/>
                <a:cs typeface="Liberation Sans" panose="020B0604020202020204" pitchFamily="34" charset="0"/>
              </a:rPr>
              <a:t>#1</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Bir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uygulama</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aşağıdaki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zafiyet</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içeren</a:t>
            </a:r>
            <a:r>
              <a:rPr lang="en-US" sz="900" dirty="0">
                <a:solidFill>
                  <a:srgbClr val="000000"/>
                </a:solidFill>
                <a:latin typeface="Liberation Sans" panose="020B0604020202020204" pitchFamily="34" charset="0"/>
                <a:cs typeface="Liberation Sans" panose="020B0604020202020204" pitchFamily="34" charset="0"/>
              </a:rPr>
              <a:t> SQL </a:t>
            </a:r>
            <a:r>
              <a:rPr lang="en-US" sz="900" dirty="0" err="1">
                <a:solidFill>
                  <a:srgbClr val="000000"/>
                </a:solidFill>
                <a:latin typeface="Liberation Sans" panose="020B0604020202020204" pitchFamily="34" charset="0"/>
                <a:cs typeface="Liberation Sans" panose="020B0604020202020204" pitchFamily="34" charset="0"/>
              </a:rPr>
              <a:t>çağrısını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oluştururken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güvenilmeyen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bir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veri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kullanmaktadır</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err="1" smtClean="0">
                <a:solidFill>
                  <a:srgbClr val="000000"/>
                </a:solidFill>
                <a:latin typeface="Liberation Sans" panose="020B0604020202020204" pitchFamily="34" charset="0"/>
                <a:cs typeface="Liberation Sans" panose="020B0604020202020204" pitchFamily="34" charset="0"/>
              </a:rPr>
              <a:t>Senaryo</a:t>
            </a:r>
            <a:r>
              <a:rPr lang="en-US" sz="900" b="1" dirty="0" smtClean="0">
                <a:solidFill>
                  <a:srgbClr val="000000"/>
                </a:solidFill>
                <a:latin typeface="Liberation Sans" panose="020B0604020202020204" pitchFamily="34" charset="0"/>
                <a:cs typeface="Liberation Sans" panose="020B0604020202020204" pitchFamily="34" charset="0"/>
              </a:rPr>
              <a:t> </a:t>
            </a:r>
            <a:r>
              <a:rPr lang="en-US" sz="900" b="1" dirty="0">
                <a:solidFill>
                  <a:srgbClr val="000000"/>
                </a:solidFill>
                <a:latin typeface="Liberation Sans" panose="020B0604020202020204" pitchFamily="34" charset="0"/>
                <a:cs typeface="Liberation Sans" panose="020B0604020202020204" pitchFamily="34" charset="0"/>
              </a:rPr>
              <a:t>#2</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Benzer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şekilde</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bir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uygulamanın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kullanılan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çerçeve</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yazılımlara</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olan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kayıtsız</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güveni</a:t>
            </a:r>
            <a:r>
              <a:rPr lang="en-US" sz="900" dirty="0">
                <a:solidFill>
                  <a:srgbClr val="000000"/>
                </a:solidFill>
                <a:latin typeface="Liberation Sans" panose="020B0604020202020204" pitchFamily="34" charset="0"/>
                <a:cs typeface="Liberation Sans" panose="020B0604020202020204" pitchFamily="34" charset="0"/>
              </a:rPr>
              <a:t> de </a:t>
            </a:r>
            <a:r>
              <a:rPr lang="en-US" sz="900" dirty="0" err="1">
                <a:solidFill>
                  <a:srgbClr val="000000"/>
                </a:solidFill>
                <a:latin typeface="Liberation Sans" panose="020B0604020202020204" pitchFamily="34" charset="0"/>
                <a:cs typeface="Liberation Sans" panose="020B0604020202020204" pitchFamily="34" charset="0"/>
              </a:rPr>
              <a:t>bu</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uygulamaları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saldırılara</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açık</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bırakmaktadır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örn</a:t>
            </a:r>
            <a:r>
              <a:rPr lang="en-US" sz="900" dirty="0">
                <a:solidFill>
                  <a:srgbClr val="000000"/>
                </a:solidFill>
                <a:latin typeface="Liberation Sans" panose="020B0604020202020204" pitchFamily="34" charset="0"/>
                <a:cs typeface="Liberation Sans" panose="020B0604020202020204" pitchFamily="34" charset="0"/>
              </a:rPr>
              <a:t>. Hibernate </a:t>
            </a:r>
            <a:r>
              <a:rPr lang="en-US" sz="900" dirty="0" err="1">
                <a:solidFill>
                  <a:srgbClr val="000000"/>
                </a:solidFill>
                <a:latin typeface="Liberation Sans" panose="020B0604020202020204" pitchFamily="34" charset="0"/>
                <a:cs typeface="Liberation Sans" panose="020B0604020202020204" pitchFamily="34" charset="0"/>
              </a:rPr>
              <a:t>Sorgu</a:t>
            </a:r>
            <a:r>
              <a:rPr lang="en-US" sz="900" dirty="0">
                <a:solidFill>
                  <a:srgbClr val="000000"/>
                </a:solidFill>
                <a:latin typeface="Liberation Sans" panose="020B0604020202020204" pitchFamily="34" charset="0"/>
                <a:cs typeface="Liberation Sans" panose="020B0604020202020204" pitchFamily="34" charset="0"/>
              </a:rPr>
              <a:t> Dili (HQL</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Her </a:t>
            </a:r>
            <a:r>
              <a:rPr lang="en-US" sz="900" dirty="0" err="1">
                <a:solidFill>
                  <a:srgbClr val="000000"/>
                </a:solidFill>
                <a:latin typeface="Liberation Sans" panose="020B0604020202020204" pitchFamily="34" charset="0"/>
                <a:cs typeface="Liberation Sans" panose="020B0604020202020204" pitchFamily="34" charset="0"/>
              </a:rPr>
              <a:t>iki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durumda</a:t>
            </a:r>
            <a:r>
              <a:rPr lang="en-US" sz="900" dirty="0">
                <a:solidFill>
                  <a:srgbClr val="000000"/>
                </a:solidFill>
                <a:latin typeface="Liberation Sans" panose="020B0604020202020204" pitchFamily="34" charset="0"/>
                <a:cs typeface="Liberation Sans" panose="020B0604020202020204" pitchFamily="34" charset="0"/>
              </a:rPr>
              <a:t> da, </a:t>
            </a:r>
            <a:r>
              <a:rPr lang="en-US" sz="900" dirty="0" err="1">
                <a:solidFill>
                  <a:srgbClr val="000000"/>
                </a:solidFill>
                <a:latin typeface="Liberation Sans" panose="020B0604020202020204" pitchFamily="34" charset="0"/>
                <a:cs typeface="Liberation Sans" panose="020B0604020202020204" pitchFamily="34" charset="0"/>
              </a:rPr>
              <a:t>saldırgan</a:t>
            </a:r>
            <a:r>
              <a:rPr lang="en-US" sz="900" dirty="0">
                <a:solidFill>
                  <a:srgbClr val="000000"/>
                </a:solidFill>
                <a:latin typeface="Liberation Sans" panose="020B0604020202020204" pitchFamily="34" charset="0"/>
                <a:cs typeface="Liberation Sans" panose="020B0604020202020204" pitchFamily="34" charset="0"/>
              </a:rPr>
              <a:t> id </a:t>
            </a:r>
            <a:r>
              <a:rPr lang="en-US" sz="900" dirty="0" err="1">
                <a:solidFill>
                  <a:srgbClr val="000000"/>
                </a:solidFill>
                <a:latin typeface="Liberation Sans" panose="020B0604020202020204" pitchFamily="34" charset="0"/>
                <a:cs typeface="Liberation Sans" panose="020B0604020202020204" pitchFamily="34" charset="0"/>
              </a:rPr>
              <a:t>parametresinin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değerini</a:t>
            </a:r>
            <a:r>
              <a:rPr lang="en-US" sz="900" dirty="0">
                <a:solidFill>
                  <a:srgbClr val="000000"/>
                </a:solidFill>
                <a:latin typeface="Liberation Sans" panose="020B0604020202020204" pitchFamily="34" charset="0"/>
                <a:cs typeface="Liberation Sans" panose="020B0604020202020204" pitchFamily="34" charset="0"/>
              </a:rPr>
              <a:t> </a:t>
            </a:r>
            <a:r>
              <a:rPr lang="en-US" sz="900" b="1" dirty="0">
                <a:solidFill>
                  <a:srgbClr val="C00000"/>
                </a:solidFill>
                <a:latin typeface="Liberation Sans" panose="020B0604020202020204" pitchFamily="34" charset="0"/>
                <a:cs typeface="Liberation Sans" panose="020B0604020202020204" pitchFamily="34" charset="0"/>
              </a:rPr>
              <a:t>' or '1'=</a:t>
            </a:r>
            <a:r>
              <a:rPr lang="en-US" sz="900" b="1" dirty="0" smtClean="0">
                <a:solidFill>
                  <a:srgbClr val="C00000"/>
                </a:solidFill>
                <a:latin typeface="Liberation Sans" panose="020B0604020202020204" pitchFamily="34" charset="0"/>
                <a:cs typeface="Liberation Sans" panose="020B0604020202020204" pitchFamily="34" charset="0"/>
              </a:rPr>
              <a:t>'1 </a:t>
            </a:r>
            <a:r>
              <a:rPr lang="en-US" sz="900" dirty="0" err="1" smtClean="0">
                <a:solidFill>
                  <a:srgbClr val="000000"/>
                </a:solidFill>
                <a:latin typeface="Liberation Sans" panose="020B0604020202020204" pitchFamily="34" charset="0"/>
                <a:cs typeface="Liberation Sans" panose="020B0604020202020204" pitchFamily="34" charset="0"/>
              </a:rPr>
              <a:t>olarak</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tarayıcısı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üzerinden</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değiştirmektedir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Örneğin</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Bu </a:t>
            </a:r>
            <a:r>
              <a:rPr lang="en-US" sz="900" dirty="0" err="1">
                <a:solidFill>
                  <a:srgbClr val="000000"/>
                </a:solidFill>
                <a:latin typeface="Liberation Sans" panose="020B0604020202020204" pitchFamily="34" charset="0"/>
                <a:cs typeface="Liberation Sans" panose="020B0604020202020204" pitchFamily="34" charset="0"/>
              </a:rPr>
              <a:t>değer</a:t>
            </a:r>
            <a:r>
              <a:rPr lang="en-US" sz="900" dirty="0">
                <a:solidFill>
                  <a:srgbClr val="000000"/>
                </a:solidFill>
                <a:latin typeface="Liberation Sans" panose="020B0604020202020204" pitchFamily="34" charset="0"/>
                <a:cs typeface="Liberation Sans" panose="020B0604020202020204" pitchFamily="34" charset="0"/>
              </a:rPr>
              <a:t>, her </a:t>
            </a:r>
            <a:r>
              <a:rPr lang="en-US" sz="900" dirty="0" err="1">
                <a:solidFill>
                  <a:srgbClr val="000000"/>
                </a:solidFill>
                <a:latin typeface="Liberation Sans" panose="020B0604020202020204" pitchFamily="34" charset="0"/>
                <a:cs typeface="Liberation Sans" panose="020B0604020202020204" pitchFamily="34" charset="0"/>
              </a:rPr>
              <a:t>iki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sorgunun</a:t>
            </a:r>
            <a:r>
              <a:rPr lang="en-US" sz="900" dirty="0">
                <a:solidFill>
                  <a:srgbClr val="000000"/>
                </a:solidFill>
                <a:latin typeface="Liberation Sans" panose="020B0604020202020204" pitchFamily="34" charset="0"/>
                <a:cs typeface="Liberation Sans" panose="020B0604020202020204" pitchFamily="34" charset="0"/>
              </a:rPr>
              <a:t> da </a:t>
            </a:r>
            <a:r>
              <a:rPr lang="en-US" sz="900" dirty="0" err="1">
                <a:solidFill>
                  <a:srgbClr val="000000"/>
                </a:solidFill>
                <a:latin typeface="Liberation Sans" panose="020B0604020202020204" pitchFamily="34" charset="0"/>
                <a:cs typeface="Liberation Sans" panose="020B0604020202020204" pitchFamily="34" charset="0"/>
              </a:rPr>
              <a:t>anlamını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değiştirmekte</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ve</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tablodaki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tüm</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kayıtları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döndürmektedir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Daha</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tehlikeli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saldırılar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veriyi</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değiştirebilir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veya</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silebilir</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hatta</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saklı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yordamları</a:t>
            </a:r>
            <a:r>
              <a:rPr lang="en-US" sz="900" dirty="0">
                <a:solidFill>
                  <a:srgbClr val="000000"/>
                </a:solidFill>
                <a:latin typeface="Liberation Sans" panose="020B0604020202020204" pitchFamily="34" charset="0"/>
                <a:cs typeface="Liberation Sans" panose="020B0604020202020204" pitchFamily="34" charset="0"/>
              </a:rPr>
              <a:t> </a:t>
            </a:r>
            <a:r>
              <a:rPr lang="en-US" sz="900" dirty="0" err="1">
                <a:solidFill>
                  <a:srgbClr val="000000"/>
                </a:solidFill>
                <a:latin typeface="Liberation Sans" panose="020B0604020202020204" pitchFamily="34" charset="0"/>
                <a:cs typeface="Liberation Sans" panose="020B0604020202020204" pitchFamily="34" charset="0"/>
              </a:rPr>
              <a:t>çalıştırabilir</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Uygulamam</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Açıklığı</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İçeriyor</a:t>
            </a:r>
            <a:r>
              <a:rPr lang="en-US" sz="1400" b="1" dirty="0">
                <a:solidFill>
                  <a:schemeClr val="tx2"/>
                </a:solidFill>
                <a:latin typeface="Exo 2" panose="00000500000000000000" pitchFamily="2" charset="0"/>
                <a:cs typeface="Liberation Sans" panose="020B0604020202020204" pitchFamily="34" charset="0"/>
              </a:rPr>
              <a:t> </a:t>
            </a:r>
            <a:r>
              <a:rPr lang="en-US" sz="1400" b="1" dirty="0" smtClean="0">
                <a:solidFill>
                  <a:schemeClr val="tx2"/>
                </a:solidFill>
                <a:latin typeface="Exo 2" panose="00000500000000000000" pitchFamily="2" charset="0"/>
                <a:cs typeface="Liberation Sans" panose="020B0604020202020204" pitchFamily="34" charset="0"/>
              </a:rPr>
              <a:t>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900" dirty="0" err="1">
                <a:solidFill>
                  <a:schemeClr val="tx1"/>
                </a:solidFill>
                <a:latin typeface="Liberation Sans" panose="020B0604020202020204" pitchFamily="34" charset="0"/>
                <a:cs typeface="Liberation Sans" panose="020B0604020202020204" pitchFamily="34" charset="0"/>
              </a:rPr>
              <a:t>Aşağıdaki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durumlarda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ilgili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içerdiği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söylenebilir</a:t>
            </a:r>
            <a:r>
              <a:rPr lang="en-US" sz="900" dirty="0">
                <a:solidFill>
                  <a:schemeClr val="tx1"/>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Kullanıcı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sağlanan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girdiler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doğrulanmadığında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filtrelenmediğinde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sterilize </a:t>
            </a:r>
            <a:r>
              <a:rPr lang="en-US" sz="900" dirty="0" err="1" smtClean="0">
                <a:solidFill>
                  <a:schemeClr val="tx1"/>
                </a:solidFill>
                <a:latin typeface="Liberation Sans" panose="020B0604020202020204" pitchFamily="34" charset="0"/>
                <a:cs typeface="Liberation Sans" panose="020B0604020202020204" pitchFamily="34" charset="0"/>
              </a:rPr>
              <a:t>edilmediğinde</a:t>
            </a:r>
            <a:r>
              <a:rPr lang="en-US" sz="900" dirty="0" smtClean="0">
                <a:solidFill>
                  <a:schemeClr val="tx1"/>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Kullanıldığı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bağlama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göre</a:t>
            </a:r>
            <a:r>
              <a:rPr lang="en-US" sz="900" dirty="0">
                <a:solidFill>
                  <a:schemeClr val="tx1"/>
                </a:solidFill>
                <a:latin typeface="Liberation Sans" panose="020B0604020202020204" pitchFamily="34" charset="0"/>
                <a:cs typeface="Liberation Sans" panose="020B0604020202020204" pitchFamily="34" charset="0"/>
              </a:rPr>
              <a:t> sterilize </a:t>
            </a:r>
            <a:r>
              <a:rPr lang="en-US" sz="900" dirty="0" err="1">
                <a:solidFill>
                  <a:schemeClr val="tx1"/>
                </a:solidFill>
                <a:latin typeface="Liberation Sans" panose="020B0604020202020204" pitchFamily="34" charset="0"/>
                <a:cs typeface="Liberation Sans" panose="020B0604020202020204" pitchFamily="34" charset="0"/>
              </a:rPr>
              <a:t>edilmeden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yapılan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parametrik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olmayan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dinamik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sorgular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yorumlayıcı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tarafından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kullanıldığında</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hassas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kayıtları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getirmek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ORM </a:t>
            </a:r>
            <a:r>
              <a:rPr lang="en-US" sz="900" dirty="0" err="1">
                <a:solidFill>
                  <a:schemeClr val="tx1"/>
                </a:solidFill>
                <a:latin typeface="Liberation Sans" panose="020B0604020202020204" pitchFamily="34" charset="0"/>
                <a:cs typeface="Liberation Sans" panose="020B0604020202020204" pitchFamily="34" charset="0"/>
              </a:rPr>
              <a:t>arama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parametreleri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arasında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kullanıldığında</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SQL OR </a:t>
            </a:r>
            <a:r>
              <a:rPr lang="en-US" sz="900" dirty="0" err="1">
                <a:solidFill>
                  <a:schemeClr val="tx1"/>
                </a:solidFill>
                <a:latin typeface="Liberation Sans" panose="020B0604020202020204" pitchFamily="34" charset="0"/>
                <a:cs typeface="Liberation Sans" panose="020B0604020202020204" pitchFamily="34" charset="0"/>
              </a:rPr>
              <a:t>komutu</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dinamik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sorgularda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komutlarda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saklı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yordamlarda</a:t>
            </a:r>
            <a:r>
              <a:rPr lang="en-US" sz="900" dirty="0">
                <a:solidFill>
                  <a:schemeClr val="tx1"/>
                </a:solidFill>
                <a:latin typeface="Liberation Sans" panose="020B0604020202020204" pitchFamily="34" charset="0"/>
                <a:cs typeface="Liberation Sans" panose="020B0604020202020204" pitchFamily="34" charset="0"/>
              </a:rPr>
              <a:t> normal </a:t>
            </a:r>
            <a:r>
              <a:rPr lang="en-US" sz="900" dirty="0" err="1">
                <a:solidFill>
                  <a:schemeClr val="tx1"/>
                </a:solidFill>
                <a:latin typeface="Liberation Sans" panose="020B0604020202020204" pitchFamily="34" charset="0"/>
                <a:cs typeface="Liberation Sans" panose="020B0604020202020204" pitchFamily="34" charset="0"/>
              </a:rPr>
              <a:t>yapının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zararlı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ile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birleştirilebileceği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şekilde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doğrudan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kullanıldığında</a:t>
            </a:r>
            <a:r>
              <a:rPr lang="en-US" sz="900" dirty="0" smtClean="0">
                <a:solidFill>
                  <a:schemeClr val="tx1"/>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1270" indent="-1270">
              <a:lnSpc>
                <a:spcPts val="1000"/>
              </a:lnSpc>
              <a:spcBef>
                <a:spcPts val="200"/>
              </a:spcBef>
            </a:pPr>
            <a:r>
              <a:rPr lang="en-US" sz="900" dirty="0" err="1">
                <a:solidFill>
                  <a:schemeClr val="tx1"/>
                </a:solidFill>
                <a:latin typeface="Liberation Sans" panose="020B0604020202020204" pitchFamily="34" charset="0"/>
                <a:cs typeface="Liberation Sans" panose="020B0604020202020204" pitchFamily="34" charset="0"/>
              </a:rPr>
              <a:t>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yaygın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enjeksiyon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saldırıları</a:t>
            </a:r>
            <a:r>
              <a:rPr lang="en-US" sz="900" dirty="0">
                <a:solidFill>
                  <a:schemeClr val="tx1"/>
                </a:solidFill>
                <a:latin typeface="Liberation Sans" panose="020B0604020202020204" pitchFamily="34" charset="0"/>
                <a:cs typeface="Liberation Sans" panose="020B0604020202020204" pitchFamily="34" charset="0"/>
              </a:rPr>
              <a:t> SQL, NoSQL, OS </a:t>
            </a:r>
            <a:r>
              <a:rPr lang="en-US" sz="900" dirty="0" err="1">
                <a:solidFill>
                  <a:schemeClr val="tx1"/>
                </a:solidFill>
                <a:latin typeface="Liberation Sans" panose="020B0604020202020204" pitchFamily="34" charset="0"/>
                <a:cs typeface="Liberation Sans" panose="020B0604020202020204" pitchFamily="34" charset="0"/>
              </a:rPr>
              <a:t>komut</a:t>
            </a:r>
            <a:r>
              <a:rPr lang="en-US" sz="900" dirty="0">
                <a:solidFill>
                  <a:schemeClr val="tx1"/>
                </a:solidFill>
                <a:latin typeface="Liberation Sans" panose="020B0604020202020204" pitchFamily="34" charset="0"/>
                <a:cs typeface="Liberation Sans" panose="020B0604020202020204" pitchFamily="34" charset="0"/>
              </a:rPr>
              <a:t>, ORM, LDAP, EL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OGNL </a:t>
            </a:r>
            <a:r>
              <a:rPr lang="en-US" sz="900" dirty="0" err="1">
                <a:solidFill>
                  <a:schemeClr val="tx1"/>
                </a:solidFill>
                <a:latin typeface="Liberation Sans" panose="020B0604020202020204" pitchFamily="34" charset="0"/>
                <a:cs typeface="Liberation Sans" panose="020B0604020202020204" pitchFamily="34" charset="0"/>
              </a:rPr>
              <a:t>enjeksiyonlarıdır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Saldırının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mantığı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tüm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yorumlayıcılar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aynıdır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Kaynak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analizi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uygulamanın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enjeksiyon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içerip</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içermediğini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anlamak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iyi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yöntemdir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Kaynak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analizi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sonrasında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veya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sırasında</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eksiksiz</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şekilde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tüm</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parametreler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başlıklar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URL'ler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çerezler</a:t>
            </a:r>
            <a:r>
              <a:rPr lang="en-US" sz="900" dirty="0">
                <a:solidFill>
                  <a:schemeClr val="tx1"/>
                </a:solidFill>
                <a:latin typeface="Liberation Sans" panose="020B0604020202020204" pitchFamily="34" charset="0"/>
                <a:cs typeface="Liberation Sans" panose="020B0604020202020204" pitchFamily="34" charset="0"/>
              </a:rPr>
              <a:t>, JSON </a:t>
            </a:r>
            <a:r>
              <a:rPr lang="en-US" sz="900" dirty="0" err="1">
                <a:solidFill>
                  <a:schemeClr val="tx1"/>
                </a:solidFill>
                <a:latin typeface="Liberation Sans" panose="020B0604020202020204" pitchFamily="34" charset="0"/>
                <a:cs typeface="Liberation Sans" panose="020B0604020202020204" pitchFamily="34" charset="0"/>
              </a:rPr>
              <a:t>verileri</a:t>
            </a:r>
            <a:r>
              <a:rPr lang="en-US" sz="900" dirty="0">
                <a:solidFill>
                  <a:schemeClr val="tx1"/>
                </a:solidFill>
                <a:latin typeface="Liberation Sans" panose="020B0604020202020204" pitchFamily="34" charset="0"/>
                <a:cs typeface="Liberation Sans" panose="020B0604020202020204" pitchFamily="34" charset="0"/>
              </a:rPr>
              <a:t>, SOAP </a:t>
            </a:r>
            <a:r>
              <a:rPr lang="en-US" sz="900" dirty="0" err="1">
                <a:solidFill>
                  <a:schemeClr val="tx1"/>
                </a:solidFill>
                <a:latin typeface="Liberation Sans" panose="020B0604020202020204" pitchFamily="34" charset="0"/>
                <a:cs typeface="Liberation Sans" panose="020B0604020202020204" pitchFamily="34" charset="0"/>
              </a:rPr>
              <a:t>mesajları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ve</a:t>
            </a:r>
            <a:r>
              <a:rPr lang="en-US" sz="900" dirty="0">
                <a:solidFill>
                  <a:schemeClr val="tx1"/>
                </a:solidFill>
                <a:latin typeface="Liberation Sans" panose="020B0604020202020204" pitchFamily="34" charset="0"/>
                <a:cs typeface="Liberation Sans" panose="020B0604020202020204" pitchFamily="34" charset="0"/>
              </a:rPr>
              <a:t> XML </a:t>
            </a:r>
            <a:r>
              <a:rPr lang="en-US" sz="900" dirty="0" err="1">
                <a:solidFill>
                  <a:schemeClr val="tx1"/>
                </a:solidFill>
                <a:latin typeface="Liberation Sans" panose="020B0604020202020204" pitchFamily="34" charset="0"/>
                <a:cs typeface="Liberation Sans" panose="020B0604020202020204" pitchFamily="34" charset="0"/>
              </a:rPr>
              <a:t>veri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girdileri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otomatize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olarak</a:t>
            </a:r>
            <a:r>
              <a:rPr lang="en-US" sz="900" dirty="0">
                <a:solidFill>
                  <a:schemeClr val="tx1"/>
                </a:solidFill>
                <a:latin typeface="Liberation Sans" panose="020B0604020202020204" pitchFamily="34" charset="0"/>
                <a:cs typeface="Liberation Sans" panose="020B0604020202020204" pitchFamily="34" charset="0"/>
              </a:rPr>
              <a:t> test </a:t>
            </a:r>
            <a:r>
              <a:rPr lang="en-US" sz="900" dirty="0" err="1">
                <a:solidFill>
                  <a:schemeClr val="tx1"/>
                </a:solidFill>
                <a:latin typeface="Liberation Sans" panose="020B0604020202020204" pitchFamily="34" charset="0"/>
                <a:cs typeface="Liberation Sans" panose="020B0604020202020204" pitchFamily="34" charset="0"/>
              </a:rPr>
              <a:t>edilmelidir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Kurumlar</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statik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kaynak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kod</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analizi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smtClean="0">
                <a:solidFill>
                  <a:schemeClr val="tx1"/>
                </a:solidFill>
                <a:latin typeface="Liberation Sans" panose="020B0604020202020204" pitchFamily="34" charset="0"/>
                <a:cs typeface="Liberation Sans" panose="020B0604020202020204" pitchFamily="34" charset="0"/>
                <a:hlinkClick r:id="rId4"/>
              </a:rPr>
              <a:t>SAST</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ve</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dinamik</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uygulama</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güvenliği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testi</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araçlarını</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CI/CD </a:t>
            </a:r>
            <a:r>
              <a:rPr lang="en-US" sz="900" dirty="0" err="1">
                <a:solidFill>
                  <a:schemeClr val="tx1"/>
                </a:solidFill>
                <a:latin typeface="Liberation Sans" panose="020B0604020202020204" pitchFamily="34" charset="0"/>
                <a:cs typeface="Liberation Sans" panose="020B0604020202020204" pitchFamily="34" charset="0"/>
              </a:rPr>
              <a:t>süreçleri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içerisinde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yeni</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çıkan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enjeksiyon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açıklıklarını</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kurulumdan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önce</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tespit</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etmek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için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rPr>
              <a:t>kullanabilirler</a:t>
            </a:r>
            <a:r>
              <a:rPr lang="en-US" sz="900" dirty="0" smtClean="0">
                <a:solidFill>
                  <a:schemeClr val="tx1"/>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7"/>
              </a:rPr>
              <a:t>Proaktif</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Kontroller</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Parametrik</a:t>
            </a:r>
            <a:r>
              <a:rPr lang="en-US" sz="900" dirty="0" smtClean="0">
                <a:solidFill>
                  <a:schemeClr val="tx1"/>
                </a:solidFill>
                <a:latin typeface="Liberation Sans" panose="020B0604020202020204" pitchFamily="34" charset="0"/>
                <a:cs typeface="Liberation Sans" panose="020B0604020202020204" pitchFamily="34" charset="0"/>
                <a:hlinkClick r:id="rId7"/>
              </a:rPr>
              <a:t> </a:t>
            </a:r>
            <a:r>
              <a:rPr lang="en-US" sz="900" dirty="0" err="1" smtClean="0">
                <a:solidFill>
                  <a:schemeClr val="tx1"/>
                </a:solidFill>
                <a:latin typeface="Liberation Sans" panose="020B0604020202020204" pitchFamily="34" charset="0"/>
                <a:cs typeface="Liberation Sans" panose="020B0604020202020204" pitchFamily="34" charset="0"/>
                <a:hlinkClick r:id="rId7"/>
              </a:rPr>
              <a:t>Sorgular</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a:t>
            </a:r>
            <a:r>
              <a:rPr lang="en-US" sz="900" dirty="0" err="1" smtClean="0">
                <a:solidFill>
                  <a:schemeClr val="tx1"/>
                </a:solidFill>
                <a:latin typeface="Liberation Sans" panose="020B0604020202020204" pitchFamily="34" charset="0"/>
                <a:cs typeface="Liberation Sans" panose="020B0604020202020204" pitchFamily="34" charset="0"/>
                <a:hlinkClick r:id="rId8"/>
              </a:rPr>
              <a:t>Girdi</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Doğrulama</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ve</a:t>
            </a:r>
            <a:r>
              <a:rPr lang="en-US" sz="900" dirty="0" smtClean="0">
                <a:solidFill>
                  <a:schemeClr val="tx1"/>
                </a:solidFill>
                <a:latin typeface="Liberation Sans" panose="020B0604020202020204" pitchFamily="34" charset="0"/>
                <a:cs typeface="Liberation Sans" panose="020B0604020202020204" pitchFamily="34" charset="0"/>
                <a:hlinkClick r:id="rId8"/>
              </a:rPr>
              <a:t> </a:t>
            </a:r>
            <a:r>
              <a:rPr lang="en-US" sz="900" dirty="0" err="1" smtClean="0">
                <a:solidFill>
                  <a:schemeClr val="tx1"/>
                </a:solidFill>
                <a:latin typeface="Liberation Sans" panose="020B0604020202020204" pitchFamily="34" charset="0"/>
                <a:cs typeface="Liberation Sans" panose="020B0604020202020204" pitchFamily="34" charset="0"/>
                <a:hlinkClick r:id="rId8"/>
              </a:rPr>
              <a:t>Kodlama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t>
            </a:r>
            <a:r>
              <a:rPr lang="en-US" sz="900" dirty="0" smtClean="0">
                <a:solidFill>
                  <a:schemeClr val="tx1"/>
                </a:solidFill>
                <a:latin typeface="Liberation Sans" panose="020B0604020202020204" pitchFamily="34" charset="0"/>
                <a:cs typeface="Liberation Sans" panose="020B0604020202020204" pitchFamily="34" charset="0"/>
                <a:hlinkClick r:id="rId9"/>
              </a:rPr>
              <a:t>Test </a:t>
            </a:r>
            <a:r>
              <a:rPr lang="en-US" sz="900" dirty="0" err="1" smtClean="0">
                <a:solidFill>
                  <a:schemeClr val="tx1"/>
                </a:solidFill>
                <a:latin typeface="Liberation Sans" panose="020B0604020202020204" pitchFamily="34" charset="0"/>
                <a:cs typeface="Liberation Sans" panose="020B0604020202020204" pitchFamily="34" charset="0"/>
                <a:hlinkClick r:id="rId9"/>
              </a:rPr>
              <a:t>Rehberi</a:t>
            </a:r>
            <a:r>
              <a:rPr lang="en-US" sz="900" dirty="0" smtClean="0">
                <a:solidFill>
                  <a:schemeClr val="tx1"/>
                </a:solidFill>
                <a:latin typeface="Liberation Sans" panose="020B0604020202020204" pitchFamily="34" charset="0"/>
                <a:cs typeface="Liberation Sans" panose="020B0604020202020204" pitchFamily="34" charset="0"/>
                <a:hlinkClick r:id="rId9"/>
              </a:rPr>
              <a:t>: </a:t>
            </a:r>
            <a:r>
              <a:rPr lang="en-US" sz="900" dirty="0">
                <a:solidFill>
                  <a:schemeClr val="tx1"/>
                </a:solidFill>
                <a:latin typeface="Liberation Sans" panose="020B0604020202020204" pitchFamily="34" charset="0"/>
                <a:cs typeface="Liberation Sans" panose="020B0604020202020204" pitchFamily="34" charset="0"/>
                <a:hlinkClick r:id="rId9"/>
              </a:rPr>
              <a:t>SQL </a:t>
            </a:r>
            <a:r>
              <a:rPr lang="en-US" sz="900" dirty="0" err="1" smtClean="0">
                <a:solidFill>
                  <a:schemeClr val="tx1"/>
                </a:solidFill>
                <a:latin typeface="Liberation Sans" panose="020B0604020202020204" pitchFamily="34" charset="0"/>
                <a:cs typeface="Liberation Sans" panose="020B0604020202020204" pitchFamily="34" charset="0"/>
                <a:hlinkClick r:id="rId9"/>
              </a:rPr>
              <a:t>Enjeksiyonu</a:t>
            </a:r>
            <a:r>
              <a:rPr lang="en-US" sz="900" dirty="0" smtClean="0">
                <a:solidFill>
                  <a:schemeClr val="tx1"/>
                </a:solidFill>
                <a:latin typeface="Liberation Sans" panose="020B0604020202020204" pitchFamily="34" charset="0"/>
                <a:cs typeface="Liberation Sans" panose="020B0604020202020204" pitchFamily="34" charset="0"/>
              </a:rPr>
              <a: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Komut</a:t>
            </a:r>
            <a:r>
              <a:rPr lang="en-US" sz="900" dirty="0" smtClean="0">
                <a:solidFill>
                  <a:schemeClr val="tx1"/>
                </a:solidFill>
                <a:latin typeface="Liberation Sans" panose="020B0604020202020204" pitchFamily="34" charset="0"/>
                <a:cs typeface="Liberation Sans" panose="020B0604020202020204" pitchFamily="34" charset="0"/>
                <a:hlinkClick r:id="rId10"/>
              </a:rPr>
              <a:t> </a:t>
            </a:r>
            <a:r>
              <a:rPr lang="en-US" sz="900" dirty="0" err="1" smtClean="0">
                <a:solidFill>
                  <a:schemeClr val="tx1"/>
                </a:solidFill>
                <a:latin typeface="Liberation Sans" panose="020B0604020202020204" pitchFamily="34" charset="0"/>
                <a:cs typeface="Liberation Sans" panose="020B0604020202020204" pitchFamily="34" charset="0"/>
                <a:hlinkClick r:id="rId10"/>
              </a:rPr>
              <a:t>enjeksiyonu</a:t>
            </a:r>
            <a:r>
              <a:rPr lang="en-US" sz="900" dirty="0" smtClean="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a:t>
            </a:r>
            <a:r>
              <a:rPr lang="en-US" sz="900" dirty="0" err="1" smtClean="0">
                <a:solidFill>
                  <a:schemeClr val="tx1"/>
                </a:solidFill>
                <a:latin typeface="Liberation Sans" panose="020B0604020202020204" pitchFamily="34" charset="0"/>
                <a:cs typeface="Liberation Sans" panose="020B0604020202020204" pitchFamily="34" charset="0"/>
                <a:hlinkClick r:id="rId11"/>
              </a:rPr>
              <a:t>enjeksiyonu</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2"/>
              </a:rPr>
              <a:t>Kopya</a:t>
            </a:r>
            <a:r>
              <a:rPr lang="en-US" sz="900" dirty="0" smtClean="0">
                <a:solidFill>
                  <a:schemeClr val="tx1"/>
                </a:solidFill>
                <a:latin typeface="Liberation Sans" panose="020B0604020202020204" pitchFamily="34" charset="0"/>
                <a:cs typeface="Liberation Sans" panose="020B0604020202020204" pitchFamily="34" charset="0"/>
                <a:hlinkClick r:id="rId12"/>
              </a:rPr>
              <a:t> </a:t>
            </a:r>
            <a:r>
              <a:rPr lang="en-US" sz="900" dirty="0" err="1" smtClean="0">
                <a:solidFill>
                  <a:schemeClr val="tx1"/>
                </a:solidFill>
                <a:latin typeface="Liberation Sans" panose="020B0604020202020204" pitchFamily="34" charset="0"/>
                <a:cs typeface="Liberation Sans" panose="020B0604020202020204" pitchFamily="34" charset="0"/>
                <a:hlinkClick r:id="rId12"/>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12"/>
              </a:rPr>
              <a:t>: Enjeksiyon </a:t>
            </a:r>
            <a:r>
              <a:rPr lang="en-US" sz="900" dirty="0" err="1" smtClean="0">
                <a:solidFill>
                  <a:schemeClr val="tx1"/>
                </a:solidFill>
                <a:latin typeface="Liberation Sans" panose="020B0604020202020204" pitchFamily="34" charset="0"/>
                <a:cs typeface="Liberation Sans" panose="020B0604020202020204" pitchFamily="34" charset="0"/>
                <a:hlinkClick r:id="rId12"/>
              </a:rPr>
              <a:t>Önlemleri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3"/>
              </a:rPr>
              <a:t>Kopya</a:t>
            </a:r>
            <a:r>
              <a:rPr lang="en-US" sz="900" dirty="0" smtClean="0">
                <a:solidFill>
                  <a:schemeClr val="tx1"/>
                </a:solidFill>
                <a:latin typeface="Liberation Sans" panose="020B0604020202020204" pitchFamily="34" charset="0"/>
                <a:cs typeface="Liberation Sans" panose="020B0604020202020204" pitchFamily="34" charset="0"/>
                <a:hlinkClick r:id="rId13"/>
              </a:rPr>
              <a:t> </a:t>
            </a:r>
            <a:r>
              <a:rPr lang="en-US" sz="900" dirty="0" err="1" smtClean="0">
                <a:solidFill>
                  <a:schemeClr val="tx1"/>
                </a:solidFill>
                <a:latin typeface="Liberation Sans" panose="020B0604020202020204" pitchFamily="34" charset="0"/>
                <a:cs typeface="Liberation Sans" panose="020B0604020202020204" pitchFamily="34" charset="0"/>
                <a:hlinkClick r:id="rId13"/>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13"/>
              </a:rPr>
              <a:t>: </a:t>
            </a:r>
            <a:r>
              <a:rPr lang="en-US" sz="900" dirty="0">
                <a:solidFill>
                  <a:schemeClr val="tx1"/>
                </a:solidFill>
                <a:latin typeface="Liberation Sans" panose="020B0604020202020204" pitchFamily="34" charset="0"/>
                <a:cs typeface="Liberation Sans" panose="020B0604020202020204" pitchFamily="34" charset="0"/>
                <a:hlinkClick r:id="rId13"/>
              </a:rPr>
              <a:t>SQL </a:t>
            </a:r>
            <a:r>
              <a:rPr lang="en-US" sz="900" dirty="0" err="1" smtClean="0">
                <a:solidFill>
                  <a:schemeClr val="tx1"/>
                </a:solidFill>
                <a:latin typeface="Liberation Sans" panose="020B0604020202020204" pitchFamily="34" charset="0"/>
                <a:cs typeface="Liberation Sans" panose="020B0604020202020204" pitchFamily="34" charset="0"/>
                <a:hlinkClick r:id="rId13"/>
              </a:rPr>
              <a:t>Enjeksiyonu</a:t>
            </a:r>
            <a:r>
              <a:rPr lang="en-US" sz="900" dirty="0" smtClean="0">
                <a:solidFill>
                  <a:schemeClr val="tx1"/>
                </a:solidFill>
                <a:latin typeface="Liberation Sans" panose="020B0604020202020204" pitchFamily="34" charset="0"/>
                <a:cs typeface="Liberation Sans" panose="020B0604020202020204" pitchFamily="34" charset="0"/>
                <a:hlinkClick r:id="rId13"/>
              </a:rPr>
              <a:t> </a:t>
            </a:r>
            <a:r>
              <a:rPr lang="en-US" sz="900" dirty="0" err="1" smtClean="0">
                <a:solidFill>
                  <a:schemeClr val="tx1"/>
                </a:solidFill>
                <a:latin typeface="Liberation Sans" panose="020B0604020202020204" pitchFamily="34" charset="0"/>
                <a:cs typeface="Liberation Sans" panose="020B0604020202020204" pitchFamily="34" charset="0"/>
                <a:hlinkClick r:id="rId13"/>
              </a:rPr>
              <a:t>Önlemleri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4"/>
              </a:rPr>
              <a:t>Kopya</a:t>
            </a:r>
            <a:r>
              <a:rPr lang="en-US" sz="900" dirty="0" smtClean="0">
                <a:solidFill>
                  <a:schemeClr val="tx1"/>
                </a:solidFill>
                <a:latin typeface="Liberation Sans" panose="020B0604020202020204" pitchFamily="34" charset="0"/>
                <a:cs typeface="Liberation Sans" panose="020B0604020202020204" pitchFamily="34" charset="0"/>
                <a:hlinkClick r:id="rId14"/>
              </a:rPr>
              <a:t> </a:t>
            </a:r>
            <a:r>
              <a:rPr lang="en-US" sz="900" dirty="0" err="1" smtClean="0">
                <a:solidFill>
                  <a:schemeClr val="tx1"/>
                </a:solidFill>
                <a:latin typeface="Liberation Sans" panose="020B0604020202020204" pitchFamily="34" charset="0"/>
                <a:cs typeface="Liberation Sans" panose="020B0604020202020204" pitchFamily="34" charset="0"/>
                <a:hlinkClick r:id="rId14"/>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14"/>
              </a:rPr>
              <a:t>: Java </a:t>
            </a:r>
            <a:r>
              <a:rPr lang="en-US" sz="900" dirty="0" err="1" smtClean="0">
                <a:solidFill>
                  <a:schemeClr val="tx1"/>
                </a:solidFill>
                <a:latin typeface="Liberation Sans" panose="020B0604020202020204" pitchFamily="34" charset="0"/>
                <a:cs typeface="Liberation Sans" panose="020B0604020202020204" pitchFamily="34" charset="0"/>
                <a:hlinkClick r:id="rId14"/>
              </a:rPr>
              <a:t>için</a:t>
            </a:r>
            <a:r>
              <a:rPr lang="en-US" sz="900" dirty="0" smtClean="0">
                <a:solidFill>
                  <a:schemeClr val="tx1"/>
                </a:solidFill>
                <a:latin typeface="Liberation Sans" panose="020B0604020202020204" pitchFamily="34" charset="0"/>
                <a:cs typeface="Liberation Sans" panose="020B0604020202020204" pitchFamily="34" charset="0"/>
                <a:hlinkClick r:id="rId14"/>
              </a:rPr>
              <a:t> Enjeksiyon </a:t>
            </a:r>
            <a:r>
              <a:rPr lang="en-US" sz="900" dirty="0" err="1" smtClean="0">
                <a:solidFill>
                  <a:schemeClr val="tx1"/>
                </a:solidFill>
                <a:latin typeface="Liberation Sans" panose="020B0604020202020204" pitchFamily="34" charset="0"/>
                <a:cs typeface="Liberation Sans" panose="020B0604020202020204" pitchFamily="34" charset="0"/>
                <a:hlinkClick r:id="rId14"/>
              </a:rPr>
              <a:t>Önlemleri</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a:t>
            </a:r>
            <a:r>
              <a:rPr lang="en-US" sz="900" dirty="0" err="1" smtClean="0">
                <a:solidFill>
                  <a:schemeClr val="tx1"/>
                </a:solidFill>
                <a:latin typeface="Liberation Sans" panose="020B0604020202020204" pitchFamily="34" charset="0"/>
                <a:cs typeface="Liberation Sans" panose="020B0604020202020204" pitchFamily="34" charset="0"/>
                <a:hlinkClick r:id="rId15"/>
              </a:rPr>
              <a:t>Kopya</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Kağıdı</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Parametrik</a:t>
            </a:r>
            <a:r>
              <a:rPr lang="en-US" sz="900" dirty="0" smtClean="0">
                <a:solidFill>
                  <a:schemeClr val="tx1"/>
                </a:solidFill>
                <a:latin typeface="Liberation Sans" panose="020B0604020202020204" pitchFamily="34" charset="0"/>
                <a:cs typeface="Liberation Sans" panose="020B0604020202020204" pitchFamily="34" charset="0"/>
                <a:hlinkClick r:id="rId15"/>
              </a:rPr>
              <a:t> </a:t>
            </a:r>
            <a:r>
              <a:rPr lang="en-US" sz="900" dirty="0" err="1" smtClean="0">
                <a:solidFill>
                  <a:schemeClr val="tx1"/>
                </a:solidFill>
                <a:latin typeface="Liberation Sans" panose="020B0604020202020204" pitchFamily="34" charset="0"/>
                <a:cs typeface="Liberation Sans" panose="020B0604020202020204" pitchFamily="34" charset="0"/>
                <a:hlinkClick r:id="rId15"/>
              </a:rPr>
              <a:t>Sorgular</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t>
            </a:r>
            <a:r>
              <a:rPr lang="en-US" sz="900" dirty="0" smtClean="0">
                <a:solidFill>
                  <a:schemeClr val="tx1"/>
                </a:solidFill>
                <a:latin typeface="Liberation Sans" panose="020B0604020202020204" pitchFamily="34" charset="0"/>
                <a:cs typeface="Liberation Sans" panose="020B0604020202020204" pitchFamily="34" charset="0"/>
                <a:hlinkClick r:id="rId16"/>
              </a:rPr>
              <a:t>Web </a:t>
            </a:r>
            <a:r>
              <a:rPr lang="en-US" sz="900" dirty="0" err="1" smtClean="0">
                <a:solidFill>
                  <a:schemeClr val="tx1"/>
                </a:solidFill>
                <a:latin typeface="Liberation Sans" panose="020B0604020202020204" pitchFamily="34" charset="0"/>
                <a:cs typeface="Liberation Sans" panose="020B0604020202020204" pitchFamily="34" charset="0"/>
                <a:hlinkClick r:id="rId16"/>
              </a:rPr>
              <a:t>Uygulamaları</a:t>
            </a:r>
            <a:r>
              <a:rPr lang="en-US" sz="900" dirty="0" smtClean="0">
                <a:solidFill>
                  <a:schemeClr val="tx1"/>
                </a:solidFill>
                <a:latin typeface="Liberation Sans" panose="020B0604020202020204" pitchFamily="34" charset="0"/>
                <a:cs typeface="Liberation Sans" panose="020B0604020202020204" pitchFamily="34" charset="0"/>
                <a:hlinkClick r:id="rId16"/>
              </a:rPr>
              <a:t> </a:t>
            </a:r>
            <a:r>
              <a:rPr lang="en-US" sz="900" dirty="0" err="1" smtClean="0">
                <a:solidFill>
                  <a:schemeClr val="tx1"/>
                </a:solidFill>
                <a:latin typeface="Liberation Sans" panose="020B0604020202020204" pitchFamily="34" charset="0"/>
                <a:cs typeface="Liberation Sans" panose="020B0604020202020204" pitchFamily="34" charset="0"/>
                <a:hlinkClick r:id="rId16"/>
              </a:rPr>
              <a:t>için</a:t>
            </a:r>
            <a:r>
              <a:rPr lang="en-US" sz="900" dirty="0" smtClean="0">
                <a:solidFill>
                  <a:schemeClr val="tx1"/>
                </a:solidFill>
                <a:latin typeface="Liberation Sans" panose="020B0604020202020204" pitchFamily="34" charset="0"/>
                <a:cs typeface="Liberation Sans" panose="020B0604020202020204" pitchFamily="34" charset="0"/>
                <a:hlinkClick r:id="rId16"/>
              </a:rPr>
              <a:t> </a:t>
            </a:r>
            <a:r>
              <a:rPr lang="en-US" sz="900" dirty="0" err="1" smtClean="0">
                <a:solidFill>
                  <a:schemeClr val="tx1"/>
                </a:solidFill>
                <a:latin typeface="Liberation Sans" panose="020B0604020202020204" pitchFamily="34" charset="0"/>
                <a:cs typeface="Liberation Sans" panose="020B0604020202020204" pitchFamily="34" charset="0"/>
                <a:hlinkClick r:id="rId16"/>
              </a:rPr>
              <a:t>Otomatize</a:t>
            </a:r>
            <a:r>
              <a:rPr lang="en-US" sz="900" dirty="0" smtClean="0">
                <a:solidFill>
                  <a:schemeClr val="tx1"/>
                </a:solidFill>
                <a:latin typeface="Liberation Sans" panose="020B0604020202020204" pitchFamily="34" charset="0"/>
                <a:cs typeface="Liberation Sans" panose="020B0604020202020204" pitchFamily="34" charset="0"/>
                <a:hlinkClick r:id="rId16"/>
              </a:rPr>
              <a:t> </a:t>
            </a:r>
            <a:r>
              <a:rPr lang="en-US" sz="900" dirty="0" err="1" smtClean="0">
                <a:solidFill>
                  <a:schemeClr val="tx1"/>
                </a:solidFill>
                <a:latin typeface="Liberation Sans" panose="020B0604020202020204" pitchFamily="34" charset="0"/>
                <a:cs typeface="Liberation Sans" panose="020B0604020202020204" pitchFamily="34" charset="0"/>
                <a:hlinkClick r:id="rId16"/>
              </a:rPr>
              <a:t>Tehditler</a:t>
            </a:r>
            <a:r>
              <a:rPr lang="en-US" sz="900" dirty="0" smtClean="0">
                <a:solidFill>
                  <a:schemeClr val="tx1"/>
                </a:solidFill>
                <a:latin typeface="Liberation Sans" panose="020B0604020202020204" pitchFamily="34" charset="0"/>
                <a:cs typeface="Liberation Sans" panose="020B0604020202020204" pitchFamily="34" charset="0"/>
                <a:hlinkClick r:id="rId16"/>
              </a:rPr>
              <a:t> </a:t>
            </a:r>
            <a:r>
              <a:rPr lang="en-US" sz="900" dirty="0">
                <a:solidFill>
                  <a:schemeClr val="tx1"/>
                </a:solidFill>
                <a:latin typeface="Liberation Sans" panose="020B0604020202020204" pitchFamily="34" charset="0"/>
                <a:cs typeface="Liberation Sans" panose="020B0604020202020204" pitchFamily="34" charset="0"/>
                <a:hlinkClick r:id="rId16"/>
              </a:rPr>
              <a:t>–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err="1" smtClean="0">
                <a:solidFill>
                  <a:schemeClr val="tx2"/>
                </a:solidFill>
                <a:latin typeface="Exo 2" panose="00000500000000000000" pitchFamily="2" charset="0"/>
                <a:cs typeface="Liberation Sans" panose="020B0604020202020204" pitchFamily="34" charset="0"/>
              </a:rPr>
              <a:t>Dış</a:t>
            </a:r>
            <a:r>
              <a:rPr lang="en-US" sz="1200" b="1" dirty="0" smtClean="0">
                <a:solidFill>
                  <a:schemeClr val="tx2"/>
                </a:solidFill>
                <a:latin typeface="Exo 2" panose="00000500000000000000" pitchFamily="2" charset="0"/>
                <a:cs typeface="Liberation Sans" panose="020B0604020202020204" pitchFamily="34" charset="0"/>
              </a:rPr>
              <a:t> </a:t>
            </a:r>
            <a:r>
              <a:rPr lang="en-US" sz="1200" b="1" dirty="0" err="1" smtClean="0">
                <a:solidFill>
                  <a:schemeClr val="tx2"/>
                </a:solidFill>
                <a:latin typeface="Exo 2" panose="00000500000000000000" pitchFamily="2" charset="0"/>
                <a:cs typeface="Liberation Sans" panose="020B0604020202020204" pitchFamily="34" charset="0"/>
              </a:rPr>
              <a:t>Kaynaklar</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smtClean="0">
                <a:solidFill>
                  <a:schemeClr val="tx1"/>
                </a:solidFill>
                <a:latin typeface="Liberation Sans" panose="020B0604020202020204" pitchFamily="34" charset="0"/>
                <a:cs typeface="Liberation Sans" panose="020B0604020202020204" pitchFamily="34" charset="0"/>
                <a:hlinkClick r:id="rId23"/>
              </a:rPr>
              <a:t>injection</a:t>
            </a:r>
            <a:endParaRPr lang="de-DE" sz="900" dirty="0" smtClean="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Enjeksiyon </a:t>
            </a:r>
            <a:r>
              <a:rPr lang="en-US" sz="900" dirty="0" err="1">
                <a:solidFill>
                  <a:schemeClr val="tx2"/>
                </a:solidFill>
                <a:latin typeface="Liberation Sans" panose="020B0604020202020204" pitchFamily="34" charset="0"/>
                <a:cs typeface="Liberation Sans" panose="020B0604020202020204" pitchFamily="34" charset="0"/>
              </a:rPr>
              <a:t>saldırılarını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önlemek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komutlardan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sorgulardan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uzak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tutulmasını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gerektirmektedir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3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Tercih</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yöntem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yorumlayıcı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kullanımından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tamamen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kaçınan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parametrik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arayüz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sunan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ORM </a:t>
            </a:r>
            <a:r>
              <a:rPr lang="en-US" sz="900" dirty="0" err="1">
                <a:solidFill>
                  <a:schemeClr val="tx2"/>
                </a:solidFill>
                <a:latin typeface="Liberation Sans" panose="020B0604020202020204" pitchFamily="34" charset="0"/>
                <a:cs typeface="Liberation Sans" panose="020B0604020202020204" pitchFamily="34" charset="0"/>
              </a:rPr>
              <a:t>araçları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API </a:t>
            </a:r>
            <a:r>
              <a:rPr lang="en-US" sz="900" dirty="0" err="1">
                <a:solidFill>
                  <a:schemeClr val="tx2"/>
                </a:solidFill>
                <a:latin typeface="Liberation Sans" panose="020B0604020202020204" pitchFamily="34" charset="0"/>
                <a:cs typeface="Liberation Sans" panose="020B0604020202020204" pitchFamily="34" charset="0"/>
              </a:rPr>
              <a:t>kullanımıdır</a:t>
            </a:r>
            <a:r>
              <a:rPr lang="en-US" sz="900" dirty="0" smtClean="0">
                <a:solidFill>
                  <a:schemeClr val="tx2"/>
                </a:solidFill>
                <a:latin typeface="Liberation Sans" panose="020B0604020202020204" pitchFamily="34" charset="0"/>
                <a:cs typeface="Liberation Sans" panose="020B0604020202020204" pitchFamily="34" charset="0"/>
              </a:rPr>
              <a:t>.</a:t>
            </a:r>
            <a:r>
              <a:rPr lang="en-US" dirty="0">
                <a:latin typeface="+mn-ea"/>
                <a:cs typeface="+mn-ea"/>
              </a:rPr>
              <a:t/>
            </a:r>
            <a:br>
              <a:rPr lang="en-US" dirty="0">
                <a:latin typeface="+mn-ea"/>
                <a:cs typeface="+mn-ea"/>
              </a:rPr>
            </a:br>
            <a:r>
              <a:rPr lang="en-US" sz="900" b="1" dirty="0" smtClean="0">
                <a:solidFill>
                  <a:schemeClr val="tx2"/>
                </a:solidFill>
                <a:latin typeface="Liberation Sans" panose="020B0604020202020204" pitchFamily="34" charset="0"/>
                <a:cs typeface="Liberation Sans" panose="020B0604020202020204" pitchFamily="34" charset="0"/>
              </a:rPr>
              <a:t>Not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Parametrik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olsa</a:t>
            </a:r>
            <a:r>
              <a:rPr lang="en-US" sz="900" dirty="0">
                <a:solidFill>
                  <a:schemeClr val="tx2"/>
                </a:solidFill>
                <a:latin typeface="Liberation Sans" panose="020B0604020202020204" pitchFamily="34" charset="0"/>
                <a:cs typeface="Liberation Sans" panose="020B0604020202020204" pitchFamily="34" charset="0"/>
              </a:rPr>
              <a:t> bile, </a:t>
            </a:r>
            <a:r>
              <a:rPr lang="en-US" sz="900" dirty="0" err="1">
                <a:solidFill>
                  <a:schemeClr val="tx2"/>
                </a:solidFill>
                <a:latin typeface="Liberation Sans" panose="020B0604020202020204" pitchFamily="34" charset="0"/>
                <a:cs typeface="Liberation Sans" panose="020B0604020202020204" pitchFamily="34" charset="0"/>
              </a:rPr>
              <a:t>eğer</a:t>
            </a:r>
            <a:r>
              <a:rPr lang="en-US" sz="900" dirty="0">
                <a:solidFill>
                  <a:schemeClr val="tx2"/>
                </a:solidFill>
                <a:latin typeface="Liberation Sans" panose="020B0604020202020204" pitchFamily="34" charset="0"/>
                <a:cs typeface="Liberation Sans" panose="020B0604020202020204" pitchFamily="34" charset="0"/>
              </a:rPr>
              <a:t> PL/SQL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T-SQL </a:t>
            </a:r>
            <a:r>
              <a:rPr lang="en-US" sz="900" dirty="0" err="1">
                <a:solidFill>
                  <a:schemeClr val="tx2"/>
                </a:solidFill>
                <a:latin typeface="Liberation Sans" panose="020B0604020202020204" pitchFamily="34" charset="0"/>
                <a:cs typeface="Liberation Sans" panose="020B0604020202020204" pitchFamily="34" charset="0"/>
              </a:rPr>
              <a:t>veri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sorguları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birleştiriyorsa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zararlı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veriyi</a:t>
            </a:r>
            <a:r>
              <a:rPr lang="en-US" sz="900" dirty="0">
                <a:solidFill>
                  <a:schemeClr val="tx2"/>
                </a:solidFill>
                <a:latin typeface="Liberation Sans" panose="020B0604020202020204" pitchFamily="34" charset="0"/>
                <a:cs typeface="Liberation Sans" panose="020B0604020202020204" pitchFamily="34" charset="0"/>
              </a:rPr>
              <a:t> EXECUTE IMMEDIATE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exec() </a:t>
            </a:r>
            <a:r>
              <a:rPr lang="en-US" sz="900" dirty="0" err="1">
                <a:solidFill>
                  <a:schemeClr val="tx2"/>
                </a:solidFill>
                <a:latin typeface="Liberation Sans" panose="020B0604020202020204" pitchFamily="34" charset="0"/>
                <a:cs typeface="Liberation Sans" panose="020B0604020202020204" pitchFamily="34" charset="0"/>
              </a:rPr>
              <a:t>ile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çalıştırıyorsa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saklı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yordamlar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hala</a:t>
            </a:r>
            <a:r>
              <a:rPr lang="en-US" sz="900" dirty="0">
                <a:solidFill>
                  <a:schemeClr val="tx2"/>
                </a:solidFill>
                <a:latin typeface="Liberation Sans" panose="020B0604020202020204" pitchFamily="34" charset="0"/>
                <a:cs typeface="Liberation Sans" panose="020B0604020202020204" pitchFamily="34" charset="0"/>
              </a:rPr>
              <a:t> SQL </a:t>
            </a:r>
            <a:r>
              <a:rPr lang="en-US" sz="900" dirty="0" err="1">
                <a:solidFill>
                  <a:schemeClr val="tx2"/>
                </a:solidFill>
                <a:latin typeface="Liberation Sans" panose="020B0604020202020204" pitchFamily="34" charset="0"/>
                <a:cs typeface="Liberation Sans" panose="020B0604020202020204" pitchFamily="34" charset="0"/>
              </a:rPr>
              <a:t>enjeksiyonu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açıklığına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neden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olabilmektedir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3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Sunucu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beyaz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liste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girdi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denetimi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yapılmalıdır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Metin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alanları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mobil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API'leri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çok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karakterler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gerektirdiği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kesin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çözüm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değildir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3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Herhangi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yukarıdaki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çözümlerin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uygulanamadığı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dinamik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sorgular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yorumlayıcıya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a:t>
            </a:r>
            <a:r>
              <a:rPr lang="en-US" sz="900" dirty="0">
                <a:solidFill>
                  <a:schemeClr val="tx2"/>
                </a:solidFill>
                <a:latin typeface="Liberation Sans" panose="020B0604020202020204" pitchFamily="34" charset="0"/>
                <a:cs typeface="Liberation Sans" panose="020B0604020202020204" pitchFamily="34" charset="0"/>
              </a:rPr>
              <a:t> sterilize </a:t>
            </a:r>
            <a:r>
              <a:rPr lang="en-US" sz="900" dirty="0" err="1">
                <a:solidFill>
                  <a:schemeClr val="tx2"/>
                </a:solidFill>
                <a:latin typeface="Liberation Sans" panose="020B0604020202020204" pitchFamily="34" charset="0"/>
                <a:cs typeface="Liberation Sans" panose="020B0604020202020204" pitchFamily="34" charset="0"/>
              </a:rPr>
              <a:t>yöntemleri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belirlenerek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karakterler</a:t>
            </a:r>
            <a:r>
              <a:rPr lang="en-US" sz="900" dirty="0">
                <a:solidFill>
                  <a:schemeClr val="tx2"/>
                </a:solidFill>
                <a:latin typeface="Liberation Sans" panose="020B0604020202020204" pitchFamily="34" charset="0"/>
                <a:cs typeface="Liberation Sans" panose="020B0604020202020204" pitchFamily="34" charset="0"/>
              </a:rPr>
              <a:t> sterilize </a:t>
            </a:r>
            <a:r>
              <a:rPr lang="en-US" sz="900" dirty="0" err="1">
                <a:solidFill>
                  <a:schemeClr val="tx2"/>
                </a:solidFill>
                <a:latin typeface="Liberation Sans" panose="020B0604020202020204" pitchFamily="34" charset="0"/>
                <a:cs typeface="Liberation Sans" panose="020B0604020202020204" pitchFamily="34" charset="0"/>
              </a:rPr>
              <a:t>edilmelidir</a:t>
            </a:r>
            <a:r>
              <a:rPr lang="en-US" sz="900" dirty="0">
                <a:solidFill>
                  <a:schemeClr val="tx2"/>
                </a:solidFill>
                <a:latin typeface="Liberation Sans" panose="020B0604020202020204" pitchFamily="34" charset="0"/>
                <a:cs typeface="Liberation Sans" panose="020B0604020202020204" pitchFamily="34" charset="0"/>
              </a:rPr>
              <a:t>. </a:t>
            </a:r>
            <a:br>
              <a:rPr lang="en-US" sz="900" dirty="0">
                <a:solidFill>
                  <a:schemeClr val="tx2"/>
                </a:solidFill>
                <a:latin typeface="Liberation Sans" panose="020B0604020202020204" pitchFamily="34" charset="0"/>
                <a:cs typeface="Liberation Sans" panose="020B0604020202020204" pitchFamily="34" charset="0"/>
              </a:rPr>
            </a:br>
            <a:r>
              <a:rPr lang="en-US" sz="900" b="1" dirty="0" smtClean="0">
                <a:solidFill>
                  <a:schemeClr val="tx2"/>
                </a:solidFill>
                <a:latin typeface="Liberation Sans" panose="020B0604020202020204" pitchFamily="34" charset="0"/>
                <a:cs typeface="Liberation Sans" panose="020B0604020202020204" pitchFamily="34" charset="0"/>
              </a:rPr>
              <a:t>Not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Tablo</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adı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sütun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adı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SQL </a:t>
            </a:r>
            <a:r>
              <a:rPr lang="en-US" sz="900" dirty="0" err="1">
                <a:solidFill>
                  <a:schemeClr val="tx2"/>
                </a:solidFill>
                <a:latin typeface="Liberation Sans" panose="020B0604020202020204" pitchFamily="34" charset="0"/>
                <a:cs typeface="Liberation Sans" panose="020B0604020202020204" pitchFamily="34" charset="0"/>
              </a:rPr>
              <a:t>yapıları</a:t>
            </a:r>
            <a:r>
              <a:rPr lang="en-US" sz="900" dirty="0">
                <a:solidFill>
                  <a:schemeClr val="tx2"/>
                </a:solidFill>
                <a:latin typeface="Liberation Sans" panose="020B0604020202020204" pitchFamily="34" charset="0"/>
                <a:cs typeface="Liberation Sans" panose="020B0604020202020204" pitchFamily="34" charset="0"/>
              </a:rPr>
              <a:t> sterilize </a:t>
            </a:r>
            <a:r>
              <a:rPr lang="en-US" sz="900" dirty="0" err="1">
                <a:solidFill>
                  <a:schemeClr val="tx2"/>
                </a:solidFill>
                <a:latin typeface="Liberation Sans" panose="020B0604020202020204" pitchFamily="34" charset="0"/>
                <a:cs typeface="Liberation Sans" panose="020B0604020202020204" pitchFamily="34" charset="0"/>
              </a:rPr>
              <a:t>edilemez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yüzden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sağlanan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yapısal</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isimler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tehlikeli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olmaktadır</a:t>
            </a:r>
            <a:r>
              <a:rPr lang="en-US" sz="900" dirty="0">
                <a:solidFill>
                  <a:schemeClr val="tx2"/>
                </a:solidFill>
                <a:latin typeface="Liberation Sans" panose="020B0604020202020204" pitchFamily="34" charset="0"/>
                <a:cs typeface="Liberation Sans" panose="020B0604020202020204" pitchFamily="34" charset="0"/>
              </a:rPr>
              <a:t>. Bu durum </a:t>
            </a:r>
            <a:r>
              <a:rPr lang="en-US" sz="900" dirty="0" err="1">
                <a:solidFill>
                  <a:schemeClr val="tx2"/>
                </a:solidFill>
                <a:latin typeface="Liberation Sans" panose="020B0604020202020204" pitchFamily="34" charset="0"/>
                <a:cs typeface="Liberation Sans" panose="020B0604020202020204" pitchFamily="34" charset="0"/>
              </a:rPr>
              <a:t>rapor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üreten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yazılımlar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yaygın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problemdir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300"/>
              </a:spcBef>
              <a:buFont typeface="Arial" panose="020B0604020202020204" pitchFamily="34" charset="0"/>
              <a:buChar char="•"/>
            </a:pPr>
            <a:r>
              <a:rPr lang="en-US" sz="900" dirty="0" err="1">
                <a:solidFill>
                  <a:schemeClr val="tx2"/>
                </a:solidFill>
                <a:latin typeface="Liberation Sans" panose="020B0604020202020204" pitchFamily="34" charset="0"/>
                <a:cs typeface="Liberation Sans" panose="020B0604020202020204" pitchFamily="34" charset="0"/>
              </a:rPr>
              <a:t>Sorgular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içerisinde</a:t>
            </a:r>
            <a:r>
              <a:rPr lang="en-US" sz="900" dirty="0">
                <a:solidFill>
                  <a:schemeClr val="tx2"/>
                </a:solidFill>
                <a:latin typeface="Liberation Sans" panose="020B0604020202020204" pitchFamily="34" charset="0"/>
                <a:cs typeface="Liberation Sans" panose="020B0604020202020204" pitchFamily="34" charset="0"/>
              </a:rPr>
              <a:t> LIMIT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benzeri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kontroller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kullanılarak</a:t>
            </a:r>
            <a:r>
              <a:rPr lang="en-US" sz="900" dirty="0">
                <a:solidFill>
                  <a:schemeClr val="tx2"/>
                </a:solidFill>
                <a:latin typeface="Liberation Sans" panose="020B0604020202020204" pitchFamily="34" charset="0"/>
                <a:cs typeface="Liberation Sans" panose="020B0604020202020204" pitchFamily="34" charset="0"/>
              </a:rPr>
              <a:t>, SQL </a:t>
            </a:r>
            <a:r>
              <a:rPr lang="en-US" sz="900" dirty="0" err="1">
                <a:solidFill>
                  <a:schemeClr val="tx2"/>
                </a:solidFill>
                <a:latin typeface="Liberation Sans" panose="020B0604020202020204" pitchFamily="34" charset="0"/>
                <a:cs typeface="Liberation Sans" panose="020B0604020202020204" pitchFamily="34" charset="0"/>
              </a:rPr>
              <a:t>enjeksiyonu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durumunda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büyük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miktarlarda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sızdırılması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engellenmelidir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err="1" smtClean="0">
                <a:latin typeface="Exo 2" panose="00000500000000000000" pitchFamily="2" charset="0"/>
              </a:rPr>
              <a:t>Enjeksiyon</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903695718"/>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rgbClr val="FFFFFF"/>
                          </a:solidFill>
                          <a:latin typeface="Liberation Sans" panose="020B0604020202020204" pitchFamily="34" charset="0"/>
                          <a:cs typeface="Liberation Sans" panose="020B0604020202020204" pitchFamily="34" charset="0"/>
                        </a:rPr>
                        <a:t>İstismar</a:t>
                      </a:r>
                      <a:r>
                        <a:rPr lang="en-US" sz="1000" b="1" dirty="0" smtClean="0">
                          <a:solidFill>
                            <a:srgbClr val="FFFFFF"/>
                          </a:solidFill>
                          <a:latin typeface="Liberation Sans" panose="020B0604020202020204" pitchFamily="34" charset="0"/>
                          <a:cs typeface="Liberation Sans" panose="020B0604020202020204" pitchFamily="34" charset="0"/>
                        </a:rPr>
                        <a:t> </a:t>
                      </a:r>
                      <a:r>
                        <a:rPr lang="en-US" sz="1000" b="1" dirty="0" err="1" smtClean="0">
                          <a:solidFill>
                            <a:srgbClr val="FFFFFF"/>
                          </a:solidFill>
                          <a:latin typeface="Liberation Sans" panose="020B0604020202020204" pitchFamily="34" charset="0"/>
                          <a:cs typeface="Liberation Sans" panose="020B0604020202020204" pitchFamily="34" charset="0"/>
                        </a:rPr>
                        <a:t>Edil</a:t>
                      </a:r>
                      <a:r>
                        <a:rPr lang="en-US" sz="1000" b="1" dirty="0" smtClean="0">
                          <a:solidFill>
                            <a:srgbClr val="FFFFFF"/>
                          </a:solidFill>
                          <a:latin typeface="Liberation Sans" panose="020B0604020202020204" pitchFamily="34" charset="0"/>
                          <a:cs typeface="Liberation Sans" panose="020B0604020202020204" pitchFamily="34" charset="0"/>
                        </a:rPr>
                        <a:t>.:</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tx1"/>
                          </a:solidFill>
                          <a:latin typeface="Liberation Sans" panose="020B0604020202020204" pitchFamily="34" charset="0"/>
                          <a:cs typeface="Liberation Sans" panose="020B0604020202020204" pitchFamily="34" charset="0"/>
                        </a:rPr>
                        <a:t>Yaygınlık</a:t>
                      </a:r>
                      <a:r>
                        <a:rPr lang="en-US" sz="1000" b="1" baseline="0" dirty="0" smtClean="0">
                          <a:solidFill>
                            <a:schemeClr val="tx1"/>
                          </a:solidFill>
                          <a:latin typeface="Liberation Sans" panose="020B0604020202020204" pitchFamily="34" charset="0"/>
                          <a:cs typeface="Liberation Sans" panose="020B0604020202020204" pitchFamily="34" charset="0"/>
                        </a:rPr>
                        <a:t>:</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bg1"/>
                          </a:solidFill>
                          <a:latin typeface="Liberation Sans" panose="020B0604020202020204" pitchFamily="34" charset="0"/>
                          <a:cs typeface="Liberation Sans" panose="020B0604020202020204" pitchFamily="34" charset="0"/>
                        </a:rPr>
                        <a:t>Tespit</a:t>
                      </a:r>
                      <a:r>
                        <a:rPr lang="en-US" sz="1000" b="1" dirty="0" smtClean="0">
                          <a:solidFill>
                            <a:schemeClr val="bg1"/>
                          </a:solidFill>
                          <a:latin typeface="Liberation Sans" panose="020B0604020202020204" pitchFamily="34" charset="0"/>
                          <a:cs typeface="Liberation Sans" panose="020B0604020202020204" pitchFamily="34" charset="0"/>
                        </a:rPr>
                        <a:t> </a:t>
                      </a:r>
                      <a:r>
                        <a:rPr lang="en-US" sz="1000" b="1" dirty="0" err="1" smtClean="0">
                          <a:solidFill>
                            <a:schemeClr val="bg1"/>
                          </a:solidFill>
                          <a:latin typeface="Liberation Sans" panose="020B0604020202020204" pitchFamily="34" charset="0"/>
                          <a:cs typeface="Liberation Sans" panose="020B0604020202020204" pitchFamily="34" charset="0"/>
                        </a:rPr>
                        <a:t>Edilebilirlik</a:t>
                      </a:r>
                      <a:r>
                        <a:rPr lang="en-US" sz="1000" b="1" dirty="0" smtClean="0">
                          <a:solidFill>
                            <a:schemeClr val="bg1"/>
                          </a:solidFill>
                          <a:latin typeface="Liberation Sans" panose="020B0604020202020204" pitchFamily="34" charset="0"/>
                          <a:cs typeface="Liberation Sans" panose="020B0604020202020204" pitchFamily="34" charset="0"/>
                        </a:rPr>
                        <a:t>:</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err="1" smtClean="0">
                          <a:solidFill>
                            <a:schemeClr val="bg1"/>
                          </a:solidFill>
                          <a:latin typeface="Liberation Sans" panose="020B0604020202020204" pitchFamily="34" charset="0"/>
                          <a:cs typeface="Liberation Sans" panose="020B0604020202020204" pitchFamily="34" charset="0"/>
                        </a:rPr>
                        <a:t>Teknik</a:t>
                      </a:r>
                      <a:r>
                        <a:rPr lang="en-US" sz="1000" b="1" baseline="0" dirty="0" smtClean="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err="1" smtClean="0">
                          <a:ln>
                            <a:noFill/>
                          </a:ln>
                          <a:solidFill>
                            <a:srgbClr val="000000"/>
                          </a:solidFill>
                          <a:latin typeface="Liberation Sans" panose="020B0604020202020204" pitchFamily="34" charset="0"/>
                          <a:cs typeface="Liberation Sans" panose="020B0604020202020204" pitchFamily="34" charset="0"/>
                        </a:rPr>
                        <a:t>Neredeyse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tüm</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veri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kaynakları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çevresel</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değişkenler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parametreler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iç</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dış</a:t>
                      </a:r>
                      <a:r>
                        <a:rPr lang="en-US" sz="900" dirty="0" smtClean="0">
                          <a:ln>
                            <a:noFill/>
                          </a:ln>
                          <a:solidFill>
                            <a:srgbClr val="000000"/>
                          </a:solidFill>
                          <a:latin typeface="Liberation Sans" panose="020B0604020202020204" pitchFamily="34" charset="0"/>
                          <a:cs typeface="Liberation Sans" panose="020B0604020202020204" pitchFamily="34" charset="0"/>
                        </a:rPr>
                        <a:t> web </a:t>
                      </a:r>
                      <a:r>
                        <a:rPr lang="en-US" sz="900" dirty="0" err="1" smtClean="0">
                          <a:ln>
                            <a:noFill/>
                          </a:ln>
                          <a:solidFill>
                            <a:srgbClr val="000000"/>
                          </a:solidFill>
                          <a:latin typeface="Liberation Sans" panose="020B0604020202020204" pitchFamily="34" charset="0"/>
                          <a:cs typeface="Liberation Sans" panose="020B0604020202020204" pitchFamily="34" charset="0"/>
                        </a:rPr>
                        <a:t>servisleri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tüm</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kullanıcı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türleri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bir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enjeksiyon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vektörü</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olabilmektedir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b="0" i="0" u="none" strike="noStrike" noProof="0" dirty="0" smtClean="0">
                          <a:ln>
                            <a:noFill/>
                          </a:ln>
                          <a:solidFill>
                            <a:srgbClr val="000000"/>
                          </a:solidFill>
                          <a:latin typeface="Liberation Sans" panose="020B0604020202020204" pitchFamily="34" charset="0"/>
                          <a:hlinkClick r:id="rId24"/>
                        </a:rPr>
                        <a:t>Enjeksiyon </a:t>
                      </a:r>
                      <a:r>
                        <a:rPr lang="en-US" sz="900" b="0" i="0" u="none" strike="noStrike" noProof="0" dirty="0" err="1" smtClean="0">
                          <a:ln>
                            <a:noFill/>
                          </a:ln>
                          <a:solidFill>
                            <a:srgbClr val="000000"/>
                          </a:solidFill>
                          <a:latin typeface="Liberation Sans" panose="020B0604020202020204" pitchFamily="34" charset="0"/>
                          <a:hlinkClick r:id="rId24"/>
                        </a:rPr>
                        <a:t>açıklıkları</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saldırgan</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zararlı</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bir</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veriyi</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yorumlayıcıya</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gönderdiğinde</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ortaya</a:t>
                      </a:r>
                      <a:r>
                        <a:rPr lang="en-US" sz="900" b="0" i="0" u="none" strike="noStrike" noProof="0" dirty="0" smtClean="0">
                          <a:ln>
                            <a:noFill/>
                          </a:ln>
                          <a:solidFill>
                            <a:srgbClr val="000000"/>
                          </a:solidFill>
                          <a:latin typeface="Liberation Sans" panose="020B0604020202020204" pitchFamily="34" charset="0"/>
                        </a:rPr>
                        <a:t> </a:t>
                      </a:r>
                      <a:r>
                        <a:rPr lang="en-US" sz="900" b="0" i="0" u="none" strike="noStrike" noProof="0" dirty="0" err="1" smtClean="0">
                          <a:ln>
                            <a:noFill/>
                          </a:ln>
                          <a:solidFill>
                            <a:srgbClr val="000000"/>
                          </a:solidFill>
                          <a:latin typeface="Liberation Sans" panose="020B0604020202020204" pitchFamily="34" charset="0"/>
                        </a:rPr>
                        <a:t>çıkmaktadır</a:t>
                      </a:r>
                      <a:r>
                        <a:rPr lang="en-US" sz="900" b="0" i="0" u="none" strike="noStrike" noProof="0" dirty="0" smtClean="0">
                          <a:ln>
                            <a:noFill/>
                          </a:ln>
                          <a:solidFill>
                            <a:srgbClr val="000000"/>
                          </a:solidFill>
                          <a:latin typeface="Liberation Sans" panose="020B0604020202020204" pitchFamily="34" charset="0"/>
                        </a:rPr>
                        <a:t>.</a:t>
                      </a:r>
                      <a:br>
                        <a:rPr lang="en-US" sz="900" b="0" i="0" u="none" strike="noStrike" noProof="0" dirty="0" smtClean="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smtClean="0">
                          <a:latin typeface="Liberation Sans" panose="020B0604020202020204" pitchFamily="34" charset="0"/>
                          <a:cs typeface="Liberation Sans" panose="020B0604020202020204" pitchFamily="34" charset="0"/>
                        </a:rPr>
                        <a:t>Enjeksiyon </a:t>
                      </a:r>
                      <a:r>
                        <a:rPr lang="en-US" sz="900" dirty="0" err="1" smtClean="0">
                          <a:latin typeface="Liberation Sans" panose="020B0604020202020204" pitchFamily="34" charset="0"/>
                          <a:cs typeface="Liberation Sans" panose="020B0604020202020204" pitchFamily="34" charset="0"/>
                        </a:rPr>
                        <a:t>açıklıkları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eski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kodlarda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başta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olmak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üzere</a:t>
                      </a:r>
                      <a:r>
                        <a:rPr lang="en-US" sz="900" dirty="0" smtClean="0">
                          <a:latin typeface="Liberation Sans" panose="020B0604020202020204" pitchFamily="34" charset="0"/>
                          <a:cs typeface="Liberation Sans" panose="020B0604020202020204" pitchFamily="34" charset="0"/>
                        </a:rPr>
                        <a:t> son </a:t>
                      </a:r>
                      <a:r>
                        <a:rPr lang="en-US" sz="900" dirty="0" err="1" smtClean="0">
                          <a:latin typeface="Liberation Sans" panose="020B0604020202020204" pitchFamily="34" charset="0"/>
                          <a:cs typeface="Liberation Sans" panose="020B0604020202020204" pitchFamily="34" charset="0"/>
                        </a:rPr>
                        <a:t>derece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yaygındır</a:t>
                      </a:r>
                      <a:r>
                        <a:rPr lang="en-US" sz="900" dirty="0" smtClean="0">
                          <a:latin typeface="Liberation Sans" panose="020B0604020202020204" pitchFamily="34" charset="0"/>
                          <a:cs typeface="Liberation Sans" panose="020B0604020202020204" pitchFamily="34" charset="0"/>
                        </a:rPr>
                        <a:t>. Enjeksiyon </a:t>
                      </a:r>
                      <a:r>
                        <a:rPr lang="en-US" sz="900" dirty="0" err="1" smtClean="0">
                          <a:latin typeface="Liberation Sans" panose="020B0604020202020204" pitchFamily="34" charset="0"/>
                          <a:cs typeface="Liberation Sans" panose="020B0604020202020204" pitchFamily="34" charset="0"/>
                        </a:rPr>
                        <a:t>açıklıkları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genellikle</a:t>
                      </a:r>
                      <a:r>
                        <a:rPr lang="en-US" sz="900" dirty="0" smtClean="0">
                          <a:latin typeface="Liberation Sans" panose="020B0604020202020204" pitchFamily="34" charset="0"/>
                          <a:cs typeface="Liberation Sans" panose="020B0604020202020204" pitchFamily="34" charset="0"/>
                        </a:rPr>
                        <a:t> SQL, LDAP, XPath </a:t>
                      </a:r>
                      <a:r>
                        <a:rPr lang="en-US" sz="900" dirty="0" err="1" smtClean="0">
                          <a:latin typeface="Liberation Sans" panose="020B0604020202020204" pitchFamily="34" charset="0"/>
                          <a:cs typeface="Liberation Sans" panose="020B0604020202020204" pitchFamily="34" charset="0"/>
                        </a:rPr>
                        <a:t>veya</a:t>
                      </a:r>
                      <a:r>
                        <a:rPr lang="en-US" sz="900" dirty="0" smtClean="0">
                          <a:latin typeface="Liberation Sans" panose="020B0604020202020204" pitchFamily="34" charset="0"/>
                          <a:cs typeface="Liberation Sans" panose="020B0604020202020204" pitchFamily="34" charset="0"/>
                        </a:rPr>
                        <a:t> NoSQL </a:t>
                      </a:r>
                      <a:r>
                        <a:rPr lang="en-US" sz="900" dirty="0" err="1" smtClean="0">
                          <a:latin typeface="Liberation Sans" panose="020B0604020202020204" pitchFamily="34" charset="0"/>
                          <a:cs typeface="Liberation Sans" panose="020B0604020202020204" pitchFamily="34" charset="0"/>
                        </a:rPr>
                        <a:t>sorgularında</a:t>
                      </a:r>
                      <a:r>
                        <a:rPr lang="en-US" sz="900" dirty="0" smtClean="0">
                          <a:latin typeface="Liberation Sans" panose="020B0604020202020204" pitchFamily="34" charset="0"/>
                          <a:cs typeface="Liberation Sans" panose="020B0604020202020204" pitchFamily="34" charset="0"/>
                        </a:rPr>
                        <a:t>, OS </a:t>
                      </a:r>
                      <a:r>
                        <a:rPr lang="en-US" sz="900" dirty="0" err="1" smtClean="0">
                          <a:latin typeface="Liberation Sans" panose="020B0604020202020204" pitchFamily="34" charset="0"/>
                          <a:cs typeface="Liberation Sans" panose="020B0604020202020204" pitchFamily="34" charset="0"/>
                        </a:rPr>
                        <a:t>komutlarında</a:t>
                      </a:r>
                      <a:r>
                        <a:rPr lang="en-US" sz="900" dirty="0" smtClean="0">
                          <a:latin typeface="Liberation Sans" panose="020B0604020202020204" pitchFamily="34" charset="0"/>
                          <a:cs typeface="Liberation Sans" panose="020B0604020202020204" pitchFamily="34" charset="0"/>
                        </a:rPr>
                        <a:t>, XML </a:t>
                      </a:r>
                      <a:r>
                        <a:rPr lang="en-US" sz="900" dirty="0" err="1" smtClean="0">
                          <a:latin typeface="Liberation Sans" panose="020B0604020202020204" pitchFamily="34" charset="0"/>
                          <a:cs typeface="Liberation Sans" panose="020B0604020202020204" pitchFamily="34" charset="0"/>
                        </a:rPr>
                        <a:t>ayrıştırıcılarında</a:t>
                      </a:r>
                      <a:r>
                        <a:rPr lang="en-US" sz="900" dirty="0" smtClean="0">
                          <a:latin typeface="Liberation Sans" panose="020B0604020202020204" pitchFamily="34" charset="0"/>
                          <a:cs typeface="Liberation Sans" panose="020B0604020202020204" pitchFamily="34" charset="0"/>
                        </a:rPr>
                        <a:t>, SMTP </a:t>
                      </a:r>
                      <a:r>
                        <a:rPr lang="en-US" sz="900" dirty="0" err="1" smtClean="0">
                          <a:latin typeface="Liberation Sans" panose="020B0604020202020204" pitchFamily="34" charset="0"/>
                          <a:cs typeface="Liberation Sans" panose="020B0604020202020204" pitchFamily="34" charset="0"/>
                        </a:rPr>
                        <a:t>başlıklarında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programlama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dillerinde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ORM </a:t>
                      </a:r>
                      <a:r>
                        <a:rPr lang="en-US" sz="900" dirty="0" err="1" smtClean="0">
                          <a:latin typeface="Liberation Sans" panose="020B0604020202020204" pitchFamily="34" charset="0"/>
                          <a:cs typeface="Liberation Sans" panose="020B0604020202020204" pitchFamily="34" charset="0"/>
                        </a:rPr>
                        <a:t>sorgularında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görülmektedir</a:t>
                      </a:r>
                      <a:r>
                        <a:rPr lang="en-US" sz="900" dirty="0" smtClean="0">
                          <a:latin typeface="Liberation Sans" panose="020B0604020202020204" pitchFamily="34" charset="0"/>
                          <a:cs typeface="Liberation Sans" panose="020B0604020202020204" pitchFamily="34" charset="0"/>
                        </a:rPr>
                        <a:t>. Enjeksiyon </a:t>
                      </a:r>
                      <a:r>
                        <a:rPr lang="en-US" sz="900" dirty="0" err="1" smtClean="0">
                          <a:latin typeface="Liberation Sans" panose="020B0604020202020204" pitchFamily="34" charset="0"/>
                          <a:cs typeface="Liberation Sans" panose="020B0604020202020204" pitchFamily="34" charset="0"/>
                        </a:rPr>
                        <a:t>açıklıkları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kaynak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kod</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incelenirken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kolaylıkla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tespit</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edilebilmektedir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Tarama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fuzzer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araçları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saldırganların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enjeksiyon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açıklıklarını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bulmalarına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yardımcı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olabilmektedir</a:t>
                      </a:r>
                      <a:r>
                        <a:rPr lang="en-US" sz="900" dirty="0" smtClean="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smtClean="0">
                          <a:solidFill>
                            <a:srgbClr val="000000"/>
                          </a:solidFill>
                          <a:latin typeface="Liberation Sans" panose="020B0604020202020204" pitchFamily="34" charset="0"/>
                          <a:cs typeface="Liberation Sans" panose="020B0604020202020204" pitchFamily="34" charset="0"/>
                        </a:rPr>
                        <a:t>Enjeksiyon </a:t>
                      </a:r>
                      <a:r>
                        <a:rPr lang="en-US" sz="900" dirty="0" err="1" smtClean="0">
                          <a:solidFill>
                            <a:srgbClr val="000000"/>
                          </a:solidFill>
                          <a:latin typeface="Liberation Sans" panose="020B0604020202020204" pitchFamily="34" charset="0"/>
                          <a:cs typeface="Liberation Sans" panose="020B0604020202020204" pitchFamily="34" charset="0"/>
                        </a:rPr>
                        <a:t>saldırıları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verilerin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kaybedilmesi</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bozulması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veya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yetkisiz</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kimselere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sızdırılması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inkar</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edilememezliğin</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yitirilmesi</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veya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servis</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dışı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bırakma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saldırıları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ile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sonuçlanabilmektedir</a:t>
                      </a:r>
                      <a:r>
                        <a:rPr lang="en-US" sz="900" dirty="0" smtClean="0">
                          <a:solidFill>
                            <a:srgbClr val="000000"/>
                          </a:solidFill>
                          <a:latin typeface="Liberation Sans" panose="020B0604020202020204" pitchFamily="34" charset="0"/>
                          <a:cs typeface="Liberation Sans" panose="020B0604020202020204" pitchFamily="34" charset="0"/>
                        </a:rPr>
                        <a:t>. Enjeksiyon </a:t>
                      </a:r>
                      <a:r>
                        <a:rPr lang="en-US" sz="900" dirty="0" err="1" smtClean="0">
                          <a:solidFill>
                            <a:srgbClr val="000000"/>
                          </a:solidFill>
                          <a:latin typeface="Liberation Sans" panose="020B0604020202020204" pitchFamily="34" charset="0"/>
                          <a:cs typeface="Liberation Sans" panose="020B0604020202020204" pitchFamily="34" charset="0"/>
                        </a:rPr>
                        <a:t>saldırıları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bazı</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durumlarda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sunucunun</a:t>
                      </a:r>
                      <a:r>
                        <a:rPr lang="en-US" sz="900" baseline="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ele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geçirilebilmesine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yol</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açmaktadır</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İş</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etkisi</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uygulama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verisine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ve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ihtiyaçlarına</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göre</a:t>
                      </a:r>
                      <a:r>
                        <a:rPr lang="en-US" sz="900" dirty="0" smtClean="0">
                          <a:solidFill>
                            <a:srgbClr val="000000"/>
                          </a:solidFill>
                          <a:latin typeface="Liberation Sans" panose="020B0604020202020204" pitchFamily="34" charset="0"/>
                          <a:cs typeface="Liberation Sans" panose="020B0604020202020204" pitchFamily="34" charset="0"/>
                        </a:rPr>
                        <a:t> </a:t>
                      </a:r>
                      <a:r>
                        <a:rPr lang="en-US" sz="900" dirty="0" err="1" smtClean="0">
                          <a:solidFill>
                            <a:srgbClr val="000000"/>
                          </a:solidFill>
                          <a:latin typeface="Liberation Sans" panose="020B0604020202020204" pitchFamily="34" charset="0"/>
                          <a:cs typeface="Liberation Sans" panose="020B0604020202020204" pitchFamily="34" charset="0"/>
                        </a:rPr>
                        <a:t>değişmektedir</a:t>
                      </a:r>
                      <a:r>
                        <a:rPr lang="en-US" sz="900" dirty="0" smtClean="0">
                          <a:solidFill>
                            <a:srgbClr val="000000"/>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Örnek</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Saldırı</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Senaryoları</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4"/>
              </a:rPr>
              <a:t>Sözlük</a:t>
            </a:r>
            <a:r>
              <a:rPr lang="en-US" sz="900" dirty="0" smtClean="0">
                <a:solidFill>
                  <a:schemeClr val="tx2"/>
                </a:solidFill>
                <a:latin typeface="Liberation Sans" panose="020B0604020202020204" pitchFamily="34" charset="0"/>
                <a:cs typeface="Liberation Sans" panose="020B0604020202020204" pitchFamily="34" charset="0"/>
                <a:hlinkClick r:id="rId4"/>
              </a:rPr>
              <a:t> </a:t>
            </a:r>
            <a:r>
              <a:rPr lang="en-US" sz="900" dirty="0" err="1" smtClean="0">
                <a:solidFill>
                  <a:schemeClr val="tx2"/>
                </a:solidFill>
                <a:latin typeface="Liberation Sans" panose="020B0604020202020204" pitchFamily="34" charset="0"/>
                <a:cs typeface="Liberation Sans" panose="020B0604020202020204" pitchFamily="34" charset="0"/>
                <a:hlinkClick r:id="rId4"/>
              </a:rPr>
              <a:t>saldırıları</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bilinen</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parola</a:t>
            </a:r>
            <a:r>
              <a:rPr lang="en-US" sz="900" dirty="0" smtClean="0">
                <a:solidFill>
                  <a:schemeClr val="tx2"/>
                </a:solidFill>
                <a:latin typeface="Liberation Sans" panose="020B0604020202020204" pitchFamily="34" charset="0"/>
                <a:cs typeface="Liberation Sans" panose="020B0604020202020204" pitchFamily="34" charset="0"/>
                <a:hlinkClick r:id="rId5"/>
              </a:rPr>
              <a:t> </a:t>
            </a:r>
            <a:r>
              <a:rPr lang="en-US" sz="900" dirty="0" err="1" smtClean="0">
                <a:solidFill>
                  <a:schemeClr val="tx2"/>
                </a:solidFill>
                <a:latin typeface="Liberation Sans" panose="020B0604020202020204" pitchFamily="34" charset="0"/>
                <a:cs typeface="Liberation Sans" panose="020B0604020202020204" pitchFamily="34" charset="0"/>
                <a:hlinkClick r:id="rId5"/>
              </a:rPr>
              <a:t>listelerinin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kullanımı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yaygın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saldırılardır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otomatize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tehdit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sözlük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içermiyorsa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geçerli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giriş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bilgilerinin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toplanması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kullanılabilir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çok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sadece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parolaların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sürekli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kullanımından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kaynaklanmaktadır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iyi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örnekleri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düşünüldüğünde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değiştirme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karmaşıklık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gereksinimleri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kullanıcıların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zayıf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kullanmaları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bunları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tekrar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tekrar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kullanmaları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konusunda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teşvik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edici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olarak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görülmektedir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Kurumların</a:t>
            </a:r>
            <a:r>
              <a:rPr lang="en-US" sz="900" dirty="0">
                <a:solidFill>
                  <a:schemeClr val="tx2"/>
                </a:solidFill>
                <a:latin typeface="Liberation Sans" panose="020B0604020202020204" pitchFamily="34" charset="0"/>
                <a:cs typeface="Liberation Sans" panose="020B0604020202020204" pitchFamily="34" charset="0"/>
              </a:rPr>
              <a:t> NIST 800-63 </a:t>
            </a:r>
            <a:r>
              <a:rPr lang="en-US" sz="900" dirty="0" err="1">
                <a:solidFill>
                  <a:schemeClr val="tx2"/>
                </a:solidFill>
                <a:latin typeface="Liberation Sans" panose="020B0604020202020204" pitchFamily="34" charset="0"/>
                <a:cs typeface="Liberation Sans" panose="020B0604020202020204" pitchFamily="34" charset="0"/>
              </a:rPr>
              <a:t>uyarınca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durdurması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çok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katmanlı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tavsiye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edilmektedir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smtClean="0">
                <a:solidFill>
                  <a:schemeClr val="tx2"/>
                </a:solidFill>
                <a:latin typeface="Liberation Sans" panose="020B0604020202020204" pitchFamily="34" charset="0"/>
                <a:cs typeface="Liberation Sans" panose="020B0604020202020204" pitchFamily="34" charset="0"/>
              </a:rPr>
              <a:t>Senaryo</a:t>
            </a:r>
            <a:r>
              <a:rPr lang="en-US" sz="900" b="1"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#3</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oturum</a:t>
            </a:r>
            <a:r>
              <a:rPr lang="en-US" sz="900" dirty="0">
                <a:solidFill>
                  <a:schemeClr val="tx2"/>
                </a:solidFill>
                <a:latin typeface="Liberation Sans" panose="020B0604020202020204" pitchFamily="34" charset="0"/>
                <a:cs typeface="Liberation Sans" panose="020B0604020202020204" pitchFamily="34" charset="0"/>
              </a:rPr>
              <a:t> zaman </a:t>
            </a:r>
            <a:r>
              <a:rPr lang="en-US" sz="900" dirty="0" err="1">
                <a:solidFill>
                  <a:schemeClr val="tx2"/>
                </a:solidFill>
                <a:latin typeface="Liberation Sans" panose="020B0604020202020204" pitchFamily="34" charset="0"/>
                <a:cs typeface="Liberation Sans" panose="020B0604020202020204" pitchFamily="34" charset="0"/>
              </a:rPr>
              <a:t>aşımları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düzgün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belirlenmemiştir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uygulamaya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erişmek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herkes</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tarafından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erişilebilir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bilgisayar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kullanmaktadır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çıkış</a:t>
            </a:r>
            <a:r>
              <a:rPr lang="en-US" sz="900" dirty="0">
                <a:solidFill>
                  <a:schemeClr val="tx2"/>
                </a:solidFill>
                <a:latin typeface="Liberation Sans" panose="020B0604020202020204" pitchFamily="34" charset="0"/>
                <a:cs typeface="Liberation Sans" panose="020B0604020202020204" pitchFamily="34" charset="0"/>
              </a:rPr>
              <a:t> yap" </a:t>
            </a:r>
            <a:r>
              <a:rPr lang="en-US" sz="900" dirty="0" err="1">
                <a:solidFill>
                  <a:schemeClr val="tx2"/>
                </a:solidFill>
                <a:latin typeface="Liberation Sans" panose="020B0604020202020204" pitchFamily="34" charset="0"/>
                <a:cs typeface="Liberation Sans" panose="020B0604020202020204" pitchFamily="34" charset="0"/>
              </a:rPr>
              <a:t>seçeneğini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kullanmak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yerine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tarayıcı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sekmesini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kapatmış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oradan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uzaklaşmıştır</a:t>
            </a:r>
            <a:r>
              <a:rPr lang="en-US" sz="900" dirty="0">
                <a:solidFill>
                  <a:schemeClr val="tx2"/>
                </a:solidFill>
                <a:latin typeface="Liberation Sans" panose="020B0604020202020204" pitchFamily="34" charset="0"/>
                <a:cs typeface="Liberation Sans" panose="020B0604020202020204" pitchFamily="34" charset="0"/>
              </a:rPr>
              <a:t>. Bu </a:t>
            </a:r>
            <a:r>
              <a:rPr lang="en-US" sz="900" dirty="0" err="1">
                <a:solidFill>
                  <a:schemeClr val="tx2"/>
                </a:solidFill>
                <a:latin typeface="Liberation Sans" panose="020B0604020202020204" pitchFamily="34" charset="0"/>
                <a:cs typeface="Liberation Sans" panose="020B0604020202020204" pitchFamily="34" charset="0"/>
              </a:rPr>
              <a:t>durumda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saldırgan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saat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sonra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aynı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tarayıcıyı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kullandığında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hala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yapılmış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olacaktır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Uygulamam</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Açıklığı</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İçeriyor</a:t>
            </a:r>
            <a:r>
              <a:rPr lang="en-US" sz="1400" b="1" dirty="0">
                <a:solidFill>
                  <a:schemeClr val="tx2"/>
                </a:solidFill>
                <a:latin typeface="Exo 2" panose="00000500000000000000" pitchFamily="2" charset="0"/>
                <a:cs typeface="Liberation Sans" panose="020B0604020202020204" pitchFamily="34" charset="0"/>
              </a:rPr>
              <a:t> </a:t>
            </a:r>
            <a:r>
              <a:rPr lang="en-US" sz="1400" b="1" dirty="0" smtClean="0">
                <a:solidFill>
                  <a:schemeClr val="tx2"/>
                </a:solidFill>
                <a:latin typeface="Exo 2" panose="00000500000000000000" pitchFamily="2" charset="0"/>
                <a:cs typeface="Liberation Sans" panose="020B0604020202020204" pitchFamily="34" charset="0"/>
              </a:rPr>
              <a:t>Mu?</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200"/>
              </a:spcBef>
            </a:pPr>
            <a:r>
              <a:rPr lang="en-US" sz="900" dirty="0" err="1">
                <a:solidFill>
                  <a:schemeClr val="tx2"/>
                </a:solidFill>
                <a:latin typeface="Liberation Sans" panose="020B0604020202020204" pitchFamily="34" charset="0"/>
                <a:cs typeface="Liberation Sans" panose="020B0604020202020204" pitchFamily="34" charset="0"/>
              </a:rPr>
              <a:t>Kullanıcının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kimliğinin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onaylanması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oturum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yönetimi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ilgili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saldırılara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karşı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korunmak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için</a:t>
            </a:r>
            <a:r>
              <a:rPr lang="en-US" sz="900" dirty="0">
                <a:solidFill>
                  <a:schemeClr val="tx2"/>
                </a:solidFill>
                <a:latin typeface="Liberation Sans" panose="020B0604020202020204" pitchFamily="34" charset="0"/>
                <a:cs typeface="Liberation Sans" panose="020B0604020202020204" pitchFamily="34" charset="0"/>
              </a:rPr>
              <a:t> son </a:t>
            </a:r>
            <a:r>
              <a:rPr lang="en-US" sz="900" dirty="0" err="1">
                <a:solidFill>
                  <a:schemeClr val="tx2"/>
                </a:solidFill>
                <a:latin typeface="Liberation Sans" panose="020B0604020202020204" pitchFamily="34" charset="0"/>
                <a:cs typeface="Liberation Sans" panose="020B0604020202020204" pitchFamily="34" charset="0"/>
              </a:rPr>
              <a:t>derece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büyük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önem</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taşımaktadır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err="1">
                <a:solidFill>
                  <a:schemeClr val="tx2"/>
                </a:solidFill>
                <a:latin typeface="Liberation Sans" panose="020B0604020202020204" pitchFamily="34" charset="0"/>
                <a:cs typeface="Liberation Sans" panose="020B0604020202020204" pitchFamily="34" charset="0"/>
              </a:rPr>
              <a:t>Uygulama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aşağıdaki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durumlarda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kimlik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doğrulama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açıklıkları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içeriyor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olabilir</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err="1">
                <a:solidFill>
                  <a:schemeClr val="tx2"/>
                </a:solidFill>
                <a:latin typeface="Liberation Sans" panose="020B0604020202020204" pitchFamily="34" charset="0"/>
                <a:cs typeface="Liberation Sans" panose="020B0604020202020204" pitchFamily="34" charset="0"/>
              </a:rPr>
              <a:t>Saldırganın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geçerli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kullanıcı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adı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listesine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sahip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olduğu</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4"/>
              </a:rPr>
              <a:t>sözlük</a:t>
            </a:r>
            <a:r>
              <a:rPr lang="en-US" sz="900" dirty="0" smtClean="0">
                <a:solidFill>
                  <a:schemeClr val="tx2"/>
                </a:solidFill>
                <a:latin typeface="Liberation Sans" panose="020B0604020202020204" pitchFamily="34" charset="0"/>
                <a:cs typeface="Liberation Sans" panose="020B0604020202020204" pitchFamily="34" charset="0"/>
                <a:hlinkClick r:id="rId4"/>
              </a:rPr>
              <a:t> </a:t>
            </a:r>
            <a:r>
              <a:rPr lang="en-US" sz="900" dirty="0" err="1" smtClean="0">
                <a:solidFill>
                  <a:schemeClr val="tx2"/>
                </a:solidFill>
                <a:latin typeface="Liberation Sans" panose="020B0604020202020204" pitchFamily="34" charset="0"/>
                <a:cs typeface="Liberation Sans" panose="020B0604020202020204" pitchFamily="34" charset="0"/>
                <a:hlinkClick r:id="rId4"/>
              </a:rPr>
              <a:t>saldırıları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otomatize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saldırılara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veriyorsa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err="1">
                <a:solidFill>
                  <a:schemeClr val="tx2"/>
                </a:solidFill>
                <a:latin typeface="Liberation Sans" panose="020B0604020202020204" pitchFamily="34" charset="0"/>
                <a:cs typeface="Liberation Sans" panose="020B0604020202020204" pitchFamily="34" charset="0"/>
              </a:rPr>
              <a:t>Kaba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kuvvet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diğer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otomatize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saldırılara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veriyorsa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"Password1"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"admin/admin"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varsayılan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zayıf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herkesçe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bilinen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parolalara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izin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veriyorsa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err="1">
                <a:solidFill>
                  <a:schemeClr val="tx2"/>
                </a:solidFill>
                <a:latin typeface="Liberation Sans" panose="020B0604020202020204" pitchFamily="34" charset="0"/>
                <a:cs typeface="Liberation Sans" panose="020B0604020202020204" pitchFamily="34" charset="0"/>
              </a:rPr>
              <a:t>Güvenli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olması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mümkün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olmayan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güvenlik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soruları</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gibi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zayıf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etkisiz</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hesap</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kurtarma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unutulan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süreçleri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kullanıyorsa</a:t>
            </a:r>
            <a:r>
              <a:rPr lang="en-US" sz="900" dirty="0" smtClean="0">
                <a:solidFill>
                  <a:schemeClr val="tx2"/>
                </a:solidFill>
                <a:latin typeface="Liberation Sans" panose="020B0604020202020204" pitchFamily="34" charset="0"/>
                <a:cs typeface="Liberation Sans" panose="020B0604020202020204" pitchFamily="34" charset="0"/>
              </a:rPr>
              <a:t>.</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err="1">
                <a:solidFill>
                  <a:schemeClr val="tx2"/>
                </a:solidFill>
                <a:latin typeface="Liberation Sans" panose="020B0604020202020204" pitchFamily="34" charset="0"/>
                <a:cs typeface="Liberation Sans" panose="020B0604020202020204" pitchFamily="34" charset="0"/>
              </a:rPr>
              <a:t>Açık</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metin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şifrelenmiş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veya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zayıf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bir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şekilde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özeti</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alınmış</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parolalar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kullanıyorsa</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rPr>
              <a:t>Bakınız</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err="1">
                <a:solidFill>
                  <a:schemeClr val="tx1"/>
                </a:solidFill>
                <a:latin typeface="Liberation Sans" panose="020B0604020202020204"/>
                <a:cs typeface="Liberation Sans" panose="020B0604020202020204" pitchFamily="34" charset="0"/>
              </a:rPr>
              <a:t>Eksik</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veya</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etkisiz</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çok</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katmanlı</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kimlik</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doğrulamaya</a:t>
            </a:r>
            <a:r>
              <a:rPr lang="en-US" sz="900" dirty="0">
                <a:solidFill>
                  <a:schemeClr val="tx1"/>
                </a:solidFill>
                <a:latin typeface="Liberation Sans" panose="020B0604020202020204"/>
                <a:cs typeface="Liberation Sans" panose="020B0604020202020204" pitchFamily="34" charset="0"/>
              </a:rPr>
              <a:t> </a:t>
            </a:r>
            <a:r>
              <a:rPr lang="en-US" sz="900" dirty="0" err="1">
                <a:solidFill>
                  <a:schemeClr val="tx1"/>
                </a:solidFill>
                <a:latin typeface="Liberation Sans" panose="020B0604020202020204"/>
                <a:cs typeface="Liberation Sans" panose="020B0604020202020204" pitchFamily="34" charset="0"/>
              </a:rPr>
              <a:t>sahipse</a:t>
            </a:r>
            <a:r>
              <a:rPr lang="en-US" sz="900" dirty="0" smtClean="0">
                <a:solidFill>
                  <a:schemeClr val="tx1"/>
                </a:solidFill>
                <a:latin typeface="Liberation Sans" panose="020B0604020202020204"/>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err="1">
                <a:solidFill>
                  <a:schemeClr val="tx1"/>
                </a:solidFill>
                <a:latin typeface="Liberation Sans" panose="020B0604020202020204"/>
              </a:rPr>
              <a:t>Oturum</a:t>
            </a:r>
            <a:r>
              <a:rPr lang="en-US" sz="900" dirty="0">
                <a:solidFill>
                  <a:schemeClr val="tx1"/>
                </a:solidFill>
                <a:latin typeface="Liberation Sans" panose="020B0604020202020204"/>
              </a:rPr>
              <a:t> ID </a:t>
            </a:r>
            <a:r>
              <a:rPr lang="en-US" sz="900" dirty="0" err="1">
                <a:solidFill>
                  <a:schemeClr val="tx1"/>
                </a:solidFill>
                <a:latin typeface="Liberation Sans" panose="020B0604020202020204"/>
              </a:rPr>
              <a:t>değerlerini</a:t>
            </a:r>
            <a:r>
              <a:rPr lang="en-US" sz="900" dirty="0">
                <a:solidFill>
                  <a:schemeClr val="tx1"/>
                </a:solidFill>
                <a:latin typeface="Liberation Sans" panose="020B0604020202020204"/>
              </a:rPr>
              <a:t> URL </a:t>
            </a:r>
            <a:r>
              <a:rPr lang="en-US" sz="900" dirty="0" err="1">
                <a:solidFill>
                  <a:schemeClr val="tx1"/>
                </a:solidFill>
                <a:latin typeface="Liberation Sans" panose="020B0604020202020204"/>
              </a:rPr>
              <a:t>üzerinden</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taşıyorsa</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örn</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URL'i</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yeniden</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yazma</a:t>
            </a:r>
            <a:r>
              <a:rPr lang="en-US" sz="900" dirty="0" smtClean="0">
                <a:solidFill>
                  <a:schemeClr val="tx1"/>
                </a:solidFill>
                <a:latin typeface="Liberation Sans" panose="020B0604020202020204"/>
              </a:rPr>
              <a:t>).</a:t>
            </a: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r>
              <a:rPr lang="en-US" sz="900" dirty="0" err="1">
                <a:solidFill>
                  <a:schemeClr val="tx1"/>
                </a:solidFill>
                <a:latin typeface="Liberation Sans" panose="020B0604020202020204"/>
              </a:rPr>
              <a:t>Başarılı</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giriş</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sonrası</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oturum</a:t>
            </a:r>
            <a:r>
              <a:rPr lang="en-US" sz="900" dirty="0">
                <a:solidFill>
                  <a:schemeClr val="tx1"/>
                </a:solidFill>
                <a:latin typeface="Liberation Sans" panose="020B0604020202020204"/>
              </a:rPr>
              <a:t> ID </a:t>
            </a:r>
            <a:r>
              <a:rPr lang="en-US" sz="900" dirty="0" err="1">
                <a:solidFill>
                  <a:schemeClr val="tx1"/>
                </a:solidFill>
                <a:latin typeface="Liberation Sans" panose="020B0604020202020204"/>
              </a:rPr>
              <a:t>değerlerini</a:t>
            </a:r>
            <a:r>
              <a:rPr lang="en-US" sz="900" dirty="0">
                <a:solidFill>
                  <a:schemeClr val="tx1"/>
                </a:solidFill>
                <a:latin typeface="Liberation Sans" panose="020B0604020202020204"/>
              </a:rPr>
              <a:t> </a:t>
            </a:r>
            <a:r>
              <a:rPr lang="en-US" sz="900" dirty="0" err="1" smtClean="0">
                <a:solidFill>
                  <a:schemeClr val="tx1"/>
                </a:solidFill>
                <a:latin typeface="Liberation Sans" panose="020B0604020202020204"/>
              </a:rPr>
              <a:t>değiştirmiyorsa</a:t>
            </a:r>
            <a:r>
              <a:rPr lang="en-US" sz="900" dirty="0" smtClean="0">
                <a:solidFill>
                  <a:schemeClr val="tx1"/>
                </a:solidFill>
                <a:latin typeface="Liberation Sans" panose="020B0604020202020204"/>
              </a:rPr>
              <a:t>.</a:t>
            </a:r>
          </a:p>
          <a:p>
            <a:pPr marL="82800" indent="-82800">
              <a:lnSpc>
                <a:spcPts val="1000"/>
              </a:lnSpc>
              <a:spcBef>
                <a:spcPts val="200"/>
              </a:spcBef>
              <a:buFont typeface="Arial" charset="0"/>
              <a:buChar char="•"/>
            </a:pPr>
            <a:r>
              <a:rPr lang="en-US" sz="900" dirty="0" err="1">
                <a:solidFill>
                  <a:schemeClr val="tx1"/>
                </a:solidFill>
                <a:latin typeface="Liberation Sans" panose="020B0604020202020204"/>
              </a:rPr>
              <a:t>Oturum</a:t>
            </a:r>
            <a:r>
              <a:rPr lang="en-US" sz="900" dirty="0">
                <a:solidFill>
                  <a:schemeClr val="tx1"/>
                </a:solidFill>
                <a:latin typeface="Liberation Sans" panose="020B0604020202020204"/>
              </a:rPr>
              <a:t> ID </a:t>
            </a:r>
            <a:r>
              <a:rPr lang="en-US" sz="900" dirty="0" err="1">
                <a:solidFill>
                  <a:schemeClr val="tx1"/>
                </a:solidFill>
                <a:latin typeface="Liberation Sans" panose="020B0604020202020204"/>
              </a:rPr>
              <a:t>değerlerini</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doğru</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bir</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şekilde</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sonlandırmıyorsa</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Çıkış</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veya</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hareketsizlik</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durumunda</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kullanıcı</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oturumları</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veya</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kimlik</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doğrulama</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anahtarları</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özellikle</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tek</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oturum</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açma</a:t>
            </a:r>
            <a:r>
              <a:rPr lang="en-US" sz="900" dirty="0">
                <a:solidFill>
                  <a:schemeClr val="tx1"/>
                </a:solidFill>
                <a:latin typeface="Liberation Sans" panose="020B0604020202020204"/>
              </a:rPr>
              <a:t>(SSO) </a:t>
            </a:r>
            <a:r>
              <a:rPr lang="en-US" sz="900" dirty="0" err="1">
                <a:solidFill>
                  <a:schemeClr val="tx1"/>
                </a:solidFill>
                <a:latin typeface="Liberation Sans" panose="020B0604020202020204"/>
              </a:rPr>
              <a:t>anahtarları</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düzgün</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bir</a:t>
            </a:r>
            <a:r>
              <a:rPr lang="en-US" sz="900" dirty="0">
                <a:solidFill>
                  <a:schemeClr val="tx1"/>
                </a:solidFill>
                <a:latin typeface="Liberation Sans" panose="020B0604020202020204"/>
              </a:rPr>
              <a:t> </a:t>
            </a:r>
            <a:r>
              <a:rPr lang="en-US" sz="900" dirty="0" err="1">
                <a:solidFill>
                  <a:schemeClr val="tx1"/>
                </a:solidFill>
                <a:latin typeface="Liberation Sans" panose="020B0604020202020204"/>
              </a:rPr>
              <a:t>şekilde</a:t>
            </a:r>
            <a:r>
              <a:rPr lang="en-US" sz="900" dirty="0">
                <a:solidFill>
                  <a:schemeClr val="tx1"/>
                </a:solidFill>
                <a:latin typeface="Liberation Sans" panose="020B0604020202020204"/>
              </a:rPr>
              <a:t> </a:t>
            </a:r>
            <a:r>
              <a:rPr lang="en-US" sz="900" dirty="0" err="1" smtClean="0">
                <a:solidFill>
                  <a:schemeClr val="tx1"/>
                </a:solidFill>
                <a:latin typeface="Liberation Sans" panose="020B0604020202020204"/>
              </a:rPr>
              <a:t>sonlandırılmıyorsa</a:t>
            </a:r>
            <a:r>
              <a:rPr lang="en-US" sz="900" dirty="0" smtClean="0">
                <a:solidFill>
                  <a:schemeClr val="tx1"/>
                </a:solidFill>
                <a:latin typeface="Liberation Sans" panose="020B0604020202020204"/>
              </a:rPr>
              <a:t>.</a:t>
            </a: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Kaynaklar</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7"/>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7"/>
              </a:rPr>
              <a:t>Proaktif</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Kontroller</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Kimlik</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ve</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Kimlik</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Doğrulama</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Kontrollerinin</a:t>
            </a:r>
            <a:r>
              <a:rPr lang="en-US" sz="900" dirty="0" smtClean="0">
                <a:solidFill>
                  <a:schemeClr val="tx2"/>
                </a:solidFill>
                <a:latin typeface="Liberation Sans" panose="020B0604020202020204" pitchFamily="34" charset="0"/>
                <a:cs typeface="Liberation Sans" panose="020B0604020202020204" pitchFamily="34" charset="0"/>
                <a:hlinkClick r:id="rId7"/>
              </a:rPr>
              <a:t> </a:t>
            </a:r>
            <a:r>
              <a:rPr lang="en-US" sz="900" dirty="0" err="1" smtClean="0">
                <a:solidFill>
                  <a:schemeClr val="tx2"/>
                </a:solidFill>
                <a:latin typeface="Liberation Sans" panose="020B0604020202020204" pitchFamily="34" charset="0"/>
                <a:cs typeface="Liberation Sans" panose="020B0604020202020204" pitchFamily="34" charset="0"/>
                <a:hlinkClick r:id="rId7"/>
              </a:rPr>
              <a:t>Uygulanması</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t>
            </a:r>
            <a:r>
              <a:rPr lang="en-US" sz="900" dirty="0" err="1" smtClean="0">
                <a:solidFill>
                  <a:schemeClr val="tx2"/>
                </a:solidFill>
                <a:latin typeface="Liberation Sans" panose="020B0604020202020204" pitchFamily="34" charset="0"/>
                <a:cs typeface="Liberation Sans" panose="020B0604020202020204" pitchFamily="34" charset="0"/>
                <a:hlinkClick r:id="rId8"/>
              </a:rPr>
              <a:t>Kimlik</a:t>
            </a:r>
            <a:r>
              <a:rPr lang="en-US" sz="900" dirty="0" smtClean="0">
                <a:solidFill>
                  <a:schemeClr val="tx2"/>
                </a:solidFill>
                <a:latin typeface="Liberation Sans" panose="020B0604020202020204" pitchFamily="34" charset="0"/>
                <a:cs typeface="Liberation Sans" panose="020B0604020202020204" pitchFamily="34" charset="0"/>
                <a:hlinkClick r:id="rId8"/>
              </a:rPr>
              <a:t> </a:t>
            </a:r>
            <a:r>
              <a:rPr lang="en-US" sz="900" dirty="0" err="1" smtClean="0">
                <a:solidFill>
                  <a:schemeClr val="tx2"/>
                </a:solidFill>
                <a:latin typeface="Liberation Sans" panose="020B0604020202020204" pitchFamily="34" charset="0"/>
                <a:cs typeface="Liberation Sans" panose="020B0604020202020204" pitchFamily="34" charset="0"/>
                <a:hlinkClick r:id="rId8"/>
              </a:rPr>
              <a:t>Doğrulama</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a:t>
            </a:r>
            <a:r>
              <a:rPr lang="en-US" sz="900" dirty="0" err="1" smtClean="0">
                <a:solidFill>
                  <a:schemeClr val="tx2"/>
                </a:solidFill>
                <a:latin typeface="Liberation Sans" panose="020B0604020202020204" pitchFamily="34" charset="0"/>
                <a:cs typeface="Liberation Sans" panose="020B0604020202020204" pitchFamily="34" charset="0"/>
                <a:hlinkClick r:id="rId9"/>
              </a:rPr>
              <a:t>Oturum</a:t>
            </a:r>
            <a:r>
              <a:rPr lang="en-US" sz="900" dirty="0" smtClean="0">
                <a:solidFill>
                  <a:schemeClr val="tx2"/>
                </a:solidFill>
                <a:latin typeface="Liberation Sans" panose="020B0604020202020204" pitchFamily="34" charset="0"/>
                <a:cs typeface="Liberation Sans" panose="020B0604020202020204" pitchFamily="34" charset="0"/>
                <a:hlinkClick r:id="rId9"/>
              </a:rPr>
              <a:t> </a:t>
            </a:r>
            <a:r>
              <a:rPr lang="en-US" sz="900" dirty="0" err="1" smtClean="0">
                <a:solidFill>
                  <a:schemeClr val="tx2"/>
                </a:solidFill>
                <a:latin typeface="Liberation Sans" panose="020B0604020202020204" pitchFamily="34" charset="0"/>
                <a:cs typeface="Liberation Sans" panose="020B0604020202020204" pitchFamily="34" charset="0"/>
                <a:hlinkClick r:id="rId9"/>
              </a:rPr>
              <a:t>Yönetimi</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a:t>
            </a:r>
            <a:r>
              <a:rPr lang="en-US" sz="900" dirty="0" smtClean="0">
                <a:solidFill>
                  <a:schemeClr val="tx2"/>
                </a:solidFill>
                <a:latin typeface="Liberation Sans" panose="020B0604020202020204" pitchFamily="34" charset="0"/>
                <a:cs typeface="Liberation Sans" panose="020B0604020202020204" pitchFamily="34" charset="0"/>
                <a:hlinkClick r:id="rId10"/>
              </a:rPr>
              <a:t>Test </a:t>
            </a:r>
            <a:r>
              <a:rPr lang="en-US" sz="900" dirty="0" err="1" smtClean="0">
                <a:solidFill>
                  <a:schemeClr val="tx2"/>
                </a:solidFill>
                <a:latin typeface="Liberation Sans" panose="020B0604020202020204" pitchFamily="34" charset="0"/>
                <a:cs typeface="Liberation Sans" panose="020B0604020202020204" pitchFamily="34" charset="0"/>
                <a:hlinkClick r:id="rId10"/>
              </a:rPr>
              <a:t>Rehberi</a:t>
            </a:r>
            <a:r>
              <a:rPr lang="en-US" sz="900" dirty="0" smtClean="0">
                <a:solidFill>
                  <a:schemeClr val="tx2"/>
                </a:solidFill>
                <a:latin typeface="Liberation Sans" panose="020B0604020202020204" pitchFamily="34" charset="0"/>
                <a:cs typeface="Liberation Sans" panose="020B0604020202020204" pitchFamily="34" charset="0"/>
                <a:hlinkClick r:id="rId10"/>
              </a:rPr>
              <a:t>: </a:t>
            </a:r>
            <a:r>
              <a:rPr lang="en-US" sz="900" dirty="0" err="1" smtClean="0">
                <a:solidFill>
                  <a:schemeClr val="tx2"/>
                </a:solidFill>
                <a:latin typeface="Liberation Sans" panose="020B0604020202020204" pitchFamily="34" charset="0"/>
                <a:cs typeface="Liberation Sans" panose="020B0604020202020204" pitchFamily="34" charset="0"/>
                <a:hlinkClick r:id="rId10"/>
              </a:rPr>
              <a:t>Kimlik</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err="1" smtClean="0">
                <a:solidFill>
                  <a:schemeClr val="tx2"/>
                </a:solidFill>
                <a:latin typeface="Liberation Sans" panose="020B0604020202020204" pitchFamily="34" charset="0"/>
                <a:cs typeface="Liberation Sans" panose="020B0604020202020204" pitchFamily="34" charset="0"/>
                <a:hlinkClick r:id="rId11"/>
              </a:rPr>
              <a:t>Kimlik</a:t>
            </a:r>
            <a:r>
              <a:rPr lang="en-US" sz="900" dirty="0" smtClean="0">
                <a:solidFill>
                  <a:schemeClr val="tx2"/>
                </a:solidFill>
                <a:latin typeface="Liberation Sans" panose="020B0604020202020204" pitchFamily="34" charset="0"/>
                <a:cs typeface="Liberation Sans" panose="020B0604020202020204" pitchFamily="34" charset="0"/>
                <a:hlinkClick r:id="rId11"/>
              </a:rPr>
              <a:t> </a:t>
            </a:r>
            <a:r>
              <a:rPr lang="en-US" sz="900" dirty="0" err="1" smtClean="0">
                <a:solidFill>
                  <a:schemeClr val="tx2"/>
                </a:solidFill>
                <a:latin typeface="Liberation Sans" panose="020B0604020202020204" pitchFamily="34" charset="0"/>
                <a:cs typeface="Liberation Sans" panose="020B0604020202020204" pitchFamily="34" charset="0"/>
                <a:hlinkClick r:id="rId11"/>
              </a:rPr>
              <a:t>Doğrulama</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2"/>
              </a:rPr>
              <a:t>Kopya</a:t>
            </a:r>
            <a:r>
              <a:rPr lang="en-US" sz="900" dirty="0" smtClean="0">
                <a:solidFill>
                  <a:schemeClr val="tx2"/>
                </a:solidFill>
                <a:latin typeface="Liberation Sans" panose="020B0604020202020204" pitchFamily="34" charset="0"/>
                <a:cs typeface="Liberation Sans" panose="020B0604020202020204" pitchFamily="34" charset="0"/>
                <a:hlinkClick r:id="rId12"/>
              </a:rPr>
              <a:t> </a:t>
            </a:r>
            <a:r>
              <a:rPr lang="en-US" sz="900" dirty="0" err="1" smtClean="0">
                <a:solidFill>
                  <a:schemeClr val="tx2"/>
                </a:solidFill>
                <a:latin typeface="Liberation Sans" panose="020B0604020202020204" pitchFamily="34" charset="0"/>
                <a:cs typeface="Liberation Sans" panose="020B0604020202020204" pitchFamily="34" charset="0"/>
                <a:hlinkClick r:id="rId12"/>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12"/>
              </a:rPr>
              <a:t>: </a:t>
            </a:r>
            <a:r>
              <a:rPr lang="en-US" sz="900" dirty="0" err="1" smtClean="0">
                <a:solidFill>
                  <a:schemeClr val="tx2"/>
                </a:solidFill>
                <a:latin typeface="Liberation Sans" panose="020B0604020202020204" pitchFamily="34" charset="0"/>
                <a:cs typeface="Liberation Sans" panose="020B0604020202020204" pitchFamily="34" charset="0"/>
                <a:hlinkClick r:id="rId12"/>
              </a:rPr>
              <a:t>Kimlik</a:t>
            </a:r>
            <a:r>
              <a:rPr lang="en-US" sz="900" dirty="0" smtClean="0">
                <a:solidFill>
                  <a:schemeClr val="tx2"/>
                </a:solidFill>
                <a:latin typeface="Liberation Sans" panose="020B0604020202020204" pitchFamily="34" charset="0"/>
                <a:cs typeface="Liberation Sans" panose="020B0604020202020204" pitchFamily="34" charset="0"/>
                <a:hlinkClick r:id="rId12"/>
              </a:rPr>
              <a:t> </a:t>
            </a:r>
            <a:r>
              <a:rPr lang="en-US" sz="900" dirty="0" err="1" smtClean="0">
                <a:solidFill>
                  <a:schemeClr val="tx2"/>
                </a:solidFill>
                <a:latin typeface="Liberation Sans" panose="020B0604020202020204" pitchFamily="34" charset="0"/>
                <a:cs typeface="Liberation Sans" panose="020B0604020202020204" pitchFamily="34" charset="0"/>
                <a:hlinkClick r:id="rId12"/>
              </a:rPr>
              <a:t>Doğrulama</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3"/>
              </a:rPr>
              <a:t>Kopya</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3"/>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3"/>
              </a:rPr>
              <a:t>Sözlük</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3"/>
              </a:rPr>
              <a:t>Saldırıları</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3"/>
              </a:rPr>
              <a:t>Kopya</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3"/>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13"/>
              </a:rPr>
              <a:t>: </a:t>
            </a:r>
            <a:r>
              <a:rPr lang="en-US" sz="900" dirty="0" err="1" smtClean="0">
                <a:solidFill>
                  <a:schemeClr val="tx2"/>
                </a:solidFill>
                <a:latin typeface="Liberation Sans" panose="020B0604020202020204" pitchFamily="34" charset="0"/>
                <a:cs typeface="Liberation Sans" panose="020B0604020202020204" pitchFamily="34" charset="0"/>
                <a:hlinkClick r:id="rId14"/>
              </a:rPr>
              <a:t>Unutulmuş</a:t>
            </a:r>
            <a:r>
              <a:rPr lang="en-US" sz="900" dirty="0" smtClean="0">
                <a:solidFill>
                  <a:schemeClr val="tx2"/>
                </a:solidFill>
                <a:latin typeface="Liberation Sans" panose="020B0604020202020204" pitchFamily="34" charset="0"/>
                <a:cs typeface="Liberation Sans" panose="020B0604020202020204" pitchFamily="34" charset="0"/>
                <a:hlinkClick r:id="rId14"/>
              </a:rPr>
              <a:t> </a:t>
            </a:r>
            <a:r>
              <a:rPr lang="en-US" sz="900" dirty="0" err="1" smtClean="0">
                <a:solidFill>
                  <a:schemeClr val="tx2"/>
                </a:solidFill>
                <a:latin typeface="Liberation Sans" panose="020B0604020202020204" pitchFamily="34" charset="0"/>
                <a:cs typeface="Liberation Sans" panose="020B0604020202020204" pitchFamily="34" charset="0"/>
                <a:hlinkClick r:id="rId14"/>
              </a:rPr>
              <a:t>Parola</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5"/>
              </a:rPr>
              <a:t>Kopya</a:t>
            </a:r>
            <a:r>
              <a:rPr lang="en-US" sz="900" dirty="0" smtClean="0">
                <a:solidFill>
                  <a:schemeClr val="tx2"/>
                </a:solidFill>
                <a:latin typeface="Liberation Sans" panose="020B0604020202020204" pitchFamily="34" charset="0"/>
                <a:cs typeface="Liberation Sans" panose="020B0604020202020204" pitchFamily="34" charset="0"/>
                <a:hlinkClick r:id="rId15"/>
              </a:rPr>
              <a:t> </a:t>
            </a:r>
            <a:r>
              <a:rPr lang="en-US" sz="900" dirty="0" err="1" smtClean="0">
                <a:solidFill>
                  <a:schemeClr val="tx2"/>
                </a:solidFill>
                <a:latin typeface="Liberation Sans" panose="020B0604020202020204" pitchFamily="34" charset="0"/>
                <a:cs typeface="Liberation Sans" panose="020B0604020202020204" pitchFamily="34" charset="0"/>
                <a:hlinkClick r:id="rId15"/>
              </a:rPr>
              <a:t>Kağıdı</a:t>
            </a:r>
            <a:r>
              <a:rPr lang="en-US" sz="900" dirty="0" smtClean="0">
                <a:solidFill>
                  <a:schemeClr val="tx2"/>
                </a:solidFill>
                <a:latin typeface="Liberation Sans" panose="020B0604020202020204" pitchFamily="34" charset="0"/>
                <a:cs typeface="Liberation Sans" panose="020B0604020202020204" pitchFamily="34" charset="0"/>
                <a:hlinkClick r:id="rId15"/>
              </a:rPr>
              <a:t>: </a:t>
            </a:r>
            <a:r>
              <a:rPr lang="en-US" sz="900" dirty="0" err="1" smtClean="0">
                <a:solidFill>
                  <a:schemeClr val="tx2"/>
                </a:solidFill>
                <a:latin typeface="Liberation Sans" panose="020B0604020202020204" pitchFamily="34" charset="0"/>
                <a:cs typeface="Liberation Sans" panose="020B0604020202020204" pitchFamily="34" charset="0"/>
                <a:hlinkClick r:id="rId15"/>
              </a:rPr>
              <a:t>Oturum</a:t>
            </a:r>
            <a:r>
              <a:rPr lang="en-US" sz="900" dirty="0" smtClean="0">
                <a:solidFill>
                  <a:schemeClr val="tx2"/>
                </a:solidFill>
                <a:latin typeface="Liberation Sans" panose="020B0604020202020204" pitchFamily="34" charset="0"/>
                <a:cs typeface="Liberation Sans" panose="020B0604020202020204" pitchFamily="34" charset="0"/>
                <a:hlinkClick r:id="rId15"/>
              </a:rPr>
              <a:t> </a:t>
            </a:r>
            <a:r>
              <a:rPr lang="en-US" sz="900" dirty="0" err="1" smtClean="0">
                <a:solidFill>
                  <a:schemeClr val="tx2"/>
                </a:solidFill>
                <a:latin typeface="Liberation Sans" panose="020B0604020202020204" pitchFamily="34" charset="0"/>
                <a:cs typeface="Liberation Sans" panose="020B0604020202020204" pitchFamily="34" charset="0"/>
                <a:hlinkClick r:id="rId15"/>
              </a:rPr>
              <a:t>Yönetimi</a:t>
            </a:r>
            <a:endParaRPr lang="en-US" dirty="0" smtClean="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5"/>
              </a:rPr>
              <a:t>OWASP </a:t>
            </a:r>
            <a:r>
              <a:rPr lang="en-US" sz="900" dirty="0" err="1" smtClean="0">
                <a:solidFill>
                  <a:schemeClr val="tx2"/>
                </a:solidFill>
                <a:latin typeface="Liberation Sans" panose="020B0604020202020204" pitchFamily="34" charset="0"/>
                <a:cs typeface="Liberation Sans" panose="020B0604020202020204" pitchFamily="34" charset="0"/>
                <a:hlinkClick r:id="rId15"/>
              </a:rPr>
              <a:t>Otomatize</a:t>
            </a:r>
            <a:r>
              <a:rPr lang="en-US" sz="900" dirty="0" smtClean="0">
                <a:solidFill>
                  <a:schemeClr val="tx2"/>
                </a:solidFill>
                <a:latin typeface="Liberation Sans" panose="020B0604020202020204" pitchFamily="34" charset="0"/>
                <a:cs typeface="Liberation Sans" panose="020B0604020202020204" pitchFamily="34" charset="0"/>
                <a:hlinkClick r:id="rId15"/>
              </a:rPr>
              <a:t> </a:t>
            </a:r>
            <a:r>
              <a:rPr lang="en-US" sz="900" dirty="0" err="1" smtClean="0">
                <a:solidFill>
                  <a:schemeClr val="tx2"/>
                </a:solidFill>
                <a:latin typeface="Liberation Sans" panose="020B0604020202020204" pitchFamily="34" charset="0"/>
                <a:cs typeface="Liberation Sans" panose="020B0604020202020204" pitchFamily="34" charset="0"/>
                <a:hlinkClick r:id="rId15"/>
              </a:rPr>
              <a:t>Tehditler</a:t>
            </a:r>
            <a:r>
              <a:rPr lang="en-US" sz="900" dirty="0" smtClean="0">
                <a:solidFill>
                  <a:schemeClr val="tx2"/>
                </a:solidFill>
                <a:latin typeface="Liberation Sans" panose="020B0604020202020204" pitchFamily="34" charset="0"/>
                <a:cs typeface="Liberation Sans" panose="020B0604020202020204" pitchFamily="34" charset="0"/>
                <a:hlinkClick r:id="rId15"/>
              </a:rPr>
              <a:t> El </a:t>
            </a:r>
            <a:r>
              <a:rPr lang="en-US" sz="900" dirty="0" err="1" smtClean="0">
                <a:solidFill>
                  <a:schemeClr val="tx2"/>
                </a:solidFill>
                <a:latin typeface="Liberation Sans" panose="020B0604020202020204" pitchFamily="34" charset="0"/>
                <a:cs typeface="Liberation Sans" panose="020B0604020202020204" pitchFamily="34" charset="0"/>
                <a:hlinkClick r:id="rId15"/>
              </a:rPr>
              <a:t>Kitabı</a:t>
            </a:r>
            <a:endParaRPr lang="en-US" dirty="0" smtClean="0">
              <a:latin typeface="Exo 2" panose="00000500000000000000" pitchFamily="2" charset="0"/>
              <a:hlinkClick r:id="rId16"/>
            </a:endParaRPr>
          </a:p>
          <a:p>
            <a:pPr>
              <a:lnSpc>
                <a:spcPct val="80000"/>
              </a:lnSpc>
              <a:spcBef>
                <a:spcPts val="600"/>
              </a:spcBef>
            </a:pPr>
            <a:r>
              <a:rPr lang="en-US" sz="1200" b="1" dirty="0" err="1" smtClean="0">
                <a:solidFill>
                  <a:schemeClr val="tx2"/>
                </a:solidFill>
                <a:latin typeface="Exo 2" panose="00000500000000000000" pitchFamily="2" charset="0"/>
                <a:cs typeface="Liberation Sans" panose="020B0604020202020204" pitchFamily="34" charset="0"/>
              </a:rPr>
              <a:t>Dış</a:t>
            </a:r>
            <a:r>
              <a:rPr lang="en-US" sz="1200" b="1" dirty="0" smtClean="0">
                <a:solidFill>
                  <a:schemeClr val="tx2"/>
                </a:solidFill>
                <a:latin typeface="Exo 2" panose="00000500000000000000" pitchFamily="2" charset="0"/>
                <a:cs typeface="Liberation Sans" panose="020B0604020202020204" pitchFamily="34" charset="0"/>
              </a:rPr>
              <a:t> </a:t>
            </a:r>
            <a:r>
              <a:rPr lang="en-US" sz="1200" b="1" dirty="0" err="1" smtClean="0">
                <a:solidFill>
                  <a:schemeClr val="tx2"/>
                </a:solidFill>
                <a:latin typeface="Exo 2" panose="00000500000000000000" pitchFamily="2" charset="0"/>
                <a:cs typeface="Liberation Sans" panose="020B0604020202020204" pitchFamily="34" charset="0"/>
              </a:rPr>
              <a:t>Kaynaklar</a:t>
            </a:r>
            <a:endParaRPr lang="en-US" sz="800" b="1" dirty="0" smtClean="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8"/>
              </a:rPr>
              <a:t>NIST </a:t>
            </a:r>
            <a:r>
              <a:rPr lang="en-US" sz="900" dirty="0">
                <a:solidFill>
                  <a:schemeClr val="tx2"/>
                </a:solidFill>
                <a:latin typeface="Liberation Sans" panose="020B0604020202020204" pitchFamily="34" charset="0"/>
                <a:cs typeface="Liberation Sans" panose="020B0604020202020204" pitchFamily="34" charset="0"/>
                <a:hlinkClick r:id="rId18"/>
              </a:rPr>
              <a:t>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err="1" smtClean="0">
                <a:solidFill>
                  <a:schemeClr val="tx2"/>
                </a:solidFill>
                <a:latin typeface="Exo 2" panose="00000500000000000000" pitchFamily="2" charset="0"/>
                <a:cs typeface="Liberation Sans" panose="020B0604020202020204" pitchFamily="34" charset="0"/>
              </a:rPr>
              <a:t>Nasıl</a:t>
            </a:r>
            <a:r>
              <a:rPr lang="en-US" sz="1400" b="1" dirty="0" smtClean="0">
                <a:solidFill>
                  <a:schemeClr val="tx2"/>
                </a:solidFill>
                <a:latin typeface="Exo 2" panose="00000500000000000000" pitchFamily="2" charset="0"/>
                <a:cs typeface="Liberation Sans" panose="020B0604020202020204" pitchFamily="34" charset="0"/>
              </a:rPr>
              <a:t> </a:t>
            </a:r>
            <a:r>
              <a:rPr lang="en-US" sz="1400" b="1" dirty="0" err="1" smtClean="0">
                <a:solidFill>
                  <a:schemeClr val="tx2"/>
                </a:solidFill>
                <a:latin typeface="Exo 2" panose="00000500000000000000" pitchFamily="2" charset="0"/>
                <a:cs typeface="Liberation Sans" panose="020B0604020202020204" pitchFamily="34" charset="0"/>
              </a:rPr>
              <a:t>Önlenir</a:t>
            </a:r>
            <a:endParaRPr lang="en-US" sz="88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Char char="•"/>
            </a:pPr>
            <a:r>
              <a:rPr lang="en-US" sz="880" dirty="0" err="1">
                <a:solidFill>
                  <a:schemeClr val="tx2"/>
                </a:solidFill>
                <a:latin typeface="Liberation Sans" panose="020B0604020202020204" pitchFamily="34" charset="0"/>
                <a:cs typeface="Liberation Sans" panose="020B0604020202020204" pitchFamily="34" charset="0"/>
              </a:rPr>
              <a:t>Otomatize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saldırıları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sözlük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saldırılarını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kaba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kuvvet</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saldırılarını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çalınan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giriş</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bilgilerinin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tekrar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kullanılmasını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önlemek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mümkün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olduğunca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çok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katmanlı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kimlik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doğrulama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uygulanmalıdır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smtClean="0">
              <a:latin typeface="Exo 2" panose="00000500000000000000" pitchFamily="2" charset="0"/>
            </a:endParaRPr>
          </a:p>
          <a:p>
            <a:pPr marL="82800" indent="-82800">
              <a:lnSpc>
                <a:spcPts val="1000"/>
              </a:lnSpc>
              <a:spcBef>
                <a:spcPts val="200"/>
              </a:spcBef>
              <a:buChar char="•"/>
            </a:pPr>
            <a:r>
              <a:rPr lang="en-US" sz="880" dirty="0" err="1">
                <a:solidFill>
                  <a:schemeClr val="tx2"/>
                </a:solidFill>
                <a:latin typeface="Liberation Sans" panose="020B0604020202020204" pitchFamily="34" charset="0"/>
                <a:cs typeface="Liberation Sans" panose="020B0604020202020204" pitchFamily="34" charset="0"/>
              </a:rPr>
              <a:t>Özellikle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yönetici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kullanıcıları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için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herhangi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varsayılan</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giriş</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bilgisi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kullanılmamalı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bu</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şekilde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kullanıma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sunulmamalıdır</a:t>
            </a:r>
            <a:r>
              <a:rPr lang="en-US" sz="880" dirty="0" smtClean="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r>
              <a:rPr lang="en-US" sz="880" dirty="0" err="1" smtClean="0">
                <a:solidFill>
                  <a:schemeClr val="tx2"/>
                </a:solidFill>
                <a:latin typeface="Liberation Sans" panose="020B0604020202020204" pitchFamily="34" charset="0"/>
                <a:cs typeface="Liberation Sans" panose="020B0604020202020204" pitchFamily="34" charset="0"/>
                <a:hlinkClick r:id="rId21"/>
              </a:rPr>
              <a:t>En</a:t>
            </a:r>
            <a:r>
              <a:rPr lang="en-US" sz="880" dirty="0" smtClean="0">
                <a:solidFill>
                  <a:schemeClr val="tx2"/>
                </a:solidFill>
                <a:latin typeface="Liberation Sans" panose="020B0604020202020204" pitchFamily="34" charset="0"/>
                <a:cs typeface="Liberation Sans" panose="020B0604020202020204" pitchFamily="34" charset="0"/>
                <a:hlinkClick r:id="rId21"/>
              </a:rPr>
              <a:t> </a:t>
            </a:r>
            <a:r>
              <a:rPr lang="en-US" sz="880" dirty="0" err="1" smtClean="0">
                <a:solidFill>
                  <a:schemeClr val="tx2"/>
                </a:solidFill>
                <a:latin typeface="Liberation Sans" panose="020B0604020202020204" pitchFamily="34" charset="0"/>
                <a:cs typeface="Liberation Sans" panose="020B0604020202020204" pitchFamily="34" charset="0"/>
                <a:hlinkClick r:id="rId21"/>
              </a:rPr>
              <a:t>Kötü</a:t>
            </a:r>
            <a:r>
              <a:rPr lang="en-US" sz="880" dirty="0" smtClean="0">
                <a:solidFill>
                  <a:schemeClr val="tx2"/>
                </a:solidFill>
                <a:latin typeface="Liberation Sans" panose="020B0604020202020204" pitchFamily="34" charset="0"/>
                <a:cs typeface="Liberation Sans" panose="020B0604020202020204" pitchFamily="34" charset="0"/>
                <a:hlinkClick r:id="rId21"/>
              </a:rPr>
              <a:t> 10000 </a:t>
            </a:r>
            <a:r>
              <a:rPr lang="en-US" sz="880" dirty="0" err="1" smtClean="0">
                <a:solidFill>
                  <a:schemeClr val="tx2"/>
                </a:solidFill>
                <a:latin typeface="Liberation Sans" panose="020B0604020202020204" pitchFamily="34" charset="0"/>
                <a:cs typeface="Liberation Sans" panose="020B0604020202020204" pitchFamily="34" charset="0"/>
                <a:hlinkClick r:id="rId21"/>
              </a:rPr>
              <a:t>parola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gibi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bir</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listeye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karşı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yeni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veya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değiştirilmiş</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parolaları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kıyaslamak</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gibi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zayıf</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parola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kontrolleri</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uygulanmalıdır</a:t>
            </a:r>
            <a:r>
              <a:rPr lang="en-US" sz="880" dirty="0">
                <a:solidFill>
                  <a:schemeClr val="tx2"/>
                </a:solidFill>
                <a:latin typeface="Liberation Sans" panose="020B0604020202020204" pitchFamily="34" charset="0"/>
                <a:cs typeface="Liberation Sans" panose="020B0604020202020204" pitchFamily="34" charset="0"/>
              </a:rPr>
              <a:t>.</a:t>
            </a:r>
            <a:endParaRPr lang="en-US" sz="880" dirty="0" smtClean="0">
              <a:latin typeface="Exo 2" panose="00000500000000000000" pitchFamily="2" charset="0"/>
            </a:endParaRPr>
          </a:p>
          <a:p>
            <a:pPr marL="82800" indent="-82800">
              <a:lnSpc>
                <a:spcPts val="1000"/>
              </a:lnSpc>
              <a:spcBef>
                <a:spcPts val="200"/>
              </a:spcBef>
              <a:buChar char="•"/>
            </a:pPr>
            <a:r>
              <a:rPr lang="en-US" sz="880" dirty="0" err="1">
                <a:solidFill>
                  <a:schemeClr val="tx2"/>
                </a:solidFill>
                <a:latin typeface="Liberation Sans" panose="020B0604020202020204" pitchFamily="34" charset="0"/>
                <a:cs typeface="Liberation Sans" panose="020B0604020202020204" pitchFamily="34" charset="0"/>
              </a:rPr>
              <a:t>Parola</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uzunluğu</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karmaşıklığı</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ve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a:solidFill>
                  <a:schemeClr val="tx2"/>
                </a:solidFill>
                <a:latin typeface="Liberation Sans" panose="020B0604020202020204" pitchFamily="34" charset="0"/>
                <a:cs typeface="Liberation Sans" panose="020B0604020202020204" pitchFamily="34" charset="0"/>
              </a:rPr>
              <a:t>değiştirme</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politikaları</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880" dirty="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veya</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diğer</a:t>
            </a:r>
            <a:r>
              <a:rPr lang="en-US" sz="880" dirty="0" smtClean="0">
                <a:solidFill>
                  <a:schemeClr val="tx2"/>
                </a:solidFill>
                <a:latin typeface="Liberation Sans" panose="020B0604020202020204" pitchFamily="34" charset="0"/>
                <a:cs typeface="Liberation Sans" panose="020B0604020202020204" pitchFamily="34" charset="0"/>
              </a:rPr>
              <a:t> modern, </a:t>
            </a:r>
            <a:r>
              <a:rPr lang="en-US" sz="880" dirty="0" err="1" smtClean="0">
                <a:solidFill>
                  <a:schemeClr val="tx2"/>
                </a:solidFill>
                <a:latin typeface="Liberation Sans" panose="020B0604020202020204" pitchFamily="34" charset="0"/>
                <a:cs typeface="Liberation Sans" panose="020B0604020202020204" pitchFamily="34" charset="0"/>
              </a:rPr>
              <a:t>kanıta</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dayalı</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parola</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politikalarına</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göre</a:t>
            </a:r>
            <a:r>
              <a:rPr lang="en-US" sz="880" dirty="0" smtClean="0">
                <a:solidFill>
                  <a:schemeClr val="tx2"/>
                </a:solidFill>
                <a:latin typeface="Liberation Sans" panose="020B0604020202020204" pitchFamily="34" charset="0"/>
                <a:cs typeface="Liberation Sans" panose="020B0604020202020204" pitchFamily="34" charset="0"/>
              </a:rPr>
              <a:t> </a:t>
            </a:r>
            <a:r>
              <a:rPr lang="en-US" sz="880" dirty="0" err="1" smtClean="0">
                <a:solidFill>
                  <a:schemeClr val="tx2"/>
                </a:solidFill>
                <a:latin typeface="Liberation Sans" panose="020B0604020202020204" pitchFamily="34" charset="0"/>
                <a:cs typeface="Liberation Sans" panose="020B0604020202020204" pitchFamily="34" charset="0"/>
              </a:rPr>
              <a:t>belirlenmelidir</a:t>
            </a:r>
            <a:r>
              <a:rPr lang="en-US" sz="880" dirty="0" smtClean="0">
                <a:solidFill>
                  <a:schemeClr val="tx2"/>
                </a:solidFill>
                <a:latin typeface="Liberation Sans" panose="020B0604020202020204" pitchFamily="34" charset="0"/>
                <a:cs typeface="Liberation Sans" panose="020B0604020202020204" pitchFamily="34" charset="0"/>
              </a:rPr>
              <a:t>.</a:t>
            </a:r>
            <a:endParaRPr lang="en-US" sz="880" dirty="0">
              <a:latin typeface="Exo 2" panose="00000500000000000000" pitchFamily="2" charset="0"/>
            </a:endParaRPr>
          </a:p>
          <a:p>
            <a:pPr marL="82800" indent="-82800">
              <a:lnSpc>
                <a:spcPts val="1000"/>
              </a:lnSpc>
              <a:spcBef>
                <a:spcPts val="200"/>
              </a:spcBef>
              <a:buChar char="•"/>
            </a:pPr>
            <a:r>
              <a:rPr lang="en-US" sz="880" dirty="0" err="1">
                <a:solidFill>
                  <a:schemeClr val="tx1"/>
                </a:solidFill>
                <a:latin typeface="Liberation Sans" panose="020B0604020202020204" pitchFamily="34" charset="0"/>
                <a:cs typeface="Liberation Sans" panose="020B0604020202020204" pitchFamily="34" charset="0"/>
              </a:rPr>
              <a:t>Tüm</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sonuçlar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için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aynı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mesaj</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kullanılarak</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kayıt</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yapma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hesap</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kurtarma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a:t>
            </a:r>
            <a:r>
              <a:rPr lang="en-US" sz="880" dirty="0">
                <a:solidFill>
                  <a:schemeClr val="tx1"/>
                </a:solidFill>
                <a:latin typeface="Liberation Sans" panose="020B0604020202020204" pitchFamily="34" charset="0"/>
                <a:cs typeface="Liberation Sans" panose="020B0604020202020204" pitchFamily="34" charset="0"/>
              </a:rPr>
              <a:t> API </a:t>
            </a:r>
            <a:r>
              <a:rPr lang="en-US" sz="880" dirty="0" err="1">
                <a:solidFill>
                  <a:schemeClr val="tx1"/>
                </a:solidFill>
                <a:latin typeface="Liberation Sans" panose="020B0604020202020204" pitchFamily="34" charset="0"/>
                <a:cs typeface="Liberation Sans" panose="020B0604020202020204" pitchFamily="34" charset="0"/>
              </a:rPr>
              <a:t>yolları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geçerli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hesapları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toplama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saldırılarına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karşı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smtClean="0">
                <a:solidFill>
                  <a:schemeClr val="tx1"/>
                </a:solidFill>
                <a:latin typeface="Liberation Sans" panose="020B0604020202020204" pitchFamily="34" charset="0"/>
                <a:cs typeface="Liberation Sans" panose="020B0604020202020204" pitchFamily="34" charset="0"/>
              </a:rPr>
              <a:t>güçlendirilmelidir</a:t>
            </a:r>
            <a:r>
              <a:rPr lang="en-US" sz="880" dirty="0" smtClean="0">
                <a:solidFill>
                  <a:schemeClr val="tx1"/>
                </a:solidFill>
                <a:latin typeface="Liberation Sans" panose="020B0604020202020204" pitchFamily="34" charset="0"/>
                <a:cs typeface="Liberation Sans" panose="020B0604020202020204" pitchFamily="34" charset="0"/>
              </a:rPr>
              <a:t>.</a:t>
            </a:r>
            <a:endParaRPr lang="en-US" sz="880" dirty="0">
              <a:latin typeface="Exo 2" panose="00000500000000000000" pitchFamily="2" charset="0"/>
            </a:endParaRPr>
          </a:p>
          <a:p>
            <a:pPr marL="82800" indent="-82800">
              <a:lnSpc>
                <a:spcPts val="1000"/>
              </a:lnSpc>
              <a:spcBef>
                <a:spcPts val="200"/>
              </a:spcBef>
              <a:buChar char="•"/>
            </a:pPr>
            <a:r>
              <a:rPr lang="en-US" sz="880" dirty="0" err="1">
                <a:solidFill>
                  <a:schemeClr val="tx1"/>
                </a:solidFill>
                <a:latin typeface="Liberation Sans" panose="020B0604020202020204" pitchFamily="34" charset="0"/>
                <a:cs typeface="Liberation Sans" panose="020B0604020202020204" pitchFamily="34" charset="0"/>
              </a:rPr>
              <a:t>Başarısız</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giriş</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denemeleri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sınırlandırılmalı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veya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artarak</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geciktirilmelidir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Tüm</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başarısız</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denemeler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loglanmalı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sözlük</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saldırıları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kaba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kuvvet</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saldırıları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veya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diğer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saldırılar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tespit</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edildiğinde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yöneticiler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uyarılmalıdır</a:t>
            </a:r>
            <a:r>
              <a:rPr lang="en-US" sz="880" dirty="0" smtClean="0">
                <a:solidFill>
                  <a:schemeClr val="tx1"/>
                </a:solidFill>
                <a:latin typeface="Liberation Sans" panose="020B0604020202020204" pitchFamily="34" charset="0"/>
                <a:cs typeface="Liberation Sans" panose="020B0604020202020204" pitchFamily="34" charset="0"/>
              </a:rPr>
              <a:t>.</a:t>
            </a:r>
            <a:endParaRPr lang="en-US" sz="88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880" dirty="0" err="1">
                <a:solidFill>
                  <a:schemeClr val="tx1"/>
                </a:solidFill>
                <a:latin typeface="Liberation Sans" panose="020B0604020202020204" pitchFamily="34" charset="0"/>
                <a:cs typeface="Liberation Sans" panose="020B0604020202020204" pitchFamily="34" charset="0"/>
              </a:rPr>
              <a:t>Giriş</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yapıldıktan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sonra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yeni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bir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rastgele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oturum</a:t>
            </a:r>
            <a:r>
              <a:rPr lang="en-US" sz="880" dirty="0">
                <a:solidFill>
                  <a:schemeClr val="tx1"/>
                </a:solidFill>
                <a:latin typeface="Liberation Sans" panose="020B0604020202020204" pitchFamily="34" charset="0"/>
                <a:cs typeface="Liberation Sans" panose="020B0604020202020204" pitchFamily="34" charset="0"/>
              </a:rPr>
              <a:t> ID </a:t>
            </a:r>
            <a:r>
              <a:rPr lang="en-US" sz="880" dirty="0" err="1">
                <a:solidFill>
                  <a:schemeClr val="tx1"/>
                </a:solidFill>
                <a:latin typeface="Liberation Sans" panose="020B0604020202020204" pitchFamily="34" charset="0"/>
                <a:cs typeface="Liberation Sans" panose="020B0604020202020204" pitchFamily="34" charset="0"/>
              </a:rPr>
              <a:t>değeri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üreten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büyük</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bir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entropiye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sahip</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olan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sunucu</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taraflı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güvenli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gömülü</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bir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oturum</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yöneticisi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kullanılmalıdır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Oturum</a:t>
            </a:r>
            <a:r>
              <a:rPr lang="en-US" sz="880" dirty="0">
                <a:solidFill>
                  <a:schemeClr val="tx1"/>
                </a:solidFill>
                <a:latin typeface="Liberation Sans" panose="020B0604020202020204" pitchFamily="34" charset="0"/>
                <a:cs typeface="Liberation Sans" panose="020B0604020202020204" pitchFamily="34" charset="0"/>
              </a:rPr>
              <a:t> ID </a:t>
            </a:r>
            <a:r>
              <a:rPr lang="en-US" sz="880" dirty="0" err="1">
                <a:solidFill>
                  <a:schemeClr val="tx1"/>
                </a:solidFill>
                <a:latin typeface="Liberation Sans" panose="020B0604020202020204" pitchFamily="34" charset="0"/>
                <a:cs typeface="Liberation Sans" panose="020B0604020202020204" pitchFamily="34" charset="0"/>
              </a:rPr>
              <a:t>değerleri</a:t>
            </a:r>
            <a:r>
              <a:rPr lang="en-US" sz="880" dirty="0">
                <a:solidFill>
                  <a:schemeClr val="tx1"/>
                </a:solidFill>
                <a:latin typeface="Liberation Sans" panose="020B0604020202020204" pitchFamily="34" charset="0"/>
                <a:cs typeface="Liberation Sans" panose="020B0604020202020204" pitchFamily="34" charset="0"/>
              </a:rPr>
              <a:t> URL </a:t>
            </a:r>
            <a:r>
              <a:rPr lang="en-US" sz="880" dirty="0" err="1">
                <a:solidFill>
                  <a:schemeClr val="tx1"/>
                </a:solidFill>
                <a:latin typeface="Liberation Sans" panose="020B0604020202020204" pitchFamily="34" charset="0"/>
                <a:cs typeface="Liberation Sans" panose="020B0604020202020204" pitchFamily="34" charset="0"/>
              </a:rPr>
              <a:t>üzerinde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olmamalı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güvenli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bir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şekilde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saklanmalı</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çıkış</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yapıldıktan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belirli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bir</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süre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hareketsiz</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kaldıktan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ve</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geçerlilik</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süresi</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dolduktan</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a:solidFill>
                  <a:schemeClr val="tx1"/>
                </a:solidFill>
                <a:latin typeface="Liberation Sans" panose="020B0604020202020204" pitchFamily="34" charset="0"/>
                <a:cs typeface="Liberation Sans" panose="020B0604020202020204" pitchFamily="34" charset="0"/>
              </a:rPr>
              <a:t>sonra</a:t>
            </a:r>
            <a:r>
              <a:rPr lang="en-US" sz="880" dirty="0">
                <a:solidFill>
                  <a:schemeClr val="tx1"/>
                </a:solidFill>
                <a:latin typeface="Liberation Sans" panose="020B0604020202020204" pitchFamily="34" charset="0"/>
                <a:cs typeface="Liberation Sans" panose="020B0604020202020204" pitchFamily="34" charset="0"/>
              </a:rPr>
              <a:t> </a:t>
            </a:r>
            <a:r>
              <a:rPr lang="en-US" sz="880" dirty="0" err="1" smtClean="0">
                <a:solidFill>
                  <a:schemeClr val="tx1"/>
                </a:solidFill>
                <a:latin typeface="Liberation Sans" panose="020B0604020202020204" pitchFamily="34" charset="0"/>
                <a:cs typeface="Liberation Sans" panose="020B0604020202020204" pitchFamily="34" charset="0"/>
              </a:rPr>
              <a:t>sonlandırılmalıdır</a:t>
            </a:r>
            <a:r>
              <a:rPr lang="en-US" sz="880" dirty="0" smtClean="0">
                <a:solidFill>
                  <a:schemeClr val="tx1"/>
                </a:solidFill>
                <a:latin typeface="Liberation Sans" panose="020B0604020202020204" pitchFamily="34" charset="0"/>
                <a:cs typeface="Liberation Sans" panose="020B0604020202020204" pitchFamily="34" charset="0"/>
              </a:rPr>
              <a:t>.</a:t>
            </a:r>
            <a:endParaRPr lang="en-US" sz="880"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err="1" smtClean="0">
                <a:latin typeface="Exo 2" panose="00000500000000000000" pitchFamily="2" charset="0"/>
              </a:rPr>
              <a:t>Yetersiz</a:t>
            </a:r>
            <a:r>
              <a:rPr lang="en-US" dirty="0" smtClean="0">
                <a:latin typeface="Exo 2" panose="00000500000000000000" pitchFamily="2" charset="0"/>
              </a:rPr>
              <a:t> </a:t>
            </a:r>
            <a:r>
              <a:rPr lang="en-US" dirty="0" err="1" smtClean="0">
                <a:latin typeface="Exo 2" panose="00000500000000000000" pitchFamily="2" charset="0"/>
              </a:rPr>
              <a:t>Kimlik</a:t>
            </a:r>
            <a:r>
              <a:rPr lang="en-US" dirty="0" smtClean="0">
                <a:latin typeface="Exo 2" panose="00000500000000000000" pitchFamily="2" charset="0"/>
              </a:rPr>
              <a:t> </a:t>
            </a:r>
            <a:r>
              <a:rPr lang="en-US" dirty="0" err="1" smtClean="0">
                <a:latin typeface="Exo 2" panose="00000500000000000000" pitchFamily="2" charset="0"/>
              </a:rPr>
              <a:t>Doğrulama</a:t>
            </a:r>
            <a:endParaRPr lang="en-US" dirty="0">
              <a:latin typeface="Exo 2" panose="00000500000000000000" pitchFamily="2" charset="0"/>
            </a:endParaRPr>
          </a:p>
        </p:txBody>
      </p:sp>
      <p:graphicFrame>
        <p:nvGraphicFramePr>
          <p:cNvPr id="9" name="Tabelle 33"/>
          <p:cNvGraphicFramePr>
            <a:graphicFrameLocks noGrp="1"/>
          </p:cNvGraphicFramePr>
          <p:nvPr>
            <p:extLst>
              <p:ext uri="{D42A27DB-BD31-4B8C-83A1-F6EECF244321}">
                <p14:modId xmlns:p14="http://schemas.microsoft.com/office/powerpoint/2010/main" val="310037749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err="1" smtClean="0">
                          <a:solidFill>
                            <a:srgbClr val="FFFFFF"/>
                          </a:solidFill>
                          <a:latin typeface="Liberation Sans" panose="020B0604020202020204"/>
                          <a:cs typeface="Liberation Sans" panose="020B0604020202020204" pitchFamily="34" charset="0"/>
                        </a:rPr>
                        <a:t>İstismar</a:t>
                      </a:r>
                      <a:r>
                        <a:rPr lang="en-US" sz="1000" b="1" dirty="0" smtClean="0">
                          <a:solidFill>
                            <a:srgbClr val="FFFFFF"/>
                          </a:solidFill>
                          <a:latin typeface="Liberation Sans" panose="020B0604020202020204"/>
                          <a:cs typeface="Liberation Sans" panose="020B0604020202020204" pitchFamily="34" charset="0"/>
                        </a:rPr>
                        <a:t> </a:t>
                      </a:r>
                      <a:r>
                        <a:rPr lang="en-US" sz="1000" b="1" dirty="0" err="1" smtClean="0">
                          <a:solidFill>
                            <a:srgbClr val="FFFFFF"/>
                          </a:solidFill>
                          <a:latin typeface="Liberation Sans" panose="020B0604020202020204"/>
                          <a:cs typeface="Liberation Sans" panose="020B0604020202020204" pitchFamily="34" charset="0"/>
                        </a:rPr>
                        <a:t>Edil</a:t>
                      </a:r>
                      <a:r>
                        <a:rPr lang="en-US" sz="1000" b="1" dirty="0" smtClean="0">
                          <a:solidFill>
                            <a:srgbClr val="FFFFFF"/>
                          </a:solidFill>
                          <a:latin typeface="Liberation Sans" panose="020B0604020202020204"/>
                          <a:cs typeface="Liberation Sans" panose="020B0604020202020204" pitchFamily="34" charset="0"/>
                        </a:rPr>
                        <a:t>.:</a:t>
                      </a:r>
                      <a:r>
                        <a:rPr lang="en-US" sz="1000" b="1"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smtClean="0">
                          <a:solidFill>
                            <a:schemeClr val="tx1"/>
                          </a:solidFill>
                          <a:latin typeface="Liberation Sans" panose="020B0604020202020204"/>
                          <a:cs typeface="Liberation Sans" panose="020B0604020202020204" pitchFamily="34" charset="0"/>
                        </a:rPr>
                        <a:t>Yaygınlık</a:t>
                      </a:r>
                      <a:r>
                        <a:rPr lang="en-US" sz="1000" b="1" baseline="0" dirty="0" smtClean="0">
                          <a:solidFill>
                            <a:schemeClr val="tx1"/>
                          </a:solidFill>
                          <a:latin typeface="Liberation Sans" panose="020B0604020202020204"/>
                          <a:cs typeface="Liberation Sans" panose="020B0604020202020204" pitchFamily="34" charset="0"/>
                        </a:rPr>
                        <a:t>:</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err="1" smtClean="0">
                          <a:solidFill>
                            <a:schemeClr val="tx1"/>
                          </a:solidFill>
                          <a:latin typeface="Liberation Sans" panose="020B0604020202020204"/>
                          <a:cs typeface="Liberation Sans" panose="020B0604020202020204" pitchFamily="34" charset="0"/>
                        </a:rPr>
                        <a:t>Tespit</a:t>
                      </a:r>
                      <a:r>
                        <a:rPr lang="en-US" sz="1000" b="1" dirty="0" smtClean="0">
                          <a:solidFill>
                            <a:schemeClr val="tx1"/>
                          </a:solidFill>
                          <a:latin typeface="Liberation Sans" panose="020B0604020202020204"/>
                          <a:cs typeface="Liberation Sans" panose="020B0604020202020204" pitchFamily="34" charset="0"/>
                        </a:rPr>
                        <a:t> </a:t>
                      </a:r>
                      <a:r>
                        <a:rPr lang="en-US" sz="1000" b="1" dirty="0" err="1" smtClean="0">
                          <a:solidFill>
                            <a:schemeClr val="tx1"/>
                          </a:solidFill>
                          <a:latin typeface="Liberation Sans" panose="020B0604020202020204"/>
                          <a:cs typeface="Liberation Sans" panose="020B0604020202020204" pitchFamily="34" charset="0"/>
                        </a:rPr>
                        <a:t>Edilebilirlik</a:t>
                      </a:r>
                      <a:r>
                        <a:rPr lang="en-US" sz="1000" b="1" dirty="0" smtClean="0">
                          <a:solidFill>
                            <a:schemeClr val="tx1"/>
                          </a:solidFill>
                          <a:latin typeface="Liberation Sans" panose="020B0604020202020204"/>
                          <a:cs typeface="Liberation Sans" panose="020B0604020202020204" pitchFamily="34" charset="0"/>
                        </a:rPr>
                        <a:t>:</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smtClean="0">
                          <a:solidFill>
                            <a:srgbClr val="FFFFFF"/>
                          </a:solidFill>
                          <a:latin typeface="Liberation Sans" panose="020B0604020202020204"/>
                          <a:cs typeface="Liberation Sans" panose="020B0604020202020204" pitchFamily="34" charset="0"/>
                        </a:rPr>
                        <a:t>Teknik</a:t>
                      </a:r>
                      <a:r>
                        <a:rPr lang="en-US" sz="1000" b="1" baseline="0" dirty="0" smtClean="0">
                          <a:solidFill>
                            <a:srgbClr val="FFFFFF"/>
                          </a:solidFill>
                          <a:latin typeface="Liberation Sans" panose="020B0604020202020204"/>
                          <a:cs typeface="Liberation Sans" panose="020B0604020202020204" pitchFamily="34" charset="0"/>
                        </a:rPr>
                        <a:t>:</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err="1" smtClean="0">
                          <a:ln>
                            <a:noFill/>
                          </a:ln>
                          <a:solidFill>
                            <a:srgbClr val="000000"/>
                          </a:solidFill>
                          <a:latin typeface="Liberation Sans" panose="020B0604020202020204" pitchFamily="34" charset="0"/>
                          <a:cs typeface="Liberation Sans" panose="020B0604020202020204" pitchFamily="34" charset="0"/>
                        </a:rPr>
                        <a:t>Saldırganlar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yüz</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milyonlarca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geçerli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kullanıcı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adı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parola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kombinasyonlarına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varsayılan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yönetici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hesap</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listelerine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otomatize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kaba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kuvvet</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ve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sözlük</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saldırısı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araçlarına</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sahiptir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Oturum</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yönetimi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saldırıları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özellikle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süresi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dolmayan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oturum</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anahtarları</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ile</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yapılan</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saldırılar</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iyi</a:t>
                      </a:r>
                      <a:r>
                        <a:rPr lang="en-US" sz="900" dirty="0" smtClean="0">
                          <a:ln>
                            <a:noFill/>
                          </a:ln>
                          <a:solidFill>
                            <a:srgbClr val="000000"/>
                          </a:solidFill>
                          <a:latin typeface="Liberation Sans" panose="020B0604020202020204" pitchFamily="34" charset="0"/>
                          <a:cs typeface="Liberation Sans" panose="020B0604020202020204" pitchFamily="34" charset="0"/>
                        </a:rPr>
                        <a:t> </a:t>
                      </a:r>
                      <a:r>
                        <a:rPr lang="en-US" sz="900" dirty="0" err="1" smtClean="0">
                          <a:ln>
                            <a:noFill/>
                          </a:ln>
                          <a:solidFill>
                            <a:srgbClr val="000000"/>
                          </a:solidFill>
                          <a:latin typeface="Liberation Sans" panose="020B0604020202020204" pitchFamily="34" charset="0"/>
                          <a:cs typeface="Liberation Sans" panose="020B0604020202020204" pitchFamily="34" charset="0"/>
                        </a:rPr>
                        <a:t>bilinmektedir</a:t>
                      </a:r>
                      <a:r>
                        <a:rPr lang="en-US" sz="900" dirty="0" smtClean="0">
                          <a:ln>
                            <a:noFill/>
                          </a:ln>
                          <a:solidFill>
                            <a:srgbClr val="000000"/>
                          </a:solidFill>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err="1" smtClean="0">
                          <a:latin typeface="Liberation Sans" panose="020B0604020202020204" pitchFamily="34" charset="0"/>
                          <a:cs typeface="Liberation Sans" panose="020B0604020202020204" pitchFamily="34" charset="0"/>
                        </a:rPr>
                        <a:t>Yetersiz</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kimlik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doğrulama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açıklıkları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pek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çok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kimlik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erişim</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kontrollerinin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tasarım</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uygulamasından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dolayı</a:t>
                      </a:r>
                      <a:r>
                        <a:rPr lang="en-US" sz="900" dirty="0" smtClean="0">
                          <a:latin typeface="Liberation Sans" panose="020B0604020202020204" pitchFamily="34" charset="0"/>
                          <a:cs typeface="Liberation Sans" panose="020B0604020202020204" pitchFamily="34" charset="0"/>
                        </a:rPr>
                        <a:t> son </a:t>
                      </a:r>
                      <a:r>
                        <a:rPr lang="en-US" sz="900" dirty="0" err="1" smtClean="0">
                          <a:latin typeface="Liberation Sans" panose="020B0604020202020204" pitchFamily="34" charset="0"/>
                          <a:cs typeface="Liberation Sans" panose="020B0604020202020204" pitchFamily="34" charset="0"/>
                        </a:rPr>
                        <a:t>derece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yaygındır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Oturum</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yönetimi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kimlik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doğrulamanın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erişim</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kontrollerinin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temel</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taşıdır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durum </a:t>
                      </a:r>
                      <a:r>
                        <a:rPr lang="en-US" sz="900" dirty="0" err="1" smtClean="0">
                          <a:latin typeface="Liberation Sans" panose="020B0604020202020204" pitchFamily="34" charset="0"/>
                          <a:cs typeface="Liberation Sans" panose="020B0604020202020204" pitchFamily="34" charset="0"/>
                        </a:rPr>
                        <a:t>tutan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tüm</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uygulamalarda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bulunmaktadır</a:t>
                      </a:r>
                      <a:r>
                        <a:rPr lang="en-US" sz="900" dirty="0" smtClean="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err="1" smtClean="0">
                          <a:latin typeface="Liberation Sans" panose="020B0604020202020204" pitchFamily="34" charset="0"/>
                          <a:cs typeface="Liberation Sans" panose="020B0604020202020204" pitchFamily="34" charset="0"/>
                        </a:rPr>
                        <a:t>Saldırganlar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yetersiz</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kimlik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doğrulama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açıklıklarını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kendileri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tespit</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edebilmekte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parola</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listeleri</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içeren</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otomatize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araçları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ve</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sözlük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saldırılarını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kullanarak</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bunları</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istismar</a:t>
                      </a:r>
                      <a:r>
                        <a:rPr lang="en-US" sz="900" dirty="0" smtClean="0">
                          <a:latin typeface="Liberation Sans" panose="020B0604020202020204" pitchFamily="34" charset="0"/>
                          <a:cs typeface="Liberation Sans" panose="020B0604020202020204" pitchFamily="34" charset="0"/>
                        </a:rPr>
                        <a:t> </a:t>
                      </a:r>
                      <a:r>
                        <a:rPr lang="en-US" sz="900" dirty="0" err="1" smtClean="0">
                          <a:latin typeface="Liberation Sans" panose="020B0604020202020204" pitchFamily="34" charset="0"/>
                          <a:cs typeface="Liberation Sans" panose="020B0604020202020204" pitchFamily="34" charset="0"/>
                        </a:rPr>
                        <a:t>etmektedirler</a:t>
                      </a:r>
                      <a:r>
                        <a:rPr lang="en-US" sz="900" dirty="0" smtClean="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err="1" smtClean="0">
                          <a:solidFill>
                            <a:srgbClr val="000000"/>
                          </a:solidFill>
                          <a:latin typeface="Liberation Sans" panose="020B0604020202020204" pitchFamily="34" charset="0"/>
                        </a:rPr>
                        <a:t>Saldırganlar</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sistemi</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ele</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geçirmek</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için</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sadece</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birkaç</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hesaba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veya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bir</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tane</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yönetici</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hesabına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erişmek</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zorundadır</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Uygulamanın</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alanına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bağlı</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olarak</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bu</a:t>
                      </a:r>
                      <a:r>
                        <a:rPr lang="en-US" sz="900" b="0" i="0" u="none" strike="noStrike" noProof="0" dirty="0" smtClean="0">
                          <a:solidFill>
                            <a:srgbClr val="000000"/>
                          </a:solidFill>
                          <a:latin typeface="Liberation Sans" panose="020B0604020202020204" pitchFamily="34" charset="0"/>
                        </a:rPr>
                        <a:t> durum </a:t>
                      </a:r>
                      <a:r>
                        <a:rPr lang="en-US" sz="900" b="0" i="0" u="none" strike="noStrike" noProof="0" dirty="0" err="1" smtClean="0">
                          <a:solidFill>
                            <a:srgbClr val="000000"/>
                          </a:solidFill>
                          <a:latin typeface="Liberation Sans" panose="020B0604020202020204" pitchFamily="34" charset="0"/>
                        </a:rPr>
                        <a:t>kara</a:t>
                      </a:r>
                      <a:r>
                        <a:rPr lang="en-US" sz="900" b="0" i="0" u="none" strike="noStrike" noProof="0" dirty="0" smtClean="0">
                          <a:solidFill>
                            <a:srgbClr val="000000"/>
                          </a:solidFill>
                          <a:latin typeface="Liberation Sans" panose="020B0604020202020204" pitchFamily="34" charset="0"/>
                        </a:rPr>
                        <a:t> para </a:t>
                      </a:r>
                      <a:r>
                        <a:rPr lang="en-US" sz="900" b="0" i="0" u="none" strike="noStrike" noProof="0" dirty="0" err="1" smtClean="0">
                          <a:solidFill>
                            <a:srgbClr val="000000"/>
                          </a:solidFill>
                          <a:latin typeface="Liberation Sans" panose="020B0604020202020204" pitchFamily="34" charset="0"/>
                        </a:rPr>
                        <a:t>aklamaya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sosyal</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güvenlik</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dolandırıcılığına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ve</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kimlik</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hırsızlığına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izin</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verebilir</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veya</a:t>
                      </a:r>
                      <a:r>
                        <a:rPr lang="en-US" sz="900" b="0" i="0" u="none" strike="noStrike" noProof="0" dirty="0" smtClean="0">
                          <a:solidFill>
                            <a:srgbClr val="000000"/>
                          </a:solidFill>
                          <a:latin typeface="Liberation Sans" panose="020B0604020202020204" pitchFamily="34" charset="0"/>
                        </a:rPr>
                        <a:t> son </a:t>
                      </a:r>
                      <a:r>
                        <a:rPr lang="en-US" sz="900" b="0" i="0" u="none" strike="noStrike" noProof="0" dirty="0" err="1" smtClean="0">
                          <a:solidFill>
                            <a:srgbClr val="000000"/>
                          </a:solidFill>
                          <a:latin typeface="Liberation Sans" panose="020B0604020202020204" pitchFamily="34" charset="0"/>
                        </a:rPr>
                        <a:t>derece</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hassas</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olan</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ve</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yasal</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olarak</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korunan</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bilgileri</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ifşa</a:t>
                      </a:r>
                      <a:r>
                        <a:rPr lang="en-US" sz="900" b="0" i="0" u="none" strike="noStrike" noProof="0" dirty="0" smtClean="0">
                          <a:solidFill>
                            <a:srgbClr val="000000"/>
                          </a:solidFill>
                          <a:latin typeface="Liberation Sans" panose="020B0604020202020204" pitchFamily="34" charset="0"/>
                        </a:rPr>
                        <a:t> </a:t>
                      </a:r>
                      <a:r>
                        <a:rPr lang="en-US" sz="900" b="0" i="0" u="none" strike="noStrike" noProof="0" dirty="0" err="1" smtClean="0">
                          <a:solidFill>
                            <a:srgbClr val="000000"/>
                          </a:solidFill>
                          <a:latin typeface="Liberation Sans" panose="020B0604020202020204" pitchFamily="34" charset="0"/>
                        </a:rPr>
                        <a:t>edebilir</a:t>
                      </a:r>
                      <a:r>
                        <a:rPr lang="en-US" sz="900" b="0" i="0" u="none" strike="noStrike" noProof="0" dirty="0" smtClean="0">
                          <a:solidFill>
                            <a:srgbClr val="000000"/>
                          </a:solidFill>
                          <a:latin typeface="Liberation Sans" panose="020B0604020202020204" pitchFamily="34" charset="0"/>
                        </a:rPr>
                        <a:t>.</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TotalTime>
  <Words>12212</Words>
  <Application>Microsoft Office PowerPoint</Application>
  <PresentationFormat>A4 Paper (210x297 mm)</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İçindekiler</vt:lpstr>
      <vt:lpstr>Önsöz</vt:lpstr>
      <vt:lpstr>Giriş</vt:lpstr>
      <vt:lpstr>Sürüm Notları</vt:lpstr>
      <vt:lpstr>Uygulama Güvenliği Riskleri</vt:lpstr>
      <vt:lpstr>OWASP İlk 10 Uygulama Güvenliği Riskleri – 2017 </vt:lpstr>
      <vt:lpstr>Enjeksiyon</vt:lpstr>
      <vt:lpstr>Yetersiz Kimlik Doğrulama</vt:lpstr>
      <vt:lpstr>Hassas Bilgi İfşası</vt:lpstr>
      <vt:lpstr>XML Dış Varlıkları (XXE)</vt:lpstr>
      <vt:lpstr>Yetersiz Erişim Kontrolü</vt:lpstr>
      <vt:lpstr>Yanlış Güvenlik Yapılandırması</vt:lpstr>
      <vt:lpstr>Siteler Arası Betik Çalıştırma (XSS)</vt:lpstr>
      <vt:lpstr>Güvensiz Ters Serileştirme</vt:lpstr>
      <vt:lpstr>Bilinen Açıklık İçeren Bileşen Kullanımı</vt:lpstr>
      <vt:lpstr>Yetersiz Loglama &amp; İzleme</vt:lpstr>
      <vt:lpstr>Geliştiriciler için Bir Sonraki Adım</vt:lpstr>
      <vt:lpstr>Güvenlik Testi Ekipleri için Bir Sonraki Adım</vt:lpstr>
      <vt:lpstr>Kurumlar için Bir Sonraki Adım</vt:lpstr>
      <vt:lpstr>Uygulama Yöneticileri için Bir Sonraki Adım</vt:lpstr>
      <vt:lpstr>Riskler Hakkında Not</vt:lpstr>
      <vt:lpstr>Risk Faktörleri Hakkında Detaylar</vt:lpstr>
      <vt:lpstr>Veri Metadolojisi ve Veriler</vt:lpstr>
      <vt:lpstr>Teşekkürler</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Windows User</cp:lastModifiedBy>
  <cp:revision>2069</cp:revision>
  <cp:lastPrinted>2017-11-16T20:35:31Z</cp:lastPrinted>
  <dcterms:created xsi:type="dcterms:W3CDTF">2009-08-17T12:51:41Z</dcterms:created>
  <dcterms:modified xsi:type="dcterms:W3CDTF">2018-04-25T20:42:03Z</dcterms:modified>
  <cp:contentStatus>RC2_RCC1</cp:contentStatus>
</cp:coreProperties>
</file>