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78" r:id="rId5"/>
    <p:sldId id="279" r:id="rId6"/>
    <p:sldId id="280" r:id="rId7"/>
    <p:sldId id="281" r:id="rId8"/>
    <p:sldId id="282" r:id="rId9"/>
    <p:sldId id="283" r:id="rId10"/>
    <p:sldId id="284" r:id="rId11"/>
    <p:sldId id="285" r:id="rId12"/>
    <p:sldId id="286" r:id="rId13"/>
    <p:sldId id="287" r:id="rId14"/>
    <p:sldId id="288"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10/7/2023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8566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3346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0246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9945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045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6515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6159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448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3433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2724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10/7/2023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10/7/2023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Personal Key Indicators of Heart Disease</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70000" lnSpcReduction="20000"/>
          </a:bodyPr>
          <a:lstStyle/>
          <a:p>
            <a:pPr algn="l"/>
            <a:r>
              <a:rPr lang="en-US" sz="2300" dirty="0"/>
              <a:t>C KAUSTUBH</a:t>
            </a:r>
          </a:p>
          <a:p>
            <a:pPr algn="l"/>
            <a:r>
              <a:rPr lang="en-US" dirty="0"/>
              <a:t>SME : RAKSHITH RAMPRASAD</a:t>
            </a:r>
          </a:p>
          <a:p>
            <a:pPr algn="l"/>
            <a:r>
              <a:rPr lang="en-US" sz="2300" dirty="0"/>
              <a:t>           </a:t>
            </a:r>
            <a:r>
              <a:rPr lang="en-US" sz="2300" b="1" u="sng" dirty="0"/>
              <a:t>(THE MESSIAH )</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Process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r>
              <a:rPr lang="en-US" sz="2400" dirty="0"/>
              <a:t>We used two machine learning models , Decision Tree Classifier and Random Forest Classifier.</a:t>
            </a:r>
          </a:p>
          <a:p>
            <a:r>
              <a:rPr lang="en-US" sz="2400" dirty="0"/>
              <a:t>We prepared two variations for the models, with and without class imbalance handling.</a:t>
            </a:r>
          </a:p>
          <a:p>
            <a:r>
              <a:rPr lang="en-US" sz="2400" dirty="0"/>
              <a:t>The Results were as follows.</a:t>
            </a:r>
          </a:p>
        </p:txBody>
      </p:sp>
      <p:sp>
        <p:nvSpPr>
          <p:cNvPr id="4" name="Title 1">
            <a:extLst>
              <a:ext uri="{FF2B5EF4-FFF2-40B4-BE49-F238E27FC236}">
                <a16:creationId xmlns:a16="http://schemas.microsoft.com/office/drawing/2014/main" id="{15801F06-914D-4918-7930-09897AB9D39D}"/>
              </a:ext>
            </a:extLst>
          </p:cNvPr>
          <p:cNvSpPr txBox="1">
            <a:spLocks/>
          </p:cNvSpPr>
          <p:nvPr/>
        </p:nvSpPr>
        <p:spPr>
          <a:xfrm>
            <a:off x="114210" y="341790"/>
            <a:ext cx="5973168" cy="1238260"/>
          </a:xfrm>
          <a:prstGeom prst="rect">
            <a:avLst/>
          </a:prstGeom>
          <a:effectLst>
            <a:outerShdw blurRad="25400" dir="17880000">
              <a:srgbClr val="000000">
                <a:alpha val="46000"/>
              </a:srgbClr>
            </a:outerShdw>
          </a:effectLst>
        </p:spPr>
        <p:txBody>
          <a:bodyPr vert="horz" lIns="91440" tIns="45720" rIns="91440" bIns="45720" rtlCol="0" anchor="b">
            <a:normAutofit fontScale="40000" lnSpcReduction="2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400" dirty="0">
                <a:solidFill>
                  <a:schemeClr val="accent1">
                    <a:lumMod val="60000"/>
                    <a:lumOff val="40000"/>
                  </a:schemeClr>
                </a:solidFill>
              </a:rPr>
              <a:t>RandomForestClassifier: Using GridSearchCv(with Hyperparameter Tuning)</a:t>
            </a:r>
          </a:p>
          <a:p>
            <a:pPr algn="l"/>
            <a:r>
              <a:rPr lang="en-US" sz="4400" dirty="0">
                <a:solidFill>
                  <a:schemeClr val="accent1">
                    <a:lumMod val="60000"/>
                    <a:lumOff val="40000"/>
                  </a:schemeClr>
                </a:solidFill>
              </a:rPr>
              <a:t>(Without Handling Imbalance):</a:t>
            </a:r>
          </a:p>
          <a:p>
            <a:pPr algn="l"/>
            <a:r>
              <a:rPr lang="en-US" sz="3200" dirty="0">
                <a:solidFill>
                  <a:schemeClr val="accent1">
                    <a:lumMod val="60000"/>
                    <a:lumOff val="40000"/>
                  </a:schemeClr>
                </a:solidFill>
              </a:rPr>
              <a:t> </a:t>
            </a:r>
            <a:r>
              <a:rPr lang="en-US" b="0" i="0" dirty="0">
                <a:solidFill>
                  <a:srgbClr val="FF0000"/>
                </a:solidFill>
                <a:effectLst/>
                <a:latin typeface="Courier New" panose="02070309020205020404" pitchFamily="49" charset="0"/>
              </a:rPr>
              <a:t>0.909800 using {'</a:t>
            </a:r>
            <a:r>
              <a:rPr lang="en-US" b="0" i="0" dirty="0" err="1">
                <a:solidFill>
                  <a:srgbClr val="FF0000"/>
                </a:solidFill>
                <a:effectLst/>
                <a:latin typeface="Courier New" panose="02070309020205020404" pitchFamily="49" charset="0"/>
              </a:rPr>
              <a:t>max_depth</a:t>
            </a:r>
            <a:r>
              <a:rPr lang="en-US" b="0" i="0" dirty="0">
                <a:solidFill>
                  <a:srgbClr val="FF0000"/>
                </a:solidFill>
                <a:effectLst/>
                <a:latin typeface="Courier New" panose="02070309020205020404" pitchFamily="49" charset="0"/>
              </a:rPr>
              <a:t>': 4, '</a:t>
            </a:r>
            <a:r>
              <a:rPr lang="en-US" b="0" i="0" dirty="0" err="1">
                <a:solidFill>
                  <a:srgbClr val="FF0000"/>
                </a:solidFill>
                <a:effectLst/>
                <a:latin typeface="Courier New" panose="02070309020205020404" pitchFamily="49" charset="0"/>
              </a:rPr>
              <a:t>max_features</a:t>
            </a:r>
            <a:r>
              <a:rPr lang="en-US" b="0" i="0" dirty="0">
                <a:solidFill>
                  <a:srgbClr val="FF0000"/>
                </a:solidFill>
                <a:effectLst/>
                <a:latin typeface="Courier New" panose="02070309020205020404" pitchFamily="49" charset="0"/>
              </a:rPr>
              <a:t>': 5}</a:t>
            </a:r>
            <a:endParaRPr lang="en-US" dirty="0">
              <a:solidFill>
                <a:srgbClr val="FF0000"/>
              </a:solidFill>
            </a:endParaRPr>
          </a:p>
        </p:txBody>
      </p:sp>
      <p:sp>
        <p:nvSpPr>
          <p:cNvPr id="5" name="Title 1">
            <a:extLst>
              <a:ext uri="{FF2B5EF4-FFF2-40B4-BE49-F238E27FC236}">
                <a16:creationId xmlns:a16="http://schemas.microsoft.com/office/drawing/2014/main" id="{C4CE6C59-A877-6F62-47AF-9D8AC9A9FB37}"/>
              </a:ext>
            </a:extLst>
          </p:cNvPr>
          <p:cNvSpPr txBox="1">
            <a:spLocks/>
          </p:cNvSpPr>
          <p:nvPr/>
        </p:nvSpPr>
        <p:spPr>
          <a:xfrm>
            <a:off x="114210" y="2523564"/>
            <a:ext cx="5973168" cy="1238260"/>
          </a:xfrm>
          <a:prstGeom prst="rect">
            <a:avLst/>
          </a:prstGeom>
          <a:effectLst>
            <a:outerShdw blurRad="25400" dir="17880000">
              <a:srgbClr val="000000">
                <a:alpha val="46000"/>
              </a:srgbClr>
            </a:outerShdw>
          </a:effectLst>
        </p:spPr>
        <p:txBody>
          <a:bodyPr vert="horz" lIns="91440" tIns="45720" rIns="91440" bIns="45720" rtlCol="0" anchor="b">
            <a:normAutofit fontScale="40000" lnSpcReduction="2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400" dirty="0">
                <a:solidFill>
                  <a:schemeClr val="accent1">
                    <a:lumMod val="60000"/>
                    <a:lumOff val="40000"/>
                  </a:schemeClr>
                </a:solidFill>
              </a:rPr>
              <a:t>RandomForestClassifier: (without Hyperparameter Tuning)(With Class Imbalance Handling):</a:t>
            </a:r>
          </a:p>
          <a:p>
            <a:pPr algn="l"/>
            <a:r>
              <a:rPr lang="en-US" sz="3200" dirty="0">
                <a:solidFill>
                  <a:schemeClr val="accent1">
                    <a:lumMod val="60000"/>
                    <a:lumOff val="40000"/>
                  </a:schemeClr>
                </a:solidFill>
              </a:rPr>
              <a:t> </a:t>
            </a:r>
            <a:r>
              <a:rPr lang="en-IN" sz="4500" dirty="0">
                <a:solidFill>
                  <a:srgbClr val="FF0000"/>
                </a:solidFill>
                <a:effectLst/>
                <a:latin typeface="Courier New" panose="02070309020205020404" pitchFamily="49" charset="0"/>
              </a:rPr>
              <a:t>Train Score : 0.9979304515113534 Test Score : 0.9671276998863205 accuracy : 96.71276998863205 (411684, 17) (411684,)</a:t>
            </a:r>
            <a:endParaRPr lang="en-US" sz="4500" dirty="0">
              <a:solidFill>
                <a:srgbClr val="FF0000"/>
              </a:solidFill>
              <a:effectLst/>
              <a:latin typeface="Courier New" panose="02070309020205020404" pitchFamily="49" charset="0"/>
            </a:endParaRPr>
          </a:p>
        </p:txBody>
      </p:sp>
      <p:sp>
        <p:nvSpPr>
          <p:cNvPr id="7" name="Title 1">
            <a:extLst>
              <a:ext uri="{FF2B5EF4-FFF2-40B4-BE49-F238E27FC236}">
                <a16:creationId xmlns:a16="http://schemas.microsoft.com/office/drawing/2014/main" id="{66DC86AF-C58D-6A7C-2D31-84C267C8D875}"/>
              </a:ext>
            </a:extLst>
          </p:cNvPr>
          <p:cNvSpPr txBox="1">
            <a:spLocks/>
          </p:cNvSpPr>
          <p:nvPr/>
        </p:nvSpPr>
        <p:spPr>
          <a:xfrm>
            <a:off x="52794" y="4881244"/>
            <a:ext cx="5973168" cy="1238260"/>
          </a:xfrm>
          <a:prstGeom prst="rect">
            <a:avLst/>
          </a:prstGeom>
          <a:effectLst>
            <a:outerShdw blurRad="25400" dir="17880000">
              <a:srgbClr val="000000">
                <a:alpha val="46000"/>
              </a:srgbClr>
            </a:outerShdw>
          </a:effectLst>
        </p:spPr>
        <p:txBody>
          <a:bodyPr vert="horz" lIns="91440" tIns="45720" rIns="91440" bIns="45720" rtlCol="0" anchor="b">
            <a:normAutofit fontScale="92500" lnSpcReduction="2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dirty="0" err="1">
                <a:solidFill>
                  <a:schemeClr val="accent1">
                    <a:lumMod val="60000"/>
                    <a:lumOff val="40000"/>
                  </a:schemeClr>
                </a:solidFill>
              </a:rPr>
              <a:t>DecisionTreeClassifier</a:t>
            </a:r>
            <a:r>
              <a:rPr lang="en-US" sz="2400" dirty="0">
                <a:solidFill>
                  <a:schemeClr val="accent1">
                    <a:lumMod val="60000"/>
                    <a:lumOff val="40000"/>
                  </a:schemeClr>
                </a:solidFill>
              </a:rPr>
              <a:t> (without Hyperparameter Tuning)(With Class Imbalance Handling):</a:t>
            </a:r>
          </a:p>
          <a:p>
            <a:pPr algn="l"/>
            <a:r>
              <a:rPr lang="en-IN" sz="2000" dirty="0">
                <a:solidFill>
                  <a:srgbClr val="FF0000"/>
                </a:solidFill>
                <a:effectLst/>
                <a:latin typeface="Courier New" panose="02070309020205020404" pitchFamily="49" charset="0"/>
              </a:rPr>
              <a:t>Train Score : 0.9979304515113534 Test Score : 0.9506441834028041 accuracy : 95.06441834028041 (411684, 17) (411684,)</a:t>
            </a:r>
            <a:endParaRPr lang="en-US" sz="2000" dirty="0">
              <a:solidFill>
                <a:srgbClr val="FF0000"/>
              </a:solidFill>
              <a:effectLst/>
              <a:latin typeface="Courier New" panose="02070309020205020404" pitchFamily="49" charset="0"/>
            </a:endParaRPr>
          </a:p>
        </p:txBody>
      </p:sp>
    </p:spTree>
    <p:extLst>
      <p:ext uri="{BB962C8B-B14F-4D97-AF65-F5344CB8AC3E}">
        <p14:creationId xmlns:p14="http://schemas.microsoft.com/office/powerpoint/2010/main" val="1532027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891528" y="791572"/>
            <a:ext cx="4538124" cy="970450"/>
          </a:xfrm>
        </p:spPr>
        <p:txBody>
          <a:bodyPr anchor="b">
            <a:normAutofit/>
          </a:bodyPr>
          <a:lstStyle/>
          <a:p>
            <a:pPr algn="l"/>
            <a:r>
              <a:rPr lang="en-US" sz="4000" dirty="0"/>
              <a:t>Conclusion	</a:t>
            </a:r>
          </a:p>
        </p:txBody>
      </p:sp>
      <p:sp>
        <p:nvSpPr>
          <p:cNvPr id="4" name="Content Placeholder 2">
            <a:extLst>
              <a:ext uri="{FF2B5EF4-FFF2-40B4-BE49-F238E27FC236}">
                <a16:creationId xmlns:a16="http://schemas.microsoft.com/office/drawing/2014/main" id="{2F94B104-4C13-B4F7-7477-78E38D6A2C7E}"/>
              </a:ext>
            </a:extLst>
          </p:cNvPr>
          <p:cNvSpPr>
            <a:spLocks noGrp="1"/>
          </p:cNvSpPr>
          <p:nvPr>
            <p:ph idx="1"/>
          </p:nvPr>
        </p:nvSpPr>
        <p:spPr>
          <a:xfrm>
            <a:off x="6891528" y="2315156"/>
            <a:ext cx="4403596" cy="2041692"/>
          </a:xfrm>
        </p:spPr>
        <p:txBody>
          <a:bodyPr anchor="t">
            <a:normAutofit lnSpcReduction="10000"/>
          </a:bodyPr>
          <a:lstStyle/>
          <a:p>
            <a:pPr marL="36900" indent="0">
              <a:buNone/>
            </a:pPr>
            <a:r>
              <a:rPr lang="en-US" sz="2400" dirty="0"/>
              <a:t>We were able to predict the possibility of a person having Heart Disease with close to 97% accuracy(using RandomForestClassifier).</a:t>
            </a:r>
          </a:p>
          <a:p>
            <a:pPr marL="36900" indent="0">
              <a:buNone/>
            </a:pPr>
            <a:endParaRPr lang="en-US" sz="2400" dirty="0"/>
          </a:p>
          <a:p>
            <a:pPr marL="36900" indent="0">
              <a:buNone/>
            </a:pPr>
            <a:endParaRPr lang="en-US" sz="2400" dirty="0"/>
          </a:p>
        </p:txBody>
      </p:sp>
    </p:spTree>
    <p:extLst>
      <p:ext uri="{BB962C8B-B14F-4D97-AF65-F5344CB8AC3E}">
        <p14:creationId xmlns:p14="http://schemas.microsoft.com/office/powerpoint/2010/main" val="1601564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649481" y="2844489"/>
            <a:ext cx="5228754" cy="970450"/>
          </a:xfrm>
        </p:spPr>
        <p:txBody>
          <a:bodyPr anchor="b">
            <a:noAutofit/>
          </a:bodyPr>
          <a:lstStyle/>
          <a:p>
            <a:pPr algn="l"/>
            <a:r>
              <a:rPr lang="en-US" sz="6000" dirty="0"/>
              <a:t>THANK YOU!!!</a:t>
            </a:r>
          </a:p>
        </p:txBody>
      </p:sp>
    </p:spTree>
    <p:extLst>
      <p:ext uri="{BB962C8B-B14F-4D97-AF65-F5344CB8AC3E}">
        <p14:creationId xmlns:p14="http://schemas.microsoft.com/office/powerpoint/2010/main" val="3305608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fontScale="90000"/>
          </a:bodyPr>
          <a:lstStyle/>
          <a:p>
            <a:pPr algn="l"/>
            <a:r>
              <a:rPr lang="en-US" sz="4000" dirty="0"/>
              <a:t>What is the Topic of this Project?</a:t>
            </a:r>
          </a:p>
        </p:txBody>
      </p:sp>
      <p:pic>
        <p:nvPicPr>
          <p:cNvPr id="1026" name="Picture 2">
            <a:extLst>
              <a:ext uri="{FF2B5EF4-FFF2-40B4-BE49-F238E27FC236}">
                <a16:creationId xmlns:a16="http://schemas.microsoft.com/office/drawing/2014/main" id="{A73E3AD4-A6AB-09E7-D14C-05C3788B4DDB}"/>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769004" y="1806122"/>
            <a:ext cx="4403725" cy="32457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766EA7B-342A-1C51-4A9E-168FA21C74A8}"/>
              </a:ext>
            </a:extLst>
          </p:cNvPr>
          <p:cNvSpPr txBox="1"/>
          <p:nvPr/>
        </p:nvSpPr>
        <p:spPr>
          <a:xfrm>
            <a:off x="3041276" y="3244334"/>
            <a:ext cx="6100482" cy="369332"/>
          </a:xfrm>
          <a:prstGeom prst="rect">
            <a:avLst/>
          </a:prstGeom>
          <a:noFill/>
        </p:spPr>
        <p:txBody>
          <a:bodyPr wrap="square">
            <a:spAutoFit/>
          </a:bodyPr>
          <a:lstStyle/>
          <a:p>
            <a:r>
              <a:rPr lang="en-US" sz="1800" dirty="0"/>
              <a:t>sum</a:t>
            </a:r>
            <a:endParaRPr lang="en-IN" dirty="0"/>
          </a:p>
        </p:txBody>
      </p:sp>
      <p:sp>
        <p:nvSpPr>
          <p:cNvPr id="10" name="TextBox 9">
            <a:extLst>
              <a:ext uri="{FF2B5EF4-FFF2-40B4-BE49-F238E27FC236}">
                <a16:creationId xmlns:a16="http://schemas.microsoft.com/office/drawing/2014/main" id="{5AC176F7-BC99-D1B7-C27E-2D851FA73CF2}"/>
              </a:ext>
            </a:extLst>
          </p:cNvPr>
          <p:cNvSpPr txBox="1"/>
          <p:nvPr/>
        </p:nvSpPr>
        <p:spPr>
          <a:xfrm>
            <a:off x="5551114" y="5170082"/>
            <a:ext cx="5235388" cy="369332"/>
          </a:xfrm>
          <a:prstGeom prst="rect">
            <a:avLst/>
          </a:prstGeom>
          <a:noFill/>
        </p:spPr>
        <p:txBody>
          <a:bodyPr wrap="square" rtlCol="0">
            <a:spAutoFit/>
          </a:bodyPr>
          <a:lstStyle/>
          <a:p>
            <a:endParaRPr lang="en-IN" dirty="0"/>
          </a:p>
        </p:txBody>
      </p:sp>
      <p:sp>
        <p:nvSpPr>
          <p:cNvPr id="12" name="Rectangle 8">
            <a:extLst>
              <a:ext uri="{FF2B5EF4-FFF2-40B4-BE49-F238E27FC236}">
                <a16:creationId xmlns:a16="http://schemas.microsoft.com/office/drawing/2014/main" id="{F6741DCC-36AF-A0F3-A8C6-3ED76A6E2E5B}"/>
              </a:ext>
            </a:extLst>
          </p:cNvPr>
          <p:cNvSpPr>
            <a:spLocks noChangeArrowheads="1"/>
          </p:cNvSpPr>
          <p:nvPr/>
        </p:nvSpPr>
        <p:spPr bwMode="auto">
          <a:xfrm>
            <a:off x="6285108" y="2400093"/>
            <a:ext cx="5713302" cy="29546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Goudy Old Style (Body)"/>
                <a:ea typeface="+mj-ea"/>
              </a:rPr>
              <a:t>According to the CDC, heart disease is one of the leading causes of death for people of most races in the US (African Americans, American Indians and Alaska Natives, and white people).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Goudy Old Style (Body)"/>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Goudy Old Style (Body)"/>
                <a:ea typeface="+mj-ea"/>
              </a:rPr>
              <a:t>About half of all Americans (47%) have at least 1 of 3 key risk factors for heart disease: high blood pressure, high cholesterol, and smoking.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Goudy Old Style (Body)"/>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Goudy Old Style (Body)"/>
                <a:ea typeface="+mj-ea"/>
              </a:rPr>
              <a:t>Other key indicator include diabetic status, obesity (high BMI), not getting enough physical activity or drinking too much alcohol.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Goudy Old Style (Body)"/>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Goudy Old Style (Body)"/>
                <a:ea typeface="+mj-ea"/>
              </a:rPr>
              <a:t>Detecting and preventing the factors that have the greatest impact on heart disease is very important in healthcare.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Our Goal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indent="0">
              <a:buNone/>
            </a:pPr>
            <a:r>
              <a:rPr lang="en-US" sz="2400" dirty="0"/>
              <a:t>Indicate the key variables that have a direct correlation and significant effect on the likelihood of  Heart Disease.</a:t>
            </a:r>
          </a:p>
        </p:txBody>
      </p:sp>
    </p:spTree>
    <p:extLst>
      <p:ext uri="{BB962C8B-B14F-4D97-AF65-F5344CB8AC3E}">
        <p14:creationId xmlns:p14="http://schemas.microsoft.com/office/powerpoint/2010/main" val="1040731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826602" y="2749811"/>
            <a:ext cx="4538124" cy="970450"/>
          </a:xfrm>
        </p:spPr>
        <p:txBody>
          <a:bodyPr anchor="b">
            <a:normAutofit fontScale="90000"/>
          </a:bodyPr>
          <a:lstStyle/>
          <a:p>
            <a:pPr algn="l"/>
            <a:r>
              <a:rPr lang="en-US" sz="4000" dirty="0"/>
              <a:t>How Different Variables are related to Heart Disease.</a:t>
            </a:r>
          </a:p>
        </p:txBody>
      </p:sp>
      <p:pic>
        <p:nvPicPr>
          <p:cNvPr id="5" name="Picture 4">
            <a:extLst>
              <a:ext uri="{FF2B5EF4-FFF2-40B4-BE49-F238E27FC236}">
                <a16:creationId xmlns:a16="http://schemas.microsoft.com/office/drawing/2014/main" id="{079D1182-C618-98A7-BAC8-D29B6FEBDE5C}"/>
              </a:ext>
            </a:extLst>
          </p:cNvPr>
          <p:cNvPicPr>
            <a:picLocks noChangeAspect="1"/>
          </p:cNvPicPr>
          <p:nvPr/>
        </p:nvPicPr>
        <p:blipFill>
          <a:blip r:embed="rId4"/>
          <a:stretch>
            <a:fillRect/>
          </a:stretch>
        </p:blipFill>
        <p:spPr>
          <a:xfrm>
            <a:off x="348671" y="153837"/>
            <a:ext cx="3613729" cy="2774279"/>
          </a:xfrm>
          <a:prstGeom prst="rect">
            <a:avLst/>
          </a:prstGeom>
        </p:spPr>
      </p:pic>
      <p:pic>
        <p:nvPicPr>
          <p:cNvPr id="7" name="Picture 6">
            <a:extLst>
              <a:ext uri="{FF2B5EF4-FFF2-40B4-BE49-F238E27FC236}">
                <a16:creationId xmlns:a16="http://schemas.microsoft.com/office/drawing/2014/main" id="{8F671D60-36E1-6BB6-7020-9D7C3291977D}"/>
              </a:ext>
            </a:extLst>
          </p:cNvPr>
          <p:cNvPicPr>
            <a:picLocks noChangeAspect="1"/>
          </p:cNvPicPr>
          <p:nvPr/>
        </p:nvPicPr>
        <p:blipFill>
          <a:blip r:embed="rId5"/>
          <a:stretch>
            <a:fillRect/>
          </a:stretch>
        </p:blipFill>
        <p:spPr>
          <a:xfrm>
            <a:off x="348671" y="3290643"/>
            <a:ext cx="3613729" cy="2681636"/>
          </a:xfrm>
          <a:prstGeom prst="rect">
            <a:avLst/>
          </a:prstGeom>
        </p:spPr>
      </p:pic>
    </p:spTree>
    <p:extLst>
      <p:ext uri="{BB962C8B-B14F-4D97-AF65-F5344CB8AC3E}">
        <p14:creationId xmlns:p14="http://schemas.microsoft.com/office/powerpoint/2010/main" val="353331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882020" y="2943775"/>
            <a:ext cx="4538124" cy="970450"/>
          </a:xfrm>
        </p:spPr>
        <p:txBody>
          <a:bodyPr anchor="b">
            <a:normAutofit fontScale="90000"/>
          </a:bodyPr>
          <a:lstStyle/>
          <a:p>
            <a:pPr algn="l"/>
            <a:r>
              <a:rPr lang="en-US" sz="4000" dirty="0"/>
              <a:t>How Different Variables are related to Heart Disease.	</a:t>
            </a:r>
          </a:p>
        </p:txBody>
      </p:sp>
      <p:pic>
        <p:nvPicPr>
          <p:cNvPr id="5" name="Picture 4">
            <a:extLst>
              <a:ext uri="{FF2B5EF4-FFF2-40B4-BE49-F238E27FC236}">
                <a16:creationId xmlns:a16="http://schemas.microsoft.com/office/drawing/2014/main" id="{F00A4948-C161-361F-EB9F-AB219B76513E}"/>
              </a:ext>
            </a:extLst>
          </p:cNvPr>
          <p:cNvPicPr>
            <a:picLocks noChangeAspect="1"/>
          </p:cNvPicPr>
          <p:nvPr/>
        </p:nvPicPr>
        <p:blipFill>
          <a:blip r:embed="rId4"/>
          <a:stretch>
            <a:fillRect/>
          </a:stretch>
        </p:blipFill>
        <p:spPr>
          <a:xfrm>
            <a:off x="919010" y="89961"/>
            <a:ext cx="3865427" cy="2853814"/>
          </a:xfrm>
          <a:prstGeom prst="rect">
            <a:avLst/>
          </a:prstGeom>
        </p:spPr>
      </p:pic>
      <p:pic>
        <p:nvPicPr>
          <p:cNvPr id="7" name="Picture 6">
            <a:extLst>
              <a:ext uri="{FF2B5EF4-FFF2-40B4-BE49-F238E27FC236}">
                <a16:creationId xmlns:a16="http://schemas.microsoft.com/office/drawing/2014/main" id="{C81F1A43-B59F-177C-1191-3FB0DBEEF38A}"/>
              </a:ext>
            </a:extLst>
          </p:cNvPr>
          <p:cNvPicPr>
            <a:picLocks noChangeAspect="1"/>
          </p:cNvPicPr>
          <p:nvPr/>
        </p:nvPicPr>
        <p:blipFill>
          <a:blip r:embed="rId5"/>
          <a:stretch>
            <a:fillRect/>
          </a:stretch>
        </p:blipFill>
        <p:spPr>
          <a:xfrm>
            <a:off x="919010" y="3182196"/>
            <a:ext cx="3865427" cy="2907146"/>
          </a:xfrm>
          <a:prstGeom prst="rect">
            <a:avLst/>
          </a:prstGeom>
        </p:spPr>
      </p:pic>
    </p:spTree>
    <p:extLst>
      <p:ext uri="{BB962C8B-B14F-4D97-AF65-F5344CB8AC3E}">
        <p14:creationId xmlns:p14="http://schemas.microsoft.com/office/powerpoint/2010/main" val="3722092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846704" y="2046173"/>
            <a:ext cx="4538124" cy="970450"/>
          </a:xfrm>
        </p:spPr>
        <p:txBody>
          <a:bodyPr anchor="b">
            <a:normAutofit fontScale="90000"/>
          </a:bodyPr>
          <a:lstStyle/>
          <a:p>
            <a:pPr algn="l"/>
            <a:r>
              <a:rPr lang="en-US" sz="4000" dirty="0"/>
              <a:t>Ratio of People with and without Heart Disease	</a:t>
            </a:r>
          </a:p>
        </p:txBody>
      </p:sp>
      <p:pic>
        <p:nvPicPr>
          <p:cNvPr id="5" name="Picture 4">
            <a:extLst>
              <a:ext uri="{FF2B5EF4-FFF2-40B4-BE49-F238E27FC236}">
                <a16:creationId xmlns:a16="http://schemas.microsoft.com/office/drawing/2014/main" id="{505A8ADC-F839-0AE1-89A1-59BA77A678B4}"/>
              </a:ext>
            </a:extLst>
          </p:cNvPr>
          <p:cNvPicPr>
            <a:picLocks noChangeAspect="1"/>
          </p:cNvPicPr>
          <p:nvPr/>
        </p:nvPicPr>
        <p:blipFill>
          <a:blip r:embed="rId4"/>
          <a:stretch>
            <a:fillRect/>
          </a:stretch>
        </p:blipFill>
        <p:spPr>
          <a:xfrm>
            <a:off x="1103006" y="338981"/>
            <a:ext cx="3074547" cy="3116913"/>
          </a:xfrm>
          <a:prstGeom prst="rect">
            <a:avLst/>
          </a:prstGeom>
        </p:spPr>
      </p:pic>
      <p:pic>
        <p:nvPicPr>
          <p:cNvPr id="7" name="Picture 6">
            <a:extLst>
              <a:ext uri="{FF2B5EF4-FFF2-40B4-BE49-F238E27FC236}">
                <a16:creationId xmlns:a16="http://schemas.microsoft.com/office/drawing/2014/main" id="{1DA29195-525C-DF32-3D66-7A73E5A4A947}"/>
              </a:ext>
            </a:extLst>
          </p:cNvPr>
          <p:cNvPicPr>
            <a:picLocks noChangeAspect="1"/>
          </p:cNvPicPr>
          <p:nvPr/>
        </p:nvPicPr>
        <p:blipFill>
          <a:blip r:embed="rId5"/>
          <a:stretch>
            <a:fillRect/>
          </a:stretch>
        </p:blipFill>
        <p:spPr>
          <a:xfrm>
            <a:off x="702988" y="3794865"/>
            <a:ext cx="4519779" cy="3116913"/>
          </a:xfrm>
          <a:prstGeom prst="rect">
            <a:avLst/>
          </a:prstGeom>
        </p:spPr>
      </p:pic>
      <p:sp>
        <p:nvSpPr>
          <p:cNvPr id="8" name="Title 1">
            <a:extLst>
              <a:ext uri="{FF2B5EF4-FFF2-40B4-BE49-F238E27FC236}">
                <a16:creationId xmlns:a16="http://schemas.microsoft.com/office/drawing/2014/main" id="{27E75519-81AE-AF4B-EF23-5C2A6B32B076}"/>
              </a:ext>
            </a:extLst>
          </p:cNvPr>
          <p:cNvSpPr txBox="1">
            <a:spLocks/>
          </p:cNvSpPr>
          <p:nvPr/>
        </p:nvSpPr>
        <p:spPr>
          <a:xfrm>
            <a:off x="6846704" y="4382871"/>
            <a:ext cx="4538124" cy="970450"/>
          </a:xfrm>
          <a:prstGeom prst="rect">
            <a:avLst/>
          </a:prstGeom>
          <a:effectLst>
            <a:outerShdw blurRad="25400" dir="17880000">
              <a:srgbClr val="000000">
                <a:alpha val="46000"/>
              </a:srgbClr>
            </a:outerShdw>
          </a:effectLst>
        </p:spPr>
        <p:txBody>
          <a:bodyPr vert="horz" lIns="91440" tIns="45720" rIns="91440" bIns="45720" rtlCol="0" anchor="b">
            <a:normAutofit fontScale="90000" lnSpcReduction="2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dirty="0"/>
              <a:t>Ratio of Sex and Heart Disease.	</a:t>
            </a:r>
          </a:p>
        </p:txBody>
      </p:sp>
    </p:spTree>
    <p:extLst>
      <p:ext uri="{BB962C8B-B14F-4D97-AF65-F5344CB8AC3E}">
        <p14:creationId xmlns:p14="http://schemas.microsoft.com/office/powerpoint/2010/main" val="216513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7115646" y="2943775"/>
            <a:ext cx="4538124" cy="970450"/>
          </a:xfrm>
        </p:spPr>
        <p:txBody>
          <a:bodyPr anchor="b">
            <a:normAutofit fontScale="90000"/>
          </a:bodyPr>
          <a:lstStyle/>
          <a:p>
            <a:pPr algn="l"/>
            <a:r>
              <a:rPr lang="en-US" sz="4000" dirty="0"/>
              <a:t>Labelling Each class Categorically	</a:t>
            </a:r>
          </a:p>
        </p:txBody>
      </p:sp>
      <p:pic>
        <p:nvPicPr>
          <p:cNvPr id="5" name="Picture 4">
            <a:extLst>
              <a:ext uri="{FF2B5EF4-FFF2-40B4-BE49-F238E27FC236}">
                <a16:creationId xmlns:a16="http://schemas.microsoft.com/office/drawing/2014/main" id="{CAE9D6E5-8F46-F304-5219-F750F9FDC7DC}"/>
              </a:ext>
            </a:extLst>
          </p:cNvPr>
          <p:cNvPicPr>
            <a:picLocks noChangeAspect="1"/>
          </p:cNvPicPr>
          <p:nvPr/>
        </p:nvPicPr>
        <p:blipFill>
          <a:blip r:embed="rId4"/>
          <a:stretch>
            <a:fillRect/>
          </a:stretch>
        </p:blipFill>
        <p:spPr>
          <a:xfrm>
            <a:off x="654111" y="791572"/>
            <a:ext cx="4770533" cy="5418290"/>
          </a:xfrm>
          <a:prstGeom prst="rect">
            <a:avLst/>
          </a:prstGeom>
        </p:spPr>
      </p:pic>
    </p:spTree>
    <p:extLst>
      <p:ext uri="{BB962C8B-B14F-4D97-AF65-F5344CB8AC3E}">
        <p14:creationId xmlns:p14="http://schemas.microsoft.com/office/powerpoint/2010/main" val="1560434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835562" y="3753950"/>
            <a:ext cx="4538124" cy="970450"/>
          </a:xfrm>
        </p:spPr>
        <p:txBody>
          <a:bodyPr anchor="b">
            <a:normAutofit/>
          </a:bodyPr>
          <a:lstStyle/>
          <a:p>
            <a:pPr algn="l"/>
            <a:r>
              <a:rPr lang="en-US" sz="4000" dirty="0"/>
              <a:t>Data Post Encoding	</a:t>
            </a:r>
          </a:p>
        </p:txBody>
      </p:sp>
      <p:pic>
        <p:nvPicPr>
          <p:cNvPr id="5" name="Picture 4">
            <a:extLst>
              <a:ext uri="{FF2B5EF4-FFF2-40B4-BE49-F238E27FC236}">
                <a16:creationId xmlns:a16="http://schemas.microsoft.com/office/drawing/2014/main" id="{17E9055C-A1AE-9B6F-18C7-6B7D06F3C15D}"/>
              </a:ext>
            </a:extLst>
          </p:cNvPr>
          <p:cNvPicPr>
            <a:picLocks noChangeAspect="1"/>
          </p:cNvPicPr>
          <p:nvPr/>
        </p:nvPicPr>
        <p:blipFill>
          <a:blip r:embed="rId4"/>
          <a:stretch>
            <a:fillRect/>
          </a:stretch>
        </p:blipFill>
        <p:spPr>
          <a:xfrm>
            <a:off x="98784" y="4960476"/>
            <a:ext cx="11977188" cy="1661448"/>
          </a:xfrm>
          <a:prstGeom prst="rect">
            <a:avLst/>
          </a:prstGeom>
        </p:spPr>
      </p:pic>
      <p:pic>
        <p:nvPicPr>
          <p:cNvPr id="7" name="Picture 6">
            <a:extLst>
              <a:ext uri="{FF2B5EF4-FFF2-40B4-BE49-F238E27FC236}">
                <a16:creationId xmlns:a16="http://schemas.microsoft.com/office/drawing/2014/main" id="{1F542DE1-95EE-3288-A31D-76BAD9933D7A}"/>
              </a:ext>
            </a:extLst>
          </p:cNvPr>
          <p:cNvPicPr>
            <a:picLocks noChangeAspect="1"/>
          </p:cNvPicPr>
          <p:nvPr/>
        </p:nvPicPr>
        <p:blipFill>
          <a:blip r:embed="rId5"/>
          <a:stretch>
            <a:fillRect/>
          </a:stretch>
        </p:blipFill>
        <p:spPr>
          <a:xfrm>
            <a:off x="98784" y="2062764"/>
            <a:ext cx="11878235" cy="1444452"/>
          </a:xfrm>
          <a:prstGeom prst="rect">
            <a:avLst/>
          </a:prstGeom>
        </p:spPr>
      </p:pic>
      <p:sp>
        <p:nvSpPr>
          <p:cNvPr id="8" name="Title 1">
            <a:extLst>
              <a:ext uri="{FF2B5EF4-FFF2-40B4-BE49-F238E27FC236}">
                <a16:creationId xmlns:a16="http://schemas.microsoft.com/office/drawing/2014/main" id="{70397E04-D0B8-2848-9C8C-20A00197A8E2}"/>
              </a:ext>
            </a:extLst>
          </p:cNvPr>
          <p:cNvSpPr txBox="1">
            <a:spLocks/>
          </p:cNvSpPr>
          <p:nvPr/>
        </p:nvSpPr>
        <p:spPr>
          <a:xfrm>
            <a:off x="3818316" y="365684"/>
            <a:ext cx="4538124" cy="970450"/>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dirty="0"/>
              <a:t>Data Pre-Encoding	</a:t>
            </a:r>
          </a:p>
        </p:txBody>
      </p:sp>
    </p:spTree>
    <p:extLst>
      <p:ext uri="{BB962C8B-B14F-4D97-AF65-F5344CB8AC3E}">
        <p14:creationId xmlns:p14="http://schemas.microsoft.com/office/powerpoint/2010/main" val="4151722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882563" y="2943774"/>
            <a:ext cx="4538124" cy="970450"/>
          </a:xfrm>
        </p:spPr>
        <p:txBody>
          <a:bodyPr anchor="b">
            <a:normAutofit fontScale="90000"/>
          </a:bodyPr>
          <a:lstStyle/>
          <a:p>
            <a:pPr algn="l"/>
            <a:r>
              <a:rPr lang="en-US" sz="4000" dirty="0"/>
              <a:t>Correlation Between Each Variable</a:t>
            </a:r>
          </a:p>
        </p:txBody>
      </p:sp>
      <p:pic>
        <p:nvPicPr>
          <p:cNvPr id="5" name="Picture 4">
            <a:extLst>
              <a:ext uri="{FF2B5EF4-FFF2-40B4-BE49-F238E27FC236}">
                <a16:creationId xmlns:a16="http://schemas.microsoft.com/office/drawing/2014/main" id="{D25D8D07-4EBD-F36C-DE9D-E68B2628242A}"/>
              </a:ext>
            </a:extLst>
          </p:cNvPr>
          <p:cNvPicPr>
            <a:picLocks noChangeAspect="1"/>
          </p:cNvPicPr>
          <p:nvPr/>
        </p:nvPicPr>
        <p:blipFill>
          <a:blip r:embed="rId4"/>
          <a:stretch>
            <a:fillRect/>
          </a:stretch>
        </p:blipFill>
        <p:spPr>
          <a:xfrm>
            <a:off x="188927" y="1195093"/>
            <a:ext cx="5898451" cy="4467813"/>
          </a:xfrm>
          <a:prstGeom prst="rect">
            <a:avLst/>
          </a:prstGeom>
        </p:spPr>
      </p:pic>
    </p:spTree>
    <p:extLst>
      <p:ext uri="{BB962C8B-B14F-4D97-AF65-F5344CB8AC3E}">
        <p14:creationId xmlns:p14="http://schemas.microsoft.com/office/powerpoint/2010/main" val="36294720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{782CCEC0-C80E-483B-BFB7-2859098A8BF9}tf55705232_win32</Template>
  <TotalTime>182</TotalTime>
  <Words>378</Words>
  <Application>Microsoft Office PowerPoint</Application>
  <PresentationFormat>Widescreen</PresentationFormat>
  <Paragraphs>48</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Courier New</vt:lpstr>
      <vt:lpstr>Goudy Old Style</vt:lpstr>
      <vt:lpstr>Goudy Old Style (Body)</vt:lpstr>
      <vt:lpstr>Wingdings 2</vt:lpstr>
      <vt:lpstr>SlateVTI</vt:lpstr>
      <vt:lpstr>Personal Key Indicators of Heart Disease</vt:lpstr>
      <vt:lpstr>What is the Topic of this Project?</vt:lpstr>
      <vt:lpstr>Our Goal </vt:lpstr>
      <vt:lpstr>How Different Variables are related to Heart Disease.</vt:lpstr>
      <vt:lpstr>How Different Variables are related to Heart Disease. </vt:lpstr>
      <vt:lpstr>Ratio of People with and without Heart Disease </vt:lpstr>
      <vt:lpstr>Labelling Each class Categorically </vt:lpstr>
      <vt:lpstr>Data Post Encoding </vt:lpstr>
      <vt:lpstr>Correlation Between Each Variable</vt:lpstr>
      <vt:lpstr>Process</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Key Indicators of Heart Disease</dc:title>
  <dc:creator>C Kaustubh</dc:creator>
  <cp:lastModifiedBy>C Kaustubh</cp:lastModifiedBy>
  <cp:revision>3</cp:revision>
  <dcterms:created xsi:type="dcterms:W3CDTF">2023-10-07T04:23:07Z</dcterms:created>
  <dcterms:modified xsi:type="dcterms:W3CDTF">2023-10-07T07:25:55Z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