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480">
          <p15:clr>
            <a:srgbClr val="A4A3A4"/>
          </p15:clr>
        </p15:guide>
        <p15:guide id="3" pos="7200">
          <p15:clr>
            <a:srgbClr val="A4A3A4"/>
          </p15:clr>
        </p15:guide>
        <p15:guide id="4" pos="4368">
          <p15:clr>
            <a:srgbClr val="A4A3A4"/>
          </p15:clr>
        </p15:guide>
      </p15:sldGuideLst>
    </p:ext>
    <p:ext uri="http://customooxmlschemas.google.com/">
      <go:slidesCustomData xmlns:go="http://customooxmlschemas.google.com/" r:id="rId39" roundtripDataSignature="AMtx7mg0idlCjNdejL3P9/wuKq5pyq66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80"/>
        <p:guide pos="7200"/>
        <p:guide pos="4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attrocentoSans-italic.fntdata"/><Relationship Id="rId14" Type="http://schemas.openxmlformats.org/officeDocument/2006/relationships/slide" Target="slides/slide9.xml"/><Relationship Id="rId36" Type="http://schemas.openxmlformats.org/officeDocument/2006/relationships/font" Target="fonts/Quattrocento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Quattrocento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 name="Google Shape;7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 name="Google Shape;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03337d8c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1103337d8c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cSld name="Title ">
    <p:bg>
      <p:bgPr>
        <a:solidFill>
          <a:schemeClr val="lt1"/>
        </a:solidFill>
      </p:bgPr>
    </p:bg>
    <p:spTree>
      <p:nvGrpSpPr>
        <p:cNvPr id="15" name="Shape 15"/>
        <p:cNvGrpSpPr/>
        <p:nvPr/>
      </p:nvGrpSpPr>
      <p:grpSpPr>
        <a:xfrm>
          <a:off x="0" y="0"/>
          <a:ext cx="0" cy="0"/>
          <a:chOff x="0" y="0"/>
          <a:chExt cx="0" cy="0"/>
        </a:xfrm>
      </p:grpSpPr>
      <p:pic>
        <p:nvPicPr>
          <p:cNvPr id="16" name="Google Shape;16;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7" name="Google Shape;17;p30"/>
          <p:cNvSpPr txBox="1"/>
          <p:nvPr>
            <p:ph type="title"/>
          </p:nvPr>
        </p:nvSpPr>
        <p:spPr>
          <a:xfrm>
            <a:off x="2581656" y="2304288"/>
            <a:ext cx="7022592" cy="225856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70B9B1"/>
              </a:buClr>
              <a:buSzPts val="4800"/>
              <a:buFont typeface="Quattrocento Sans"/>
              <a:buNone/>
              <a:defRPr b="1" sz="4800">
                <a:solidFill>
                  <a:srgbClr val="70B9B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attern White">
  <p:cSld name="Bottom Pattern White">
    <p:bg>
      <p:bgPr>
        <a:solidFill>
          <a:schemeClr val="accent5"/>
        </a:solidFill>
      </p:bgPr>
    </p:bg>
    <p:spTree>
      <p:nvGrpSpPr>
        <p:cNvPr id="53" name="Shape 53"/>
        <p:cNvGrpSpPr/>
        <p:nvPr/>
      </p:nvGrpSpPr>
      <p:grpSpPr>
        <a:xfrm>
          <a:off x="0" y="0"/>
          <a:ext cx="0" cy="0"/>
          <a:chOff x="0" y="0"/>
          <a:chExt cx="0" cy="0"/>
        </a:xfrm>
      </p:grpSpPr>
      <p:sp>
        <p:nvSpPr>
          <p:cNvPr id="54" name="Google Shape;54;p39"/>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4000"/>
              <a:buFont typeface="Quattrocento Sans"/>
              <a:buNone/>
              <a:defRPr b="1" i="0" sz="40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9"/>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56" name="Google Shape;56;p39"/>
          <p:cNvPicPr preferRelativeResize="0"/>
          <p:nvPr/>
        </p:nvPicPr>
        <p:blipFill rotWithShape="1">
          <a:blip r:embed="rId2">
            <a:alphaModFix amt="40000"/>
          </a:blip>
          <a:srcRect b="0" l="0" r="0" t="0"/>
          <a:stretch/>
        </p:blipFill>
        <p:spPr>
          <a:xfrm>
            <a:off x="0" y="5791200"/>
            <a:ext cx="12192000" cy="1066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accent3"/>
        </a:solidFill>
      </p:bgPr>
    </p:bg>
    <p:spTree>
      <p:nvGrpSpPr>
        <p:cNvPr id="57" name="Shape 57"/>
        <p:cNvGrpSpPr/>
        <p:nvPr/>
      </p:nvGrpSpPr>
      <p:grpSpPr>
        <a:xfrm>
          <a:off x="0" y="0"/>
          <a:ext cx="0" cy="0"/>
          <a:chOff x="0" y="0"/>
          <a:chExt cx="0" cy="0"/>
        </a:xfrm>
      </p:grpSpPr>
      <p:sp>
        <p:nvSpPr>
          <p:cNvPr id="58" name="Google Shape;58;p40"/>
          <p:cNvSpPr txBox="1"/>
          <p:nvPr>
            <p:ph idx="1" type="body"/>
          </p:nvPr>
        </p:nvSpPr>
        <p:spPr>
          <a:xfrm>
            <a:off x="762000" y="1783952"/>
            <a:ext cx="10668000" cy="11116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9" name="Google Shape;59;p40"/>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DFEFEE"/>
              </a:buClr>
              <a:buSzPts val="4000"/>
              <a:buFont typeface="Quattrocento Sans"/>
              <a:buNone/>
              <a:defRPr b="1" i="0" sz="4000" cap="none">
                <a:solidFill>
                  <a:srgbClr val="DFEFEE"/>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0" name="Google Shape;60;p40"/>
          <p:cNvPicPr preferRelativeResize="0"/>
          <p:nvPr/>
        </p:nvPicPr>
        <p:blipFill rotWithShape="1">
          <a:blip r:embed="rId2">
            <a:alphaModFix/>
          </a:blip>
          <a:srcRect b="0" l="0" r="0" t="0"/>
          <a:stretch/>
        </p:blipFill>
        <p:spPr>
          <a:xfrm flipH="1" rot="10800000">
            <a:off x="5418919" y="0"/>
            <a:ext cx="6407956" cy="178395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61" name="Shape 61"/>
        <p:cNvGrpSpPr/>
        <p:nvPr/>
      </p:nvGrpSpPr>
      <p:grpSpPr>
        <a:xfrm>
          <a:off x="0" y="0"/>
          <a:ext cx="0" cy="0"/>
          <a:chOff x="0" y="0"/>
          <a:chExt cx="0" cy="0"/>
        </a:xfrm>
      </p:grpSpPr>
      <p:sp>
        <p:nvSpPr>
          <p:cNvPr id="62" name="Google Shape;6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p:cSld name="Left Pattern Content">
    <p:bg>
      <p:bgPr>
        <a:solidFill>
          <a:schemeClr val="lt1"/>
        </a:solidFill>
      </p:bgPr>
    </p:bg>
    <p:spTree>
      <p:nvGrpSpPr>
        <p:cNvPr id="18" name="Shape 18"/>
        <p:cNvGrpSpPr/>
        <p:nvPr/>
      </p:nvGrpSpPr>
      <p:grpSpPr>
        <a:xfrm>
          <a:off x="0" y="0"/>
          <a:ext cx="0" cy="0"/>
          <a:chOff x="0" y="0"/>
          <a:chExt cx="0" cy="0"/>
        </a:xfrm>
      </p:grpSpPr>
      <p:sp>
        <p:nvSpPr>
          <p:cNvPr id="19" name="Google Shape;19;p31"/>
          <p:cNvSpPr txBox="1"/>
          <p:nvPr>
            <p:ph idx="1" type="body"/>
          </p:nvPr>
        </p:nvSpPr>
        <p:spPr>
          <a:xfrm>
            <a:off x="4457700" y="1905000"/>
            <a:ext cx="7219043"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6330E"/>
              </a:buClr>
              <a:buSzPts val="1800"/>
              <a:buNone/>
              <a:defRPr b="1" sz="1800">
                <a:solidFill>
                  <a:srgbClr val="76330E"/>
                </a:solidFill>
              </a:defRPr>
            </a:lvl1pPr>
            <a:lvl2pPr indent="-342900" lvl="1" marL="914400" algn="l">
              <a:lnSpc>
                <a:spcPct val="90000"/>
              </a:lnSpc>
              <a:spcBef>
                <a:spcPts val="1000"/>
              </a:spcBef>
              <a:spcAft>
                <a:spcPts val="0"/>
              </a:spcAft>
              <a:buClr>
                <a:srgbClr val="76330E"/>
              </a:buClr>
              <a:buSzPts val="1800"/>
              <a:buChar char="•"/>
              <a:defRPr sz="1800">
                <a:solidFill>
                  <a:srgbClr val="76330E"/>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0" name="Google Shape;20;p31"/>
          <p:cNvPicPr preferRelativeResize="0"/>
          <p:nvPr/>
        </p:nvPicPr>
        <p:blipFill rotWithShape="1">
          <a:blip r:embed="rId2">
            <a:alphaModFix/>
          </a:blip>
          <a:srcRect b="0" l="0" r="0" t="0"/>
          <a:stretch/>
        </p:blipFill>
        <p:spPr>
          <a:xfrm>
            <a:off x="0" y="403"/>
            <a:ext cx="3720664" cy="6857194"/>
          </a:xfrm>
          <a:prstGeom prst="rect">
            <a:avLst/>
          </a:prstGeom>
          <a:noFill/>
          <a:ln>
            <a:noFill/>
          </a:ln>
        </p:spPr>
      </p:pic>
      <p:sp>
        <p:nvSpPr>
          <p:cNvPr id="21" name="Google Shape;21;p31"/>
          <p:cNvSpPr txBox="1"/>
          <p:nvPr>
            <p:ph type="title"/>
          </p:nvPr>
        </p:nvSpPr>
        <p:spPr>
          <a:xfrm>
            <a:off x="4457699" y="715961"/>
            <a:ext cx="7219043" cy="1189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Quattrocento Sans"/>
              <a:buNone/>
              <a:defRPr b="1"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etti Content Orange">
  <p:cSld name="Confetti Content Orange">
    <p:bg>
      <p:bgPr>
        <a:solidFill>
          <a:schemeClr val="accent1"/>
        </a:solidFill>
      </p:bgPr>
    </p:bg>
    <p:spTree>
      <p:nvGrpSpPr>
        <p:cNvPr id="22" name="Shape 22"/>
        <p:cNvGrpSpPr/>
        <p:nvPr/>
      </p:nvGrpSpPr>
      <p:grpSpPr>
        <a:xfrm>
          <a:off x="0" y="0"/>
          <a:ext cx="0" cy="0"/>
          <a:chOff x="0" y="0"/>
          <a:chExt cx="0" cy="0"/>
        </a:xfrm>
      </p:grpSpPr>
      <p:pic>
        <p:nvPicPr>
          <p:cNvPr id="23" name="Google Shape;23;p32"/>
          <p:cNvPicPr preferRelativeResize="0"/>
          <p:nvPr/>
        </p:nvPicPr>
        <p:blipFill rotWithShape="1">
          <a:blip r:embed="rId2">
            <a:alphaModFix/>
          </a:blip>
          <a:srcRect b="45480" l="3994" r="11052" t="34041"/>
          <a:stretch/>
        </p:blipFill>
        <p:spPr>
          <a:xfrm>
            <a:off x="-3048" y="35012"/>
            <a:ext cx="12198096" cy="6787977"/>
          </a:xfrm>
          <a:prstGeom prst="rect">
            <a:avLst/>
          </a:prstGeom>
          <a:noFill/>
          <a:ln>
            <a:noFill/>
          </a:ln>
        </p:spPr>
      </p:pic>
      <p:sp>
        <p:nvSpPr>
          <p:cNvPr id="24" name="Google Shape;24;p32"/>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lt1"/>
              </a:buClr>
              <a:buSzPts val="4000"/>
              <a:buFont typeface="Quattrocento Sans"/>
              <a:buNone/>
              <a:defRPr b="1" i="0" sz="40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etti Content Green">
  <p:cSld name="Confetti Content Green">
    <p:bg>
      <p:bgPr>
        <a:solidFill>
          <a:schemeClr val="accent5"/>
        </a:solidFill>
      </p:bgPr>
    </p:bg>
    <p:spTree>
      <p:nvGrpSpPr>
        <p:cNvPr id="26" name="Shape 26"/>
        <p:cNvGrpSpPr/>
        <p:nvPr/>
      </p:nvGrpSpPr>
      <p:grpSpPr>
        <a:xfrm>
          <a:off x="0" y="0"/>
          <a:ext cx="0" cy="0"/>
          <a:chOff x="0" y="0"/>
          <a:chExt cx="0" cy="0"/>
        </a:xfrm>
      </p:grpSpPr>
      <p:pic>
        <p:nvPicPr>
          <p:cNvPr id="27" name="Google Shape;27;p33"/>
          <p:cNvPicPr preferRelativeResize="0"/>
          <p:nvPr/>
        </p:nvPicPr>
        <p:blipFill rotWithShape="1">
          <a:blip r:embed="rId2">
            <a:alphaModFix/>
          </a:blip>
          <a:srcRect b="45480" l="3994" r="11052" t="34041"/>
          <a:stretch/>
        </p:blipFill>
        <p:spPr>
          <a:xfrm>
            <a:off x="-3048" y="35012"/>
            <a:ext cx="12198096" cy="6787977"/>
          </a:xfrm>
          <a:prstGeom prst="rect">
            <a:avLst/>
          </a:prstGeom>
          <a:noFill/>
          <a:ln>
            <a:noFill/>
          </a:ln>
        </p:spPr>
      </p:pic>
      <p:sp>
        <p:nvSpPr>
          <p:cNvPr id="28" name="Google Shape;28;p33"/>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lt1"/>
              </a:buClr>
              <a:buSzPts val="4000"/>
              <a:buFont typeface="Quattrocento Sans"/>
              <a:buNone/>
              <a:defRPr b="1" i="0" sz="40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Photo Content">
  <p:cSld name="One Photo Content">
    <p:bg>
      <p:bgPr>
        <a:solidFill>
          <a:schemeClr val="accent4"/>
        </a:solidFill>
      </p:bgPr>
    </p:bg>
    <p:spTree>
      <p:nvGrpSpPr>
        <p:cNvPr id="30" name="Shape 30"/>
        <p:cNvGrpSpPr/>
        <p:nvPr/>
      </p:nvGrpSpPr>
      <p:grpSpPr>
        <a:xfrm>
          <a:off x="0" y="0"/>
          <a:ext cx="0" cy="0"/>
          <a:chOff x="0" y="0"/>
          <a:chExt cx="0" cy="0"/>
        </a:xfrm>
      </p:grpSpPr>
      <p:sp>
        <p:nvSpPr>
          <p:cNvPr id="31" name="Google Shape;31;p34"/>
          <p:cNvSpPr txBox="1"/>
          <p:nvPr>
            <p:ph idx="1" type="body"/>
          </p:nvPr>
        </p:nvSpPr>
        <p:spPr>
          <a:xfrm>
            <a:off x="762000" y="1905000"/>
            <a:ext cx="5334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40857E"/>
              </a:buClr>
              <a:buSzPts val="1800"/>
              <a:buNone/>
              <a:defRPr b="1" sz="1800">
                <a:solidFill>
                  <a:srgbClr val="40857E"/>
                </a:solidFill>
              </a:defRPr>
            </a:lvl1pPr>
            <a:lvl2pPr indent="-342900" lvl="1" marL="914400" algn="l">
              <a:lnSpc>
                <a:spcPct val="90000"/>
              </a:lnSpc>
              <a:spcBef>
                <a:spcPts val="1000"/>
              </a:spcBef>
              <a:spcAft>
                <a:spcPts val="0"/>
              </a:spcAft>
              <a:buClr>
                <a:srgbClr val="40857E"/>
              </a:buClr>
              <a:buSzPts val="1800"/>
              <a:buChar char="•"/>
              <a:defRPr sz="1800">
                <a:solidFill>
                  <a:srgbClr val="40857E"/>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34"/>
          <p:cNvSpPr/>
          <p:nvPr>
            <p:ph idx="2" type="pic"/>
          </p:nvPr>
        </p:nvSpPr>
        <p:spPr>
          <a:xfrm>
            <a:off x="6858000" y="715963"/>
            <a:ext cx="4572000" cy="5113336"/>
          </a:xfrm>
          <a:prstGeom prst="rect">
            <a:avLst/>
          </a:prstGeom>
          <a:noFill/>
          <a:ln>
            <a:noFill/>
          </a:ln>
        </p:spPr>
      </p:sp>
      <p:pic>
        <p:nvPicPr>
          <p:cNvPr id="33" name="Google Shape;33;p34"/>
          <p:cNvPicPr preferRelativeResize="0"/>
          <p:nvPr/>
        </p:nvPicPr>
        <p:blipFill rotWithShape="1">
          <a:blip r:embed="rId2">
            <a:alphaModFix/>
          </a:blip>
          <a:srcRect b="0" l="0" r="0" t="0"/>
          <a:stretch/>
        </p:blipFill>
        <p:spPr>
          <a:xfrm>
            <a:off x="0" y="5074048"/>
            <a:ext cx="6407956" cy="1783952"/>
          </a:xfrm>
          <a:prstGeom prst="rect">
            <a:avLst/>
          </a:prstGeom>
          <a:noFill/>
          <a:ln>
            <a:noFill/>
          </a:ln>
        </p:spPr>
      </p:pic>
      <p:sp>
        <p:nvSpPr>
          <p:cNvPr id="34" name="Google Shape;34;p34"/>
          <p:cNvSpPr txBox="1"/>
          <p:nvPr>
            <p:ph type="title"/>
          </p:nvPr>
        </p:nvSpPr>
        <p:spPr>
          <a:xfrm>
            <a:off x="762000" y="715961"/>
            <a:ext cx="5334000" cy="1189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Quattrocento Sans"/>
              <a:buNone/>
              <a:defRPr b="1"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hoto Content">
  <p:cSld name="Two Photo Content">
    <p:bg>
      <p:bgPr>
        <a:solidFill>
          <a:schemeClr val="accent1"/>
        </a:solidFill>
      </p:bgPr>
    </p:bg>
    <p:spTree>
      <p:nvGrpSpPr>
        <p:cNvPr id="35" name="Shape 35"/>
        <p:cNvGrpSpPr/>
        <p:nvPr/>
      </p:nvGrpSpPr>
      <p:grpSpPr>
        <a:xfrm>
          <a:off x="0" y="0"/>
          <a:ext cx="0" cy="0"/>
          <a:chOff x="0" y="0"/>
          <a:chExt cx="0" cy="0"/>
        </a:xfrm>
      </p:grpSpPr>
      <p:sp>
        <p:nvSpPr>
          <p:cNvPr id="36" name="Google Shape;36;p35"/>
          <p:cNvSpPr txBox="1"/>
          <p:nvPr>
            <p:ph idx="1" type="body"/>
          </p:nvPr>
        </p:nvSpPr>
        <p:spPr>
          <a:xfrm>
            <a:off x="762000" y="1905000"/>
            <a:ext cx="5334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1" sz="1800"/>
            </a:lvl1pPr>
            <a:lvl2pPr indent="-342900" lvl="1" marL="914400" algn="l">
              <a:lnSpc>
                <a:spcPct val="90000"/>
              </a:lnSpc>
              <a:spcBef>
                <a:spcPts val="1000"/>
              </a:spcBef>
              <a:spcAft>
                <a:spcPts val="0"/>
              </a:spcAft>
              <a:buClr>
                <a:schemeClr val="lt1"/>
              </a:buClr>
              <a:buSzPts val="1800"/>
              <a:buChar char="•"/>
              <a:defRPr sz="1800"/>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35"/>
          <p:cNvSpPr/>
          <p:nvPr>
            <p:ph idx="2" type="pic"/>
          </p:nvPr>
        </p:nvSpPr>
        <p:spPr>
          <a:xfrm>
            <a:off x="6858000" y="3444081"/>
            <a:ext cx="4572000" cy="2362200"/>
          </a:xfrm>
          <a:prstGeom prst="rect">
            <a:avLst/>
          </a:prstGeom>
          <a:noFill/>
          <a:ln>
            <a:noFill/>
          </a:ln>
        </p:spPr>
      </p:sp>
      <p:sp>
        <p:nvSpPr>
          <p:cNvPr id="38" name="Google Shape;38;p35"/>
          <p:cNvSpPr/>
          <p:nvPr>
            <p:ph idx="3" type="pic"/>
          </p:nvPr>
        </p:nvSpPr>
        <p:spPr>
          <a:xfrm>
            <a:off x="6858000" y="715963"/>
            <a:ext cx="4572000" cy="2362200"/>
          </a:xfrm>
          <a:prstGeom prst="rect">
            <a:avLst/>
          </a:prstGeom>
          <a:noFill/>
          <a:ln>
            <a:noFill/>
          </a:ln>
        </p:spPr>
      </p:sp>
      <p:pic>
        <p:nvPicPr>
          <p:cNvPr id="39" name="Google Shape;39;p35"/>
          <p:cNvPicPr preferRelativeResize="0"/>
          <p:nvPr/>
        </p:nvPicPr>
        <p:blipFill rotWithShape="1">
          <a:blip r:embed="rId2">
            <a:alphaModFix/>
          </a:blip>
          <a:srcRect b="0" l="0" r="0" t="0"/>
          <a:stretch/>
        </p:blipFill>
        <p:spPr>
          <a:xfrm>
            <a:off x="0" y="5327681"/>
            <a:ext cx="5496910" cy="1530320"/>
          </a:xfrm>
          <a:prstGeom prst="rect">
            <a:avLst/>
          </a:prstGeom>
          <a:noFill/>
          <a:ln>
            <a:noFill/>
          </a:ln>
        </p:spPr>
      </p:pic>
      <p:sp>
        <p:nvSpPr>
          <p:cNvPr id="40" name="Google Shape;40;p35"/>
          <p:cNvSpPr txBox="1"/>
          <p:nvPr>
            <p:ph type="title"/>
          </p:nvPr>
        </p:nvSpPr>
        <p:spPr>
          <a:xfrm>
            <a:off x="762000" y="715961"/>
            <a:ext cx="5334000" cy="1189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000"/>
              <a:buFont typeface="Quattrocento Sans"/>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67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Dark">
  <p:cSld name="Right Pattern Content Dark">
    <p:bg>
      <p:bgPr>
        <a:solidFill>
          <a:schemeClr val="accent3"/>
        </a:solidFill>
      </p:bgPr>
    </p:bg>
    <p:spTree>
      <p:nvGrpSpPr>
        <p:cNvPr id="41" name="Shape 41"/>
        <p:cNvGrpSpPr/>
        <p:nvPr/>
      </p:nvGrpSpPr>
      <p:grpSpPr>
        <a:xfrm>
          <a:off x="0" y="0"/>
          <a:ext cx="0" cy="0"/>
          <a:chOff x="0" y="0"/>
          <a:chExt cx="0" cy="0"/>
        </a:xfrm>
      </p:grpSpPr>
      <p:sp>
        <p:nvSpPr>
          <p:cNvPr id="42" name="Google Shape;42;p36"/>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1" sz="1800">
                <a:solidFill>
                  <a:schemeClr val="lt1"/>
                </a:solidFill>
              </a:defRPr>
            </a:lvl1pPr>
            <a:lvl2pPr indent="-342900" lvl="1" marL="914400" algn="l">
              <a:lnSpc>
                <a:spcPct val="90000"/>
              </a:lnSpc>
              <a:spcBef>
                <a:spcPts val="10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3" name="Google Shape;43;p36"/>
          <p:cNvPicPr preferRelativeResize="0"/>
          <p:nvPr/>
        </p:nvPicPr>
        <p:blipFill rotWithShape="1">
          <a:blip r:embed="rId2">
            <a:alphaModFix/>
          </a:blip>
          <a:srcRect b="0" l="0" r="0" t="0"/>
          <a:stretch/>
        </p:blipFill>
        <p:spPr>
          <a:xfrm>
            <a:off x="9055106" y="0"/>
            <a:ext cx="3136894" cy="6858000"/>
          </a:xfrm>
          <a:prstGeom prst="rect">
            <a:avLst/>
          </a:prstGeom>
          <a:noFill/>
          <a:ln>
            <a:noFill/>
          </a:ln>
        </p:spPr>
      </p:pic>
      <p:sp>
        <p:nvSpPr>
          <p:cNvPr id="44" name="Google Shape;44;p36"/>
          <p:cNvSpPr txBox="1"/>
          <p:nvPr>
            <p:ph type="title"/>
          </p:nvPr>
        </p:nvSpPr>
        <p:spPr>
          <a:xfrm>
            <a:off x="761999" y="715961"/>
            <a:ext cx="6476999" cy="1189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000"/>
              <a:buFont typeface="Quattrocento Sans"/>
              <a:buNone/>
              <a:defRPr b="1"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Light">
  <p:cSld name="Right Pattern Content Light">
    <p:bg>
      <p:bgPr>
        <a:solidFill>
          <a:schemeClr val="lt1"/>
        </a:solidFill>
      </p:bgPr>
    </p:bg>
    <p:spTree>
      <p:nvGrpSpPr>
        <p:cNvPr id="45" name="Shape 45"/>
        <p:cNvGrpSpPr/>
        <p:nvPr/>
      </p:nvGrpSpPr>
      <p:grpSpPr>
        <a:xfrm>
          <a:off x="0" y="0"/>
          <a:ext cx="0" cy="0"/>
          <a:chOff x="0" y="0"/>
          <a:chExt cx="0" cy="0"/>
        </a:xfrm>
      </p:grpSpPr>
      <p:sp>
        <p:nvSpPr>
          <p:cNvPr id="46" name="Google Shape;46;p37"/>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6330E"/>
              </a:buClr>
              <a:buSzPts val="1800"/>
              <a:buNone/>
              <a:defRPr b="1" sz="1800">
                <a:solidFill>
                  <a:srgbClr val="76330E"/>
                </a:solidFill>
              </a:defRPr>
            </a:lvl1pPr>
            <a:lvl2pPr indent="-342900" lvl="1" marL="914400" algn="l">
              <a:lnSpc>
                <a:spcPct val="90000"/>
              </a:lnSpc>
              <a:spcBef>
                <a:spcPts val="1000"/>
              </a:spcBef>
              <a:spcAft>
                <a:spcPts val="0"/>
              </a:spcAft>
              <a:buClr>
                <a:srgbClr val="76330E"/>
              </a:buClr>
              <a:buSzPts val="1800"/>
              <a:buChar char="•"/>
              <a:defRPr sz="1800">
                <a:solidFill>
                  <a:srgbClr val="76330E"/>
                </a:solidFil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7" name="Google Shape;47;p37"/>
          <p:cNvPicPr preferRelativeResize="0"/>
          <p:nvPr/>
        </p:nvPicPr>
        <p:blipFill rotWithShape="1">
          <a:blip r:embed="rId2">
            <a:alphaModFix/>
          </a:blip>
          <a:srcRect b="0" l="0" r="0" t="0"/>
          <a:stretch/>
        </p:blipFill>
        <p:spPr>
          <a:xfrm>
            <a:off x="9055106" y="0"/>
            <a:ext cx="3136894" cy="6858000"/>
          </a:xfrm>
          <a:prstGeom prst="rect">
            <a:avLst/>
          </a:prstGeom>
          <a:noFill/>
          <a:ln>
            <a:noFill/>
          </a:ln>
        </p:spPr>
      </p:pic>
      <p:sp>
        <p:nvSpPr>
          <p:cNvPr id="48" name="Google Shape;48;p37"/>
          <p:cNvSpPr txBox="1"/>
          <p:nvPr>
            <p:ph type="title"/>
          </p:nvPr>
        </p:nvSpPr>
        <p:spPr>
          <a:xfrm>
            <a:off x="761999" y="715961"/>
            <a:ext cx="6476999" cy="1189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Quattrocento Sans"/>
              <a:buNone/>
              <a:defRPr b="1"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attern Black">
  <p:cSld name="Bottom Pattern Black">
    <p:bg>
      <p:bgPr>
        <a:solidFill>
          <a:schemeClr val="accent4"/>
        </a:solidFill>
      </p:bgPr>
    </p:bg>
    <p:spTree>
      <p:nvGrpSpPr>
        <p:cNvPr id="49" name="Shape 49"/>
        <p:cNvGrpSpPr/>
        <p:nvPr/>
      </p:nvGrpSpPr>
      <p:grpSpPr>
        <a:xfrm>
          <a:off x="0" y="0"/>
          <a:ext cx="0" cy="0"/>
          <a:chOff x="0" y="0"/>
          <a:chExt cx="0" cy="0"/>
        </a:xfrm>
      </p:grpSpPr>
      <p:sp>
        <p:nvSpPr>
          <p:cNvPr id="50" name="Google Shape;50;p38"/>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rgbClr val="B24C15"/>
              </a:buClr>
              <a:buSzPts val="1800"/>
              <a:buFont typeface="Arial"/>
              <a:buNone/>
              <a:defRPr sz="1800">
                <a:solidFill>
                  <a:srgbClr val="B24C15"/>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38"/>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accent1"/>
              </a:buClr>
              <a:buSzPts val="4000"/>
              <a:buFont typeface="Quattrocento Sans"/>
              <a:buNone/>
              <a:defRPr b="1" i="0" sz="4000"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 name="Google Shape;52;p38"/>
          <p:cNvPicPr preferRelativeResize="0"/>
          <p:nvPr/>
        </p:nvPicPr>
        <p:blipFill rotWithShape="1">
          <a:blip r:embed="rId2">
            <a:alphaModFix amt="50000"/>
          </a:blip>
          <a:srcRect b="0" l="0" r="0" t="0"/>
          <a:stretch/>
        </p:blipFill>
        <p:spPr>
          <a:xfrm>
            <a:off x="0" y="5791200"/>
            <a:ext cx="12192000" cy="1066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Quattrocento Sans"/>
              <a:buNone/>
              <a:defRPr b="0" i="0" sz="4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title"/>
          </p:nvPr>
        </p:nvSpPr>
        <p:spPr>
          <a:xfrm>
            <a:off x="2301145" y="2299716"/>
            <a:ext cx="7589710" cy="225856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26B4A"/>
              </a:buClr>
              <a:buSzPct val="100000"/>
              <a:buFont typeface="Quattrocento Sans"/>
              <a:buNone/>
            </a:pPr>
            <a:r>
              <a:rPr lang="en-US">
                <a:solidFill>
                  <a:srgbClr val="326B4A"/>
                </a:solidFill>
              </a:rPr>
              <a:t>Research and Documentation group</a:t>
            </a:r>
            <a:br>
              <a:rPr lang="en-US">
                <a:solidFill>
                  <a:srgbClr val="326B4A"/>
                </a:solidFill>
              </a:rPr>
            </a:br>
            <a:br>
              <a:rPr lang="en-US">
                <a:solidFill>
                  <a:srgbClr val="326B4A"/>
                </a:solidFill>
              </a:rPr>
            </a:br>
            <a:r>
              <a:rPr b="0" lang="en-US" sz="2800">
                <a:solidFill>
                  <a:srgbClr val="326B4A"/>
                </a:solidFill>
              </a:rPr>
              <a:t>Omdena-Australia</a:t>
            </a:r>
            <a:br>
              <a:rPr lang="en-US" sz="2800">
                <a:solidFill>
                  <a:srgbClr val="326B4A"/>
                </a:solidFill>
              </a:rPr>
            </a:br>
            <a:br>
              <a:rPr lang="en-US" sz="2800">
                <a:solidFill>
                  <a:srgbClr val="326B4A"/>
                </a:solidFill>
              </a:rPr>
            </a:br>
            <a:br>
              <a:rPr lang="en-US" sz="2800">
                <a:solidFill>
                  <a:srgbClr val="326B4A"/>
                </a:solidFill>
              </a:rPr>
            </a:br>
            <a:r>
              <a:rPr lang="en-US" sz="2800">
                <a:solidFill>
                  <a:srgbClr val="326B4A"/>
                </a:solidFill>
              </a:rPr>
              <a:t>JoyBot: A chatbot to boost the mental health of Australians</a:t>
            </a:r>
            <a:endParaRPr>
              <a:solidFill>
                <a:srgbClr val="326B4A"/>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idx="1" type="body"/>
          </p:nvPr>
        </p:nvSpPr>
        <p:spPr>
          <a:xfrm>
            <a:off x="3014663" y="1200150"/>
            <a:ext cx="8862106" cy="5357812"/>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76330E"/>
              </a:buClr>
              <a:buSzPts val="2000"/>
              <a:buNone/>
            </a:pPr>
            <a:r>
              <a:rPr lang="en-US" sz="2000">
                <a:latin typeface="Calibri"/>
                <a:ea typeface="Calibri"/>
                <a:cs typeface="Calibri"/>
                <a:sym typeface="Calibri"/>
              </a:rPr>
              <a:t>228,874 tweets was scraped on January 22</a:t>
            </a:r>
            <a:r>
              <a:rPr baseline="30000" lang="en-US" sz="2000">
                <a:latin typeface="Calibri"/>
                <a:ea typeface="Calibri"/>
                <a:cs typeface="Calibri"/>
                <a:sym typeface="Calibri"/>
              </a:rPr>
              <a:t>nd </a:t>
            </a:r>
            <a:r>
              <a:rPr lang="en-US" sz="2000">
                <a:latin typeface="Calibri"/>
                <a:ea typeface="Calibri"/>
                <a:cs typeface="Calibri"/>
                <a:sym typeface="Calibri"/>
              </a:rPr>
              <a:t>2022, from twitter with 24 columns applying tweepy python method using the following keywords: </a:t>
            </a:r>
            <a:endParaRPr/>
          </a:p>
          <a:p>
            <a:pPr indent="-285750" lvl="0" marL="285750" marR="0" rtl="0" algn="just">
              <a:lnSpc>
                <a:spcPct val="107000"/>
              </a:lnSpc>
              <a:spcBef>
                <a:spcPts val="800"/>
              </a:spcBef>
              <a:spcAft>
                <a:spcPts val="0"/>
              </a:spcAft>
              <a:buClr>
                <a:srgbClr val="76330E"/>
              </a:buClr>
              <a:buSzPts val="2000"/>
              <a:buFont typeface="Arial"/>
              <a:buChar char="•"/>
            </a:pPr>
            <a:r>
              <a:rPr lang="en-US" sz="2000">
                <a:latin typeface="Calibri"/>
                <a:ea typeface="Calibri"/>
                <a:cs typeface="Calibri"/>
                <a:sym typeface="Calibri"/>
              </a:rPr>
              <a:t>abuse, addiction, angst, bipolar, circuit breaker, community cases, coronavirus, counselling, counsellor, covid, crisis, dead, death, dependence, depression, disorder, drugs, dysthymia, emotion, fatality rate, fight, hbl, heightened alert, help, home based learning, imh, insomnia, irritable, isolation, jobseeker, job keeper, jobmaker, job, insecurity, lockdown, loneliness, lonely, melancholia, mental health, mental illness, mood disorder, mood swings, national emergency, neurosis, no motivation, outbreak, overwhelmed, paranoia, phobia, post-traumatic stress, disorder, pre-covid, psychologist, quarantine, redundancy, restriction retrenchment, rona school closure, self-esteem self-harm shn social anxiety, socialize, sos, stay home notice, stood down, stigma,  stress, suicide, therapy, tighter measures, tired, toxic, trapped, trauma, unalive, uncertainty, variant,  well-being, wfh, work from home. </a:t>
            </a:r>
            <a:endParaRPr/>
          </a:p>
          <a:p>
            <a:pPr indent="-285750" lvl="0" marL="285750" marR="0" rtl="0" algn="just">
              <a:lnSpc>
                <a:spcPct val="107000"/>
              </a:lnSpc>
              <a:spcBef>
                <a:spcPts val="800"/>
              </a:spcBef>
              <a:spcAft>
                <a:spcPts val="0"/>
              </a:spcAft>
              <a:buClr>
                <a:srgbClr val="76330E"/>
              </a:buClr>
              <a:buSzPts val="2000"/>
              <a:buFont typeface="Arial"/>
              <a:buChar char="•"/>
            </a:pPr>
            <a:r>
              <a:rPr lang="en-US" sz="2000">
                <a:latin typeface="Calibri"/>
                <a:ea typeface="Calibri"/>
                <a:cs typeface="Calibri"/>
                <a:sym typeface="Calibri"/>
              </a:rPr>
              <a:t>The corpus was pre-processed and cleaned using NLTK methods. </a:t>
            </a:r>
            <a:endParaRPr/>
          </a:p>
        </p:txBody>
      </p:sp>
      <p:sp>
        <p:nvSpPr>
          <p:cNvPr id="124" name="Google Shape;124;p9"/>
          <p:cNvSpPr txBox="1"/>
          <p:nvPr>
            <p:ph type="title"/>
          </p:nvPr>
        </p:nvSpPr>
        <p:spPr>
          <a:xfrm>
            <a:off x="3557589" y="715961"/>
            <a:ext cx="8119154" cy="48418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Datasets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idx="1" type="body"/>
          </p:nvPr>
        </p:nvSpPr>
        <p:spPr>
          <a:xfrm>
            <a:off x="2871788" y="1528765"/>
            <a:ext cx="8804956" cy="490061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76330E"/>
              </a:buClr>
              <a:buSzPts val="2000"/>
              <a:buNone/>
            </a:pPr>
            <a:r>
              <a:rPr lang="en-US" sz="2000">
                <a:latin typeface="Calibri"/>
                <a:ea typeface="Calibri"/>
                <a:cs typeface="Calibri"/>
                <a:sym typeface="Calibri"/>
              </a:rPr>
              <a:t>The attributes of the dataset was </a:t>
            </a:r>
            <a:endParaRPr/>
          </a:p>
          <a:p>
            <a:pPr indent="-285750" lvl="0" marL="285750" rtl="0" algn="just">
              <a:lnSpc>
                <a:spcPct val="90000"/>
              </a:lnSpc>
              <a:spcBef>
                <a:spcPts val="1000"/>
              </a:spcBef>
              <a:spcAft>
                <a:spcPts val="0"/>
              </a:spcAft>
              <a:buClr>
                <a:srgbClr val="76330E"/>
              </a:buClr>
              <a:buSzPts val="2000"/>
              <a:buFont typeface="Arial"/>
              <a:buChar char="•"/>
            </a:pPr>
            <a:r>
              <a:rPr lang="en-US" sz="2000">
                <a:latin typeface="Calibri"/>
                <a:ea typeface="Calibri"/>
                <a:cs typeface="Calibri"/>
                <a:sym typeface="Calibri"/>
              </a:rPr>
              <a:t>url, date, content, rendered 'Number', 'Unnamed: 0', 'id', 'user', 'replyCount', 'retweetCount', 'likeCount', 'quoteCount',  'conversationId', 'lang', 'source', 'sourceUrl', 'sourceLabel', 'inReplyToTweetId', 'inReplyToUser', 'mentionedUsers', 'coordinates', 'place', 'hashtags', 'cashtags', 'char_cnt', 'word_cnt', 'sentence_cnt', 'avg_word_size', 'avg_char_per_sent', 'avg_word_per_sent', 'stop_cnt', 'avg_stop_per_sent', 'avg_stop_per_word’</a:t>
            </a:r>
            <a:endParaRPr/>
          </a:p>
          <a:p>
            <a:pPr indent="0" lvl="0" marL="0" rtl="0" algn="just">
              <a:lnSpc>
                <a:spcPct val="90000"/>
              </a:lnSpc>
              <a:spcBef>
                <a:spcPts val="1000"/>
              </a:spcBef>
              <a:spcAft>
                <a:spcPts val="0"/>
              </a:spcAft>
              <a:buClr>
                <a:srgbClr val="76330E"/>
              </a:buClr>
              <a:buSzPts val="2000"/>
              <a:buNone/>
            </a:pPr>
            <a:r>
              <a:t/>
            </a:r>
            <a:endParaRPr sz="2000">
              <a:latin typeface="Calibri"/>
              <a:ea typeface="Calibri"/>
              <a:cs typeface="Calibri"/>
              <a:sym typeface="Calibri"/>
            </a:endParaRPr>
          </a:p>
          <a:p>
            <a:pPr indent="-285750" lvl="0" marL="285750" rtl="0" algn="just">
              <a:lnSpc>
                <a:spcPct val="90000"/>
              </a:lnSpc>
              <a:spcBef>
                <a:spcPts val="1000"/>
              </a:spcBef>
              <a:spcAft>
                <a:spcPts val="0"/>
              </a:spcAft>
              <a:buClr>
                <a:srgbClr val="76330E"/>
              </a:buClr>
              <a:buSzPts val="2000"/>
              <a:buFont typeface="Arial"/>
              <a:buChar char="•"/>
            </a:pPr>
            <a:r>
              <a:rPr lang="en-US" sz="2000">
                <a:latin typeface="Calibri"/>
                <a:ea typeface="Calibri"/>
                <a:cs typeface="Calibri"/>
                <a:sym typeface="Calibri"/>
              </a:rPr>
              <a:t>Other inferences deducted from the data are Number of Characters, Number of words, Number of sentences per tweets, average word size, average character per tweet, average word per sent, stopword and stop word percent using NLTK. Using average perception tagger and punkt library, others were deducted like the Noun count, Pronoun count, proper noun count, modal, verb present, verb past, adjectives count and word token count.</a:t>
            </a:r>
            <a:endParaRPr sz="2000"/>
          </a:p>
        </p:txBody>
      </p:sp>
      <p:sp>
        <p:nvSpPr>
          <p:cNvPr id="130" name="Google Shape;130;p10"/>
          <p:cNvSpPr txBox="1"/>
          <p:nvPr>
            <p:ph type="title"/>
          </p:nvPr>
        </p:nvSpPr>
        <p:spPr>
          <a:xfrm>
            <a:off x="3500439" y="715962"/>
            <a:ext cx="8176304" cy="8128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Datasets contd’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idx="1" type="body"/>
          </p:nvPr>
        </p:nvSpPr>
        <p:spPr>
          <a:xfrm>
            <a:off x="3043238" y="1905000"/>
            <a:ext cx="8633505" cy="45100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2000"/>
              <a:buNone/>
            </a:pPr>
            <a:r>
              <a:rPr lang="en-US" sz="2000"/>
              <a:t>We designed 2 Frameworks (still have chatbots design)</a:t>
            </a:r>
            <a:endParaRPr/>
          </a:p>
          <a:p>
            <a:pPr indent="-285750" lvl="0" marL="285750" rtl="0" algn="l">
              <a:lnSpc>
                <a:spcPct val="90000"/>
              </a:lnSpc>
              <a:spcBef>
                <a:spcPts val="1000"/>
              </a:spcBef>
              <a:spcAft>
                <a:spcPts val="0"/>
              </a:spcAft>
              <a:buClr>
                <a:srgbClr val="76330E"/>
              </a:buClr>
              <a:buSzPts val="2000"/>
              <a:buFont typeface="Arial"/>
              <a:buChar char="•"/>
            </a:pPr>
            <a:r>
              <a:rPr lang="en-US" sz="2000"/>
              <a:t>Process Framework</a:t>
            </a:r>
            <a:endParaRPr/>
          </a:p>
          <a:p>
            <a:pPr indent="-285750" lvl="0" marL="285750" rtl="0" algn="l">
              <a:lnSpc>
                <a:spcPct val="90000"/>
              </a:lnSpc>
              <a:spcBef>
                <a:spcPts val="1000"/>
              </a:spcBef>
              <a:spcAft>
                <a:spcPts val="0"/>
              </a:spcAft>
              <a:buClr>
                <a:srgbClr val="76330E"/>
              </a:buClr>
              <a:buSzPts val="2000"/>
              <a:buFont typeface="Arial"/>
              <a:buChar char="•"/>
            </a:pPr>
            <a:r>
              <a:rPr lang="en-US" sz="2000"/>
              <a:t>Classifier Framework</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p:txBody>
      </p:sp>
      <p:sp>
        <p:nvSpPr>
          <p:cNvPr id="136" name="Google Shape;136;p11"/>
          <p:cNvSpPr txBox="1"/>
          <p:nvPr>
            <p:ph type="title"/>
          </p:nvPr>
        </p:nvSpPr>
        <p:spPr>
          <a:xfrm>
            <a:off x="3414713" y="715962"/>
            <a:ext cx="8262029" cy="9699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Process Frameworks</a:t>
            </a:r>
            <a:endParaRPr/>
          </a:p>
        </p:txBody>
      </p:sp>
      <p:pic>
        <p:nvPicPr>
          <p:cNvPr id="137" name="Google Shape;137;p11"/>
          <p:cNvPicPr preferRelativeResize="0"/>
          <p:nvPr/>
        </p:nvPicPr>
        <p:blipFill rotWithShape="1">
          <a:blip r:embed="rId3">
            <a:alphaModFix/>
          </a:blip>
          <a:srcRect b="0" l="0" r="0" t="0"/>
          <a:stretch/>
        </p:blipFill>
        <p:spPr>
          <a:xfrm>
            <a:off x="3043238" y="3429000"/>
            <a:ext cx="7800975" cy="24431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idx="1" type="body"/>
          </p:nvPr>
        </p:nvSpPr>
        <p:spPr>
          <a:xfrm>
            <a:off x="3114676" y="457199"/>
            <a:ext cx="8562068" cy="60293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p:txBody>
      </p:sp>
      <p:pic>
        <p:nvPicPr>
          <p:cNvPr id="143" name="Google Shape;143;p12"/>
          <p:cNvPicPr preferRelativeResize="0"/>
          <p:nvPr/>
        </p:nvPicPr>
        <p:blipFill rotWithShape="1">
          <a:blip r:embed="rId3">
            <a:alphaModFix/>
          </a:blip>
          <a:srcRect b="0" l="0" r="0" t="0"/>
          <a:stretch/>
        </p:blipFill>
        <p:spPr>
          <a:xfrm>
            <a:off x="3229610" y="337820"/>
            <a:ext cx="8700454" cy="6029325"/>
          </a:xfrm>
          <a:prstGeom prst="rect">
            <a:avLst/>
          </a:prstGeom>
          <a:noFill/>
          <a:ln cap="flat" cmpd="sng" w="9525">
            <a:solidFill>
              <a:srgbClr val="FF0000"/>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idx="1" type="body"/>
          </p:nvPr>
        </p:nvSpPr>
        <p:spPr>
          <a:xfrm>
            <a:off x="2928938" y="1204596"/>
            <a:ext cx="8747806" cy="5324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3: Proportion of Australians with Psychological distress by long-term health condition</a:t>
            </a:r>
            <a:endParaRPr b="0"/>
          </a:p>
          <a:p>
            <a:pPr indent="0" lvl="0" marL="0" rtl="0" algn="l">
              <a:lnSpc>
                <a:spcPct val="90000"/>
              </a:lnSpc>
              <a:spcBef>
                <a:spcPts val="1000"/>
              </a:spcBef>
              <a:spcAft>
                <a:spcPts val="0"/>
              </a:spcAft>
              <a:buClr>
                <a:srgbClr val="76330E"/>
              </a:buClr>
              <a:buSzPts val="1800"/>
              <a:buNone/>
            </a:pPr>
            <a:r>
              <a:rPr lang="en-US"/>
              <a:t>This shows that High proportion of people with long term health condition has high distress level compared to the people with no condition</a:t>
            </a:r>
            <a:endParaRPr/>
          </a:p>
        </p:txBody>
      </p:sp>
      <p:sp>
        <p:nvSpPr>
          <p:cNvPr id="149" name="Google Shape;149;p13"/>
          <p:cNvSpPr txBox="1"/>
          <p:nvPr>
            <p:ph type="title"/>
          </p:nvPr>
        </p:nvSpPr>
        <p:spPr>
          <a:xfrm>
            <a:off x="3614739" y="657227"/>
            <a:ext cx="8062004" cy="6503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Results – EDA </a:t>
            </a:r>
            <a:endParaRPr/>
          </a:p>
        </p:txBody>
      </p:sp>
      <p:pic>
        <p:nvPicPr>
          <p:cNvPr id="150" name="Google Shape;150;p13"/>
          <p:cNvPicPr preferRelativeResize="0"/>
          <p:nvPr/>
        </p:nvPicPr>
        <p:blipFill rotWithShape="1">
          <a:blip r:embed="rId3">
            <a:alphaModFix/>
          </a:blip>
          <a:srcRect b="0" l="0" r="0" t="0"/>
          <a:stretch/>
        </p:blipFill>
        <p:spPr>
          <a:xfrm>
            <a:off x="2928937" y="1307626"/>
            <a:ext cx="8272463" cy="3692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3914776" y="228600"/>
            <a:ext cx="8147729" cy="7032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EDA results contd’</a:t>
            </a:r>
            <a:endParaRPr/>
          </a:p>
        </p:txBody>
      </p:sp>
      <p:sp>
        <p:nvSpPr>
          <p:cNvPr id="156" name="Google Shape;156;p14"/>
          <p:cNvSpPr txBox="1"/>
          <p:nvPr>
            <p:ph idx="1" type="body"/>
          </p:nvPr>
        </p:nvSpPr>
        <p:spPr>
          <a:xfrm>
            <a:off x="3328988" y="1042988"/>
            <a:ext cx="8347755" cy="5529262"/>
          </a:xfrm>
          <a:prstGeom prst="rect">
            <a:avLst/>
          </a:prstGeom>
          <a:noFill/>
          <a:ln>
            <a:noFill/>
          </a:ln>
        </p:spPr>
        <p:txBody>
          <a:bodyPr anchorCtr="0" anchor="t" bIns="45700" lIns="91425" spcFirstLastPara="1" rIns="91425" wrap="square" tIns="45700">
            <a:normAutofit/>
          </a:bodyPr>
          <a:lstStyle/>
          <a:p>
            <a:pPr indent="0" lvl="0" marL="0" marR="0" rtl="0" algn="just">
              <a:lnSpc>
                <a:spcPct val="107000"/>
              </a:lnSpc>
              <a:spcBef>
                <a:spcPts val="0"/>
              </a:spcBef>
              <a:spcAft>
                <a:spcPts val="0"/>
              </a:spcAft>
              <a:buClr>
                <a:srgbClr val="76330E"/>
              </a:buClr>
              <a:buSzPts val="1800"/>
              <a:buNone/>
            </a:pPr>
            <a:r>
              <a:t/>
            </a:r>
            <a:endParaRPr sz="1800">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sz="1800">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sz="1800">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sz="1800">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1800"/>
              <a:buNone/>
            </a:pPr>
            <a:r>
              <a:t/>
            </a:r>
            <a:endParaRPr sz="1800">
              <a:latin typeface="Calibri"/>
              <a:ea typeface="Calibri"/>
              <a:cs typeface="Calibri"/>
              <a:sym typeface="Calibri"/>
            </a:endParaRPr>
          </a:p>
          <a:p>
            <a:pPr indent="0" lvl="0" marL="0" marR="0" rtl="0" algn="just">
              <a:lnSpc>
                <a:spcPct val="107000"/>
              </a:lnSpc>
              <a:spcBef>
                <a:spcPts val="800"/>
              </a:spcBef>
              <a:spcAft>
                <a:spcPts val="0"/>
              </a:spcAft>
              <a:buClr>
                <a:srgbClr val="76330E"/>
              </a:buClr>
              <a:buSzPts val="2000"/>
              <a:buNone/>
            </a:pPr>
            <a:r>
              <a:rPr lang="en-US" sz="2000">
                <a:latin typeface="Calibri"/>
                <a:ea typeface="Calibri"/>
                <a:cs typeface="Calibri"/>
                <a:sym typeface="Calibri"/>
              </a:rPr>
              <a:t>Figure 4: Proportions of Australians with Psychological distress by Job Status</a:t>
            </a:r>
            <a:endParaRPr/>
          </a:p>
          <a:p>
            <a:pPr indent="0" lvl="0" marL="0" marR="0" rtl="0" algn="just">
              <a:lnSpc>
                <a:spcPct val="107000"/>
              </a:lnSpc>
              <a:spcBef>
                <a:spcPts val="800"/>
              </a:spcBef>
              <a:spcAft>
                <a:spcPts val="0"/>
              </a:spcAft>
              <a:buClr>
                <a:srgbClr val="76330E"/>
              </a:buClr>
              <a:buSzPts val="2000"/>
              <a:buNone/>
            </a:pPr>
            <a:r>
              <a:rPr lang="en-US" sz="2000">
                <a:latin typeface="Calibri"/>
                <a:ea typeface="Calibri"/>
                <a:cs typeface="Calibri"/>
                <a:sym typeface="Calibri"/>
              </a:rPr>
              <a:t>This shows that the Australians with a Job have a slight lower distress level than the one without Jobs</a:t>
            </a:r>
            <a:endParaRPr/>
          </a:p>
        </p:txBody>
      </p:sp>
      <p:pic>
        <p:nvPicPr>
          <p:cNvPr id="157" name="Google Shape;157;p14"/>
          <p:cNvPicPr preferRelativeResize="0"/>
          <p:nvPr/>
        </p:nvPicPr>
        <p:blipFill rotWithShape="1">
          <a:blip r:embed="rId3">
            <a:alphaModFix/>
          </a:blip>
          <a:srcRect b="0" l="0" r="0" t="0"/>
          <a:stretch/>
        </p:blipFill>
        <p:spPr>
          <a:xfrm>
            <a:off x="3328988" y="842963"/>
            <a:ext cx="7915275" cy="35004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idx="1" type="body"/>
          </p:nvPr>
        </p:nvSpPr>
        <p:spPr>
          <a:xfrm>
            <a:off x="3386138" y="1904999"/>
            <a:ext cx="8290605" cy="4810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5: Proportions of Australians with Psychological distress by Housing Tenure</a:t>
            </a:r>
            <a:endParaRPr/>
          </a:p>
          <a:p>
            <a:pPr indent="0" lvl="0" marL="0" rtl="0" algn="l">
              <a:lnSpc>
                <a:spcPct val="90000"/>
              </a:lnSpc>
              <a:spcBef>
                <a:spcPts val="1000"/>
              </a:spcBef>
              <a:spcAft>
                <a:spcPts val="0"/>
              </a:spcAft>
              <a:buClr>
                <a:srgbClr val="76330E"/>
              </a:buClr>
              <a:buSzPts val="1800"/>
              <a:buNone/>
            </a:pPr>
            <a:r>
              <a:rPr lang="en-US"/>
              <a:t>This figure shows that Australians with rented apartment have higher distress level than with house owners with or without morgages</a:t>
            </a:r>
            <a:endParaRPr/>
          </a:p>
        </p:txBody>
      </p:sp>
      <p:pic>
        <p:nvPicPr>
          <p:cNvPr id="163" name="Google Shape;163;p15"/>
          <p:cNvPicPr preferRelativeResize="0"/>
          <p:nvPr/>
        </p:nvPicPr>
        <p:blipFill rotWithShape="1">
          <a:blip r:embed="rId3">
            <a:alphaModFix/>
          </a:blip>
          <a:srcRect b="0" l="0" r="0" t="0"/>
          <a:stretch/>
        </p:blipFill>
        <p:spPr>
          <a:xfrm>
            <a:off x="3386138" y="1457325"/>
            <a:ext cx="7600950" cy="3789680"/>
          </a:xfrm>
          <a:prstGeom prst="rect">
            <a:avLst/>
          </a:prstGeom>
          <a:noFill/>
          <a:ln>
            <a:noFill/>
          </a:ln>
        </p:spPr>
      </p:pic>
      <p:sp>
        <p:nvSpPr>
          <p:cNvPr id="164" name="Google Shape;164;p15"/>
          <p:cNvSpPr txBox="1"/>
          <p:nvPr/>
        </p:nvSpPr>
        <p:spPr>
          <a:xfrm>
            <a:off x="3575447" y="414102"/>
            <a:ext cx="6093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EDA results contd’</a:t>
            </a:r>
            <a:endParaRPr/>
          </a:p>
        </p:txBody>
      </p:sp>
      <p:pic>
        <p:nvPicPr>
          <p:cNvPr id="165" name="Google Shape;165;p15"/>
          <p:cNvPicPr preferRelativeResize="0"/>
          <p:nvPr/>
        </p:nvPicPr>
        <p:blipFill rotWithShape="1">
          <a:blip r:embed="rId4">
            <a:alphaModFix/>
          </a:blip>
          <a:srcRect b="0" l="0" r="0" t="0"/>
          <a:stretch/>
        </p:blipFill>
        <p:spPr>
          <a:xfrm>
            <a:off x="3858574" y="604802"/>
            <a:ext cx="4728214" cy="9632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idx="1" type="body"/>
          </p:nvPr>
        </p:nvSpPr>
        <p:spPr>
          <a:xfrm>
            <a:off x="3200400" y="1571625"/>
            <a:ext cx="8476343" cy="487203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6: Proportion of Distressed Australians by Location</a:t>
            </a:r>
            <a:endParaRPr/>
          </a:p>
          <a:p>
            <a:pPr indent="0" lvl="0" marL="0" rtl="0" algn="l">
              <a:lnSpc>
                <a:spcPct val="90000"/>
              </a:lnSpc>
              <a:spcBef>
                <a:spcPts val="1000"/>
              </a:spcBef>
              <a:spcAft>
                <a:spcPts val="0"/>
              </a:spcAft>
              <a:buClr>
                <a:srgbClr val="76330E"/>
              </a:buClr>
              <a:buSzPts val="1800"/>
              <a:buNone/>
            </a:pPr>
            <a:r>
              <a:rPr lang="en-US"/>
              <a:t>This shows that People in Victoria are very distressed than New South Wales ,Queensland,South Australia,West Australia and the rest of Australia</a:t>
            </a:r>
            <a:endParaRPr/>
          </a:p>
        </p:txBody>
      </p:sp>
      <p:sp>
        <p:nvSpPr>
          <p:cNvPr id="171" name="Google Shape;171;p16"/>
          <p:cNvSpPr txBox="1"/>
          <p:nvPr>
            <p:ph type="title"/>
          </p:nvPr>
        </p:nvSpPr>
        <p:spPr>
          <a:xfrm>
            <a:off x="3371851" y="742950"/>
            <a:ext cx="8304892" cy="5715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EDA results contd’</a:t>
            </a:r>
            <a:endParaRPr/>
          </a:p>
        </p:txBody>
      </p:sp>
      <p:pic>
        <p:nvPicPr>
          <p:cNvPr id="172" name="Google Shape;172;p16"/>
          <p:cNvPicPr preferRelativeResize="0"/>
          <p:nvPr/>
        </p:nvPicPr>
        <p:blipFill rotWithShape="1">
          <a:blip r:embed="rId3">
            <a:alphaModFix/>
          </a:blip>
          <a:srcRect b="0" l="0" r="0" t="0"/>
          <a:stretch/>
        </p:blipFill>
        <p:spPr>
          <a:xfrm>
            <a:off x="3124199" y="1470342"/>
            <a:ext cx="8304891" cy="39173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idx="1" type="body"/>
          </p:nvPr>
        </p:nvSpPr>
        <p:spPr>
          <a:xfrm>
            <a:off x="3143249" y="1614489"/>
            <a:ext cx="8533494" cy="50577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7: Proportion of Psychologically distressed Australians by Household type</a:t>
            </a:r>
            <a:endParaRPr/>
          </a:p>
          <a:p>
            <a:pPr indent="0" lvl="0" marL="0" rtl="0" algn="l">
              <a:lnSpc>
                <a:spcPct val="90000"/>
              </a:lnSpc>
              <a:spcBef>
                <a:spcPts val="1000"/>
              </a:spcBef>
              <a:spcAft>
                <a:spcPts val="0"/>
              </a:spcAft>
              <a:buClr>
                <a:srgbClr val="76330E"/>
              </a:buClr>
              <a:buSzPts val="1800"/>
              <a:buNone/>
            </a:pPr>
            <a:r>
              <a:rPr lang="en-US"/>
              <a:t>This shows that  Lone Australians and without children are equally distressed than the one with Children.</a:t>
            </a:r>
            <a:endParaRPr/>
          </a:p>
        </p:txBody>
      </p:sp>
      <p:sp>
        <p:nvSpPr>
          <p:cNvPr id="178" name="Google Shape;178;p17"/>
          <p:cNvSpPr txBox="1"/>
          <p:nvPr>
            <p:ph type="title"/>
          </p:nvPr>
        </p:nvSpPr>
        <p:spPr>
          <a:xfrm>
            <a:off x="3486151" y="514350"/>
            <a:ext cx="8304892" cy="58578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EDA results contd’</a:t>
            </a:r>
            <a:endParaRPr/>
          </a:p>
        </p:txBody>
      </p:sp>
      <p:pic>
        <p:nvPicPr>
          <p:cNvPr id="179" name="Google Shape;179;p17"/>
          <p:cNvPicPr preferRelativeResize="0"/>
          <p:nvPr/>
        </p:nvPicPr>
        <p:blipFill rotWithShape="1">
          <a:blip r:embed="rId3">
            <a:alphaModFix/>
          </a:blip>
          <a:srcRect b="0" l="0" r="0" t="0"/>
          <a:stretch/>
        </p:blipFill>
        <p:spPr>
          <a:xfrm>
            <a:off x="3143249" y="1100138"/>
            <a:ext cx="8015289" cy="38750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idx="1" type="body"/>
          </p:nvPr>
        </p:nvSpPr>
        <p:spPr>
          <a:xfrm>
            <a:off x="3314700" y="1714500"/>
            <a:ext cx="8362043" cy="48148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8: Proportion of Distressed Australians by Disability</a:t>
            </a:r>
            <a:endParaRPr/>
          </a:p>
          <a:p>
            <a:pPr indent="0" lvl="0" marL="0" rtl="0" algn="l">
              <a:lnSpc>
                <a:spcPct val="90000"/>
              </a:lnSpc>
              <a:spcBef>
                <a:spcPts val="1000"/>
              </a:spcBef>
              <a:spcAft>
                <a:spcPts val="0"/>
              </a:spcAft>
              <a:buClr>
                <a:srgbClr val="76330E"/>
              </a:buClr>
              <a:buSzPts val="1800"/>
              <a:buNone/>
            </a:pPr>
            <a:r>
              <a:rPr lang="en-US"/>
              <a:t>This figure showed that disabled Australians are highly distressed than the one without disability</a:t>
            </a:r>
            <a:endParaRPr/>
          </a:p>
        </p:txBody>
      </p:sp>
      <p:sp>
        <p:nvSpPr>
          <p:cNvPr id="185" name="Google Shape;185;p18"/>
          <p:cNvSpPr txBox="1"/>
          <p:nvPr>
            <p:ph type="title"/>
          </p:nvPr>
        </p:nvSpPr>
        <p:spPr>
          <a:xfrm>
            <a:off x="3314699" y="328612"/>
            <a:ext cx="8362043"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EDA results contd’</a:t>
            </a:r>
            <a:endParaRPr/>
          </a:p>
        </p:txBody>
      </p:sp>
      <p:pic>
        <p:nvPicPr>
          <p:cNvPr id="186" name="Google Shape;186;p18"/>
          <p:cNvPicPr preferRelativeResize="0"/>
          <p:nvPr/>
        </p:nvPicPr>
        <p:blipFill rotWithShape="1">
          <a:blip r:embed="rId3">
            <a:alphaModFix/>
          </a:blip>
          <a:srcRect b="0" l="0" r="0" t="0"/>
          <a:stretch/>
        </p:blipFill>
        <p:spPr>
          <a:xfrm>
            <a:off x="3314699" y="1185864"/>
            <a:ext cx="8101014" cy="40179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3538539" y="715962"/>
            <a:ext cx="7219043" cy="11890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Introduction</a:t>
            </a:r>
            <a:br>
              <a:rPr lang="en-US"/>
            </a:br>
            <a:endParaRPr/>
          </a:p>
        </p:txBody>
      </p:sp>
      <p:sp>
        <p:nvSpPr>
          <p:cNvPr id="76" name="Google Shape;76;p2"/>
          <p:cNvSpPr txBox="1"/>
          <p:nvPr>
            <p:ph idx="1" type="body"/>
          </p:nvPr>
        </p:nvSpPr>
        <p:spPr>
          <a:xfrm>
            <a:off x="3471864" y="1904999"/>
            <a:ext cx="8204880" cy="4524375"/>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90000"/>
              </a:lnSpc>
              <a:spcBef>
                <a:spcPts val="0"/>
              </a:spcBef>
              <a:spcAft>
                <a:spcPts val="0"/>
              </a:spcAft>
              <a:buClr>
                <a:srgbClr val="76330E"/>
              </a:buClr>
              <a:buSzPct val="100000"/>
              <a:buNone/>
            </a:pPr>
            <a:r>
              <a:rPr lang="en-US" sz="2400">
                <a:latin typeface="Calibri"/>
                <a:ea typeface="Calibri"/>
                <a:cs typeface="Calibri"/>
                <a:sym typeface="Calibri"/>
              </a:rPr>
              <a:t>The aim of this research project is to design a chatbot for boosting mental health of Australians. </a:t>
            </a:r>
            <a:endParaRPr/>
          </a:p>
          <a:p>
            <a:pPr indent="0" lvl="0" marL="0" rtl="0" algn="just">
              <a:lnSpc>
                <a:spcPct val="90000"/>
              </a:lnSpc>
              <a:spcBef>
                <a:spcPts val="1000"/>
              </a:spcBef>
              <a:spcAft>
                <a:spcPts val="0"/>
              </a:spcAft>
              <a:buClr>
                <a:srgbClr val="76330E"/>
              </a:buClr>
              <a:buSzPct val="100000"/>
              <a:buNone/>
            </a:pPr>
            <a:r>
              <a:rPr lang="en-US" sz="2400">
                <a:latin typeface="Calibri"/>
                <a:ea typeface="Calibri"/>
                <a:cs typeface="Calibri"/>
                <a:sym typeface="Calibri"/>
              </a:rPr>
              <a:t>The research objectives (ROs) in this section, on the other hand, are </a:t>
            </a:r>
            <a:endParaRPr/>
          </a:p>
          <a:p>
            <a:pPr indent="-285750" lvl="0" marL="285750" rtl="0" algn="just">
              <a:lnSpc>
                <a:spcPct val="90000"/>
              </a:lnSpc>
              <a:spcBef>
                <a:spcPts val="1000"/>
              </a:spcBef>
              <a:spcAft>
                <a:spcPts val="0"/>
              </a:spcAft>
              <a:buClr>
                <a:srgbClr val="76330E"/>
              </a:buClr>
              <a:buSzPct val="100000"/>
              <a:buFont typeface="Arial"/>
              <a:buChar char="•"/>
            </a:pPr>
            <a:r>
              <a:rPr lang="en-US" sz="2400">
                <a:latin typeface="Calibri"/>
                <a:ea typeface="Calibri"/>
                <a:cs typeface="Calibri"/>
                <a:sym typeface="Calibri"/>
              </a:rPr>
              <a:t>To identify and discuss how mental health can be assisted with chatbot projects in Australia (RO1); </a:t>
            </a:r>
            <a:endParaRPr/>
          </a:p>
          <a:p>
            <a:pPr indent="-285750" lvl="0" marL="285750" rtl="0" algn="just">
              <a:lnSpc>
                <a:spcPct val="90000"/>
              </a:lnSpc>
              <a:spcBef>
                <a:spcPts val="1000"/>
              </a:spcBef>
              <a:spcAft>
                <a:spcPts val="0"/>
              </a:spcAft>
              <a:buClr>
                <a:srgbClr val="76330E"/>
              </a:buClr>
              <a:buSzPct val="100000"/>
              <a:buFont typeface="Arial"/>
              <a:buChar char="•"/>
            </a:pPr>
            <a:r>
              <a:rPr lang="en-US" sz="2400">
                <a:latin typeface="Calibri"/>
                <a:ea typeface="Calibri"/>
                <a:cs typeface="Calibri"/>
                <a:sym typeface="Calibri"/>
              </a:rPr>
              <a:t>Examine the level of health challenges in Australia (RO2); </a:t>
            </a:r>
            <a:endParaRPr/>
          </a:p>
          <a:p>
            <a:pPr indent="-285750" lvl="0" marL="285750" rtl="0" algn="just">
              <a:lnSpc>
                <a:spcPct val="90000"/>
              </a:lnSpc>
              <a:spcBef>
                <a:spcPts val="1000"/>
              </a:spcBef>
              <a:spcAft>
                <a:spcPts val="0"/>
              </a:spcAft>
              <a:buClr>
                <a:srgbClr val="76330E"/>
              </a:buClr>
              <a:buSzPct val="100000"/>
              <a:buFont typeface="Arial"/>
              <a:buChar char="•"/>
            </a:pPr>
            <a:r>
              <a:rPr lang="en-US" sz="2400">
                <a:latin typeface="Calibri"/>
                <a:ea typeface="Calibri"/>
                <a:cs typeface="Calibri"/>
                <a:sym typeface="Calibri"/>
              </a:rPr>
              <a:t>speak with mental health professionals; and learn critical measures to preserving overall well-being(RO3); </a:t>
            </a:r>
            <a:endParaRPr/>
          </a:p>
          <a:p>
            <a:pPr indent="-285750" lvl="0" marL="285750" rtl="0" algn="just">
              <a:lnSpc>
                <a:spcPct val="90000"/>
              </a:lnSpc>
              <a:spcBef>
                <a:spcPts val="1000"/>
              </a:spcBef>
              <a:spcAft>
                <a:spcPts val="0"/>
              </a:spcAft>
              <a:buClr>
                <a:srgbClr val="76330E"/>
              </a:buClr>
              <a:buSzPct val="100000"/>
              <a:buFont typeface="Arial"/>
              <a:buChar char="•"/>
            </a:pPr>
            <a:r>
              <a:rPr lang="en-US" sz="2400">
                <a:latin typeface="Calibri"/>
                <a:ea typeface="Calibri"/>
                <a:cs typeface="Calibri"/>
                <a:sym typeface="Calibri"/>
              </a:rPr>
              <a:t>Create a prototype chatbot or web tool to assist people in sticking to a healthy routine(RO4); </a:t>
            </a:r>
            <a:endParaRPr/>
          </a:p>
          <a:p>
            <a:pPr indent="-285750" lvl="0" marL="285750" rtl="0" algn="just">
              <a:lnSpc>
                <a:spcPct val="90000"/>
              </a:lnSpc>
              <a:spcBef>
                <a:spcPts val="1000"/>
              </a:spcBef>
              <a:spcAft>
                <a:spcPts val="0"/>
              </a:spcAft>
              <a:buClr>
                <a:srgbClr val="76330E"/>
              </a:buClr>
              <a:buSzPct val="100000"/>
              <a:buFont typeface="Arial"/>
              <a:buChar char="•"/>
            </a:pPr>
            <a:r>
              <a:rPr lang="en-US" sz="2400">
                <a:latin typeface="Calibri"/>
                <a:ea typeface="Calibri"/>
                <a:cs typeface="Calibri"/>
                <a:sym typeface="Calibri"/>
              </a:rPr>
              <a:t>Test the prototype to see how it affects the user's experience(RO5).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idx="1" type="body"/>
          </p:nvPr>
        </p:nvSpPr>
        <p:spPr>
          <a:xfrm>
            <a:off x="3257550" y="1905000"/>
            <a:ext cx="8419193" cy="46672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9: LDA showing 30 most used Topics in the tweets scraped</a:t>
            </a:r>
            <a:endParaRPr/>
          </a:p>
        </p:txBody>
      </p:sp>
      <p:sp>
        <p:nvSpPr>
          <p:cNvPr id="192" name="Google Shape;192;p19"/>
          <p:cNvSpPr txBox="1"/>
          <p:nvPr>
            <p:ph type="title"/>
          </p:nvPr>
        </p:nvSpPr>
        <p:spPr>
          <a:xfrm>
            <a:off x="3400425" y="356393"/>
            <a:ext cx="8276317" cy="74136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Results – Topic Modeling with LDA</a:t>
            </a:r>
            <a:endParaRPr/>
          </a:p>
        </p:txBody>
      </p:sp>
      <p:pic>
        <p:nvPicPr>
          <p:cNvPr id="193" name="Google Shape;193;p19"/>
          <p:cNvPicPr preferRelativeResize="0"/>
          <p:nvPr/>
        </p:nvPicPr>
        <p:blipFill rotWithShape="1">
          <a:blip r:embed="rId3">
            <a:alphaModFix/>
          </a:blip>
          <a:srcRect b="0" l="0" r="0" t="0"/>
          <a:stretch/>
        </p:blipFill>
        <p:spPr>
          <a:xfrm>
            <a:off x="3257550" y="1243014"/>
            <a:ext cx="8419192" cy="41513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idx="1" type="body"/>
          </p:nvPr>
        </p:nvSpPr>
        <p:spPr>
          <a:xfrm>
            <a:off x="3114676" y="1514475"/>
            <a:ext cx="8562068" cy="51577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9: Top 20 Trigrams</a:t>
            </a:r>
            <a:endParaRPr/>
          </a:p>
        </p:txBody>
      </p:sp>
      <p:sp>
        <p:nvSpPr>
          <p:cNvPr id="199" name="Google Shape;199;p20"/>
          <p:cNvSpPr txBox="1"/>
          <p:nvPr>
            <p:ph type="title"/>
          </p:nvPr>
        </p:nvSpPr>
        <p:spPr>
          <a:xfrm>
            <a:off x="3900486" y="219072"/>
            <a:ext cx="7219043" cy="51276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Results - Trigrams</a:t>
            </a:r>
            <a:endParaRPr/>
          </a:p>
        </p:txBody>
      </p:sp>
      <p:pic>
        <p:nvPicPr>
          <p:cNvPr id="200" name="Google Shape;200;p20"/>
          <p:cNvPicPr preferRelativeResize="0"/>
          <p:nvPr/>
        </p:nvPicPr>
        <p:blipFill rotWithShape="1">
          <a:blip r:embed="rId3">
            <a:alphaModFix/>
          </a:blip>
          <a:srcRect b="0" l="0" r="0" t="0"/>
          <a:stretch/>
        </p:blipFill>
        <p:spPr>
          <a:xfrm>
            <a:off x="3124199" y="984252"/>
            <a:ext cx="8334375" cy="43592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idx="1" type="body"/>
          </p:nvPr>
        </p:nvSpPr>
        <p:spPr>
          <a:xfrm>
            <a:off x="3214688" y="1414463"/>
            <a:ext cx="8462055" cy="48863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t/>
            </a:r>
            <a:endParaRPr/>
          </a:p>
          <a:p>
            <a:pPr indent="0" lvl="0" marL="0" rtl="0" algn="l">
              <a:lnSpc>
                <a:spcPct val="90000"/>
              </a:lnSpc>
              <a:spcBef>
                <a:spcPts val="1000"/>
              </a:spcBef>
              <a:spcAft>
                <a:spcPts val="0"/>
              </a:spcAft>
              <a:buClr>
                <a:srgbClr val="76330E"/>
              </a:buClr>
              <a:buSzPts val="1800"/>
              <a:buNone/>
            </a:pPr>
            <a:r>
              <a:rPr lang="en-US"/>
              <a:t>Figure 10: Stopclouds showing the most frequently word used during this time</a:t>
            </a:r>
            <a:endParaRPr/>
          </a:p>
          <a:p>
            <a:pPr indent="0" lvl="0" marL="0" marR="0" rtl="0" algn="just">
              <a:lnSpc>
                <a:spcPct val="115000"/>
              </a:lnSpc>
              <a:spcBef>
                <a:spcPts val="0"/>
              </a:spcBef>
              <a:spcAft>
                <a:spcPts val="0"/>
              </a:spcAft>
              <a:buClr>
                <a:srgbClr val="76330E"/>
              </a:buClr>
              <a:buSzPts val="1800"/>
              <a:buNone/>
            </a:pPr>
            <a:r>
              <a:rPr lang="en-US" sz="1800">
                <a:latin typeface="Calibri"/>
                <a:ea typeface="Calibri"/>
                <a:cs typeface="Calibri"/>
                <a:sym typeface="Calibri"/>
              </a:rPr>
              <a:t> </a:t>
            </a:r>
            <a:endParaRPr sz="1800">
              <a:latin typeface="Arial"/>
              <a:ea typeface="Arial"/>
              <a:cs typeface="Arial"/>
              <a:sym typeface="Arial"/>
            </a:endParaRPr>
          </a:p>
          <a:p>
            <a:pPr indent="0" lvl="0" marL="0" marR="0" rtl="0" algn="just">
              <a:lnSpc>
                <a:spcPct val="115000"/>
              </a:lnSpc>
              <a:spcBef>
                <a:spcPts val="0"/>
              </a:spcBef>
              <a:spcAft>
                <a:spcPts val="0"/>
              </a:spcAft>
              <a:buClr>
                <a:srgbClr val="76330E"/>
              </a:buClr>
              <a:buSzPts val="1000"/>
              <a:buNone/>
            </a:pPr>
            <a:r>
              <a:rPr lang="en-US" sz="1800">
                <a:latin typeface="Calibri"/>
                <a:ea typeface="Calibri"/>
                <a:cs typeface="Calibri"/>
                <a:sym typeface="Calibri"/>
              </a:rPr>
              <a:t>This shows </a:t>
            </a:r>
            <a:r>
              <a:rPr lang="en-US">
                <a:latin typeface="Calibri"/>
                <a:ea typeface="Calibri"/>
                <a:cs typeface="Calibri"/>
                <a:sym typeface="Calibri"/>
              </a:rPr>
              <a:t>that </a:t>
            </a:r>
            <a:r>
              <a:rPr lang="en-US" sz="1800">
                <a:latin typeface="Calibri"/>
                <a:ea typeface="Calibri"/>
                <a:cs typeface="Calibri"/>
                <a:sym typeface="Calibri"/>
              </a:rPr>
              <a:t>Covid, people, lockdown, tired, home, help and health, etc, even when different contextual keywords were used to scrape the twitter, ensuring that mental health is one of the buzzing topics during the pandemic.  </a:t>
            </a:r>
            <a:endParaRPr sz="1800">
              <a:latin typeface="Arial"/>
              <a:ea typeface="Arial"/>
              <a:cs typeface="Arial"/>
              <a:sym typeface="Arial"/>
            </a:endParaRPr>
          </a:p>
          <a:p>
            <a:pPr indent="0" lvl="0" marL="0" rtl="0" algn="l">
              <a:lnSpc>
                <a:spcPct val="90000"/>
              </a:lnSpc>
              <a:spcBef>
                <a:spcPts val="1000"/>
              </a:spcBef>
              <a:spcAft>
                <a:spcPts val="0"/>
              </a:spcAft>
              <a:buClr>
                <a:srgbClr val="76330E"/>
              </a:buClr>
              <a:buSzPts val="1800"/>
              <a:buNone/>
            </a:pPr>
            <a:r>
              <a:t/>
            </a:r>
            <a:endParaRPr/>
          </a:p>
        </p:txBody>
      </p:sp>
      <p:sp>
        <p:nvSpPr>
          <p:cNvPr id="206" name="Google Shape;206;p21"/>
          <p:cNvSpPr txBox="1"/>
          <p:nvPr>
            <p:ph type="title"/>
          </p:nvPr>
        </p:nvSpPr>
        <p:spPr>
          <a:xfrm>
            <a:off x="3214688" y="344487"/>
            <a:ext cx="8462054" cy="755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Results- Wordcloud</a:t>
            </a:r>
            <a:endParaRPr/>
          </a:p>
        </p:txBody>
      </p:sp>
      <p:pic>
        <p:nvPicPr>
          <p:cNvPr id="207" name="Google Shape;207;p21"/>
          <p:cNvPicPr preferRelativeResize="0"/>
          <p:nvPr/>
        </p:nvPicPr>
        <p:blipFill rotWithShape="1">
          <a:blip r:embed="rId3">
            <a:alphaModFix/>
          </a:blip>
          <a:srcRect b="0" l="0" r="0" t="0"/>
          <a:stretch/>
        </p:blipFill>
        <p:spPr>
          <a:xfrm>
            <a:off x="3214688" y="1100139"/>
            <a:ext cx="8088024" cy="33515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idx="1" type="body"/>
          </p:nvPr>
        </p:nvSpPr>
        <p:spPr>
          <a:xfrm>
            <a:off x="3343276" y="1904999"/>
            <a:ext cx="8333468" cy="4810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p:txBody>
      </p:sp>
      <p:sp>
        <p:nvSpPr>
          <p:cNvPr id="213" name="Google Shape;213;p22"/>
          <p:cNvSpPr txBox="1"/>
          <p:nvPr>
            <p:ph type="title"/>
          </p:nvPr>
        </p:nvSpPr>
        <p:spPr>
          <a:xfrm>
            <a:off x="3443289" y="715961"/>
            <a:ext cx="8233454" cy="9604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Results - Chatbots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idx="1" type="body"/>
          </p:nvPr>
        </p:nvSpPr>
        <p:spPr>
          <a:xfrm>
            <a:off x="3343276" y="1904999"/>
            <a:ext cx="8333468" cy="4810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6330E"/>
              </a:buClr>
              <a:buSzPts val="1800"/>
              <a:buNone/>
            </a:pPr>
            <a:r>
              <a:t/>
            </a:r>
            <a:endParaRPr/>
          </a:p>
        </p:txBody>
      </p:sp>
      <p:sp>
        <p:nvSpPr>
          <p:cNvPr id="219" name="Google Shape;219;p23"/>
          <p:cNvSpPr txBox="1"/>
          <p:nvPr>
            <p:ph type="title"/>
          </p:nvPr>
        </p:nvSpPr>
        <p:spPr>
          <a:xfrm>
            <a:off x="3443289" y="715961"/>
            <a:ext cx="8233454" cy="9604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Results – Chatbot Evaluation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idx="1" type="body"/>
          </p:nvPr>
        </p:nvSpPr>
        <p:spPr>
          <a:xfrm>
            <a:off x="3371850" y="1904999"/>
            <a:ext cx="8304893" cy="458152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76330E"/>
              </a:buClr>
              <a:buSzPct val="100000"/>
              <a:buNone/>
            </a:pPr>
            <a:r>
              <a:rPr lang="en-US" sz="2400"/>
              <a:t>This shows that Australians are psychologically distressed based on the following Factors: Long term health issues, Job Status, Housing, Location, Family type and Disability thereby giving us a lead to train our data based on these pointers.</a:t>
            </a:r>
            <a:endParaRPr/>
          </a:p>
          <a:p>
            <a:pPr indent="0" lvl="0" marL="0" rtl="0" algn="l">
              <a:lnSpc>
                <a:spcPct val="90000"/>
              </a:lnSpc>
              <a:spcBef>
                <a:spcPts val="1000"/>
              </a:spcBef>
              <a:spcAft>
                <a:spcPts val="0"/>
              </a:spcAft>
              <a:buClr>
                <a:srgbClr val="76330E"/>
              </a:buClr>
              <a:buSzPct val="100000"/>
              <a:buNone/>
            </a:pPr>
            <a:r>
              <a:t/>
            </a:r>
            <a:endParaRPr sz="2400"/>
          </a:p>
          <a:p>
            <a:pPr indent="0" lvl="0" marL="0" rtl="0" algn="l">
              <a:lnSpc>
                <a:spcPct val="90000"/>
              </a:lnSpc>
              <a:spcBef>
                <a:spcPts val="1000"/>
              </a:spcBef>
              <a:spcAft>
                <a:spcPts val="0"/>
              </a:spcAft>
              <a:buClr>
                <a:srgbClr val="76330E"/>
              </a:buClr>
              <a:buSzPct val="100000"/>
              <a:buNone/>
            </a:pPr>
            <a:r>
              <a:rPr lang="en-US" sz="2400"/>
              <a:t>Chatbots passed the test with------</a:t>
            </a:r>
            <a:endParaRPr/>
          </a:p>
          <a:p>
            <a:pPr indent="0" lvl="0" marL="0" rtl="0" algn="l">
              <a:lnSpc>
                <a:spcPct val="90000"/>
              </a:lnSpc>
              <a:spcBef>
                <a:spcPts val="1000"/>
              </a:spcBef>
              <a:spcAft>
                <a:spcPts val="0"/>
              </a:spcAft>
              <a:buClr>
                <a:srgbClr val="76330E"/>
              </a:buClr>
              <a:buSzPct val="100000"/>
              <a:buNone/>
            </a:pPr>
            <a:r>
              <a:rPr lang="en-US" sz="2400"/>
              <a:t>And finally the We were able to achieve the Research objectives</a:t>
            </a:r>
            <a:endParaRPr/>
          </a:p>
          <a:p>
            <a:pPr indent="-285750" lvl="0" marL="285750" rtl="0" algn="just">
              <a:lnSpc>
                <a:spcPct val="90000"/>
              </a:lnSpc>
              <a:spcBef>
                <a:spcPts val="1000"/>
              </a:spcBef>
              <a:spcAft>
                <a:spcPts val="0"/>
              </a:spcAft>
              <a:buClr>
                <a:srgbClr val="76330E"/>
              </a:buClr>
              <a:buSzPct val="100000"/>
              <a:buFont typeface="Arial"/>
              <a:buChar char="•"/>
            </a:pPr>
            <a:r>
              <a:rPr lang="en-US" sz="2400">
                <a:latin typeface="Calibri"/>
                <a:ea typeface="Calibri"/>
                <a:cs typeface="Calibri"/>
                <a:sym typeface="Calibri"/>
              </a:rPr>
              <a:t>To identify and discuss how mental health can be assisted with chatbot projects in Australia (RO1) – This we did by the first meeting and the background study of the project</a:t>
            </a:r>
            <a:endParaRPr sz="2400">
              <a:latin typeface="Calibri"/>
              <a:ea typeface="Calibri"/>
              <a:cs typeface="Calibri"/>
              <a:sym typeface="Calibri"/>
            </a:endParaRPr>
          </a:p>
          <a:p>
            <a:pPr indent="-285750" lvl="0" marL="285750" rtl="0" algn="just">
              <a:lnSpc>
                <a:spcPct val="90000"/>
              </a:lnSpc>
              <a:spcBef>
                <a:spcPts val="1000"/>
              </a:spcBef>
              <a:spcAft>
                <a:spcPts val="0"/>
              </a:spcAft>
              <a:buClr>
                <a:srgbClr val="76330E"/>
              </a:buClr>
              <a:buSzPct val="100000"/>
              <a:buFont typeface="Arial"/>
              <a:buChar char="•"/>
            </a:pPr>
            <a:r>
              <a:rPr lang="en-US" sz="2400">
                <a:latin typeface="Calibri"/>
                <a:ea typeface="Calibri"/>
                <a:cs typeface="Calibri"/>
                <a:sym typeface="Calibri"/>
              </a:rPr>
              <a:t>Examine the level of health challenges in Australia (RO2); - The EDA shows long term health condition can affect a high psychological distress among Australians</a:t>
            </a:r>
            <a:endParaRPr/>
          </a:p>
          <a:p>
            <a:pPr indent="0" lvl="0" marL="0" rtl="0" algn="l">
              <a:lnSpc>
                <a:spcPct val="90000"/>
              </a:lnSpc>
              <a:spcBef>
                <a:spcPts val="1000"/>
              </a:spcBef>
              <a:spcAft>
                <a:spcPts val="0"/>
              </a:spcAft>
              <a:buClr>
                <a:srgbClr val="76330E"/>
              </a:buClr>
              <a:buSzPct val="100000"/>
              <a:buNone/>
            </a:pPr>
            <a:r>
              <a:t/>
            </a:r>
            <a:endParaRPr/>
          </a:p>
        </p:txBody>
      </p:sp>
      <p:sp>
        <p:nvSpPr>
          <p:cNvPr id="225" name="Google Shape;225;p24"/>
          <p:cNvSpPr txBox="1"/>
          <p:nvPr>
            <p:ph type="title"/>
          </p:nvPr>
        </p:nvSpPr>
        <p:spPr>
          <a:xfrm>
            <a:off x="3500439" y="771526"/>
            <a:ext cx="8176304" cy="8143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Conclusion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idx="1" type="body"/>
          </p:nvPr>
        </p:nvSpPr>
        <p:spPr>
          <a:xfrm>
            <a:off x="3371850" y="1904999"/>
            <a:ext cx="8304893" cy="4581525"/>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76330E"/>
              </a:buClr>
              <a:buSzPts val="2400"/>
              <a:buFont typeface="Arial"/>
              <a:buChar char="•"/>
            </a:pPr>
            <a:r>
              <a:rPr lang="en-US" sz="2400">
                <a:latin typeface="Calibri"/>
                <a:ea typeface="Calibri"/>
                <a:cs typeface="Calibri"/>
                <a:sym typeface="Calibri"/>
              </a:rPr>
              <a:t>Speak with mental health professionals; and learn critical measures to preserving overall well-being(RO3); - Interview with Beth was an eye opener to how mental health can be discovered and managed</a:t>
            </a:r>
            <a:endParaRPr/>
          </a:p>
          <a:p>
            <a:pPr indent="-285750" lvl="0" marL="285750" rtl="0" algn="just">
              <a:lnSpc>
                <a:spcPct val="90000"/>
              </a:lnSpc>
              <a:spcBef>
                <a:spcPts val="1000"/>
              </a:spcBef>
              <a:spcAft>
                <a:spcPts val="0"/>
              </a:spcAft>
              <a:buClr>
                <a:srgbClr val="76330E"/>
              </a:buClr>
              <a:buSzPts val="2400"/>
              <a:buFont typeface="Arial"/>
              <a:buChar char="•"/>
            </a:pPr>
            <a:r>
              <a:rPr lang="en-US" sz="2400">
                <a:latin typeface="Calibri"/>
                <a:ea typeface="Calibri"/>
                <a:cs typeface="Calibri"/>
                <a:sym typeface="Calibri"/>
              </a:rPr>
              <a:t>Create a prototype chatbot or web tool to assist people in sticking to a healthy routine(RO4);  - About to finish JoyBot using RASA framework with form GUI</a:t>
            </a:r>
            <a:endParaRPr/>
          </a:p>
          <a:p>
            <a:pPr indent="-285750" lvl="0" marL="285750" rtl="0" algn="just">
              <a:lnSpc>
                <a:spcPct val="90000"/>
              </a:lnSpc>
              <a:spcBef>
                <a:spcPts val="1000"/>
              </a:spcBef>
              <a:spcAft>
                <a:spcPts val="0"/>
              </a:spcAft>
              <a:buClr>
                <a:srgbClr val="76330E"/>
              </a:buClr>
              <a:buSzPts val="2400"/>
              <a:buFont typeface="Arial"/>
              <a:buChar char="•"/>
            </a:pPr>
            <a:r>
              <a:rPr lang="en-US" sz="2400">
                <a:latin typeface="Calibri"/>
                <a:ea typeface="Calibri"/>
                <a:cs typeface="Calibri"/>
                <a:sym typeface="Calibri"/>
              </a:rPr>
              <a:t>Test the prototype to see how it affects the user's experience(RO5). </a:t>
            </a:r>
            <a:endParaRPr sz="2400"/>
          </a:p>
          <a:p>
            <a:pPr indent="0" lvl="0" marL="0" rtl="0" algn="l">
              <a:lnSpc>
                <a:spcPct val="90000"/>
              </a:lnSpc>
              <a:spcBef>
                <a:spcPts val="1000"/>
              </a:spcBef>
              <a:spcAft>
                <a:spcPts val="0"/>
              </a:spcAft>
              <a:buClr>
                <a:srgbClr val="76330E"/>
              </a:buClr>
              <a:buSzPts val="1800"/>
              <a:buNone/>
            </a:pPr>
            <a:r>
              <a:t/>
            </a:r>
            <a:endParaRPr/>
          </a:p>
        </p:txBody>
      </p:sp>
      <p:sp>
        <p:nvSpPr>
          <p:cNvPr id="231" name="Google Shape;231;p25"/>
          <p:cNvSpPr txBox="1"/>
          <p:nvPr>
            <p:ph type="title"/>
          </p:nvPr>
        </p:nvSpPr>
        <p:spPr>
          <a:xfrm>
            <a:off x="3500439" y="771526"/>
            <a:ext cx="8176304" cy="8143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Conclusion contd’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6" name="Shape 236"/>
        <p:cNvGrpSpPr/>
        <p:nvPr/>
      </p:nvGrpSpPr>
      <p:grpSpPr>
        <a:xfrm>
          <a:off x="0" y="0"/>
          <a:ext cx="0" cy="0"/>
          <a:chOff x="0" y="0"/>
          <a:chExt cx="0" cy="0"/>
        </a:xfrm>
      </p:grpSpPr>
      <p:sp>
        <p:nvSpPr>
          <p:cNvPr id="237" name="Google Shape;237;p27"/>
          <p:cNvSpPr txBox="1"/>
          <p:nvPr>
            <p:ph type="title"/>
          </p:nvPr>
        </p:nvSpPr>
        <p:spPr>
          <a:xfrm>
            <a:off x="1525301" y="723880"/>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Quattrocento Sans"/>
              <a:buNone/>
            </a:pPr>
            <a:r>
              <a:rPr lang="en-US"/>
              <a:t>Acknowledgment</a:t>
            </a:r>
            <a:endParaRPr b="1" sz="4000">
              <a:solidFill>
                <a:schemeClr val="lt1"/>
              </a:solidFill>
            </a:endParaRPr>
          </a:p>
        </p:txBody>
      </p:sp>
      <p:sp>
        <p:nvSpPr>
          <p:cNvPr id="238" name="Google Shape;238;p27"/>
          <p:cNvSpPr txBox="1"/>
          <p:nvPr>
            <p:ph idx="1" type="body"/>
          </p:nvPr>
        </p:nvSpPr>
        <p:spPr>
          <a:xfrm>
            <a:off x="671513" y="1671637"/>
            <a:ext cx="10758487" cy="5186363"/>
          </a:xfrm>
          <a:prstGeom prst="rect">
            <a:avLst/>
          </a:prstGeom>
          <a:noFill/>
          <a:ln>
            <a:noFill/>
          </a:ln>
        </p:spPr>
        <p:txBody>
          <a:bodyPr anchorCtr="0" anchor="t" bIns="0" lIns="0" spcFirstLastPara="1" rIns="0" wrap="square" tIns="0">
            <a:noAutofit/>
          </a:bodyPr>
          <a:lstStyle/>
          <a:p>
            <a:pPr indent="-285750" lvl="0" marL="285750" rtl="0" algn="just">
              <a:lnSpc>
                <a:spcPct val="90000"/>
              </a:lnSpc>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Special thanks to OMDENA- Australia specifically </a:t>
            </a:r>
            <a:r>
              <a:rPr lang="en-US" sz="2400">
                <a:latin typeface="Calibri"/>
                <a:ea typeface="Calibri"/>
                <a:cs typeface="Calibri"/>
                <a:sym typeface="Calibri"/>
              </a:rPr>
              <a:t>Tanya Dixit </a:t>
            </a:r>
            <a:r>
              <a:rPr lang="en-US" sz="2400">
                <a:solidFill>
                  <a:schemeClr val="lt1"/>
                </a:solidFill>
                <a:latin typeface="Calibri"/>
                <a:ea typeface="Calibri"/>
                <a:cs typeface="Calibri"/>
                <a:sym typeface="Calibri"/>
              </a:rPr>
              <a:t>for the initiati</a:t>
            </a:r>
            <a:r>
              <a:rPr lang="en-US" sz="2400">
                <a:latin typeface="Calibri"/>
                <a:ea typeface="Calibri"/>
                <a:cs typeface="Calibri"/>
                <a:sym typeface="Calibri"/>
              </a:rPr>
              <a:t>ve</a:t>
            </a:r>
            <a:r>
              <a:rPr lang="en-US" sz="2400">
                <a:solidFill>
                  <a:schemeClr val="lt1"/>
                </a:solidFill>
                <a:latin typeface="Calibri"/>
                <a:ea typeface="Calibri"/>
                <a:cs typeface="Calibri"/>
                <a:sym typeface="Calibri"/>
              </a:rPr>
              <a:t> of this project</a:t>
            </a:r>
            <a:endParaRPr/>
          </a:p>
          <a:p>
            <a:pPr indent="-285750" lvl="0" marL="285750" rtl="0" algn="just">
              <a:lnSpc>
                <a:spcPct val="90000"/>
              </a:lnSpc>
              <a:spcBef>
                <a:spcPts val="0"/>
              </a:spcBef>
              <a:spcAft>
                <a:spcPts val="0"/>
              </a:spcAft>
              <a:buClr>
                <a:schemeClr val="lt1"/>
              </a:buClr>
              <a:buSzPts val="2400"/>
              <a:buFont typeface="Arial"/>
              <a:buChar char="•"/>
            </a:pPr>
            <a:r>
              <a:rPr lang="en-US" sz="2400">
                <a:latin typeface="Calibri"/>
                <a:ea typeface="Calibri"/>
                <a:cs typeface="Calibri"/>
                <a:sym typeface="Calibri"/>
              </a:rPr>
              <a:t>Special thanks also goes to o</a:t>
            </a:r>
            <a:r>
              <a:rPr lang="en-US" sz="2400">
                <a:solidFill>
                  <a:schemeClr val="lt1"/>
                </a:solidFill>
                <a:latin typeface="Calibri"/>
                <a:ea typeface="Calibri"/>
                <a:cs typeface="Calibri"/>
                <a:sym typeface="Calibri"/>
              </a:rPr>
              <a:t>ur Chapter lead, Mr Adish Ashraff for bringing us together on this project and leading us with patience and understanding</a:t>
            </a:r>
            <a:endParaRPr/>
          </a:p>
          <a:p>
            <a:pPr indent="-285750" lvl="0" marL="285750" rtl="0" algn="just">
              <a:lnSpc>
                <a:spcPct val="90000"/>
              </a:lnSpc>
              <a:spcBef>
                <a:spcPts val="0"/>
              </a:spcBef>
              <a:spcAft>
                <a:spcPts val="0"/>
              </a:spcAft>
              <a:buClr>
                <a:schemeClr val="lt1"/>
              </a:buClr>
              <a:buSzPts val="2400"/>
              <a:buFont typeface="Arial"/>
              <a:buChar char="•"/>
            </a:pPr>
            <a:r>
              <a:rPr lang="en-US" sz="2400">
                <a:latin typeface="Calibri"/>
                <a:ea typeface="Calibri"/>
                <a:cs typeface="Calibri"/>
                <a:sym typeface="Calibri"/>
              </a:rPr>
              <a:t>Thanks also </a:t>
            </a:r>
            <a:r>
              <a:rPr lang="en-US" sz="2400">
                <a:solidFill>
                  <a:schemeClr val="lt1"/>
                </a:solidFill>
                <a:latin typeface="Calibri"/>
                <a:ea typeface="Calibri"/>
                <a:cs typeface="Calibri"/>
                <a:sym typeface="Calibri"/>
              </a:rPr>
              <a:t> Tanya Dixit for the wonderful guide and pointer on the requirements for this project</a:t>
            </a:r>
            <a:endParaRPr/>
          </a:p>
          <a:p>
            <a:pPr indent="-285750" lvl="0" marL="285750" rtl="0" algn="just">
              <a:lnSpc>
                <a:spcPct val="90000"/>
              </a:lnSpc>
              <a:spcBef>
                <a:spcPts val="0"/>
              </a:spcBef>
              <a:spcAft>
                <a:spcPts val="0"/>
              </a:spcAft>
              <a:buClr>
                <a:schemeClr val="lt1"/>
              </a:buClr>
              <a:buSzPts val="2400"/>
              <a:buFont typeface="Arial"/>
              <a:buChar char="•"/>
            </a:pPr>
            <a:r>
              <a:rPr lang="en-US" sz="2400">
                <a:latin typeface="Calibri"/>
                <a:ea typeface="Calibri"/>
                <a:cs typeface="Calibri"/>
                <a:sym typeface="Calibri"/>
              </a:rPr>
              <a:t>I would also like to thank my fellow Task leads Nica, Nilkhil, Bhushan, Anne, Navaneeth, Sai</a:t>
            </a:r>
            <a:endParaRPr sz="2400">
              <a:latin typeface="Calibri"/>
              <a:ea typeface="Calibri"/>
              <a:cs typeface="Calibri"/>
              <a:sym typeface="Calibri"/>
            </a:endParaRPr>
          </a:p>
          <a:p>
            <a:pPr indent="-285750" lvl="0" marL="285750" rtl="0" algn="just">
              <a:lnSpc>
                <a:spcPct val="90000"/>
              </a:lnSpc>
              <a:spcBef>
                <a:spcPts val="0"/>
              </a:spcBef>
              <a:spcAft>
                <a:spcPts val="0"/>
              </a:spcAft>
              <a:buClr>
                <a:schemeClr val="lt1"/>
              </a:buClr>
              <a:buSzPts val="2400"/>
              <a:buFont typeface="Arial"/>
              <a:buChar char="•"/>
            </a:pPr>
            <a:r>
              <a:rPr lang="en-US" sz="2400">
                <a:solidFill>
                  <a:schemeClr val="lt1"/>
                </a:solidFill>
                <a:latin typeface="Calibri"/>
                <a:ea typeface="Calibri"/>
                <a:cs typeface="Calibri"/>
                <a:sym typeface="Calibri"/>
              </a:rPr>
              <a:t>I would also like to thank my Team members for your unflinching support and help with this work like Bhushan, Sudha, Ambika and the rest</a:t>
            </a:r>
            <a:endParaRPr/>
          </a:p>
          <a:p>
            <a:pPr indent="-285750" lvl="0" marL="285750" rtl="0" algn="just">
              <a:lnSpc>
                <a:spcPct val="90000"/>
              </a:lnSpc>
              <a:spcBef>
                <a:spcPts val="0"/>
              </a:spcBef>
              <a:spcAft>
                <a:spcPts val="0"/>
              </a:spcAft>
              <a:buClr>
                <a:schemeClr val="lt1"/>
              </a:buClr>
              <a:buSzPts val="2400"/>
              <a:buFont typeface="Arial"/>
              <a:buChar char="•"/>
            </a:pPr>
            <a:r>
              <a:rPr lang="en-US" sz="2400">
                <a:latin typeface="Calibri"/>
                <a:ea typeface="Calibri"/>
                <a:cs typeface="Calibri"/>
                <a:sym typeface="Calibri"/>
              </a:rPr>
              <a:t>Finally to all the Collaborators, thank you for your support</a:t>
            </a:r>
            <a:endParaRPr sz="2400">
              <a:solidFill>
                <a:schemeClr val="lt1"/>
              </a:solidFill>
              <a:latin typeface="Calibri"/>
              <a:ea typeface="Calibri"/>
              <a:cs typeface="Calibri"/>
              <a:sym typeface="Calibri"/>
            </a:endParaRPr>
          </a:p>
          <a:p>
            <a:pPr indent="0" lvl="0" marL="0" rtl="0" algn="ctr">
              <a:lnSpc>
                <a:spcPct val="90000"/>
              </a:lnSpc>
              <a:spcBef>
                <a:spcPts val="0"/>
              </a:spcBef>
              <a:spcAft>
                <a:spcPts val="0"/>
              </a:spcAft>
              <a:buClr>
                <a:schemeClr val="lt1"/>
              </a:buClr>
              <a:buSzPts val="1800"/>
              <a:buFont typeface="Arial"/>
              <a:buNone/>
            </a:pPr>
            <a:r>
              <a:t/>
            </a:r>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idx="1" type="body"/>
          </p:nvPr>
        </p:nvSpPr>
        <p:spPr>
          <a:xfrm>
            <a:off x="2643188" y="1904999"/>
            <a:ext cx="9033556" cy="4810125"/>
          </a:xfrm>
          <a:prstGeom prst="rect">
            <a:avLst/>
          </a:prstGeom>
          <a:noFill/>
          <a:ln>
            <a:noFill/>
          </a:ln>
        </p:spPr>
        <p:txBody>
          <a:bodyPr anchorCtr="0" anchor="t" bIns="45700" lIns="91425" spcFirstLastPara="1" rIns="91425" wrap="square" tIns="45700">
            <a:normAutofit fontScale="92500" lnSpcReduction="20000"/>
          </a:bodyPr>
          <a:lstStyle/>
          <a:p>
            <a:pPr indent="-304800" lvl="0" marL="304800" marR="0" rtl="0" algn="l">
              <a:lnSpc>
                <a:spcPct val="107000"/>
              </a:lnSpc>
              <a:spcBef>
                <a:spcPts val="0"/>
              </a:spcBef>
              <a:spcAft>
                <a:spcPts val="0"/>
              </a:spcAft>
              <a:buClr>
                <a:srgbClr val="76330E"/>
              </a:buClr>
              <a:buSzPct val="100000"/>
              <a:buFont typeface="Arial"/>
              <a:buChar char="•"/>
            </a:pPr>
            <a:r>
              <a:rPr lang="en-US" sz="2200">
                <a:latin typeface="Calibri"/>
                <a:ea typeface="Calibri"/>
                <a:cs typeface="Calibri"/>
                <a:sym typeface="Calibri"/>
              </a:rPr>
              <a:t>Abd-Alrazaq, A. A., Alajlani, M., Alalwan, A. A., Bewick, B. M., Gardner, P., &amp; Househ, M. (2019). An overview of the features of chatbots in mental health: A scoping review. </a:t>
            </a:r>
            <a:r>
              <a:rPr i="1" lang="en-US" sz="2200">
                <a:latin typeface="Calibri"/>
                <a:ea typeface="Calibri"/>
                <a:cs typeface="Calibri"/>
                <a:sym typeface="Calibri"/>
              </a:rPr>
              <a:t>International Journal of Medical Informatics</a:t>
            </a:r>
            <a:r>
              <a:rPr lang="en-US" sz="2200">
                <a:latin typeface="Calibri"/>
                <a:ea typeface="Calibri"/>
                <a:cs typeface="Calibri"/>
                <a:sym typeface="Calibri"/>
              </a:rPr>
              <a:t>, </a:t>
            </a:r>
            <a:r>
              <a:rPr i="1" lang="en-US" sz="2200">
                <a:latin typeface="Calibri"/>
                <a:ea typeface="Calibri"/>
                <a:cs typeface="Calibri"/>
                <a:sym typeface="Calibri"/>
              </a:rPr>
              <a:t>132</a:t>
            </a:r>
            <a:r>
              <a:rPr lang="en-US" sz="2200">
                <a:latin typeface="Calibri"/>
                <a:ea typeface="Calibri"/>
                <a:cs typeface="Calibri"/>
                <a:sym typeface="Calibri"/>
              </a:rPr>
              <a:t>, 103978.</a:t>
            </a:r>
            <a:endParaRPr/>
          </a:p>
          <a:p>
            <a:pPr indent="-304800" lvl="0" marL="304800" rtl="0" algn="l">
              <a:lnSpc>
                <a:spcPct val="107000"/>
              </a:lnSpc>
              <a:spcBef>
                <a:spcPts val="800"/>
              </a:spcBef>
              <a:spcAft>
                <a:spcPts val="0"/>
              </a:spcAft>
              <a:buClr>
                <a:srgbClr val="76330E"/>
              </a:buClr>
              <a:buSzPct val="100000"/>
              <a:buFont typeface="Arial"/>
              <a:buChar char="•"/>
            </a:pPr>
            <a:r>
              <a:rPr lang="en-US" sz="2200">
                <a:latin typeface="Calibri"/>
                <a:ea typeface="Calibri"/>
                <a:cs typeface="Calibri"/>
                <a:sym typeface="Calibri"/>
              </a:rPr>
              <a:t>Gruber, J., Prinstein, M. J., Clark, L. A., Rottenberg, J., Abramowitz, J. S., Albano, A. M., Aldao, A., Borelli, J. L., Chung, T., &amp; Davila, J. (2021). Mental health and clinical psychological science in the time of COVID-19: Challenges, opportunities, and a call to action. </a:t>
            </a:r>
            <a:r>
              <a:rPr i="1" lang="en-US" sz="2200">
                <a:latin typeface="Calibri"/>
                <a:ea typeface="Calibri"/>
                <a:cs typeface="Calibri"/>
                <a:sym typeface="Calibri"/>
              </a:rPr>
              <a:t>American Psychologist</a:t>
            </a:r>
            <a:r>
              <a:rPr lang="en-US" sz="2200">
                <a:latin typeface="Calibri"/>
                <a:ea typeface="Calibri"/>
                <a:cs typeface="Calibri"/>
                <a:sym typeface="Calibri"/>
              </a:rPr>
              <a:t>, </a:t>
            </a:r>
            <a:r>
              <a:rPr i="1" lang="en-US" sz="2200">
                <a:latin typeface="Calibri"/>
                <a:ea typeface="Calibri"/>
                <a:cs typeface="Calibri"/>
                <a:sym typeface="Calibri"/>
              </a:rPr>
              <a:t>76</a:t>
            </a:r>
            <a:r>
              <a:rPr lang="en-US" sz="2200">
                <a:latin typeface="Calibri"/>
                <a:ea typeface="Calibri"/>
                <a:cs typeface="Calibri"/>
                <a:sym typeface="Calibri"/>
              </a:rPr>
              <a:t>(3), 409.</a:t>
            </a:r>
            <a:endParaRPr/>
          </a:p>
          <a:p>
            <a:pPr indent="-304800" lvl="0" marL="304800" rtl="0" algn="l">
              <a:lnSpc>
                <a:spcPct val="107000"/>
              </a:lnSpc>
              <a:spcBef>
                <a:spcPts val="800"/>
              </a:spcBef>
              <a:spcAft>
                <a:spcPts val="0"/>
              </a:spcAft>
              <a:buClr>
                <a:srgbClr val="76330E"/>
              </a:buClr>
              <a:buSzPct val="100000"/>
              <a:buFont typeface="Arial"/>
              <a:buChar char="•"/>
            </a:pPr>
            <a:r>
              <a:rPr lang="en-US" sz="2200">
                <a:latin typeface="Calibri"/>
                <a:ea typeface="Calibri"/>
                <a:cs typeface="Calibri"/>
                <a:sym typeface="Calibri"/>
              </a:rPr>
              <a:t>Leske, S., Kõlves, K., Crompton, D., Arensman, E., &amp; De Leo, D. (2021). Real-time suicide mortality data from police reports in Queensland, Australia, during the COVID-19 pandemic: an interrupted time-series analysis. </a:t>
            </a:r>
            <a:r>
              <a:rPr i="1" lang="en-US" sz="2200">
                <a:latin typeface="Calibri"/>
                <a:ea typeface="Calibri"/>
                <a:cs typeface="Calibri"/>
                <a:sym typeface="Calibri"/>
              </a:rPr>
              <a:t>The Lancet Psychiatry</a:t>
            </a:r>
            <a:r>
              <a:rPr lang="en-US" sz="2200">
                <a:latin typeface="Calibri"/>
                <a:ea typeface="Calibri"/>
                <a:cs typeface="Calibri"/>
                <a:sym typeface="Calibri"/>
              </a:rPr>
              <a:t>, </a:t>
            </a:r>
            <a:r>
              <a:rPr i="1" lang="en-US" sz="2200">
                <a:latin typeface="Calibri"/>
                <a:ea typeface="Calibri"/>
                <a:cs typeface="Calibri"/>
                <a:sym typeface="Calibri"/>
              </a:rPr>
              <a:t>8</a:t>
            </a:r>
            <a:r>
              <a:rPr lang="en-US" sz="2200">
                <a:latin typeface="Calibri"/>
                <a:ea typeface="Calibri"/>
                <a:cs typeface="Calibri"/>
                <a:sym typeface="Calibri"/>
              </a:rPr>
              <a:t>(1), 58–63.</a:t>
            </a:r>
            <a:endParaRPr sz="2200">
              <a:latin typeface="Calibri"/>
              <a:ea typeface="Calibri"/>
              <a:cs typeface="Calibri"/>
              <a:sym typeface="Calibri"/>
            </a:endParaRPr>
          </a:p>
          <a:p>
            <a:pPr indent="-304800" lvl="0" marL="304800" rtl="0" algn="l">
              <a:lnSpc>
                <a:spcPct val="107000"/>
              </a:lnSpc>
              <a:spcBef>
                <a:spcPts val="800"/>
              </a:spcBef>
              <a:spcAft>
                <a:spcPts val="0"/>
              </a:spcAft>
              <a:buClr>
                <a:srgbClr val="76330E"/>
              </a:buClr>
              <a:buSzPct val="100000"/>
              <a:buFont typeface="Arial"/>
              <a:buChar char="•"/>
            </a:pPr>
            <a:r>
              <a:rPr lang="en-US" sz="2200">
                <a:latin typeface="Calibri"/>
                <a:ea typeface="Calibri"/>
                <a:cs typeface="Calibri"/>
                <a:sym typeface="Calibri"/>
              </a:rPr>
              <a:t>Shelly, S., Lodge, E., Heyman, C., Summers, F., Young, A., Brew, J., &amp; James, M. (2021). Mental health services data dashboards for reporting to Australian governments during COVID-19. </a:t>
            </a:r>
            <a:r>
              <a:rPr i="1" lang="en-US" sz="2200">
                <a:latin typeface="Calibri"/>
                <a:ea typeface="Calibri"/>
                <a:cs typeface="Calibri"/>
                <a:sym typeface="Calibri"/>
              </a:rPr>
              <a:t>International Journal of Environmental Research and Public Health</a:t>
            </a:r>
            <a:r>
              <a:rPr lang="en-US" sz="2200">
                <a:latin typeface="Calibri"/>
                <a:ea typeface="Calibri"/>
                <a:cs typeface="Calibri"/>
                <a:sym typeface="Calibri"/>
              </a:rPr>
              <a:t>, </a:t>
            </a:r>
            <a:r>
              <a:rPr i="1" lang="en-US" sz="2200">
                <a:latin typeface="Calibri"/>
                <a:ea typeface="Calibri"/>
                <a:cs typeface="Calibri"/>
                <a:sym typeface="Calibri"/>
              </a:rPr>
              <a:t>18</a:t>
            </a:r>
            <a:r>
              <a:rPr lang="en-US" sz="2200">
                <a:latin typeface="Calibri"/>
                <a:ea typeface="Calibri"/>
                <a:cs typeface="Calibri"/>
                <a:sym typeface="Calibri"/>
              </a:rPr>
              <a:t>(19), 10514.</a:t>
            </a:r>
            <a:endParaRPr sz="2200">
              <a:latin typeface="Calibri"/>
              <a:ea typeface="Calibri"/>
              <a:cs typeface="Calibri"/>
              <a:sym typeface="Calibri"/>
            </a:endParaRPr>
          </a:p>
          <a:p>
            <a:pPr indent="0" lvl="0" marL="0" rtl="0" algn="l">
              <a:lnSpc>
                <a:spcPct val="107000"/>
              </a:lnSpc>
              <a:spcBef>
                <a:spcPts val="800"/>
              </a:spcBef>
              <a:spcAft>
                <a:spcPts val="0"/>
              </a:spcAft>
              <a:buClr>
                <a:srgbClr val="76330E"/>
              </a:buClr>
              <a:buSzPct val="100000"/>
              <a:buNone/>
            </a:pPr>
            <a:r>
              <a:t/>
            </a:r>
            <a:endParaRPr sz="1800">
              <a:latin typeface="Calibri"/>
              <a:ea typeface="Calibri"/>
              <a:cs typeface="Calibri"/>
              <a:sym typeface="Calibri"/>
            </a:endParaRPr>
          </a:p>
          <a:p>
            <a:pPr indent="-199072" lvl="0" marL="304800" marR="0" rtl="0" algn="l">
              <a:lnSpc>
                <a:spcPct val="107000"/>
              </a:lnSpc>
              <a:spcBef>
                <a:spcPts val="800"/>
              </a:spcBef>
              <a:spcAft>
                <a:spcPts val="0"/>
              </a:spcAft>
              <a:buClr>
                <a:srgbClr val="76330E"/>
              </a:buClr>
              <a:buSzPct val="100000"/>
              <a:buFont typeface="Arial"/>
              <a:buNone/>
            </a:pPr>
            <a:r>
              <a:t/>
            </a:r>
            <a:endParaRPr sz="1800">
              <a:latin typeface="Calibri"/>
              <a:ea typeface="Calibri"/>
              <a:cs typeface="Calibri"/>
              <a:sym typeface="Calibri"/>
            </a:endParaRPr>
          </a:p>
        </p:txBody>
      </p:sp>
      <p:sp>
        <p:nvSpPr>
          <p:cNvPr id="244" name="Google Shape;244;p26"/>
          <p:cNvSpPr txBox="1"/>
          <p:nvPr>
            <p:ph type="title"/>
          </p:nvPr>
        </p:nvSpPr>
        <p:spPr>
          <a:xfrm>
            <a:off x="3443289" y="715961"/>
            <a:ext cx="8233454" cy="9604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References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48" name="Shape 248"/>
        <p:cNvGrpSpPr/>
        <p:nvPr/>
      </p:nvGrpSpPr>
      <p:grpSpPr>
        <a:xfrm>
          <a:off x="0" y="0"/>
          <a:ext cx="0" cy="0"/>
          <a:chOff x="0" y="0"/>
          <a:chExt cx="0" cy="0"/>
        </a:xfrm>
      </p:grpSpPr>
      <p:sp>
        <p:nvSpPr>
          <p:cNvPr id="249" name="Google Shape;249;p28"/>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Quattrocento Sans"/>
              <a:buNone/>
            </a:pPr>
            <a:r>
              <a:rPr b="1" lang="en-US" sz="4000">
                <a:solidFill>
                  <a:schemeClr val="lt1"/>
                </a:solidFill>
              </a:rPr>
              <a:t>Conclusion</a:t>
            </a:r>
            <a:endParaRPr b="1">
              <a:solidFill>
                <a:schemeClr val="lt1"/>
              </a:solidFill>
            </a:endParaRPr>
          </a:p>
        </p:txBody>
      </p:sp>
      <p:sp>
        <p:nvSpPr>
          <p:cNvPr id="250" name="Google Shape;250;p28"/>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1800"/>
              <a:buNone/>
            </a:pPr>
            <a:r>
              <a:t/>
            </a:r>
            <a:endParaRPr sz="1800">
              <a:solidFill>
                <a:schemeClr val="lt1"/>
              </a:solidFill>
            </a:endParaRPr>
          </a:p>
        </p:txBody>
      </p:sp>
      <p:pic>
        <p:nvPicPr>
          <p:cNvPr descr="Questions and Answers Q&amp;A session concept Questions and Answers Q&amp;A session concept with hands holding modern tablet or smartphone to be used as slide background question and answer session stock pictures, royalty-free photos &amp; images" id="251" name="Google Shape;251;p28"/>
          <p:cNvPicPr preferRelativeResize="0"/>
          <p:nvPr/>
        </p:nvPicPr>
        <p:blipFill rotWithShape="1">
          <a:blip r:embed="rId3">
            <a:alphaModFix/>
          </a:blip>
          <a:srcRect b="0" l="0" r="0" t="0"/>
          <a:stretch/>
        </p:blipFill>
        <p:spPr>
          <a:xfrm>
            <a:off x="760412" y="685800"/>
            <a:ext cx="10439400" cy="57134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idx="1" type="body"/>
          </p:nvPr>
        </p:nvSpPr>
        <p:spPr>
          <a:xfrm>
            <a:off x="3057525" y="942976"/>
            <a:ext cx="8972549" cy="7015162"/>
          </a:xfrm>
          <a:prstGeom prst="rect">
            <a:avLst/>
          </a:prstGeom>
          <a:noFill/>
          <a:ln>
            <a:noFill/>
          </a:ln>
        </p:spPr>
        <p:txBody>
          <a:bodyPr anchorCtr="0" anchor="t" bIns="45700" lIns="91425" spcFirstLastPara="1" rIns="91425" wrap="square" tIns="45700">
            <a:normAutofit fontScale="40000" lnSpcReduction="20000"/>
          </a:bodyPr>
          <a:lstStyle/>
          <a:p>
            <a:pPr indent="-285750" lvl="0" marL="285750" marR="0" rtl="0" algn="just">
              <a:lnSpc>
                <a:spcPct val="107000"/>
              </a:lnSpc>
              <a:spcBef>
                <a:spcPts val="0"/>
              </a:spcBef>
              <a:spcAft>
                <a:spcPts val="0"/>
              </a:spcAft>
              <a:buClr>
                <a:srgbClr val="76330E"/>
              </a:buClr>
              <a:buSzPct val="100000"/>
              <a:buFont typeface="Arial"/>
              <a:buChar char="•"/>
            </a:pPr>
            <a:r>
              <a:rPr lang="en-US" sz="5600">
                <a:latin typeface="Calibri"/>
                <a:ea typeface="Calibri"/>
                <a:cs typeface="Calibri"/>
                <a:sym typeface="Calibri"/>
              </a:rPr>
              <a:t>COVID-19's potential to affect mental health and wellness was recognized early on in the pandemic (WHO 2020)</a:t>
            </a:r>
            <a:endParaRPr/>
          </a:p>
          <a:p>
            <a:pPr indent="-285750" lvl="0" marL="285750" marR="0" rtl="0" algn="just">
              <a:lnSpc>
                <a:spcPct val="107000"/>
              </a:lnSpc>
              <a:spcBef>
                <a:spcPts val="2400"/>
              </a:spcBef>
              <a:spcAft>
                <a:spcPts val="0"/>
              </a:spcAft>
              <a:buClr>
                <a:srgbClr val="76330E"/>
              </a:buClr>
              <a:buSzPct val="100000"/>
              <a:buFont typeface="Arial"/>
              <a:buChar char="•"/>
            </a:pPr>
            <a:r>
              <a:rPr lang="en-US" sz="5600">
                <a:latin typeface="Calibri"/>
                <a:ea typeface="Calibri"/>
                <a:cs typeface="Calibri"/>
                <a:sym typeface="Calibri"/>
              </a:rPr>
              <a:t>Many Australians' mental health has been harmed by the unexpected loss of job and social connection, the added stressors of moving to remote work or schooling, and, more recently, the effects of sudden, localised 'lockdowns' to prevent further breakouts. As a result of the pandemic, stress, bewilderment, and anger are widespread (Brooks et al. 2020), and while many people may not have long-term mental health issues, COVID-19 has the potential to contribute to or aggravate long-term mental disease(Fegert et al., 2020).</a:t>
            </a:r>
            <a:endParaRPr/>
          </a:p>
          <a:p>
            <a:pPr indent="-285750" lvl="0" marL="285750" marR="0" rtl="0" algn="just">
              <a:lnSpc>
                <a:spcPct val="107000"/>
              </a:lnSpc>
              <a:spcBef>
                <a:spcPts val="2400"/>
              </a:spcBef>
              <a:spcAft>
                <a:spcPts val="0"/>
              </a:spcAft>
              <a:buClr>
                <a:srgbClr val="76330E"/>
              </a:buClr>
              <a:buSzPct val="100000"/>
              <a:buFont typeface="Arial"/>
              <a:buChar char="•"/>
            </a:pPr>
            <a:r>
              <a:rPr lang="en-US" sz="5600">
                <a:latin typeface="Calibri"/>
                <a:ea typeface="Calibri"/>
                <a:cs typeface="Calibri"/>
                <a:sym typeface="Calibri"/>
              </a:rPr>
              <a:t> Many researchers acquired evidence of increased psychological suffering during the epidemic during 2020 and the first months of 2021. (Aknin et al. 2021). </a:t>
            </a:r>
            <a:endParaRPr/>
          </a:p>
          <a:p>
            <a:pPr indent="-285750" lvl="0" marL="285750" marR="0" rtl="0" algn="just">
              <a:lnSpc>
                <a:spcPct val="107000"/>
              </a:lnSpc>
              <a:spcBef>
                <a:spcPts val="2400"/>
              </a:spcBef>
              <a:spcAft>
                <a:spcPts val="0"/>
              </a:spcAft>
              <a:buClr>
                <a:srgbClr val="76330E"/>
              </a:buClr>
              <a:buSzPct val="100000"/>
              <a:buFont typeface="Arial"/>
              <a:buChar char="•"/>
            </a:pPr>
            <a:r>
              <a:rPr lang="en-US" sz="5600">
                <a:latin typeface="Calibri"/>
                <a:ea typeface="Calibri"/>
                <a:cs typeface="Calibri"/>
                <a:sym typeface="Calibri"/>
              </a:rPr>
              <a:t>While there was an increase in the use of mental health services and psychological distress in 2020 around the world(Xiong et al., 2020), COVID-19 was linked to an increase in suspected suicide deaths from mental breakdown in Australia(Leske et al., 2021). </a:t>
            </a:r>
            <a:endParaRPr/>
          </a:p>
          <a:p>
            <a:pPr indent="-240030" lvl="0" marL="285750" marR="0" rtl="0" algn="just">
              <a:lnSpc>
                <a:spcPct val="107000"/>
              </a:lnSpc>
              <a:spcBef>
                <a:spcPts val="2400"/>
              </a:spcBef>
              <a:spcAft>
                <a:spcPts val="0"/>
              </a:spcAft>
              <a:buClr>
                <a:srgbClr val="76330E"/>
              </a:buClr>
              <a:buSzPct val="100000"/>
              <a:buFont typeface="Arial"/>
              <a:buNone/>
            </a:pPr>
            <a:r>
              <a:t/>
            </a:r>
            <a:endParaRPr sz="1800">
              <a:latin typeface="Calibri"/>
              <a:ea typeface="Calibri"/>
              <a:cs typeface="Calibri"/>
              <a:sym typeface="Calibri"/>
            </a:endParaRPr>
          </a:p>
        </p:txBody>
      </p:sp>
      <p:sp>
        <p:nvSpPr>
          <p:cNvPr id="82" name="Google Shape;82;p3"/>
          <p:cNvSpPr txBox="1"/>
          <p:nvPr>
            <p:ph type="title"/>
          </p:nvPr>
        </p:nvSpPr>
        <p:spPr>
          <a:xfrm>
            <a:off x="3171826" y="238128"/>
            <a:ext cx="8519204" cy="704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Background and current practices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idx="1" type="body"/>
          </p:nvPr>
        </p:nvSpPr>
        <p:spPr>
          <a:xfrm>
            <a:off x="2614613" y="942976"/>
            <a:ext cx="9415461" cy="7015162"/>
          </a:xfrm>
          <a:prstGeom prst="rect">
            <a:avLst/>
          </a:prstGeom>
          <a:noFill/>
          <a:ln>
            <a:noFill/>
          </a:ln>
        </p:spPr>
        <p:txBody>
          <a:bodyPr anchorCtr="0" anchor="t" bIns="45700" lIns="91425" spcFirstLastPara="1" rIns="91425" wrap="square" tIns="45700">
            <a:normAutofit/>
          </a:bodyPr>
          <a:lstStyle/>
          <a:p>
            <a:pPr indent="-285750" lvl="0" marL="285750" marR="0" rtl="0" algn="just">
              <a:lnSpc>
                <a:spcPct val="107000"/>
              </a:lnSpc>
              <a:spcBef>
                <a:spcPts val="0"/>
              </a:spcBef>
              <a:spcAft>
                <a:spcPts val="0"/>
              </a:spcAft>
              <a:buClr>
                <a:srgbClr val="76330E"/>
              </a:buClr>
              <a:buSzPts val="2000"/>
              <a:buFont typeface="Arial"/>
              <a:buChar char="•"/>
            </a:pPr>
            <a:r>
              <a:rPr lang="en-US" sz="2000">
                <a:latin typeface="Calibri"/>
                <a:ea typeface="Calibri"/>
                <a:cs typeface="Calibri"/>
                <a:sym typeface="Calibri"/>
              </a:rPr>
              <a:t>The use of mental health services continued throughout 2021 in other part of the world(Gruber et al., 2021) while a range of mental health-related services provided by various levels of government are available to support Australians with mental health concerns, as mentioned in other parts of Mental Health Services in Australia (MHSA)(Indicators-collapse, n.d.). </a:t>
            </a:r>
            <a:endParaRPr/>
          </a:p>
          <a:p>
            <a:pPr indent="-285750" lvl="0" marL="285750" marR="0" rtl="0" algn="just">
              <a:lnSpc>
                <a:spcPct val="107000"/>
              </a:lnSpc>
              <a:spcBef>
                <a:spcPts val="2400"/>
              </a:spcBef>
              <a:spcAft>
                <a:spcPts val="0"/>
              </a:spcAft>
              <a:buClr>
                <a:srgbClr val="76330E"/>
              </a:buClr>
              <a:buSzPts val="2000"/>
              <a:buFont typeface="Arial"/>
              <a:buChar char="•"/>
            </a:pPr>
            <a:r>
              <a:rPr lang="en-US" sz="2000">
                <a:latin typeface="Calibri"/>
                <a:ea typeface="Calibri"/>
                <a:cs typeface="Calibri"/>
                <a:sym typeface="Calibri"/>
              </a:rPr>
              <a:t>During the COVID-19 pandemic, the AIHW has been aiding the Australian Government Department of Health in curating, analyzing, and reporting on mental health-related service activities since April 2020. Data from the Medicare Benefits Schedule (MBS), Pharmaceutical Benefits Scheme (PBS), crisis and support organizations (Lifeline, Kids Helpline, Beyond Blue), and analysis of upcoming research findings are presented in two dashboards namely a national version and a jurisdictional version that focuses on service activities in New South Wales, (Abd-Alrazaq et al., 2019)Victoria, and Queensland. (Shelly et al., 2021). </a:t>
            </a:r>
            <a:endParaRPr/>
          </a:p>
          <a:p>
            <a:pPr indent="-285750" lvl="0" marL="285750" marR="0" rtl="0" algn="just">
              <a:lnSpc>
                <a:spcPct val="107000"/>
              </a:lnSpc>
              <a:spcBef>
                <a:spcPts val="2400"/>
              </a:spcBef>
              <a:spcAft>
                <a:spcPts val="0"/>
              </a:spcAft>
              <a:buClr>
                <a:srgbClr val="76330E"/>
              </a:buClr>
              <a:buSzPts val="2000"/>
              <a:buFont typeface="Arial"/>
              <a:buChar char="•"/>
            </a:pPr>
            <a:r>
              <a:rPr lang="en-US" sz="2000">
                <a:latin typeface="Calibri"/>
                <a:ea typeface="Calibri"/>
                <a:cs typeface="Calibri"/>
                <a:sym typeface="Calibri"/>
              </a:rPr>
              <a:t>In addition, the AIHW has assisted the governments of New South Wales, Victoria, and Queensland in providing detailed statistics on the usage of mental health services.</a:t>
            </a:r>
            <a:endParaRPr/>
          </a:p>
          <a:p>
            <a:pPr indent="-171450" lvl="0" marL="285750" marR="0" rtl="0" algn="just">
              <a:lnSpc>
                <a:spcPct val="107000"/>
              </a:lnSpc>
              <a:spcBef>
                <a:spcPts val="2400"/>
              </a:spcBef>
              <a:spcAft>
                <a:spcPts val="0"/>
              </a:spcAft>
              <a:buClr>
                <a:srgbClr val="76330E"/>
              </a:buClr>
              <a:buSzPts val="1800"/>
              <a:buFont typeface="Arial"/>
              <a:buNone/>
            </a:pPr>
            <a:r>
              <a:t/>
            </a:r>
            <a:endParaRPr sz="1800">
              <a:latin typeface="Calibri"/>
              <a:ea typeface="Calibri"/>
              <a:cs typeface="Calibri"/>
              <a:sym typeface="Calibri"/>
            </a:endParaRPr>
          </a:p>
        </p:txBody>
      </p:sp>
      <p:sp>
        <p:nvSpPr>
          <p:cNvPr id="88" name="Google Shape;88;p4"/>
          <p:cNvSpPr txBox="1"/>
          <p:nvPr>
            <p:ph type="title"/>
          </p:nvPr>
        </p:nvSpPr>
        <p:spPr>
          <a:xfrm>
            <a:off x="3171826" y="238128"/>
            <a:ext cx="8519204" cy="704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Background and current practices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idx="1" type="body"/>
          </p:nvPr>
        </p:nvSpPr>
        <p:spPr>
          <a:xfrm>
            <a:off x="2943226" y="1285877"/>
            <a:ext cx="8733518" cy="538638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76330E"/>
              </a:buClr>
              <a:buSzPts val="2400"/>
              <a:buFont typeface="Arial"/>
              <a:buChar char="•"/>
            </a:pPr>
            <a:r>
              <a:rPr lang="en-US" sz="2400">
                <a:latin typeface="Calibri"/>
                <a:ea typeface="Calibri"/>
                <a:cs typeface="Calibri"/>
                <a:sym typeface="Calibri"/>
              </a:rPr>
              <a:t>Lifeline had many historical record-breaking daily call volumes, with 96,273 calls offered in total, up 14.1 percent and 33.1 percent in 2020 &amp; 2019 resp</a:t>
            </a:r>
            <a:endParaRPr/>
          </a:p>
          <a:p>
            <a:pPr indent="-285750" lvl="0" marL="285750" rtl="0" algn="just">
              <a:lnSpc>
                <a:spcPct val="90000"/>
              </a:lnSpc>
              <a:spcBef>
                <a:spcPts val="1000"/>
              </a:spcBef>
              <a:spcAft>
                <a:spcPts val="0"/>
              </a:spcAft>
              <a:buClr>
                <a:srgbClr val="76330E"/>
              </a:buClr>
              <a:buSzPts val="2400"/>
              <a:buFont typeface="Arial"/>
              <a:buChar char="•"/>
            </a:pPr>
            <a:r>
              <a:rPr lang="en-US" sz="2400">
                <a:latin typeface="Calibri"/>
                <a:ea typeface="Calibri"/>
                <a:cs typeface="Calibri"/>
                <a:sym typeface="Calibri"/>
              </a:rPr>
              <a:t>While rich countries have approximately 9 psychiatrists per 100,000 people, low-income countries have as few as 0.1 psychiatrists per 1,000,000 people . </a:t>
            </a:r>
            <a:endParaRPr/>
          </a:p>
          <a:p>
            <a:pPr indent="-285750" lvl="0" marL="285750" rtl="0" algn="just">
              <a:lnSpc>
                <a:spcPct val="90000"/>
              </a:lnSpc>
              <a:spcBef>
                <a:spcPts val="1000"/>
              </a:spcBef>
              <a:spcAft>
                <a:spcPts val="0"/>
              </a:spcAft>
              <a:buClr>
                <a:srgbClr val="76330E"/>
              </a:buClr>
              <a:buSzPts val="2400"/>
              <a:buFont typeface="Arial"/>
              <a:buChar char="•"/>
            </a:pPr>
            <a:r>
              <a:rPr lang="en-US" sz="2400">
                <a:latin typeface="Calibri"/>
                <a:ea typeface="Calibri"/>
                <a:cs typeface="Calibri"/>
                <a:sym typeface="Calibri"/>
              </a:rPr>
              <a:t>Mental health services do not reach around 55 percent and 85 percent of people in industrialized and developing countries, respectively, according to the World Health Organization . </a:t>
            </a:r>
            <a:endParaRPr/>
          </a:p>
          <a:p>
            <a:pPr indent="-285750" lvl="0" marL="285750" rtl="0" algn="just">
              <a:lnSpc>
                <a:spcPct val="90000"/>
              </a:lnSpc>
              <a:spcBef>
                <a:spcPts val="1000"/>
              </a:spcBef>
              <a:spcAft>
                <a:spcPts val="0"/>
              </a:spcAft>
              <a:buClr>
                <a:srgbClr val="76330E"/>
              </a:buClr>
              <a:buSzPts val="2400"/>
              <a:buFont typeface="Arial"/>
              <a:buChar char="•"/>
            </a:pPr>
            <a:r>
              <a:rPr lang="en-US" sz="2400">
                <a:latin typeface="Calibri"/>
                <a:ea typeface="Calibri"/>
                <a:cs typeface="Calibri"/>
                <a:sym typeface="Calibri"/>
              </a:rPr>
              <a:t>Suicidal behavior may come from a shortage of mental health services, resulting in increased mortality [10]. Due to a shortage of mental health workers, technological innovation has been used to satisfy the requirements of people who are impacted by mental health issues . </a:t>
            </a:r>
            <a:endParaRPr/>
          </a:p>
        </p:txBody>
      </p:sp>
      <p:sp>
        <p:nvSpPr>
          <p:cNvPr id="94" name="Google Shape;94;p5"/>
          <p:cNvSpPr txBox="1"/>
          <p:nvPr>
            <p:ph type="title"/>
          </p:nvPr>
        </p:nvSpPr>
        <p:spPr>
          <a:xfrm>
            <a:off x="3457575" y="715962"/>
            <a:ext cx="8219167" cy="56991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Background cont’d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idx="1" type="body"/>
          </p:nvPr>
        </p:nvSpPr>
        <p:spPr>
          <a:xfrm>
            <a:off x="3414713" y="1628775"/>
            <a:ext cx="8262030" cy="522922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rgbClr val="76330E"/>
              </a:buClr>
              <a:buSzPct val="100000"/>
              <a:buNone/>
            </a:pPr>
            <a:r>
              <a:rPr lang="en-US" sz="3000"/>
              <a:t>Chatbot &amp; Its Features</a:t>
            </a:r>
            <a:endParaRPr/>
          </a:p>
          <a:p>
            <a:pPr indent="-285750" lvl="0" marL="285750" rtl="0" algn="just">
              <a:lnSpc>
                <a:spcPct val="90000"/>
              </a:lnSpc>
              <a:spcBef>
                <a:spcPts val="1000"/>
              </a:spcBef>
              <a:spcAft>
                <a:spcPts val="0"/>
              </a:spcAft>
              <a:buClr>
                <a:srgbClr val="76330E"/>
              </a:buClr>
              <a:buSzPct val="100000"/>
              <a:buFont typeface="Arial"/>
              <a:buChar char="•"/>
            </a:pPr>
            <a:r>
              <a:rPr lang="en-US" sz="3000">
                <a:latin typeface="Calibri"/>
                <a:ea typeface="Calibri"/>
                <a:cs typeface="Calibri"/>
                <a:sym typeface="Calibri"/>
              </a:rPr>
              <a:t>Chatbots are artificial intelligence algorithms that converse with users in natural language(Shawar &amp; Atwell, 2007). </a:t>
            </a:r>
            <a:endParaRPr/>
          </a:p>
          <a:p>
            <a:pPr indent="-285750" lvl="0" marL="285750" rtl="0" algn="just">
              <a:lnSpc>
                <a:spcPct val="90000"/>
              </a:lnSpc>
              <a:spcBef>
                <a:spcPts val="1000"/>
              </a:spcBef>
              <a:spcAft>
                <a:spcPts val="0"/>
              </a:spcAft>
              <a:buClr>
                <a:srgbClr val="76330E"/>
              </a:buClr>
              <a:buSzPct val="100000"/>
              <a:buFont typeface="Arial"/>
              <a:buChar char="•"/>
            </a:pPr>
            <a:r>
              <a:rPr lang="en-US" sz="3000">
                <a:latin typeface="Calibri"/>
                <a:ea typeface="Calibri"/>
                <a:cs typeface="Calibri"/>
                <a:sym typeface="Calibri"/>
              </a:rPr>
              <a:t>Goal is to trick consumers into thinking they were talking to actual people.</a:t>
            </a:r>
            <a:endParaRPr/>
          </a:p>
          <a:p>
            <a:pPr indent="-285750" lvl="0" marL="285750" rtl="0" algn="just">
              <a:lnSpc>
                <a:spcPct val="90000"/>
              </a:lnSpc>
              <a:spcBef>
                <a:spcPts val="1000"/>
              </a:spcBef>
              <a:spcAft>
                <a:spcPts val="0"/>
              </a:spcAft>
              <a:buClr>
                <a:srgbClr val="76330E"/>
              </a:buClr>
              <a:buSzPct val="100000"/>
              <a:buFont typeface="Arial"/>
              <a:buChar char="•"/>
            </a:pPr>
            <a:r>
              <a:rPr lang="en-US" sz="3000">
                <a:latin typeface="Calibri"/>
                <a:ea typeface="Calibri"/>
                <a:cs typeface="Calibri"/>
                <a:sym typeface="Calibri"/>
              </a:rPr>
              <a:t>Chatbots can be implemented into a variety of platforms, such as mobile apps, websites, SMS texting, smart technology, and virtual reality</a:t>
            </a:r>
            <a:endParaRPr/>
          </a:p>
          <a:p>
            <a:pPr indent="-285750" lvl="0" marL="285750" rtl="0" algn="just">
              <a:lnSpc>
                <a:spcPct val="90000"/>
              </a:lnSpc>
              <a:spcBef>
                <a:spcPts val="1000"/>
              </a:spcBef>
              <a:spcAft>
                <a:spcPts val="0"/>
              </a:spcAft>
              <a:buClr>
                <a:srgbClr val="76330E"/>
              </a:buClr>
              <a:buSzPct val="100000"/>
              <a:buFont typeface="Arial"/>
              <a:buChar char="•"/>
            </a:pPr>
            <a:r>
              <a:rPr lang="en-US" sz="3000">
                <a:latin typeface="Calibri"/>
                <a:ea typeface="Calibri"/>
                <a:cs typeface="Calibri"/>
                <a:sym typeface="Calibri"/>
              </a:rPr>
              <a:t>It can be text-based or video-based or both</a:t>
            </a:r>
            <a:endParaRPr/>
          </a:p>
          <a:p>
            <a:pPr indent="-285750" lvl="0" marL="285750" rtl="0" algn="just">
              <a:lnSpc>
                <a:spcPct val="90000"/>
              </a:lnSpc>
              <a:spcBef>
                <a:spcPts val="1000"/>
              </a:spcBef>
              <a:spcAft>
                <a:spcPts val="0"/>
              </a:spcAft>
              <a:buClr>
                <a:srgbClr val="76330E"/>
              </a:buClr>
              <a:buSzPct val="100000"/>
              <a:buFont typeface="Arial"/>
              <a:buChar char="•"/>
            </a:pPr>
            <a:r>
              <a:rPr lang="en-US" sz="3000">
                <a:latin typeface="Calibri"/>
                <a:ea typeface="Calibri"/>
                <a:cs typeface="Calibri"/>
                <a:sym typeface="Calibri"/>
              </a:rPr>
              <a:t>It can be used for diagnosis,triaging person with mental issues,deliver psychotherapeutic therapies , commitment therapy and counselling</a:t>
            </a:r>
            <a:endParaRPr sz="3000"/>
          </a:p>
          <a:p>
            <a:pPr indent="-180022" lvl="0" marL="285750" rtl="0" algn="l">
              <a:lnSpc>
                <a:spcPct val="90000"/>
              </a:lnSpc>
              <a:spcBef>
                <a:spcPts val="1000"/>
              </a:spcBef>
              <a:spcAft>
                <a:spcPts val="0"/>
              </a:spcAft>
              <a:buClr>
                <a:srgbClr val="76330E"/>
              </a:buClr>
              <a:buSzPct val="100000"/>
              <a:buFont typeface="Arial"/>
              <a:buNone/>
            </a:pPr>
            <a:r>
              <a:t/>
            </a:r>
            <a:endParaRPr/>
          </a:p>
        </p:txBody>
      </p:sp>
      <p:sp>
        <p:nvSpPr>
          <p:cNvPr id="100" name="Google Shape;100;p6"/>
          <p:cNvSpPr txBox="1"/>
          <p:nvPr>
            <p:ph type="title"/>
          </p:nvPr>
        </p:nvSpPr>
        <p:spPr>
          <a:xfrm>
            <a:off x="3271839" y="715961"/>
            <a:ext cx="8404904" cy="11890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Related works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idx="1" type="body"/>
          </p:nvPr>
        </p:nvSpPr>
        <p:spPr>
          <a:xfrm>
            <a:off x="3514726" y="1905000"/>
            <a:ext cx="8162018" cy="466725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76330E"/>
              </a:buClr>
              <a:buSzPts val="2400"/>
              <a:buFont typeface="Arial"/>
              <a:buChar char="•"/>
            </a:pPr>
            <a:r>
              <a:rPr lang="en-US" sz="2400"/>
              <a:t>iHelpR</a:t>
            </a:r>
            <a:endParaRPr sz="2400"/>
          </a:p>
          <a:p>
            <a:pPr indent="-285750" lvl="0" marL="285750" rtl="0" algn="l">
              <a:lnSpc>
                <a:spcPct val="90000"/>
              </a:lnSpc>
              <a:spcBef>
                <a:spcPts val="1000"/>
              </a:spcBef>
              <a:spcAft>
                <a:spcPts val="0"/>
              </a:spcAft>
              <a:buClr>
                <a:srgbClr val="76330E"/>
              </a:buClr>
              <a:buSzPts val="2400"/>
              <a:buFont typeface="Arial"/>
              <a:buChar char="•"/>
            </a:pPr>
            <a:r>
              <a:rPr lang="en-US" sz="2400"/>
              <a:t>WySA</a:t>
            </a:r>
            <a:endParaRPr sz="2400"/>
          </a:p>
          <a:p>
            <a:pPr indent="-285750" lvl="0" marL="285750" rtl="0" algn="l">
              <a:lnSpc>
                <a:spcPct val="90000"/>
              </a:lnSpc>
              <a:spcBef>
                <a:spcPts val="1000"/>
              </a:spcBef>
              <a:spcAft>
                <a:spcPts val="0"/>
              </a:spcAft>
              <a:buClr>
                <a:srgbClr val="76330E"/>
              </a:buClr>
              <a:buSzPts val="2400"/>
              <a:buFont typeface="Arial"/>
              <a:buChar char="•"/>
            </a:pPr>
            <a:r>
              <a:rPr lang="en-US" sz="2400"/>
              <a:t>WoeBot</a:t>
            </a:r>
            <a:endParaRPr sz="2400"/>
          </a:p>
          <a:p>
            <a:pPr indent="-285750" lvl="0" marL="285750" rtl="0" algn="l">
              <a:lnSpc>
                <a:spcPct val="90000"/>
              </a:lnSpc>
              <a:spcBef>
                <a:spcPts val="1000"/>
              </a:spcBef>
              <a:spcAft>
                <a:spcPts val="0"/>
              </a:spcAft>
              <a:buClr>
                <a:srgbClr val="76330E"/>
              </a:buClr>
              <a:buSzPts val="2400"/>
              <a:buFont typeface="Arial"/>
              <a:buChar char="•"/>
            </a:pPr>
            <a:r>
              <a:rPr lang="en-US" sz="2400"/>
              <a:t>ViviBot</a:t>
            </a:r>
            <a:endParaRPr sz="2400"/>
          </a:p>
          <a:p>
            <a:pPr indent="-285750" lvl="0" marL="285750" rtl="0" algn="l">
              <a:lnSpc>
                <a:spcPct val="90000"/>
              </a:lnSpc>
              <a:spcBef>
                <a:spcPts val="1000"/>
              </a:spcBef>
              <a:spcAft>
                <a:spcPts val="0"/>
              </a:spcAft>
              <a:buClr>
                <a:srgbClr val="76330E"/>
              </a:buClr>
              <a:buSzPts val="2400"/>
              <a:buFont typeface="Arial"/>
              <a:buChar char="•"/>
            </a:pPr>
            <a:r>
              <a:rPr lang="en-US" sz="2400"/>
              <a:t>Mylo etc</a:t>
            </a:r>
            <a:endParaRPr sz="2400"/>
          </a:p>
        </p:txBody>
      </p:sp>
      <p:sp>
        <p:nvSpPr>
          <p:cNvPr id="106" name="Google Shape;106;p7"/>
          <p:cNvSpPr txBox="1"/>
          <p:nvPr>
            <p:ph type="title"/>
          </p:nvPr>
        </p:nvSpPr>
        <p:spPr>
          <a:xfrm>
            <a:off x="3257549" y="942975"/>
            <a:ext cx="8419193" cy="96202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Chatbot for Mental health</a:t>
            </a:r>
            <a:br>
              <a:rPr lang="en-US"/>
            </a:b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idx="1" type="body"/>
          </p:nvPr>
        </p:nvSpPr>
        <p:spPr>
          <a:xfrm>
            <a:off x="3471864" y="1643064"/>
            <a:ext cx="8204880" cy="4929186"/>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76330E"/>
              </a:buClr>
              <a:buSzPts val="2400"/>
              <a:buFont typeface="Arial"/>
              <a:buChar char="•"/>
            </a:pPr>
            <a:r>
              <a:rPr lang="en-US" sz="2400"/>
              <a:t>Text Mining – twitter scraping</a:t>
            </a:r>
            <a:endParaRPr/>
          </a:p>
          <a:p>
            <a:pPr indent="-285750" lvl="0" marL="285750" rtl="0" algn="l">
              <a:lnSpc>
                <a:spcPct val="90000"/>
              </a:lnSpc>
              <a:spcBef>
                <a:spcPts val="1000"/>
              </a:spcBef>
              <a:spcAft>
                <a:spcPts val="0"/>
              </a:spcAft>
              <a:buClr>
                <a:srgbClr val="76330E"/>
              </a:buClr>
              <a:buSzPts val="2400"/>
              <a:buFont typeface="Arial"/>
              <a:buChar char="•"/>
            </a:pPr>
            <a:r>
              <a:rPr lang="en-US" sz="2400"/>
              <a:t>Cleaning data with Regex libraries </a:t>
            </a:r>
            <a:endParaRPr/>
          </a:p>
          <a:p>
            <a:pPr indent="-285750" lvl="0" marL="285750" rtl="0" algn="l">
              <a:lnSpc>
                <a:spcPct val="90000"/>
              </a:lnSpc>
              <a:spcBef>
                <a:spcPts val="1000"/>
              </a:spcBef>
              <a:spcAft>
                <a:spcPts val="0"/>
              </a:spcAft>
              <a:buClr>
                <a:srgbClr val="76330E"/>
              </a:buClr>
              <a:buSzPts val="2400"/>
              <a:buFont typeface="Arial"/>
              <a:buChar char="•"/>
            </a:pPr>
            <a:r>
              <a:rPr lang="en-US" sz="2400"/>
              <a:t>Exploratory Data Analysis</a:t>
            </a:r>
            <a:endParaRPr/>
          </a:p>
          <a:p>
            <a:pPr indent="-285750" lvl="0" marL="285750" rtl="0" algn="l">
              <a:lnSpc>
                <a:spcPct val="90000"/>
              </a:lnSpc>
              <a:spcBef>
                <a:spcPts val="1000"/>
              </a:spcBef>
              <a:spcAft>
                <a:spcPts val="0"/>
              </a:spcAft>
              <a:buClr>
                <a:srgbClr val="76330E"/>
              </a:buClr>
              <a:buSzPts val="2400"/>
              <a:buFont typeface="Arial"/>
              <a:buChar char="•"/>
            </a:pPr>
            <a:r>
              <a:rPr lang="en-US" sz="2400"/>
              <a:t>Topic Modelling with Latent Dirichlet Allocation(LDA)</a:t>
            </a:r>
            <a:endParaRPr/>
          </a:p>
          <a:p>
            <a:pPr indent="-285750" lvl="0" marL="285750" rtl="0" algn="l">
              <a:lnSpc>
                <a:spcPct val="90000"/>
              </a:lnSpc>
              <a:spcBef>
                <a:spcPts val="1000"/>
              </a:spcBef>
              <a:spcAft>
                <a:spcPts val="0"/>
              </a:spcAft>
              <a:buClr>
                <a:srgbClr val="76330E"/>
              </a:buClr>
              <a:buSzPts val="2400"/>
              <a:buFont typeface="Arial"/>
              <a:buChar char="•"/>
            </a:pPr>
            <a:r>
              <a:rPr lang="en-US" sz="2400"/>
              <a:t>N gram of words</a:t>
            </a:r>
            <a:endParaRPr/>
          </a:p>
          <a:p>
            <a:pPr indent="-285750" lvl="0" marL="285750" rtl="0" algn="l">
              <a:lnSpc>
                <a:spcPct val="90000"/>
              </a:lnSpc>
              <a:spcBef>
                <a:spcPts val="1000"/>
              </a:spcBef>
              <a:spcAft>
                <a:spcPts val="0"/>
              </a:spcAft>
              <a:buClr>
                <a:srgbClr val="76330E"/>
              </a:buClr>
              <a:buSzPts val="2400"/>
              <a:buFont typeface="Arial"/>
              <a:buChar char="•"/>
            </a:pPr>
            <a:r>
              <a:rPr lang="en-US" sz="2400"/>
              <a:t>Design of Chatbot with RASA</a:t>
            </a:r>
            <a:endParaRPr/>
          </a:p>
          <a:p>
            <a:pPr indent="-285750" lvl="0" marL="285750" rtl="0" algn="l">
              <a:lnSpc>
                <a:spcPct val="90000"/>
              </a:lnSpc>
              <a:spcBef>
                <a:spcPts val="1000"/>
              </a:spcBef>
              <a:spcAft>
                <a:spcPts val="0"/>
              </a:spcAft>
              <a:buClr>
                <a:srgbClr val="76330E"/>
              </a:buClr>
              <a:buSzPts val="2400"/>
              <a:buFont typeface="Arial"/>
              <a:buChar char="•"/>
            </a:pPr>
            <a:r>
              <a:rPr lang="en-US" sz="2400"/>
              <a:t>GUI with forms</a:t>
            </a:r>
            <a:endParaRPr/>
          </a:p>
          <a:p>
            <a:pPr indent="-285750" lvl="0" marL="285750" rtl="0" algn="l">
              <a:lnSpc>
                <a:spcPct val="90000"/>
              </a:lnSpc>
              <a:spcBef>
                <a:spcPts val="1000"/>
              </a:spcBef>
              <a:spcAft>
                <a:spcPts val="0"/>
              </a:spcAft>
              <a:buClr>
                <a:srgbClr val="76330E"/>
              </a:buClr>
              <a:buSzPts val="2400"/>
              <a:buFont typeface="Arial"/>
              <a:buChar char="•"/>
            </a:pPr>
            <a:r>
              <a:rPr lang="en-US" sz="2400"/>
              <a:t>Deployment of the app with Streamlit</a:t>
            </a:r>
            <a:endParaRPr sz="2400"/>
          </a:p>
        </p:txBody>
      </p:sp>
      <p:sp>
        <p:nvSpPr>
          <p:cNvPr id="112" name="Google Shape;112;p8"/>
          <p:cNvSpPr txBox="1"/>
          <p:nvPr>
            <p:ph type="title"/>
          </p:nvPr>
        </p:nvSpPr>
        <p:spPr>
          <a:xfrm>
            <a:off x="3471863" y="715961"/>
            <a:ext cx="8204879" cy="11890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Methods used in this project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103337d8c0_0_0"/>
          <p:cNvSpPr txBox="1"/>
          <p:nvPr>
            <p:ph idx="1" type="body"/>
          </p:nvPr>
        </p:nvSpPr>
        <p:spPr>
          <a:xfrm>
            <a:off x="3014663" y="1200150"/>
            <a:ext cx="8862000" cy="5357700"/>
          </a:xfrm>
          <a:prstGeom prst="rect">
            <a:avLst/>
          </a:prstGeom>
          <a:noFill/>
          <a:ln>
            <a:noFill/>
          </a:ln>
        </p:spPr>
        <p:txBody>
          <a:bodyPr anchorCtr="0" anchor="t" bIns="45700" lIns="91425" spcFirstLastPara="1" rIns="91425" wrap="square" tIns="45700">
            <a:noAutofit/>
          </a:bodyPr>
          <a:lstStyle/>
          <a:p>
            <a:pPr indent="-387350" lvl="0" marL="285750" marR="0" rtl="0" algn="just">
              <a:lnSpc>
                <a:spcPct val="107000"/>
              </a:lnSpc>
              <a:spcBef>
                <a:spcPts val="800"/>
              </a:spcBef>
              <a:spcAft>
                <a:spcPts val="0"/>
              </a:spcAft>
              <a:buClr>
                <a:srgbClr val="76330E"/>
              </a:buClr>
              <a:buSzPts val="3600"/>
              <a:buFont typeface="Arial"/>
              <a:buChar char="•"/>
            </a:pPr>
            <a:r>
              <a:rPr lang="en-US" sz="3600">
                <a:latin typeface="Calibri"/>
                <a:ea typeface="Calibri"/>
                <a:cs typeface="Calibri"/>
                <a:sym typeface="Calibri"/>
              </a:rPr>
              <a:t>Official Data</a:t>
            </a:r>
            <a:endParaRPr sz="3600">
              <a:latin typeface="Calibri"/>
              <a:ea typeface="Calibri"/>
              <a:cs typeface="Calibri"/>
              <a:sym typeface="Calibri"/>
            </a:endParaRPr>
          </a:p>
          <a:p>
            <a:pPr indent="-457200" lvl="0" marL="457200" marR="0" rtl="0" algn="just">
              <a:lnSpc>
                <a:spcPct val="107000"/>
              </a:lnSpc>
              <a:spcBef>
                <a:spcPts val="0"/>
              </a:spcBef>
              <a:spcAft>
                <a:spcPts val="0"/>
              </a:spcAft>
              <a:buSzPts val="3600"/>
              <a:buFont typeface="Calibri"/>
              <a:buChar char="-"/>
            </a:pPr>
            <a:r>
              <a:rPr lang="en-US" sz="3600">
                <a:latin typeface="Calibri"/>
                <a:ea typeface="Calibri"/>
                <a:cs typeface="Calibri"/>
                <a:sym typeface="Calibri"/>
              </a:rPr>
              <a:t>COVIDiStress</a:t>
            </a:r>
            <a:endParaRPr sz="3600">
              <a:latin typeface="Calibri"/>
              <a:ea typeface="Calibri"/>
              <a:cs typeface="Calibri"/>
              <a:sym typeface="Calibri"/>
            </a:endParaRPr>
          </a:p>
          <a:p>
            <a:pPr indent="-387350" lvl="0" marL="285750" marR="0" rtl="0" algn="just">
              <a:lnSpc>
                <a:spcPct val="107000"/>
              </a:lnSpc>
              <a:spcBef>
                <a:spcPts val="800"/>
              </a:spcBef>
              <a:spcAft>
                <a:spcPts val="0"/>
              </a:spcAft>
              <a:buSzPts val="3600"/>
              <a:buFont typeface="Calibri"/>
              <a:buChar char="•"/>
            </a:pPr>
            <a:r>
              <a:rPr lang="en-US" sz="3600">
                <a:latin typeface="Calibri"/>
                <a:ea typeface="Calibri"/>
                <a:cs typeface="Calibri"/>
                <a:sym typeface="Calibri"/>
              </a:rPr>
              <a:t>Chatbot data </a:t>
            </a:r>
            <a:endParaRPr sz="3600">
              <a:latin typeface="Calibri"/>
              <a:ea typeface="Calibri"/>
              <a:cs typeface="Calibri"/>
              <a:sym typeface="Calibri"/>
            </a:endParaRPr>
          </a:p>
          <a:p>
            <a:pPr indent="457200" lvl="0" marL="0" marR="0" rtl="0" algn="just">
              <a:lnSpc>
                <a:spcPct val="107000"/>
              </a:lnSpc>
              <a:spcBef>
                <a:spcPts val="800"/>
              </a:spcBef>
              <a:spcAft>
                <a:spcPts val="0"/>
              </a:spcAft>
              <a:buNone/>
            </a:pPr>
            <a:r>
              <a:rPr lang="en-US" sz="3600">
                <a:latin typeface="Calibri"/>
                <a:ea typeface="Calibri"/>
                <a:cs typeface="Calibri"/>
                <a:sym typeface="Calibri"/>
              </a:rPr>
              <a:t>-Counsel Chat</a:t>
            </a:r>
            <a:endParaRPr sz="3600">
              <a:latin typeface="Calibri"/>
              <a:ea typeface="Calibri"/>
              <a:cs typeface="Calibri"/>
              <a:sym typeface="Calibri"/>
            </a:endParaRPr>
          </a:p>
          <a:p>
            <a:pPr indent="-387350" lvl="0" marL="285750" marR="0" rtl="0" algn="just">
              <a:lnSpc>
                <a:spcPct val="107000"/>
              </a:lnSpc>
              <a:spcBef>
                <a:spcPts val="800"/>
              </a:spcBef>
              <a:spcAft>
                <a:spcPts val="0"/>
              </a:spcAft>
              <a:buSzPts val="3600"/>
              <a:buFont typeface="Calibri"/>
              <a:buChar char="•"/>
            </a:pPr>
            <a:r>
              <a:rPr lang="en-US" sz="3600">
                <a:latin typeface="Calibri"/>
                <a:ea typeface="Calibri"/>
                <a:cs typeface="Calibri"/>
                <a:sym typeface="Calibri"/>
              </a:rPr>
              <a:t>Social Media </a:t>
            </a:r>
            <a:endParaRPr sz="3600">
              <a:latin typeface="Calibri"/>
              <a:ea typeface="Calibri"/>
              <a:cs typeface="Calibri"/>
              <a:sym typeface="Calibri"/>
            </a:endParaRPr>
          </a:p>
          <a:p>
            <a:pPr indent="-387350" lvl="0" marL="285750" marR="0" rtl="0" algn="just">
              <a:lnSpc>
                <a:spcPct val="107000"/>
              </a:lnSpc>
              <a:spcBef>
                <a:spcPts val="800"/>
              </a:spcBef>
              <a:spcAft>
                <a:spcPts val="0"/>
              </a:spcAft>
              <a:buSzPts val="3600"/>
              <a:buFont typeface="Calibri"/>
              <a:buChar char="•"/>
            </a:pPr>
            <a:r>
              <a:rPr lang="en-US" sz="3600">
                <a:latin typeface="Calibri"/>
                <a:ea typeface="Calibri"/>
                <a:cs typeface="Calibri"/>
                <a:sym typeface="Calibri"/>
              </a:rPr>
              <a:t>Forums - FAQ</a:t>
            </a:r>
            <a:endParaRPr sz="3600">
              <a:latin typeface="Calibri"/>
              <a:ea typeface="Calibri"/>
              <a:cs typeface="Calibri"/>
              <a:sym typeface="Calibri"/>
            </a:endParaRPr>
          </a:p>
        </p:txBody>
      </p:sp>
      <p:sp>
        <p:nvSpPr>
          <p:cNvPr id="118" name="Google Shape;118;g1103337d8c0_0_0"/>
          <p:cNvSpPr txBox="1"/>
          <p:nvPr>
            <p:ph type="title"/>
          </p:nvPr>
        </p:nvSpPr>
        <p:spPr>
          <a:xfrm>
            <a:off x="3604739" y="598136"/>
            <a:ext cx="81192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lang="en-US"/>
              <a:t>Datasets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2022-02-04T01:40:32Z</dcterms:created>
  <dc:creator>Mary Adetutu Adewunmi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