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14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2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3A4F707-C917-4D22-8E87-83CE73BC7B6A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Mention about observers and participants</a:t>
            </a:r>
            <a:endParaRPr lang="en-AU" sz="12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12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Google Shape;11;p1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7;p12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;p12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Google Shape;11;p1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Google Shape;17;p12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Google Shape;20;p14"/>
          <p:cNvSpPr/>
          <p:nvPr/>
        </p:nvSpPr>
        <p:spPr>
          <a:xfrm>
            <a:off x="0" y="114480"/>
            <a:ext cx="224640" cy="755280"/>
          </a:xfrm>
          <a:prstGeom prst="rect">
            <a:avLst/>
          </a:prstGeom>
          <a:solidFill>
            <a:srgbClr val="2C39B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;p12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11;p1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Google Shape;17;p12" hidden="1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Google Shape;22;p1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Google Shape;23;p1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AU" sz="8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5" name="PlaceHolder 2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8E7EB1D-0A7D-466B-82AC-89ABED06BC1A}" type="slidenum"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AU" sz="1050" b="0" strike="noStrike" spc="-1">
              <a:latin typeface="Times New Roman"/>
            </a:endParaRPr>
          </a:p>
        </p:txBody>
      </p:sp>
      <p:sp>
        <p:nvSpPr>
          <p:cNvPr id="138" name="Google Shape;29;p15"/>
          <p:cNvSpPr/>
          <p:nvPr/>
        </p:nvSpPr>
        <p:spPr>
          <a:xfrm>
            <a:off x="1207800" y="4343400"/>
            <a:ext cx="987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F7F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ihw.gov.au/reports/mental-health-services/mental-health-services-in-australia/report-contents/covid-19-impact-on-mental-health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sVzGgOx6MdhaskS-0PFMeU9WFj4Ut18/edi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08;p1"/>
          <p:cNvSpPr/>
          <p:nvPr/>
        </p:nvSpPr>
        <p:spPr>
          <a:xfrm>
            <a:off x="1352880" y="4864320"/>
            <a:ext cx="82695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109;p1"/>
          <p:cNvSpPr/>
          <p:nvPr/>
        </p:nvSpPr>
        <p:spPr>
          <a:xfrm>
            <a:off x="486000" y="2650680"/>
            <a:ext cx="11219760" cy="21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-US" sz="31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Education through collaborating on real world problems</a:t>
            </a:r>
            <a:endParaRPr lang="en-AU" sz="3100" b="0" strike="noStrike" spc="-1">
              <a:latin typeface="Arial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endParaRPr lang="en-AU" sz="3100" b="0" strike="noStrike" spc="-1">
              <a:latin typeface="Arial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https://omdena.com/chapters/</a:t>
            </a:r>
            <a:endParaRPr lang="en-AU" sz="2500" b="0" strike="noStrike" spc="-1">
              <a:latin typeface="Arial"/>
            </a:endParaRPr>
          </a:p>
        </p:txBody>
      </p:sp>
      <p:pic>
        <p:nvPicPr>
          <p:cNvPr id="225" name="Google Shape;110;p1"/>
          <p:cNvPicPr/>
          <p:nvPr/>
        </p:nvPicPr>
        <p:blipFill>
          <a:blip r:embed="rId2"/>
          <a:stretch/>
        </p:blipFill>
        <p:spPr>
          <a:xfrm>
            <a:off x="4258800" y="-546120"/>
            <a:ext cx="3093480" cy="309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261;p11"/>
          <p:cNvSpPr txBox="1"/>
          <p:nvPr/>
        </p:nvSpPr>
        <p:spPr>
          <a:xfrm>
            <a:off x="413280" y="758880"/>
            <a:ext cx="1131192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en-GB" sz="7300" b="0" strike="noStrike" spc="-1" dirty="0">
                <a:solidFill>
                  <a:srgbClr val="262626"/>
                </a:solidFill>
                <a:latin typeface="Calibri"/>
                <a:ea typeface="Calibri"/>
              </a:rPr>
              <a:t>Q&amp;A</a:t>
            </a:r>
          </a:p>
        </p:txBody>
      </p:sp>
      <p:sp>
        <p:nvSpPr>
          <p:cNvPr id="306" name="Google Shape;262;p11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  <p:sp>
        <p:nvSpPr>
          <p:cNvPr id="307" name="Google Shape;263;p11"/>
          <p:cNvSpPr txBox="1"/>
          <p:nvPr/>
        </p:nvSpPr>
        <p:spPr>
          <a:xfrm>
            <a:off x="1097280" y="6459840"/>
            <a:ext cx="2472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DATE	</a:t>
            </a:r>
            <a:endParaRPr lang="en-AU" sz="900" b="0" strike="noStrike" spc="-1">
              <a:latin typeface="Times New Roman"/>
            </a:endParaRPr>
          </a:p>
        </p:txBody>
      </p:sp>
      <p:sp>
        <p:nvSpPr>
          <p:cNvPr id="308" name="Google Shape;264;p11"/>
          <p:cNvSpPr txBox="1"/>
          <p:nvPr/>
        </p:nvSpPr>
        <p:spPr>
          <a:xfrm>
            <a:off x="5452560" y="6459840"/>
            <a:ext cx="3056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PROJECT / TASK</a:t>
            </a:r>
            <a:endParaRPr lang="en-AU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15;p2"/>
          <p:cNvSpPr/>
          <p:nvPr/>
        </p:nvSpPr>
        <p:spPr>
          <a:xfrm>
            <a:off x="592200" y="28440"/>
            <a:ext cx="11438640" cy="9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Agenda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27" name="Google Shape;116;p2"/>
          <p:cNvSpPr/>
          <p:nvPr/>
        </p:nvSpPr>
        <p:spPr>
          <a:xfrm>
            <a:off x="998280" y="1926000"/>
            <a:ext cx="843912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520" tIns="38520" rIns="38520" bIns="38520">
            <a:noAutofit/>
          </a:bodyPr>
          <a:lstStyle/>
          <a:p>
            <a:pPr marL="457200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Review Problem Statement </a:t>
            </a:r>
            <a:endParaRPr lang="en-AU" sz="1900" b="0" strike="noStrike" spc="-1" dirty="0">
              <a:latin typeface="Arial"/>
            </a:endParaRP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Problem Statement </a:t>
            </a: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Project Goals</a:t>
            </a:r>
            <a:endParaRPr lang="en-AU" sz="1900" b="0" strike="noStrike" spc="-1" dirty="0">
              <a:latin typeface="Arial"/>
            </a:endParaRP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GB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Roadmap and next steps</a:t>
            </a:r>
            <a:endParaRPr lang="en-AU" sz="1900" b="0" strike="noStrike" spc="-1" dirty="0">
              <a:latin typeface="Arial"/>
            </a:endParaRPr>
          </a:p>
          <a:p>
            <a:pPr marL="457200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Task status</a:t>
            </a: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900" b="1" spc="-1" dirty="0">
                <a:solidFill>
                  <a:srgbClr val="000000"/>
                </a:solidFill>
                <a:latin typeface="Arial"/>
              </a:rPr>
              <a:t>Task 1: Nica Medrano and Bhushan </a:t>
            </a:r>
            <a:r>
              <a:rPr lang="en-US" sz="1900" b="1" spc="-1" dirty="0" err="1">
                <a:solidFill>
                  <a:srgbClr val="000000"/>
                </a:solidFill>
                <a:latin typeface="Arial"/>
              </a:rPr>
              <a:t>Chougule</a:t>
            </a:r>
            <a:endParaRPr lang="en-US" sz="1900" b="1" spc="-1" dirty="0">
              <a:solidFill>
                <a:srgbClr val="000000"/>
              </a:solidFill>
              <a:latin typeface="Arial"/>
            </a:endParaRP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</a:rPr>
              <a:t>Task 2: TBD</a:t>
            </a:r>
          </a:p>
          <a:p>
            <a:pPr marL="914400" lvl="1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900" b="1" spc="-1" dirty="0">
                <a:solidFill>
                  <a:srgbClr val="000000"/>
                </a:solidFill>
                <a:latin typeface="Arial"/>
              </a:rPr>
              <a:t>Task 3: TBD</a:t>
            </a:r>
            <a:endParaRPr lang="en-AU" sz="1900" b="0" strike="noStrike" spc="-1" dirty="0">
              <a:latin typeface="Arial"/>
            </a:endParaRPr>
          </a:p>
          <a:p>
            <a:pPr marL="457200" indent="-348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GB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Q&amp;A</a:t>
            </a:r>
            <a:endParaRPr lang="en-AU" sz="1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30;p4"/>
          <p:cNvSpPr/>
          <p:nvPr/>
        </p:nvSpPr>
        <p:spPr>
          <a:xfrm>
            <a:off x="592200" y="28440"/>
            <a:ext cx="11438640" cy="9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The Problem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0" y="1917360"/>
            <a:ext cx="11999520" cy="76183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 dirty="0">
                <a:latin typeface="Arial"/>
              </a:rPr>
              <a:t>COVID-19 had a big impact on the mental health of people all around the world. </a:t>
            </a:r>
          </a:p>
          <a:p>
            <a:r>
              <a:rPr lang="en-AU" sz="1800" b="0" strike="noStrike" spc="-1" dirty="0">
                <a:latin typeface="Arial"/>
              </a:rPr>
              <a:t>In Australia, the mental health issues have escalated. Some statistics from the government are </a:t>
            </a:r>
            <a:r>
              <a:rPr lang="en-AU" sz="1800" b="0" strike="noStrike" spc="-1" dirty="0">
                <a:latin typeface="Arial"/>
                <a:hlinkClick r:id="rId2"/>
              </a:rPr>
              <a:t>here</a:t>
            </a:r>
            <a:r>
              <a:rPr lang="en-AU" sz="1800" b="0" strike="noStrike" spc="-1" dirty="0">
                <a:latin typeface="Arial"/>
              </a:rPr>
              <a:t>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0" y="5739192"/>
            <a:ext cx="8311320" cy="53863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 dirty="0">
                <a:latin typeface="Arial"/>
              </a:rPr>
              <a:t>The objective is to scope out a better way to create habits for general well-being.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82338-3439-4BCB-88CF-A1656FE4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3" y="2541472"/>
            <a:ext cx="5138928" cy="29990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36;p5"/>
          <p:cNvSpPr/>
          <p:nvPr/>
        </p:nvSpPr>
        <p:spPr>
          <a:xfrm>
            <a:off x="592200" y="28440"/>
            <a:ext cx="11438640" cy="9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37;p5"/>
          <p:cNvSpPr/>
          <p:nvPr/>
        </p:nvSpPr>
        <p:spPr>
          <a:xfrm>
            <a:off x="363240" y="2176200"/>
            <a:ext cx="10856880" cy="34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520" tIns="38520" rIns="38520" bIns="38520">
            <a:noAutofit/>
          </a:bodyPr>
          <a:lstStyle/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 out mental health issues in Australia</a:t>
            </a:r>
          </a:p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3 key steps to maintaining general well-being</a:t>
            </a:r>
          </a:p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 prototype chatbot/web-app to help people maintain a routine for general well-being</a:t>
            </a:r>
          </a:p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that prototype for user-experience</a:t>
            </a:r>
          </a:p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Vet the chatbot through proper channels</a:t>
            </a:r>
          </a:p>
          <a:p>
            <a:pPr marL="457200" indent="-3488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endParaRPr lang="en-AU" sz="1900" b="0" strike="noStrike" spc="-1" dirty="0">
              <a:latin typeface="Arial"/>
            </a:endParaRPr>
          </a:p>
          <a:p>
            <a:pPr algn="just">
              <a:lnSpc>
                <a:spcPct val="170000"/>
              </a:lnSpc>
            </a:pPr>
            <a:endParaRPr lang="en-AU" sz="1900" b="0" strike="noStrike" spc="-1" dirty="0">
              <a:latin typeface="Arial"/>
            </a:endParaRPr>
          </a:p>
        </p:txBody>
      </p:sp>
      <p:sp>
        <p:nvSpPr>
          <p:cNvPr id="243" name="Google Shape;138;p5"/>
          <p:cNvSpPr/>
          <p:nvPr/>
        </p:nvSpPr>
        <p:spPr>
          <a:xfrm>
            <a:off x="363240" y="945000"/>
            <a:ext cx="369576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520" tIns="38520" rIns="38520" bIns="3852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The Project Goals</a:t>
            </a:r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43;p6"/>
          <p:cNvSpPr/>
          <p:nvPr/>
        </p:nvSpPr>
        <p:spPr>
          <a:xfrm>
            <a:off x="592200" y="28440"/>
            <a:ext cx="11438640" cy="9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Google Shape;144;p6"/>
          <p:cNvSpPr/>
          <p:nvPr/>
        </p:nvSpPr>
        <p:spPr>
          <a:xfrm>
            <a:off x="363240" y="2176200"/>
            <a:ext cx="11054880" cy="34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520" tIns="38520" rIns="38520" bIns="38520">
            <a:noAutofit/>
          </a:bodyPr>
          <a:lstStyle/>
          <a:p>
            <a:pPr marL="457200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Bottom up development approach</a:t>
            </a:r>
            <a:endParaRPr lang="en-GB" dirty="0"/>
          </a:p>
          <a:p>
            <a:pPr marL="457200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Collaborators invited: 97</a:t>
            </a:r>
          </a:p>
          <a:p>
            <a:pPr marL="457200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Weekly active collaboration: 45%</a:t>
            </a:r>
          </a:p>
          <a:p>
            <a:pPr marL="457200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Meetings</a:t>
            </a:r>
          </a:p>
          <a:p>
            <a:pPr marL="914400" lvl="1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Weekly meetings: Friday 7:30 PM Sydney (AEDT)</a:t>
            </a:r>
          </a:p>
          <a:p>
            <a:pPr marL="914400" lvl="1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Task level meetings: As needed organised by Task lead</a:t>
            </a:r>
          </a:p>
          <a:p>
            <a:pPr marL="457200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Workshops</a:t>
            </a:r>
          </a:p>
          <a:p>
            <a:pPr marL="914400" lvl="1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BERT and Transformers for NLP</a:t>
            </a:r>
          </a:p>
          <a:p>
            <a:pPr marL="914400" lvl="1" indent="-323640" algn="just">
              <a:lnSpc>
                <a:spcPct val="170000"/>
              </a:lnSpc>
              <a:buClr>
                <a:srgbClr val="000000"/>
              </a:buClr>
              <a:buFont typeface="Arial"/>
              <a:buChar char="●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ML Model deployment</a:t>
            </a:r>
          </a:p>
          <a:p>
            <a:pPr marL="133560" algn="just">
              <a:lnSpc>
                <a:spcPct val="170000"/>
              </a:lnSpc>
              <a:buClr>
                <a:srgbClr val="000000"/>
              </a:buClr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Google Shape;145;p6"/>
          <p:cNvSpPr/>
          <p:nvPr/>
        </p:nvSpPr>
        <p:spPr>
          <a:xfrm>
            <a:off x="469080" y="860400"/>
            <a:ext cx="369576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520" tIns="38520" rIns="38520" bIns="38520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Collaboration</a:t>
            </a:r>
            <a:endParaRPr lang="en-A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0;ge38ed0834b_1_0"/>
          <p:cNvSpPr/>
          <p:nvPr/>
        </p:nvSpPr>
        <p:spPr>
          <a:xfrm>
            <a:off x="592200" y="0"/>
            <a:ext cx="12191760" cy="9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Timeline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248" name="Google Shape;151;ge38ed0834b_1_0"/>
          <p:cNvSpPr/>
          <p:nvPr/>
        </p:nvSpPr>
        <p:spPr>
          <a:xfrm>
            <a:off x="716400" y="3741120"/>
            <a:ext cx="11115720" cy="4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Google Shape;152;ge38ed0834b_1_0"/>
          <p:cNvSpPr/>
          <p:nvPr/>
        </p:nvSpPr>
        <p:spPr>
          <a:xfrm>
            <a:off x="1658160" y="3638520"/>
            <a:ext cx="327240" cy="286560"/>
          </a:xfrm>
          <a:prstGeom prst="ellipse">
            <a:avLst/>
          </a:prstGeom>
          <a:solidFill>
            <a:srgbClr val="1D1C1D"/>
          </a:solidFill>
          <a:ln w="9525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Google Shape;153;ge38ed0834b_1_0"/>
          <p:cNvSpPr/>
          <p:nvPr/>
        </p:nvSpPr>
        <p:spPr>
          <a:xfrm>
            <a:off x="4338360" y="3638520"/>
            <a:ext cx="327240" cy="286560"/>
          </a:xfrm>
          <a:prstGeom prst="ellipse">
            <a:avLst/>
          </a:prstGeom>
          <a:solidFill>
            <a:srgbClr val="1D1C1D"/>
          </a:solidFill>
          <a:ln w="9525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Google Shape;154;ge38ed0834b_1_0"/>
          <p:cNvSpPr/>
          <p:nvPr/>
        </p:nvSpPr>
        <p:spPr>
          <a:xfrm>
            <a:off x="6999840" y="3638520"/>
            <a:ext cx="327240" cy="286560"/>
          </a:xfrm>
          <a:prstGeom prst="ellipse">
            <a:avLst/>
          </a:prstGeom>
          <a:solidFill>
            <a:srgbClr val="1D1C1D"/>
          </a:solidFill>
          <a:ln w="9525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Google Shape;155;ge38ed0834b_1_0"/>
          <p:cNvSpPr/>
          <p:nvPr/>
        </p:nvSpPr>
        <p:spPr>
          <a:xfrm>
            <a:off x="9843120" y="3638520"/>
            <a:ext cx="327240" cy="286560"/>
          </a:xfrm>
          <a:prstGeom prst="ellipse">
            <a:avLst/>
          </a:prstGeom>
          <a:solidFill>
            <a:srgbClr val="1D1C1D"/>
          </a:solidFill>
          <a:ln w="9525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Google Shape;156;ge38ed0834b_1_0"/>
          <p:cNvSpPr/>
          <p:nvPr/>
        </p:nvSpPr>
        <p:spPr>
          <a:xfrm>
            <a:off x="1202400" y="3925440"/>
            <a:ext cx="1239120" cy="62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Week 1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54" name="Google Shape;157;ge38ed0834b_1_0"/>
          <p:cNvSpPr/>
          <p:nvPr/>
        </p:nvSpPr>
        <p:spPr>
          <a:xfrm>
            <a:off x="3744720" y="3925440"/>
            <a:ext cx="1239120" cy="62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Week 2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55" name="Google Shape;158;ge38ed0834b_1_0"/>
          <p:cNvSpPr/>
          <p:nvPr/>
        </p:nvSpPr>
        <p:spPr>
          <a:xfrm>
            <a:off x="6544080" y="3945240"/>
            <a:ext cx="1239120" cy="62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Week 3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56" name="Google Shape;159;ge38ed0834b_1_0"/>
          <p:cNvSpPr/>
          <p:nvPr/>
        </p:nvSpPr>
        <p:spPr>
          <a:xfrm>
            <a:off x="9343440" y="3945240"/>
            <a:ext cx="1424520" cy="62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Week 4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57" name="Google Shape;160;ge38ed0834b_1_0"/>
          <p:cNvSpPr/>
          <p:nvPr/>
        </p:nvSpPr>
        <p:spPr>
          <a:xfrm>
            <a:off x="6375762" y="2877500"/>
            <a:ext cx="2814876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5: Chatbot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262" name="Google Shape;165;ge38ed0834b_1_0"/>
          <p:cNvSpPr/>
          <p:nvPr/>
        </p:nvSpPr>
        <p:spPr>
          <a:xfrm>
            <a:off x="1383120" y="839520"/>
            <a:ext cx="4533048" cy="10159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2C39B1"/>
                </a:solidFill>
                <a:latin typeface="Montserrat"/>
                <a:ea typeface="Montserrat"/>
              </a:rPr>
              <a:t>Duration</a:t>
            </a:r>
            <a:endParaRPr lang="en-AU" sz="2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4 weeks: 7</a:t>
            </a:r>
            <a:r>
              <a:rPr lang="en-US" sz="2500" b="0" strike="noStrike" spc="-1" baseline="30000" dirty="0">
                <a:solidFill>
                  <a:srgbClr val="000000"/>
                </a:solidFill>
                <a:latin typeface="Montserrat"/>
                <a:ea typeface="Montserrat"/>
              </a:rPr>
              <a:t>th</a:t>
            </a:r>
            <a:r>
              <a:rPr lang="en-US" sz="25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Jan to 4</a:t>
            </a:r>
            <a:r>
              <a:rPr lang="en-US" sz="2500" b="0" strike="noStrike" spc="-1" baseline="30000" dirty="0">
                <a:solidFill>
                  <a:srgbClr val="000000"/>
                </a:solidFill>
                <a:latin typeface="Montserrat"/>
                <a:ea typeface="Montserrat"/>
              </a:rPr>
              <a:t>th</a:t>
            </a:r>
            <a:r>
              <a:rPr lang="en-US" sz="25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Feb</a:t>
            </a:r>
            <a:endParaRPr lang="en-AU" sz="2500" b="0" strike="noStrike" spc="-1" dirty="0">
              <a:latin typeface="Arial"/>
            </a:endParaRPr>
          </a:p>
        </p:txBody>
      </p:sp>
      <p:pic>
        <p:nvPicPr>
          <p:cNvPr id="263" name="Google Shape;166;ge38ed0834b_1_0"/>
          <p:cNvPicPr/>
          <p:nvPr/>
        </p:nvPicPr>
        <p:blipFill>
          <a:blip r:embed="rId3"/>
          <a:stretch/>
        </p:blipFill>
        <p:spPr>
          <a:xfrm>
            <a:off x="592200" y="1044720"/>
            <a:ext cx="602280" cy="61524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167;ge38ed0834b_1_0"/>
          <p:cNvSpPr/>
          <p:nvPr/>
        </p:nvSpPr>
        <p:spPr>
          <a:xfrm>
            <a:off x="11693880" y="3638520"/>
            <a:ext cx="327240" cy="286560"/>
          </a:xfrm>
          <a:prstGeom prst="ellipse">
            <a:avLst/>
          </a:prstGeom>
          <a:solidFill>
            <a:srgbClr val="1D1C1D"/>
          </a:solidFill>
          <a:ln w="9525">
            <a:solidFill>
              <a:srgbClr val="34406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Google Shape;168;ge38ed0834b_1_0"/>
          <p:cNvSpPr/>
          <p:nvPr/>
        </p:nvSpPr>
        <p:spPr>
          <a:xfrm>
            <a:off x="11029320" y="4021920"/>
            <a:ext cx="1424520" cy="62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ontserrat SemiBold"/>
                <a:ea typeface="Montserrat SemiBold"/>
              </a:rPr>
              <a:t>Future Work 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266" name="Google Shape;169;ge38ed0834b_1_0"/>
          <p:cNvSpPr/>
          <p:nvPr/>
        </p:nvSpPr>
        <p:spPr>
          <a:xfrm>
            <a:off x="7327080" y="5205198"/>
            <a:ext cx="380988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000000"/>
                </a:solidFill>
                <a:latin typeface="Montserrat SemiBold"/>
                <a:ea typeface="Montserrat SemiBold"/>
              </a:rPr>
              <a:t>Workshop 2 : 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Montserrat SemiBold"/>
                <a:ea typeface="Montserrat SemiBold"/>
              </a:rPr>
              <a:t>Streamlit</a:t>
            </a:r>
            <a:endParaRPr lang="en-AU" sz="1700" b="0" strike="noStrike" spc="-1" dirty="0">
              <a:latin typeface="Arial"/>
            </a:endParaRPr>
          </a:p>
        </p:txBody>
      </p:sp>
      <p:sp>
        <p:nvSpPr>
          <p:cNvPr id="267" name="Google Shape;170;ge38ed0834b_1_0"/>
          <p:cNvSpPr/>
          <p:nvPr/>
        </p:nvSpPr>
        <p:spPr>
          <a:xfrm>
            <a:off x="4559004" y="5205198"/>
            <a:ext cx="380988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700" b="0" strike="noStrike" spc="-1" dirty="0">
                <a:solidFill>
                  <a:srgbClr val="000000"/>
                </a:solidFill>
                <a:latin typeface="Montserrat SemiBold"/>
                <a:ea typeface="Montserrat SemiBold"/>
              </a:rPr>
              <a:t>Workshop 1: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NLP</a:t>
            </a:r>
            <a:endParaRPr lang="en-AU" sz="1700" b="0" strike="noStrike" spc="-1" dirty="0">
              <a:latin typeface="Arial"/>
            </a:endParaRPr>
          </a:p>
        </p:txBody>
      </p:sp>
      <p:sp>
        <p:nvSpPr>
          <p:cNvPr id="25" name="Google Shape;160;ge38ed0834b_1_0">
            <a:extLst>
              <a:ext uri="{FF2B5EF4-FFF2-40B4-BE49-F238E27FC236}">
                <a16:creationId xmlns:a16="http://schemas.microsoft.com/office/drawing/2014/main" id="{7EBF7F7E-A412-4D30-8703-DABF87E7AE8A}"/>
              </a:ext>
            </a:extLst>
          </p:cNvPr>
          <p:cNvSpPr/>
          <p:nvPr/>
        </p:nvSpPr>
        <p:spPr>
          <a:xfrm>
            <a:off x="459324" y="2281867"/>
            <a:ext cx="2899536" cy="1056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1: Data collection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26" name="Google Shape;160;ge38ed0834b_1_0">
            <a:extLst>
              <a:ext uri="{FF2B5EF4-FFF2-40B4-BE49-F238E27FC236}">
                <a16:creationId xmlns:a16="http://schemas.microsoft.com/office/drawing/2014/main" id="{EA944192-ED63-4EED-AAB2-D8647867E262}"/>
              </a:ext>
            </a:extLst>
          </p:cNvPr>
          <p:cNvSpPr/>
          <p:nvPr/>
        </p:nvSpPr>
        <p:spPr>
          <a:xfrm>
            <a:off x="3455544" y="2888756"/>
            <a:ext cx="2899536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3: Research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28" name="Google Shape;160;ge38ed0834b_1_0">
            <a:extLst>
              <a:ext uri="{FF2B5EF4-FFF2-40B4-BE49-F238E27FC236}">
                <a16:creationId xmlns:a16="http://schemas.microsoft.com/office/drawing/2014/main" id="{A6A5F677-357C-4E15-920B-12F98EB1BF04}"/>
              </a:ext>
            </a:extLst>
          </p:cNvPr>
          <p:cNvSpPr/>
          <p:nvPr/>
        </p:nvSpPr>
        <p:spPr>
          <a:xfrm>
            <a:off x="3455544" y="2318525"/>
            <a:ext cx="2724912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2: Analysis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29" name="Google Shape;160;ge38ed0834b_1_0">
            <a:extLst>
              <a:ext uri="{FF2B5EF4-FFF2-40B4-BE49-F238E27FC236}">
                <a16:creationId xmlns:a16="http://schemas.microsoft.com/office/drawing/2014/main" id="{EB4EE8FD-848F-4C34-9321-57BA4070E94C}"/>
              </a:ext>
            </a:extLst>
          </p:cNvPr>
          <p:cNvSpPr/>
          <p:nvPr/>
        </p:nvSpPr>
        <p:spPr>
          <a:xfrm>
            <a:off x="6355080" y="2320028"/>
            <a:ext cx="2814876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4:Modelling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30" name="Google Shape;160;ge38ed0834b_1_0">
            <a:extLst>
              <a:ext uri="{FF2B5EF4-FFF2-40B4-BE49-F238E27FC236}">
                <a16:creationId xmlns:a16="http://schemas.microsoft.com/office/drawing/2014/main" id="{58D2F346-467F-4885-9AEB-6D7B37A1903E}"/>
              </a:ext>
            </a:extLst>
          </p:cNvPr>
          <p:cNvSpPr/>
          <p:nvPr/>
        </p:nvSpPr>
        <p:spPr>
          <a:xfrm>
            <a:off x="9068562" y="2875704"/>
            <a:ext cx="2915958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7:Deploy</a:t>
            </a:r>
            <a:endParaRPr lang="en-AU" sz="2300" b="0" strike="noStrike" spc="-1" dirty="0">
              <a:latin typeface="Arial"/>
            </a:endParaRPr>
          </a:p>
        </p:txBody>
      </p:sp>
      <p:sp>
        <p:nvSpPr>
          <p:cNvPr id="31" name="Google Shape;160;ge38ed0834b_1_0">
            <a:extLst>
              <a:ext uri="{FF2B5EF4-FFF2-40B4-BE49-F238E27FC236}">
                <a16:creationId xmlns:a16="http://schemas.microsoft.com/office/drawing/2014/main" id="{64256C54-F71A-49C2-B41B-1E164837CB6A}"/>
              </a:ext>
            </a:extLst>
          </p:cNvPr>
          <p:cNvSpPr/>
          <p:nvPr/>
        </p:nvSpPr>
        <p:spPr>
          <a:xfrm>
            <a:off x="9060498" y="2317362"/>
            <a:ext cx="2915958" cy="632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22040" tIns="122040" rIns="122040" bIns="122040">
            <a:spAutoFit/>
          </a:bodyPr>
          <a:lstStyle/>
          <a:p>
            <a:pPr marL="159120">
              <a:lnSpc>
                <a:spcPct val="120000"/>
              </a:lnSpc>
              <a:buClr>
                <a:srgbClr val="002060"/>
              </a:buClr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</a:rPr>
              <a:t>Task 6:Integration</a:t>
            </a:r>
            <a:endParaRPr lang="en-A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76;ge38ed0834b_1_73"/>
          <p:cNvSpPr/>
          <p:nvPr/>
        </p:nvSpPr>
        <p:spPr>
          <a:xfrm>
            <a:off x="225360" y="738720"/>
            <a:ext cx="11770920" cy="40628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700" b="1" strike="noStrike" spc="-1" dirty="0">
              <a:solidFill>
                <a:srgbClr val="000000"/>
              </a:solidFill>
              <a:latin typeface="Montserrat"/>
              <a:ea typeface="Montserrat"/>
            </a:endParaRPr>
          </a:p>
          <a:p>
            <a:pPr marL="133560">
              <a:buClr>
                <a:srgbClr val="2C39B1"/>
              </a:buClr>
              <a:tabLst>
                <a:tab pos="0" algn="l"/>
              </a:tabLst>
            </a:pPr>
            <a:r>
              <a:rPr lang="en-US" sz="2700" b="1" spc="-1" dirty="0">
                <a:solidFill>
                  <a:srgbClr val="2C39B1"/>
                </a:solidFill>
                <a:latin typeface="Montserrat"/>
              </a:rPr>
              <a:t>Data Collection</a:t>
            </a:r>
            <a:endParaRPr lang="en-GB" sz="2700" b="1" spc="-1" dirty="0">
              <a:solidFill>
                <a:srgbClr val="2C39B1"/>
              </a:solidFill>
              <a:latin typeface="Montserra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700" b="1" strike="noStrike" spc="-1" dirty="0">
                <a:latin typeface="Arial"/>
              </a:rPr>
              <a:t>What has been done so far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1700" b="0" strike="noStrike" spc="-1" dirty="0">
                <a:latin typeface="Arial"/>
              </a:rPr>
              <a:t>subtasks have been assigned to groups of volunteers and are actively working on scraping/researching for data to be used for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1700" b="0" strike="noStrike" spc="-1" dirty="0">
                <a:latin typeface="Arial"/>
              </a:rPr>
              <a:t>some of the subtasks are twitter, </a:t>
            </a:r>
            <a:r>
              <a:rPr lang="en-GB" sz="1700" b="0" strike="noStrike" spc="-1" dirty="0" err="1">
                <a:latin typeface="Arial"/>
              </a:rPr>
              <a:t>youtube</a:t>
            </a:r>
            <a:r>
              <a:rPr lang="en-GB" sz="1700" b="0" strike="noStrike" spc="-1" dirty="0">
                <a:latin typeface="Arial"/>
              </a:rPr>
              <a:t>, reddit, news scraping, official dataset research and analysis, chatbot dataset research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700" b="1" strike="noStrike" spc="-1" dirty="0">
                <a:latin typeface="Arial"/>
              </a:rPr>
              <a:t>What’s remaining to be done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1700" b="0" strike="noStrike" spc="-1" dirty="0">
                <a:latin typeface="Arial"/>
              </a:rPr>
              <a:t>finalize data gathered for each subtask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700" b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700" b="1" strike="noStrike" spc="-1" dirty="0">
                <a:latin typeface="Arial"/>
              </a:rPr>
              <a:t>Blockers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1700" b="0" strike="noStrike" spc="-1" dirty="0">
                <a:latin typeface="Arial"/>
              </a:rPr>
              <a:t>To decide on the ultimate goal for data collection which would depend on the type of chatbot we would make</a:t>
            </a:r>
            <a:endParaRPr lang="en-AU" sz="1700" b="0" strike="noStrike" spc="-1" dirty="0">
              <a:latin typeface="Arial"/>
            </a:endParaRPr>
          </a:p>
        </p:txBody>
      </p:sp>
      <p:sp>
        <p:nvSpPr>
          <p:cNvPr id="270" name="Google Shape;177;ge38ed0834b_1_73"/>
          <p:cNvSpPr/>
          <p:nvPr/>
        </p:nvSpPr>
        <p:spPr>
          <a:xfrm>
            <a:off x="592200" y="-35280"/>
            <a:ext cx="12191760" cy="9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Montserrat SemiBold"/>
                <a:ea typeface="Montserrat SemiBold"/>
              </a:rPr>
              <a:t>Task 1 [User need analysis and Data collection]</a:t>
            </a:r>
            <a:endParaRPr lang="en-A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800" b="0" strike="noStrike" spc="-1" dirty="0">
              <a:latin typeface="Arial"/>
            </a:endParaRPr>
          </a:p>
        </p:txBody>
      </p:sp>
      <p:pic>
        <p:nvPicPr>
          <p:cNvPr id="271" name="Google Shape;178;ge38ed0834b_1_73"/>
          <p:cNvPicPr/>
          <p:nvPr/>
        </p:nvPicPr>
        <p:blipFill>
          <a:blip r:embed="rId2"/>
          <a:stretch/>
        </p:blipFill>
        <p:spPr>
          <a:xfrm>
            <a:off x="9189720" y="4818888"/>
            <a:ext cx="2052360" cy="1450886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0364F-09F2-4B37-91D0-8DB3CED6E3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37192" y="5054615"/>
            <a:ext cx="1808928" cy="804241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8EC3E-5E2D-4FEE-B42B-56E279557B6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491944" y="5054615"/>
            <a:ext cx="2010960" cy="80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192;ge38ed0834b_1_87"/>
          <p:cNvSpPr/>
          <p:nvPr/>
        </p:nvSpPr>
        <p:spPr>
          <a:xfrm>
            <a:off x="488160" y="1433880"/>
            <a:ext cx="11215800" cy="5293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spAutoFit/>
          </a:bodyPr>
          <a:lstStyle/>
          <a:p>
            <a:pPr marL="609480" indent="-475920">
              <a:lnSpc>
                <a:spcPct val="100000"/>
              </a:lnSpc>
              <a:buClr>
                <a:srgbClr val="2C39B1"/>
              </a:buClr>
              <a:buFont typeface="Montserrat"/>
              <a:buAutoNum type="arabicPeriod"/>
            </a:pPr>
            <a:endParaRPr lang="en-US" sz="2700" b="1" strike="noStrike" spc="-1" dirty="0">
              <a:solidFill>
                <a:srgbClr val="2C39B1"/>
              </a:solidFill>
              <a:latin typeface="Montserrat"/>
              <a:ea typeface="Montserrat"/>
            </a:endParaRPr>
          </a:p>
          <a:p>
            <a:pPr marL="133560">
              <a:lnSpc>
                <a:spcPct val="100000"/>
              </a:lnSpc>
              <a:buClr>
                <a:srgbClr val="2C39B1"/>
              </a:buClr>
            </a:pPr>
            <a:r>
              <a:rPr lang="en-US" sz="2700" b="1" strike="noStrike" spc="-1" dirty="0">
                <a:solidFill>
                  <a:srgbClr val="2C39B1"/>
                </a:solidFill>
                <a:latin typeface="Montserrat"/>
                <a:ea typeface="Montserrat"/>
              </a:rPr>
              <a:t>Data Analysis</a:t>
            </a:r>
            <a:endParaRPr lang="en-AU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Planning</a:t>
            </a:r>
            <a:endParaRPr lang="en-AU" sz="2000" b="0" strike="noStrike" spc="-1" dirty="0">
              <a:latin typeface="Arial"/>
            </a:endParaRPr>
          </a:p>
          <a:p>
            <a:pPr marL="482760" indent="-3996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Define questions to address </a:t>
            </a:r>
            <a:endParaRPr lang="en-AU" sz="2000" b="0" strike="noStrike" spc="-1" dirty="0">
              <a:latin typeface="Arial"/>
            </a:endParaRPr>
          </a:p>
          <a:p>
            <a:pPr marL="482760" indent="-3996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Habit analysis and relation to mental health</a:t>
            </a:r>
            <a:endParaRPr lang="en-AU" sz="2000" b="0" strike="noStrike" spc="-1" dirty="0">
              <a:latin typeface="Arial"/>
            </a:endParaRPr>
          </a:p>
          <a:p>
            <a:pPr marL="609480">
              <a:lnSpc>
                <a:spcPct val="100000"/>
              </a:lnSpc>
              <a:tabLst>
                <a:tab pos="0" algn="l"/>
              </a:tabLst>
            </a:pP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Execution</a:t>
            </a:r>
            <a:endParaRPr lang="en-AU" sz="2000" b="0" strike="noStrike" spc="-1" dirty="0">
              <a:latin typeface="Arial"/>
            </a:endParaRPr>
          </a:p>
          <a:p>
            <a:pPr marL="355680" indent="-355320">
              <a:lnSpc>
                <a:spcPct val="100000"/>
              </a:lnSpc>
              <a:buClr>
                <a:srgbClr val="000000"/>
              </a:buClr>
              <a:buFont typeface="Montserrat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Descriptive data analysis</a:t>
            </a:r>
            <a:endParaRPr lang="en-AU" sz="2000" b="0" strike="noStrike" spc="-1" dirty="0">
              <a:latin typeface="Arial"/>
            </a:endParaRPr>
          </a:p>
          <a:p>
            <a:pPr marL="355680" indent="-355320">
              <a:lnSpc>
                <a:spcPct val="100000"/>
              </a:lnSpc>
              <a:buClr>
                <a:srgbClr val="000000"/>
              </a:buClr>
              <a:buFont typeface="Montserrat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Extract data insights (e.g. sentiment analysis, empath analysis)</a:t>
            </a: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000" b="0" strike="noStrike" spc="-1" dirty="0">
              <a:latin typeface="Arial"/>
            </a:endParaRPr>
          </a:p>
          <a:p>
            <a:pPr marL="133560">
              <a:lnSpc>
                <a:spcPct val="100000"/>
              </a:lnSpc>
              <a:buClr>
                <a:srgbClr val="2C39B1"/>
              </a:buClr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2C39B1"/>
                </a:solidFill>
                <a:latin typeface="Montserrat"/>
                <a:ea typeface="Montserrat"/>
              </a:rPr>
              <a:t>Data Relevancy for ML Model Building</a:t>
            </a:r>
            <a:endParaRPr lang="en-AU" sz="2700" b="0" strike="noStrike" spc="-1" dirty="0">
              <a:latin typeface="Arial"/>
            </a:endParaRPr>
          </a:p>
          <a:p>
            <a:pPr marL="355680" indent="-355320">
              <a:lnSpc>
                <a:spcPct val="100000"/>
              </a:lnSpc>
              <a:buClr>
                <a:srgbClr val="000000"/>
              </a:buClr>
              <a:buFont typeface="Montserrat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Filter out data for those relevant to model building</a:t>
            </a:r>
            <a:endParaRPr lang="en-AU" sz="2000" b="0" strike="noStrike" spc="-1" dirty="0">
              <a:latin typeface="Arial"/>
            </a:endParaRPr>
          </a:p>
          <a:p>
            <a:pPr marL="355680" indent="-355320">
              <a:lnSpc>
                <a:spcPct val="100000"/>
              </a:lnSpc>
              <a:buClr>
                <a:srgbClr val="000000"/>
              </a:buClr>
              <a:buFont typeface="Montserrat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Pre-processing data for ML Model</a:t>
            </a: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000" b="0" strike="noStrike" spc="-1" dirty="0">
              <a:latin typeface="Arial"/>
            </a:endParaRPr>
          </a:p>
        </p:txBody>
      </p:sp>
      <p:sp>
        <p:nvSpPr>
          <p:cNvPr id="277" name="Google Shape;193;ge38ed0834b_1_87"/>
          <p:cNvSpPr/>
          <p:nvPr/>
        </p:nvSpPr>
        <p:spPr>
          <a:xfrm>
            <a:off x="592200" y="0"/>
            <a:ext cx="12191760" cy="9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Montserrat SemiBold"/>
                <a:ea typeface="Montserrat SemiBold"/>
              </a:rPr>
              <a:t>Task 2</a:t>
            </a:r>
            <a:endParaRPr lang="en-A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800" b="0" strike="noStrike" spc="-1" dirty="0">
              <a:latin typeface="Arial"/>
            </a:endParaRPr>
          </a:p>
        </p:txBody>
      </p:sp>
      <p:pic>
        <p:nvPicPr>
          <p:cNvPr id="278" name="Google Shape;194;ge38ed0834b_1_87"/>
          <p:cNvPicPr/>
          <p:nvPr/>
        </p:nvPicPr>
        <p:blipFill>
          <a:blip r:embed="rId2"/>
          <a:stretch/>
        </p:blipFill>
        <p:spPr>
          <a:xfrm>
            <a:off x="9571320" y="4317840"/>
            <a:ext cx="2539800" cy="253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192;ge38ed0834b_1_87"/>
          <p:cNvSpPr/>
          <p:nvPr/>
        </p:nvSpPr>
        <p:spPr>
          <a:xfrm>
            <a:off x="488160" y="1433880"/>
            <a:ext cx="11215800" cy="2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spAutoFit/>
          </a:bodyPr>
          <a:lstStyle/>
          <a:p>
            <a:pPr marL="609480" indent="-475920">
              <a:lnSpc>
                <a:spcPct val="100000"/>
              </a:lnSpc>
              <a:buClr>
                <a:srgbClr val="2C39B1"/>
              </a:buClr>
              <a:buFont typeface="Montserrat"/>
              <a:buAutoNum type="arabicPeriod"/>
            </a:pPr>
            <a:endParaRPr lang="en-US" sz="2700" b="1" strike="noStrike" spc="-1" dirty="0">
              <a:solidFill>
                <a:srgbClr val="2C39B1"/>
              </a:solidFill>
              <a:latin typeface="Montserrat"/>
              <a:ea typeface="Montserrat"/>
            </a:endParaRPr>
          </a:p>
          <a:p>
            <a:pPr marL="133560">
              <a:lnSpc>
                <a:spcPct val="100000"/>
              </a:lnSpc>
              <a:buClr>
                <a:srgbClr val="2C39B1"/>
              </a:buClr>
            </a:pPr>
            <a:r>
              <a:rPr lang="en-GB" sz="2700" b="1" strike="noStrike" spc="-1" dirty="0">
                <a:solidFill>
                  <a:srgbClr val="2C39B1"/>
                </a:solidFill>
                <a:latin typeface="Montserrat"/>
                <a:ea typeface="Montserrat"/>
              </a:rPr>
              <a:t>Research documentation</a:t>
            </a:r>
            <a:endParaRPr lang="en-AU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000" b="0" strike="noStrike" spc="-1" dirty="0">
              <a:latin typeface="Arial"/>
            </a:endParaRPr>
          </a:p>
          <a:p>
            <a:pPr marL="482760" indent="-3996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Literature reviews</a:t>
            </a:r>
            <a:endParaRPr lang="en-AU" sz="2000" b="0" strike="noStrike" spc="-1" dirty="0">
              <a:latin typeface="Arial"/>
            </a:endParaRPr>
          </a:p>
          <a:p>
            <a:pPr marL="482760" indent="-3996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mental health management</a:t>
            </a:r>
          </a:p>
          <a:p>
            <a:pPr marL="482760" indent="-39960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Montserrat"/>
              </a:rPr>
              <a:t>Draft outline 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hlinkClick r:id="rId2"/>
              </a:rPr>
              <a:t>https://docs.google.com/document/d/1BsVzGgOx6MdhaskS-0PFMeU9WFj4Ut18/edit</a:t>
            </a:r>
            <a:r>
              <a:rPr lang="en-US" sz="2000" spc="-1" dirty="0">
                <a:solidFill>
                  <a:srgbClr val="000000"/>
                </a:solidFill>
                <a:latin typeface="Montserrat"/>
              </a:rPr>
              <a:t> </a:t>
            </a:r>
            <a:endParaRPr lang="en-AU" sz="2000" b="0" strike="noStrike" spc="-1" dirty="0">
              <a:latin typeface="Arial"/>
            </a:endParaRPr>
          </a:p>
          <a:p>
            <a:pPr marL="609480">
              <a:lnSpc>
                <a:spcPct val="100000"/>
              </a:lnSpc>
              <a:tabLst>
                <a:tab pos="0" algn="l"/>
              </a:tabLst>
            </a:pPr>
            <a:endParaRPr lang="en-AU" sz="2000" b="0" strike="noStrike" spc="-1" dirty="0">
              <a:latin typeface="Arial"/>
            </a:endParaRPr>
          </a:p>
        </p:txBody>
      </p:sp>
      <p:sp>
        <p:nvSpPr>
          <p:cNvPr id="277" name="Google Shape;193;ge38ed0834b_1_87"/>
          <p:cNvSpPr/>
          <p:nvPr/>
        </p:nvSpPr>
        <p:spPr>
          <a:xfrm>
            <a:off x="592200" y="0"/>
            <a:ext cx="12191760" cy="9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040" tIns="23040" rIns="23040" bIns="230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Montserrat SemiBold"/>
                <a:ea typeface="Montserrat SemiBold"/>
              </a:rPr>
              <a:t>Task 3</a:t>
            </a:r>
            <a:endParaRPr lang="en-A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AU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9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437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Montserrat</vt:lpstr>
      <vt:lpstr>Montserrat SemiBold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Adish Ashraff</cp:lastModifiedBy>
  <cp:revision>5</cp:revision>
  <dcterms:modified xsi:type="dcterms:W3CDTF">2022-01-14T10:20:17Z</dcterms:modified>
  <dc:language>en-AU</dc:language>
</cp:coreProperties>
</file>