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PT Serif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C1A2FF-D5D9-4E8D-8BE3-10C2967BAE23}">
  <a:tblStyle styleId="{49C1A2FF-D5D9-4E8D-8BE3-10C2967BAE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PTSerif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PTSerif-italic.fntdata"/><Relationship Id="rId23" Type="http://schemas.openxmlformats.org/officeDocument/2006/relationships/font" Target="fonts/PTSerif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TSerif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d1d18f0ef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d1d18f0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answer the most asked question, “what do we need to look for in the data”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d2444da0f_4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d2444da0f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*we won’t do live interviews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Deadlines: end of next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Mainly text analysis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d1d18f0ef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d1d18f0e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d1d18f0ef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d1d18f0e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d1d18f0ef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d1d18f0e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Australian Bureau of Statistics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d1d18f0ef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d1d18f0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d1d18f0ef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d1d18f0e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d2444da0f_4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d2444da0f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d1d18f0ef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d1d18f0e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d1d18f0ef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d1d18f0e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d2444da0f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d2444da0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29046" y="1045786"/>
            <a:ext cx="685800" cy="65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555350" y="18189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1pPr>
            <a:lvl2pPr indent="-4191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i="1" sz="3000">
                <a:solidFill>
                  <a:schemeClr val="accent1"/>
                </a:solidFill>
              </a:defRPr>
            </a:lvl2pPr>
            <a:lvl3pPr indent="-4191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3pPr>
            <a:lvl4pPr indent="-4191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i="1" sz="3000">
                <a:solidFill>
                  <a:schemeClr val="accent1"/>
                </a:solidFill>
              </a:defRPr>
            </a:lvl4pPr>
            <a:lvl5pPr indent="-4191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5pPr>
            <a:lvl6pPr indent="-4191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i="1" sz="3000">
                <a:solidFill>
                  <a:schemeClr val="accent1"/>
                </a:solidFill>
              </a:defRPr>
            </a:lvl6pPr>
            <a:lvl7pPr indent="-4191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i="1" sz="3000">
                <a:solidFill>
                  <a:schemeClr val="accent1"/>
                </a:solidFill>
              </a:defRPr>
            </a:lvl7pPr>
            <a:lvl8pPr indent="-4191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i="1"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801800" y="854771"/>
            <a:ext cx="1540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6350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04738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983125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49" name="Google Shape;49;p9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0" name="Google Shape;50;p9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8Gq49KfpE4ZBHuipfWcvqH-fNOU2pPQda2NiL837Jlo/edit#gid=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rends.google.com/trends/yis/2020/AU/" TargetMode="External"/><Relationship Id="rId4" Type="http://schemas.openxmlformats.org/officeDocument/2006/relationships/hyperlink" Target="https://www.beyondblue.org.au/get-support/online-forum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ctrTitle"/>
          </p:nvPr>
        </p:nvSpPr>
        <p:spPr>
          <a:xfrm>
            <a:off x="2600500" y="2530500"/>
            <a:ext cx="5788500" cy="6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Meeting </a:t>
            </a:r>
            <a:endParaRPr/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Omdena Australia Chapter for Mental Health Chatbot: task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January 12, 2022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Prepared by Nica Medrano and Bhushan Chougule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310450" y="113175"/>
            <a:ext cx="46071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SUBTASKS: </a:t>
            </a:r>
            <a:r>
              <a:rPr lang="en"/>
              <a:t>GOALS/TARGETS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/>
              <a:t>This is for us to know what to look for in a dataset or research.  Consider this also as preparation for the next task which is analysis</a:t>
            </a:r>
            <a:endParaRPr b="0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000"/>
              <a:t>Main task is to get data for </a:t>
            </a:r>
            <a:r>
              <a:rPr i="1" lang="en" sz="1000"/>
              <a:t>concerns</a:t>
            </a:r>
            <a:r>
              <a:rPr b="0" i="1" lang="en" sz="1000"/>
              <a:t> and </a:t>
            </a:r>
            <a:r>
              <a:rPr i="1" lang="en" sz="1000"/>
              <a:t>advices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861200" y="2396975"/>
            <a:ext cx="30024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#Social Media</a:t>
            </a:r>
            <a:endParaRPr sz="15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 know which Mental health keywords/hashtags are often used by Australians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 understand common Mental health concerns/ factors the chatbot can focus 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Content for sentiment analysis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5" name="Google Shape;125;p20"/>
          <p:cNvSpPr txBox="1"/>
          <p:nvPr>
            <p:ph idx="2" type="body"/>
          </p:nvPr>
        </p:nvSpPr>
        <p:spPr>
          <a:xfrm>
            <a:off x="861200" y="974525"/>
            <a:ext cx="3002400" cy="15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#Official Data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Insights on mental health concerns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?? </a:t>
            </a:r>
            <a:endParaRPr sz="1200"/>
          </a:p>
        </p:txBody>
      </p:sp>
      <p:sp>
        <p:nvSpPr>
          <p:cNvPr id="126" name="Google Shape;126;p20"/>
          <p:cNvSpPr txBox="1"/>
          <p:nvPr>
            <p:ph idx="3" type="body"/>
          </p:nvPr>
        </p:nvSpPr>
        <p:spPr>
          <a:xfrm>
            <a:off x="5073825" y="1052375"/>
            <a:ext cx="3081000" cy="13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#Chatbot Datasets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 have a foundation on the structure of what we will use to train a chatbot </a:t>
            </a:r>
            <a:endParaRPr sz="1200"/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995675" y="2396975"/>
            <a:ext cx="31590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#Forums/Interviews/Surveys</a:t>
            </a:r>
            <a:endParaRPr sz="15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 check concerns of people, factors,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can help them overcome it/advice from therapist/other people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??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617100" y="964038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How to consolidate and prepare data for analysis?</a:t>
            </a:r>
            <a:endParaRPr sz="1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What kind of chatbot?</a:t>
            </a:r>
            <a:endParaRPr sz="1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Focus on solutions</a:t>
            </a:r>
            <a:endParaRPr sz="1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Options in terms of habits?</a:t>
            </a:r>
            <a:endParaRPr sz="1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How to overcome their challenges?</a:t>
            </a:r>
            <a:endParaRPr sz="1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Question and answer?</a:t>
            </a:r>
            <a:endParaRPr sz="1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1555350" y="18189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Questions/Concerns?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F7B87"/>
                </a:solidFill>
              </a:rPr>
              <a:t>‹#›</a:t>
            </a:fld>
            <a:endParaRPr>
              <a:solidFill>
                <a:srgbClr val="8F7B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Points</a:t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Subtasks Descriptions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Subtasks Updates/Concerns from Assigned Volunteers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Subtasks Goals and Targets Moving Forward - Discussion</a:t>
            </a:r>
            <a:endParaRPr sz="1900"/>
          </a:p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SUBTASKS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861200" y="2168375"/>
            <a:ext cx="30024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#Social Media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Scrape data from social media sites like: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Twitter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Youtube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News Articles*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3" name="Google Shape;73;p13"/>
          <p:cNvSpPr txBox="1"/>
          <p:nvPr>
            <p:ph idx="2" type="body"/>
          </p:nvPr>
        </p:nvSpPr>
        <p:spPr>
          <a:xfrm>
            <a:off x="861200" y="745925"/>
            <a:ext cx="3002400" cy="15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#Official Data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Gather and understand existing data from official organizations (Australian Bureau of Statistics, etc)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4" name="Google Shape;74;p13"/>
          <p:cNvSpPr txBox="1"/>
          <p:nvPr>
            <p:ph idx="3" type="body"/>
          </p:nvPr>
        </p:nvSpPr>
        <p:spPr>
          <a:xfrm>
            <a:off x="5073825" y="823775"/>
            <a:ext cx="3081000" cy="13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#Chatbot Datasets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Research for data used to train chatbots</a:t>
            </a:r>
            <a:endParaRPr sz="1500"/>
          </a:p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4995675" y="2168375"/>
            <a:ext cx="31590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#Forums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Can include surveys/ interviews/ forums where people openly share their concerns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Reddit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Existing Interviews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Existing Surveys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Initiate surveys/interviews if needed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graphicFrame>
        <p:nvGraphicFramePr>
          <p:cNvPr id="82" name="Google Shape;82;p14"/>
          <p:cNvGraphicFramePr/>
          <p:nvPr/>
        </p:nvGraphicFramePr>
        <p:xfrm>
          <a:off x="628250" y="810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{49C1A2FF-D5D9-4E8D-8BE3-10C2967BAE23}</a:tableStyleId>
              </a:tblPr>
              <a:tblGrid>
                <a:gridCol w="1021525"/>
                <a:gridCol w="1828875"/>
                <a:gridCol w="3137425"/>
                <a:gridCol w="1995950"/>
              </a:tblGrid>
              <a:tr h="6074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Volunteers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Updates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Concerns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B87">
                        <a:alpha val="14620"/>
                      </a:srgbClr>
                    </a:solidFill>
                  </a:tcPr>
                </a:tc>
              </a:tr>
              <a:tr h="1029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Twitter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Nica</a:t>
                      </a:r>
                      <a:endParaRPr b="1"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Nadia</a:t>
                      </a:r>
                      <a:endParaRPr b="1"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Jayra</a:t>
                      </a:r>
                      <a:endParaRPr b="1"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Durdica</a:t>
                      </a:r>
                      <a:endParaRPr b="1"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Gathered data with around 220k rows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Currently trying to clean to only include the necessary parameters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Code and data are in the repo and google drive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Keywords</a:t>
                      </a: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</a:t>
                      </a:r>
                      <a:r>
                        <a:rPr lang="en" sz="700" u="sng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3"/>
                        </a:rPr>
                        <a:t>https://docs.google.com/spreadsheets/d/18Gq49KfpE4ZBHuipfWcvqH-fNOU2pPQda2NiL837Jlo/edit#gid=0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Hashtags??</a:t>
                      </a:r>
                      <a:endParaRPr sz="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Still figuring out how to commit large files in github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4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Youtube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Vahid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Code available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4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News Articles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Naresh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Inna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Alicia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Mary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Anne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Mohanad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 progress**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Facebook/ Instagram/ Quora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 hold because of data privacy issues by Meta and Quora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 hold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 hold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</a:tr>
            </a:tbl>
          </a:graphicData>
        </a:graphic>
      </p:graphicFrame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graphicFrame>
        <p:nvGraphicFramePr>
          <p:cNvPr id="89" name="Google Shape;89;p15"/>
          <p:cNvGraphicFramePr/>
          <p:nvPr/>
        </p:nvGraphicFramePr>
        <p:xfrm>
          <a:off x="628250" y="810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{49C1A2FF-D5D9-4E8D-8BE3-10C2967BAE23}</a:tableStyleId>
              </a:tblPr>
              <a:tblGrid>
                <a:gridCol w="1009200"/>
                <a:gridCol w="1806825"/>
                <a:gridCol w="3099600"/>
                <a:gridCol w="1971875"/>
              </a:tblGrid>
              <a:tr h="53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Volunteers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Updates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Concerns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B87">
                        <a:alpha val="14620"/>
                      </a:srgbClr>
                    </a:solidFill>
                  </a:tcPr>
                </a:tc>
              </a:tr>
              <a:tr h="53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Dataset - COVID iStress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Anne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dataset uploaded to github, stress level 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concerns: still figuring out how to filter by country (Australia only);  only at the beginning of the pandemic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3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ANU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Anne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ANU poll 48 dataset: I need to contact the corresponding archive to request access and permission to use it for our goals.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Concerns: available EDA might be sufficient; still not sure of we are allowed to use the data.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3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Dataset -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Australian Bureau of Statistics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Diana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Lilian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Aourora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Filtered out applicable data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kind of dataset?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3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Datasets-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https://data.nsw.gov.au/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Raghava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Sent by Adish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Gone through datasets and summarized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How we will use the data?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3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Research -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https://apo.org.au/node/314410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Sent by Đurđica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Lachin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Mohanad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Lilian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Maybe create a google doc for researches and insights?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graphicFrame>
        <p:nvGraphicFramePr>
          <p:cNvPr id="96" name="Google Shape;96;p16"/>
          <p:cNvGraphicFramePr/>
          <p:nvPr/>
        </p:nvGraphicFramePr>
        <p:xfrm>
          <a:off x="628250" y="7340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{49C1A2FF-D5D9-4E8D-8BE3-10C2967BAE23}</a:tableStyleId>
              </a:tblPr>
              <a:tblGrid>
                <a:gridCol w="1265900"/>
                <a:gridCol w="1550125"/>
                <a:gridCol w="3099600"/>
                <a:gridCol w="1971875"/>
              </a:tblGrid>
              <a:tr h="53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Volunteers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Updates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Concerns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B87">
                        <a:alpha val="14620"/>
                      </a:srgbClr>
                    </a:solidFill>
                  </a:tcPr>
                </a:tc>
              </a:tr>
              <a:tr h="53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Reddit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Bhushan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Alicia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Gathering textual data, however, textual data might not be the best solution. We would have to depend on Youtube a lot.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3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Surveys/ Interviews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Lilian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Naresh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Will check first on available data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 we need to initiate our own surveys/interviews?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3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**Research and Documentation of Project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Mary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Bhushan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Harshal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Something similar to a manual on this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628250" y="7340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{49C1A2FF-D5D9-4E8D-8BE3-10C2967BAE23}</a:tableStyleId>
              </a:tblPr>
              <a:tblGrid>
                <a:gridCol w="1265900"/>
                <a:gridCol w="1550125"/>
                <a:gridCol w="3099600"/>
                <a:gridCol w="1971875"/>
              </a:tblGrid>
              <a:tr h="53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Volunteers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Updates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Concerns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B87">
                        <a:alpha val="14620"/>
                      </a:srgbClr>
                    </a:solidFill>
                  </a:tcPr>
                </a:tc>
              </a:tr>
              <a:tr h="53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Google trends in Australia?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Nadia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https://trends.google.com/trends/yis/2020/AU/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https://trends.google.com/trends/yis/2021/AU/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3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Mental Health forum - beyondblue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Sent by nica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raghava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4"/>
                        </a:rPr>
                        <a:t>https://www.beyondblue.org.au/get-support/online-forums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3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More research on Mental Health forums?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**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3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Research on mental health hotlines in australia?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3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saneaustralia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Harshal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khubaib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3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Chatbot datasets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Lachin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Durdica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Aourora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Nica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Bhusan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khubaib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Chatbot data Links are posted in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#task-1-data_collection_chatbot_datasets channel , sample data in the next slides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617100" y="964038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questionID — A unique question identifier which is distinct for every question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questionTitle — The title of the question on counsel chat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questionText — The body of the individual’s question to counselors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questionLink — A URL to the last location of that question (might not still be active)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topic — The topic the question was listed under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dk2"/>
                </a:highlight>
              </a:rPr>
              <a:t>therapistInfo — The summary of each therapist, usually a name and specialty</a:t>
            </a:r>
            <a:endParaRPr sz="11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dk2"/>
                </a:highlight>
              </a:rPr>
              <a:t>therapistURL — a link to the therapist’s bio on counselchat</a:t>
            </a:r>
            <a:endParaRPr sz="11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answerText — The therapist response to the question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upvotes — The number of upvotes the answerText received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split — The data split for training, validation, and testing.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From Đurđica V.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https://towardsdatascience.com/counsel-chat-bootstrapping-high-quality-therapy-data-971b419f33da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https://github.com/nbertagnolli/counsel-chat/tree/master/data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Chatbot Dataset Columns</a:t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617100" y="964038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Content - the participant’s message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Emotion - anger, joy, fear, sadness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https://medium.com/analytics-vidhya/tackling-depression-with-machine-learning-via-chatbot-1e5f5546f36a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code: https://github.com/shayanalibhatti/Depression-Assistant-Chatbot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data: http://saifmohammad.com/WebPages/EmotionIntensity-SharedTask.html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Chatbot Dataset Columns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