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PT Serif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x3gHGOr4pq9gX9DK8l7Y3Kt0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PTSerif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erif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erif-boldItalic.fntdata"/><Relationship Id="rId30" Type="http://schemas.openxmlformats.org/officeDocument/2006/relationships/font" Target="fonts/PTSerif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8b1b62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8b1b62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8eccbe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128eccbe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8b1b6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8b1b6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counselchat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oJ4mpj511ik2qNjjT1rR2o-hIpig_RwkU2zqAoIu9aw/edit?usp=sharing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Omdena Australia Chapter Technical Presentation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Tanya Dixit, Adish Ashraff, Bhushan Chougule, Nikhil Shrestha, Mary Adewunmi, Nica Medrano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8b1b62cc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 forward</a:t>
            </a:r>
            <a:endParaRPr/>
          </a:p>
        </p:txBody>
      </p:sp>
      <p:sp>
        <p:nvSpPr>
          <p:cNvPr id="151" name="Google Shape;151;g1128b1b62cc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big challenge is creating something that will instill habits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challenge: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involve counselors, mental health professionals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roll out the chatbot to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Problem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017725"/>
            <a:ext cx="85206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 had a big impact on the mental health of people all around the world.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Australia, the mental health issues have escalated.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Lifeline saw several historical record high daily call volumes.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Beyond Blue received 20% more calls in 2021 than in the same period in 2019 (data from 19th Aug to 19th Sep)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475" y="58950"/>
            <a:ext cx="659125" cy="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00" y="58950"/>
            <a:ext cx="486475" cy="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Project Goals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017725"/>
            <a:ext cx="85206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out mental health issues in Australia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coping strategies accessible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it’s not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 is not to prescribe any therapy, but to help people maintain their daily-wellbeing.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this, we executed the challenge in 4 distinct steps: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475" y="58950"/>
            <a:ext cx="659125" cy="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00" y="58950"/>
            <a:ext cx="486475" cy="4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311700" y="3583550"/>
            <a:ext cx="1690800" cy="65910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7429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mental health issues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403250" y="3392750"/>
            <a:ext cx="1690800" cy="104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out what the key to mental health and well-being is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4572000" y="3392750"/>
            <a:ext cx="1690800" cy="1040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  <a:effectLst>
            <a:outerShdw blurRad="7000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technologies that can help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740750" y="3392750"/>
            <a:ext cx="1690800" cy="104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7286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 prototype chatbot based on our findings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116825" y="3879150"/>
            <a:ext cx="1893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191175" y="3854000"/>
            <a:ext cx="1893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407125" y="3879150"/>
            <a:ext cx="1893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Project Roadmap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Scope: </a:t>
            </a:r>
            <a:r>
              <a:rPr lang="en-GB"/>
              <a:t>To create a proof-of-concept chatbot that can help people answer FAQs on mental health, suggest daily well-being habits, and for resources on mental health.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165847" y="3724092"/>
            <a:ext cx="8225496" cy="179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34406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"/>
          <p:cNvSpPr/>
          <p:nvPr/>
        </p:nvSpPr>
        <p:spPr>
          <a:xfrm>
            <a:off x="629353" y="3634061"/>
            <a:ext cx="222300" cy="198000"/>
          </a:xfrm>
          <a:prstGeom prst="ellipse">
            <a:avLst/>
          </a:prstGeom>
          <a:solidFill>
            <a:srgbClr val="1D1C1D"/>
          </a:solidFill>
          <a:ln cap="flat" cmpd="sng" w="9525">
            <a:solidFill>
              <a:srgbClr val="3440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62875" y="3832040"/>
            <a:ext cx="1239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900170" y="3945240"/>
            <a:ext cx="1239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3952505" y="4021915"/>
            <a:ext cx="1239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458340" y="4026440"/>
            <a:ext cx="1424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3729187" y="2904775"/>
            <a:ext cx="2814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Chatbot cr</a:t>
            </a:r>
            <a:r>
              <a:rPr b="1" lang="en-GB" sz="1600">
                <a:solidFill>
                  <a:srgbClr val="002060"/>
                </a:solidFill>
                <a:highlight>
                  <a:srgbClr val="FFFFFF"/>
                </a:highlight>
              </a:rPr>
              <a:t>eation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0" y="2807575"/>
            <a:ext cx="250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514569" y="2888806"/>
            <a:ext cx="2899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Research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601869" y="2544625"/>
            <a:ext cx="2724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729180" y="2544628"/>
            <a:ext cx="2814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Modelling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092662" y="2807579"/>
            <a:ext cx="291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092648" y="2423762"/>
            <a:ext cx="291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15911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Integration tas</a:t>
            </a:r>
            <a:r>
              <a:rPr b="1" lang="en-GB" sz="1600">
                <a:solidFill>
                  <a:srgbClr val="002060"/>
                </a:solidFill>
                <a:highlight>
                  <a:srgbClr val="FFFFFF"/>
                </a:highlight>
              </a:rPr>
              <a:t>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2224303" y="3634073"/>
            <a:ext cx="222300" cy="198000"/>
          </a:xfrm>
          <a:prstGeom prst="ellipse">
            <a:avLst/>
          </a:prstGeom>
          <a:solidFill>
            <a:srgbClr val="1D1C1D"/>
          </a:solidFill>
          <a:ln cap="flat" cmpd="sng" w="9525">
            <a:solidFill>
              <a:srgbClr val="3440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460853" y="3634073"/>
            <a:ext cx="222300" cy="198000"/>
          </a:xfrm>
          <a:prstGeom prst="ellipse">
            <a:avLst/>
          </a:prstGeom>
          <a:solidFill>
            <a:srgbClr val="1D1C1D"/>
          </a:solidFill>
          <a:ln cap="flat" cmpd="sng" w="9525">
            <a:solidFill>
              <a:srgbClr val="3440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907128" y="3634061"/>
            <a:ext cx="222300" cy="198000"/>
          </a:xfrm>
          <a:prstGeom prst="ellipse">
            <a:avLst/>
          </a:prstGeom>
          <a:solidFill>
            <a:srgbClr val="1D1C1D"/>
          </a:solidFill>
          <a:ln cap="flat" cmpd="sng" w="9525">
            <a:solidFill>
              <a:srgbClr val="3440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350" y="-113700"/>
            <a:ext cx="659125" cy="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69650"/>
            <a:ext cx="486475" cy="4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311700" y="385550"/>
            <a:ext cx="85206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400" u="none" cap="none" strike="noStrike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b="1" i="0" sz="2400" u="none" cap="none" strike="noStrike">
              <a:solidFill>
                <a:srgbClr val="2027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65900" y="1010350"/>
            <a:ext cx="35877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#Official Data</a:t>
            </a:r>
            <a:endParaRPr b="1" i="0" sz="1500" u="none" cap="none" strike="noStrik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Three Forums/Surveys were found, namely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COVIDiStress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ABS Survey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Social Impact Survey</a:t>
            </a:r>
            <a:endParaRPr sz="1600">
              <a:solidFill>
                <a:srgbClr val="1D1D1B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878550" y="961125"/>
            <a:ext cx="36288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#Chatbot Datasets</a:t>
            </a:r>
            <a:endParaRPr b="1" i="0" sz="1500" u="none" cap="none" strike="noStrik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Counsel Chat</a:t>
            </a:r>
            <a:r>
              <a:rPr lang="en-GB" sz="1600"/>
              <a:t> chatbot dataset which contains conversations and suitable replies from mental health professionals like therapists, etc.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000" y="3049100"/>
            <a:ext cx="39669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#Social Media</a:t>
            </a:r>
            <a:endParaRPr b="1" i="0" sz="1500" u="none" cap="none" strike="noStrik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i="1" lang="en-GB" sz="1600" u="sng">
                <a:solidFill>
                  <a:srgbClr val="1D1D1B"/>
                </a:solidFill>
              </a:rPr>
              <a:t>Twitter</a:t>
            </a:r>
            <a:r>
              <a:rPr i="1" lang="en-GB" sz="1600">
                <a:solidFill>
                  <a:srgbClr val="1D1D1B"/>
                </a:solidFill>
              </a:rPr>
              <a:t> </a:t>
            </a:r>
            <a:r>
              <a:rPr lang="en-GB" sz="1600">
                <a:solidFill>
                  <a:srgbClr val="1D1D1B"/>
                </a:solidFill>
              </a:rPr>
              <a:t>was scraped using SNScrape, which allows scraping twitter for a date range and location, using specific keywords relevant to Mental Health AUS.</a:t>
            </a:r>
            <a:endParaRPr b="1" i="0" sz="1600" u="none" cap="none" strike="noStrike">
              <a:solidFill>
                <a:srgbClr val="1D1D1B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159961" y="2978959"/>
            <a:ext cx="33474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#Forums</a:t>
            </a:r>
            <a:endParaRPr b="0" i="0" sz="1500" u="none" cap="none" strike="noStrike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>
                <a:solidFill>
                  <a:srgbClr val="1D1D1B"/>
                </a:solidFill>
              </a:rPr>
              <a:t>S</a:t>
            </a:r>
            <a:r>
              <a:rPr i="0" lang="en-GB" sz="1600" u="none" cap="none" strike="noStrike">
                <a:solidFill>
                  <a:srgbClr val="1D1D1B"/>
                </a:solidFill>
              </a:rPr>
              <a:t>urveys/ interviews/ forums where people openly share their concerns</a:t>
            </a:r>
            <a:endParaRPr i="0" sz="1600" u="none" cap="none" strike="noStrike">
              <a:solidFill>
                <a:srgbClr val="1D1D1B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i="0" lang="en-GB" sz="1600" u="none" cap="none" strike="noStrike">
                <a:solidFill>
                  <a:srgbClr val="1D1D1B"/>
                </a:solidFill>
              </a:rPr>
              <a:t>Reddit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</a:rPr>
              <a:t>FAQs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processes such as word-cloud,  topic modelling, sentimental analysis, tweets labelling etc.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was used to inform the chatbot stories and intents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went with EDA and understanding the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sentiments of the people though tweets, official</a:t>
            </a:r>
            <a:r>
              <a:rPr b="1" lang="en-GB" sz="1400">
                <a:solidFill>
                  <a:srgbClr val="990000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sites, forums, data for chatbots etc.</a:t>
            </a:r>
            <a:endParaRPr b="1" sz="1400">
              <a:solidFill>
                <a:srgbClr val="99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word-clouds, topic modelling and EDA</a:t>
            </a:r>
            <a:r>
              <a:rPr lang="en-GB" sz="14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data gave us an understanding as to what could be possible labels associated with tweets, some popular topics (good habits, popular issues etc).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created labels and sentiments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huggingface transformer (zero-shot-classifier) which uses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BERT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backend and also using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VADER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creating sentiments.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also contributed towards making </a:t>
            </a:r>
            <a:r>
              <a:rPr b="1" lang="en-GB" sz="1400">
                <a:solidFill>
                  <a:srgbClr val="99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self explanatory graphs like bar-chart</a:t>
            </a:r>
            <a:r>
              <a:rPr lang="en-GB" sz="14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 that further descriptively explored the data.</a:t>
            </a:r>
            <a:r>
              <a:rPr lang="en-GB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475" y="58950"/>
            <a:ext cx="659125" cy="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00" y="58950"/>
            <a:ext cx="486475" cy="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Research Paper on “Joybot: A chatbots to boost Mental health of Australians “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Achieved a uniqueness of 91% - plagiarism test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Four(4) out of 5 Research objectives was achieved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28eccbec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Chatbot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128eccbec3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for </a:t>
            </a:r>
            <a:r>
              <a:rPr lang="en-GB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Chatbot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Description (Documentation)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128eccbec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50" y="1658400"/>
            <a:ext cx="7387925" cy="30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8b1b62c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Docker Codes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1128b1b62c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machine</a:t>
            </a:r>
            <a:endParaRPr b="1"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build -t ncmdd/</a:t>
            </a:r>
            <a:r>
              <a:rPr lang="en-GB" sz="16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omdena-joybot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login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push ncmdd/omdena-joybot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azure machine</a:t>
            </a:r>
            <a:endParaRPr b="1"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pull ncmdd/omdena-joybot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run -it -p 8080:8080 </a:t>
            </a:r>
            <a:r>
              <a:rPr lang="en-GB" sz="16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ncmdd/omdena-joybot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--enable-api --port 8080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run -it -p 8080:8080 ncmdd/omdena-joybot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--enable-api --port 8080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128b1b62cc_0_0"/>
          <p:cNvPicPr preferRelativeResize="0"/>
          <p:nvPr/>
        </p:nvPicPr>
        <p:blipFill rotWithShape="1">
          <a:blip r:embed="rId3">
            <a:alphaModFix/>
          </a:blip>
          <a:srcRect b="31497" l="0" r="52745" t="0"/>
          <a:stretch/>
        </p:blipFill>
        <p:spPr>
          <a:xfrm>
            <a:off x="4813425" y="513450"/>
            <a:ext cx="3074799" cy="1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