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06" r:id="rId4"/>
    <p:sldId id="437" r:id="rId5"/>
    <p:sldId id="439" r:id="rId6"/>
    <p:sldId id="422" r:id="rId7"/>
    <p:sldId id="426" r:id="rId8"/>
    <p:sldId id="444" r:id="rId9"/>
    <p:sldId id="445" r:id="rId10"/>
    <p:sldId id="423" r:id="rId11"/>
    <p:sldId id="425" r:id="rId12"/>
    <p:sldId id="440" r:id="rId13"/>
    <p:sldId id="441" r:id="rId14"/>
    <p:sldId id="424" r:id="rId15"/>
    <p:sldId id="399" r:id="rId16"/>
    <p:sldId id="427" r:id="rId17"/>
    <p:sldId id="428" r:id="rId18"/>
    <p:sldId id="429" r:id="rId19"/>
    <p:sldId id="446" r:id="rId20"/>
    <p:sldId id="430" r:id="rId21"/>
    <p:sldId id="431" r:id="rId22"/>
    <p:sldId id="432" r:id="rId23"/>
    <p:sldId id="447" r:id="rId24"/>
    <p:sldId id="434" r:id="rId25"/>
    <p:sldId id="448" r:id="rId26"/>
    <p:sldId id="436" r:id="rId27"/>
    <p:sldId id="449" r:id="rId28"/>
    <p:sldId id="404" r:id="rId29"/>
    <p:sldId id="450" r:id="rId30"/>
    <p:sldId id="442" r:id="rId31"/>
    <p:sldId id="451" r:id="rId32"/>
    <p:sldId id="452" r:id="rId33"/>
    <p:sldId id="453" r:id="rId34"/>
    <p:sldId id="454" r:id="rId35"/>
    <p:sldId id="261" r:id="rId36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85" d="100"/>
          <a:sy n="85" d="100"/>
        </p:scale>
        <p:origin x="67" y="2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  <a:r>
              <a:rPr kumimoji="0" lang="bg-BG" dirty="0"/>
              <a:t>кирилица</a:t>
            </a:r>
            <a:endParaRPr kumimoji="0" lang="en-US" dirty="0"/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Problem-0504/Problem-0504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Problem-0505/Problem-0505.html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Pictures/Zad-0506.png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Problem-0507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Problem-0508/Problem-0508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Problem-0509/Problem-0509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Problem-0510/Problem-0510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Problem-0511/Problem-0511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Problem-0512/Problem-0512.html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Problem-0513/Problem-0513_1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Problem-0513/Problem-0513_2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Problem-0514/Problem-0514.htm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Problem-0515/Problem-0515.html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roblem-0501/Problem-0501_1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Problem-0501/Problem-0501_3.html" TargetMode="External"/><Relationship Id="rId4" Type="http://schemas.openxmlformats.org/officeDocument/2006/relationships/hyperlink" Target="Problem-0501/Problem-0501_2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roblem-0502/Problem-0502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Problem-0503/Problem-0503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Упражнение към тема №</a:t>
            </a:r>
            <a:r>
              <a:rPr lang="en-US" dirty="0"/>
              <a:t>5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</a:t>
            </a:r>
            <a:r>
              <a:rPr lang="en-US" dirty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Текстови данни</a:t>
            </a:r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изведете в конзолата на браузъра:</a:t>
            </a:r>
            <a:endParaRPr lang="en-US" dirty="0"/>
          </a:p>
          <a:p>
            <a:pPr marL="0" lvl="2"/>
            <a:endParaRPr lang="bg-BG" sz="1900" dirty="0"/>
          </a:p>
        </p:txBody>
      </p:sp>
      <p:sp>
        <p:nvSpPr>
          <p:cNvPr id="4" name="Rectangle 3"/>
          <p:cNvSpPr/>
          <p:nvPr/>
        </p:nvSpPr>
        <p:spPr>
          <a:xfrm>
            <a:off x="943624" y="3580452"/>
            <a:ext cx="3886000" cy="1585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bg-BG" sz="2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Текста и числовите стойности:</a:t>
            </a:r>
            <a:endParaRPr lang="bg-BG" sz="2000" b="1" i="1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a=7, b=14, a+b=21</a:t>
            </a:r>
            <a:r>
              <a:rPr lang="bg-BG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r>
              <a:rPr lang="bg-BG" sz="19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по два начина:</a:t>
            </a:r>
          </a:p>
          <a:p>
            <a:pPr marL="800100" lvl="3" indent="-342900">
              <a:buFont typeface="Candara" panose="020E0502030303020204" pitchFamily="34" charset="0"/>
              <a:buChar char="–"/>
            </a:pPr>
            <a:r>
              <a:rPr lang="bg-BG" sz="19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само като текст</a:t>
            </a:r>
          </a:p>
          <a:p>
            <a:pPr marL="800100" lvl="3" indent="-342900">
              <a:buFont typeface="Candara" panose="020E0502030303020204" pitchFamily="34" charset="0"/>
              <a:buChar char="–"/>
            </a:pPr>
            <a:r>
              <a:rPr lang="bg-BG" sz="19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като текст и числови данни</a:t>
            </a:r>
            <a:endParaRPr lang="en-US" sz="19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3624" y="1840238"/>
            <a:ext cx="817314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Текста: </a:t>
            </a:r>
          </a:p>
          <a:p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 е </a:t>
            </a:r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важно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да знаеш всичко, важното е да знаеш къде да го намериш</a:t>
            </a:r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</a:p>
          <a:p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Алберт Айнщайн</a:t>
            </a:r>
            <a:endParaRPr lang="en-US" sz="1900" i="1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3624" y="2856539"/>
            <a:ext cx="81731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Резултатът от изпълнението на: </a:t>
            </a:r>
          </a:p>
          <a:p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+15+” SUICA”</a:t>
            </a:r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9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и 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”SUICA ”+</a:t>
            </a:r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+15</a:t>
            </a:r>
          </a:p>
        </p:txBody>
      </p:sp>
    </p:spTree>
    <p:extLst>
      <p:ext uri="{BB962C8B-B14F-4D97-AF65-F5344CB8AC3E}">
        <p14:creationId xmlns:p14="http://schemas.microsoft.com/office/powerpoint/2010/main" val="248360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0789" y="102897"/>
            <a:ext cx="6842421" cy="442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486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</a:t>
            </a:r>
            <a:r>
              <a:rPr lang="en-US" dirty="0"/>
              <a:t>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 с текстови данни</a:t>
            </a:r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обработете текстовите данни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е важно да знаеш всичко, важното е да знаеш къде да го намериш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/>
              <a:t>така че да </a:t>
            </a:r>
            <a:r>
              <a:rPr lang="bg-BG" dirty="0"/>
              <a:t>изведете в конзолата на браузъра</a:t>
            </a:r>
            <a:r>
              <a:rPr lang="ru-RU" dirty="0"/>
              <a:t>:</a:t>
            </a:r>
          </a:p>
          <a:p>
            <a:pPr lvl="2"/>
            <a:r>
              <a:rPr lang="bg-BG" dirty="0"/>
              <a:t>Целият текст</a:t>
            </a:r>
            <a:endParaRPr lang="en-US" dirty="0"/>
          </a:p>
          <a:p>
            <a:pPr lvl="2"/>
            <a:r>
              <a:rPr lang="bg-BG" dirty="0"/>
              <a:t>Броя на елементите в текста</a:t>
            </a:r>
          </a:p>
          <a:p>
            <a:pPr lvl="2"/>
            <a:r>
              <a:rPr lang="bg-BG" dirty="0"/>
              <a:t>Първите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dirty="0"/>
              <a:t> елемента на текста</a:t>
            </a:r>
          </a:p>
          <a:p>
            <a:pPr lvl="2"/>
            <a:r>
              <a:rPr lang="bg-BG" dirty="0"/>
              <a:t>Елементи от </a:t>
            </a:r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dirty="0"/>
              <a:t> до </a:t>
            </a:r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bg-BG" dirty="0"/>
              <a:t> </a:t>
            </a:r>
          </a:p>
          <a:p>
            <a:pPr lvl="2"/>
            <a:r>
              <a:rPr lang="bg-BG" dirty="0"/>
              <a:t>Добавете в края на текста текстът </a:t>
            </a:r>
            <a:r>
              <a:rPr lang="bg-BG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„Алберт Айнщайн“ </a:t>
            </a:r>
            <a:endParaRPr lang="bg-BG" dirty="0"/>
          </a:p>
          <a:p>
            <a:pPr lvl="2"/>
            <a:endParaRPr lang="bg-BG" dirty="0"/>
          </a:p>
          <a:p>
            <a:pPr lvl="2"/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2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0790" y="102897"/>
            <a:ext cx="6842419" cy="442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81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</a:t>
            </a:r>
            <a:r>
              <a:rPr lang="en-US" dirty="0"/>
              <a:t>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bg-BG" sz="2600" b="1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a:rPr>
              <a:t>Булеви стойности</a:t>
            </a:r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изведете в конзолата на браузъра</a:t>
            </a:r>
            <a:r>
              <a:rPr lang="en-US" dirty="0"/>
              <a:t> </a:t>
            </a:r>
            <a:r>
              <a:rPr lang="bg-BG" dirty="0"/>
              <a:t>стойностите на изразите</a:t>
            </a:r>
            <a:r>
              <a:rPr lang="ru-RU" dirty="0"/>
              <a:t>:</a:t>
            </a:r>
          </a:p>
          <a:p>
            <a:pPr lvl="2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5&lt;12</a:t>
            </a:r>
          </a:p>
          <a:p>
            <a:pPr lvl="2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17-5&lt;12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17-5≤12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17-5≥12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17-5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83293" y="2278660"/>
            <a:ext cx="19202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 and False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 and False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True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False</a:t>
            </a:r>
          </a:p>
        </p:txBody>
      </p:sp>
    </p:spTree>
    <p:extLst>
      <p:ext uri="{BB962C8B-B14F-4D97-AF65-F5344CB8AC3E}">
        <p14:creationId xmlns:p14="http://schemas.microsoft.com/office/powerpoint/2010/main" val="347013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037" y="102897"/>
            <a:ext cx="6931831" cy="448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9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създайте променливите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bg-BG" dirty="0"/>
              <a:t> със следните стойности :</a:t>
            </a:r>
          </a:p>
          <a:p>
            <a:pPr lvl="2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4*a </a:t>
            </a:r>
            <a:r>
              <a:rPr lang="pt-BR" dirty="0"/>
              <a:t>и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 a + b</a:t>
            </a:r>
            <a:endParaRPr lang="bg-BG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bg-BG" dirty="0"/>
              <a:t>Изведете в конзолата на браузъра:</a:t>
            </a:r>
          </a:p>
          <a:p>
            <a:pPr lvl="2"/>
            <a:r>
              <a:rPr lang="bg-BG" dirty="0"/>
              <a:t>стойностите на трите променливи</a:t>
            </a:r>
          </a:p>
          <a:p>
            <a:pPr lvl="2"/>
            <a:r>
              <a:rPr lang="bg-BG" dirty="0"/>
              <a:t>имената на променливите и техните стойности, т.е.:</a:t>
            </a:r>
          </a:p>
          <a:p>
            <a:pPr lvl="2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 lvl="2"/>
            <a:r>
              <a:rPr lang="bg-BG" dirty="0"/>
              <a:t>имената на променливите и техните стойности и начина по който се получават, т.е.:</a:t>
            </a:r>
          </a:p>
          <a:p>
            <a:pPr lvl="2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4*a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12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 a + b = 15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430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4572" y="102897"/>
            <a:ext cx="6756349" cy="436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171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</a:t>
            </a:r>
            <a:r>
              <a:rPr lang="en-US" dirty="0"/>
              <a:t>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Масиви</a:t>
            </a:r>
            <a:endParaRPr lang="en-US" dirty="0"/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създайте масивите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bg-BG" dirty="0"/>
              <a:t> със следните стойности 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– 8, 15, 23, 5, 11</a:t>
            </a:r>
          </a:p>
          <a:p>
            <a:pPr lvl="2"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– червено, зелено, синьо, жълто</a:t>
            </a:r>
          </a:p>
          <a:p>
            <a:pPr lvl="2"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– 1, 1, 1</a:t>
            </a:r>
          </a:p>
          <a:p>
            <a:pPr lvl="1"/>
            <a:r>
              <a:rPr lang="bg-BG" dirty="0"/>
              <a:t>Изведете в конзолата на браузъра:</a:t>
            </a:r>
            <a:endParaRPr lang="en-US" dirty="0"/>
          </a:p>
          <a:p>
            <a:pPr lvl="2"/>
            <a:r>
              <a:rPr lang="bg-BG" dirty="0"/>
              <a:t>Трите масива</a:t>
            </a:r>
          </a:p>
          <a:p>
            <a:pPr lvl="2"/>
            <a:r>
              <a:rPr lang="bg-BG" dirty="0"/>
              <a:t>Дължините на трите масива</a:t>
            </a:r>
          </a:p>
          <a:p>
            <a:pPr lvl="2"/>
            <a:r>
              <a:rPr lang="bg-BG" dirty="0"/>
              <a:t>Елемента с индекс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dirty="0"/>
              <a:t> от масива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bg-BG" dirty="0"/>
          </a:p>
          <a:p>
            <a:pPr lvl="2"/>
            <a:r>
              <a:rPr lang="ru-RU" dirty="0"/>
              <a:t>Разликата на елементите с индекси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dirty="0"/>
              <a:t>и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ru-RU" dirty="0"/>
              <a:t>от </a:t>
            </a:r>
            <a:r>
              <a:rPr lang="ru-RU" dirty="0" err="1"/>
              <a:t>масива</a:t>
            </a:r>
            <a:r>
              <a:rPr lang="ru-RU" dirty="0"/>
              <a:t>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388221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</a:t>
            </a:r>
            <a:r>
              <a:rPr lang="en-US" dirty="0"/>
              <a:t>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/>
              <a:t>Масиви</a:t>
            </a:r>
            <a:endParaRPr lang="en-US" dirty="0"/>
          </a:p>
          <a:p>
            <a:pPr lvl="1"/>
            <a:r>
              <a:rPr lang="bg-BG" dirty="0"/>
              <a:t>За масивите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bg-BG" dirty="0"/>
              <a:t>:</a:t>
            </a:r>
            <a:endParaRPr lang="en-US" dirty="0"/>
          </a:p>
          <a:p>
            <a:pPr lvl="2"/>
            <a:r>
              <a:rPr lang="bg-BG" dirty="0"/>
              <a:t>Добавете елементите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7, 9, 18, 8 </a:t>
            </a:r>
            <a:r>
              <a:rPr lang="bg-BG" dirty="0"/>
              <a:t>в края на масива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  <a:p>
            <a:pPr lvl="2"/>
            <a:r>
              <a:rPr lang="bg-BG" dirty="0"/>
              <a:t>Изведете масива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bg-BG" dirty="0"/>
              <a:t>и броя на елементите му</a:t>
            </a:r>
          </a:p>
          <a:p>
            <a:pPr lvl="2"/>
            <a:r>
              <a:rPr lang="ru-RU" dirty="0"/>
              <a:t>Изведете разликата между дължината на масива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/>
              <a:t>и тази на масива</a:t>
            </a:r>
            <a:r>
              <a:rPr lang="en-US" dirty="0"/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u-RU" dirty="0"/>
              <a:t>Изведете елементите от масива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/>
              <a:t>с индекси от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dirty="0"/>
              <a:t>до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ru-RU" dirty="0"/>
              <a:t>включително</a:t>
            </a:r>
          </a:p>
          <a:p>
            <a:pPr lvl="2"/>
            <a:r>
              <a:rPr lang="bg-BG" dirty="0"/>
              <a:t>Премахнете</a:t>
            </a:r>
            <a:r>
              <a:rPr lang="ru-RU" dirty="0"/>
              <a:t> всички елементи след този с индекс </a:t>
            </a:r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/>
              <a:t> от масива </a:t>
            </a:r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100" dirty="0"/>
              <a:t>и изведете новият масив</a:t>
            </a:r>
          </a:p>
          <a:p>
            <a:pPr lvl="2"/>
            <a:r>
              <a:rPr lang="ru-RU" dirty="0"/>
              <a:t>Добавете масива </a:t>
            </a:r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/>
              <a:t> към масива </a:t>
            </a:r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100" dirty="0"/>
              <a:t>и изведете новият масив</a:t>
            </a:r>
          </a:p>
          <a:p>
            <a:pPr lvl="2"/>
            <a:endParaRPr lang="bg-BG" sz="2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9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</a:t>
            </a:r>
            <a:r>
              <a:rPr lang="bg-BG" dirty="0"/>
              <a:t> – разположение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3825" y="194336"/>
            <a:ext cx="6756349" cy="436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176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412433" cy="4038600"/>
          </a:xfrm>
        </p:spPr>
        <p:txBody>
          <a:bodyPr/>
          <a:lstStyle/>
          <a:p>
            <a:pPr lvl="1"/>
            <a:r>
              <a:rPr lang="bg-BG" dirty="0"/>
              <a:t>За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i="1" dirty="0"/>
              <a:t>Задача 08</a:t>
            </a:r>
            <a:r>
              <a:rPr lang="bg-BG" dirty="0"/>
              <a:t>:</a:t>
            </a:r>
          </a:p>
          <a:p>
            <a:pPr lvl="2"/>
            <a:r>
              <a:rPr lang="bg-BG" dirty="0"/>
              <a:t>Изведете масива</a:t>
            </a:r>
          </a:p>
          <a:p>
            <a:pPr lvl="2"/>
            <a:r>
              <a:rPr lang="bg-BG" dirty="0"/>
              <a:t>В края на масива добавете елементите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бяло, черно</a:t>
            </a:r>
            <a:endParaRPr lang="bg-BG" dirty="0"/>
          </a:p>
          <a:p>
            <a:pPr lvl="2"/>
            <a:r>
              <a:rPr lang="bg-BG" dirty="0"/>
              <a:t>Изведете новият масив</a:t>
            </a:r>
          </a:p>
          <a:p>
            <a:pPr lvl="2"/>
            <a:r>
              <a:rPr lang="bg-BG" dirty="0"/>
              <a:t>Изведете елементите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бяло, зелено, червено </a:t>
            </a:r>
            <a:r>
              <a:rPr lang="bg-BG" dirty="0"/>
              <a:t>от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/>
              <a:t>Създайте масив съдържащ елементите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бяло, зелено, червено </a:t>
            </a:r>
            <a:r>
              <a:rPr lang="bg-BG" dirty="0"/>
              <a:t>от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dirty="0"/>
              <a:t> и изведете новият масив</a:t>
            </a:r>
          </a:p>
          <a:p>
            <a:pPr lvl="2"/>
            <a:r>
              <a:rPr lang="bg-BG" dirty="0"/>
              <a:t>Сортирайте елементите на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dirty="0"/>
          </a:p>
          <a:p>
            <a:pPr lvl="2"/>
            <a:r>
              <a:rPr lang="bg-BG" dirty="0"/>
              <a:t>Обърнете реда на елементите на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dirty="0"/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443" y="318997"/>
            <a:ext cx="6241113" cy="403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756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Обекти</a:t>
            </a:r>
            <a:endParaRPr lang="en-US" dirty="0"/>
          </a:p>
          <a:p>
            <a:pPr lvl="1"/>
            <a:r>
              <a:rPr lang="bg-BG" dirty="0"/>
              <a:t>Създайте обект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bg-BG" dirty="0"/>
              <a:t>със свойства: </a:t>
            </a:r>
          </a:p>
          <a:p>
            <a:pPr lvl="2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10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15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endParaRPr lang="bg-BG" dirty="0"/>
          </a:p>
          <a:p>
            <a:pPr lvl="1"/>
            <a:r>
              <a:rPr lang="bg-BG" dirty="0"/>
              <a:t>В конзолата на браузъра:</a:t>
            </a:r>
            <a:endParaRPr lang="en-US" dirty="0"/>
          </a:p>
          <a:p>
            <a:pPr lvl="2"/>
            <a:r>
              <a:rPr lang="ru-RU" sz="2300" dirty="0"/>
              <a:t>Изведете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  <a:p>
            <a:pPr lvl="2"/>
            <a:r>
              <a:rPr lang="ru-RU" sz="2300" dirty="0"/>
              <a:t>Изведете сумата от стойностите на свойствата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 </a:t>
            </a:r>
            <a:r>
              <a:rPr lang="ru-RU" sz="2300" dirty="0"/>
              <a:t>и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/>
              <a:t>на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2300" dirty="0"/>
          </a:p>
          <a:p>
            <a:pPr lvl="2"/>
            <a:r>
              <a:rPr lang="bg-BG" sz="2300" dirty="0"/>
              <a:t>За обекта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bg-BG" sz="2300" dirty="0"/>
              <a:t>създайте свойство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bg-BG" sz="2300" dirty="0"/>
              <a:t>, чиято стойност е максималната от стойностите на свойствата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/>
              <a:t>и</a:t>
            </a:r>
            <a:r>
              <a:rPr lang="ru-RU" sz="2600" dirty="0"/>
              <a:t>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/>
              <a:t>на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en-US" sz="2300" dirty="0"/>
          </a:p>
          <a:p>
            <a:pPr lvl="2"/>
            <a:r>
              <a:rPr lang="bg-BG" sz="2300" dirty="0"/>
              <a:t>За обекта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bg-BG" sz="2300" dirty="0"/>
              <a:t>създайте свойство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300" dirty="0"/>
              <a:t>, чиято стойност е низ състоящ се от текста </a:t>
            </a:r>
            <a:r>
              <a:rPr lang="en-US" sz="2300" b="1" dirty="0"/>
              <a:t>A</a:t>
            </a:r>
            <a:r>
              <a:rPr lang="en-US" sz="2300" dirty="0"/>
              <a:t> </a:t>
            </a:r>
            <a:r>
              <a:rPr lang="bg-BG" sz="2300" dirty="0"/>
              <a:t>и стойността на свойството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bg-BG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300" dirty="0"/>
              <a:t>на обекта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  <a:p>
            <a:pPr lvl="2"/>
            <a:r>
              <a:rPr lang="bg-BG" sz="2300" dirty="0"/>
              <a:t>Изведете името и стойността свойството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bg-BG" sz="2600" dirty="0"/>
              <a:t> </a:t>
            </a:r>
            <a:r>
              <a:rPr lang="bg-BG" sz="2300" dirty="0"/>
              <a:t>на обекта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bg-BG" sz="2300" dirty="0"/>
          </a:p>
          <a:p>
            <a:pPr lvl="2"/>
            <a:r>
              <a:rPr lang="bg-BG" sz="2300" dirty="0"/>
              <a:t>Изведете името и стойността свойството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300" dirty="0"/>
              <a:t> на обекта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bg-BG" sz="2300" dirty="0"/>
          </a:p>
          <a:p>
            <a:pPr lvl="2"/>
            <a:r>
              <a:rPr lang="bg-BG" sz="2400" dirty="0"/>
              <a:t>	</a:t>
            </a:r>
            <a:r>
              <a:rPr lang="bg-BG" sz="2300" dirty="0"/>
              <a:t>във вида: </a:t>
            </a:r>
            <a:r>
              <a:rPr lang="en-US" sz="2300" dirty="0"/>
              <a:t>a[z] = … </a:t>
            </a:r>
            <a:r>
              <a:rPr lang="bg-BG" sz="2300" dirty="0"/>
              <a:t>и </a:t>
            </a:r>
            <a:r>
              <a:rPr lang="en-US" sz="2300" dirty="0"/>
              <a:t>a[name] = …</a:t>
            </a:r>
            <a:r>
              <a:rPr lang="bg-BG" sz="2300" dirty="0"/>
              <a:t>, където на мястото на … стои 	съответната стойност </a:t>
            </a:r>
            <a:endParaRPr lang="en-US" sz="2300" dirty="0"/>
          </a:p>
          <a:p>
            <a:pPr lvl="2"/>
            <a:endParaRPr lang="bg-BG" sz="2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58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6673" y="194336"/>
            <a:ext cx="6610653" cy="427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748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/>
              <a:t>Условен оператор</a:t>
            </a:r>
            <a:endParaRPr lang="en-US" dirty="0"/>
          </a:p>
          <a:p>
            <a:pPr lvl="1"/>
            <a:r>
              <a:rPr lang="bg-BG" dirty="0"/>
              <a:t>Създайте три променливи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bg-BG" dirty="0"/>
              <a:t>и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със стойности съответно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-2, 8 </a:t>
            </a:r>
            <a:r>
              <a:rPr lang="bg-BG" dirty="0"/>
              <a:t>и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bg-BG" dirty="0"/>
          </a:p>
          <a:p>
            <a:pPr lvl="1"/>
            <a:r>
              <a:rPr lang="bg-BG" dirty="0"/>
              <a:t>Като използвате условният оператор </a:t>
            </a:r>
            <a:r>
              <a:rPr lang="en-US" b="1" i="1" dirty="0"/>
              <a:t>if</a:t>
            </a:r>
            <a:r>
              <a:rPr lang="en-US" dirty="0"/>
              <a:t> </a:t>
            </a:r>
            <a:r>
              <a:rPr lang="bg-BG" dirty="0"/>
              <a:t>изведете в конзолата на браузъра най-голямата от стойностите на трите променливи</a:t>
            </a:r>
          </a:p>
          <a:p>
            <a:pPr lvl="1"/>
            <a:r>
              <a:rPr lang="bg-BG" dirty="0"/>
              <a:t>Проиграйте задачата с различни стойности на трите променливи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3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933" y="194336"/>
            <a:ext cx="6568133" cy="424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6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/>
              <a:t>Цикъл</a:t>
            </a:r>
            <a:endParaRPr lang="en-US" dirty="0"/>
          </a:p>
          <a:p>
            <a:pPr lvl="1"/>
            <a:r>
              <a:rPr lang="bg-BG" dirty="0"/>
              <a:t>Като използвате цикъл изведете в конзолата на браузъра квадратите на числата от 1 до 9 включително, във вида: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1*1=1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2*2=4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3*3=9</a:t>
            </a:r>
          </a:p>
          <a:p>
            <a:pPr lvl="2"/>
            <a:r>
              <a:rPr lang="bg-BG" dirty="0"/>
              <a:t>и т.н.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72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7791" y="194336"/>
            <a:ext cx="6688416" cy="432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634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/>
              <a:t>Функции</a:t>
            </a:r>
            <a:endParaRPr lang="en-US" dirty="0"/>
          </a:p>
          <a:p>
            <a:pPr lvl="1"/>
            <a:r>
              <a:rPr lang="bg-BG" dirty="0"/>
              <a:t>Създайте функция, която връща квадрата на дадено число, като:</a:t>
            </a:r>
          </a:p>
          <a:p>
            <a:pPr lvl="2"/>
            <a:r>
              <a:rPr lang="bg-BG" dirty="0"/>
              <a:t>Дефинирате функция</a:t>
            </a:r>
          </a:p>
          <a:p>
            <a:pPr lvl="2"/>
            <a:r>
              <a:rPr lang="bg-BG" dirty="0"/>
              <a:t>Използвате анонимна 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2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Разположение на скрипт </a:t>
            </a:r>
          </a:p>
          <a:p>
            <a:pPr lvl="1"/>
            <a:r>
              <a:rPr lang="bg-BG" dirty="0"/>
              <a:t>Създайте страница, която съдържа </a:t>
            </a:r>
            <a:r>
              <a:rPr lang="en-US" dirty="0"/>
              <a:t>JS</a:t>
            </a:r>
            <a:r>
              <a:rPr lang="bg-BG" dirty="0"/>
              <a:t>, който извежда в конзолата на браузъра съобщението „Упражнение </a:t>
            </a:r>
            <a:r>
              <a:rPr lang="en-US" dirty="0"/>
              <a:t>JavaScript , SUICA</a:t>
            </a:r>
            <a:r>
              <a:rPr lang="bg-BG" dirty="0"/>
              <a:t> “</a:t>
            </a:r>
          </a:p>
          <a:p>
            <a:pPr lvl="1"/>
            <a:r>
              <a:rPr lang="bg-BG" dirty="0"/>
              <a:t>За целта използвайте</a:t>
            </a:r>
          </a:p>
          <a:p>
            <a:pPr lvl="2"/>
            <a:r>
              <a:rPr lang="bg-BG" dirty="0"/>
              <a:t>външен </a:t>
            </a:r>
            <a:r>
              <a:rPr lang="en-US" dirty="0"/>
              <a:t>JS</a:t>
            </a:r>
            <a:endParaRPr lang="bg-BG" dirty="0"/>
          </a:p>
          <a:p>
            <a:pPr lvl="2"/>
            <a:r>
              <a:rPr lang="bg-BG" dirty="0"/>
              <a:t>вътрешен </a:t>
            </a:r>
            <a:r>
              <a:rPr lang="en-US" dirty="0"/>
              <a:t>JS</a:t>
            </a:r>
            <a:endParaRPr lang="bg-BG" dirty="0"/>
          </a:p>
          <a:p>
            <a:pPr lvl="2"/>
            <a:r>
              <a:rPr lang="bg-BG" dirty="0"/>
              <a:t>вграден </a:t>
            </a:r>
            <a:r>
              <a:rPr lang="en-US" dirty="0"/>
              <a:t>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2103147" y="4690088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7792" y="194336"/>
            <a:ext cx="6688414" cy="432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4" action="ppaction://hlinkfile"/>
          </p:cNvPr>
          <p:cNvSpPr txBox="1"/>
          <p:nvPr/>
        </p:nvSpPr>
        <p:spPr>
          <a:xfrm>
            <a:off x="5303512" y="4672961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2</a:t>
            </a:r>
          </a:p>
        </p:txBody>
      </p:sp>
    </p:spTree>
    <p:extLst>
      <p:ext uri="{BB962C8B-B14F-4D97-AF65-F5344CB8AC3E}">
        <p14:creationId xmlns:p14="http://schemas.microsoft.com/office/powerpoint/2010/main" val="3501227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/>
              <a:t>Функции</a:t>
            </a:r>
            <a:endParaRPr lang="en-US" dirty="0"/>
          </a:p>
          <a:p>
            <a:pPr lvl="1"/>
            <a:r>
              <a:rPr lang="bg-BG" dirty="0"/>
              <a:t>Създайте функция, която връща корен квадратен на дадено число, като:</a:t>
            </a:r>
          </a:p>
          <a:p>
            <a:pPr lvl="2"/>
            <a:r>
              <a:rPr lang="bg-BG" dirty="0"/>
              <a:t>Използвате функция като данни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9809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7792" y="194336"/>
            <a:ext cx="6688414" cy="432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126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№1</a:t>
            </a:r>
            <a:r>
              <a:rPr lang="en-US" dirty="0"/>
              <a:t>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bg-BG" dirty="0"/>
              <a:t>Създайте функция, която връща произведението на две числа</a:t>
            </a:r>
          </a:p>
          <a:p>
            <a:pPr lvl="1"/>
            <a:r>
              <a:rPr lang="bg-BG" dirty="0"/>
              <a:t>Използвайте тази функция, за да изведете на екрана таблицата за умножение на числата до 10 във вида: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1*1=1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1*2=2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1*3=3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2*1=2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2*2=4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2*3=6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10*10=100</a:t>
            </a:r>
          </a:p>
          <a:p>
            <a:pPr lvl="2"/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9434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7792" y="194336"/>
            <a:ext cx="6688413" cy="432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716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/>
              <a:t>Край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/>
              <a:t>Коментари, въпроси</a:t>
            </a:r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1385044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bg-BG" sz="1400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ВЪНШЕН </a:t>
            </a:r>
            <a:r>
              <a:rPr lang="en-US" sz="1400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JS</a:t>
            </a:r>
            <a:r>
              <a:rPr lang="en-US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 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5044" y="250087"/>
            <a:ext cx="6373910" cy="40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4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bg-BG" sz="1400" dirty="0">
                <a:solidFill>
                  <a:schemeClr val="tx2"/>
                </a:solidFill>
                <a:latin typeface="Candara" panose="020E0502030303020204" pitchFamily="34" charset="0"/>
              </a:rPr>
              <a:t>ВЪТРЕШЕН </a:t>
            </a:r>
            <a:r>
              <a:rPr lang="en-US" sz="1400" dirty="0">
                <a:solidFill>
                  <a:schemeClr val="tx2"/>
                </a:solidFill>
                <a:latin typeface="Candara" panose="020E0502030303020204" pitchFamily="34" charset="0"/>
              </a:rPr>
              <a:t>JS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5" name="TextBox 4">
            <a:hlinkClick r:id="rId5" action="ppaction://hlinkfile"/>
          </p:cNvPr>
          <p:cNvSpPr txBox="1"/>
          <p:nvPr/>
        </p:nvSpPr>
        <p:spPr>
          <a:xfrm>
            <a:off x="5930174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bg-BG" sz="1400" dirty="0">
                <a:solidFill>
                  <a:schemeClr val="tx2"/>
                </a:solidFill>
                <a:latin typeface="Candara" panose="020E0502030303020204" pitchFamily="34" charset="0"/>
              </a:rPr>
              <a:t>ВГРАДЕН </a:t>
            </a:r>
            <a:r>
              <a:rPr lang="en-US" sz="1400" dirty="0">
                <a:solidFill>
                  <a:schemeClr val="tx2"/>
                </a:solidFill>
                <a:latin typeface="Candara" panose="020E0502030303020204" pitchFamily="34" charset="0"/>
              </a:rPr>
              <a:t>JS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2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Прости типове данни</a:t>
            </a:r>
          </a:p>
        </p:txBody>
      </p:sp>
    </p:spTree>
    <p:extLst>
      <p:ext uri="{BB962C8B-B14F-4D97-AF65-F5344CB8AC3E}">
        <p14:creationId xmlns:p14="http://schemas.microsoft.com/office/powerpoint/2010/main" val="275927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Числови данни</a:t>
            </a:r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изведете в конзолата на браузъра следните числови данни: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-2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 -2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2926098" y="2205994"/>
            <a:ext cx="12192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6*2</a:t>
            </a: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6/2</a:t>
            </a: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6*2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6/2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(6*2-6)/2</a:t>
            </a:r>
          </a:p>
        </p:txBody>
      </p:sp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3" cy="40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27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№0</a:t>
            </a:r>
            <a:r>
              <a:rPr lang="en-US" dirty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Числови функции и константи</a:t>
            </a:r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изведете в конзолата на браузъра следните числови данни:</a:t>
            </a:r>
          </a:p>
          <a:p>
            <a:pPr lvl="2"/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3001" y="2297433"/>
                <a:ext cx="2194524" cy="606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bg-BG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</a:rPr>
                        <m:t>стойността на </m:t>
                      </m:r>
                      <m:rad>
                        <m:radPr>
                          <m:degHide m:val="on"/>
                          <m:ctrlPr>
                            <a:rPr lang="bg-BG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bg-BG" sz="2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alpha val="40000"/>
                      </a:scheme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1" y="2297433"/>
                <a:ext cx="2194524" cy="6068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3001" y="2806569"/>
                <a:ext cx="21945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50000"/>
                  </a:lnSpc>
                </a:pPr>
                <a:r>
                  <a:rPr lang="bg-BG" sz="2000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bg-BG" sz="2000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</a:rPr>
                  <a:t>стойността на </a:t>
                </a:r>
                <a14:m>
                  <m:oMath xmlns:m="http://schemas.openxmlformats.org/officeDocument/2006/math">
                    <m:r>
                      <a:rPr lang="bg-BG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bg-BG" sz="24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1" y="2806569"/>
                <a:ext cx="219452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389"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9121" y="3305523"/>
                <a:ext cx="3017488" cy="704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bg-BG" sz="2000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</a:rPr>
                  <a:t>стойността на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63500" algn="ctr" rotWithShape="0">
                                <a:schemeClr val="accent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63500" algn="ctr" rotWithShape="0">
                                <a:schemeClr val="accent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>
                                  <a:outerShdw blurRad="63500" algn="ctr" rotWithShape="0">
                                    <a:schemeClr val="accent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>
                                  <a:outerShdw blurRad="63500" algn="ctr" rotWithShape="0">
                                    <a:schemeClr val="accent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>
                                  <a:outerShdw blurRad="63500" algn="ctr" rotWithShape="0">
                                    <a:schemeClr val="accent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bg-BG" sz="2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21" y="3305523"/>
                <a:ext cx="3017488" cy="704808"/>
              </a:xfrm>
              <a:prstGeom prst="rect">
                <a:avLst/>
              </a:prstGeom>
              <a:blipFill rotWithShape="0">
                <a:blip r:embed="rId4"/>
                <a:stretch>
                  <a:fillRect l="-1010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934824" y="2336027"/>
            <a:ext cx="40538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цялата част на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26.8</a:t>
            </a: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26.8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закръглено до цяло число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случайно число в интервала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[0,1)</a:t>
            </a: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абсолютната стойност на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абсолютната стойност на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17-35</a:t>
            </a:r>
            <a:endParaRPr lang="bg-BG" sz="2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5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3" cy="408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978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13217</TotalTime>
  <Words>977</Words>
  <Application>Microsoft Office PowerPoint</Application>
  <PresentationFormat>On-screen Show (16:9)</PresentationFormat>
  <Paragraphs>172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Candara</vt:lpstr>
      <vt:lpstr>Gill Sans MT</vt:lpstr>
      <vt:lpstr>Times New Roman</vt:lpstr>
      <vt:lpstr>Wingdings</vt:lpstr>
      <vt:lpstr>Wingdings 3</vt:lpstr>
      <vt:lpstr>Origin</vt:lpstr>
      <vt:lpstr>Упражнение към тема №5</vt:lpstr>
      <vt:lpstr>JS – разположение</vt:lpstr>
      <vt:lpstr>Задача №01</vt:lpstr>
      <vt:lpstr>PowerPoint Presentation</vt:lpstr>
      <vt:lpstr>Прости типове данни</vt:lpstr>
      <vt:lpstr>Задача №02</vt:lpstr>
      <vt:lpstr>PowerPoint Presentation</vt:lpstr>
      <vt:lpstr>Задача №03</vt:lpstr>
      <vt:lpstr>PowerPoint Presentation</vt:lpstr>
      <vt:lpstr>Задача №04</vt:lpstr>
      <vt:lpstr>PowerPoint Presentation</vt:lpstr>
      <vt:lpstr>Задача №05</vt:lpstr>
      <vt:lpstr>PowerPoint Presentation</vt:lpstr>
      <vt:lpstr>Задача №06</vt:lpstr>
      <vt:lpstr>PowerPoint Presentation</vt:lpstr>
      <vt:lpstr>Задача №07</vt:lpstr>
      <vt:lpstr>PowerPoint Presentation</vt:lpstr>
      <vt:lpstr>Задача №08</vt:lpstr>
      <vt:lpstr>Задача №08</vt:lpstr>
      <vt:lpstr>PowerPoint Presentation</vt:lpstr>
      <vt:lpstr>Задача №09</vt:lpstr>
      <vt:lpstr>PowerPoint Presentation</vt:lpstr>
      <vt:lpstr>Задача №10</vt:lpstr>
      <vt:lpstr>PowerPoint Presentation</vt:lpstr>
      <vt:lpstr>Задача №11</vt:lpstr>
      <vt:lpstr>PowerPoint Presentation</vt:lpstr>
      <vt:lpstr>Задача №12</vt:lpstr>
      <vt:lpstr>PowerPoint Presentation</vt:lpstr>
      <vt:lpstr>Задача №13</vt:lpstr>
      <vt:lpstr>PowerPoint Presentation</vt:lpstr>
      <vt:lpstr>Задача №14</vt:lpstr>
      <vt:lpstr>PowerPoint Presentation</vt:lpstr>
      <vt:lpstr>Задача №15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Теменужка Борисова Зафирова-Малчева</cp:lastModifiedBy>
  <cp:revision>619</cp:revision>
  <dcterms:created xsi:type="dcterms:W3CDTF">2015-02-10T15:00:35Z</dcterms:created>
  <dcterms:modified xsi:type="dcterms:W3CDTF">2020-10-13T20:35:34Z</dcterms:modified>
</cp:coreProperties>
</file>