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475" r:id="rId5"/>
    <p:sldId id="473" r:id="rId6"/>
    <p:sldId id="477" r:id="rId7"/>
    <p:sldId id="476" r:id="rId8"/>
    <p:sldId id="478" r:id="rId9"/>
    <p:sldId id="422" r:id="rId10"/>
    <p:sldId id="479" r:id="rId11"/>
    <p:sldId id="474" r:id="rId12"/>
    <p:sldId id="480" r:id="rId13"/>
    <p:sldId id="460" r:id="rId14"/>
    <p:sldId id="458" r:id="rId15"/>
    <p:sldId id="482" r:id="rId16"/>
    <p:sldId id="464" r:id="rId17"/>
    <p:sldId id="483" r:id="rId18"/>
    <p:sldId id="462" r:id="rId19"/>
    <p:sldId id="485" r:id="rId20"/>
    <p:sldId id="463" r:id="rId21"/>
    <p:sldId id="486" r:id="rId22"/>
    <p:sldId id="465" r:id="rId23"/>
    <p:sldId id="487" r:id="rId24"/>
    <p:sldId id="467" r:id="rId25"/>
    <p:sldId id="488" r:id="rId26"/>
    <p:sldId id="466" r:id="rId27"/>
    <p:sldId id="489" r:id="rId28"/>
    <p:sldId id="457" r:id="rId29"/>
    <p:sldId id="469" r:id="rId30"/>
    <p:sldId id="490" r:id="rId31"/>
    <p:sldId id="470" r:id="rId32"/>
    <p:sldId id="491" r:id="rId33"/>
    <p:sldId id="471" r:id="rId34"/>
    <p:sldId id="492" r:id="rId35"/>
    <p:sldId id="472" r:id="rId36"/>
    <p:sldId id="493" r:id="rId37"/>
    <p:sldId id="494" r:id="rId38"/>
    <p:sldId id="495" r:id="rId39"/>
    <p:sldId id="496" r:id="rId40"/>
    <p:sldId id="497" r:id="rId41"/>
    <p:sldId id="261" r:id="rId42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</a:t>
            </a:r>
            <a:r>
              <a:rPr lang="en-US" dirty="0" smtClean="0"/>
              <a:t>9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Точки и линии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0" cy="40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5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 smtClean="0"/>
                  <a:t>Вектор между точки</a:t>
                </a:r>
                <a:endParaRPr lang="bg-BG" dirty="0"/>
              </a:p>
              <a:p>
                <a:pPr lvl="1"/>
                <a:r>
                  <a:rPr lang="bg-BG" dirty="0" smtClean="0"/>
                  <a:t>Модифицирайте задача 04, така че за предварително зададени </a:t>
                </a:r>
                <a:r>
                  <a:rPr lang="bg-BG" dirty="0"/>
                  <a:t>от потребителя координати </a:t>
                </a:r>
                <a:r>
                  <a:rPr lang="en-US" b="1" dirty="0" smtClean="0"/>
                  <a:t>Ax</a:t>
                </a:r>
                <a:r>
                  <a:rPr lang="bg-BG" b="1" dirty="0"/>
                  <a:t>, </a:t>
                </a:r>
                <a:r>
                  <a:rPr lang="en-US" b="1" dirty="0"/>
                  <a:t>Ay</a:t>
                </a:r>
                <a:r>
                  <a:rPr lang="bg-BG" b="1" dirty="0"/>
                  <a:t>, </a:t>
                </a:r>
                <a:r>
                  <a:rPr lang="en-US" b="1" dirty="0" err="1" smtClean="0"/>
                  <a:t>Az</a:t>
                </a:r>
                <a:r>
                  <a:rPr lang="bg-BG" b="1" dirty="0" smtClean="0"/>
                  <a:t>, </a:t>
                </a:r>
                <a:r>
                  <a:rPr lang="en-US" b="1" dirty="0" err="1"/>
                  <a:t>Bx</a:t>
                </a:r>
                <a:r>
                  <a:rPr lang="bg-BG" b="1" dirty="0"/>
                  <a:t>, </a:t>
                </a:r>
                <a:r>
                  <a:rPr lang="en-US" b="1" dirty="0"/>
                  <a:t>By</a:t>
                </a:r>
                <a:r>
                  <a:rPr lang="bg-BG" b="1" dirty="0"/>
                  <a:t>, </a:t>
                </a:r>
                <a:r>
                  <a:rPr lang="en-US" b="1" dirty="0" err="1"/>
                  <a:t>Bz</a:t>
                </a:r>
                <a:r>
                  <a:rPr lang="en-US" b="1" dirty="0"/>
                  <a:t> </a:t>
                </a:r>
                <a:r>
                  <a:rPr lang="bg-BG" dirty="0"/>
                  <a:t>и </a:t>
                </a:r>
                <a:r>
                  <a:rPr lang="en-US" b="1" dirty="0" err="1" smtClean="0"/>
                  <a:t>Cx</a:t>
                </a:r>
                <a:r>
                  <a:rPr lang="bg-BG" b="1" dirty="0"/>
                  <a:t>, </a:t>
                </a:r>
                <a:r>
                  <a:rPr lang="en-US" b="1" dirty="0"/>
                  <a:t>Cy</a:t>
                </a:r>
                <a:r>
                  <a:rPr lang="bg-BG" b="1" dirty="0"/>
                  <a:t>, </a:t>
                </a:r>
                <a:r>
                  <a:rPr lang="en-US" b="1" dirty="0" err="1"/>
                  <a:t>Cz</a:t>
                </a:r>
                <a:r>
                  <a:rPr lang="en-US" b="1" dirty="0"/>
                  <a:t> </a:t>
                </a:r>
                <a:r>
                  <a:rPr lang="bg-BG" dirty="0" smtClean="0"/>
                  <a:t>на точките </a:t>
                </a:r>
                <a:r>
                  <a:rPr lang="en-US" b="1" dirty="0" smtClean="0"/>
                  <a:t>A (Ax</a:t>
                </a:r>
                <a:r>
                  <a:rPr lang="bg-BG" b="1" dirty="0" smtClean="0"/>
                  <a:t>, </a:t>
                </a:r>
                <a:r>
                  <a:rPr lang="en-US" b="1" dirty="0" smtClean="0"/>
                  <a:t>Ay</a:t>
                </a:r>
                <a:r>
                  <a:rPr lang="bg-BG" b="1" dirty="0" smtClean="0"/>
                  <a:t>, </a:t>
                </a:r>
                <a:r>
                  <a:rPr lang="en-US" b="1" dirty="0" err="1" smtClean="0"/>
                  <a:t>Az</a:t>
                </a:r>
                <a:r>
                  <a:rPr lang="en-US" b="1" dirty="0" smtClean="0"/>
                  <a:t>)</a:t>
                </a:r>
                <a:r>
                  <a:rPr lang="bg-BG" dirty="0"/>
                  <a:t>,</a:t>
                </a:r>
                <a:r>
                  <a:rPr lang="en-US" dirty="0"/>
                  <a:t> </a:t>
                </a:r>
                <a:r>
                  <a:rPr lang="en-US" b="1" dirty="0"/>
                  <a:t>B </a:t>
                </a:r>
                <a:r>
                  <a:rPr lang="en-US" b="1" dirty="0" smtClean="0"/>
                  <a:t>(</a:t>
                </a:r>
                <a:r>
                  <a:rPr lang="en-US" b="1" dirty="0" err="1" smtClean="0"/>
                  <a:t>Bx</a:t>
                </a:r>
                <a:r>
                  <a:rPr lang="bg-BG" b="1" dirty="0" smtClean="0"/>
                  <a:t>, </a:t>
                </a:r>
                <a:r>
                  <a:rPr lang="en-US" b="1" dirty="0" smtClean="0"/>
                  <a:t>By</a:t>
                </a:r>
                <a:r>
                  <a:rPr lang="bg-BG" b="1" dirty="0" smtClean="0"/>
                  <a:t>, </a:t>
                </a:r>
                <a:r>
                  <a:rPr lang="en-US" b="1" dirty="0" err="1" smtClean="0"/>
                  <a:t>Bz</a:t>
                </a:r>
                <a:r>
                  <a:rPr lang="en-US" b="1" dirty="0" smtClean="0"/>
                  <a:t>)</a:t>
                </a:r>
                <a:r>
                  <a:rPr lang="bg-BG" b="1" dirty="0" smtClean="0"/>
                  <a:t> </a:t>
                </a:r>
                <a:r>
                  <a:rPr lang="bg-BG" dirty="0"/>
                  <a:t>и </a:t>
                </a:r>
                <a:r>
                  <a:rPr lang="en-US" b="1" dirty="0"/>
                  <a:t>C </a:t>
                </a:r>
                <a:r>
                  <a:rPr lang="en-US" b="1" dirty="0" smtClean="0"/>
                  <a:t>(</a:t>
                </a:r>
                <a:r>
                  <a:rPr lang="en-US" b="1" dirty="0" err="1" smtClean="0"/>
                  <a:t>Cx</a:t>
                </a:r>
                <a:r>
                  <a:rPr lang="bg-BG" b="1" dirty="0" smtClean="0"/>
                  <a:t>, </a:t>
                </a:r>
                <a:r>
                  <a:rPr lang="en-US" b="1" dirty="0" smtClean="0"/>
                  <a:t>Cy</a:t>
                </a:r>
                <a:r>
                  <a:rPr lang="bg-BG" b="1" dirty="0" smtClean="0"/>
                  <a:t>, </a:t>
                </a:r>
                <a:r>
                  <a:rPr lang="en-US" b="1" dirty="0" err="1" smtClean="0"/>
                  <a:t>C</a:t>
                </a:r>
                <a:r>
                  <a:rPr lang="en-US" b="1" dirty="0" err="1"/>
                  <a:t>z</a:t>
                </a:r>
                <a:r>
                  <a:rPr lang="en-US" b="1" dirty="0" smtClean="0"/>
                  <a:t>)</a:t>
                </a:r>
                <a:r>
                  <a:rPr lang="bg-BG" dirty="0" smtClean="0"/>
                  <a:t> </a:t>
                </a:r>
                <a:r>
                  <a:rPr lang="bg-BG" dirty="0"/>
                  <a:t>изведете </a:t>
                </a:r>
                <a:r>
                  <a:rPr lang="bg-BG" dirty="0" smtClean="0"/>
                  <a:t>на екрана:</a:t>
                </a:r>
                <a:endParaRPr lang="bg-BG" dirty="0"/>
              </a:p>
              <a:p>
                <a:pPr lvl="2"/>
                <a:r>
                  <a:rPr lang="bg-BG" dirty="0"/>
                  <a:t>Координатите на векторите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и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</m:oMath>
                </a14:m>
                <a:endParaRPr lang="bg-BG" dirty="0" smtClean="0"/>
              </a:p>
              <a:p>
                <a:pPr lvl="2"/>
                <a:r>
                  <a:rPr lang="bg-BG" dirty="0" smtClean="0"/>
                  <a:t>Дължините </a:t>
                </a:r>
                <a:r>
                  <a:rPr lang="bg-BG" dirty="0"/>
                  <a:t>на векторите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и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bg-BG" dirty="0"/>
              </a:p>
              <a:p>
                <a:pPr lvl="2"/>
                <a:r>
                  <a:rPr lang="bg-BG" dirty="0"/>
                  <a:t>Скаларното произведение на векторите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 и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:endParaRPr lang="bg-B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3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5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950339"/>
            <a:ext cx="4389071" cy="283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950338"/>
            <a:ext cx="4389071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8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Точки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777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За предварително зададено </a:t>
            </a:r>
            <a:r>
              <a:rPr lang="en-US" dirty="0" smtClean="0"/>
              <a:t>n:</a:t>
            </a:r>
          </a:p>
          <a:p>
            <a:pPr lvl="2"/>
            <a:r>
              <a:rPr lang="bg-BG" dirty="0" smtClean="0"/>
              <a:t>Създайте </a:t>
            </a:r>
            <a:r>
              <a:rPr lang="bg-BG" dirty="0"/>
              <a:t>четири точки, които са върхове на квадрат със страна </a:t>
            </a:r>
            <a:r>
              <a:rPr lang="en-US" b="1" dirty="0"/>
              <a:t>n</a:t>
            </a:r>
            <a:r>
              <a:rPr lang="en-US" dirty="0"/>
              <a:t>, </a:t>
            </a:r>
            <a:r>
              <a:rPr lang="bg-BG" dirty="0"/>
              <a:t>лежащ в равнината </a:t>
            </a:r>
            <a:r>
              <a:rPr lang="bg-BG" dirty="0" err="1"/>
              <a:t>Оху</a:t>
            </a:r>
            <a:r>
              <a:rPr lang="bg-BG" dirty="0"/>
              <a:t> един, от </a:t>
            </a:r>
            <a:r>
              <a:rPr lang="bg-BG" dirty="0" smtClean="0"/>
              <a:t>върховете, на който </a:t>
            </a:r>
            <a:r>
              <a:rPr lang="bg-BG" dirty="0"/>
              <a:t>съвпада с точката </a:t>
            </a:r>
            <a:r>
              <a:rPr lang="bg-BG" b="1" dirty="0"/>
              <a:t>О</a:t>
            </a:r>
            <a:r>
              <a:rPr lang="bg-BG" dirty="0"/>
              <a:t> с координати (0, 0, </a:t>
            </a:r>
            <a:r>
              <a:rPr lang="bg-BG" dirty="0" smtClean="0"/>
              <a:t>0)</a:t>
            </a:r>
          </a:p>
          <a:p>
            <a:pPr lvl="2"/>
            <a:r>
              <a:rPr lang="bg-BG" dirty="0" smtClean="0"/>
              <a:t>Променете свойствата на точките, така че:</a:t>
            </a:r>
          </a:p>
          <a:p>
            <a:pPr lvl="2"/>
            <a:r>
              <a:rPr lang="bg-BG" dirty="0"/>
              <a:t>	</a:t>
            </a:r>
            <a:r>
              <a:rPr lang="bg-BG" dirty="0" smtClean="0"/>
              <a:t>те да са големи и сини</a:t>
            </a:r>
          </a:p>
          <a:p>
            <a:pPr lvl="2"/>
            <a:r>
              <a:rPr lang="bg-BG" dirty="0"/>
              <a:t>	</a:t>
            </a:r>
            <a:r>
              <a:rPr lang="bg-BG" dirty="0" smtClean="0"/>
              <a:t>те да са големи и със случаен цвят</a:t>
            </a:r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621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90" y="950339"/>
            <a:ext cx="4389069" cy="283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950338"/>
            <a:ext cx="4389071" cy="283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8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За предварително зададено </a:t>
            </a:r>
            <a:r>
              <a:rPr lang="en-US" dirty="0" smtClean="0"/>
              <a:t>n:</a:t>
            </a:r>
          </a:p>
          <a:p>
            <a:pPr lvl="2"/>
            <a:r>
              <a:rPr lang="bg-BG" dirty="0" smtClean="0"/>
              <a:t>Създайте </a:t>
            </a:r>
            <a:r>
              <a:rPr lang="bg-BG" dirty="0"/>
              <a:t>осем точки, които са върхове на куб със ръб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bg-BG" dirty="0" smtClean="0"/>
              <a:t>един </a:t>
            </a:r>
            <a:r>
              <a:rPr lang="bg-BG" dirty="0"/>
              <a:t>от </a:t>
            </a:r>
            <a:r>
              <a:rPr lang="bg-BG" dirty="0" smtClean="0"/>
              <a:t>върховете, </a:t>
            </a:r>
            <a:r>
              <a:rPr lang="bg-BG" dirty="0"/>
              <a:t>на който </a:t>
            </a:r>
            <a:r>
              <a:rPr lang="bg-BG" dirty="0" smtClean="0"/>
              <a:t>съвпада </a:t>
            </a:r>
            <a:r>
              <a:rPr lang="bg-BG" dirty="0"/>
              <a:t>с точката </a:t>
            </a:r>
            <a:r>
              <a:rPr lang="bg-BG" b="1" dirty="0"/>
              <a:t>О</a:t>
            </a:r>
            <a:r>
              <a:rPr lang="bg-BG" dirty="0"/>
              <a:t> с </a:t>
            </a:r>
            <a:r>
              <a:rPr lang="bg-BG" dirty="0" smtClean="0"/>
              <a:t>координати (0</a:t>
            </a:r>
            <a:r>
              <a:rPr lang="bg-BG" dirty="0"/>
              <a:t>, 0, </a:t>
            </a:r>
            <a:r>
              <a:rPr lang="bg-BG" dirty="0" smtClean="0"/>
              <a:t>0)</a:t>
            </a:r>
          </a:p>
          <a:p>
            <a:pPr lvl="2"/>
            <a:r>
              <a:rPr lang="bg-BG" dirty="0" smtClean="0"/>
              <a:t>При така зададеното условие задачата има ли единствено решение?</a:t>
            </a:r>
          </a:p>
          <a:p>
            <a:pPr lvl="2"/>
            <a:endParaRPr lang="bg-BG" dirty="0" smtClean="0"/>
          </a:p>
          <a:p>
            <a:pPr lvl="2"/>
            <a:r>
              <a:rPr lang="bg-BG" dirty="0" smtClean="0"/>
              <a:t>Създайте </a:t>
            </a:r>
            <a:r>
              <a:rPr lang="bg-BG" dirty="0"/>
              <a:t>осем точки, които са върхове на куб със ръб </a:t>
            </a:r>
            <a:r>
              <a:rPr lang="en-US" b="1" dirty="0"/>
              <a:t>n</a:t>
            </a:r>
            <a:r>
              <a:rPr lang="en-US" dirty="0"/>
              <a:t> </a:t>
            </a:r>
            <a:r>
              <a:rPr lang="bg-BG" dirty="0"/>
              <a:t>геометричният център, на които съвпада с точката </a:t>
            </a:r>
            <a:r>
              <a:rPr lang="bg-BG" b="1" dirty="0"/>
              <a:t>О</a:t>
            </a:r>
            <a:r>
              <a:rPr lang="bg-BG" dirty="0"/>
              <a:t> с координати (0, 0, 0</a:t>
            </a:r>
            <a:r>
              <a:rPr lang="bg-BG" dirty="0" smtClean="0"/>
              <a:t>)</a:t>
            </a:r>
          </a:p>
          <a:p>
            <a:pPr lvl="2"/>
            <a:r>
              <a:rPr lang="bg-BG" dirty="0"/>
              <a:t>При така зададеното условие задачата има ли единствено решение</a:t>
            </a:r>
            <a:r>
              <a:rPr lang="bg-BG" dirty="0" smtClean="0"/>
              <a:t>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572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90" y="950339"/>
            <a:ext cx="4389069" cy="28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950338"/>
            <a:ext cx="4389069" cy="283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23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За предварително зададено </a:t>
            </a:r>
            <a:r>
              <a:rPr lang="en-US" dirty="0" smtClean="0"/>
              <a:t>n</a:t>
            </a:r>
            <a:r>
              <a:rPr lang="bg-BG" dirty="0" smtClean="0"/>
              <a:t> и</a:t>
            </a:r>
            <a:r>
              <a:rPr lang="en-US" dirty="0" smtClean="0"/>
              <a:t> r </a:t>
            </a:r>
            <a:r>
              <a:rPr lang="bg-BG" dirty="0" smtClean="0"/>
              <a:t>създайте </a:t>
            </a:r>
            <a:r>
              <a:rPr lang="en-US" dirty="0" smtClean="0"/>
              <a:t>n </a:t>
            </a:r>
            <a:r>
              <a:rPr lang="bg-BG" dirty="0"/>
              <a:t>случайни </a:t>
            </a:r>
            <a:r>
              <a:rPr lang="bg-BG" dirty="0" smtClean="0"/>
              <a:t>точки:</a:t>
            </a:r>
          </a:p>
          <a:p>
            <a:pPr lvl="2"/>
            <a:r>
              <a:rPr lang="bg-BG" dirty="0" smtClean="0"/>
              <a:t>По окръжност </a:t>
            </a:r>
            <a:r>
              <a:rPr lang="bg-BG" dirty="0"/>
              <a:t>с радиус </a:t>
            </a:r>
            <a:r>
              <a:rPr lang="en-US" dirty="0"/>
              <a:t>r </a:t>
            </a:r>
            <a:r>
              <a:rPr lang="bg-BG" dirty="0"/>
              <a:t>и център точката О с координати (0, 0, </a:t>
            </a:r>
            <a:r>
              <a:rPr lang="bg-BG" dirty="0" smtClean="0"/>
              <a:t>0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bg-BG" dirty="0" smtClean="0"/>
              <a:t>По </a:t>
            </a:r>
            <a:r>
              <a:rPr lang="bg-BG" dirty="0"/>
              <a:t>окръжност с радиус </a:t>
            </a:r>
            <a:r>
              <a:rPr lang="en-US" dirty="0"/>
              <a:t>r </a:t>
            </a:r>
            <a:r>
              <a:rPr lang="bg-BG" dirty="0"/>
              <a:t>и център точка с </a:t>
            </a:r>
            <a:r>
              <a:rPr lang="bg-BG" dirty="0" smtClean="0"/>
              <a:t>координати (</a:t>
            </a:r>
            <a:r>
              <a:rPr lang="en-US" dirty="0"/>
              <a:t>x, y, z), </a:t>
            </a:r>
            <a:r>
              <a:rPr lang="bg-BG" dirty="0" smtClean="0"/>
              <a:t>където</a:t>
            </a:r>
            <a:r>
              <a:rPr lang="en-US" dirty="0" smtClean="0"/>
              <a:t> </a:t>
            </a:r>
            <a:r>
              <a:rPr lang="bg-BG" dirty="0"/>
              <a:t>х, у, </a:t>
            </a:r>
            <a:r>
              <a:rPr lang="en-US" dirty="0"/>
              <a:t>z </a:t>
            </a:r>
            <a:r>
              <a:rPr lang="bg-BG" dirty="0"/>
              <a:t>са предварително </a:t>
            </a:r>
            <a:r>
              <a:rPr lang="bg-BG" dirty="0" smtClean="0"/>
              <a:t>зададени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91" y="950339"/>
            <a:ext cx="4389067" cy="28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950338"/>
            <a:ext cx="4389069" cy="28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Координати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en-US" dirty="0" smtClean="0"/>
              <a:t>09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За предварително зададено </a:t>
            </a:r>
            <a:r>
              <a:rPr lang="en-US" dirty="0" smtClean="0"/>
              <a:t>n</a:t>
            </a:r>
            <a:r>
              <a:rPr lang="bg-BG" dirty="0"/>
              <a:t>,</a:t>
            </a:r>
            <a:r>
              <a:rPr lang="bg-BG" dirty="0" smtClean="0"/>
              <a:t> </a:t>
            </a:r>
            <a:r>
              <a:rPr lang="ru-RU" dirty="0"/>
              <a:t>r, х, у, z </a:t>
            </a:r>
            <a:r>
              <a:rPr lang="bg-BG" dirty="0" smtClean="0"/>
              <a:t>създайте </a:t>
            </a:r>
            <a:r>
              <a:rPr lang="en-US" dirty="0" smtClean="0"/>
              <a:t>n </a:t>
            </a:r>
            <a:r>
              <a:rPr lang="bg-BG" dirty="0" smtClean="0"/>
              <a:t>случайни точки:</a:t>
            </a:r>
          </a:p>
          <a:p>
            <a:pPr lvl="2"/>
            <a:r>
              <a:rPr lang="ru-RU" dirty="0" smtClean="0"/>
              <a:t>Разпределени </a:t>
            </a:r>
            <a:r>
              <a:rPr lang="ru-RU" dirty="0"/>
              <a:t>равномерно по окръжност с радиус r и център точка с координати (x, y, z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 smtClean="0"/>
              <a:t>Променете характеристиките на точките, </a:t>
            </a:r>
            <a:r>
              <a:rPr lang="ru-RU" dirty="0"/>
              <a:t>така че </a:t>
            </a:r>
            <a:r>
              <a:rPr lang="ru-RU" dirty="0" smtClean="0"/>
              <a:t>те да </a:t>
            </a:r>
            <a:r>
              <a:rPr lang="ru-RU" dirty="0"/>
              <a:t>са </a:t>
            </a:r>
            <a:r>
              <a:rPr lang="ru-RU" dirty="0" smtClean="0"/>
              <a:t>големи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bg-BG" dirty="0" smtClean="0"/>
              <a:t>половината да са червени, а другата половина черни на цвят</a:t>
            </a:r>
            <a:endParaRPr lang="en-US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8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91" y="950339"/>
            <a:ext cx="4389067" cy="28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0" y="950338"/>
            <a:ext cx="4389069" cy="283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1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За предварително зададено </a:t>
            </a:r>
            <a:r>
              <a:rPr lang="en-US" dirty="0" smtClean="0"/>
              <a:t>n</a:t>
            </a:r>
            <a:r>
              <a:rPr lang="bg-BG" dirty="0"/>
              <a:t>,</a:t>
            </a:r>
            <a:r>
              <a:rPr lang="bg-BG" dirty="0" smtClean="0"/>
              <a:t> </a:t>
            </a:r>
            <a:r>
              <a:rPr lang="ru-RU" dirty="0"/>
              <a:t>r, х, у, z </a:t>
            </a:r>
            <a:r>
              <a:rPr lang="bg-BG" dirty="0" smtClean="0"/>
              <a:t>създайте </a:t>
            </a:r>
            <a:r>
              <a:rPr lang="en-US" dirty="0" smtClean="0"/>
              <a:t>n </a:t>
            </a:r>
            <a:r>
              <a:rPr lang="bg-BG" dirty="0" smtClean="0"/>
              <a:t>случайни точки:</a:t>
            </a:r>
          </a:p>
          <a:p>
            <a:pPr lvl="2"/>
            <a:r>
              <a:rPr lang="ru-RU" dirty="0" smtClean="0"/>
              <a:t>По </a:t>
            </a:r>
            <a:r>
              <a:rPr lang="ru-RU" dirty="0"/>
              <a:t>повърхността на сфера с радиус r и център точка с координати (x, y, z</a:t>
            </a:r>
            <a:r>
              <a:rPr lang="ru-RU" dirty="0" smtClean="0"/>
              <a:t>), задайте точките </a:t>
            </a:r>
            <a:r>
              <a:rPr lang="ru-RU" dirty="0"/>
              <a:t>да са големи, кръгли и със случаен цвят</a:t>
            </a:r>
            <a:br>
              <a:rPr lang="ru-RU" dirty="0"/>
            </a:br>
            <a:r>
              <a:rPr lang="ru-RU" dirty="0" smtClean="0"/>
              <a:t>По </a:t>
            </a:r>
            <a:r>
              <a:rPr lang="ru-RU" dirty="0"/>
              <a:t>повърхността на полусфера </a:t>
            </a:r>
            <a:r>
              <a:rPr lang="ru-RU" dirty="0" smtClean="0"/>
              <a:t>с:</a:t>
            </a:r>
          </a:p>
          <a:p>
            <a:pPr lvl="2"/>
            <a:r>
              <a:rPr lang="ru-RU" dirty="0"/>
              <a:t>	</a:t>
            </a:r>
            <a:r>
              <a:rPr lang="ru-RU" dirty="0" smtClean="0"/>
              <a:t>отвора надолу</a:t>
            </a:r>
          </a:p>
          <a:p>
            <a:pPr lvl="2"/>
            <a:r>
              <a:rPr lang="ru-RU" dirty="0"/>
              <a:t>	</a:t>
            </a:r>
            <a:r>
              <a:rPr lang="ru-RU" dirty="0" smtClean="0"/>
              <a:t>отвора нагоре</a:t>
            </a:r>
          </a:p>
          <a:p>
            <a:pPr lvl="2"/>
            <a:r>
              <a:rPr lang="ru-RU" dirty="0"/>
              <a:t>	</a:t>
            </a:r>
            <a:r>
              <a:rPr lang="ru-RU" dirty="0" smtClean="0"/>
              <a:t>отвора </a:t>
            </a:r>
            <a:r>
              <a:rPr lang="ru-RU" dirty="0"/>
              <a:t>в страни</a:t>
            </a:r>
            <a:br>
              <a:rPr lang="ru-RU" dirty="0"/>
            </a:br>
            <a:r>
              <a:rPr lang="ru-RU" dirty="0" smtClean="0"/>
              <a:t>По </a:t>
            </a:r>
            <a:r>
              <a:rPr lang="ru-RU" dirty="0"/>
              <a:t>1/4 и 1/6 от повърхността на сфера</a:t>
            </a:r>
          </a:p>
        </p:txBody>
      </p:sp>
    </p:spTree>
    <p:extLst>
      <p:ext uri="{BB962C8B-B14F-4D97-AF65-F5344CB8AC3E}">
        <p14:creationId xmlns:p14="http://schemas.microsoft.com/office/powerpoint/2010/main" val="41565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256126"/>
            <a:ext cx="2834607" cy="18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4696" y="256126"/>
            <a:ext cx="2834607" cy="18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902" y="256126"/>
            <a:ext cx="2834607" cy="18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2366517"/>
            <a:ext cx="2834607" cy="18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4696" y="2366517"/>
            <a:ext cx="2834607" cy="18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902" y="2366517"/>
            <a:ext cx="2834607" cy="18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1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За две случайни точки </a:t>
            </a:r>
            <a:r>
              <a:rPr lang="en-US" dirty="0" smtClean="0"/>
              <a:t>A </a:t>
            </a:r>
            <a:r>
              <a:rPr lang="bg-BG" dirty="0" smtClean="0"/>
              <a:t>и </a:t>
            </a:r>
            <a:r>
              <a:rPr lang="en-US" dirty="0" smtClean="0"/>
              <a:t>B</a:t>
            </a:r>
            <a:r>
              <a:rPr lang="bg-BG" dirty="0" smtClean="0"/>
              <a:t>, които са с по-голям размер и син цвят и предварително зададено </a:t>
            </a:r>
            <a:r>
              <a:rPr lang="en-US" dirty="0" smtClean="0"/>
              <a:t>n</a:t>
            </a:r>
            <a:endParaRPr lang="bg-BG" dirty="0" smtClean="0"/>
          </a:p>
          <a:p>
            <a:pPr lvl="2"/>
            <a:r>
              <a:rPr lang="bg-BG" dirty="0" smtClean="0"/>
              <a:t>Постройте </a:t>
            </a:r>
            <a:r>
              <a:rPr lang="en-US" dirty="0" smtClean="0"/>
              <a:t>n</a:t>
            </a:r>
            <a:r>
              <a:rPr lang="bg-BG" dirty="0" smtClean="0"/>
              <a:t> на брой точки, които лежат между точките А и </a:t>
            </a:r>
            <a:r>
              <a:rPr lang="en-US" dirty="0" smtClean="0"/>
              <a:t>B</a:t>
            </a:r>
          </a:p>
          <a:p>
            <a:pPr lvl="2"/>
            <a:endParaRPr lang="bg-BG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2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0" cy="40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8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 smtClean="0"/>
              <a:t>Създайте две случайни точки </a:t>
            </a:r>
            <a:r>
              <a:rPr lang="en-US" dirty="0" smtClean="0"/>
              <a:t>A </a:t>
            </a:r>
            <a:r>
              <a:rPr lang="bg-BG" dirty="0" smtClean="0"/>
              <a:t>и </a:t>
            </a:r>
            <a:r>
              <a:rPr lang="en-US" dirty="0" smtClean="0"/>
              <a:t>B</a:t>
            </a:r>
            <a:r>
              <a:rPr lang="bg-BG" dirty="0" smtClean="0"/>
              <a:t>, за които</a:t>
            </a:r>
          </a:p>
          <a:p>
            <a:pPr lvl="2"/>
            <a:r>
              <a:rPr lang="bg-BG" dirty="0" smtClean="0"/>
              <a:t>Задайте да са с по-голям размер и син цвят</a:t>
            </a:r>
          </a:p>
          <a:p>
            <a:pPr lvl="2"/>
            <a:r>
              <a:rPr lang="bg-BG" dirty="0" smtClean="0"/>
              <a:t>Постройте точката С, която е среда на отсечката А</a:t>
            </a:r>
            <a:r>
              <a:rPr lang="en-US" dirty="0" smtClean="0"/>
              <a:t>B</a:t>
            </a:r>
            <a:r>
              <a:rPr lang="bg-BG" dirty="0" smtClean="0"/>
              <a:t>, има същият размер, но с червен цвят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6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4" y="250087"/>
            <a:ext cx="6321228" cy="40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6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Линия, лъч, отсечка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При предварително зададена дължина n и точка с координати (х, у, z) начертайте:</a:t>
            </a:r>
          </a:p>
          <a:p>
            <a:pPr lvl="2"/>
            <a:r>
              <a:rPr lang="ru-RU" dirty="0"/>
              <a:t>отсечка успоредна на оста Ох, с начало зададената точка и дължина n</a:t>
            </a:r>
          </a:p>
          <a:p>
            <a:pPr lvl="2"/>
            <a:r>
              <a:rPr lang="ru-RU" dirty="0"/>
              <a:t>лъч успореден на оста Оу, с начало зададената точка</a:t>
            </a:r>
          </a:p>
          <a:p>
            <a:pPr lvl="2"/>
            <a:r>
              <a:rPr lang="ru-RU" dirty="0"/>
              <a:t>права успоредна на оста Оz, която минава през зададената точка</a:t>
            </a:r>
          </a:p>
        </p:txBody>
      </p:sp>
    </p:spTree>
    <p:extLst>
      <p:ext uri="{BB962C8B-B14F-4D97-AF65-F5344CB8AC3E}">
        <p14:creationId xmlns:p14="http://schemas.microsoft.com/office/powerpoint/2010/main" val="17686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Дължина на вектор</a:t>
            </a:r>
          </a:p>
          <a:p>
            <a:pPr lvl="1"/>
            <a:r>
              <a:rPr lang="bg-BG" dirty="0" smtClean="0"/>
              <a:t>За </a:t>
            </a:r>
            <a:r>
              <a:rPr lang="bg-BG" dirty="0"/>
              <a:t>векторите </a:t>
            </a:r>
            <a:r>
              <a:rPr lang="en-US" b="1" dirty="0"/>
              <a:t>p [12, 8, -1]</a:t>
            </a:r>
            <a:r>
              <a:rPr lang="bg-BG" b="1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/>
              <a:t>q [</a:t>
            </a:r>
            <a:r>
              <a:rPr lang="bg-BG" b="1" dirty="0"/>
              <a:t>5, 3, 1</a:t>
            </a:r>
            <a:r>
              <a:rPr lang="en-US" b="1" dirty="0"/>
              <a:t>] </a:t>
            </a:r>
            <a:r>
              <a:rPr lang="bg-BG" dirty="0"/>
              <a:t>изведете</a:t>
            </a:r>
            <a:r>
              <a:rPr lang="bg-BG" dirty="0" smtClean="0"/>
              <a:t> в конзолата на браузъра:</a:t>
            </a:r>
          </a:p>
          <a:p>
            <a:pPr lvl="2"/>
            <a:r>
              <a:rPr lang="bg-BG" dirty="0" smtClean="0"/>
              <a:t>Сумата от дължините на векторите </a:t>
            </a:r>
            <a:r>
              <a:rPr lang="en-US" b="1" dirty="0"/>
              <a:t>p</a:t>
            </a:r>
            <a:r>
              <a:rPr lang="bg-BG" dirty="0" smtClean="0"/>
              <a:t> и </a:t>
            </a:r>
            <a:r>
              <a:rPr lang="en-US" b="1" dirty="0" smtClean="0"/>
              <a:t>q</a:t>
            </a:r>
            <a:endParaRPr lang="bg-BG" b="1" dirty="0" smtClean="0"/>
          </a:p>
          <a:p>
            <a:pPr lvl="2"/>
            <a:r>
              <a:rPr lang="bg-BG" dirty="0" smtClean="0"/>
              <a:t>Разликата от дължините </a:t>
            </a:r>
            <a:r>
              <a:rPr lang="bg-BG" dirty="0"/>
              <a:t>на векторите </a:t>
            </a:r>
            <a:r>
              <a:rPr lang="en-US" b="1" dirty="0"/>
              <a:t>p</a:t>
            </a:r>
            <a:r>
              <a:rPr lang="bg-BG" dirty="0"/>
              <a:t> и </a:t>
            </a:r>
            <a:r>
              <a:rPr lang="en-US" b="1" dirty="0" smtClean="0"/>
              <a:t>q</a:t>
            </a:r>
            <a:endParaRPr lang="bg-BG" dirty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4" y="250087"/>
            <a:ext cx="6321228" cy="408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46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зададени n,</a:t>
            </a:r>
            <a:r>
              <a:rPr lang="en-US" dirty="0" smtClean="0"/>
              <a:t> </a:t>
            </a:r>
            <a:r>
              <a:rPr lang="ru-RU" dirty="0" smtClean="0"/>
              <a:t>m и произволна точка с координати </a:t>
            </a:r>
            <a:r>
              <a:rPr lang="en-US" dirty="0"/>
              <a:t>(x, y, z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ru-RU" dirty="0" smtClean="0"/>
              <a:t>като </a:t>
            </a:r>
            <a:r>
              <a:rPr lang="ru-RU" dirty="0"/>
              <a:t>използвате отсечки начертайте правоъгълник </a:t>
            </a:r>
            <a:r>
              <a:rPr lang="ru-RU" dirty="0" smtClean="0"/>
              <a:t>с размер nxm лежащ в равнин</a:t>
            </a:r>
            <a:r>
              <a:rPr lang="bg-BG" dirty="0" smtClean="0"/>
              <a:t>а успоредна на равнината</a:t>
            </a:r>
            <a:r>
              <a:rPr lang="ru-RU" dirty="0" smtClean="0"/>
              <a:t> </a:t>
            </a:r>
            <a:r>
              <a:rPr lang="en-US" dirty="0" smtClean="0"/>
              <a:t>Oxy</a:t>
            </a:r>
            <a:r>
              <a:rPr lang="bg-BG" dirty="0" smtClean="0"/>
              <a:t>, един от върховете му съвпада с точката с координати </a:t>
            </a:r>
            <a:r>
              <a:rPr lang="en-US" dirty="0" smtClean="0"/>
              <a:t>(x, y, z),  </a:t>
            </a:r>
            <a:r>
              <a:rPr lang="ru-RU" dirty="0" smtClean="0"/>
              <a:t>за който:</a:t>
            </a:r>
          </a:p>
          <a:p>
            <a:pPr lvl="2"/>
            <a:r>
              <a:rPr lang="ru-RU" dirty="0" smtClean="0"/>
              <a:t>страните </a:t>
            </a:r>
            <a:r>
              <a:rPr lang="bg-BG" dirty="0" smtClean="0"/>
              <a:t>и диагоналите </a:t>
            </a:r>
            <a:r>
              <a:rPr lang="ru-RU" dirty="0" smtClean="0"/>
              <a:t>да </a:t>
            </a:r>
            <a:r>
              <a:rPr lang="ru-RU" dirty="0"/>
              <a:t>са </a:t>
            </a:r>
            <a:r>
              <a:rPr lang="ru-RU" dirty="0" smtClean="0"/>
              <a:t>сини </a:t>
            </a:r>
            <a:r>
              <a:rPr lang="ru-RU" dirty="0"/>
              <a:t>отсечки</a:t>
            </a:r>
          </a:p>
          <a:p>
            <a:pPr lvl="2"/>
            <a:r>
              <a:rPr lang="ru-RU" dirty="0"/>
              <a:t>върховете да са големи</a:t>
            </a:r>
            <a:r>
              <a:rPr lang="ru-RU" dirty="0" smtClean="0"/>
              <a:t>, </a:t>
            </a:r>
            <a:r>
              <a:rPr lang="ru-RU" dirty="0"/>
              <a:t>червени </a:t>
            </a:r>
            <a:r>
              <a:rPr lang="ru-RU" dirty="0" smtClean="0"/>
              <a:t>точки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93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4" y="250087"/>
            <a:ext cx="6321227" cy="408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4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зададени</a:t>
            </a:r>
            <a:r>
              <a:rPr lang="en-US" dirty="0" smtClean="0"/>
              <a:t> n, r,</a:t>
            </a:r>
            <a:r>
              <a:rPr lang="ru-RU" dirty="0" smtClean="0"/>
              <a:t> </a:t>
            </a:r>
            <a:r>
              <a:rPr lang="en-US" dirty="0" smtClean="0"/>
              <a:t>x, y, z, </a:t>
            </a:r>
            <a:r>
              <a:rPr lang="ru-RU" dirty="0" smtClean="0"/>
              <a:t>начертайте n </a:t>
            </a:r>
            <a:r>
              <a:rPr lang="ru-RU" dirty="0"/>
              <a:t>на брой случайни хорди в окръжност с </a:t>
            </a:r>
            <a:r>
              <a:rPr lang="ru-RU" dirty="0" smtClean="0"/>
              <a:t>радиус r и център точка с координати (</a:t>
            </a:r>
            <a:r>
              <a:rPr lang="en-US" dirty="0"/>
              <a:t>x, y, z</a:t>
            </a:r>
            <a:r>
              <a:rPr lang="ru-RU" dirty="0" smtClean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4" y="250087"/>
            <a:ext cx="6321227" cy="408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2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зададени</a:t>
            </a:r>
            <a:r>
              <a:rPr lang="en-US" dirty="0" smtClean="0"/>
              <a:t> </a:t>
            </a:r>
            <a:r>
              <a:rPr lang="en-US" b="1" dirty="0" smtClean="0"/>
              <a:t>n, r,</a:t>
            </a:r>
            <a:r>
              <a:rPr lang="ru-RU" b="1" dirty="0" smtClean="0"/>
              <a:t> </a:t>
            </a:r>
            <a:r>
              <a:rPr lang="en-US" b="1" dirty="0" smtClean="0"/>
              <a:t>x, y, z, </a:t>
            </a:r>
            <a:r>
              <a:rPr lang="ru-RU" dirty="0" smtClean="0"/>
              <a:t>начертайте </a:t>
            </a:r>
            <a:r>
              <a:rPr lang="ru-RU" b="1" dirty="0" smtClean="0"/>
              <a:t>n</a:t>
            </a:r>
            <a:r>
              <a:rPr lang="ru-RU" dirty="0" smtClean="0"/>
              <a:t> </a:t>
            </a:r>
            <a:r>
              <a:rPr lang="ru-RU" dirty="0"/>
              <a:t>на брой случайни хорди </a:t>
            </a:r>
            <a:r>
              <a:rPr lang="ru-RU" dirty="0" smtClean="0"/>
              <a:t>с една и съща дължина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окръжност с </a:t>
            </a:r>
            <a:r>
              <a:rPr lang="ru-RU" dirty="0" smtClean="0"/>
              <a:t>радиус </a:t>
            </a:r>
            <a:r>
              <a:rPr lang="ru-RU" b="1" dirty="0" smtClean="0"/>
              <a:t>r</a:t>
            </a:r>
            <a:r>
              <a:rPr lang="ru-RU" dirty="0" smtClean="0"/>
              <a:t> и център точка с координати </a:t>
            </a:r>
            <a:r>
              <a:rPr lang="ru-RU" b="1" dirty="0" smtClean="0"/>
              <a:t>(</a:t>
            </a:r>
            <a:r>
              <a:rPr lang="en-US" b="1" dirty="0"/>
              <a:t>x, y, z</a:t>
            </a:r>
            <a:r>
              <a:rPr lang="ru-RU" b="1" dirty="0" smtClean="0"/>
              <a:t>)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438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5" y="250087"/>
            <a:ext cx="6321225" cy="408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9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За предварително зададени</a:t>
            </a:r>
            <a:r>
              <a:rPr lang="en-US" dirty="0" smtClean="0"/>
              <a:t> </a:t>
            </a:r>
            <a:r>
              <a:rPr lang="en-US" b="1" dirty="0" smtClean="0"/>
              <a:t>n, r </a:t>
            </a:r>
            <a:r>
              <a:rPr lang="ru-RU" dirty="0" smtClean="0"/>
              <a:t>начертайте </a:t>
            </a:r>
            <a:r>
              <a:rPr lang="ru-RU" b="1" dirty="0" smtClean="0"/>
              <a:t>n</a:t>
            </a:r>
            <a:r>
              <a:rPr lang="ru-RU" dirty="0" smtClean="0"/>
              <a:t> </a:t>
            </a:r>
            <a:r>
              <a:rPr lang="ru-RU" dirty="0"/>
              <a:t>на брой </a:t>
            </a:r>
            <a:r>
              <a:rPr lang="bg-BG" dirty="0" smtClean="0"/>
              <a:t>отсечки </a:t>
            </a:r>
            <a:r>
              <a:rPr lang="ru-RU" dirty="0" smtClean="0"/>
              <a:t>с една и съща дължина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bg-BG" dirty="0" smtClean="0"/>
              <a:t>разположени по повърхността на цилиндър с радиус на основата </a:t>
            </a:r>
            <a:r>
              <a:rPr lang="en-US" b="1" dirty="0" smtClean="0"/>
              <a:t>r</a:t>
            </a:r>
            <a:r>
              <a:rPr lang="bg-BG" dirty="0" smtClean="0"/>
              <a:t> и център на една от основите му случайна точка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8373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5" y="250087"/>
            <a:ext cx="6321225" cy="408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3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За предварително зададени</a:t>
            </a:r>
            <a:r>
              <a:rPr lang="en-US" dirty="0"/>
              <a:t> </a:t>
            </a:r>
            <a:r>
              <a:rPr lang="en-US" b="1" dirty="0"/>
              <a:t>n, r </a:t>
            </a:r>
            <a:r>
              <a:rPr lang="ru-RU" dirty="0"/>
              <a:t>начертайте </a:t>
            </a:r>
            <a:r>
              <a:rPr lang="ru-RU" b="1" dirty="0"/>
              <a:t>n</a:t>
            </a:r>
            <a:r>
              <a:rPr lang="ru-RU" dirty="0"/>
              <a:t> на брой </a:t>
            </a:r>
            <a:r>
              <a:rPr lang="bg-BG" dirty="0"/>
              <a:t>отсечки </a:t>
            </a:r>
            <a:r>
              <a:rPr lang="ru-RU" dirty="0"/>
              <a:t>с една и съща дължина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разположени </a:t>
            </a:r>
            <a:r>
              <a:rPr lang="bg-BG" dirty="0" smtClean="0"/>
              <a:t>равномерно по </a:t>
            </a:r>
            <a:r>
              <a:rPr lang="bg-BG" dirty="0"/>
              <a:t>повърхността на цилиндър с радиус на основата </a:t>
            </a:r>
            <a:r>
              <a:rPr lang="en-US" b="1" dirty="0"/>
              <a:t>r</a:t>
            </a:r>
            <a:r>
              <a:rPr lang="bg-BG" dirty="0"/>
              <a:t> и център на една от основите му случайна точка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228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1" cy="40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1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5" y="250087"/>
            <a:ext cx="6321224" cy="408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87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Дължина на вектор</a:t>
            </a:r>
          </a:p>
          <a:p>
            <a:pPr lvl="1"/>
            <a:r>
              <a:rPr lang="bg-BG" dirty="0" smtClean="0"/>
              <a:t>Модифицирайте задача 01, така че за предварително зададени координати </a:t>
            </a:r>
            <a:r>
              <a:rPr lang="en-US" b="1" dirty="0" err="1" smtClean="0"/>
              <a:t>xp</a:t>
            </a:r>
            <a:r>
              <a:rPr lang="en-US" b="1" dirty="0"/>
              <a:t>, </a:t>
            </a:r>
            <a:r>
              <a:rPr lang="en-US" b="1" dirty="0" err="1"/>
              <a:t>yp</a:t>
            </a:r>
            <a:r>
              <a:rPr lang="en-US" b="1" dirty="0"/>
              <a:t>, </a:t>
            </a:r>
            <a:r>
              <a:rPr lang="en-US" b="1" dirty="0" err="1"/>
              <a:t>zp</a:t>
            </a:r>
            <a:r>
              <a:rPr lang="en-US" b="1" dirty="0"/>
              <a:t> </a:t>
            </a:r>
            <a:r>
              <a:rPr lang="bg-BG" b="1" dirty="0" smtClean="0"/>
              <a:t> </a:t>
            </a:r>
            <a:r>
              <a:rPr lang="bg-BG" dirty="0" smtClean="0"/>
              <a:t>и</a:t>
            </a:r>
            <a:r>
              <a:rPr lang="bg-BG" b="1" dirty="0" smtClean="0"/>
              <a:t> </a:t>
            </a:r>
            <a:r>
              <a:rPr lang="en-US" b="1" dirty="0" err="1" smtClean="0"/>
              <a:t>xq</a:t>
            </a:r>
            <a:r>
              <a:rPr lang="bg-BG" b="1" dirty="0" smtClean="0"/>
              <a:t>, </a:t>
            </a:r>
            <a:r>
              <a:rPr lang="en-US" b="1" dirty="0" err="1" smtClean="0"/>
              <a:t>yq</a:t>
            </a:r>
            <a:r>
              <a:rPr lang="bg-BG" b="1" dirty="0" smtClean="0"/>
              <a:t>, </a:t>
            </a:r>
            <a:r>
              <a:rPr lang="en-US" b="1" dirty="0" err="1" smtClean="0"/>
              <a:t>zq</a:t>
            </a:r>
            <a:r>
              <a:rPr lang="bg-BG" dirty="0" smtClean="0"/>
              <a:t>, на векторите </a:t>
            </a:r>
            <a:r>
              <a:rPr lang="en-US" b="1" dirty="0"/>
              <a:t>p [</a:t>
            </a:r>
            <a:r>
              <a:rPr lang="en-US" b="1" dirty="0" err="1"/>
              <a:t>xp</a:t>
            </a:r>
            <a:r>
              <a:rPr lang="en-US" b="1" dirty="0"/>
              <a:t>, </a:t>
            </a:r>
            <a:r>
              <a:rPr lang="en-US" b="1" dirty="0" err="1"/>
              <a:t>yp</a:t>
            </a:r>
            <a:r>
              <a:rPr lang="en-US" b="1" dirty="0"/>
              <a:t>, </a:t>
            </a:r>
            <a:r>
              <a:rPr lang="en-US" b="1" dirty="0" err="1"/>
              <a:t>zp</a:t>
            </a:r>
            <a:r>
              <a:rPr lang="en-US" b="1" dirty="0"/>
              <a:t>]</a:t>
            </a:r>
            <a:r>
              <a:rPr lang="bg-BG" b="1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/>
              <a:t>q [</a:t>
            </a:r>
            <a:r>
              <a:rPr lang="en-US" b="1" dirty="0" err="1"/>
              <a:t>xq</a:t>
            </a:r>
            <a:r>
              <a:rPr lang="bg-BG" b="1" dirty="0"/>
              <a:t>, </a:t>
            </a:r>
            <a:r>
              <a:rPr lang="en-US" b="1" dirty="0" err="1"/>
              <a:t>yq</a:t>
            </a:r>
            <a:r>
              <a:rPr lang="bg-BG" b="1" dirty="0"/>
              <a:t>, </a:t>
            </a:r>
            <a:r>
              <a:rPr lang="en-US" b="1" dirty="0" err="1"/>
              <a:t>zq</a:t>
            </a:r>
            <a:r>
              <a:rPr lang="en-US" b="1" dirty="0"/>
              <a:t>]</a:t>
            </a:r>
            <a:r>
              <a:rPr lang="bg-BG" dirty="0"/>
              <a:t>,  </a:t>
            </a:r>
            <a:r>
              <a:rPr lang="bg-BG" dirty="0" smtClean="0"/>
              <a:t>изведете на екрана:</a:t>
            </a:r>
            <a:endParaRPr lang="bg-BG" dirty="0"/>
          </a:p>
          <a:p>
            <a:pPr lvl="2"/>
            <a:r>
              <a:rPr lang="bg-BG" dirty="0" smtClean="0"/>
              <a:t>Сумата </a:t>
            </a:r>
            <a:r>
              <a:rPr lang="bg-BG" dirty="0"/>
              <a:t>от дължините на векторите </a:t>
            </a:r>
            <a:r>
              <a:rPr lang="en-US" b="1" dirty="0"/>
              <a:t>p</a:t>
            </a:r>
            <a:r>
              <a:rPr lang="bg-BG" dirty="0"/>
              <a:t> и </a:t>
            </a:r>
            <a:r>
              <a:rPr lang="en-US" b="1" dirty="0"/>
              <a:t>q</a:t>
            </a:r>
            <a:endParaRPr lang="bg-BG" b="1" dirty="0"/>
          </a:p>
          <a:p>
            <a:pPr lvl="2"/>
            <a:r>
              <a:rPr lang="bg-BG" dirty="0"/>
              <a:t>Разликата от дължините на векторите </a:t>
            </a:r>
            <a:r>
              <a:rPr lang="en-US" b="1" dirty="0"/>
              <a:t>p</a:t>
            </a:r>
            <a:r>
              <a:rPr lang="bg-BG" dirty="0"/>
              <a:t> и </a:t>
            </a:r>
            <a:r>
              <a:rPr lang="en-US" b="1" dirty="0"/>
              <a:t>q</a:t>
            </a:r>
            <a:endParaRPr lang="bg-BG" b="1" dirty="0"/>
          </a:p>
          <a:p>
            <a:pPr lvl="1"/>
            <a:endParaRPr lang="bg-BG" dirty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8167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0" cy="40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Дължина на вектор</a:t>
            </a:r>
          </a:p>
          <a:p>
            <a:pPr lvl="1"/>
            <a:r>
              <a:rPr lang="bg-BG" dirty="0" smtClean="0"/>
              <a:t>Модифицирайте задача 02, така че координати </a:t>
            </a:r>
            <a:r>
              <a:rPr lang="en-US" b="1" dirty="0" err="1" smtClean="0"/>
              <a:t>xp</a:t>
            </a:r>
            <a:r>
              <a:rPr lang="en-US" b="1" dirty="0"/>
              <a:t>, </a:t>
            </a:r>
            <a:r>
              <a:rPr lang="en-US" b="1" dirty="0" err="1"/>
              <a:t>yp</a:t>
            </a:r>
            <a:r>
              <a:rPr lang="en-US" b="1" dirty="0"/>
              <a:t>, </a:t>
            </a:r>
            <a:r>
              <a:rPr lang="en-US" b="1" dirty="0" err="1"/>
              <a:t>zp</a:t>
            </a:r>
            <a:r>
              <a:rPr lang="en-US" b="1" dirty="0"/>
              <a:t> </a:t>
            </a:r>
            <a:r>
              <a:rPr lang="bg-BG" b="1" dirty="0" smtClean="0"/>
              <a:t> </a:t>
            </a:r>
            <a:r>
              <a:rPr lang="bg-BG" dirty="0" smtClean="0"/>
              <a:t>и</a:t>
            </a:r>
            <a:r>
              <a:rPr lang="bg-BG" b="1" dirty="0" smtClean="0"/>
              <a:t> </a:t>
            </a:r>
            <a:r>
              <a:rPr lang="en-US" b="1" dirty="0" err="1" smtClean="0"/>
              <a:t>xq</a:t>
            </a:r>
            <a:r>
              <a:rPr lang="bg-BG" b="1" dirty="0" smtClean="0"/>
              <a:t>, </a:t>
            </a:r>
            <a:r>
              <a:rPr lang="en-US" b="1" dirty="0" err="1" smtClean="0"/>
              <a:t>yq</a:t>
            </a:r>
            <a:r>
              <a:rPr lang="bg-BG" b="1" dirty="0" smtClean="0"/>
              <a:t>, </a:t>
            </a:r>
            <a:r>
              <a:rPr lang="en-US" b="1" dirty="0" err="1" smtClean="0"/>
              <a:t>zq</a:t>
            </a:r>
            <a:r>
              <a:rPr lang="bg-BG" dirty="0" smtClean="0"/>
              <a:t>, на векторите </a:t>
            </a:r>
            <a:r>
              <a:rPr lang="en-US" b="1" dirty="0"/>
              <a:t>p [</a:t>
            </a:r>
            <a:r>
              <a:rPr lang="en-US" b="1" dirty="0" err="1"/>
              <a:t>xp</a:t>
            </a:r>
            <a:r>
              <a:rPr lang="en-US" b="1" dirty="0"/>
              <a:t>, </a:t>
            </a:r>
            <a:r>
              <a:rPr lang="en-US" b="1" dirty="0" err="1"/>
              <a:t>yp</a:t>
            </a:r>
            <a:r>
              <a:rPr lang="en-US" b="1" dirty="0"/>
              <a:t>, </a:t>
            </a:r>
            <a:r>
              <a:rPr lang="en-US" b="1" dirty="0" err="1"/>
              <a:t>zp</a:t>
            </a:r>
            <a:r>
              <a:rPr lang="en-US" b="1" dirty="0"/>
              <a:t>]</a:t>
            </a:r>
            <a:r>
              <a:rPr lang="bg-BG" b="1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/>
              <a:t>q [</a:t>
            </a:r>
            <a:r>
              <a:rPr lang="en-US" b="1" dirty="0" err="1"/>
              <a:t>xq</a:t>
            </a:r>
            <a:r>
              <a:rPr lang="bg-BG" b="1" dirty="0"/>
              <a:t>, </a:t>
            </a:r>
            <a:r>
              <a:rPr lang="en-US" b="1" dirty="0" err="1"/>
              <a:t>yq</a:t>
            </a:r>
            <a:r>
              <a:rPr lang="bg-BG" b="1" dirty="0"/>
              <a:t>, </a:t>
            </a:r>
            <a:r>
              <a:rPr lang="en-US" b="1" dirty="0" err="1"/>
              <a:t>zq</a:t>
            </a:r>
            <a:r>
              <a:rPr lang="en-US" b="1" dirty="0"/>
              <a:t>]</a:t>
            </a:r>
            <a:r>
              <a:rPr lang="bg-BG" dirty="0"/>
              <a:t>,  </a:t>
            </a:r>
            <a:r>
              <a:rPr lang="bg-BG" dirty="0" smtClean="0"/>
              <a:t>да се задават от потребителя и на екрана да се </a:t>
            </a:r>
            <a:r>
              <a:rPr lang="bg-BG" dirty="0" err="1" smtClean="0"/>
              <a:t>изведждат</a:t>
            </a:r>
            <a:r>
              <a:rPr lang="bg-BG" dirty="0" smtClean="0"/>
              <a:t>:</a:t>
            </a:r>
            <a:endParaRPr lang="bg-BG" dirty="0"/>
          </a:p>
          <a:p>
            <a:pPr lvl="2"/>
            <a:r>
              <a:rPr lang="bg-BG" dirty="0" smtClean="0"/>
              <a:t>Сумата </a:t>
            </a:r>
            <a:r>
              <a:rPr lang="bg-BG" dirty="0"/>
              <a:t>от дължините на векторите </a:t>
            </a:r>
            <a:r>
              <a:rPr lang="en-US" b="1" dirty="0"/>
              <a:t>p</a:t>
            </a:r>
            <a:r>
              <a:rPr lang="bg-BG" dirty="0"/>
              <a:t> и </a:t>
            </a:r>
            <a:r>
              <a:rPr lang="en-US" b="1" dirty="0"/>
              <a:t>q</a:t>
            </a:r>
            <a:endParaRPr lang="bg-BG" b="1" dirty="0"/>
          </a:p>
          <a:p>
            <a:pPr lvl="2"/>
            <a:r>
              <a:rPr lang="bg-BG" dirty="0"/>
              <a:t>Разликата от дължините на векторите </a:t>
            </a:r>
            <a:r>
              <a:rPr lang="en-US" b="1" dirty="0"/>
              <a:t>p</a:t>
            </a:r>
            <a:r>
              <a:rPr lang="bg-BG" dirty="0"/>
              <a:t> и </a:t>
            </a:r>
            <a:r>
              <a:rPr lang="en-US" b="1" dirty="0"/>
              <a:t>q</a:t>
            </a:r>
            <a:endParaRPr lang="bg-BG" b="1" dirty="0"/>
          </a:p>
          <a:p>
            <a:pPr lvl="1"/>
            <a:endParaRPr lang="bg-BG" dirty="0"/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1968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89" y="950339"/>
            <a:ext cx="4389071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39" y="950338"/>
            <a:ext cx="4389072" cy="2836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33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4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 smtClean="0"/>
                  <a:t>Вектор между точки</a:t>
                </a:r>
                <a:endParaRPr lang="bg-BG" dirty="0"/>
              </a:p>
              <a:p>
                <a:pPr lvl="1"/>
                <a:r>
                  <a:rPr lang="bg-BG" dirty="0" smtClean="0"/>
                  <a:t>За точките </a:t>
                </a:r>
                <a:r>
                  <a:rPr lang="en-US" b="1" dirty="0" smtClean="0"/>
                  <a:t>A (</a:t>
                </a:r>
                <a:r>
                  <a:rPr lang="bg-BG" b="1" dirty="0" smtClean="0"/>
                  <a:t>3, -5, 1</a:t>
                </a:r>
                <a:r>
                  <a:rPr lang="en-US" b="1" dirty="0" smtClean="0"/>
                  <a:t>)</a:t>
                </a:r>
                <a:r>
                  <a:rPr lang="bg-BG" dirty="0"/>
                  <a:t>,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B (</a:t>
                </a:r>
                <a:r>
                  <a:rPr lang="bg-BG" b="1" dirty="0" smtClean="0"/>
                  <a:t>-2, 4, 7</a:t>
                </a:r>
                <a:r>
                  <a:rPr lang="en-US" b="1" dirty="0" smtClean="0"/>
                  <a:t>)</a:t>
                </a:r>
                <a:r>
                  <a:rPr lang="bg-BG" b="1" dirty="0"/>
                  <a:t> </a:t>
                </a:r>
                <a:r>
                  <a:rPr lang="bg-BG" dirty="0"/>
                  <a:t>и</a:t>
                </a:r>
                <a:r>
                  <a:rPr lang="bg-BG" dirty="0" smtClean="0"/>
                  <a:t> </a:t>
                </a:r>
                <a:r>
                  <a:rPr lang="en-US" b="1" dirty="0" smtClean="0"/>
                  <a:t>C (</a:t>
                </a:r>
                <a:r>
                  <a:rPr lang="bg-BG" b="1" dirty="0" smtClean="0"/>
                  <a:t>6, -4, 0</a:t>
                </a:r>
                <a:r>
                  <a:rPr lang="en-US" b="1" dirty="0" smtClean="0"/>
                  <a:t>)</a:t>
                </a:r>
                <a:r>
                  <a:rPr lang="bg-BG" dirty="0" smtClean="0"/>
                  <a:t> изведете </a:t>
                </a:r>
                <a:r>
                  <a:rPr lang="bg-BG" dirty="0"/>
                  <a:t>в конзолата на браузъра :</a:t>
                </a:r>
              </a:p>
              <a:p>
                <a:pPr lvl="2"/>
                <a:r>
                  <a:rPr lang="bg-BG" dirty="0" smtClean="0"/>
                  <a:t>Координатите на векторите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bg-BG" i="1">
                        <a:latin typeface="Cambria Math" panose="02040503050406030204" pitchFamily="18" charset="0"/>
                      </a:rPr>
                      <m:t>и </m:t>
                    </m:r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2"/>
                <a:r>
                  <a:rPr lang="bg-BG" dirty="0" smtClean="0"/>
                  <a:t>Дължините на векторите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bg-BG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bg-BG" b="0" i="1" smtClean="0">
                        <a:latin typeface="Cambria Math" panose="02040503050406030204" pitchFamily="18" charset="0"/>
                      </a:rPr>
                      <m:t>и </m:t>
                    </m:r>
                    <m:acc>
                      <m:accPr>
                        <m:chr m:val="⃗"/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  <m:r>
                      <a:rPr lang="bg-BG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bg-BG" dirty="0"/>
              </a:p>
              <a:p>
                <a:pPr lvl="2"/>
                <a:r>
                  <a:rPr lang="bg-BG" dirty="0" smtClean="0"/>
                  <a:t>Скаларното произведение на векторите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</m:acc>
                    <m:r>
                      <a:rPr lang="bg-BG" b="0" i="1" smtClean="0">
                        <a:latin typeface="Cambria Math" panose="02040503050406030204" pitchFamily="18" charset="0"/>
                      </a:rPr>
                      <m:t> и </m:t>
                    </m:r>
                    <m:acc>
                      <m:accPr>
                        <m:chr m:val="⃗"/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2"/>
                <a:endParaRPr lang="bg-BG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43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14259</TotalTime>
  <Words>1018</Words>
  <Application>Microsoft Office PowerPoint</Application>
  <PresentationFormat>On-screen Show (16:9)</PresentationFormat>
  <Paragraphs>85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 Math</vt:lpstr>
      <vt:lpstr>Candara</vt:lpstr>
      <vt:lpstr>Gill Sans MT</vt:lpstr>
      <vt:lpstr>Wingdings</vt:lpstr>
      <vt:lpstr>Wingdings 3</vt:lpstr>
      <vt:lpstr>Origin</vt:lpstr>
      <vt:lpstr>Упражнение към тема №9</vt:lpstr>
      <vt:lpstr>Координати</vt:lpstr>
      <vt:lpstr>Задача №01</vt:lpstr>
      <vt:lpstr>PowerPoint Presentation</vt:lpstr>
      <vt:lpstr>Задача №02</vt:lpstr>
      <vt:lpstr>PowerPoint Presentation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Точки</vt:lpstr>
      <vt:lpstr>Задача №06</vt:lpstr>
      <vt:lpstr>PowerPoint Presentation</vt:lpstr>
      <vt:lpstr>Задача №07</vt:lpstr>
      <vt:lpstr>PowerPoint Presentation</vt:lpstr>
      <vt:lpstr>Задача №08</vt:lpstr>
      <vt:lpstr>PowerPoint Presentation</vt:lpstr>
      <vt:lpstr>Задача №09</vt:lpstr>
      <vt:lpstr>PowerPoint Presentation</vt:lpstr>
      <vt:lpstr>Задача №10</vt:lpstr>
      <vt:lpstr>PowerPoint Presentation</vt:lpstr>
      <vt:lpstr>Задача №11</vt:lpstr>
      <vt:lpstr>PowerPoint Presentation</vt:lpstr>
      <vt:lpstr>Задача №12</vt:lpstr>
      <vt:lpstr>PowerPoint Presentation</vt:lpstr>
      <vt:lpstr>Линия, лъч, отсечка</vt:lpstr>
      <vt:lpstr>Задача №13</vt:lpstr>
      <vt:lpstr>PowerPoint Presentation</vt:lpstr>
      <vt:lpstr>Задача №14</vt:lpstr>
      <vt:lpstr>PowerPoint Presentation</vt:lpstr>
      <vt:lpstr>Задача №15</vt:lpstr>
      <vt:lpstr>PowerPoint Presentation</vt:lpstr>
      <vt:lpstr>Задача №16</vt:lpstr>
      <vt:lpstr>PowerPoint Presentation</vt:lpstr>
      <vt:lpstr>Задача №17</vt:lpstr>
      <vt:lpstr>PowerPoint Presentation</vt:lpstr>
      <vt:lpstr>Задача №18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774</cp:revision>
  <dcterms:created xsi:type="dcterms:W3CDTF">2015-02-10T15:00:35Z</dcterms:created>
  <dcterms:modified xsi:type="dcterms:W3CDTF">2015-11-17T18:53:13Z</dcterms:modified>
</cp:coreProperties>
</file>