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654" r:id="rId5"/>
    <p:sldId id="655" r:id="rId6"/>
    <p:sldId id="656" r:id="rId7"/>
    <p:sldId id="657" r:id="rId8"/>
    <p:sldId id="658" r:id="rId9"/>
    <p:sldId id="663" r:id="rId10"/>
    <p:sldId id="664" r:id="rId11"/>
    <p:sldId id="666" r:id="rId12"/>
    <p:sldId id="659" r:id="rId13"/>
    <p:sldId id="660" r:id="rId14"/>
    <p:sldId id="661" r:id="rId15"/>
    <p:sldId id="662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2" r:id="rId32"/>
    <p:sldId id="683" r:id="rId33"/>
    <p:sldId id="684" r:id="rId34"/>
    <p:sldId id="685" r:id="rId35"/>
    <p:sldId id="686" r:id="rId36"/>
    <p:sldId id="687" r:id="rId37"/>
    <p:sldId id="688" r:id="rId38"/>
    <p:sldId id="689" r:id="rId39"/>
    <p:sldId id="690" r:id="rId40"/>
    <p:sldId id="691" r:id="rId41"/>
    <p:sldId id="693" r:id="rId42"/>
    <p:sldId id="694" r:id="rId43"/>
    <p:sldId id="695" r:id="rId44"/>
    <p:sldId id="696" r:id="rId45"/>
    <p:sldId id="697" r:id="rId46"/>
    <p:sldId id="698" r:id="rId47"/>
    <p:sldId id="699" r:id="rId48"/>
    <p:sldId id="318" r:id="rId49"/>
    <p:sldId id="492" r:id="rId50"/>
    <p:sldId id="665" r:id="rId51"/>
    <p:sldId id="692" r:id="rId52"/>
    <p:sldId id="261" r:id="rId53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0000"/>
    <a:srgbClr val="AAB0C8"/>
    <a:srgbClr val="727CA3"/>
    <a:srgbClr val="D39FA0"/>
    <a:srgbClr val="8B8B9D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>
        <p:scale>
          <a:sx n="100" d="100"/>
          <a:sy n="100" d="100"/>
        </p:scale>
        <p:origin x="-432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7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301%20Animation%20cycle/Example-1301%20Animation%20cycle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302%20Motion%20along%20X/Example-1302%20Motion%20along%20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303%20Motion%20along%20Z/Example-1303%20Motion%20along%20Z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304%20Wrong%20sequential%20motions/Example-1304%20Wrong%20sequential%20motions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305%20Merged%20sequential%20motions/Example-1305%20Merged%20sequential%20motion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306%20Separated%20sequential%20motions/Example-1306%20Separated%20sequential%20motions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1307%20Vector%20motion/Example-1307%20Vector%20motion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308%20Along%20a%20ring/Example-1308%20Along%20a%20ring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309%20Linear%20combination/Example-1309%20Linear%20combination.html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-1310%20Tennis/Example-1310%20Tennis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Анимация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noProof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 за цикъл</a:t>
            </a:r>
          </a:p>
          <a:p>
            <a:pPr lvl="1"/>
            <a:r>
              <a:rPr lang="bg-BG" dirty="0" smtClean="0"/>
              <a:t>Показва изминалото време от началото на програмата – записано в променлива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Suica.time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Показва изминалото време от </a:t>
            </a:r>
            <a:r>
              <a:rPr lang="bg-BG" dirty="0" smtClean="0"/>
              <a:t>предходния кадър – </a:t>
            </a:r>
            <a:r>
              <a:rPr lang="bg-BG" dirty="0"/>
              <a:t>записано в променлива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Suica.dTime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Функцията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toFixed</a:t>
            </a:r>
            <a:r>
              <a:rPr lang="en-US" dirty="0" smtClean="0"/>
              <a:t> </a:t>
            </a:r>
            <a:r>
              <a:rPr lang="bg-BG" dirty="0" smtClean="0"/>
              <a:t>закръгля дробните числа до съответния брой цифри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3028945"/>
            <a:ext cx="7589438" cy="1920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document.getElementById</a:t>
            </a:r>
            <a:r>
              <a:rPr lang="en-GB" dirty="0"/>
              <a:t>('t').</a:t>
            </a:r>
            <a:r>
              <a:rPr lang="en-GB" dirty="0" err="1"/>
              <a:t>innerHTML</a:t>
            </a:r>
            <a:r>
              <a:rPr lang="en-GB" dirty="0"/>
              <a:t> </a:t>
            </a:r>
            <a:r>
              <a:rPr lang="en-GB" dirty="0" smtClean="0"/>
              <a:t>= '</a:t>
            </a:r>
            <a:r>
              <a:rPr lang="bg-BG" dirty="0"/>
              <a:t>Време: </a:t>
            </a:r>
            <a:r>
              <a:rPr lang="bg-BG" dirty="0" smtClean="0"/>
              <a:t>'+</a:t>
            </a: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Suica.time.toFixed</a:t>
            </a:r>
            <a:r>
              <a:rPr lang="en-GB" dirty="0" smtClean="0"/>
              <a:t>(1</a:t>
            </a:r>
            <a:r>
              <a:rPr lang="en-GB" dirty="0"/>
              <a:t>)+' </a:t>
            </a:r>
            <a:r>
              <a:rPr lang="bg-BG" dirty="0"/>
              <a:t>сек | </a:t>
            </a:r>
            <a:r>
              <a:rPr lang="el-GR" dirty="0"/>
              <a:t>Δ</a:t>
            </a:r>
            <a:r>
              <a:rPr lang="bg-BG" dirty="0"/>
              <a:t>Време: </a:t>
            </a:r>
            <a:r>
              <a:rPr lang="bg-BG" dirty="0" smtClean="0"/>
              <a:t>'</a:t>
            </a:r>
            <a:r>
              <a:rPr lang="en-US" dirty="0" smtClean="0"/>
              <a:t>+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	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Suica.dTime.toFixed</a:t>
            </a:r>
            <a:r>
              <a:rPr lang="en-GB" dirty="0" smtClean="0"/>
              <a:t>(3</a:t>
            </a:r>
            <a:r>
              <a:rPr lang="en-GB" dirty="0"/>
              <a:t>)+' </a:t>
            </a:r>
            <a:r>
              <a:rPr lang="bg-BG" dirty="0" smtClean="0"/>
              <a:t>сек</a:t>
            </a:r>
            <a:r>
              <a:rPr lang="en-GB" dirty="0" smtClean="0"/>
              <a:t>';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95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28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Линейно движение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11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Линейно движение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Различна интерпретация</a:t>
            </a:r>
          </a:p>
          <a:p>
            <a:pPr lvl="1"/>
            <a:r>
              <a:rPr lang="bg-BG" dirty="0" smtClean="0"/>
              <a:t>Геометрична – движение по права линия</a:t>
            </a:r>
          </a:p>
          <a:p>
            <a:pPr lvl="1"/>
            <a:r>
              <a:rPr lang="bg-BG" dirty="0" smtClean="0"/>
              <a:t>Параметрична – движение, описвано с един параметър</a:t>
            </a:r>
          </a:p>
          <a:p>
            <a:pPr lvl="1"/>
            <a:r>
              <a:rPr lang="bg-BG" dirty="0" smtClean="0"/>
              <a:t>Физична – движение, зависещо линейно от времето</a:t>
            </a:r>
          </a:p>
          <a:p>
            <a:r>
              <a:rPr lang="bg-BG" dirty="0" smtClean="0"/>
              <a:t>Коя интерпретация се ползва</a:t>
            </a:r>
          </a:p>
          <a:p>
            <a:pPr lvl="1"/>
            <a:r>
              <a:rPr lang="bg-BG" dirty="0" smtClean="0"/>
              <a:t>Зависи от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162596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 начало</a:t>
            </a:r>
          </a:p>
          <a:p>
            <a:pPr lvl="1"/>
            <a:r>
              <a:rPr lang="bg-BG" dirty="0" smtClean="0"/>
              <a:t>Праволинейно и равномерно движение</a:t>
            </a:r>
          </a:p>
          <a:p>
            <a:pPr lvl="1"/>
            <a:r>
              <a:rPr lang="bg-BG" dirty="0" smtClean="0"/>
              <a:t>Движение с константна скорост по права линия, описвано с един параметър – времето</a:t>
            </a:r>
          </a:p>
          <a:p>
            <a:r>
              <a:rPr lang="bg-BG" altLang="bg-BG" dirty="0"/>
              <a:t>Реализации</a:t>
            </a:r>
          </a:p>
          <a:p>
            <a:pPr lvl="1"/>
            <a:r>
              <a:rPr lang="bg-BG" altLang="bg-BG" dirty="0"/>
              <a:t>Чрез вектор на </a:t>
            </a:r>
            <a:r>
              <a:rPr lang="bg-BG" altLang="bg-BG" dirty="0" smtClean="0"/>
              <a:t>скоростта</a:t>
            </a:r>
            <a:endParaRPr lang="bg-BG" altLang="bg-BG" dirty="0"/>
          </a:p>
          <a:p>
            <a:pPr lvl="1"/>
            <a:r>
              <a:rPr lang="bg-BG" altLang="bg-BG" dirty="0"/>
              <a:t>Чрез точка на целта</a:t>
            </a:r>
          </a:p>
          <a:p>
            <a:pPr lvl="1"/>
            <a:r>
              <a:rPr lang="bg-BG" altLang="bg-BG" dirty="0"/>
              <a:t>Чрез уравнение на траекторията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012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Вектор на скоростта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Линейно движение с вектор </a:t>
            </a:r>
          </a:p>
          <a:p>
            <a:pPr lvl="1"/>
            <a:r>
              <a:rPr lang="bg-BG" dirty="0"/>
              <a:t>Векторът указва </a:t>
            </a:r>
            <a:r>
              <a:rPr lang="bg-BG" dirty="0" smtClean="0"/>
              <a:t>посоката</a:t>
            </a:r>
            <a:r>
              <a:rPr lang="en-US" dirty="0" smtClean="0"/>
              <a:t> </a:t>
            </a:r>
            <a:r>
              <a:rPr lang="bg-BG" dirty="0" smtClean="0"/>
              <a:t>и скоростта</a:t>
            </a:r>
            <a:endParaRPr lang="bg-BG" dirty="0"/>
          </a:p>
          <a:p>
            <a:pPr lvl="1"/>
            <a:r>
              <a:rPr lang="bg-BG" dirty="0" smtClean="0"/>
              <a:t>Ако е фиксиран, движението </a:t>
            </a:r>
            <a:r>
              <a:rPr lang="bg-BG" dirty="0"/>
              <a:t>е праволинейно и </a:t>
            </a:r>
            <a:r>
              <a:rPr lang="bg-BG" dirty="0" smtClean="0"/>
              <a:t>равномерно</a:t>
            </a:r>
          </a:p>
          <a:p>
            <a:r>
              <a:rPr lang="bg-BG" dirty="0" smtClean="0"/>
              <a:t>Математически модел</a:t>
            </a:r>
          </a:p>
          <a:p>
            <a:pPr lvl="1"/>
            <a:r>
              <a:rPr lang="en-US" dirty="0" smtClean="0"/>
              <a:t>P – </a:t>
            </a:r>
            <a:r>
              <a:rPr lang="bg-BG" dirty="0" smtClean="0"/>
              <a:t>център на обект</a:t>
            </a:r>
          </a:p>
          <a:p>
            <a:pPr lvl="1"/>
            <a:r>
              <a:rPr lang="en-US" dirty="0" smtClean="0"/>
              <a:t>v</a:t>
            </a:r>
            <a:r>
              <a:rPr lang="bg-BG" dirty="0" smtClean="0"/>
              <a:t> –</a:t>
            </a:r>
            <a:r>
              <a:rPr lang="en-US" dirty="0" smtClean="0"/>
              <a:t> </a:t>
            </a:r>
            <a:r>
              <a:rPr lang="bg-BG" dirty="0" smtClean="0"/>
              <a:t>вектор на скорост</a:t>
            </a:r>
          </a:p>
          <a:p>
            <a:pPr lvl="1"/>
            <a:r>
              <a:rPr lang="bg-BG" dirty="0" err="1" smtClean="0"/>
              <a:t>Постъпково</a:t>
            </a:r>
            <a:r>
              <a:rPr lang="bg-BG" dirty="0" smtClean="0"/>
              <a:t> движение: 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/>
              </a:rPr>
              <a:t>P+v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975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Анимация в реално време</a:t>
                </a:r>
              </a:p>
              <a:p>
                <a:pPr lvl="1"/>
                <a:r>
                  <a:rPr lang="bg-BG" dirty="0" smtClean="0"/>
                  <a:t>Скоростта е единици разстояние за секунда</a:t>
                </a:r>
              </a:p>
              <a:p>
                <a:pPr lvl="1"/>
                <a:r>
                  <a:rPr lang="bg-BG" dirty="0" smtClean="0"/>
                  <a:t>Отчита се изминалото време:</a:t>
                </a:r>
              </a:p>
              <a:p>
                <a:pPr lvl="2"/>
                <a:r>
                  <a:rPr lang="bg-BG" dirty="0" smtClean="0"/>
                  <a:t>Скоростта на анимацията не зависи от скоростта на компютъра</a:t>
                </a:r>
              </a:p>
              <a:p>
                <a:pPr lvl="2"/>
                <a:r>
                  <a:rPr lang="bg-BG" dirty="0" smtClean="0"/>
                  <a:t>При бавен компютър – правят се по-големи междинни стъпки</a:t>
                </a:r>
              </a:p>
              <a:p>
                <a:pPr lvl="1"/>
                <a:r>
                  <a:rPr lang="bg-BG" dirty="0" smtClean="0"/>
                  <a:t>Браузърите уеднаквяват скоростта (най-често до 30 или 60 кадъра в секунда)</a:t>
                </a:r>
              </a:p>
              <a:p>
                <a:pPr lvl="1"/>
                <a:r>
                  <a:rPr lang="bg-BG" dirty="0" smtClean="0"/>
                  <a:t>Уравнение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.∆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bg-BG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9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Анимация в нереално време</a:t>
                </a:r>
              </a:p>
              <a:p>
                <a:pPr lvl="1"/>
                <a:r>
                  <a:rPr lang="bg-BG" dirty="0" smtClean="0"/>
                  <a:t>Скоростта е единици разстояние за кадър</a:t>
                </a:r>
              </a:p>
              <a:p>
                <a:pPr lvl="1"/>
                <a:r>
                  <a:rPr lang="bg-BG" dirty="0" smtClean="0"/>
                  <a:t>Отчитат се изминалите кадри</a:t>
                </a:r>
              </a:p>
              <a:p>
                <a:pPr lvl="2"/>
                <a:r>
                  <a:rPr lang="bg-BG" dirty="0" smtClean="0"/>
                  <a:t>Скоростта на анимация зависи от скоростта на компютъра</a:t>
                </a:r>
              </a:p>
              <a:p>
                <a:pPr lvl="2"/>
                <a:r>
                  <a:rPr lang="bg-BG" dirty="0"/>
                  <a:t>При бавен компютър – </a:t>
                </a:r>
                <a:r>
                  <a:rPr lang="bg-BG" dirty="0" smtClean="0"/>
                  <a:t>анимацията се забавя</a:t>
                </a:r>
              </a:p>
              <a:p>
                <a:pPr lvl="1"/>
                <a:r>
                  <a:rPr lang="bg-BG" dirty="0" smtClean="0"/>
                  <a:t>Браузърите уеднаквяват скоростта (най-често до 30 или 60 кадъра в секунда)</a:t>
                </a:r>
              </a:p>
              <a:p>
                <a:pPr lvl="1"/>
                <a:r>
                  <a:rPr lang="bg-BG" dirty="0" smtClean="0"/>
                  <a:t>Уравнение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5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</a:t>
            </a:r>
            <a:r>
              <a:rPr lang="en-US" dirty="0" smtClean="0"/>
              <a:t>X</a:t>
            </a:r>
            <a:endParaRPr lang="bg-BG" dirty="0" smtClean="0"/>
          </a:p>
          <a:p>
            <a:pPr lvl="1"/>
            <a:r>
              <a:rPr lang="bg-BG" dirty="0" smtClean="0"/>
              <a:t>Куб се намира на оста </a:t>
            </a:r>
            <a:r>
              <a:rPr lang="en-US" dirty="0" smtClean="0"/>
              <a:t>X</a:t>
            </a:r>
            <a:r>
              <a:rPr lang="bg-BG" dirty="0" smtClean="0"/>
              <a:t> и се движи в посока </a:t>
            </a:r>
            <a:r>
              <a:rPr lang="en-US" dirty="0" smtClean="0"/>
              <a:t>+X</a:t>
            </a:r>
          </a:p>
          <a:p>
            <a:pPr lvl="1"/>
            <a:r>
              <a:rPr lang="bg-BG" dirty="0" smtClean="0"/>
              <a:t>Скоростта е 5 единици за секунда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474482"/>
            <a:ext cx="7589438" cy="3474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p = new </a:t>
            </a:r>
            <a:r>
              <a:rPr lang="en-GB" dirty="0" err="1"/>
              <a:t>Suica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oxyz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 = cube</a:t>
            </a:r>
            <a:r>
              <a:rPr lang="en-GB" dirty="0"/>
              <a:t>([0,0,0],10);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p.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moveX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moveX</a:t>
            </a:r>
            <a:r>
              <a:rPr lang="en-GB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 += 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Suica.dTime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65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38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Принципи на анимацията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</a:t>
            </a:r>
            <a:r>
              <a:rPr lang="en-US" dirty="0" smtClean="0"/>
              <a:t>Z</a:t>
            </a:r>
            <a:endParaRPr lang="bg-BG" dirty="0" smtClean="0"/>
          </a:p>
          <a:p>
            <a:pPr lvl="1"/>
            <a:r>
              <a:rPr lang="bg-BG" dirty="0" smtClean="0"/>
              <a:t>Движението е по-бързо (15 единици в секунда)</a:t>
            </a:r>
          </a:p>
          <a:p>
            <a:pPr lvl="1"/>
            <a:r>
              <a:rPr lang="bg-BG" dirty="0" smtClean="0"/>
              <a:t>При достигане на определена височина, движението започва отново от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571750"/>
            <a:ext cx="7589438" cy="2377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moveZ</a:t>
            </a:r>
            <a:r>
              <a:rPr lang="en-GB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a.center</a:t>
            </a:r>
            <a:r>
              <a:rPr lang="en-GB" dirty="0"/>
              <a:t>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en-GB" dirty="0"/>
              <a:t>]&gt;30)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a.center</a:t>
            </a:r>
            <a:r>
              <a:rPr lang="en-GB" dirty="0"/>
              <a:t>[2] = 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else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a.center</a:t>
            </a:r>
            <a:r>
              <a:rPr lang="en-GB" dirty="0"/>
              <a:t>[2] +=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15</a:t>
            </a:r>
            <a:r>
              <a:rPr lang="en-GB" dirty="0"/>
              <a:t>*</a:t>
            </a:r>
            <a:r>
              <a:rPr lang="en-GB" dirty="0" err="1"/>
              <a:t>Suica.dTime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90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1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Последователни движения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Две движения</a:t>
            </a:r>
          </a:p>
          <a:p>
            <a:pPr lvl="1"/>
            <a:r>
              <a:rPr lang="bg-BG" dirty="0" smtClean="0"/>
              <a:t>Синьо кубче 10х10х10, жълто кубче 6х6х6 върху него</a:t>
            </a:r>
          </a:p>
          <a:p>
            <a:pPr lvl="1"/>
            <a:r>
              <a:rPr lang="bg-BG" dirty="0" smtClean="0"/>
              <a:t>Жълтото кубче се плъзга встрани за 2 сек и пада за 1 сек</a:t>
            </a:r>
          </a:p>
          <a:p>
            <a:pPr lvl="1"/>
            <a:r>
              <a:rPr lang="bg-BG" dirty="0" smtClean="0"/>
              <a:t>Векторите на скоростите са (</a:t>
            </a:r>
            <a:r>
              <a:rPr lang="en-US" dirty="0" smtClean="0"/>
              <a:t>0,4,0)</a:t>
            </a:r>
            <a:r>
              <a:rPr lang="bg-BG" dirty="0" smtClean="0"/>
              <a:t> и </a:t>
            </a:r>
            <a:r>
              <a:rPr lang="en-US" dirty="0" smtClean="0"/>
              <a:t>(0,0,-10)</a:t>
            </a:r>
            <a:endParaRPr lang="bg-BG" dirty="0" smtClean="0"/>
          </a:p>
        </p:txBody>
      </p:sp>
      <p:sp>
        <p:nvSpPr>
          <p:cNvPr id="36" name="Chevron 35"/>
          <p:cNvSpPr/>
          <p:nvPr/>
        </p:nvSpPr>
        <p:spPr>
          <a:xfrm>
            <a:off x="5851583" y="4857721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195186" y="2843193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5" idx="0"/>
          </p:cNvCxnSpPr>
          <p:nvPr/>
        </p:nvCxnSpPr>
        <p:spPr>
          <a:xfrm flipV="1">
            <a:off x="3645120" y="2947543"/>
            <a:ext cx="0" cy="172730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51781" y="4766282"/>
            <a:ext cx="3474682" cy="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195186" y="3827992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  <a:alpha val="69804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53681" y="467484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Chevron 43"/>
          <p:cNvSpPr/>
          <p:nvPr/>
        </p:nvSpPr>
        <p:spPr>
          <a:xfrm>
            <a:off x="3895253" y="471056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+5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2991244" y="470228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-5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70800" y="3273227"/>
            <a:ext cx="548640" cy="548640"/>
          </a:xfrm>
          <a:prstGeom prst="rect">
            <a:avLst/>
          </a:prstGeom>
          <a:solidFill>
            <a:srgbClr val="FFFF00">
              <a:alpha val="69804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09585" y="3269669"/>
            <a:ext cx="548640" cy="548640"/>
          </a:xfrm>
          <a:prstGeom prst="rect">
            <a:avLst/>
          </a:prstGeom>
          <a:solidFill>
            <a:srgbClr val="FFFF00">
              <a:alpha val="69804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14345" y="4190194"/>
            <a:ext cx="548640" cy="548640"/>
          </a:xfrm>
          <a:prstGeom prst="rect">
            <a:avLst/>
          </a:prstGeom>
          <a:solidFill>
            <a:srgbClr val="FFFF00">
              <a:alpha val="69804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86953" y="3493419"/>
            <a:ext cx="124908" cy="124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Oval 50"/>
          <p:cNvSpPr/>
          <p:nvPr/>
        </p:nvSpPr>
        <p:spPr>
          <a:xfrm>
            <a:off x="4322227" y="4406994"/>
            <a:ext cx="124908" cy="124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Oval 51"/>
          <p:cNvSpPr/>
          <p:nvPr/>
        </p:nvSpPr>
        <p:spPr>
          <a:xfrm>
            <a:off x="4322227" y="3493487"/>
            <a:ext cx="124908" cy="124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3" name="Straight Arrow Connector 52"/>
          <p:cNvCxnSpPr>
            <a:stCxn id="50" idx="6"/>
          </p:cNvCxnSpPr>
          <p:nvPr/>
        </p:nvCxnSpPr>
        <p:spPr>
          <a:xfrm>
            <a:off x="3711861" y="3555873"/>
            <a:ext cx="610366" cy="6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4"/>
            <a:endCxn id="51" idx="0"/>
          </p:cNvCxnSpPr>
          <p:nvPr/>
        </p:nvCxnSpPr>
        <p:spPr>
          <a:xfrm>
            <a:off x="4384681" y="3618395"/>
            <a:ext cx="0" cy="78859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hevron 60"/>
          <p:cNvSpPr/>
          <p:nvPr/>
        </p:nvSpPr>
        <p:spPr>
          <a:xfrm>
            <a:off x="3836584" y="327936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8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4339247" y="3843741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18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</a:p>
          <a:p>
            <a:pPr lvl="1"/>
            <a:r>
              <a:rPr lang="bg-BG" dirty="0" smtClean="0"/>
              <a:t>Двата вектора на движението са правилно използвани</a:t>
            </a:r>
          </a:p>
          <a:p>
            <a:pPr lvl="1"/>
            <a:r>
              <a:rPr lang="bg-BG" dirty="0" smtClean="0"/>
              <a:t>Добавено е връщане в началото при достигане на някакво ниско ниво</a:t>
            </a:r>
          </a:p>
          <a:p>
            <a:pPr lvl="1"/>
            <a:r>
              <a:rPr lang="bg-BG" dirty="0" smtClean="0"/>
              <a:t>Въпреки това, движението е грешно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2"/>
            <a:ext cx="7589438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move()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GB" dirty="0"/>
              <a:t>] +=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r>
              <a:rPr lang="en-GB" dirty="0"/>
              <a:t>*</a:t>
            </a:r>
            <a:r>
              <a:rPr lang="en-GB" dirty="0" err="1"/>
              <a:t>Suica.dTime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a.center</a:t>
            </a:r>
            <a:r>
              <a:rPr lang="en-GB" dirty="0"/>
              <a:t>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en-GB" dirty="0"/>
              <a:t>] +=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-10</a:t>
            </a:r>
            <a:r>
              <a:rPr lang="en-GB" dirty="0"/>
              <a:t>*</a:t>
            </a:r>
            <a:r>
              <a:rPr lang="en-GB" dirty="0" err="1"/>
              <a:t>Suica.dTime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a.center</a:t>
            </a:r>
            <a:r>
              <a:rPr lang="en-GB" dirty="0"/>
              <a:t>[2]&lt;-10)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a.center</a:t>
            </a:r>
            <a:r>
              <a:rPr lang="en-GB" dirty="0"/>
              <a:t> = [0,0,10];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r>
              <a:rPr lang="en-GB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1221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0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 </a:t>
            </a:r>
            <a:r>
              <a:rPr lang="bg-BG" dirty="0" smtClean="0"/>
              <a:t>№</a:t>
            </a:r>
            <a:r>
              <a:rPr lang="en-US" dirty="0" smtClean="0"/>
              <a:t>2</a:t>
            </a:r>
            <a:endParaRPr lang="bg-BG" dirty="0" smtClean="0"/>
          </a:p>
          <a:p>
            <a:pPr lvl="1"/>
            <a:r>
              <a:rPr lang="bg-BG" dirty="0" smtClean="0"/>
              <a:t>Общ цикъл, разделен с условия според координатите</a:t>
            </a:r>
          </a:p>
          <a:p>
            <a:pPr lvl="1"/>
            <a:r>
              <a:rPr lang="bg-BG" dirty="0" smtClean="0"/>
              <a:t>Плъзгане при </a:t>
            </a:r>
            <a:r>
              <a:rPr lang="en-US" dirty="0" smtClean="0"/>
              <a:t>y&lt;8, </a:t>
            </a:r>
            <a:r>
              <a:rPr lang="bg-BG" dirty="0" smtClean="0"/>
              <a:t>падане при </a:t>
            </a:r>
            <a:r>
              <a:rPr lang="en-US" dirty="0" smtClean="0"/>
              <a:t>y</a:t>
            </a:r>
            <a:r>
              <a:rPr lang="en-US" dirty="0" smtClean="0">
                <a:sym typeface="Symbol"/>
              </a:rPr>
              <a:t>8 </a:t>
            </a:r>
            <a:r>
              <a:rPr lang="bg-BG" dirty="0" smtClean="0">
                <a:sym typeface="Symbol"/>
              </a:rPr>
              <a:t>и </a:t>
            </a:r>
            <a:r>
              <a:rPr lang="en-US" dirty="0" smtClean="0">
                <a:sym typeface="Symbol"/>
              </a:rPr>
              <a:t>z&gt;0, </a:t>
            </a:r>
            <a:r>
              <a:rPr lang="bg-BG" dirty="0" smtClean="0">
                <a:sym typeface="Symbol"/>
              </a:rPr>
              <a:t>иначе без движение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748800"/>
            <a:ext cx="7589438" cy="3200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move()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[1]&lt;8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a.center</a:t>
            </a:r>
            <a:r>
              <a:rPr lang="en-GB" dirty="0"/>
              <a:t>[1] += 4*</a:t>
            </a:r>
            <a:r>
              <a:rPr lang="en-GB" dirty="0" err="1"/>
              <a:t>Suica.dTime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else</a:t>
            </a:r>
            <a:r>
              <a:rPr lang="en-GB" dirty="0"/>
              <a:t>	if 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[2]&gt;0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a.center</a:t>
            </a:r>
            <a:r>
              <a:rPr lang="en-GB" dirty="0"/>
              <a:t>[1] = 8;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a.center</a:t>
            </a:r>
            <a:r>
              <a:rPr lang="en-GB" dirty="0"/>
              <a:t>[2] += -10*</a:t>
            </a:r>
            <a:r>
              <a:rPr lang="en-GB" dirty="0" err="1"/>
              <a:t>Suica.dTime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57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 </a:t>
            </a:r>
            <a:r>
              <a:rPr lang="bg-BG" dirty="0" smtClean="0"/>
              <a:t>№</a:t>
            </a:r>
            <a:r>
              <a:rPr lang="en-US" dirty="0" smtClean="0"/>
              <a:t>3</a:t>
            </a:r>
            <a:endParaRPr lang="bg-BG" dirty="0" smtClean="0"/>
          </a:p>
          <a:p>
            <a:pPr lvl="1"/>
            <a:r>
              <a:rPr lang="bg-BG" dirty="0" smtClean="0"/>
              <a:t>Отделни цикли за отделните фази на анимацията</a:t>
            </a:r>
          </a:p>
          <a:p>
            <a:pPr lvl="1"/>
            <a:r>
              <a:rPr lang="bg-BG" dirty="0" smtClean="0"/>
              <a:t>Започваме само с цикъл с плъзгане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slide</a:t>
            </a:r>
          </a:p>
          <a:p>
            <a:pPr lvl="1"/>
            <a:r>
              <a:rPr lang="bg-BG" dirty="0" smtClean="0"/>
              <a:t>После се включва само цикъл падане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fall</a:t>
            </a:r>
          </a:p>
          <a:p>
            <a:pPr lvl="1"/>
            <a:r>
              <a:rPr lang="bg-BG" dirty="0" smtClean="0"/>
              <a:t>Накрая премахваме цикъл за генериране на кадър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297433"/>
            <a:ext cx="7589438" cy="2651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	... </a:t>
            </a:r>
            <a:r>
              <a:rPr lang="en-US" dirty="0" smtClean="0"/>
              <a:t>p</a:t>
            </a:r>
            <a:r>
              <a:rPr lang="en-GB" dirty="0" smtClean="0"/>
              <a:t>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slide</a:t>
            </a:r>
            <a:r>
              <a:rPr lang="en-GB" dirty="0" smtClean="0"/>
              <a:t>; 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slide</a:t>
            </a:r>
            <a:r>
              <a:rPr lang="en-GB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	... if </a:t>
            </a:r>
            <a:r>
              <a:rPr lang="en-GB" dirty="0"/>
              <a:t>(</a:t>
            </a:r>
            <a:r>
              <a:rPr lang="en-GB" dirty="0" err="1"/>
              <a:t>a.center</a:t>
            </a:r>
            <a:r>
              <a:rPr lang="en-GB" dirty="0"/>
              <a:t>[1]&gt;=</a:t>
            </a:r>
            <a:r>
              <a:rPr lang="en-GB" dirty="0" smtClean="0"/>
              <a:t>8) </a:t>
            </a:r>
            <a:r>
              <a:rPr lang="en-GB" dirty="0" err="1" smtClean="0"/>
              <a:t>p.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fall</a:t>
            </a:r>
            <a:r>
              <a:rPr lang="en-GB" dirty="0" smtClean="0"/>
              <a:t>; 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fall</a:t>
            </a:r>
            <a:r>
              <a:rPr lang="en-GB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	... if </a:t>
            </a:r>
            <a:r>
              <a:rPr lang="en-GB" dirty="0"/>
              <a:t>(</a:t>
            </a:r>
            <a:r>
              <a:rPr lang="en-GB" dirty="0" err="1"/>
              <a:t>a.center</a:t>
            </a:r>
            <a:r>
              <a:rPr lang="en-GB" dirty="0"/>
              <a:t>[2]&lt;0</a:t>
            </a:r>
            <a:r>
              <a:rPr lang="en-GB" dirty="0" smtClean="0"/>
              <a:t>) </a:t>
            </a:r>
            <a:r>
              <a:rPr lang="en-GB" dirty="0" err="1" smtClean="0"/>
              <a:t>p.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undefined</a:t>
            </a:r>
            <a:r>
              <a:rPr lang="en-GB" dirty="0" smtClean="0"/>
              <a:t>;}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383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От точка до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71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Анимация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Етимология</a:t>
            </a:r>
          </a:p>
          <a:p>
            <a:pPr lvl="1"/>
            <a:r>
              <a:rPr lang="bg-BG" dirty="0"/>
              <a:t>От латински </a:t>
            </a:r>
            <a:r>
              <a:rPr lang="en-US" i="1" dirty="0" smtClean="0"/>
              <a:t>anima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bg-BG" i="1" dirty="0"/>
              <a:t>давам </a:t>
            </a:r>
            <a:r>
              <a:rPr lang="bg-BG" i="1" dirty="0" smtClean="0"/>
              <a:t>живот</a:t>
            </a:r>
          </a:p>
          <a:p>
            <a:pPr lvl="1"/>
            <a:r>
              <a:rPr lang="bg-BG" dirty="0" smtClean="0"/>
              <a:t>Производни думи: аниматор, </a:t>
            </a:r>
            <a:r>
              <a:rPr lang="bg-BG" dirty="0" err="1" smtClean="0"/>
              <a:t>анималист</a:t>
            </a:r>
            <a:r>
              <a:rPr lang="bg-BG" dirty="0" smtClean="0"/>
              <a:t>, </a:t>
            </a:r>
            <a:r>
              <a:rPr lang="bg-BG" dirty="0" err="1" smtClean="0"/>
              <a:t>аниме</a:t>
            </a:r>
            <a:r>
              <a:rPr lang="bg-BG" dirty="0" smtClean="0"/>
              <a:t>, реанимация</a:t>
            </a:r>
          </a:p>
          <a:p>
            <a:r>
              <a:rPr lang="bg-BG" dirty="0" smtClean="0"/>
              <a:t>Двупосочна </a:t>
            </a:r>
            <a:r>
              <a:rPr lang="bg-BG" dirty="0"/>
              <a:t>измама</a:t>
            </a:r>
          </a:p>
          <a:p>
            <a:pPr lvl="1"/>
            <a:r>
              <a:rPr lang="bg-BG" dirty="0"/>
              <a:t>Аниматорът мами зрителя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Зрителят </a:t>
            </a:r>
            <a:r>
              <a:rPr lang="bg-BG" dirty="0"/>
              <a:t>се оставя</a:t>
            </a:r>
            <a:r>
              <a:rPr lang="en-US" dirty="0"/>
              <a:t> </a:t>
            </a:r>
            <a:r>
              <a:rPr lang="bg-BG" dirty="0"/>
              <a:t>да е мамен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 точка до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Движение от точка до точка</a:t>
            </a:r>
          </a:p>
          <a:p>
            <a:pPr lvl="1"/>
            <a:r>
              <a:rPr lang="bg-BG" dirty="0"/>
              <a:t>Най-често срещано движение</a:t>
            </a:r>
          </a:p>
          <a:p>
            <a:pPr lvl="1"/>
            <a:r>
              <a:rPr lang="bg-BG" dirty="0"/>
              <a:t>Примитивна форма на движение по траектория</a:t>
            </a:r>
          </a:p>
          <a:p>
            <a:r>
              <a:rPr lang="bg-BG" dirty="0" smtClean="0"/>
              <a:t>Реализация</a:t>
            </a:r>
            <a:endParaRPr lang="bg-BG" dirty="0"/>
          </a:p>
          <a:p>
            <a:pPr lvl="1"/>
            <a:r>
              <a:rPr lang="bg-BG" dirty="0"/>
              <a:t>Чрез вектор на скоростта</a:t>
            </a:r>
          </a:p>
          <a:p>
            <a:pPr lvl="1"/>
            <a:r>
              <a:rPr lang="bg-BG" dirty="0"/>
              <a:t>Чрез линейна комбинация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45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 на скоростта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Пресмятане на вектора</a:t>
                </a:r>
              </a:p>
              <a:p>
                <a:pPr lvl="1"/>
                <a:r>
                  <a:rPr lang="bg-BG" dirty="0"/>
                  <a:t>Разглеждаме отсечката като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Определяме желания брой стъпки (кадри) </a:t>
                </a:r>
                <a:r>
                  <a:rPr lang="en-US" i="1" dirty="0"/>
                  <a:t>n</a:t>
                </a:r>
                <a:endParaRPr lang="bg-BG" i="1" dirty="0"/>
              </a:p>
              <a:p>
                <a:pPr lvl="1"/>
                <a:r>
                  <a:rPr lang="bg-BG" dirty="0"/>
                  <a:t>Векторът </a:t>
                </a:r>
                <a:r>
                  <a:rPr lang="bg-BG" dirty="0" smtClean="0"/>
                  <a:t>на </a:t>
                </a:r>
                <a:r>
                  <a:rPr lang="bg-BG" dirty="0"/>
                  <a:t>скоростта </a:t>
                </a:r>
                <a:r>
                  <a:rPr lang="bg-BG" dirty="0" smtClean="0"/>
                  <a:t>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bg-BG" dirty="0" smtClean="0"/>
                  <a:t>Особености: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 smtClean="0"/>
                  <a:t> се пресмята еднократно, но движението не отчита изминалото време</a:t>
                </a:r>
                <a:r>
                  <a:rPr lang="en-US" dirty="0" smtClean="0"/>
                  <a:t>, </a:t>
                </a:r>
                <a:r>
                  <a:rPr lang="bg-BG" dirty="0" smtClean="0"/>
                  <a:t>а само брой кадри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39" idx="2"/>
          </p:cNvCxnSpPr>
          <p:nvPr/>
        </p:nvCxnSpPr>
        <p:spPr>
          <a:xfrm flipV="1">
            <a:off x="1844059" y="4444549"/>
            <a:ext cx="5379702" cy="6464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37361" y="4359574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58130" y="4451368"/>
            <a:ext cx="899470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223761" y="4353110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1" name="Group 50"/>
          <p:cNvGrpSpPr/>
          <p:nvPr/>
        </p:nvGrpSpPr>
        <p:grpSpPr>
          <a:xfrm>
            <a:off x="2743200" y="4366956"/>
            <a:ext cx="3657580" cy="161650"/>
            <a:chOff x="2743200" y="4246257"/>
            <a:chExt cx="3657580" cy="31501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743200" y="4246257"/>
              <a:ext cx="0" cy="315010"/>
            </a:xfrm>
            <a:prstGeom prst="straightConnector1">
              <a:avLst/>
            </a:prstGeom>
            <a:ln w="19050" cap="sq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57600" y="4246257"/>
              <a:ext cx="0" cy="310198"/>
            </a:xfrm>
            <a:prstGeom prst="straightConnector1">
              <a:avLst/>
            </a:prstGeom>
            <a:ln w="19050" cap="sq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71990" y="4246257"/>
              <a:ext cx="0" cy="315010"/>
            </a:xfrm>
            <a:prstGeom prst="straightConnector1">
              <a:avLst/>
            </a:prstGeom>
            <a:ln w="19050" cap="sq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486390" y="4246257"/>
              <a:ext cx="0" cy="315010"/>
            </a:xfrm>
            <a:prstGeom prst="straightConnector1">
              <a:avLst/>
            </a:prstGeom>
            <a:ln w="19050" cap="sq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400780" y="4246257"/>
              <a:ext cx="0" cy="315010"/>
            </a:xfrm>
            <a:prstGeom prst="straightConnector1">
              <a:avLst/>
            </a:prstGeom>
            <a:ln w="19050" cap="sq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3978277" y="4526137"/>
                <a:ext cx="1187425" cy="51446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0" indent="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2600" b="1" kern="1200">
                    <a:solidFill>
                      <a:schemeClr val="tx1"/>
                    </a:solidFill>
                    <a:effectLst>
                      <a:outerShdw blurRad="63500" algn="ctr" rotWithShape="0">
                        <a:schemeClr val="tx1">
                          <a:lumMod val="65000"/>
                          <a:lumOff val="35000"/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457200" indent="-182563" algn="l" rtl="0" eaLnBrk="1" latinLnBrk="0" hangingPunct="1"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kumimoji="0" sz="2300" kern="1200">
                    <a:solidFill>
                      <a:schemeClr val="tx2"/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594360" indent="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868680" indent="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8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143000" indent="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ctr"/>
                <a:endParaRPr lang="bg-BG" dirty="0"/>
              </a:p>
            </p:txBody>
          </p:sp>
        </mc:Choice>
        <mc:Fallback xmlns="">
          <p:sp>
            <p:nvSpPr>
              <p:cNvPr id="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77" y="4526137"/>
                <a:ext cx="1187425" cy="5144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>
                <a:off x="2588711" y="4021522"/>
                <a:ext cx="1187425" cy="51446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0" indent="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2600" b="1" kern="1200">
                    <a:solidFill>
                      <a:schemeClr val="tx1"/>
                    </a:solidFill>
                    <a:effectLst>
                      <a:outerShdw blurRad="63500" algn="ctr" rotWithShape="0">
                        <a:schemeClr val="tx1">
                          <a:lumMod val="65000"/>
                          <a:lumOff val="35000"/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457200" indent="-182563" algn="l" rtl="0" eaLnBrk="1" latinLnBrk="0" hangingPunct="1"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kumimoji="0" sz="2300" kern="1200">
                    <a:solidFill>
                      <a:schemeClr val="tx2"/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594360" indent="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868680" indent="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8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143000" indent="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endParaRPr lang="bg-BG" dirty="0"/>
              </a:p>
            </p:txBody>
          </p:sp>
        </mc:Choice>
        <mc:Fallback xmlns="">
          <p:sp>
            <p:nvSpPr>
              <p:cNvPr id="7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11" y="4021522"/>
                <a:ext cx="1187425" cy="514466"/>
              </a:xfrm>
              <a:prstGeom prst="rect">
                <a:avLst/>
              </a:prstGeom>
              <a:blipFill rotWithShape="1">
                <a:blip r:embed="rId4"/>
                <a:stretch>
                  <a:fillRect t="-2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Отчитане на времето</a:t>
                </a:r>
              </a:p>
              <a:p>
                <a:pPr lvl="1"/>
                <a:r>
                  <a:rPr lang="bg-BG" dirty="0"/>
                  <a:t>Разглеждаме отсечката като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Определяме </a:t>
                </a:r>
                <a:r>
                  <a:rPr lang="bg-BG" dirty="0" smtClean="0"/>
                  <a:t>желаното време за обхождане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bg-BG" i="1" dirty="0"/>
              </a:p>
              <a:p>
                <a:pPr lvl="1"/>
                <a:r>
                  <a:rPr lang="bg-BG" dirty="0"/>
                  <a:t>Векторът </a:t>
                </a:r>
                <a:r>
                  <a:rPr lang="bg-BG" dirty="0" smtClean="0"/>
                  <a:t>на </a:t>
                </a:r>
                <a:r>
                  <a:rPr lang="bg-BG" dirty="0"/>
                  <a:t>скоростта </a:t>
                </a:r>
                <a:r>
                  <a:rPr lang="bg-BG" dirty="0" smtClean="0"/>
                  <a:t>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bg-BG" dirty="0" smtClean="0"/>
                  <a:t>Особености: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 smtClean="0"/>
                  <a:t> се пресмята на всеки кадър, понеже </a:t>
                </a:r>
                <a:r>
                  <a:rPr lang="el-GR" dirty="0" smtClean="0">
                    <a:latin typeface="Century Gothic"/>
                  </a:rPr>
                  <a:t>Δ</a:t>
                </a:r>
                <a:r>
                  <a:rPr lang="en-US" dirty="0" smtClean="0">
                    <a:latin typeface="Century Gothic"/>
                  </a:rPr>
                  <a:t>t</a:t>
                </a:r>
                <a:r>
                  <a:rPr lang="bg-BG" dirty="0" smtClean="0">
                    <a:latin typeface="Century Gothic"/>
                  </a:rPr>
                  <a:t> се променя непрекъснато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39" idx="2"/>
          </p:cNvCxnSpPr>
          <p:nvPr/>
        </p:nvCxnSpPr>
        <p:spPr>
          <a:xfrm flipV="1">
            <a:off x="1844059" y="4444549"/>
            <a:ext cx="5379702" cy="6464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37361" y="4359574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46883" y="4451368"/>
            <a:ext cx="899470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223761" y="4353110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38662" y="4366956"/>
            <a:ext cx="0" cy="161650"/>
          </a:xfrm>
          <a:prstGeom prst="straightConnector1">
            <a:avLst/>
          </a:prstGeom>
          <a:ln w="1905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53062" y="4366956"/>
            <a:ext cx="0" cy="159181"/>
          </a:xfrm>
          <a:prstGeom prst="straightConnector1">
            <a:avLst/>
          </a:prstGeom>
          <a:ln w="1905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6317" y="4366956"/>
            <a:ext cx="0" cy="161650"/>
          </a:xfrm>
          <a:prstGeom prst="straightConnector1">
            <a:avLst/>
          </a:prstGeom>
          <a:ln w="1905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486390" y="4366956"/>
            <a:ext cx="0" cy="161650"/>
          </a:xfrm>
          <a:prstGeom prst="straightConnector1">
            <a:avLst/>
          </a:prstGeom>
          <a:ln w="1905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857975" y="4366956"/>
            <a:ext cx="0" cy="161650"/>
          </a:xfrm>
          <a:prstGeom prst="straightConnector1">
            <a:avLst/>
          </a:prstGeom>
          <a:ln w="1905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3978277" y="4526137"/>
                <a:ext cx="1187425" cy="51446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0" indent="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2600" b="1" kern="1200">
                    <a:solidFill>
                      <a:schemeClr val="tx1"/>
                    </a:solidFill>
                    <a:effectLst>
                      <a:outerShdw blurRad="63500" algn="ctr" rotWithShape="0">
                        <a:schemeClr val="tx1">
                          <a:lumMod val="65000"/>
                          <a:lumOff val="35000"/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457200" indent="-182563" algn="l" rtl="0" eaLnBrk="1" latinLnBrk="0" hangingPunct="1"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kumimoji="0" sz="2300" kern="1200">
                    <a:solidFill>
                      <a:schemeClr val="tx2"/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594360" indent="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868680" indent="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8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143000" indent="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ctr"/>
                <a:endParaRPr lang="bg-BG" dirty="0"/>
              </a:p>
            </p:txBody>
          </p:sp>
        </mc:Choice>
        <mc:Fallback xmlns="">
          <p:sp>
            <p:nvSpPr>
              <p:cNvPr id="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277" y="4526137"/>
                <a:ext cx="1187425" cy="5144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>
                <a:off x="2377464" y="4021522"/>
                <a:ext cx="1187425" cy="51446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0" indent="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2600" b="1" kern="1200">
                    <a:solidFill>
                      <a:schemeClr val="tx1"/>
                    </a:solidFill>
                    <a:effectLst>
                      <a:outerShdw blurRad="63500" algn="ctr" rotWithShape="0">
                        <a:schemeClr val="tx1">
                          <a:lumMod val="65000"/>
                          <a:lumOff val="35000"/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457200" indent="-182563" algn="l" rtl="0" eaLnBrk="1" latinLnBrk="0" hangingPunct="1"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kumimoji="0" sz="2300" kern="1200">
                    <a:solidFill>
                      <a:schemeClr val="tx2"/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594360" indent="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868680" indent="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8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143000" indent="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7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endParaRPr lang="bg-BG" dirty="0"/>
              </a:p>
            </p:txBody>
          </p:sp>
        </mc:Choice>
        <mc:Fallback xmlns="">
          <p:sp>
            <p:nvSpPr>
              <p:cNvPr id="7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64" y="4021522"/>
                <a:ext cx="1187425" cy="514466"/>
              </a:xfrm>
              <a:prstGeom prst="rect">
                <a:avLst/>
              </a:prstGeom>
              <a:blipFill rotWithShape="1">
                <a:blip r:embed="rId4"/>
                <a:stretch>
                  <a:fillRect t="-2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Две сфери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r>
              <a:rPr lang="en-US" dirty="0" smtClean="0"/>
              <a:t> </a:t>
            </a:r>
            <a:r>
              <a:rPr lang="bg-BG" dirty="0" smtClean="0"/>
              <a:t>на случайни места</a:t>
            </a:r>
          </a:p>
          <a:p>
            <a:pPr lvl="1"/>
            <a:r>
              <a:rPr lang="bg-BG" dirty="0" smtClean="0"/>
              <a:t>Трета сфера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</a:t>
            </a:r>
            <a:r>
              <a:rPr lang="en-US" dirty="0" smtClean="0"/>
              <a:t> </a:t>
            </a:r>
            <a:r>
              <a:rPr lang="bg-BG" dirty="0" smtClean="0"/>
              <a:t>се движи от първата до втората</a:t>
            </a:r>
          </a:p>
          <a:p>
            <a:pPr lvl="1"/>
            <a:r>
              <a:rPr lang="bg-BG" dirty="0" smtClean="0"/>
              <a:t>Времето за движение 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US" dirty="0" smtClean="0"/>
              <a:t>=</a:t>
            </a:r>
            <a:r>
              <a:rPr lang="bg-BG" dirty="0" smtClean="0"/>
              <a:t>3 секунди</a:t>
            </a:r>
          </a:p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Сфера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</a:t>
            </a:r>
            <a:r>
              <a:rPr lang="en-US" dirty="0" smtClean="0"/>
              <a:t> </a:t>
            </a:r>
            <a:r>
              <a:rPr lang="bg-BG" dirty="0" smtClean="0"/>
              <a:t>дублира </a:t>
            </a:r>
            <a:r>
              <a:rPr lang="bg-BG" dirty="0"/>
              <a:t>центъра </a:t>
            </a:r>
            <a:r>
              <a:rPr lang="bg-BG" dirty="0" smtClean="0"/>
              <a:t>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US" dirty="0" smtClean="0"/>
              <a:t> </a:t>
            </a:r>
            <a:r>
              <a:rPr lang="bg-BG" dirty="0" smtClean="0"/>
              <a:t>със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937506"/>
            <a:ext cx="7589438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sphere([random(-15,15),random(-15,15</a:t>
            </a:r>
            <a:r>
              <a:rPr lang="en-GB" dirty="0" smtClean="0"/>
              <a:t>),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b </a:t>
            </a:r>
            <a:r>
              <a:rPr lang="en-GB" dirty="0"/>
              <a:t>= sphere([random(-15,15),random(-15,15</a:t>
            </a:r>
            <a:r>
              <a:rPr lang="en-GB" dirty="0" smtClean="0"/>
              <a:t>),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 </a:t>
            </a:r>
            <a:r>
              <a:rPr lang="en-GB" dirty="0"/>
              <a:t>= sphere(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GB" dirty="0"/>
              <a:t>(</a:t>
            </a:r>
            <a:r>
              <a:rPr lang="en-GB" dirty="0" err="1"/>
              <a:t>a.center</a:t>
            </a:r>
            <a:r>
              <a:rPr lang="en-GB" dirty="0"/>
              <a:t>),3).custom</a:t>
            </a:r>
            <a:r>
              <a:rPr lang="en-GB" dirty="0" smtClean="0"/>
              <a:t>({</a:t>
            </a:r>
            <a:r>
              <a:rPr lang="en-GB" dirty="0"/>
              <a:t>	</a:t>
            </a:r>
            <a:r>
              <a:rPr lang="bg-BG" dirty="0" smtClean="0"/>
              <a:t>...</a:t>
            </a:r>
            <a:r>
              <a:rPr lang="en-GB" dirty="0" smtClean="0"/>
              <a:t>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vectorPoints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b.center,a.center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 = 3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1765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Основен цикъл</a:t>
                </a:r>
              </a:p>
              <a:p>
                <a:pPr lvl="1"/>
                <a:r>
                  <a:rPr lang="bg-BG" dirty="0" smtClean="0"/>
                  <a:t>Докато времето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t</a:t>
                </a:r>
                <a:r>
                  <a:rPr lang="bg-BG" dirty="0" smtClean="0"/>
                  <a:t> не е настъпило, правим движение</a:t>
                </a:r>
              </a:p>
              <a:p>
                <a:pPr lvl="1"/>
                <a:r>
                  <a:rPr lang="bg-BG" dirty="0" smtClean="0"/>
                  <a:t>Центърът на </a:t>
                </a: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c</a:t>
                </a:r>
                <a:r>
                  <a:rPr lang="en-US" dirty="0" smtClean="0"/>
                  <a:t> </a:t>
                </a:r>
                <a:r>
                  <a:rPr lang="bg-BG" dirty="0" smtClean="0"/>
                  <a:t>се променя </a:t>
                </a:r>
                <a:r>
                  <a:rPr lang="bg-BG" dirty="0" err="1" smtClean="0"/>
                  <a:t>покоординатно</a:t>
                </a:r>
                <a:r>
                  <a:rPr lang="bg-BG" dirty="0" smtClean="0"/>
                  <a:t>:</a:t>
                </a:r>
              </a:p>
              <a:p>
                <a:pPr marL="27463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05878" y="2937506"/>
            <a:ext cx="7589438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Suica.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time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&lt;=t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for 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 += v[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Suica.dTime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3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по пръстен</a:t>
            </a:r>
          </a:p>
          <a:p>
            <a:pPr lvl="1"/>
            <a:r>
              <a:rPr lang="bg-BG" dirty="0" smtClean="0"/>
              <a:t>Пръстен от начупена линия</a:t>
            </a:r>
          </a:p>
          <a:p>
            <a:pPr lvl="1"/>
            <a:r>
              <a:rPr lang="bg-BG" dirty="0" smtClean="0"/>
              <a:t>Обект се движи по линията</a:t>
            </a:r>
          </a:p>
          <a:p>
            <a:pPr lvl="1"/>
            <a:r>
              <a:rPr lang="bg-BG" dirty="0" smtClean="0"/>
              <a:t>При достигане на чупка прави плавно обръщане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Пръстенът ще е множество от отсечки</a:t>
            </a:r>
          </a:p>
          <a:p>
            <a:pPr lvl="1"/>
            <a:r>
              <a:rPr lang="bg-BG" dirty="0" smtClean="0"/>
              <a:t>Движението се извършва от началото до края на една от отсечките, после по следващата и т.н.</a:t>
            </a:r>
          </a:p>
          <a:p>
            <a:pPr lvl="1"/>
            <a:r>
              <a:rPr lang="bg-BG" dirty="0" smtClean="0"/>
              <a:t>Ориентацията на обекта ще е с промяна на основната му ос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0934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пръстена</a:t>
            </a:r>
          </a:p>
          <a:p>
            <a:pPr lvl="1"/>
            <a:r>
              <a:rPr lang="bg-BG" dirty="0" smtClean="0"/>
              <a:t>Има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bg-BG" dirty="0" smtClean="0"/>
              <a:t> сфери, разположени в кръг, но с отместване по </a:t>
            </a:r>
            <a:r>
              <a:rPr lang="en-US" dirty="0" smtClean="0"/>
              <a:t>Z</a:t>
            </a:r>
          </a:p>
          <a:p>
            <a:pPr lvl="1"/>
            <a:r>
              <a:rPr lang="bg-BG" dirty="0" smtClean="0"/>
              <a:t>Между всеки две съседни сфери има отсечка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1565921"/>
            <a:ext cx="7223682" cy="3383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en-GB" dirty="0" smtClean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2*</a:t>
            </a:r>
            <a:r>
              <a:rPr lang="en-GB" dirty="0" err="1"/>
              <a:t>Math.PI</a:t>
            </a:r>
            <a:r>
              <a:rPr lang="en-GB" dirty="0"/>
              <a:t>*</a:t>
            </a:r>
            <a:r>
              <a:rPr lang="en-GB" dirty="0" err="1"/>
              <a:t>i</a:t>
            </a:r>
            <a:r>
              <a:rPr lang="en-GB" dirty="0"/>
              <a:t>/n;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b.push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GB" dirty="0"/>
              <a:t>([10*</a:t>
            </a:r>
            <a:r>
              <a:rPr lang="en-GB" dirty="0" err="1"/>
              <a:t>Math.cos</a:t>
            </a:r>
            <a:r>
              <a:rPr lang="en-GB" dirty="0"/>
              <a:t>(a),10*</a:t>
            </a:r>
            <a:r>
              <a:rPr lang="en-GB" dirty="0" err="1"/>
              <a:t>Math.sin</a:t>
            </a:r>
            <a:r>
              <a:rPr lang="en-GB" dirty="0"/>
              <a:t>(a</a:t>
            </a:r>
            <a:r>
              <a:rPr lang="en-GB" dirty="0" smtClean="0"/>
              <a:t>),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				</a:t>
            </a:r>
            <a:r>
              <a:rPr lang="en-US" dirty="0" smtClean="0"/>
              <a:t> 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(-5,5)</a:t>
            </a:r>
            <a:r>
              <a:rPr lang="en-GB" dirty="0"/>
              <a:t>],</a:t>
            </a:r>
            <a:r>
              <a:rPr lang="en-GB" dirty="0" smtClean="0"/>
              <a:t>0.15));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en-GB" dirty="0" smtClean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j = (i+1)%n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segment(b[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center,b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[j].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.custom</a:t>
            </a:r>
            <a:r>
              <a:rPr lang="en-GB" dirty="0" smtClean="0"/>
              <a:t>({</a:t>
            </a:r>
            <a:r>
              <a:rPr lang="bg-BG" dirty="0" smtClean="0"/>
              <a:t>...</a:t>
            </a:r>
            <a:r>
              <a:rPr lang="en-GB" dirty="0" smtClean="0"/>
              <a:t>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468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движението</a:t>
            </a:r>
          </a:p>
          <a:p>
            <a:pPr lvl="1"/>
            <a:r>
              <a:rPr lang="bg-BG" dirty="0" smtClean="0"/>
              <a:t>Броим кадрите във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Една отсечка изминаваме за 50 кадъра</a:t>
            </a:r>
          </a:p>
          <a:p>
            <a:pPr lvl="1"/>
            <a:r>
              <a:rPr lang="bg-BG" dirty="0" smtClean="0"/>
              <a:t>На всеки 50</a:t>
            </a:r>
            <a:r>
              <a:rPr lang="bg-BG" baseline="30000" dirty="0" smtClean="0"/>
              <a:t>ти</a:t>
            </a:r>
            <a:r>
              <a:rPr lang="bg-BG" dirty="0" smtClean="0"/>
              <a:t> кадър минаваме към следващата отсечка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2023116"/>
            <a:ext cx="7589438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++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frame%50==1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from = to;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to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(to+1)%n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GB" dirty="0"/>
              <a:t> = </a:t>
            </a:r>
            <a:r>
              <a:rPr lang="en-GB" dirty="0" err="1"/>
              <a:t>vectorPoints</a:t>
            </a:r>
            <a:r>
              <a:rPr lang="en-GB" dirty="0"/>
              <a:t>(b[to].</a:t>
            </a:r>
            <a:r>
              <a:rPr lang="en-GB" dirty="0" err="1"/>
              <a:t>center,b</a:t>
            </a:r>
            <a:r>
              <a:rPr lang="en-GB" dirty="0"/>
              <a:t>[from].</a:t>
            </a:r>
            <a:r>
              <a:rPr lang="en-GB" dirty="0" err="1"/>
              <a:t>center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c.center</a:t>
            </a:r>
            <a:r>
              <a:rPr lang="en-GB" dirty="0"/>
              <a:t>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(b[from].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 smtClean="0"/>
              <a:t>++)</a:t>
            </a:r>
            <a:r>
              <a:rPr lang="bg-BG" dirty="0" smtClean="0"/>
              <a:t> </a:t>
            </a:r>
            <a:r>
              <a:rPr lang="en-GB" dirty="0" err="1" smtClean="0"/>
              <a:t>c.center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/>
              <a:t>] +=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]/50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17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подвижния обект</a:t>
            </a:r>
          </a:p>
          <a:p>
            <a:pPr lvl="1"/>
            <a:r>
              <a:rPr lang="bg-BG" dirty="0" smtClean="0"/>
              <a:t>Обектът ще е правоъгълен паралелепипед</a:t>
            </a:r>
            <a:endParaRPr lang="en-US" dirty="0" smtClean="0"/>
          </a:p>
          <a:p>
            <a:pPr lvl="1"/>
            <a:r>
              <a:rPr lang="bg-BG" dirty="0" smtClean="0"/>
              <a:t>Локалната му ос </a:t>
            </a:r>
            <a:r>
              <a:rPr lang="en-US" dirty="0" smtClean="0"/>
              <a:t>Z</a:t>
            </a:r>
            <a:r>
              <a:rPr lang="bg-BG" dirty="0" smtClean="0"/>
              <a:t>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US" dirty="0" smtClean="0"/>
              <a:t>) </a:t>
            </a:r>
            <a:r>
              <a:rPr lang="bg-BG" dirty="0" smtClean="0"/>
              <a:t>е по посока на движението</a:t>
            </a:r>
            <a:endParaRPr lang="en-US" dirty="0" smtClean="0"/>
          </a:p>
          <a:p>
            <a:pPr lvl="1"/>
            <a:r>
              <a:rPr lang="bg-BG" dirty="0" smtClean="0"/>
              <a:t>Завиването става с линейна комбинация – ползват се 80% от текущата посока на обекта и 20% от желаната посока във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2388872"/>
            <a:ext cx="7589438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 </a:t>
            </a:r>
            <a:r>
              <a:rPr lang="en-US" dirty="0"/>
              <a:t>= cuboid([0,0,0],[1,1,2]);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c.focus</a:t>
            </a:r>
            <a:r>
              <a:rPr lang="en-US" dirty="0" smtClean="0"/>
              <a:t> </a:t>
            </a:r>
            <a:r>
              <a:rPr lang="en-US" dirty="0"/>
              <a:t>= [0,0,1</a:t>
            </a:r>
            <a:r>
              <a:rPr lang="en-US" dirty="0" smtClean="0"/>
              <a:t>];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function 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r>
              <a:rPr lang="bg-BG" dirty="0"/>
              <a:t>	</a:t>
            </a:r>
            <a:r>
              <a:rPr lang="bg-BG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for 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c.focus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c.focus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]*0.8+0.2*v[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8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Виждане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Биологическа </a:t>
            </a:r>
            <a:r>
              <a:rPr lang="bg-BG" dirty="0"/>
              <a:t>предпоставка</a:t>
            </a:r>
          </a:p>
          <a:p>
            <a:pPr lvl="1"/>
            <a:r>
              <a:rPr lang="bg-BG" dirty="0"/>
              <a:t>Човек гледа с очите, но вижда с мозъка</a:t>
            </a:r>
          </a:p>
          <a:p>
            <a:pPr lvl="1"/>
            <a:r>
              <a:rPr lang="bg-BG" dirty="0" smtClean="0"/>
              <a:t>Очите</a:t>
            </a:r>
            <a:r>
              <a:rPr lang="bg-BG" dirty="0"/>
              <a:t>, нервните пътища и мозъкът имат ограничен </a:t>
            </a:r>
            <a:r>
              <a:rPr lang="bg-BG" dirty="0" smtClean="0"/>
              <a:t>капацитет</a:t>
            </a:r>
          </a:p>
          <a:p>
            <a:r>
              <a:rPr lang="bg-BG" dirty="0"/>
              <a:t>Картина в мозъчната кора</a:t>
            </a:r>
          </a:p>
          <a:p>
            <a:pPr lvl="1"/>
            <a:r>
              <a:rPr lang="bg-BG" dirty="0"/>
              <a:t>Задържа се за около 1/15 от секундата</a:t>
            </a:r>
          </a:p>
          <a:p>
            <a:pPr lvl="1"/>
            <a:r>
              <a:rPr lang="bg-BG" dirty="0" smtClean="0"/>
              <a:t>При по-малко </a:t>
            </a:r>
            <a:r>
              <a:rPr lang="bg-BG" dirty="0"/>
              <a:t>от 15 образа в секунда </a:t>
            </a:r>
            <a:r>
              <a:rPr lang="bg-BG" dirty="0" smtClean="0"/>
              <a:t>– отделни </a:t>
            </a:r>
            <a:r>
              <a:rPr lang="bg-BG" dirty="0"/>
              <a:t>образи</a:t>
            </a:r>
          </a:p>
          <a:p>
            <a:pPr lvl="1"/>
            <a:r>
              <a:rPr lang="bg-BG" dirty="0" smtClean="0"/>
              <a:t>При повече </a:t>
            </a:r>
            <a:r>
              <a:rPr lang="bg-BG" dirty="0"/>
              <a:t>от 15 образа в секунда </a:t>
            </a:r>
            <a:r>
              <a:rPr lang="bg-BG" dirty="0" smtClean="0"/>
              <a:t>– непрекъснато </a:t>
            </a:r>
            <a:r>
              <a:rPr lang="bg-BG" dirty="0"/>
              <a:t>движение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097176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9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Линейна комбинация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с линейна комбинация</a:t>
            </a:r>
          </a:p>
          <a:p>
            <a:pPr lvl="1"/>
            <a:r>
              <a:rPr lang="bg-BG" dirty="0" smtClean="0"/>
              <a:t>Началната и крайната точка</a:t>
            </a:r>
          </a:p>
          <a:p>
            <a:pPr lvl="1"/>
            <a:r>
              <a:rPr lang="bg-BG" dirty="0" smtClean="0"/>
              <a:t>Параметър </a:t>
            </a:r>
            <a:r>
              <a:rPr lang="en-US" dirty="0" smtClean="0"/>
              <a:t>k</a:t>
            </a:r>
            <a:r>
              <a:rPr lang="en-US" dirty="0" smtClean="0">
                <a:sym typeface="Symbol"/>
              </a:rPr>
              <a:t>[</a:t>
            </a:r>
            <a:r>
              <a:rPr lang="bg-BG" dirty="0" smtClean="0">
                <a:sym typeface="Symbol"/>
              </a:rPr>
              <a:t>0,1</a:t>
            </a:r>
            <a:r>
              <a:rPr lang="en-US" dirty="0" smtClean="0">
                <a:sym typeface="Symbol"/>
              </a:rPr>
              <a:t>]</a:t>
            </a:r>
            <a:r>
              <a:rPr lang="bg-BG" dirty="0" smtClean="0"/>
              <a:t> за координатите</a:t>
            </a:r>
          </a:p>
          <a:p>
            <a:pPr lvl="1"/>
            <a:r>
              <a:rPr lang="bg-BG" dirty="0" smtClean="0"/>
              <a:t>Междинна точка </a:t>
            </a:r>
            <a:r>
              <a:rPr lang="en-US" dirty="0" smtClean="0"/>
              <a:t>A.(1-k)+k</a:t>
            </a:r>
            <a:r>
              <a:rPr lang="bg-BG" dirty="0" smtClean="0"/>
              <a:t>.</a:t>
            </a:r>
            <a:r>
              <a:rPr lang="en-US" dirty="0" smtClean="0"/>
              <a:t>B (</a:t>
            </a:r>
            <a:r>
              <a:rPr lang="bg-BG" dirty="0" smtClean="0"/>
              <a:t>ако движението е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Преимущества</a:t>
            </a:r>
          </a:p>
          <a:p>
            <a:pPr lvl="1"/>
            <a:r>
              <a:rPr lang="bg-BG" dirty="0" smtClean="0"/>
              <a:t>По-пълен контрол над движението</a:t>
            </a:r>
          </a:p>
          <a:p>
            <a:pPr lvl="1"/>
            <a:r>
              <a:rPr lang="bg-BG" dirty="0" smtClean="0"/>
              <a:t>Равномерно и неравномерно движение</a:t>
            </a:r>
          </a:p>
          <a:p>
            <a:pPr lvl="1"/>
            <a:r>
              <a:rPr lang="bg-BG" dirty="0" smtClean="0"/>
              <a:t>Променливи крайни 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513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Параметър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bg-BG" dirty="0" smtClean="0"/>
              <a:t> е синусоида, трансформирана от </a:t>
            </a:r>
            <a:r>
              <a:rPr lang="en-US" dirty="0" smtClean="0"/>
              <a:t>[-1,1]</a:t>
            </a:r>
            <a:r>
              <a:rPr lang="bg-BG" dirty="0" smtClean="0"/>
              <a:t> до </a:t>
            </a:r>
            <a:r>
              <a:rPr lang="en-US" dirty="0" smtClean="0"/>
              <a:t>[0,1]</a:t>
            </a:r>
            <a:endParaRPr lang="bg-BG" dirty="0" smtClean="0"/>
          </a:p>
          <a:p>
            <a:pPr lvl="1"/>
            <a:r>
              <a:rPr lang="bg-BG" dirty="0" smtClean="0"/>
              <a:t>Координатите на подвижната сфера са линейна комбинация от </a:t>
            </a:r>
            <a:r>
              <a:rPr lang="bg-BG" dirty="0"/>
              <a:t>координатите на двете крайни сфери</a:t>
            </a:r>
          </a:p>
          <a:p>
            <a:pPr lvl="1"/>
            <a:r>
              <a:rPr lang="bg-BG" dirty="0"/>
              <a:t>Видим </a:t>
            </a:r>
            <a:r>
              <a:rPr lang="bg-BG" dirty="0" smtClean="0"/>
              <a:t>ефект – в краищата си движението е по-бавно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846066"/>
            <a:ext cx="7589438" cy="2103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loop()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 = 0.5+0.5*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GB" dirty="0"/>
              <a:t>(</a:t>
            </a:r>
            <a:r>
              <a:rPr lang="en-GB" dirty="0" err="1"/>
              <a:t>Suica.time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for 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*(1-k)+k*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161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6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Тенис</a:t>
            </a:r>
          </a:p>
          <a:p>
            <a:pPr lvl="1"/>
            <a:r>
              <a:rPr lang="bg-BG" dirty="0" smtClean="0"/>
              <a:t>Две хилки се движат в две успоредни равнини</a:t>
            </a:r>
          </a:p>
          <a:p>
            <a:pPr lvl="1"/>
            <a:r>
              <a:rPr lang="bg-BG" dirty="0" smtClean="0"/>
              <a:t>Накланят се леко докато се движат</a:t>
            </a:r>
          </a:p>
          <a:p>
            <a:pPr lvl="1"/>
            <a:r>
              <a:rPr lang="bg-BG" dirty="0" smtClean="0"/>
              <a:t>Между тях напред-назад лети топче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Хилките ще правят хармонични движения</a:t>
            </a:r>
          </a:p>
          <a:p>
            <a:pPr lvl="1"/>
            <a:r>
              <a:rPr lang="bg-BG" dirty="0" smtClean="0"/>
              <a:t>Топчето ще е линейна комбинация между центровете им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259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хилки</a:t>
            </a:r>
          </a:p>
          <a:p>
            <a:pPr lvl="1"/>
            <a:r>
              <a:rPr lang="bg-BG" dirty="0" smtClean="0"/>
              <a:t>Хилките ще са плоски цилиндри</a:t>
            </a:r>
          </a:p>
          <a:p>
            <a:pPr lvl="1"/>
            <a:r>
              <a:rPr lang="bg-BG" dirty="0" smtClean="0"/>
              <a:t>Движенията им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Z</a:t>
            </a:r>
            <a:r>
              <a:rPr lang="bg-BG" dirty="0" smtClean="0"/>
              <a:t> ще са синусоиди с различни коефициенти, за да се симулира хаотичност</a:t>
            </a:r>
          </a:p>
          <a:p>
            <a:pPr lvl="1"/>
            <a:r>
              <a:rPr lang="bg-BG" dirty="0" smtClean="0"/>
              <a:t>Координатите на всяка хилка се ползват като локална </a:t>
            </a:r>
            <a:r>
              <a:rPr lang="en-US" dirty="0" smtClean="0"/>
              <a:t>Z</a:t>
            </a:r>
            <a:r>
              <a:rPr lang="bg-BG" dirty="0" smtClean="0"/>
              <a:t> ос на другата хилка – това генерира накланянето им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663190"/>
            <a:ext cx="7589438" cy="2285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sin </a:t>
            </a:r>
            <a:r>
              <a:rPr lang="en-GB" dirty="0"/>
              <a:t>= </a:t>
            </a:r>
            <a:r>
              <a:rPr lang="en-GB" dirty="0" err="1" smtClean="0"/>
              <a:t>Math.sin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t </a:t>
            </a:r>
            <a:r>
              <a:rPr lang="en-GB" dirty="0"/>
              <a:t>= </a:t>
            </a:r>
            <a:r>
              <a:rPr lang="en-GB" dirty="0" err="1"/>
              <a:t>Suica.time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 smtClean="0"/>
              <a:t> </a:t>
            </a:r>
            <a:r>
              <a:rPr lang="en-GB" dirty="0"/>
              <a:t>= [15*sin(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2.2*t</a:t>
            </a:r>
            <a:r>
              <a:rPr lang="en-GB" dirty="0"/>
              <a:t>),-30,5*sin(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4.7*t</a:t>
            </a:r>
            <a:r>
              <a:rPr lang="en-GB" dirty="0"/>
              <a:t>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b.center</a:t>
            </a:r>
            <a:r>
              <a:rPr lang="en-GB" dirty="0" smtClean="0"/>
              <a:t> </a:t>
            </a:r>
            <a:r>
              <a:rPr lang="en-GB" dirty="0"/>
              <a:t>= [15*sin(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4.3*t</a:t>
            </a:r>
            <a:r>
              <a:rPr lang="en-GB" dirty="0"/>
              <a:t>),+30,5*sin(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2.9*t</a:t>
            </a:r>
            <a:r>
              <a:rPr lang="en-GB" dirty="0"/>
              <a:t>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a.focus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b.focus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39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топчето</a:t>
            </a:r>
          </a:p>
          <a:p>
            <a:pPr lvl="1"/>
            <a:r>
              <a:rPr lang="bg-BG" dirty="0" smtClean="0"/>
              <a:t>Топчето е сфера</a:t>
            </a:r>
          </a:p>
          <a:p>
            <a:pPr lvl="1"/>
            <a:r>
              <a:rPr lang="bg-BG" dirty="0" smtClean="0"/>
              <a:t>Линейна комбинация между центровете на двете хилки</a:t>
            </a:r>
          </a:p>
          <a:p>
            <a:pPr lvl="1"/>
            <a:r>
              <a:rPr lang="bg-BG" dirty="0" smtClean="0"/>
              <a:t>Коефициентът на линейната комбинация </a:t>
            </a:r>
            <a:r>
              <a:rPr lang="en-US" dirty="0" smtClean="0"/>
              <a:t>k </a:t>
            </a:r>
            <a:r>
              <a:rPr lang="bg-BG" dirty="0" smtClean="0"/>
              <a:t>не е </a:t>
            </a:r>
            <a:r>
              <a:rPr lang="en-US" dirty="0" smtClean="0"/>
              <a:t>[0,</a:t>
            </a:r>
            <a:r>
              <a:rPr lang="bg-BG" dirty="0" smtClean="0"/>
              <a:t> </a:t>
            </a:r>
            <a:r>
              <a:rPr lang="en-US" dirty="0" smtClean="0"/>
              <a:t>1],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а </a:t>
            </a:r>
            <a:r>
              <a:rPr lang="en-US" dirty="0" smtClean="0"/>
              <a:t>[0.0</a:t>
            </a:r>
            <a:r>
              <a:rPr lang="bg-BG" dirty="0" smtClean="0"/>
              <a:t>4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/>
              <a:t>0.9</a:t>
            </a:r>
            <a:r>
              <a:rPr lang="bg-BG" dirty="0" smtClean="0"/>
              <a:t>6</a:t>
            </a:r>
            <a:r>
              <a:rPr lang="en-US" dirty="0" smtClean="0"/>
              <a:t>],</a:t>
            </a:r>
            <a:r>
              <a:rPr lang="bg-BG" dirty="0" smtClean="0"/>
              <a:t> за </a:t>
            </a:r>
            <a:r>
              <a:rPr lang="bg-BG" dirty="0" smtClean="0"/>
              <a:t>да</a:t>
            </a:r>
            <a:r>
              <a:rPr lang="en-US" dirty="0" smtClean="0"/>
              <a:t> </a:t>
            </a:r>
            <a:r>
              <a:rPr lang="bg-BG" dirty="0" smtClean="0"/>
              <a:t>не </a:t>
            </a:r>
            <a:r>
              <a:rPr lang="bg-BG" dirty="0" smtClean="0"/>
              <a:t>влиза топчето в хилките</a:t>
            </a:r>
          </a:p>
          <a:p>
            <a:pPr lvl="1"/>
            <a:r>
              <a:rPr lang="bg-BG" dirty="0" smtClean="0"/>
              <a:t>Скоростта на топчето се контролира с коефициента </a:t>
            </a:r>
            <a:r>
              <a:rPr lang="en-US" dirty="0" smtClean="0"/>
              <a:t>8,</a:t>
            </a: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т.е. за топчето времето е ускорено осемкратно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3669018"/>
            <a:ext cx="7589438" cy="128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k </a:t>
            </a:r>
            <a:r>
              <a:rPr lang="en-GB" dirty="0"/>
              <a:t>=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0.5+0.4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*sin(8*t)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c.center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a.center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]*(1-k)+k*</a:t>
            </a:r>
            <a:r>
              <a:rPr lang="en-GB" dirty="0" err="1"/>
              <a:t>b.center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466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106" name="Picture 1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2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Анимация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</a:p>
          <a:p>
            <a:pPr lvl="1"/>
            <a:r>
              <a:rPr lang="bg-BG" dirty="0" smtClean="0"/>
              <a:t>Достатъчно бързо показване на кадри</a:t>
            </a:r>
          </a:p>
          <a:p>
            <a:pPr lvl="1"/>
            <a:r>
              <a:rPr lang="bg-BG" dirty="0" smtClean="0"/>
              <a:t>Възприемането на движение е илюзия</a:t>
            </a:r>
          </a:p>
          <a:p>
            <a:pPr lvl="1"/>
            <a:r>
              <a:rPr lang="bg-BG" dirty="0" smtClean="0"/>
              <a:t>При работа с браузър:</a:t>
            </a:r>
          </a:p>
          <a:p>
            <a:pPr lvl="2"/>
            <a:r>
              <a:rPr lang="bg-BG" dirty="0" smtClean="0"/>
              <a:t>Приложението заявява готовност за създаване на кадър</a:t>
            </a:r>
          </a:p>
          <a:p>
            <a:pPr lvl="2"/>
            <a:r>
              <a:rPr lang="bg-BG" dirty="0" smtClean="0"/>
              <a:t>Браузърът определя кога във времето да стане това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Реализация на високо ниво</a:t>
            </a:r>
            <a:endParaRPr lang="bg-BG" dirty="0"/>
          </a:p>
          <a:p>
            <a:pPr lvl="1"/>
            <a:r>
              <a:rPr lang="bg-BG" dirty="0"/>
              <a:t>Създава отделни кадри</a:t>
            </a:r>
          </a:p>
          <a:p>
            <a:pPr lvl="1"/>
            <a:r>
              <a:rPr lang="bg-BG" dirty="0" smtClean="0"/>
              <a:t>Показват се последователно</a:t>
            </a:r>
            <a:endParaRPr lang="bg-BG" sz="2400" dirty="0" smtClean="0"/>
          </a:p>
          <a:p>
            <a:r>
              <a:rPr lang="bg-BG" sz="2700" dirty="0" smtClean="0"/>
              <a:t>Реализация на ниско ниво</a:t>
            </a:r>
          </a:p>
          <a:p>
            <a:pPr lvl="1"/>
            <a:r>
              <a:rPr lang="bg-BG" dirty="0"/>
              <a:t>Промяна на свойствата </a:t>
            </a:r>
            <a:r>
              <a:rPr lang="bg-BG" dirty="0" smtClean="0"/>
              <a:t>на обект</a:t>
            </a:r>
            <a:endParaRPr lang="bg-BG" dirty="0"/>
          </a:p>
          <a:p>
            <a:pPr lvl="2"/>
            <a:r>
              <a:rPr lang="bg-BG" dirty="0" smtClean="0"/>
              <a:t>движение </a:t>
            </a:r>
            <a:r>
              <a:rPr lang="bg-BG" dirty="0"/>
              <a:t>– промяна на центъра</a:t>
            </a:r>
          </a:p>
          <a:p>
            <a:pPr lvl="2"/>
            <a:r>
              <a:rPr lang="bg-BG" dirty="0"/>
              <a:t>въртене – промяна на ориентацията</a:t>
            </a:r>
          </a:p>
          <a:p>
            <a:pPr lvl="2"/>
            <a:r>
              <a:rPr lang="bg-BG" dirty="0"/>
              <a:t>надуване – промяна на размерите</a:t>
            </a:r>
          </a:p>
          <a:p>
            <a:pPr lvl="2"/>
            <a:r>
              <a:rPr lang="bg-BG" dirty="0"/>
              <a:t>избледняване – промяна на цвета</a:t>
            </a:r>
            <a:endParaRPr lang="en-US" dirty="0"/>
          </a:p>
          <a:p>
            <a:endParaRPr lang="bg-BG" sz="1300" dirty="0"/>
          </a:p>
        </p:txBody>
      </p:sp>
    </p:spTree>
    <p:extLst>
      <p:ext uri="{BB962C8B-B14F-4D97-AF65-F5344CB8AC3E}">
        <p14:creationId xmlns:p14="http://schemas.microsoft.com/office/powerpoint/2010/main" val="3162093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Анимационен цикъл</a:t>
            </a:r>
          </a:p>
          <a:p>
            <a:pPr lvl="1"/>
            <a:r>
              <a:rPr lang="bg-BG" dirty="0" smtClean="0"/>
              <a:t>Рисуването на кадър е във функция, сочена от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Suica.time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Suica.dTime</a:t>
            </a:r>
            <a:r>
              <a:rPr lang="bg-BG" dirty="0" smtClean="0"/>
              <a:t> са изминалите времена от пускането на програмата и от предходния кадър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toFixed</a:t>
            </a:r>
            <a:r>
              <a:rPr lang="bg-BG" dirty="0" smtClean="0"/>
              <a:t> закръгля дробни числа</a:t>
            </a:r>
          </a:p>
          <a:p>
            <a:r>
              <a:rPr lang="bg-BG" dirty="0" smtClean="0"/>
              <a:t>Фази на анимацията</a:t>
            </a:r>
          </a:p>
          <a:p>
            <a:pPr lvl="1"/>
            <a:r>
              <a:rPr lang="bg-BG" dirty="0" smtClean="0"/>
              <a:t>Ако има ясно </a:t>
            </a:r>
            <a:r>
              <a:rPr lang="bg-BG" dirty="0" err="1" smtClean="0"/>
              <a:t>разграничими</a:t>
            </a:r>
            <a:r>
              <a:rPr lang="bg-BG" dirty="0" smtClean="0"/>
              <a:t> фази на анимацията, може тя да се представи като няколко цикъла</a:t>
            </a:r>
          </a:p>
          <a:p>
            <a:pPr lvl="1"/>
            <a:r>
              <a:rPr lang="bg-BG" dirty="0" smtClean="0"/>
              <a:t>Ако фазите са преплетени, ползва се един цикъл с условно изпълнение на отделните фази</a:t>
            </a:r>
          </a:p>
        </p:txBody>
      </p:sp>
    </p:spTree>
    <p:extLst>
      <p:ext uri="{BB962C8B-B14F-4D97-AF65-F5344CB8AC3E}">
        <p14:creationId xmlns:p14="http://schemas.microsoft.com/office/powerpoint/2010/main" val="904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Линейно движение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Вектор на скоростта</a:t>
            </a:r>
          </a:p>
          <a:p>
            <a:pPr lvl="1"/>
            <a:r>
              <a:rPr lang="bg-BG" dirty="0" smtClean="0"/>
              <a:t>Определя посоката и скоростта на движение</a:t>
            </a:r>
          </a:p>
          <a:p>
            <a:pPr lvl="1"/>
            <a:r>
              <a:rPr lang="bg-BG" dirty="0" smtClean="0"/>
              <a:t>Подходящо при фиксирана цел и скорост на движение</a:t>
            </a:r>
          </a:p>
          <a:p>
            <a:r>
              <a:rPr lang="bg-BG" dirty="0" smtClean="0"/>
              <a:t>Линейна комбинация</a:t>
            </a:r>
          </a:p>
          <a:p>
            <a:pPr lvl="1"/>
            <a:r>
              <a:rPr lang="bg-BG" dirty="0" smtClean="0"/>
              <a:t>Допуска динамична промяна на началната и крайната точка</a:t>
            </a:r>
          </a:p>
          <a:p>
            <a:pPr lvl="1"/>
            <a:r>
              <a:rPr lang="bg-BG" dirty="0" smtClean="0"/>
              <a:t>Допуска нелинейно движение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676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Идея за генериране </a:t>
            </a:r>
            <a:r>
              <a:rPr lang="bg-BG" dirty="0"/>
              <a:t>на анимация</a:t>
            </a:r>
          </a:p>
          <a:p>
            <a:pPr lvl="1"/>
            <a:r>
              <a:rPr lang="bg-BG" dirty="0"/>
              <a:t>стъпка 1: генерира се кадър</a:t>
            </a:r>
          </a:p>
          <a:p>
            <a:pPr lvl="1"/>
            <a:r>
              <a:rPr lang="bg-BG" dirty="0"/>
              <a:t>стъпка 2: доставя се кадър</a:t>
            </a:r>
          </a:p>
          <a:p>
            <a:pPr lvl="1"/>
            <a:r>
              <a:rPr lang="bg-BG" dirty="0"/>
              <a:t>стъпка 3: към стъпка 1</a:t>
            </a:r>
          </a:p>
          <a:p>
            <a:r>
              <a:rPr lang="bg-BG" dirty="0"/>
              <a:t>Видове доставки</a:t>
            </a:r>
          </a:p>
          <a:p>
            <a:pPr lvl="1"/>
            <a:r>
              <a:rPr lang="bg-BG" dirty="0"/>
              <a:t>в реално време (екран, </a:t>
            </a:r>
            <a:r>
              <a:rPr lang="bg-BG" dirty="0" err="1"/>
              <a:t>стрийминг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 нереално време (видео файл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8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Псевдокод</a:t>
            </a:r>
            <a:endParaRPr lang="bg-BG" dirty="0" smtClean="0"/>
          </a:p>
          <a:p>
            <a:pPr lvl="1"/>
            <a:r>
              <a:rPr lang="bg-BG" dirty="0" smtClean="0"/>
              <a:t>Традиционен вид на анимационен цикъл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r>
              <a:rPr lang="bg-BG" altLang="bg-BG" dirty="0" smtClean="0"/>
              <a:t>За </a:t>
            </a:r>
            <a:r>
              <a:rPr lang="bg-BG" altLang="bg-BG" dirty="0"/>
              <a:t>предпочитане</a:t>
            </a:r>
          </a:p>
          <a:p>
            <a:pPr lvl="1"/>
            <a:r>
              <a:rPr lang="bg-BG" altLang="bg-BG" dirty="0" smtClean="0"/>
              <a:t>В цикъла само да </a:t>
            </a:r>
            <a:r>
              <a:rPr lang="bg-BG" altLang="bg-BG" dirty="0"/>
              <a:t>се променят свойствата на </a:t>
            </a:r>
            <a:r>
              <a:rPr lang="bg-BG" altLang="bg-BG" dirty="0" smtClean="0"/>
              <a:t>обектите</a:t>
            </a:r>
            <a:endParaRPr lang="bg-BG" alt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2651781" y="1108726"/>
            <a:ext cx="3840439" cy="2285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2317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създаване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обекти</a:t>
            </a:r>
            <a:endParaRPr lang="bg-BG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lvl="1">
              <a:buNone/>
            </a:pP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цикъл за всеки кадър</a:t>
            </a:r>
          </a:p>
          <a:p>
            <a:pPr marL="231775" lvl="1">
              <a:buNone/>
            </a:pPr>
            <a:r>
              <a:rPr lang="en-US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изчистване на кадър</a:t>
            </a:r>
            <a:endParaRPr lang="en-US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промяна на </a:t>
            </a: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обекти</a:t>
            </a:r>
            <a:endParaRPr lang="en-US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показване на кадър</a:t>
            </a:r>
            <a:endParaRPr lang="en-US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lvl="1">
              <a:buNone/>
            </a:pPr>
            <a:r>
              <a:rPr lang="en-US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3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 работа в браузър</a:t>
            </a:r>
          </a:p>
          <a:p>
            <a:pPr lvl="1"/>
            <a:r>
              <a:rPr lang="bg-BG" dirty="0"/>
              <a:t>Програмата </a:t>
            </a:r>
            <a:r>
              <a:rPr lang="bg-BG" dirty="0" smtClean="0"/>
              <a:t>заявява, че иска </a:t>
            </a:r>
            <a:r>
              <a:rPr lang="bg-BG" dirty="0"/>
              <a:t>да покаже нов кадър</a:t>
            </a:r>
          </a:p>
          <a:p>
            <a:pPr lvl="1"/>
            <a:r>
              <a:rPr lang="bg-BG" dirty="0" smtClean="0"/>
              <a:t>Браузърът определя кога е удобно да стане това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19" y="1556253"/>
            <a:ext cx="2926049" cy="64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Създаване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обекти</a:t>
            </a:r>
            <a:endParaRPr lang="bg-BG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Заявка за кадър</a:t>
            </a:r>
            <a:endParaRPr lang="bg-BG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49" y="3486139"/>
            <a:ext cx="2926050" cy="128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31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Изчистване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кадър</a:t>
            </a:r>
            <a:endParaRPr lang="en-US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Промяна </a:t>
            </a:r>
            <a:r>
              <a:rPr lang="bg-BG" sz="2000" dirty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обекти</a:t>
            </a:r>
            <a:endParaRPr lang="en-US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Генериране на кадър</a:t>
            </a:r>
            <a:endParaRPr lang="bg-BG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75" lvl="1">
              <a:buNone/>
            </a:pPr>
            <a:r>
              <a:rPr lang="bg-BG" sz="2000" dirty="0" smtClean="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Заявка за нов кадър</a:t>
            </a:r>
            <a:endParaRPr lang="en-US" sz="2000" dirty="0"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566170" y="2708906"/>
            <a:ext cx="1280146" cy="731512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/>
              <a:t>Браузър</a:t>
            </a:r>
          </a:p>
        </p:txBody>
      </p:sp>
      <p:cxnSp>
        <p:nvCxnSpPr>
          <p:cNvPr id="12" name="Elbow Connector 5"/>
          <p:cNvCxnSpPr>
            <a:stCxn id="4" idx="2"/>
            <a:endCxn id="5" idx="2"/>
          </p:cNvCxnSpPr>
          <p:nvPr/>
        </p:nvCxnSpPr>
        <p:spPr>
          <a:xfrm rot="5400000" flipH="1">
            <a:off x="4869175" y="2777487"/>
            <a:ext cx="1325867" cy="2651731"/>
          </a:xfrm>
          <a:prstGeom prst="bentConnector3">
            <a:avLst>
              <a:gd name="adj1" fmla="val -1724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5"/>
          <p:cNvCxnSpPr>
            <a:stCxn id="5" idx="3"/>
            <a:endCxn id="4" idx="0"/>
          </p:cNvCxnSpPr>
          <p:nvPr/>
        </p:nvCxnSpPr>
        <p:spPr>
          <a:xfrm>
            <a:off x="4846316" y="3074662"/>
            <a:ext cx="2011658" cy="41147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"/>
          <p:cNvCxnSpPr>
            <a:stCxn id="3" idx="3"/>
            <a:endCxn id="69" idx="0"/>
          </p:cNvCxnSpPr>
          <p:nvPr/>
        </p:nvCxnSpPr>
        <p:spPr>
          <a:xfrm flipH="1">
            <a:off x="4411983" y="1876290"/>
            <a:ext cx="1257285" cy="832617"/>
          </a:xfrm>
          <a:prstGeom prst="bentConnector4">
            <a:avLst>
              <a:gd name="adj1" fmla="val -18182"/>
              <a:gd name="adj2" fmla="val 69219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46316" y="2764204"/>
            <a:ext cx="201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Докато има заявки за </a:t>
            </a: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следващи кадри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3146" y="2761908"/>
            <a:ext cx="13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Когато има готов кадър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823000" y="2708907"/>
            <a:ext cx="1280146" cy="731512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Показване на кадър</a:t>
            </a:r>
          </a:p>
        </p:txBody>
      </p:sp>
      <p:cxnSp>
        <p:nvCxnSpPr>
          <p:cNvPr id="66" name="Elbow Connector 5"/>
          <p:cNvCxnSpPr>
            <a:stCxn id="5" idx="1"/>
            <a:endCxn id="51" idx="3"/>
          </p:cNvCxnSpPr>
          <p:nvPr/>
        </p:nvCxnSpPr>
        <p:spPr>
          <a:xfrm rot="10800000" flipV="1">
            <a:off x="2103146" y="3074661"/>
            <a:ext cx="146302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97683" y="2708907"/>
            <a:ext cx="228599" cy="190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3931927" y="2708907"/>
            <a:ext cx="228599" cy="190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3" name="Elbow Connector 5"/>
          <p:cNvCxnSpPr>
            <a:stCxn id="70" idx="0"/>
            <a:endCxn id="3" idx="1"/>
          </p:cNvCxnSpPr>
          <p:nvPr/>
        </p:nvCxnSpPr>
        <p:spPr>
          <a:xfrm rot="16200000" flipV="1">
            <a:off x="2978415" y="1641095"/>
            <a:ext cx="832617" cy="1303008"/>
          </a:xfrm>
          <a:prstGeom prst="bentConnector4">
            <a:avLst>
              <a:gd name="adj1" fmla="val 30781"/>
              <a:gd name="adj2" fmla="val 11754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1490" y="1730705"/>
            <a:ext cx="237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Еднократно при зареждане на страницата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43585" y="1730704"/>
            <a:ext cx="1828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Еднократно при инициализиране на програмата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Анимационен цикъл в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Запомняме графичното поле в променлива</a:t>
            </a:r>
          </a:p>
          <a:p>
            <a:pPr lvl="1"/>
            <a:r>
              <a:rPr lang="bg-BG" dirty="0" smtClean="0"/>
              <a:t>Графичните полета имат свойство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Това е променлива, сочеща функция за генериране на кадър</a:t>
            </a:r>
          </a:p>
          <a:p>
            <a:pPr lvl="1"/>
            <a:r>
              <a:rPr lang="bg-BG" dirty="0" smtClean="0"/>
              <a:t>Извиква се автоматично</a:t>
            </a:r>
            <a:r>
              <a:rPr lang="en-US" dirty="0" smtClean="0"/>
              <a:t>,</a:t>
            </a:r>
            <a:r>
              <a:rPr lang="bg-BG" dirty="0" smtClean="0"/>
              <a:t> когато браузърът разреши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297433"/>
            <a:ext cx="7589438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n-GB" dirty="0"/>
              <a:t> = new </a:t>
            </a:r>
            <a:r>
              <a:rPr lang="en-GB" dirty="0" err="1"/>
              <a:t>Suica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p.nextFrame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loop;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loop</a:t>
            </a:r>
            <a:r>
              <a:rPr lang="en-GB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r>
              <a:rPr lang="bg-BG" dirty="0" smtClean="0"/>
              <a:t>...</a:t>
            </a: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38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12686</TotalTime>
  <Words>1612</Words>
  <Application>Microsoft Office PowerPoint</Application>
  <PresentationFormat>On-screen Show (16:9)</PresentationFormat>
  <Paragraphs>372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Origin</vt:lpstr>
      <vt:lpstr>Анимация</vt:lpstr>
      <vt:lpstr>Принципи на анимацията</vt:lpstr>
      <vt:lpstr>Анимация</vt:lpstr>
      <vt:lpstr>Виждане</vt:lpstr>
      <vt:lpstr>Реализация</vt:lpstr>
      <vt:lpstr>Алгоритъм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Линейно движение</vt:lpstr>
      <vt:lpstr>Линейно движение</vt:lpstr>
      <vt:lpstr>PowerPoint Presentation</vt:lpstr>
      <vt:lpstr>Вектор на скоростта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Последователни движения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От точка до точка</vt:lpstr>
      <vt:lpstr>От точка до точка</vt:lpstr>
      <vt:lpstr>Вектор на скоростта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Линейна комбинация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Обобщение</vt:lpstr>
      <vt:lpstr>Анимация</vt:lpstr>
      <vt:lpstr>PowerPoint Presentation</vt:lpstr>
      <vt:lpstr>Линейно движение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SUICA-13</dc:title>
  <dc:creator>Pavel Boytchev</dc:creator>
  <cp:lastModifiedBy>Pavel Boytchev</cp:lastModifiedBy>
  <cp:revision>562</cp:revision>
  <dcterms:created xsi:type="dcterms:W3CDTF">2015-02-10T15:00:35Z</dcterms:created>
  <dcterms:modified xsi:type="dcterms:W3CDTF">2015-09-14T08:59:41Z</dcterms:modified>
</cp:coreProperties>
</file>