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609" r:id="rId4"/>
    <p:sldId id="703" r:id="rId5"/>
    <p:sldId id="704" r:id="rId6"/>
    <p:sldId id="700" r:id="rId7"/>
    <p:sldId id="701" r:id="rId8"/>
    <p:sldId id="702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17" r:id="rId22"/>
    <p:sldId id="718" r:id="rId23"/>
    <p:sldId id="719" r:id="rId24"/>
    <p:sldId id="720" r:id="rId25"/>
    <p:sldId id="721" r:id="rId26"/>
    <p:sldId id="722" r:id="rId27"/>
    <p:sldId id="723" r:id="rId28"/>
    <p:sldId id="724" r:id="rId29"/>
    <p:sldId id="725" r:id="rId30"/>
    <p:sldId id="726" r:id="rId31"/>
    <p:sldId id="727" r:id="rId32"/>
    <p:sldId id="728" r:id="rId33"/>
    <p:sldId id="730" r:id="rId34"/>
    <p:sldId id="731" r:id="rId35"/>
    <p:sldId id="732" r:id="rId36"/>
    <p:sldId id="733" r:id="rId37"/>
    <p:sldId id="734" r:id="rId38"/>
    <p:sldId id="735" r:id="rId39"/>
    <p:sldId id="736" r:id="rId40"/>
    <p:sldId id="737" r:id="rId41"/>
    <p:sldId id="738" r:id="rId42"/>
    <p:sldId id="739" r:id="rId43"/>
    <p:sldId id="740" r:id="rId44"/>
    <p:sldId id="741" r:id="rId45"/>
    <p:sldId id="742" r:id="rId46"/>
    <p:sldId id="743" r:id="rId47"/>
    <p:sldId id="744" r:id="rId48"/>
    <p:sldId id="745" r:id="rId49"/>
    <p:sldId id="746" r:id="rId50"/>
    <p:sldId id="318" r:id="rId51"/>
    <p:sldId id="492" r:id="rId52"/>
    <p:sldId id="729" r:id="rId53"/>
    <p:sldId id="261" r:id="rId5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E5ED"/>
    <a:srgbClr val="000000"/>
    <a:srgbClr val="AAB0C8"/>
    <a:srgbClr val="727CA3"/>
    <a:srgbClr val="D39FA0"/>
    <a:srgbClr val="8B8B9D"/>
    <a:srgbClr val="0070C0"/>
    <a:srgbClr val="00B05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51" d="100"/>
          <a:sy n="51" d="100"/>
        </p:scale>
        <p:origin x="-96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82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402%20Same%20angular%20velocity/Example-1402%20Same%20angular%20velocity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403%20Same%20linear%20velocity/Example-1403%20Same%20linear%20velocity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404%20Illusion%20with%20balls/Example-1404%20Illusion%20with%20balls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405%20Motion%20on%20an%20ellipse/Example-1405%20Motion%20on%20an%20ellipse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406%20Star,%20planet,%20moons/Example-1406%20Star,%20planet,%20moons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1407%20Angular%20ratio/Example-1407%20Angular%20ratio%201%20to%202.5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408%20Negative%20angular%20ratio/Example-1408%20Negative%20angular%20ratio%201%20to%20-2.5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409%20Motion%20on%20an%20arc/Example-1409%20Motion%20on%20an%20arc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1410%20Nested%20pendulums/Example-1410%20Nested%20pendulums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1411%20Motion%20on%20a%20cylinder/Example-1411%20Motion%20on%20a%20cylinder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1412%20Motion%20on%20a%20cylinder%202/Example-1412%20Motion%20on%20a%20cylinder%202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1413%20Motion%20on%20a%20sphere/Example-1413%20Motion%20on%20a%20sphere.html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xample-1414%20Motion%20on%20a%20cube/Example-1414%20Motion%20on%20a%20cube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401%20Motion%20on%20a%20circle/Example-1401%20Motion%20on%20a%20circle.html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Кръгово движение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dirty="0"/>
              <a:t>4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7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Линейни скорости</a:t>
            </a:r>
          </a:p>
          <a:p>
            <a:pPr lvl="1"/>
            <a:r>
              <a:rPr lang="bg-BG" dirty="0" smtClean="0"/>
              <a:t>Две сфери се движат по концентрични окръжности</a:t>
            </a:r>
            <a:endParaRPr lang="bg-BG" dirty="0"/>
          </a:p>
          <a:p>
            <a:pPr lvl="1"/>
            <a:r>
              <a:rPr lang="bg-BG" dirty="0" smtClean="0"/>
              <a:t>Линейните им скорости са едни и същи</a:t>
            </a:r>
          </a:p>
          <a:p>
            <a:pPr lvl="1"/>
            <a:r>
              <a:rPr lang="bg-BG" dirty="0" smtClean="0"/>
              <a:t>Външен ефект – сферата по вътрешната окръжност прави по-бързо пълни завъртания от другата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7" y="2846068"/>
            <a:ext cx="7315121" cy="210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t = </a:t>
            </a:r>
            <a:r>
              <a:rPr lang="en-GB" dirty="0" err="1"/>
              <a:t>Suica.time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a.center</a:t>
            </a:r>
            <a:r>
              <a:rPr lang="en-GB" dirty="0"/>
              <a:t> = [</a:t>
            </a:r>
            <a:r>
              <a:rPr lang="en-GB" dirty="0" smtClean="0"/>
              <a:t>20*</a:t>
            </a:r>
            <a:r>
              <a:rPr lang="en-GB" dirty="0" err="1" smtClean="0"/>
              <a:t>Math.cos</a:t>
            </a:r>
            <a:r>
              <a:rPr lang="en-GB" dirty="0" smtClean="0"/>
              <a:t>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2*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 smtClean="0"/>
              <a:t>),20*</a:t>
            </a:r>
            <a:r>
              <a:rPr lang="en-GB" dirty="0" err="1" smtClean="0"/>
              <a:t>Math.sin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2*t</a:t>
            </a:r>
            <a:r>
              <a:rPr lang="en-GB" dirty="0" smtClean="0"/>
              <a:t>),</a:t>
            </a:r>
            <a:r>
              <a:rPr lang="en-GB" dirty="0"/>
              <a:t>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b.center</a:t>
            </a:r>
            <a:r>
              <a:rPr lang="en-GB" dirty="0"/>
              <a:t> = [40*</a:t>
            </a:r>
            <a:r>
              <a:rPr lang="en-GB" dirty="0" err="1"/>
              <a:t>Math.cos</a:t>
            </a:r>
            <a:r>
              <a:rPr lang="en-GB" dirty="0"/>
              <a:t>(t),40*</a:t>
            </a:r>
            <a:r>
              <a:rPr lang="en-GB" dirty="0" err="1"/>
              <a:t>Math.sin</a:t>
            </a:r>
            <a:r>
              <a:rPr lang="en-GB" dirty="0"/>
              <a:t>(t),0];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51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10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Илюзия с топки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Шест еднакви топки</a:t>
            </a:r>
          </a:p>
          <a:p>
            <a:pPr lvl="1"/>
            <a:r>
              <a:rPr lang="bg-BG" dirty="0" smtClean="0"/>
              <a:t>Въртят се без да си пречат</a:t>
            </a:r>
          </a:p>
          <a:p>
            <a:pPr lvl="1"/>
            <a:r>
              <a:rPr lang="bg-BG" dirty="0" smtClean="0"/>
              <a:t>Всеки две са в отделна равнина</a:t>
            </a:r>
          </a:p>
          <a:p>
            <a:pPr lvl="1"/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846068"/>
            <a:ext cx="3474684" cy="210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x1 </a:t>
            </a:r>
            <a:r>
              <a:rPr lang="en-GB" dirty="0"/>
              <a:t>= sphere([0,0,0],8);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x2 </a:t>
            </a:r>
            <a:r>
              <a:rPr lang="en-GB" dirty="0"/>
              <a:t>= </a:t>
            </a:r>
            <a:r>
              <a:rPr lang="en-GB" dirty="0" err="1"/>
              <a:t>sameAs</a:t>
            </a:r>
            <a:r>
              <a:rPr lang="en-GB" dirty="0"/>
              <a:t>(x1);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y1 </a:t>
            </a:r>
            <a:r>
              <a:rPr lang="en-GB" dirty="0"/>
              <a:t>= </a:t>
            </a:r>
            <a:r>
              <a:rPr lang="en-GB" dirty="0" err="1"/>
              <a:t>sameAs</a:t>
            </a:r>
            <a:r>
              <a:rPr lang="en-GB" dirty="0"/>
              <a:t>(x1);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y2 </a:t>
            </a:r>
            <a:r>
              <a:rPr lang="en-GB" dirty="0"/>
              <a:t>= </a:t>
            </a:r>
            <a:r>
              <a:rPr lang="en-GB" dirty="0" err="1"/>
              <a:t>sameAs</a:t>
            </a:r>
            <a:r>
              <a:rPr lang="en-GB" dirty="0"/>
              <a:t>(x1);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z1 </a:t>
            </a:r>
            <a:r>
              <a:rPr lang="en-GB" dirty="0"/>
              <a:t>= </a:t>
            </a:r>
            <a:r>
              <a:rPr lang="en-GB" dirty="0" err="1"/>
              <a:t>sameAs</a:t>
            </a:r>
            <a:r>
              <a:rPr lang="en-GB" dirty="0"/>
              <a:t>(x1);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z2 </a:t>
            </a:r>
            <a:r>
              <a:rPr lang="en-GB" dirty="0"/>
              <a:t>= </a:t>
            </a:r>
            <a:r>
              <a:rPr lang="en-GB" dirty="0" err="1"/>
              <a:t>sameAs</a:t>
            </a:r>
            <a:r>
              <a:rPr lang="en-GB" dirty="0"/>
              <a:t>(x1);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37" y="2828356"/>
            <a:ext cx="3474684" cy="210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x1.center </a:t>
            </a:r>
            <a:r>
              <a:rPr lang="en-GB" dirty="0"/>
              <a:t>= [0,c,s];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x2.center </a:t>
            </a:r>
            <a:r>
              <a:rPr lang="en-GB" dirty="0"/>
              <a:t>= [0,-c,-s];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y1.center </a:t>
            </a:r>
            <a:r>
              <a:rPr lang="en-GB" dirty="0"/>
              <a:t>= [s,0,c];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y2.center </a:t>
            </a:r>
            <a:r>
              <a:rPr lang="en-GB" dirty="0"/>
              <a:t>= [-s,0,-c];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z1.center </a:t>
            </a:r>
            <a:r>
              <a:rPr lang="en-GB" dirty="0"/>
              <a:t>= [c,s,0];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z2.center </a:t>
            </a:r>
            <a:r>
              <a:rPr lang="en-GB" dirty="0"/>
              <a:t>= [-c,-s,0];</a:t>
            </a:r>
          </a:p>
        </p:txBody>
      </p:sp>
    </p:spTree>
    <p:extLst>
      <p:ext uri="{BB962C8B-B14F-4D97-AF65-F5344CB8AC3E}">
        <p14:creationId xmlns:p14="http://schemas.microsoft.com/office/powerpoint/2010/main" val="13457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8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по елипса</a:t>
            </a:r>
          </a:p>
          <a:p>
            <a:pPr lvl="1"/>
            <a:r>
              <a:rPr lang="bg-BG" dirty="0" smtClean="0"/>
              <a:t>Аналогично на движение по окръжност</a:t>
            </a:r>
          </a:p>
          <a:p>
            <a:pPr lvl="1"/>
            <a:r>
              <a:rPr lang="bg-BG" dirty="0" smtClean="0"/>
              <a:t>Различни радиуси по двете оси на елипсата</a:t>
            </a:r>
          </a:p>
          <a:p>
            <a:pPr lvl="1"/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846068"/>
            <a:ext cx="6857926" cy="210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&lt;6;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c = </a:t>
            </a:r>
            <a:r>
              <a:rPr lang="en-GB" dirty="0" err="1"/>
              <a:t>Math.cos</a:t>
            </a:r>
            <a:r>
              <a:rPr lang="en-GB" dirty="0"/>
              <a:t>(t+2*</a:t>
            </a:r>
            <a:r>
              <a:rPr lang="en-GB" dirty="0" err="1"/>
              <a:t>Math.PI</a:t>
            </a:r>
            <a:r>
              <a:rPr lang="en-GB" dirty="0"/>
              <a:t>*</a:t>
            </a:r>
            <a:r>
              <a:rPr lang="en-GB" dirty="0" err="1"/>
              <a:t>i</a:t>
            </a:r>
            <a:r>
              <a:rPr lang="en-GB" dirty="0"/>
              <a:t>/3);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s = </a:t>
            </a:r>
            <a:r>
              <a:rPr lang="en-GB" dirty="0" err="1"/>
              <a:t>Math.sin</a:t>
            </a:r>
            <a:r>
              <a:rPr lang="en-GB" dirty="0"/>
              <a:t>(t+2*</a:t>
            </a:r>
            <a:r>
              <a:rPr lang="en-GB" dirty="0" err="1"/>
              <a:t>Math.PI</a:t>
            </a:r>
            <a:r>
              <a:rPr lang="en-GB" dirty="0"/>
              <a:t>*</a:t>
            </a:r>
            <a:r>
              <a:rPr lang="en-GB" dirty="0" err="1"/>
              <a:t>i</a:t>
            </a:r>
            <a:r>
              <a:rPr lang="en-GB" dirty="0"/>
              <a:t>/3);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balls[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 =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(10+10*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*c,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(38-5*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*s,0];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2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Относително движение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822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Относително движение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Центърът на въртене не е (0,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Композиция на транслация и въртене</a:t>
            </a:r>
          </a:p>
          <a:p>
            <a:pPr lvl="1"/>
            <a:r>
              <a:rPr lang="bg-BG" dirty="0" smtClean="0"/>
              <a:t>Допуска се променлив център – ако той се движи по окръжност се получава вложено движение</a:t>
            </a:r>
          </a:p>
          <a:p>
            <a:r>
              <a:rPr lang="bg-BG" dirty="0" smtClean="0"/>
              <a:t>Примери</a:t>
            </a:r>
          </a:p>
          <a:p>
            <a:pPr lvl="1"/>
            <a:r>
              <a:rPr lang="bg-BG" dirty="0" smtClean="0"/>
              <a:t>Спътник около Луната</a:t>
            </a:r>
            <a:r>
              <a:rPr lang="en-US" dirty="0" smtClean="0"/>
              <a:t>,</a:t>
            </a:r>
            <a:r>
              <a:rPr lang="bg-BG" dirty="0" smtClean="0"/>
              <a:t> около Земята</a:t>
            </a:r>
            <a:r>
              <a:rPr lang="en-US" smtClean="0"/>
              <a:t>,</a:t>
            </a:r>
            <a:r>
              <a:rPr lang="bg-BG" smtClean="0"/>
              <a:t> </a:t>
            </a:r>
            <a:r>
              <a:rPr lang="bg-BG" dirty="0" smtClean="0"/>
              <a:t>около Слънцето</a:t>
            </a:r>
          </a:p>
          <a:p>
            <a:pPr lvl="1"/>
            <a:r>
              <a:rPr lang="bg-BG" dirty="0" smtClean="0"/>
              <a:t>Засилване на люлка с люлеене на краката 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83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Реализация на вложено въртене</a:t>
                </a:r>
              </a:p>
              <a:p>
                <a:pPr lvl="1"/>
                <a:r>
                  <a:rPr lang="bg-BG" dirty="0" smtClean="0"/>
                  <a:t>Обект </a:t>
                </a:r>
                <a:r>
                  <a:rPr lang="bg-BG" dirty="0"/>
                  <a:t>се движи в </a:t>
                </a:r>
                <a:r>
                  <a:rPr lang="bg-BG" dirty="0" smtClean="0"/>
                  <a:t>кръг с радиус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endParaRPr lang="bg-BG" baseline="-25000" dirty="0"/>
              </a:p>
              <a:p>
                <a:pPr lvl="1"/>
                <a:r>
                  <a:rPr lang="bg-BG" dirty="0" smtClean="0"/>
                  <a:t>Друг </a:t>
                </a:r>
                <a:r>
                  <a:rPr lang="bg-BG" dirty="0"/>
                  <a:t>обект се </a:t>
                </a:r>
                <a:r>
                  <a:rPr lang="bg-BG" dirty="0" smtClean="0"/>
                  <a:t>движи в кръг с радиус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bg-BG" dirty="0" smtClean="0"/>
                  <a:t> </a:t>
                </a:r>
                <a:r>
                  <a:rPr lang="bg-BG" dirty="0"/>
                  <a:t>около </a:t>
                </a:r>
                <a:r>
                  <a:rPr lang="bg-BG" dirty="0" smtClean="0"/>
                  <a:t>първия:</a:t>
                </a:r>
                <a:endParaRPr lang="en-US" dirty="0" smtClean="0"/>
              </a:p>
              <a:p>
                <a:pPr lvl="1"/>
                <a:endParaRPr lang="bg-BG" dirty="0" smtClean="0"/>
              </a:p>
              <a:p>
                <a:pPr marL="22955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3255244" y="2819033"/>
            <a:ext cx="3328414" cy="3227399"/>
            <a:chOff x="3255244" y="2480311"/>
            <a:chExt cx="3328414" cy="3227399"/>
          </a:xfrm>
        </p:grpSpPr>
        <p:sp>
          <p:nvSpPr>
            <p:cNvPr id="60" name="Arc 59"/>
            <p:cNvSpPr/>
            <p:nvPr/>
          </p:nvSpPr>
          <p:spPr>
            <a:xfrm>
              <a:off x="5110417" y="3084075"/>
              <a:ext cx="762834" cy="762834"/>
            </a:xfrm>
            <a:prstGeom prst="arc">
              <a:avLst>
                <a:gd name="adj1" fmla="val 14763451"/>
                <a:gd name="adj2" fmla="val 0"/>
              </a:avLst>
            </a:prstGeom>
            <a:gradFill flip="none" rotWithShape="1">
              <a:gsLst>
                <a:gs pos="100000">
                  <a:srgbClr val="FF0000">
                    <a:alpha val="51000"/>
                  </a:srgbClr>
                </a:gs>
                <a:gs pos="0">
                  <a:schemeClr val="accent1">
                    <a:tint val="44500"/>
                    <a:satMod val="160000"/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 cap="sq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Arc 36"/>
            <p:cNvSpPr/>
            <p:nvPr/>
          </p:nvSpPr>
          <p:spPr>
            <a:xfrm>
              <a:off x="4105649" y="3918344"/>
              <a:ext cx="923029" cy="923029"/>
            </a:xfrm>
            <a:prstGeom prst="arc">
              <a:avLst>
                <a:gd name="adj1" fmla="val 18945917"/>
                <a:gd name="adj2" fmla="val 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0">
                  <a:schemeClr val="accent1">
                    <a:tint val="44500"/>
                    <a:satMod val="160000"/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 cap="sq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4572000" y="2660265"/>
              <a:ext cx="0" cy="1727300"/>
            </a:xfrm>
            <a:prstGeom prst="straightConnector1">
              <a:avLst/>
            </a:prstGeom>
            <a:ln w="38100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474732" y="4379858"/>
              <a:ext cx="2743170" cy="0"/>
            </a:xfrm>
            <a:prstGeom prst="straightConnector1">
              <a:avLst/>
            </a:prstGeom>
            <a:ln w="38100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572030" y="3465516"/>
              <a:ext cx="909627" cy="927848"/>
            </a:xfrm>
            <a:prstGeom prst="line">
              <a:avLst/>
            </a:prstGeom>
            <a:ln w="12700" cap="sq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hevron 44"/>
            <p:cNvSpPr/>
            <p:nvPr/>
          </p:nvSpPr>
          <p:spPr>
            <a:xfrm>
              <a:off x="4663439" y="3563680"/>
              <a:ext cx="502812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R</a:t>
              </a:r>
              <a:r>
                <a:rPr lang="bg-BG" sz="1400" baseline="-25000" dirty="0" smtClean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bg-BG" sz="1400" baseline="-25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Chevron 45"/>
            <p:cNvSpPr/>
            <p:nvPr/>
          </p:nvSpPr>
          <p:spPr>
            <a:xfrm>
              <a:off x="4937756" y="3967282"/>
              <a:ext cx="457195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 smtClean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α</a:t>
              </a:r>
              <a:r>
                <a:rPr lang="bg-BG" sz="1400" baseline="-25000" dirty="0" smtClean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1</a:t>
              </a:r>
              <a:endParaRPr lang="bg-BG" sz="1400" baseline="-25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480561" y="4296126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Arc 47"/>
            <p:cNvSpPr/>
            <p:nvPr/>
          </p:nvSpPr>
          <p:spPr>
            <a:xfrm>
              <a:off x="3255244" y="3074199"/>
              <a:ext cx="2633511" cy="2633511"/>
            </a:xfrm>
            <a:prstGeom prst="arc">
              <a:avLst>
                <a:gd name="adj1" fmla="val 11764752"/>
                <a:gd name="adj2" fmla="val 777434"/>
              </a:avLst>
            </a:prstGeom>
            <a:noFill/>
            <a:ln w="3175" cap="sq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122681" y="3465516"/>
              <a:ext cx="1460977" cy="0"/>
            </a:xfrm>
            <a:prstGeom prst="straightConnector1">
              <a:avLst/>
            </a:prstGeom>
            <a:ln w="28575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5506486" y="2480311"/>
              <a:ext cx="0" cy="1187776"/>
            </a:xfrm>
            <a:prstGeom prst="straightConnector1">
              <a:avLst/>
            </a:prstGeom>
            <a:ln w="28575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>
              <a:off x="4837248" y="2791006"/>
              <a:ext cx="1351407" cy="1351407"/>
            </a:xfrm>
            <a:prstGeom prst="arc">
              <a:avLst>
                <a:gd name="adj1" fmla="val 11764752"/>
                <a:gd name="adj2" fmla="val 777434"/>
              </a:avLst>
            </a:prstGeom>
            <a:noFill/>
            <a:ln w="3175" cap="sq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Oval 55"/>
            <p:cNvSpPr/>
            <p:nvPr/>
          </p:nvSpPr>
          <p:spPr>
            <a:xfrm>
              <a:off x="5119117" y="2791006"/>
              <a:ext cx="182878" cy="1828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5211702" y="2876251"/>
              <a:ext cx="292052" cy="577150"/>
            </a:xfrm>
            <a:prstGeom prst="line">
              <a:avLst/>
            </a:prstGeom>
            <a:ln w="12700" cap="sq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415047" y="3361640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Chevron 60"/>
            <p:cNvSpPr/>
            <p:nvPr/>
          </p:nvSpPr>
          <p:spPr>
            <a:xfrm>
              <a:off x="4937756" y="2924541"/>
              <a:ext cx="502812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R</a:t>
              </a:r>
              <a:r>
                <a:rPr lang="bg-BG" sz="1400" baseline="-25000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2</a:t>
              </a:r>
              <a:endParaRPr lang="bg-BG" sz="1400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2" name="Chevron 61"/>
            <p:cNvSpPr/>
            <p:nvPr/>
          </p:nvSpPr>
          <p:spPr>
            <a:xfrm>
              <a:off x="5577829" y="2900198"/>
              <a:ext cx="457195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α</a:t>
              </a:r>
              <a:r>
                <a:rPr lang="bg-BG" sz="1400" baseline="-25000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2</a:t>
              </a:r>
              <a:endParaRPr lang="bg-BG" sz="1400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5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dirty="0" smtClean="0"/>
              <a:t>Движение по окръжност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Звездна 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Четири тела</a:t>
            </a:r>
          </a:p>
          <a:p>
            <a:pPr lvl="1"/>
            <a:r>
              <a:rPr lang="bg-BG" dirty="0" smtClean="0"/>
              <a:t>Звезда, около нея – планета, около нея – две луни</a:t>
            </a:r>
          </a:p>
          <a:p>
            <a:pPr lvl="1"/>
            <a:r>
              <a:rPr lang="bg-BG" dirty="0" smtClean="0"/>
              <a:t>Луните използват центъра на планетата за център на въртене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388872"/>
            <a:ext cx="7406560" cy="256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planet.center</a:t>
            </a:r>
            <a:r>
              <a:rPr lang="en-GB" dirty="0" smtClean="0"/>
              <a:t>[0</a:t>
            </a:r>
            <a:r>
              <a:rPr lang="en-GB" dirty="0"/>
              <a:t>] = 30*</a:t>
            </a:r>
            <a:r>
              <a:rPr lang="en-GB" dirty="0" err="1"/>
              <a:t>Math.cos</a:t>
            </a:r>
            <a:r>
              <a:rPr lang="en-GB" dirty="0"/>
              <a:t>(t);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planet.center</a:t>
            </a:r>
            <a:r>
              <a:rPr lang="en-GB" dirty="0" smtClean="0"/>
              <a:t>[1</a:t>
            </a:r>
            <a:r>
              <a:rPr lang="en-GB" dirty="0"/>
              <a:t>] = 40*</a:t>
            </a:r>
            <a:r>
              <a:rPr lang="en-GB" dirty="0" err="1"/>
              <a:t>Math.sin</a:t>
            </a:r>
            <a:r>
              <a:rPr lang="en-GB" dirty="0"/>
              <a:t>(t);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moon1.center[0</a:t>
            </a:r>
            <a:r>
              <a:rPr lang="en-GB" dirty="0"/>
              <a:t>]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planet.center</a:t>
            </a:r>
            <a:r>
              <a:rPr lang="en-GB" dirty="0"/>
              <a:t>[0</a:t>
            </a:r>
            <a:r>
              <a:rPr lang="en-GB" dirty="0" smtClean="0"/>
              <a:t>]+10*</a:t>
            </a:r>
            <a:r>
              <a:rPr lang="en-GB" dirty="0" err="1" smtClean="0"/>
              <a:t>Math.cos</a:t>
            </a:r>
            <a:r>
              <a:rPr lang="en-GB" dirty="0" smtClean="0"/>
              <a:t>(4*t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moon1.center[1</a:t>
            </a:r>
            <a:r>
              <a:rPr lang="en-GB" dirty="0"/>
              <a:t>]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planet.center</a:t>
            </a:r>
            <a:r>
              <a:rPr lang="en-GB" dirty="0"/>
              <a:t>[1</a:t>
            </a:r>
            <a:r>
              <a:rPr lang="en-GB" dirty="0" smtClean="0"/>
              <a:t>]+10*</a:t>
            </a:r>
            <a:r>
              <a:rPr lang="en-GB" dirty="0" err="1" smtClean="0"/>
              <a:t>Math.sin</a:t>
            </a:r>
            <a:r>
              <a:rPr lang="en-GB" dirty="0" smtClean="0"/>
              <a:t>(4*t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moon2.center[0</a:t>
            </a:r>
            <a:r>
              <a:rPr lang="en-GB" dirty="0"/>
              <a:t>] = </a:t>
            </a:r>
            <a:r>
              <a:rPr lang="en-GB" dirty="0" err="1"/>
              <a:t>planet.center</a:t>
            </a:r>
            <a:r>
              <a:rPr lang="en-GB" dirty="0"/>
              <a:t>[0</a:t>
            </a:r>
            <a:r>
              <a:rPr lang="en-GB" dirty="0" smtClean="0"/>
              <a:t>]+15*</a:t>
            </a:r>
            <a:r>
              <a:rPr lang="en-GB" dirty="0" err="1" smtClean="0"/>
              <a:t>Math.cos</a:t>
            </a:r>
            <a:r>
              <a:rPr lang="en-GB" dirty="0" smtClean="0"/>
              <a:t>(3*t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moon2.center[1</a:t>
            </a:r>
            <a:r>
              <a:rPr lang="en-GB" dirty="0"/>
              <a:t>] = </a:t>
            </a:r>
            <a:r>
              <a:rPr lang="en-GB" dirty="0" err="1"/>
              <a:t>planet.center</a:t>
            </a:r>
            <a:r>
              <a:rPr lang="en-GB" dirty="0"/>
              <a:t>[1</a:t>
            </a:r>
            <a:r>
              <a:rPr lang="en-GB" dirty="0" smtClean="0"/>
              <a:t>]+15*</a:t>
            </a:r>
            <a:r>
              <a:rPr lang="en-GB" dirty="0" err="1" smtClean="0"/>
              <a:t>Math.sin</a:t>
            </a:r>
            <a:r>
              <a:rPr lang="en-GB" dirty="0" smtClean="0"/>
              <a:t>(3*t</a:t>
            </a:r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35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4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Траектория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</a:p>
          <a:p>
            <a:pPr lvl="1"/>
            <a:r>
              <a:rPr lang="bg-BG" dirty="0" smtClean="0"/>
              <a:t>Показване на траекторията</a:t>
            </a:r>
          </a:p>
          <a:p>
            <a:pPr lvl="1"/>
            <a:r>
              <a:rPr lang="bg-BG" dirty="0"/>
              <a:t>В</a:t>
            </a:r>
            <a:r>
              <a:rPr lang="bg-BG" dirty="0" smtClean="0"/>
              <a:t>ложено въртеливо движение</a:t>
            </a:r>
          </a:p>
          <a:p>
            <a:pPr lvl="1"/>
            <a:r>
              <a:rPr lang="bg-BG" dirty="0"/>
              <a:t>Р</a:t>
            </a:r>
            <a:r>
              <a:rPr lang="bg-BG" dirty="0" smtClean="0"/>
              <a:t>азлични съотношения на ъгловите скорости</a:t>
            </a:r>
          </a:p>
          <a:p>
            <a:r>
              <a:rPr lang="bg-BG" dirty="0" smtClean="0"/>
              <a:t>Особености</a:t>
            </a:r>
          </a:p>
          <a:p>
            <a:pPr lvl="1"/>
            <a:r>
              <a:rPr lang="bg-BG" dirty="0" smtClean="0"/>
              <a:t>Генериране само на фрагмент от траекторията, защото ако съотношението е рационално число, тя е циклична</a:t>
            </a:r>
          </a:p>
          <a:p>
            <a:pPr lvl="1"/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22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</a:p>
          <a:p>
            <a:pPr lvl="1"/>
            <a:r>
              <a:rPr lang="bg-BG" dirty="0" smtClean="0"/>
              <a:t>Движението е вложено въртеливо</a:t>
            </a:r>
          </a:p>
          <a:p>
            <a:pPr lvl="1"/>
            <a:r>
              <a:rPr lang="bg-BG" dirty="0" smtClean="0"/>
              <a:t>Съотношението на ъгловите скорости е 1:2.5</a:t>
            </a:r>
          </a:p>
          <a:p>
            <a:pPr lvl="1"/>
            <a:r>
              <a:rPr lang="bg-BG" dirty="0" smtClean="0"/>
              <a:t>Въртенето на двата обекта е в една и съща посока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7" y="2205994"/>
            <a:ext cx="7132243" cy="2743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t = 3*</a:t>
            </a:r>
            <a:r>
              <a:rPr lang="en-GB" dirty="0" err="1"/>
              <a:t>Suica.time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a.center</a:t>
            </a:r>
            <a:r>
              <a:rPr lang="en-GB" dirty="0"/>
              <a:t>[0] = 30*</a:t>
            </a:r>
            <a:r>
              <a:rPr lang="en-GB" dirty="0" err="1"/>
              <a:t>Math.cos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a.center</a:t>
            </a:r>
            <a:r>
              <a:rPr lang="en-GB" dirty="0"/>
              <a:t>[1] = 30*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b.center</a:t>
            </a:r>
            <a:r>
              <a:rPr lang="en-GB" dirty="0"/>
              <a:t>[0] = </a:t>
            </a:r>
            <a:r>
              <a:rPr lang="en-GB" dirty="0" err="1"/>
              <a:t>a.center</a:t>
            </a:r>
            <a:r>
              <a:rPr lang="en-GB" dirty="0"/>
              <a:t>[0] + 15*</a:t>
            </a:r>
            <a:r>
              <a:rPr lang="en-GB" dirty="0" err="1"/>
              <a:t>Math.cos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2.5*t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b.center</a:t>
            </a:r>
            <a:r>
              <a:rPr lang="en-GB" dirty="0"/>
              <a:t>[1] = </a:t>
            </a:r>
            <a:r>
              <a:rPr lang="en-GB" dirty="0" err="1"/>
              <a:t>a.center</a:t>
            </a:r>
            <a:r>
              <a:rPr lang="en-GB" dirty="0"/>
              <a:t>[1] + 15*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2.5*t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8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Генериране на траекторията</a:t>
            </a:r>
          </a:p>
          <a:p>
            <a:pPr lvl="1"/>
            <a:r>
              <a:rPr lang="bg-BG" dirty="0" smtClean="0"/>
              <a:t>На всяка стъпка добавяме по една отсечка</a:t>
            </a:r>
          </a:p>
          <a:p>
            <a:pPr lvl="1"/>
            <a:r>
              <a:rPr lang="bg-BG" dirty="0" smtClean="0"/>
              <a:t>Прескачаме първата стъпка (тогава </a:t>
            </a:r>
            <a:r>
              <a:rPr lang="en-US" dirty="0" smtClean="0"/>
              <a:t>from</a:t>
            </a:r>
            <a:r>
              <a:rPr lang="bg-BG" dirty="0" smtClean="0"/>
              <a:t> </a:t>
            </a:r>
            <a:r>
              <a:rPr lang="bg-BG" dirty="0"/>
              <a:t>все още </a:t>
            </a:r>
            <a:r>
              <a:rPr lang="bg-BG" dirty="0" smtClean="0"/>
              <a:t>няма стойност и нямаме 2 генерирани точки, за да стане отсечка)</a:t>
            </a:r>
          </a:p>
          <a:p>
            <a:pPr lvl="1"/>
            <a:r>
              <a:rPr lang="bg-BG" dirty="0" smtClean="0"/>
              <a:t>Генерираме отсечки в протежение на около </a:t>
            </a:r>
            <a:r>
              <a:rPr lang="bg-BG" dirty="0"/>
              <a:t>4</a:t>
            </a:r>
            <a:r>
              <a:rPr lang="bg-BG" dirty="0">
                <a:sym typeface="Symbol"/>
              </a:rPr>
              <a:t></a:t>
            </a:r>
            <a:r>
              <a:rPr lang="bg-BG" dirty="0" smtClean="0"/>
              <a:t> секунди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7" y="2297432"/>
            <a:ext cx="7132243" cy="2651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...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from &amp;&amp; 0.9&lt;t &amp;&amp; t&lt;1+4*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Math.PI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segment(</a:t>
            </a:r>
            <a:r>
              <a:rPr lang="en-US" dirty="0" err="1"/>
              <a:t>from,to</a:t>
            </a:r>
            <a:r>
              <a:rPr lang="en-US" dirty="0"/>
              <a:t>).custom({color:[1,0,0.5]});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from = to;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to = [</a:t>
            </a:r>
            <a:r>
              <a:rPr lang="en-US" dirty="0" err="1"/>
              <a:t>b.center</a:t>
            </a:r>
            <a:r>
              <a:rPr lang="en-US" dirty="0"/>
              <a:t>[0],</a:t>
            </a:r>
            <a:r>
              <a:rPr lang="en-US" dirty="0" err="1"/>
              <a:t>b.center</a:t>
            </a:r>
            <a:r>
              <a:rPr lang="en-US" dirty="0"/>
              <a:t>[1],0</a:t>
            </a:r>
            <a:r>
              <a:rPr lang="en-US" dirty="0" smtClean="0"/>
              <a:t>];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1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Отрицателно ъглово отношение</a:t>
            </a:r>
          </a:p>
          <a:p>
            <a:pPr lvl="1"/>
            <a:r>
              <a:rPr lang="bg-BG" dirty="0" smtClean="0"/>
              <a:t>Движението пак е вложено въртеливо</a:t>
            </a:r>
          </a:p>
          <a:p>
            <a:pPr lvl="1"/>
            <a:r>
              <a:rPr lang="bg-BG" dirty="0" smtClean="0"/>
              <a:t>Съотношението на ъгловите скорости е 1:2.5</a:t>
            </a:r>
          </a:p>
          <a:p>
            <a:pPr lvl="1"/>
            <a:r>
              <a:rPr lang="bg-BG" dirty="0" smtClean="0"/>
              <a:t>Въртенето на двата обекта е в различни посоки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7" y="2205994"/>
            <a:ext cx="7223683" cy="2743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t = 3*</a:t>
            </a:r>
            <a:r>
              <a:rPr lang="en-GB" dirty="0" err="1"/>
              <a:t>Suica.time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a.center</a:t>
            </a:r>
            <a:r>
              <a:rPr lang="en-GB" dirty="0"/>
              <a:t>[0] = 30*</a:t>
            </a:r>
            <a:r>
              <a:rPr lang="en-GB" dirty="0" err="1"/>
              <a:t>Math.cos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a.center</a:t>
            </a:r>
            <a:r>
              <a:rPr lang="en-GB" dirty="0"/>
              <a:t>[1] = 30*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b.center</a:t>
            </a:r>
            <a:r>
              <a:rPr lang="en-GB" dirty="0"/>
              <a:t>[0] = </a:t>
            </a:r>
            <a:r>
              <a:rPr lang="en-GB" dirty="0" err="1"/>
              <a:t>a.center</a:t>
            </a:r>
            <a:r>
              <a:rPr lang="en-GB" dirty="0"/>
              <a:t>[0] + 15*</a:t>
            </a:r>
            <a:r>
              <a:rPr lang="en-GB" dirty="0" err="1"/>
              <a:t>Math.cos</a:t>
            </a:r>
            <a:r>
              <a:rPr lang="en-GB" dirty="0" smtClean="0"/>
              <a:t>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-2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.5*t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b.center</a:t>
            </a:r>
            <a:r>
              <a:rPr lang="en-GB" dirty="0"/>
              <a:t>[1] = </a:t>
            </a:r>
            <a:r>
              <a:rPr lang="en-GB" dirty="0" err="1"/>
              <a:t>a.center</a:t>
            </a:r>
            <a:r>
              <a:rPr lang="en-GB" dirty="0"/>
              <a:t>[1] + 15*</a:t>
            </a:r>
            <a:r>
              <a:rPr lang="en-GB" dirty="0" err="1"/>
              <a:t>Math.sin</a:t>
            </a:r>
            <a:r>
              <a:rPr lang="en-GB" dirty="0" smtClean="0"/>
              <a:t>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-2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.5*t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579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Движение по дъга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5751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 dirty="0"/>
              <a:t>Движение по </a:t>
            </a:r>
            <a:r>
              <a:rPr lang="bg-BG" altLang="bg-BG" dirty="0" smtClean="0"/>
              <a:t>дъга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altLang="bg-BG" dirty="0"/>
              <a:t>Движение по дъга</a:t>
            </a:r>
          </a:p>
          <a:p>
            <a:pPr lvl="1"/>
            <a:r>
              <a:rPr lang="bg-BG" altLang="bg-BG" dirty="0"/>
              <a:t>Частен случай на движение по окръжност</a:t>
            </a:r>
          </a:p>
          <a:p>
            <a:pPr lvl="1"/>
            <a:r>
              <a:rPr lang="bg-BG" altLang="bg-BG" dirty="0"/>
              <a:t>Началото и </a:t>
            </a:r>
            <a:r>
              <a:rPr lang="bg-BG" altLang="bg-BG" dirty="0" smtClean="0"/>
              <a:t>краят </a:t>
            </a:r>
            <a:r>
              <a:rPr lang="bg-BG" altLang="bg-BG" dirty="0"/>
              <a:t>на дъгата се определя от допустимия интервал на ъгъла (в полярни координати</a:t>
            </a:r>
            <a:r>
              <a:rPr lang="bg-BG" altLang="bg-BG" dirty="0" smtClean="0"/>
              <a:t>)</a:t>
            </a:r>
            <a:endParaRPr lang="bg-BG" altLang="bg-BG" dirty="0"/>
          </a:p>
          <a:p>
            <a:r>
              <a:rPr lang="bg-BG" altLang="bg-BG" dirty="0"/>
              <a:t>Подобно на линейното движение</a:t>
            </a:r>
          </a:p>
          <a:p>
            <a:pPr lvl="1"/>
            <a:r>
              <a:rPr lang="bg-BG" altLang="bg-BG" dirty="0"/>
              <a:t>Може да се ползва </a:t>
            </a:r>
            <a:r>
              <a:rPr lang="bg-BG" altLang="bg-BG" dirty="0" smtClean="0"/>
              <a:t>„ъглов“ </a:t>
            </a:r>
            <a:r>
              <a:rPr lang="bg-BG" altLang="bg-BG" dirty="0"/>
              <a:t>вектор</a:t>
            </a:r>
          </a:p>
          <a:p>
            <a:pPr lvl="1"/>
            <a:r>
              <a:rPr lang="bg-BG" altLang="bg-BG" dirty="0"/>
              <a:t>Или линейна </a:t>
            </a:r>
            <a:r>
              <a:rPr lang="bg-BG" altLang="bg-BG" dirty="0" smtClean="0"/>
              <a:t>комбинация </a:t>
            </a:r>
            <a:r>
              <a:rPr lang="bg-BG" altLang="bg-BG" dirty="0"/>
              <a:t>от </a:t>
            </a:r>
            <a:r>
              <a:rPr lang="bg-BG" altLang="bg-BG" dirty="0" smtClean="0"/>
              <a:t>ъгли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274283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Кръгови траектории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Роля в компютърната графика</a:t>
            </a:r>
          </a:p>
          <a:p>
            <a:pPr lvl="1"/>
            <a:r>
              <a:rPr lang="bg-BG" smtClean="0"/>
              <a:t>Въртящи движения (стрелки на часовник)</a:t>
            </a:r>
          </a:p>
          <a:p>
            <a:pPr lvl="1"/>
            <a:r>
              <a:rPr lang="bg-BG" smtClean="0"/>
              <a:t>Движение около обект (спътник около планета)</a:t>
            </a:r>
          </a:p>
          <a:p>
            <a:pPr lvl="1"/>
            <a:r>
              <a:rPr lang="bg-BG" smtClean="0"/>
              <a:t>Въртене на сцената (като командата </a:t>
            </a:r>
            <a:r>
              <a:rPr lang="en-US" smtClean="0"/>
              <a:t>demo</a:t>
            </a:r>
            <a:r>
              <a:rPr lang="bg-BG" smtClean="0"/>
              <a:t>)</a:t>
            </a:r>
            <a:endParaRPr lang="en-US" smtClean="0"/>
          </a:p>
          <a:p>
            <a:r>
              <a:rPr lang="bg-BG" smtClean="0"/>
              <a:t>Реализация</a:t>
            </a:r>
          </a:p>
          <a:p>
            <a:pPr lvl="1"/>
            <a:r>
              <a:rPr lang="bg-BG" smtClean="0"/>
              <a:t>С полярни координати трансформирани до декартови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307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252845" y="2166237"/>
            <a:ext cx="2633472" cy="2633472"/>
          </a:xfrm>
          <a:prstGeom prst="ellipse">
            <a:avLst/>
          </a:prstGeom>
          <a:noFill/>
          <a:ln w="3175" cap="sq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0" name="Arc 49"/>
          <p:cNvSpPr/>
          <p:nvPr/>
        </p:nvSpPr>
        <p:spPr>
          <a:xfrm>
            <a:off x="4109432" y="3015650"/>
            <a:ext cx="923029" cy="923029"/>
          </a:xfrm>
          <a:prstGeom prst="arc">
            <a:avLst>
              <a:gd name="adj1" fmla="val 4490520"/>
              <a:gd name="adj2" fmla="val 14076572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 cap="sq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Arc 50"/>
          <p:cNvSpPr/>
          <p:nvPr/>
        </p:nvSpPr>
        <p:spPr>
          <a:xfrm>
            <a:off x="4108273" y="3018916"/>
            <a:ext cx="923029" cy="923029"/>
          </a:xfrm>
          <a:prstGeom prst="arc">
            <a:avLst>
              <a:gd name="adj1" fmla="val 304473"/>
              <a:gd name="adj2" fmla="val 3897238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 cap="sq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altLang="bg-BG" dirty="0" smtClean="0"/>
              <a:t>Движения </a:t>
            </a:r>
            <a:r>
              <a:rPr lang="bg-BG" altLang="bg-BG" dirty="0"/>
              <a:t>по </a:t>
            </a:r>
            <a:r>
              <a:rPr lang="bg-BG" altLang="bg-BG" dirty="0" smtClean="0"/>
              <a:t>дъги</a:t>
            </a:r>
            <a:endParaRPr lang="bg-BG" altLang="bg-BG" dirty="0"/>
          </a:p>
          <a:p>
            <a:pPr lvl="1"/>
            <a:r>
              <a:rPr lang="bg-BG" altLang="bg-BG" dirty="0" smtClean="0"/>
              <a:t>Три сфери се движат по три дъги от една окръжност</a:t>
            </a:r>
            <a:endParaRPr lang="bg-BG" altLang="bg-BG" dirty="0"/>
          </a:p>
        </p:txBody>
      </p:sp>
      <p:sp>
        <p:nvSpPr>
          <p:cNvPr id="6" name="Arc 5"/>
          <p:cNvSpPr/>
          <p:nvPr/>
        </p:nvSpPr>
        <p:spPr>
          <a:xfrm>
            <a:off x="4108915" y="3015650"/>
            <a:ext cx="923029" cy="923029"/>
          </a:xfrm>
          <a:prstGeom prst="arc">
            <a:avLst>
              <a:gd name="adj1" fmla="val 14673316"/>
              <a:gd name="adj2" fmla="val 21304073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 cap="sq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Chevron 10"/>
          <p:cNvSpPr/>
          <p:nvPr/>
        </p:nvSpPr>
        <p:spPr>
          <a:xfrm>
            <a:off x="5486390" y="3079185"/>
            <a:ext cx="4571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5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Arc 12"/>
          <p:cNvSpPr/>
          <p:nvPr/>
        </p:nvSpPr>
        <p:spPr>
          <a:xfrm>
            <a:off x="3255244" y="2161685"/>
            <a:ext cx="2633511" cy="2633511"/>
          </a:xfrm>
          <a:prstGeom prst="arc">
            <a:avLst>
              <a:gd name="adj1" fmla="val 14652616"/>
              <a:gd name="adj2" fmla="val 21315324"/>
            </a:avLst>
          </a:prstGeom>
          <a:ln w="28575" cap="sq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0" name="Straight Connector 29"/>
          <p:cNvCxnSpPr>
            <a:stCxn id="56" idx="0"/>
          </p:cNvCxnSpPr>
          <p:nvPr/>
        </p:nvCxnSpPr>
        <p:spPr>
          <a:xfrm flipH="1" flipV="1">
            <a:off x="4573974" y="3484751"/>
            <a:ext cx="328783" cy="1260089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</p:cNvCxnSpPr>
          <p:nvPr/>
        </p:nvCxnSpPr>
        <p:spPr>
          <a:xfrm flipH="1">
            <a:off x="4572001" y="3369526"/>
            <a:ext cx="1312242" cy="111957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18840" y="2299309"/>
            <a:ext cx="549947" cy="1185440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6" idx="2"/>
          </p:cNvCxnSpPr>
          <p:nvPr/>
        </p:nvCxnSpPr>
        <p:spPr>
          <a:xfrm>
            <a:off x="3804668" y="2398158"/>
            <a:ext cx="763796" cy="1086591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5" idx="2"/>
          </p:cNvCxnSpPr>
          <p:nvPr/>
        </p:nvCxnSpPr>
        <p:spPr>
          <a:xfrm flipH="1" flipV="1">
            <a:off x="4572002" y="3480892"/>
            <a:ext cx="546086" cy="1190416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5" idx="0"/>
          </p:cNvCxnSpPr>
          <p:nvPr/>
        </p:nvCxnSpPr>
        <p:spPr>
          <a:xfrm flipH="1" flipV="1">
            <a:off x="4572001" y="3482974"/>
            <a:ext cx="1315005" cy="106907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80561" y="3383612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>
            <a:off x="3258827" y="2154747"/>
            <a:ext cx="2633511" cy="2633511"/>
          </a:xfrm>
          <a:prstGeom prst="arc">
            <a:avLst>
              <a:gd name="adj1" fmla="val 309478"/>
              <a:gd name="adj2" fmla="val 3940162"/>
            </a:avLst>
          </a:prstGeom>
          <a:ln w="28575" cap="sq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Arc 55"/>
          <p:cNvSpPr/>
          <p:nvPr/>
        </p:nvSpPr>
        <p:spPr>
          <a:xfrm>
            <a:off x="3250655" y="2154747"/>
            <a:ext cx="2633511" cy="2633511"/>
          </a:xfrm>
          <a:prstGeom prst="arc">
            <a:avLst>
              <a:gd name="adj1" fmla="val 4514736"/>
              <a:gd name="adj2" fmla="val 14076092"/>
            </a:avLst>
          </a:prstGeom>
          <a:ln w="28575" cap="sq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Chevron 62"/>
          <p:cNvSpPr/>
          <p:nvPr/>
        </p:nvSpPr>
        <p:spPr>
          <a:xfrm>
            <a:off x="3993222" y="2210818"/>
            <a:ext cx="60040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115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Chevron 63"/>
          <p:cNvSpPr/>
          <p:nvPr/>
        </p:nvSpPr>
        <p:spPr>
          <a:xfrm>
            <a:off x="3464684" y="2530551"/>
            <a:ext cx="60040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125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Chevron 64"/>
          <p:cNvSpPr/>
          <p:nvPr/>
        </p:nvSpPr>
        <p:spPr>
          <a:xfrm>
            <a:off x="4337356" y="4422498"/>
            <a:ext cx="60040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295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Chevron 65"/>
          <p:cNvSpPr/>
          <p:nvPr/>
        </p:nvSpPr>
        <p:spPr>
          <a:xfrm>
            <a:off x="4947285" y="4240841"/>
            <a:ext cx="60040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305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Chevron 66"/>
          <p:cNvSpPr/>
          <p:nvPr/>
        </p:nvSpPr>
        <p:spPr>
          <a:xfrm>
            <a:off x="5313560" y="3536380"/>
            <a:ext cx="60040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355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69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Всяко движение е като по окръжност</a:t>
            </a:r>
          </a:p>
          <a:p>
            <a:pPr lvl="1"/>
            <a:r>
              <a:rPr lang="bg-BG" dirty="0" smtClean="0"/>
              <a:t>Ъгълът се мени синусоидално за всеки от интервалите</a:t>
            </a:r>
          </a:p>
          <a:p>
            <a:pPr lvl="1"/>
            <a:r>
              <a:rPr lang="bg-BG" dirty="0" smtClean="0"/>
              <a:t>Коефициентите 1.5 и 1.25 променят скоростта на движение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7" y="2023116"/>
            <a:ext cx="7223683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ang</a:t>
            </a:r>
            <a:r>
              <a:rPr lang="en-GB" dirty="0" smtClean="0"/>
              <a:t> </a:t>
            </a:r>
            <a:r>
              <a:rPr lang="en-GB" dirty="0"/>
              <a:t>= radians(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60+55*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(t)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</a:t>
            </a:r>
            <a:r>
              <a:rPr lang="en-GB" dirty="0" err="1" smtClean="0"/>
              <a:t>a.center</a:t>
            </a:r>
            <a:r>
              <a:rPr lang="en-GB" dirty="0" smtClean="0"/>
              <a:t>[0</a:t>
            </a:r>
            <a:r>
              <a:rPr lang="en-GB" dirty="0"/>
              <a:t>] = 30*</a:t>
            </a:r>
            <a:r>
              <a:rPr lang="en-GB" dirty="0" err="1"/>
              <a:t>Math.cos</a:t>
            </a:r>
            <a:r>
              <a:rPr lang="en-GB" dirty="0"/>
              <a:t>(</a:t>
            </a:r>
            <a:r>
              <a:rPr lang="en-GB" dirty="0" err="1"/>
              <a:t>ang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</a:t>
            </a:r>
            <a:r>
              <a:rPr lang="en-GB" dirty="0" err="1" smtClean="0"/>
              <a:t>a.center</a:t>
            </a:r>
            <a:r>
              <a:rPr lang="en-GB" dirty="0" smtClean="0"/>
              <a:t>[1</a:t>
            </a:r>
            <a:r>
              <a:rPr lang="en-GB" dirty="0"/>
              <a:t>] = 30*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 err="1"/>
              <a:t>ang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ang</a:t>
            </a:r>
            <a:r>
              <a:rPr lang="en-GB" dirty="0" smtClean="0"/>
              <a:t> </a:t>
            </a:r>
            <a:r>
              <a:rPr lang="en-GB" dirty="0"/>
              <a:t>= radians(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210+85*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(1.5*t)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</a:t>
            </a:r>
            <a:r>
              <a:rPr lang="en-GB" dirty="0" err="1" smtClean="0"/>
              <a:t>b.center</a:t>
            </a:r>
            <a:r>
              <a:rPr lang="en-GB" dirty="0" smtClean="0"/>
              <a:t>[0</a:t>
            </a:r>
            <a:r>
              <a:rPr lang="en-GB" dirty="0"/>
              <a:t>] = 30*</a:t>
            </a:r>
            <a:r>
              <a:rPr lang="en-GB" dirty="0" err="1"/>
              <a:t>Math.cos</a:t>
            </a:r>
            <a:r>
              <a:rPr lang="en-GB" dirty="0"/>
              <a:t>(</a:t>
            </a:r>
            <a:r>
              <a:rPr lang="en-GB" dirty="0" err="1"/>
              <a:t>ang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</a:t>
            </a:r>
            <a:r>
              <a:rPr lang="en-GB" dirty="0" err="1" smtClean="0"/>
              <a:t>b.center</a:t>
            </a:r>
            <a:r>
              <a:rPr lang="en-GB" dirty="0" smtClean="0"/>
              <a:t>[1</a:t>
            </a:r>
            <a:r>
              <a:rPr lang="en-GB" dirty="0"/>
              <a:t>] = 30*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 err="1"/>
              <a:t>ang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ang</a:t>
            </a:r>
            <a:r>
              <a:rPr lang="en-GB" dirty="0" smtClean="0"/>
              <a:t> </a:t>
            </a:r>
            <a:r>
              <a:rPr lang="en-GB" dirty="0"/>
              <a:t>= radians(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330+25*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(1.25*t)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</a:t>
            </a:r>
            <a:r>
              <a:rPr lang="en-GB" dirty="0" err="1" smtClean="0"/>
              <a:t>c.center</a:t>
            </a:r>
            <a:r>
              <a:rPr lang="en-GB" dirty="0" smtClean="0"/>
              <a:t>[0</a:t>
            </a:r>
            <a:r>
              <a:rPr lang="en-GB" dirty="0"/>
              <a:t>] = 30*</a:t>
            </a:r>
            <a:r>
              <a:rPr lang="en-GB" dirty="0" err="1"/>
              <a:t>Math.cos</a:t>
            </a:r>
            <a:r>
              <a:rPr lang="en-GB" dirty="0"/>
              <a:t>(</a:t>
            </a:r>
            <a:r>
              <a:rPr lang="en-GB" dirty="0" err="1"/>
              <a:t>ang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</a:t>
            </a:r>
            <a:r>
              <a:rPr lang="en-GB" dirty="0" err="1" smtClean="0"/>
              <a:t>c.center</a:t>
            </a:r>
            <a:r>
              <a:rPr lang="en-GB" dirty="0" smtClean="0"/>
              <a:t>[1</a:t>
            </a:r>
            <a:r>
              <a:rPr lang="en-GB" dirty="0"/>
              <a:t>] = 30*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 err="1"/>
              <a:t>ang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336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Махало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Система от махала</a:t>
            </a:r>
          </a:p>
          <a:p>
            <a:pPr lvl="1"/>
            <a:r>
              <a:rPr lang="bg-BG" dirty="0" smtClean="0"/>
              <a:t>Голямо люлеещо се махало</a:t>
            </a:r>
          </a:p>
          <a:p>
            <a:pPr lvl="1"/>
            <a:r>
              <a:rPr lang="bg-BG" dirty="0" smtClean="0"/>
              <a:t>За него е закачено по-малко, също люлеещо се</a:t>
            </a:r>
          </a:p>
          <a:p>
            <a:pPr lvl="1"/>
            <a:r>
              <a:rPr lang="bg-BG" dirty="0" smtClean="0"/>
              <a:t>3а по-малкото е закачено още по-малко</a:t>
            </a:r>
          </a:p>
          <a:p>
            <a:pPr lvl="1"/>
            <a:r>
              <a:rPr lang="bg-BG" dirty="0" smtClean="0"/>
              <a:t>Търсим визуален модел – може да не е физически точен</a:t>
            </a:r>
          </a:p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Комбинираме две движения:</a:t>
            </a:r>
          </a:p>
          <a:p>
            <a:pPr lvl="2"/>
            <a:r>
              <a:rPr lang="bg-BG" dirty="0" smtClean="0"/>
              <a:t>Движение по дъга</a:t>
            </a:r>
          </a:p>
          <a:p>
            <a:pPr lvl="2"/>
            <a:r>
              <a:rPr lang="bg-BG" dirty="0" smtClean="0"/>
              <a:t>Вложено въртеливо движение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6775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люлеенето</a:t>
            </a:r>
          </a:p>
          <a:p>
            <a:pPr lvl="1"/>
            <a:r>
              <a:rPr lang="bg-BG" dirty="0" smtClean="0"/>
              <a:t>Първото махало – на </a:t>
            </a:r>
            <a:r>
              <a:rPr lang="bg-BG" dirty="0" smtClean="0">
                <a:sym typeface="Symbol"/>
              </a:rPr>
              <a:t>45 около вертикала надолу -90</a:t>
            </a:r>
            <a:endParaRPr lang="en-US" dirty="0" smtClean="0">
              <a:sym typeface="Symbol"/>
            </a:endParaRPr>
          </a:p>
          <a:p>
            <a:pPr lvl="1"/>
            <a:r>
              <a:rPr lang="bg-BG" dirty="0" smtClean="0">
                <a:sym typeface="Symbol"/>
              </a:rPr>
              <a:t>Началото е изнесено на </a:t>
            </a:r>
            <a:r>
              <a:rPr lang="en-US" dirty="0" smtClean="0">
                <a:sym typeface="Symbol"/>
              </a:rPr>
              <a:t>z=30,</a:t>
            </a:r>
            <a:r>
              <a:rPr lang="bg-BG" dirty="0" smtClean="0">
                <a:sym typeface="Symbol"/>
              </a:rPr>
              <a:t> а дължината на махалото е 25</a:t>
            </a:r>
            <a:endParaRPr lang="en-US" dirty="0" smtClean="0">
              <a:sym typeface="Symbol"/>
            </a:endParaRPr>
          </a:p>
          <a:p>
            <a:pPr lvl="1"/>
            <a:r>
              <a:rPr lang="bg-BG" dirty="0" smtClean="0">
                <a:sym typeface="Symbol"/>
              </a:rPr>
              <a:t>Текущият ъгъл на залюляване е в променливата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ang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sym typeface="Symbo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7" y="3851896"/>
            <a:ext cx="7223683" cy="109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ang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/>
              <a:t>= radians(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-90+45*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(t)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a1.focus </a:t>
            </a:r>
            <a:r>
              <a:rPr lang="bg-BG" dirty="0" smtClean="0"/>
              <a:t> </a:t>
            </a:r>
            <a:r>
              <a:rPr lang="en-GB" dirty="0" smtClean="0"/>
              <a:t>= </a:t>
            </a:r>
            <a:r>
              <a:rPr lang="en-GB" dirty="0"/>
              <a:t>[</a:t>
            </a:r>
            <a:r>
              <a:rPr lang="en-GB" dirty="0" smtClean="0"/>
              <a:t>0,Math.cos(</a:t>
            </a:r>
            <a:r>
              <a:rPr lang="en-GB" dirty="0" err="1" smtClean="0"/>
              <a:t>ang</a:t>
            </a:r>
            <a:r>
              <a:rPr lang="en-GB" dirty="0" smtClean="0"/>
              <a:t>),</a:t>
            </a:r>
            <a:r>
              <a:rPr lang="en-GB" dirty="0" err="1" smtClean="0"/>
              <a:t>Math.sin</a:t>
            </a:r>
            <a:r>
              <a:rPr lang="en-GB" dirty="0" smtClean="0"/>
              <a:t>(</a:t>
            </a:r>
            <a:r>
              <a:rPr lang="en-GB" dirty="0" err="1" smtClean="0"/>
              <a:t>ang</a:t>
            </a:r>
            <a:r>
              <a:rPr lang="en-GB" dirty="0"/>
              <a:t>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a2.center </a:t>
            </a:r>
            <a:r>
              <a:rPr lang="en-GB" dirty="0"/>
              <a:t>= [</a:t>
            </a:r>
            <a:r>
              <a:rPr lang="en-GB" dirty="0" smtClean="0"/>
              <a:t>0,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25</a:t>
            </a:r>
            <a:r>
              <a:rPr lang="en-GB" dirty="0" smtClean="0"/>
              <a:t>*a1.focus[1],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25</a:t>
            </a:r>
            <a:r>
              <a:rPr lang="en-GB" dirty="0" smtClean="0"/>
              <a:t>*a1.focus[2</a:t>
            </a:r>
            <a:r>
              <a:rPr lang="en-GB" dirty="0"/>
              <a:t>]+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30</a:t>
            </a:r>
            <a:r>
              <a:rPr lang="en-GB" dirty="0" smtClean="0"/>
              <a:t>];</a:t>
            </a:r>
            <a:r>
              <a:rPr lang="en-GB" dirty="0"/>
              <a:t>			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62112" y="2131290"/>
            <a:ext cx="389" cy="1254545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8992182">
            <a:off x="4102984" y="1590884"/>
            <a:ext cx="923029" cy="923029"/>
          </a:xfrm>
          <a:prstGeom prst="arc">
            <a:avLst>
              <a:gd name="adj1" fmla="val 14673316"/>
              <a:gd name="adj2" fmla="val 21304073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 cap="sq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Arc 9"/>
          <p:cNvSpPr/>
          <p:nvPr/>
        </p:nvSpPr>
        <p:spPr>
          <a:xfrm rot="8992182">
            <a:off x="3245745" y="735327"/>
            <a:ext cx="2633511" cy="2633511"/>
          </a:xfrm>
          <a:prstGeom prst="arc">
            <a:avLst>
              <a:gd name="adj1" fmla="val 14652616"/>
              <a:gd name="adj2" fmla="val 21315324"/>
            </a:avLst>
          </a:prstGeom>
          <a:ln w="28575" cap="sq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 rot="8992182" flipH="1">
            <a:off x="3365480" y="2371240"/>
            <a:ext cx="1312242" cy="111957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8992182">
            <a:off x="4822486" y="1826901"/>
            <a:ext cx="549947" cy="1185440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69884" y="195846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Chevron 21"/>
          <p:cNvSpPr/>
          <p:nvPr/>
        </p:nvSpPr>
        <p:spPr>
          <a:xfrm>
            <a:off x="4261123" y="3385835"/>
            <a:ext cx="60040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-90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5475713" y="2679919"/>
            <a:ext cx="12194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-90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+45</a:t>
            </a:r>
            <a:r>
              <a:rPr lang="bg-BG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 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2427453" y="2679919"/>
            <a:ext cx="12194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-90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-45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 </a:t>
            </a:r>
            <a:r>
              <a:rPr lang="bg-BG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4084032" y="2571750"/>
            <a:ext cx="12194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25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4389122" y="1836876"/>
            <a:ext cx="12194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(0,0,30)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Chevron 30"/>
          <p:cNvSpPr/>
          <p:nvPr/>
        </p:nvSpPr>
        <p:spPr>
          <a:xfrm rot="1601506">
            <a:off x="3400465" y="2927462"/>
            <a:ext cx="12194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ang</a:t>
            </a:r>
            <a:endParaRPr lang="bg-BG" sz="1400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691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Второ махало</a:t>
            </a:r>
          </a:p>
          <a:p>
            <a:pPr lvl="1"/>
            <a:r>
              <a:rPr lang="bg-BG" dirty="0" smtClean="0"/>
              <a:t>Второто махало </a:t>
            </a:r>
            <a:r>
              <a:rPr lang="bg-BG" dirty="0"/>
              <a:t>– на </a:t>
            </a:r>
            <a:r>
              <a:rPr lang="bg-BG" dirty="0" smtClean="0">
                <a:sym typeface="Symbol"/>
              </a:rPr>
              <a:t>60 </a:t>
            </a:r>
            <a:r>
              <a:rPr lang="bg-BG" dirty="0">
                <a:sym typeface="Symbol"/>
              </a:rPr>
              <a:t>около </a:t>
            </a:r>
            <a:r>
              <a:rPr lang="bg-BG" dirty="0" smtClean="0">
                <a:sym typeface="Symbol"/>
              </a:rPr>
              <a:t>ъгъла на първото</a:t>
            </a:r>
          </a:p>
          <a:p>
            <a:pPr lvl="1"/>
            <a:r>
              <a:rPr lang="bg-BG" dirty="0" smtClean="0">
                <a:sym typeface="Symbol"/>
              </a:rPr>
              <a:t>Изостава от него на 0.5 „секунди“</a:t>
            </a:r>
          </a:p>
          <a:p>
            <a:pPr lvl="1"/>
            <a:r>
              <a:rPr lang="bg-BG" dirty="0" smtClean="0">
                <a:sym typeface="Symbol"/>
              </a:rPr>
              <a:t>Обектът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b1</a:t>
            </a:r>
            <a:r>
              <a:rPr lang="bg-BG" dirty="0" smtClean="0">
                <a:sym typeface="Symbol"/>
              </a:rPr>
              <a:t> започва от центъра 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a2</a:t>
            </a:r>
            <a:r>
              <a:rPr lang="en-US" dirty="0" smtClean="0">
                <a:sym typeface="Symbol"/>
              </a:rPr>
              <a:t>, a </a:t>
            </a:r>
            <a:r>
              <a:rPr lang="bg-BG" dirty="0" smtClean="0">
                <a:sym typeface="Symbol"/>
              </a:rPr>
              <a:t>центъра 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b2</a:t>
            </a:r>
            <a:r>
              <a:rPr lang="bg-BG" dirty="0" smtClean="0">
                <a:sym typeface="Symbol"/>
              </a:rPr>
              <a:t> се изчислява след въртеливо движение спрямо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b1</a:t>
            </a:r>
          </a:p>
          <a:p>
            <a:pPr lvl="1"/>
            <a:r>
              <a:rPr lang="bg-BG" dirty="0" smtClean="0">
                <a:sym typeface="Symbol"/>
              </a:rPr>
              <a:t>Третото махало се обработва по аналогичен начин</a:t>
            </a:r>
            <a:endParaRPr lang="en-US" dirty="0" smtClean="0">
              <a:sym typeface="Symbol"/>
            </a:endParaRP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7" y="3211823"/>
            <a:ext cx="6492171" cy="173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/>
              <a:t>ang</a:t>
            </a:r>
            <a:r>
              <a:rPr lang="en-GB" dirty="0"/>
              <a:t> = </a:t>
            </a:r>
            <a:r>
              <a:rPr lang="en-GB" dirty="0" err="1" smtClean="0"/>
              <a:t>ang</a:t>
            </a:r>
            <a:r>
              <a:rPr lang="bg-BG" dirty="0" smtClean="0"/>
              <a:t> </a:t>
            </a:r>
            <a:r>
              <a:rPr lang="en-GB" dirty="0" smtClean="0"/>
              <a:t>+</a:t>
            </a:r>
            <a:r>
              <a:rPr lang="bg-BG" dirty="0" smtClean="0"/>
              <a:t> </a:t>
            </a:r>
            <a:r>
              <a:rPr lang="en-GB" dirty="0" smtClean="0"/>
              <a:t>radians(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60</a:t>
            </a:r>
            <a:r>
              <a:rPr lang="en-GB" dirty="0" smtClean="0"/>
              <a:t>*</a:t>
            </a:r>
            <a:r>
              <a:rPr lang="en-GB" dirty="0" err="1" smtClean="0"/>
              <a:t>Math.sin</a:t>
            </a:r>
            <a:r>
              <a:rPr lang="en-GB" dirty="0" smtClean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t-0.5</a:t>
            </a:r>
            <a:r>
              <a:rPr lang="en-GB" dirty="0"/>
              <a:t>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b1.center = a2.center;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b1.focus = [0,Math.cos(</a:t>
            </a:r>
            <a:r>
              <a:rPr lang="en-GB" dirty="0" err="1"/>
              <a:t>ang</a:t>
            </a:r>
            <a:r>
              <a:rPr lang="en-GB" dirty="0"/>
              <a:t>),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 err="1"/>
              <a:t>ang</a:t>
            </a:r>
            <a:r>
              <a:rPr lang="en-GB" dirty="0"/>
              <a:t>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b2.center = [0,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b1.center[1]+15*b1.focus[1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GB" dirty="0" smtClean="0"/>
              <a:t>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       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b1.center[2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]+15*b1.focus[2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GB" dirty="0" smtClean="0"/>
              <a:t>];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518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Движение по тяло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421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Движение по цилиндър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Съставно </a:t>
                </a:r>
                <a:r>
                  <a:rPr lang="bg-BG" dirty="0"/>
                  <a:t>движение</a:t>
                </a:r>
              </a:p>
              <a:p>
                <a:pPr lvl="1"/>
                <a:r>
                  <a:rPr lang="bg-BG" dirty="0"/>
                  <a:t>Комбинация от две движения</a:t>
                </a:r>
              </a:p>
              <a:p>
                <a:pPr lvl="1"/>
                <a:r>
                  <a:rPr lang="bg-BG" dirty="0"/>
                  <a:t>Едно кръгово движение (напр. по </a:t>
                </a:r>
                <a:r>
                  <a:rPr lang="en-US" dirty="0" err="1"/>
                  <a:t>XY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Едно линейно движение</a:t>
                </a:r>
                <a:r>
                  <a:rPr lang="en-US" dirty="0"/>
                  <a:t> (</a:t>
                </a:r>
                <a:r>
                  <a:rPr lang="bg-BG" dirty="0"/>
                  <a:t>напр. по </a:t>
                </a:r>
                <a:r>
                  <a:rPr lang="en-US" dirty="0"/>
                  <a:t>Z</a:t>
                </a:r>
                <a:r>
                  <a:rPr lang="en-US" dirty="0" smtClean="0"/>
                  <a:t>)</a:t>
                </a:r>
              </a:p>
              <a:p>
                <a:pPr lvl="1"/>
                <a:endParaRPr lang="bg-BG" dirty="0" smtClean="0"/>
              </a:p>
              <a:p>
                <a:pPr marL="3146425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dirty="0" smtClean="0"/>
                  <a:t> </a:t>
                </a:r>
              </a:p>
              <a:p>
                <a:pPr marL="3146425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 </a:t>
                </a:r>
              </a:p>
              <a:p>
                <a:pPr marL="3146425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96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755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Доминантна скорост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Скоростта по направления</a:t>
            </a:r>
          </a:p>
          <a:p>
            <a:pPr lvl="1"/>
            <a:r>
              <a:rPr lang="bg-BG" dirty="0"/>
              <a:t>Това е локалната скорост </a:t>
            </a:r>
            <a:r>
              <a:rPr lang="bg-BG" dirty="0" smtClean="0"/>
              <a:t>на параметър</a:t>
            </a:r>
            <a:endParaRPr lang="bg-BG" dirty="0"/>
          </a:p>
          <a:p>
            <a:pPr lvl="1"/>
            <a:r>
              <a:rPr lang="bg-BG" dirty="0" smtClean="0"/>
              <a:t>При движение по цилиндър направленията са:</a:t>
            </a:r>
          </a:p>
          <a:p>
            <a:pPr lvl="2"/>
            <a:r>
              <a:rPr lang="bg-BG" dirty="0" smtClean="0"/>
              <a:t>По параметъра </a:t>
            </a:r>
            <a:r>
              <a:rPr lang="en-US" dirty="0" smtClean="0"/>
              <a:t>u</a:t>
            </a:r>
          </a:p>
          <a:p>
            <a:pPr lvl="2"/>
            <a:r>
              <a:rPr lang="bg-BG" dirty="0" smtClean="0"/>
              <a:t>По параметъра </a:t>
            </a:r>
            <a:r>
              <a:rPr lang="en-US" dirty="0" smtClean="0"/>
              <a:t>v</a:t>
            </a:r>
            <a:endParaRPr lang="bg-BG" dirty="0" smtClean="0"/>
          </a:p>
          <a:p>
            <a:r>
              <a:rPr lang="bg-BG" dirty="0" smtClean="0"/>
              <a:t>Доминантна скорост</a:t>
            </a:r>
          </a:p>
          <a:p>
            <a:pPr lvl="1"/>
            <a:r>
              <a:rPr lang="bg-BG" dirty="0" smtClean="0"/>
              <a:t>Скоростта по едно направление е значително по-голяма от скоростта по друго</a:t>
            </a:r>
            <a:endParaRPr lang="bg-BG" dirty="0"/>
          </a:p>
          <a:p>
            <a:pPr lvl="1"/>
            <a:r>
              <a:rPr lang="bg-BG" dirty="0"/>
              <a:t>При различни </a:t>
            </a:r>
            <a:r>
              <a:rPr lang="bg-BG" dirty="0" smtClean="0"/>
              <a:t>скорости </a:t>
            </a:r>
            <a:r>
              <a:rPr lang="bg-BG" dirty="0"/>
              <a:t>движението </a:t>
            </a:r>
            <a:r>
              <a:rPr lang="bg-BG" dirty="0" smtClean="0"/>
              <a:t>изглежда различно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331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>
            <a:off x="6665941" y="2288277"/>
            <a:ext cx="923029" cy="923029"/>
          </a:xfrm>
          <a:prstGeom prst="arc">
            <a:avLst>
              <a:gd name="adj1" fmla="val 13623326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Първи пример</a:t>
            </a:r>
          </a:p>
          <a:p>
            <a:pPr lvl="1"/>
            <a:r>
              <a:rPr lang="bg-BG" dirty="0" smtClean="0"/>
              <a:t>Сфера се движи по окръжност в равнината </a:t>
            </a:r>
            <a:r>
              <a:rPr lang="en-US" dirty="0" err="1" smtClean="0"/>
              <a:t>XY</a:t>
            </a:r>
            <a:endParaRPr lang="bg-BG" dirty="0" smtClean="0"/>
          </a:p>
          <a:p>
            <a:pPr lvl="1"/>
            <a:r>
              <a:rPr lang="bg-BG" dirty="0" smtClean="0"/>
              <a:t>Центърът е </a:t>
            </a:r>
            <a:r>
              <a:rPr lang="en-US" dirty="0" smtClean="0"/>
              <a:t>[</a:t>
            </a:r>
            <a:r>
              <a:rPr lang="en-US" dirty="0" err="1" smtClean="0"/>
              <a:t>R.cos</a:t>
            </a:r>
            <a:r>
              <a:rPr lang="en-US" dirty="0" smtClean="0"/>
              <a:t>(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>
                <a:latin typeface="Arial"/>
                <a:cs typeface="Arial"/>
              </a:rPr>
              <a:t>), </a:t>
            </a:r>
            <a:r>
              <a:rPr lang="en-US" dirty="0" err="1" smtClean="0">
                <a:latin typeface="Arial"/>
                <a:cs typeface="Arial"/>
              </a:rPr>
              <a:t>R.sin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 smtClean="0">
                <a:latin typeface="Arial"/>
                <a:cs typeface="Arial"/>
              </a:rPr>
              <a:t>), 0]</a:t>
            </a:r>
            <a:endParaRPr lang="bg-BG" dirty="0" smtClean="0"/>
          </a:p>
          <a:p>
            <a:pPr lvl="1"/>
            <a:r>
              <a:rPr lang="bg-BG" dirty="0" smtClean="0"/>
              <a:t>За ъгъл се ползва текущото време</a:t>
            </a:r>
          </a:p>
          <a:p>
            <a:pPr lvl="1"/>
            <a:r>
              <a:rPr lang="bg-BG" dirty="0" smtClean="0"/>
              <a:t>Радиусът е фиксиран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3120384"/>
            <a:ext cx="7223682" cy="182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t = </a:t>
            </a:r>
            <a:r>
              <a:rPr lang="en-GB" dirty="0" err="1"/>
              <a:t>Suica.time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[30*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(t),30*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(t),0];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12" name="Chevron 11"/>
          <p:cNvSpPr/>
          <p:nvPr/>
        </p:nvSpPr>
        <p:spPr>
          <a:xfrm>
            <a:off x="8407810" y="237320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7188561" y="103019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132292" y="1030198"/>
            <a:ext cx="0" cy="172730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35024" y="2749791"/>
            <a:ext cx="2743170" cy="7707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040853" y="266605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6207854" y="180240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98309" y="1899138"/>
            <a:ext cx="834013" cy="864159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hevron 24"/>
          <p:cNvSpPr/>
          <p:nvPr/>
        </p:nvSpPr>
        <p:spPr>
          <a:xfrm>
            <a:off x="6344347" y="214833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7315170" y="210539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α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3092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Цилиндър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по цилиндър</a:t>
            </a:r>
          </a:p>
          <a:p>
            <a:pPr lvl="1"/>
            <a:r>
              <a:rPr lang="bg-BG" dirty="0" smtClean="0"/>
              <a:t>Разглеждаме само околната повърхнина</a:t>
            </a:r>
          </a:p>
          <a:p>
            <a:pPr lvl="1"/>
            <a:r>
              <a:rPr lang="bg-BG" dirty="0" smtClean="0"/>
              <a:t>Описва се с два параметъра –</a:t>
            </a:r>
            <a:r>
              <a:rPr lang="en-US" dirty="0" smtClean="0"/>
              <a:t> u</a:t>
            </a:r>
            <a:r>
              <a:rPr lang="bg-BG" dirty="0" smtClean="0"/>
              <a:t> и </a:t>
            </a:r>
            <a:r>
              <a:rPr lang="en-US" dirty="0" smtClean="0"/>
              <a:t>v</a:t>
            </a:r>
          </a:p>
          <a:p>
            <a:pPr lvl="1"/>
            <a:r>
              <a:rPr lang="bg-BG" dirty="0" smtClean="0"/>
              <a:t>Позволява демонстрирането на доминантна скорост</a:t>
            </a:r>
          </a:p>
          <a:p>
            <a:r>
              <a:rPr lang="bg-BG" dirty="0" smtClean="0"/>
              <a:t>Два варианта</a:t>
            </a:r>
          </a:p>
          <a:p>
            <a:pPr lvl="1"/>
            <a:r>
              <a:rPr lang="bg-BG" dirty="0" smtClean="0"/>
              <a:t>Доминантно кръгово движение </a:t>
            </a:r>
            <a:r>
              <a:rPr lang="en-US" dirty="0" smtClean="0"/>
              <a:t>u&gt;&gt;v</a:t>
            </a:r>
          </a:p>
          <a:p>
            <a:pPr lvl="1"/>
            <a:r>
              <a:rPr lang="bg-BG" dirty="0" smtClean="0"/>
              <a:t>Доминантно линейно движение </a:t>
            </a:r>
            <a:r>
              <a:rPr lang="en-US" dirty="0" smtClean="0"/>
              <a:t>u&lt;&lt;v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(когато </a:t>
            </a:r>
            <a:r>
              <a:rPr lang="en-US" dirty="0" err="1" smtClean="0"/>
              <a:t>u</a:t>
            </a:r>
            <a:r>
              <a:rPr lang="en-US" dirty="0" err="1" smtClean="0">
                <a:sym typeface="Symbol"/>
              </a:rPr>
              <a:t></a:t>
            </a:r>
            <a:r>
              <a:rPr lang="en-US" dirty="0" err="1" smtClean="0"/>
              <a:t>v</a:t>
            </a:r>
            <a:r>
              <a:rPr lang="bg-BG" dirty="0" smtClean="0"/>
              <a:t> не си проличава доминантно движение)</a:t>
            </a:r>
          </a:p>
        </p:txBody>
      </p:sp>
    </p:spTree>
    <p:extLst>
      <p:ext uri="{BB962C8B-B14F-4D97-AF65-F5344CB8AC3E}">
        <p14:creationId xmlns:p14="http://schemas.microsoft.com/office/powerpoint/2010/main" val="1755853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Цилиндър по оста </a:t>
            </a:r>
            <a:r>
              <a:rPr lang="en-US" dirty="0" smtClean="0"/>
              <a:t>Y</a:t>
            </a:r>
          </a:p>
          <a:p>
            <a:pPr lvl="1"/>
            <a:r>
              <a:rPr lang="bg-BG" dirty="0" smtClean="0"/>
              <a:t>Въртеливо движение по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Z, </a:t>
            </a:r>
            <a:r>
              <a:rPr lang="bg-BG" dirty="0" smtClean="0"/>
              <a:t>линейно по </a:t>
            </a:r>
            <a:r>
              <a:rPr lang="en-US" dirty="0" smtClean="0"/>
              <a:t>Y</a:t>
            </a:r>
          </a:p>
          <a:p>
            <a:pPr lvl="1"/>
            <a:r>
              <a:rPr lang="bg-BG" dirty="0" smtClean="0"/>
              <a:t>Движещите се обекти имат скорост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speed</a:t>
            </a:r>
            <a:r>
              <a:rPr lang="bg-BG" dirty="0" smtClean="0">
                <a:sym typeface="Symbol"/>
              </a:rPr>
              <a:t></a:t>
            </a:r>
            <a:r>
              <a:rPr lang="en-US" dirty="0" smtClean="0"/>
              <a:t>[</a:t>
            </a:r>
            <a:r>
              <a:rPr lang="bg-BG" dirty="0" smtClean="0"/>
              <a:t>2</a:t>
            </a:r>
            <a:r>
              <a:rPr lang="en-US" dirty="0" smtClean="0"/>
              <a:t>,</a:t>
            </a:r>
            <a:r>
              <a:rPr lang="bg-BG" dirty="0" smtClean="0"/>
              <a:t> 5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Линейното движение е отместено 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bg-BG" dirty="0" smtClean="0"/>
              <a:t>, за да не се движат обектите в група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7" y="2388872"/>
            <a:ext cx="6309293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].speed</a:t>
            </a:r>
            <a:r>
              <a:rPr lang="en-GB" dirty="0"/>
              <a:t>*t;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GB" dirty="0"/>
              <a:t> = </a:t>
            </a:r>
            <a:r>
              <a:rPr lang="en-GB" dirty="0" err="1"/>
              <a:t>t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+i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[0] = 15*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(u)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[1] = 26*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[2] = 15*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(u)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9242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229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8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Смяна на доминантната скорост</a:t>
            </a:r>
            <a:endParaRPr lang="en-US" dirty="0" smtClean="0"/>
          </a:p>
          <a:p>
            <a:pPr lvl="1"/>
            <a:r>
              <a:rPr lang="bg-BG" dirty="0" smtClean="0"/>
              <a:t>В предишния вариант движението по </a:t>
            </a:r>
            <a:r>
              <a:rPr lang="en-US" dirty="0" smtClean="0"/>
              <a:t>u</a:t>
            </a:r>
            <a:r>
              <a:rPr lang="bg-BG" dirty="0" smtClean="0"/>
              <a:t> бе от 2 до 5 пъти по-бързо от движението по </a:t>
            </a:r>
            <a:r>
              <a:rPr lang="en-US" dirty="0" smtClean="0"/>
              <a:t>v</a:t>
            </a:r>
          </a:p>
          <a:p>
            <a:pPr lvl="1"/>
            <a:r>
              <a:rPr lang="bg-BG" dirty="0" smtClean="0"/>
              <a:t>Правим </a:t>
            </a:r>
            <a:r>
              <a:rPr lang="en-US" dirty="0" smtClean="0"/>
              <a:t>v</a:t>
            </a:r>
            <a:r>
              <a:rPr lang="bg-BG" dirty="0" smtClean="0"/>
              <a:t> да е по-бързо от </a:t>
            </a:r>
            <a:r>
              <a:rPr lang="en-US" dirty="0" smtClean="0"/>
              <a:t>u</a:t>
            </a:r>
            <a:r>
              <a:rPr lang="bg-BG" dirty="0" smtClean="0"/>
              <a:t>, като отново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speed</a:t>
            </a:r>
            <a:r>
              <a:rPr lang="bg-BG" dirty="0">
                <a:sym typeface="Symbol"/>
              </a:rPr>
              <a:t></a:t>
            </a:r>
            <a:r>
              <a:rPr lang="en-US" dirty="0"/>
              <a:t>[</a:t>
            </a:r>
            <a:r>
              <a:rPr lang="bg-BG" dirty="0"/>
              <a:t>2</a:t>
            </a:r>
            <a:r>
              <a:rPr lang="en-US" dirty="0"/>
              <a:t>,</a:t>
            </a:r>
            <a:r>
              <a:rPr lang="bg-BG" dirty="0"/>
              <a:t> 5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7" y="2388872"/>
            <a:ext cx="6309293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t+i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].speed</a:t>
            </a:r>
            <a:r>
              <a:rPr lang="en-GB" dirty="0"/>
              <a:t>*t;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[0] = 15*</a:t>
            </a:r>
            <a:r>
              <a:rPr lang="en-GB" dirty="0" err="1"/>
              <a:t>Math.cos</a:t>
            </a:r>
            <a:r>
              <a:rPr lang="en-GB" dirty="0"/>
              <a:t>(u);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[1] = 26*</a:t>
            </a:r>
            <a:r>
              <a:rPr lang="en-GB" dirty="0" err="1"/>
              <a:t>Math.sin</a:t>
            </a:r>
            <a:r>
              <a:rPr lang="en-GB" dirty="0"/>
              <a:t>(v);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[2] = 15*</a:t>
            </a:r>
            <a:r>
              <a:rPr lang="en-GB" dirty="0" err="1"/>
              <a:t>Math.sin</a:t>
            </a:r>
            <a:r>
              <a:rPr lang="en-GB" dirty="0"/>
              <a:t>(u);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6121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331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8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Сфера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Движение по </a:t>
            </a:r>
            <a:r>
              <a:rPr lang="bg-BG" dirty="0" smtClean="0"/>
              <a:t>сфера</a:t>
            </a:r>
            <a:endParaRPr lang="bg-BG" dirty="0"/>
          </a:p>
          <a:p>
            <a:pPr lvl="1"/>
            <a:r>
              <a:rPr lang="bg-BG" dirty="0" smtClean="0"/>
              <a:t>Описва </a:t>
            </a:r>
            <a:r>
              <a:rPr lang="bg-BG" dirty="0"/>
              <a:t>се с два параметъра –</a:t>
            </a:r>
            <a:r>
              <a:rPr lang="en-US" dirty="0"/>
              <a:t> u</a:t>
            </a:r>
            <a:r>
              <a:rPr lang="bg-BG" dirty="0"/>
              <a:t> и </a:t>
            </a:r>
            <a:r>
              <a:rPr lang="en-US" dirty="0"/>
              <a:t>v</a:t>
            </a:r>
          </a:p>
          <a:p>
            <a:pPr lvl="1"/>
            <a:r>
              <a:rPr lang="bg-BG" dirty="0"/>
              <a:t>Позволява демонстрирането на доминантна скорост</a:t>
            </a:r>
          </a:p>
          <a:p>
            <a:r>
              <a:rPr lang="bg-BG" dirty="0" smtClean="0"/>
              <a:t>Реализация</a:t>
            </a:r>
            <a:endParaRPr lang="bg-BG" dirty="0"/>
          </a:p>
          <a:p>
            <a:pPr lvl="1"/>
            <a:r>
              <a:rPr lang="bg-BG" dirty="0" smtClean="0"/>
              <a:t>Най-често чрез полярни координати, като </a:t>
            </a:r>
            <a:r>
              <a:rPr lang="en-US" dirty="0" smtClean="0"/>
              <a:t>u</a:t>
            </a:r>
            <a:r>
              <a:rPr lang="bg-BG" dirty="0" smtClean="0"/>
              <a:t> и </a:t>
            </a:r>
            <a:r>
              <a:rPr lang="en-US" dirty="0" smtClean="0"/>
              <a:t>v</a:t>
            </a:r>
            <a:r>
              <a:rPr lang="bg-BG" dirty="0" smtClean="0"/>
              <a:t> са ъгли</a:t>
            </a:r>
          </a:p>
          <a:p>
            <a:pPr lvl="1"/>
            <a:r>
              <a:rPr lang="bg-BG" dirty="0" smtClean="0"/>
              <a:t>Движението има две особени точки – около двата полюса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7712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en-US" dirty="0" smtClean="0"/>
          </a:p>
          <a:p>
            <a:pPr lvl="1"/>
            <a:r>
              <a:rPr lang="bg-BG" dirty="0"/>
              <a:t>Преобразуване от сферични координати до декартови</a:t>
            </a:r>
          </a:p>
          <a:p>
            <a:pPr lvl="1"/>
            <a:r>
              <a:rPr lang="bg-BG" dirty="0"/>
              <a:t>Хоризонталният ъгъл е </a:t>
            </a:r>
            <a:r>
              <a:rPr lang="en-US" dirty="0"/>
              <a:t>u, </a:t>
            </a:r>
            <a:r>
              <a:rPr lang="bg-BG" dirty="0"/>
              <a:t>вертикалният е </a:t>
            </a:r>
            <a:r>
              <a:rPr lang="en-US" dirty="0"/>
              <a:t>v</a:t>
            </a:r>
            <a:endParaRPr lang="bg-BG" dirty="0"/>
          </a:p>
          <a:p>
            <a:pPr lvl="1"/>
            <a:r>
              <a:rPr lang="bg-BG" dirty="0" smtClean="0"/>
              <a:t>Две отделни скорости по </a:t>
            </a:r>
            <a:r>
              <a:rPr lang="en-US" dirty="0" smtClean="0"/>
              <a:t>u</a:t>
            </a:r>
            <a:r>
              <a:rPr lang="bg-BG" dirty="0" smtClean="0"/>
              <a:t> и </a:t>
            </a:r>
            <a:r>
              <a:rPr lang="en-US" dirty="0" smtClean="0"/>
              <a:t>v –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uSpeed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vSpeed</a:t>
            </a:r>
            <a:endParaRPr lang="bg-B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7" y="2388872"/>
            <a:ext cx="6766488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u = 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uSpeed</a:t>
            </a:r>
            <a:r>
              <a:rPr lang="en-GB" dirty="0"/>
              <a:t>*</a:t>
            </a:r>
            <a:r>
              <a:rPr lang="en-GB" dirty="0" err="1"/>
              <a:t>t+i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v = 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vSpeed</a:t>
            </a:r>
            <a:r>
              <a:rPr lang="en-GB" dirty="0"/>
              <a:t>*</a:t>
            </a:r>
            <a:r>
              <a:rPr lang="en-GB" dirty="0" err="1"/>
              <a:t>t+i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[0] = 20*</a:t>
            </a:r>
            <a:r>
              <a:rPr lang="en-GB" dirty="0" err="1"/>
              <a:t>Math.cos</a:t>
            </a:r>
            <a:r>
              <a:rPr lang="en-GB" dirty="0"/>
              <a:t>(u)*</a:t>
            </a:r>
            <a:r>
              <a:rPr lang="en-GB" dirty="0" err="1"/>
              <a:t>Math.cos</a:t>
            </a:r>
            <a:r>
              <a:rPr lang="en-GB" dirty="0"/>
              <a:t>(v);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[1] = 20*</a:t>
            </a:r>
            <a:r>
              <a:rPr lang="en-GB" dirty="0" err="1"/>
              <a:t>Math.sin</a:t>
            </a:r>
            <a:r>
              <a:rPr lang="en-GB" dirty="0"/>
              <a:t>(u)*</a:t>
            </a:r>
            <a:r>
              <a:rPr lang="en-GB" dirty="0" err="1"/>
              <a:t>Math.cos</a:t>
            </a:r>
            <a:r>
              <a:rPr lang="en-GB" dirty="0"/>
              <a:t>(v);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[2] = 20*</a:t>
            </a:r>
            <a:r>
              <a:rPr lang="en-GB" dirty="0" err="1"/>
              <a:t>Math.sin</a:t>
            </a:r>
            <a:r>
              <a:rPr lang="en-GB" dirty="0"/>
              <a:t>(v);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3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433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по куб</a:t>
            </a:r>
          </a:p>
          <a:p>
            <a:pPr lvl="1"/>
            <a:r>
              <a:rPr lang="bg-BG" dirty="0" smtClean="0"/>
              <a:t>Реализирано като движение по сфера</a:t>
            </a:r>
          </a:p>
          <a:p>
            <a:pPr lvl="1"/>
            <a:r>
              <a:rPr lang="bg-BG" dirty="0" smtClean="0"/>
              <a:t>Точка от сферата изчисляваме 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</a:p>
          <a:p>
            <a:pPr lvl="1"/>
            <a:r>
              <a:rPr lang="bg-BG" dirty="0" smtClean="0"/>
              <a:t>Най-голямата по модул координата намираме 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</a:p>
          <a:p>
            <a:pPr lvl="1"/>
            <a:r>
              <a:rPr lang="bg-BG" dirty="0" smtClean="0"/>
              <a:t>Обект по куба 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en-US" dirty="0" smtClean="0"/>
              <a:t>,</a:t>
            </a:r>
            <a:r>
              <a:rPr lang="bg-BG" dirty="0" smtClean="0"/>
              <a:t> но мащабиран така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  <a:r>
              <a:rPr lang="en-US" dirty="0" smtClean="0"/>
              <a:t>,</a:t>
            </a:r>
            <a:r>
              <a:rPr lang="bg-BG" dirty="0" smtClean="0"/>
              <a:t> че най-голямата координата да е </a:t>
            </a:r>
            <a:r>
              <a:rPr lang="bg-BG" dirty="0" smtClean="0">
                <a:sym typeface="Symbol"/>
              </a:rPr>
              <a:t>20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005877" y="2754628"/>
            <a:ext cx="6309293" cy="219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es-ES" dirty="0" smtClean="0"/>
              <a:t> </a:t>
            </a:r>
            <a:r>
              <a:rPr lang="es-ES" dirty="0"/>
              <a:t>= [</a:t>
            </a:r>
            <a:r>
              <a:rPr lang="es-ES" dirty="0" err="1"/>
              <a:t>cos</a:t>
            </a:r>
            <a:r>
              <a:rPr lang="es-ES" dirty="0"/>
              <a:t>(u)*</a:t>
            </a:r>
            <a:r>
              <a:rPr lang="es-ES" dirty="0" err="1"/>
              <a:t>cos</a:t>
            </a:r>
            <a:r>
              <a:rPr lang="es-ES" dirty="0"/>
              <a:t>(v),sin(u)*</a:t>
            </a:r>
            <a:r>
              <a:rPr lang="es-ES" dirty="0" err="1"/>
              <a:t>cos</a:t>
            </a:r>
            <a:r>
              <a:rPr lang="es-ES" dirty="0"/>
              <a:t>(v),sin(v)];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</a:t>
            </a:r>
            <a:r>
              <a:rPr lang="es-ES" dirty="0"/>
              <a:t>(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</a:t>
            </a:r>
            <a:r>
              <a:rPr lang="es-ES" dirty="0"/>
              <a:t>(p[0]),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</a:t>
            </a:r>
            <a:r>
              <a:rPr lang="es-ES" dirty="0"/>
              <a:t>(p[1]),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</a:t>
            </a:r>
            <a:r>
              <a:rPr lang="es-ES" dirty="0"/>
              <a:t>(p[2]));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[0]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20</a:t>
            </a:r>
            <a:r>
              <a:rPr lang="en-GB" dirty="0"/>
              <a:t>*p[0]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/d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[1]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20</a:t>
            </a:r>
            <a:r>
              <a:rPr lang="en-GB" dirty="0"/>
              <a:t>*p[1]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/d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 err="1"/>
              <a:t>center</a:t>
            </a:r>
            <a:r>
              <a:rPr lang="en-GB" dirty="0"/>
              <a:t>[2]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20</a:t>
            </a:r>
            <a:r>
              <a:rPr lang="en-GB" dirty="0"/>
              <a:t>*p[2]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/d</a:t>
            </a:r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483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536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5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25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Кръгови движения</a:t>
            </a:r>
            <a:endParaRPr lang="bg-BG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по окръжност</a:t>
            </a:r>
          </a:p>
          <a:p>
            <a:pPr lvl="1"/>
            <a:r>
              <a:rPr lang="bg-BG" dirty="0" smtClean="0"/>
              <a:t>Реализира се с полярни координати</a:t>
            </a:r>
          </a:p>
          <a:p>
            <a:pPr lvl="1"/>
            <a:r>
              <a:rPr lang="bg-BG" dirty="0" smtClean="0"/>
              <a:t>Има линейна скорост (изминато разстояние за време)</a:t>
            </a:r>
          </a:p>
          <a:p>
            <a:pPr lvl="1"/>
            <a:r>
              <a:rPr lang="bg-BG" dirty="0" smtClean="0"/>
              <a:t>Има ъглова скорост (изминат ъгъл за време)</a:t>
            </a:r>
          </a:p>
          <a:p>
            <a:r>
              <a:rPr lang="bg-BG" dirty="0" smtClean="0"/>
              <a:t>Относително движение</a:t>
            </a:r>
          </a:p>
          <a:p>
            <a:pPr lvl="1"/>
            <a:r>
              <a:rPr lang="bg-BG" dirty="0" smtClean="0"/>
              <a:t>Център на движещ се обект е център около който се движи друг обект</a:t>
            </a:r>
          </a:p>
          <a:p>
            <a:pPr lvl="1"/>
            <a:r>
              <a:rPr lang="bg-BG" dirty="0" smtClean="0"/>
              <a:t>Пресмятане чрез акумулиране на няколко трансформации от полярни към декартови координати</a:t>
            </a:r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по дъга</a:t>
            </a:r>
          </a:p>
          <a:p>
            <a:pPr lvl="1"/>
            <a:r>
              <a:rPr lang="bg-BG" dirty="0" smtClean="0"/>
              <a:t>Реализира се като движение по окръжност</a:t>
            </a:r>
          </a:p>
          <a:p>
            <a:pPr lvl="1"/>
            <a:r>
              <a:rPr lang="bg-BG" dirty="0" smtClean="0"/>
              <a:t>Има ограничение върху ъгъла (в полярни координати)</a:t>
            </a:r>
          </a:p>
          <a:p>
            <a:r>
              <a:rPr lang="bg-BG" dirty="0" smtClean="0"/>
              <a:t>Движение по тяло</a:t>
            </a:r>
          </a:p>
          <a:p>
            <a:pPr lvl="1"/>
            <a:r>
              <a:rPr lang="bg-BG" dirty="0" smtClean="0"/>
              <a:t>Движението е по повърхност и има 2 параметъра</a:t>
            </a:r>
          </a:p>
          <a:p>
            <a:pPr lvl="1"/>
            <a:r>
              <a:rPr lang="bg-BG" dirty="0" smtClean="0"/>
              <a:t>Когато скоростта по един параметър е много по-голяма от скоростта по друг се наблюдава доминантно движение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3575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Посока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Посока на движение</a:t>
            </a:r>
          </a:p>
          <a:p>
            <a:pPr lvl="1"/>
            <a:r>
              <a:rPr lang="bg-BG" dirty="0" smtClean="0"/>
              <a:t>Поради своята </a:t>
            </a:r>
            <a:r>
              <a:rPr lang="bg-BG" dirty="0" err="1" smtClean="0"/>
              <a:t>едномерност</a:t>
            </a:r>
            <a:r>
              <a:rPr lang="bg-BG" dirty="0" smtClean="0"/>
              <a:t> има само две посоки</a:t>
            </a:r>
          </a:p>
          <a:p>
            <a:r>
              <a:rPr lang="bg-BG" dirty="0" smtClean="0"/>
              <a:t>Посоката зависи от</a:t>
            </a:r>
          </a:p>
          <a:p>
            <a:pPr lvl="1"/>
            <a:r>
              <a:rPr lang="bg-BG" dirty="0" smtClean="0"/>
              <a:t>Промяната на ъгъла</a:t>
            </a:r>
            <a:r>
              <a:rPr lang="en-US" dirty="0" smtClean="0"/>
              <a:t>: +</a:t>
            </a:r>
            <a:r>
              <a:rPr lang="en-US" dirty="0" smtClean="0">
                <a:sym typeface="Symbol"/>
              </a:rPr>
              <a:t></a:t>
            </a:r>
            <a:r>
              <a:rPr lang="el-GR" dirty="0" smtClean="0">
                <a:sym typeface="Symbol"/>
              </a:rPr>
              <a:t>α</a:t>
            </a:r>
            <a:r>
              <a:rPr lang="bg-BG" dirty="0" smtClean="0"/>
              <a:t> или </a:t>
            </a:r>
            <a:r>
              <a:rPr lang="en-US" dirty="0" smtClean="0"/>
              <a:t>-</a:t>
            </a:r>
            <a:r>
              <a:rPr lang="en-US" dirty="0" smtClean="0">
                <a:sym typeface="Symbol"/>
              </a:rPr>
              <a:t></a:t>
            </a:r>
            <a:r>
              <a:rPr lang="el-GR" dirty="0" smtClean="0">
                <a:sym typeface="Symbol"/>
              </a:rPr>
              <a:t>α</a:t>
            </a:r>
            <a:endParaRPr lang="bg-BG" dirty="0" smtClean="0"/>
          </a:p>
          <a:p>
            <a:pPr lvl="1"/>
            <a:r>
              <a:rPr lang="bg-BG" dirty="0" smtClean="0"/>
              <a:t>Координатните оси</a:t>
            </a:r>
            <a:r>
              <a:rPr lang="en-US" dirty="0" smtClean="0"/>
              <a:t>: </a:t>
            </a:r>
            <a:r>
              <a:rPr lang="en-US" dirty="0" err="1" smtClean="0"/>
              <a:t>XY</a:t>
            </a:r>
            <a:r>
              <a:rPr lang="bg-BG" dirty="0" smtClean="0"/>
              <a:t> или </a:t>
            </a:r>
            <a:r>
              <a:rPr lang="en-US" dirty="0" err="1" smtClean="0"/>
              <a:t>YX</a:t>
            </a:r>
            <a:endParaRPr lang="bg-BG" dirty="0" smtClean="0"/>
          </a:p>
          <a:p>
            <a:pPr lvl="1"/>
            <a:r>
              <a:rPr lang="bg-BG" dirty="0" smtClean="0"/>
              <a:t>Трансформацията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sin(x)</a:t>
            </a:r>
            <a:r>
              <a:rPr lang="bg-BG" dirty="0" smtClean="0"/>
              <a:t> или </a:t>
            </a:r>
            <a:r>
              <a:rPr lang="en-US" dirty="0" smtClean="0"/>
              <a:t>cos</a:t>
            </a:r>
            <a:r>
              <a:rPr lang="bg-BG" dirty="0" smtClean="0"/>
              <a:t>(</a:t>
            </a:r>
            <a:r>
              <a:rPr lang="en-US" dirty="0" smtClean="0"/>
              <a:t>x)</a:t>
            </a:r>
            <a:endParaRPr lang="bg-BG" dirty="0" smtClean="0"/>
          </a:p>
          <a:p>
            <a:pPr lvl="1"/>
            <a:r>
              <a:rPr lang="bg-BG" dirty="0" smtClean="0"/>
              <a:t>Знака на радиуса</a:t>
            </a:r>
            <a:r>
              <a:rPr lang="en-US" dirty="0" smtClean="0"/>
              <a:t>: R</a:t>
            </a:r>
            <a:r>
              <a:rPr lang="en-US" baseline="-25000" dirty="0" smtClean="0"/>
              <a:t>x</a:t>
            </a:r>
            <a:r>
              <a:rPr lang="bg-BG" dirty="0" smtClean="0"/>
              <a:t>&gt;0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/>
              <a:t>R</a:t>
            </a:r>
            <a:r>
              <a:rPr lang="en-US" baseline="-25000" dirty="0" smtClean="0"/>
              <a:t>x</a:t>
            </a:r>
            <a:r>
              <a:rPr lang="bg-BG" dirty="0" smtClean="0"/>
              <a:t>&lt;0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087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Скорости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Ъглова скорост</a:t>
            </a:r>
          </a:p>
          <a:p>
            <a:pPr lvl="1"/>
            <a:r>
              <a:rPr lang="bg-BG" dirty="0" smtClean="0"/>
              <a:t>Промяна на ъгъла за една стъпка</a:t>
            </a:r>
          </a:p>
          <a:p>
            <a:pPr lvl="1"/>
            <a:r>
              <a:rPr lang="bg-BG" dirty="0" smtClean="0"/>
              <a:t>Не зависи от радиуса на окръжността</a:t>
            </a:r>
          </a:p>
          <a:p>
            <a:r>
              <a:rPr lang="bg-BG" dirty="0" smtClean="0"/>
              <a:t>Линейна скорост</a:t>
            </a:r>
          </a:p>
          <a:p>
            <a:pPr lvl="1"/>
            <a:r>
              <a:rPr lang="bg-BG" dirty="0" smtClean="0"/>
              <a:t>Изминато разстояние за една стъпка</a:t>
            </a:r>
          </a:p>
          <a:p>
            <a:pPr lvl="1"/>
            <a:r>
              <a:rPr lang="bg-BG" dirty="0" smtClean="0"/>
              <a:t>Зависи от ъгловата скорост</a:t>
            </a:r>
          </a:p>
          <a:p>
            <a:pPr lvl="1"/>
            <a:r>
              <a:rPr lang="bg-BG" dirty="0" smtClean="0"/>
              <a:t>Зависи от радиуса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024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Връзка между скоростите</a:t>
                </a:r>
              </a:p>
              <a:p>
                <a:pPr lvl="1"/>
                <a:r>
                  <a:rPr lang="bg-BG" dirty="0"/>
                  <a:t>При ъглова скорост </a:t>
                </a:r>
                <a:r>
                  <a:rPr lang="el-GR" dirty="0">
                    <a:latin typeface="Arial"/>
                    <a:cs typeface="Arial"/>
                  </a:rPr>
                  <a:t>φ</a:t>
                </a:r>
                <a:r>
                  <a:rPr lang="bg-BG" dirty="0"/>
                  <a:t> и радиус</a:t>
                </a:r>
                <a:r>
                  <a:rPr lang="en-US" dirty="0"/>
                  <a:t> R</a:t>
                </a:r>
                <a:endParaRPr lang="bg-BG" dirty="0"/>
              </a:p>
              <a:p>
                <a:pPr lvl="1"/>
                <a:r>
                  <a:rPr lang="bg-BG" dirty="0"/>
                  <a:t>Линейната скорост е</a:t>
                </a:r>
                <a:r>
                  <a:rPr lang="en-US" dirty="0"/>
                  <a:t> v=R</a:t>
                </a:r>
                <a:r>
                  <a:rPr lang="el-GR" dirty="0">
                    <a:latin typeface="Arial"/>
                    <a:cs typeface="Arial"/>
                  </a:rPr>
                  <a:t>φ</a:t>
                </a:r>
                <a:r>
                  <a:rPr lang="el-GR" b="1" dirty="0">
                    <a:latin typeface="Arial"/>
                    <a:cs typeface="Arial"/>
                  </a:rPr>
                  <a:t> </a:t>
                </a:r>
                <a:r>
                  <a:rPr lang="bg-BG" dirty="0" smtClean="0"/>
                  <a:t>при </a:t>
                </a:r>
                <a:r>
                  <a:rPr lang="bg-BG" dirty="0"/>
                  <a:t>ъгли измерени в </a:t>
                </a:r>
                <a:r>
                  <a:rPr lang="bg-BG" dirty="0" err="1" smtClean="0"/>
                  <a:t>радиани</a:t>
                </a:r>
                <a:endParaRPr lang="en-US" sz="1000" dirty="0"/>
              </a:p>
              <a:p>
                <a:r>
                  <a:rPr lang="bg-BG" dirty="0"/>
                  <a:t>Можем</a:t>
                </a:r>
              </a:p>
              <a:p>
                <a:pPr lvl="1"/>
                <a:r>
                  <a:rPr lang="bg-BG" dirty="0"/>
                  <a:t>Да променяме всяка от скоростите запазвайки </a:t>
                </a:r>
                <a:r>
                  <a:rPr lang="bg-BG" dirty="0" smtClean="0"/>
                  <a:t>другата</a:t>
                </a:r>
              </a:p>
              <a:p>
                <a:pPr lvl="1"/>
                <a:r>
                  <a:rPr lang="bg-BG" dirty="0" smtClean="0"/>
                  <a:t>Промяна на ъгловата със запазване на линейната:</a:t>
                </a:r>
              </a:p>
              <a:p>
                <a:pPr marL="274637" lvl="1" indent="0" algn="ctr">
                  <a:buNone/>
                </a:pP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 smtClean="0"/>
                  <a:t>Промяна </a:t>
                </a:r>
                <a:r>
                  <a:rPr lang="bg-BG" dirty="0"/>
                  <a:t>на </a:t>
                </a:r>
                <a:r>
                  <a:rPr lang="bg-BG" dirty="0" smtClean="0"/>
                  <a:t>линейната със </a:t>
                </a:r>
                <a:r>
                  <a:rPr lang="bg-BG" dirty="0"/>
                  <a:t>запазване на </a:t>
                </a:r>
                <a:r>
                  <a:rPr lang="bg-BG" dirty="0" smtClean="0"/>
                  <a:t>ъгловата:</a:t>
                </a:r>
                <a:endParaRPr lang="bg-BG" dirty="0"/>
              </a:p>
              <a:p>
                <a:pPr marL="274637" lvl="1" indent="0" algn="ctr">
                  <a:buNone/>
                </a:pPr>
                <a:r>
                  <a:rPr lang="bg-BG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𝑘𝑅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4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Ъглови скорости</a:t>
            </a:r>
          </a:p>
          <a:p>
            <a:pPr lvl="1"/>
            <a:r>
              <a:rPr lang="bg-BG" dirty="0" smtClean="0"/>
              <a:t>Две сфери се движат по концентрични окръжности</a:t>
            </a:r>
            <a:endParaRPr lang="bg-BG" dirty="0"/>
          </a:p>
          <a:p>
            <a:pPr lvl="1"/>
            <a:r>
              <a:rPr lang="bg-BG" dirty="0" smtClean="0"/>
              <a:t>Ъгловите им скорости са едни и същи</a:t>
            </a:r>
          </a:p>
          <a:p>
            <a:pPr lvl="1"/>
            <a:r>
              <a:rPr lang="bg-BG" dirty="0" smtClean="0"/>
              <a:t>Външен ефект – за едно и също време правят пълна обиколка, независимо от радиусите на окръжностите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8" y="2846068"/>
            <a:ext cx="7223682" cy="210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t = </a:t>
            </a:r>
            <a:r>
              <a:rPr lang="en-GB" dirty="0" err="1"/>
              <a:t>Suica.time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a.center</a:t>
            </a:r>
            <a:r>
              <a:rPr lang="en-GB" dirty="0"/>
              <a:t> = [20*</a:t>
            </a:r>
            <a:r>
              <a:rPr lang="en-GB" dirty="0" err="1"/>
              <a:t>Math.cos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/>
              <a:t>),20*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/>
              <a:t>),0];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b.center</a:t>
            </a:r>
            <a:r>
              <a:rPr lang="en-GB" dirty="0"/>
              <a:t> = [40*</a:t>
            </a:r>
            <a:r>
              <a:rPr lang="en-GB" dirty="0" err="1"/>
              <a:t>Math.cos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/>
              <a:t>),40*</a:t>
            </a:r>
            <a:r>
              <a:rPr lang="en-GB" dirty="0" err="1"/>
              <a:t>Math.sin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/>
              <a:t>),0</a:t>
            </a:r>
            <a:r>
              <a:rPr lang="en-GB" dirty="0" smtClean="0"/>
              <a:t>];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108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14345</TotalTime>
  <Words>1585</Words>
  <Application>Microsoft Office PowerPoint</Application>
  <PresentationFormat>On-screen Show (16:9)</PresentationFormat>
  <Paragraphs>343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Origin</vt:lpstr>
      <vt:lpstr>Кръгово движение</vt:lpstr>
      <vt:lpstr>Движение по окръжност</vt:lpstr>
      <vt:lpstr>Кръгови траектории</vt:lpstr>
      <vt:lpstr>PowerPoint Presentation</vt:lpstr>
      <vt:lpstr>PowerPoint Presentation</vt:lpstr>
      <vt:lpstr>Посока</vt:lpstr>
      <vt:lpstr>Скорости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Илюзия с топки</vt:lpstr>
      <vt:lpstr>PowerPoint Presentation</vt:lpstr>
      <vt:lpstr>Елипса</vt:lpstr>
      <vt:lpstr>PowerPoint Presentation</vt:lpstr>
      <vt:lpstr>Относително движение</vt:lpstr>
      <vt:lpstr>Относително движение</vt:lpstr>
      <vt:lpstr>PowerPoint Presentation</vt:lpstr>
      <vt:lpstr>Звездна система</vt:lpstr>
      <vt:lpstr>PowerPoint Presentation</vt:lpstr>
      <vt:lpstr>Траектория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Движение по дъга</vt:lpstr>
      <vt:lpstr>Движение по дъга</vt:lpstr>
      <vt:lpstr>Пример</vt:lpstr>
      <vt:lpstr>PowerPoint Presentation</vt:lpstr>
      <vt:lpstr>PowerPoint Presentation</vt:lpstr>
      <vt:lpstr>Махало</vt:lpstr>
      <vt:lpstr>PowerPoint Presentation</vt:lpstr>
      <vt:lpstr>PowerPoint Presentation</vt:lpstr>
      <vt:lpstr>PowerPoint Presentation</vt:lpstr>
      <vt:lpstr>Движение по тяло</vt:lpstr>
      <vt:lpstr>Движение по цилиндър</vt:lpstr>
      <vt:lpstr>Доминантна скорост</vt:lpstr>
      <vt:lpstr>Цилиндър</vt:lpstr>
      <vt:lpstr>PowerPoint Presentation</vt:lpstr>
      <vt:lpstr>PowerPoint Presentation</vt:lpstr>
      <vt:lpstr>PowerPoint Presentation</vt:lpstr>
      <vt:lpstr>PowerPoint Presentation</vt:lpstr>
      <vt:lpstr>Сфера</vt:lpstr>
      <vt:lpstr>PowerPoint Presentation</vt:lpstr>
      <vt:lpstr>PowerPoint Presentation</vt:lpstr>
      <vt:lpstr>PowerPoint Presentation</vt:lpstr>
      <vt:lpstr>PowerPoint Presentation</vt:lpstr>
      <vt:lpstr>Обобщение</vt:lpstr>
      <vt:lpstr>Кръгови движения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SUICA-14</dc:title>
  <dc:creator>Pavel Boytchev</dc:creator>
  <cp:lastModifiedBy>Pavel Boytchev</cp:lastModifiedBy>
  <cp:revision>598</cp:revision>
  <dcterms:created xsi:type="dcterms:W3CDTF">2015-02-10T15:00:35Z</dcterms:created>
  <dcterms:modified xsi:type="dcterms:W3CDTF">2015-11-03T18:56:09Z</dcterms:modified>
</cp:coreProperties>
</file>