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0" r:id="rId3"/>
    <p:sldId id="264" r:id="rId4"/>
    <p:sldId id="431" r:id="rId5"/>
    <p:sldId id="394" r:id="rId6"/>
    <p:sldId id="440" r:id="rId7"/>
    <p:sldId id="432" r:id="rId8"/>
    <p:sldId id="433" r:id="rId9"/>
    <p:sldId id="393" r:id="rId10"/>
    <p:sldId id="434" r:id="rId11"/>
    <p:sldId id="435" r:id="rId12"/>
    <p:sldId id="438" r:id="rId13"/>
    <p:sldId id="437" r:id="rId14"/>
    <p:sldId id="441" r:id="rId15"/>
    <p:sldId id="439" r:id="rId16"/>
    <p:sldId id="442" r:id="rId17"/>
    <p:sldId id="443" r:id="rId18"/>
    <p:sldId id="444" r:id="rId19"/>
    <p:sldId id="445" r:id="rId20"/>
    <p:sldId id="446" r:id="rId21"/>
    <p:sldId id="447" r:id="rId22"/>
    <p:sldId id="449" r:id="rId23"/>
    <p:sldId id="448" r:id="rId24"/>
    <p:sldId id="450" r:id="rId25"/>
    <p:sldId id="451" r:id="rId26"/>
    <p:sldId id="452" r:id="rId27"/>
    <p:sldId id="453" r:id="rId28"/>
    <p:sldId id="454" r:id="rId29"/>
    <p:sldId id="455" r:id="rId30"/>
    <p:sldId id="456" r:id="rId31"/>
    <p:sldId id="457" r:id="rId32"/>
    <p:sldId id="458" r:id="rId33"/>
    <p:sldId id="459" r:id="rId34"/>
    <p:sldId id="460" r:id="rId35"/>
    <p:sldId id="461" r:id="rId36"/>
    <p:sldId id="462" r:id="rId37"/>
    <p:sldId id="463" r:id="rId38"/>
    <p:sldId id="464" r:id="rId39"/>
    <p:sldId id="466" r:id="rId40"/>
    <p:sldId id="465" r:id="rId41"/>
    <p:sldId id="468" r:id="rId42"/>
    <p:sldId id="469" r:id="rId43"/>
    <p:sldId id="470" r:id="rId44"/>
    <p:sldId id="318" r:id="rId45"/>
    <p:sldId id="355" r:id="rId46"/>
    <p:sldId id="430" r:id="rId47"/>
    <p:sldId id="261" r:id="rId48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70C0"/>
    <a:srgbClr val="00B050"/>
    <a:srgbClr val="000000"/>
    <a:srgbClr val="AAB0C8"/>
    <a:srgbClr val="FFFFFF"/>
    <a:srgbClr val="537AF7"/>
    <a:srgbClr val="6666FF"/>
    <a:srgbClr val="D8D8DE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590" autoAdjust="0"/>
  </p:normalViewPr>
  <p:slideViewPr>
    <p:cSldViewPr>
      <p:cViewPr varScale="1">
        <p:scale>
          <a:sx n="95" d="100"/>
          <a:sy n="95" d="100"/>
        </p:scale>
        <p:origin x="-58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88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Example-0801%20Demonstration/Example-0801%20Demonstration.html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Example-0802%20Version/Example-0802%20Version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Example-0803%20Canvas%20and%20Suica/Example-0803%20Canvas%20and%20Suica.html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Example-0804%20Background/Example-0804%20Background.html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Example-0805%20Blue%20background/Example-0805%20Blue%20background.html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Example-0806%20Neutral%20color/Example-0806%20Neutral%20color.html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Example-0807%20RGB%20cube/Example-0807%20RGB%20cube.html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Example-0808%20Oxyz/Example-0808%20Oxyz.html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Example-0809%20Demo/Example-0809%20Demo.html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Example-0810%20Fast%20demo/Example-0810%20Fast%20demo.html" TargetMode="Externa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Библиотека </a:t>
            </a:r>
            <a:r>
              <a:rPr lang="bg-BG" noProof="0" dirty="0" err="1" smtClean="0"/>
              <a:t>СУИКА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Тема №</a:t>
            </a:r>
            <a:r>
              <a:rPr lang="bg-BG" dirty="0" smtClean="0"/>
              <a:t>8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8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400780" y="4570638"/>
            <a:ext cx="1828820" cy="57286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r"/>
            <a:r>
              <a:rPr lang="bg-BG" sz="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Само за илюстрация</a:t>
            </a:r>
          </a:p>
        </p:txBody>
      </p:sp>
    </p:spTree>
    <p:extLst>
      <p:ext uri="{BB962C8B-B14F-4D97-AF65-F5344CB8AC3E}">
        <p14:creationId xmlns:p14="http://schemas.microsoft.com/office/powerpoint/2010/main" val="68786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Код на </a:t>
            </a:r>
            <a:r>
              <a:rPr lang="bg-BG" dirty="0" err="1" smtClean="0"/>
              <a:t>СУИКА</a:t>
            </a:r>
            <a:r>
              <a:rPr lang="bg-BG" dirty="0" smtClean="0"/>
              <a:t> приложение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Основни елементи</a:t>
            </a:r>
          </a:p>
          <a:p>
            <a:pPr lvl="1"/>
            <a:r>
              <a:rPr lang="bg-BG" dirty="0" smtClean="0"/>
              <a:t>Библиотека </a:t>
            </a:r>
            <a:r>
              <a:rPr lang="bg-BG" dirty="0" err="1" smtClean="0"/>
              <a:t>СУИКА</a:t>
            </a:r>
            <a:endParaRPr lang="bg-BG" dirty="0" smtClean="0"/>
          </a:p>
          <a:p>
            <a:pPr lvl="1"/>
            <a:r>
              <a:rPr lang="bg-BG" dirty="0" smtClean="0"/>
              <a:t>Главна функция</a:t>
            </a:r>
          </a:p>
          <a:p>
            <a:pPr lvl="1"/>
            <a:r>
              <a:rPr lang="bg-BG" dirty="0" smtClean="0"/>
              <a:t>Функции за анимация (незадължителни)</a:t>
            </a:r>
          </a:p>
          <a:p>
            <a:pPr lvl="1"/>
            <a:r>
              <a:rPr lang="bg-BG" dirty="0" smtClean="0"/>
              <a:t>Активиране на главната функция</a:t>
            </a:r>
          </a:p>
          <a:p>
            <a:pPr lvl="1"/>
            <a:r>
              <a:rPr lang="bg-BG" dirty="0" smtClean="0"/>
              <a:t>Елемент </a:t>
            </a:r>
            <a:r>
              <a:rPr lang="en-US" dirty="0" smtClean="0"/>
              <a:t>&lt;canvas&gt;</a:t>
            </a:r>
            <a:r>
              <a:rPr lang="bg-BG" dirty="0" smtClean="0"/>
              <a:t> за показване на графика</a:t>
            </a:r>
          </a:p>
        </p:txBody>
      </p:sp>
    </p:spTree>
    <p:extLst>
      <p:ext uri="{BB962C8B-B14F-4D97-AF65-F5344CB8AC3E}">
        <p14:creationId xmlns:p14="http://schemas.microsoft.com/office/powerpoint/2010/main" val="92890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Детайли по основните елементи</a:t>
            </a:r>
          </a:p>
          <a:p>
            <a:pPr lvl="1"/>
            <a:r>
              <a:rPr lang="bg-BG" dirty="0" smtClean="0"/>
              <a:t>Библиотеката се включва с елемент </a:t>
            </a:r>
            <a:r>
              <a:rPr lang="en-US" dirty="0" smtClean="0"/>
              <a:t>&lt;script&gt;</a:t>
            </a:r>
          </a:p>
          <a:p>
            <a:pPr lvl="1"/>
            <a:r>
              <a:rPr lang="bg-BG" dirty="0" smtClean="0"/>
              <a:t>Главната и допълнителните функции са в друг &lt;</a:t>
            </a:r>
            <a:r>
              <a:rPr lang="en-US" dirty="0" smtClean="0"/>
              <a:t>script&gt;</a:t>
            </a:r>
          </a:p>
          <a:p>
            <a:pPr lvl="1"/>
            <a:r>
              <a:rPr lang="bg-BG" dirty="0" smtClean="0"/>
              <a:t>Елементът </a:t>
            </a:r>
            <a:r>
              <a:rPr lang="en-US" dirty="0" smtClean="0"/>
              <a:t>&lt;body&gt;</a:t>
            </a:r>
            <a:r>
              <a:rPr lang="bg-BG" dirty="0" smtClean="0"/>
              <a:t> съдържа елемент </a:t>
            </a:r>
            <a:r>
              <a:rPr lang="en-US" dirty="0" smtClean="0"/>
              <a:t>&lt;canvas&gt;</a:t>
            </a:r>
            <a:r>
              <a:rPr lang="bg-BG" dirty="0" smtClean="0"/>
              <a:t> и единствено в него може да се рисува </a:t>
            </a:r>
            <a:r>
              <a:rPr lang="en-US" dirty="0" smtClean="0"/>
              <a:t>3D</a:t>
            </a:r>
            <a:r>
              <a:rPr lang="bg-BG" dirty="0" smtClean="0"/>
              <a:t> съдържание</a:t>
            </a:r>
          </a:p>
          <a:p>
            <a:pPr lvl="1"/>
            <a:r>
              <a:rPr lang="bg-BG" dirty="0" smtClean="0"/>
              <a:t>След зареждането на </a:t>
            </a:r>
            <a:r>
              <a:rPr lang="en-US" dirty="0" smtClean="0"/>
              <a:t>&lt;body&gt;</a:t>
            </a:r>
            <a:r>
              <a:rPr lang="bg-BG" dirty="0" smtClean="0"/>
              <a:t> се активира събитие </a:t>
            </a:r>
            <a:r>
              <a:rPr lang="en-US" dirty="0" err="1" smtClean="0"/>
              <a:t>onload</a:t>
            </a:r>
            <a:r>
              <a:rPr lang="en-US" dirty="0" smtClean="0"/>
              <a:t>,</a:t>
            </a:r>
            <a:r>
              <a:rPr lang="bg-BG" dirty="0" smtClean="0"/>
              <a:t> което извиква еднократно главната функция</a:t>
            </a:r>
          </a:p>
          <a:p>
            <a:pPr lvl="1"/>
            <a:r>
              <a:rPr lang="bg-BG" dirty="0" smtClean="0"/>
              <a:t>Тя създава графичните обекти и описва техните свойства</a:t>
            </a:r>
          </a:p>
          <a:p>
            <a:pPr lvl="1"/>
            <a:r>
              <a:rPr lang="bg-BG" dirty="0" smtClean="0"/>
              <a:t>Ако има функции за анимация, те работят непрекъснато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131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920269" y="1200165"/>
            <a:ext cx="6949364" cy="3108926"/>
          </a:xfrm>
          <a:prstGeom prst="rect">
            <a:avLst/>
          </a:prstGeom>
          <a:solidFill>
            <a:srgbClr val="AAB0C8">
              <a:alpha val="89804"/>
            </a:srgb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HTML</a:t>
            </a:r>
            <a:endParaRPr lang="bg-BG" sz="20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400780" y="1660642"/>
            <a:ext cx="2285975" cy="24655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&lt;script&gt;</a:t>
            </a:r>
            <a:endParaRPr lang="bg-BG" sz="2000" dirty="0" smtClean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03147" y="1657359"/>
            <a:ext cx="1463024" cy="24688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&lt;body&gt;</a:t>
            </a:r>
            <a:endParaRPr lang="bg-BG" sz="2000" dirty="0" smtClean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57610" y="1660642"/>
            <a:ext cx="2651731" cy="24655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&lt;script&gt;</a:t>
            </a:r>
            <a:r>
              <a:rPr lang="bg-BG" sz="20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             </a:t>
            </a:r>
            <a:r>
              <a:rPr lang="bg-BG" sz="2000" dirty="0" err="1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СУИКА</a:t>
            </a:r>
            <a:endParaRPr lang="bg-BG" sz="20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40487" y="2113410"/>
            <a:ext cx="2285975" cy="73152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20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3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D </a:t>
            </a:r>
            <a:r>
              <a:rPr lang="bg-BG" sz="20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обекти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40488" y="3223452"/>
            <a:ext cx="1183650" cy="71988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20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Рисуване</a:t>
            </a:r>
          </a:p>
        </p:txBody>
      </p:sp>
      <p:cxnSp>
        <p:nvCxnSpPr>
          <p:cNvPr id="32" name="Elbow Connector 31"/>
          <p:cNvCxnSpPr>
            <a:stCxn id="4" idx="0"/>
            <a:endCxn id="26" idx="0"/>
          </p:cNvCxnSpPr>
          <p:nvPr/>
        </p:nvCxnSpPr>
        <p:spPr>
          <a:xfrm rot="16200000" flipH="1">
            <a:off x="4961187" y="-469170"/>
            <a:ext cx="456051" cy="4709108"/>
          </a:xfrm>
          <a:prstGeom prst="bentConnector3">
            <a:avLst>
              <a:gd name="adj1" fmla="val -160293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0" idx="1"/>
            <a:endCxn id="7" idx="2"/>
          </p:cNvCxnSpPr>
          <p:nvPr/>
        </p:nvCxnSpPr>
        <p:spPr>
          <a:xfrm rot="10800000">
            <a:off x="2836802" y="2837211"/>
            <a:ext cx="1003687" cy="746183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>
            <a:off x="7772362" y="2854978"/>
            <a:ext cx="1" cy="36576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0"/>
          <p:cNvCxnSpPr/>
          <p:nvPr/>
        </p:nvCxnSpPr>
        <p:spPr>
          <a:xfrm>
            <a:off x="5714987" y="2844930"/>
            <a:ext cx="1" cy="36576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0"/>
          <p:cNvCxnSpPr/>
          <p:nvPr/>
        </p:nvCxnSpPr>
        <p:spPr>
          <a:xfrm flipH="1" flipV="1">
            <a:off x="5024139" y="3584413"/>
            <a:ext cx="370812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583657" y="2113410"/>
            <a:ext cx="1920220" cy="73152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20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Главна функция с дефиниции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34658" y="560092"/>
            <a:ext cx="4709109" cy="3657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6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Еднократно, след зареждане на страницата</a:t>
            </a:r>
          </a:p>
        </p:txBody>
      </p:sp>
      <p:cxnSp>
        <p:nvCxnSpPr>
          <p:cNvPr id="9" name="Straight Arrow Connector 8"/>
          <p:cNvCxnSpPr>
            <a:stCxn id="26" idx="1"/>
            <a:endCxn id="28" idx="3"/>
          </p:cNvCxnSpPr>
          <p:nvPr/>
        </p:nvCxnSpPr>
        <p:spPr>
          <a:xfrm flipH="1">
            <a:off x="6126462" y="2479170"/>
            <a:ext cx="45719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10"/>
          <p:cNvCxnSpPr/>
          <p:nvPr/>
        </p:nvCxnSpPr>
        <p:spPr>
          <a:xfrm>
            <a:off x="4432312" y="2863662"/>
            <a:ext cx="1" cy="36576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126464" y="3584414"/>
            <a:ext cx="5486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0" idx="2"/>
            <a:endCxn id="51" idx="2"/>
          </p:cNvCxnSpPr>
          <p:nvPr/>
        </p:nvCxnSpPr>
        <p:spPr>
          <a:xfrm rot="5400000" flipH="1" flipV="1">
            <a:off x="3131835" y="1725939"/>
            <a:ext cx="365756" cy="4800547"/>
          </a:xfrm>
          <a:prstGeom prst="bentConnector3">
            <a:avLst>
              <a:gd name="adj1" fmla="val -62501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914439" y="4583408"/>
            <a:ext cx="4709107" cy="3657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6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На всеки цикъл от анимацията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74367" y="1200165"/>
            <a:ext cx="1280146" cy="3108926"/>
          </a:xfrm>
          <a:prstGeom prst="rect">
            <a:avLst/>
          </a:prstGeom>
          <a:solidFill>
            <a:srgbClr val="AAB0C8">
              <a:alpha val="89804"/>
            </a:srgb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0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Браузър</a:t>
            </a:r>
            <a:endParaRPr lang="bg-BG" sz="20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303511" y="3210690"/>
            <a:ext cx="822951" cy="73264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20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Кадри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592226" y="3223451"/>
            <a:ext cx="1911651" cy="71988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2000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Ф</a:t>
            </a:r>
            <a:r>
              <a:rPr lang="bg-BG" sz="20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ункции за анимация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1554513" y="2595393"/>
            <a:ext cx="85413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90309" y="2374208"/>
            <a:ext cx="1092984" cy="46300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&lt;canvas&gt;</a:t>
            </a:r>
            <a:endParaRPr lang="bg-BG" sz="2000" dirty="0" smtClean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91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Инициализация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45968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Скриптове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Скриптове в елемента </a:t>
            </a:r>
            <a:r>
              <a:rPr lang="en-US" dirty="0" smtClean="0"/>
              <a:t>&lt;head&gt;</a:t>
            </a:r>
            <a:endParaRPr lang="bg-BG" dirty="0" smtClean="0"/>
          </a:p>
          <a:p>
            <a:pPr lvl="1"/>
            <a:r>
              <a:rPr lang="bg-BG" dirty="0" smtClean="0"/>
              <a:t>Включване на библиотеката</a:t>
            </a:r>
          </a:p>
          <a:p>
            <a:pPr lvl="1"/>
            <a:r>
              <a:rPr lang="bg-BG" dirty="0" smtClean="0"/>
              <a:t>Минимизиран вариант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suica.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in.js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Пълен вариант (с коментари)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suica.js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78" y="2937505"/>
            <a:ext cx="7223681" cy="1097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</a:tabLst>
            </a:pPr>
            <a:r>
              <a:rPr lang="en-GB" dirty="0" smtClean="0"/>
              <a:t>&lt;</a:t>
            </a:r>
            <a:r>
              <a:rPr lang="en-GB" dirty="0"/>
              <a:t>head&gt;</a:t>
            </a:r>
          </a:p>
          <a:p>
            <a:pPr algn="l">
              <a:tabLst>
                <a:tab pos="341313" algn="l"/>
              </a:tabLst>
            </a:pPr>
            <a:r>
              <a:rPr lang="en-GB" dirty="0"/>
              <a:t>	&lt;script </a:t>
            </a:r>
            <a:r>
              <a:rPr lang="en-GB" dirty="0" err="1"/>
              <a:t>src</a:t>
            </a:r>
            <a:r>
              <a:rPr lang="en-GB" dirty="0"/>
              <a:t>="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suica.min.js</a:t>
            </a:r>
            <a:r>
              <a:rPr lang="en-GB" dirty="0"/>
              <a:t>"&gt;&lt;/script&gt;</a:t>
            </a:r>
          </a:p>
          <a:p>
            <a:pPr algn="l">
              <a:tabLst>
                <a:tab pos="341313" algn="l"/>
              </a:tabLst>
            </a:pPr>
            <a:r>
              <a:rPr lang="en-GB" dirty="0" smtClean="0"/>
              <a:t>&lt;</a:t>
            </a:r>
            <a:r>
              <a:rPr lang="en-GB" dirty="0"/>
              <a:t>head</a:t>
            </a:r>
            <a:r>
              <a:rPr lang="en-GB" dirty="0" smtClean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54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Програма</a:t>
            </a:r>
          </a:p>
          <a:p>
            <a:pPr lvl="1"/>
            <a:r>
              <a:rPr lang="bg-BG" dirty="0" smtClean="0"/>
              <a:t>Включена в отделен скрипт в </a:t>
            </a:r>
            <a:r>
              <a:rPr lang="en-US" dirty="0" smtClean="0"/>
              <a:t>&lt;head&gt;</a:t>
            </a:r>
          </a:p>
          <a:p>
            <a:pPr lvl="1"/>
            <a:r>
              <a:rPr lang="bg-BG" dirty="0" smtClean="0"/>
              <a:t>Трябва да има главна функция</a:t>
            </a:r>
          </a:p>
          <a:p>
            <a:pPr lvl="1"/>
            <a:r>
              <a:rPr lang="bg-BG" dirty="0" smtClean="0"/>
              <a:t>Ние избираме името ѝ, но по традиция е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main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5878" y="2023117"/>
            <a:ext cx="7223681" cy="2926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&lt;</a:t>
            </a:r>
            <a:r>
              <a:rPr lang="en-GB" dirty="0"/>
              <a:t>head&gt;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&lt;script </a:t>
            </a:r>
            <a:r>
              <a:rPr lang="en-GB" dirty="0" err="1"/>
              <a:t>src</a:t>
            </a:r>
            <a:r>
              <a:rPr lang="en-GB" dirty="0"/>
              <a:t>="suica.min.js"&gt;&lt;/script</a:t>
            </a:r>
            <a:r>
              <a:rPr lang="en-GB" dirty="0" smtClean="0"/>
              <a:t>&gt;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&lt;script&gt;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function main()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	{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		...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	}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&lt;/script&gt;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&lt;</a:t>
            </a:r>
            <a:r>
              <a:rPr lang="en-GB" dirty="0"/>
              <a:t>head</a:t>
            </a:r>
            <a:r>
              <a:rPr lang="en-GB" dirty="0" smtClean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569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В елемента </a:t>
            </a:r>
            <a:r>
              <a:rPr lang="en-US" dirty="0" smtClean="0"/>
              <a:t>&lt;body&gt;</a:t>
            </a:r>
          </a:p>
          <a:p>
            <a:pPr lvl="1"/>
            <a:r>
              <a:rPr lang="bg-BG" dirty="0" smtClean="0"/>
              <a:t>Инициализацията </a:t>
            </a:r>
            <a:r>
              <a:rPr lang="bg-BG" dirty="0"/>
              <a:t>на </a:t>
            </a:r>
            <a:r>
              <a:rPr lang="bg-BG" dirty="0" err="1"/>
              <a:t>СУИКА</a:t>
            </a:r>
            <a:r>
              <a:rPr lang="bg-BG" dirty="0"/>
              <a:t> </a:t>
            </a:r>
            <a:r>
              <a:rPr lang="bg-BG" dirty="0" smtClean="0"/>
              <a:t>очаква заредена страница</a:t>
            </a:r>
            <a:endParaRPr lang="en-US" dirty="0"/>
          </a:p>
          <a:p>
            <a:pPr lvl="1"/>
            <a:r>
              <a:rPr lang="bg-BG" dirty="0" smtClean="0"/>
              <a:t>Улавяне на събитието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onload</a:t>
            </a:r>
            <a:r>
              <a:rPr lang="en-US" dirty="0" smtClean="0"/>
              <a:t> </a:t>
            </a:r>
            <a:r>
              <a:rPr lang="bg-BG" dirty="0" smtClean="0"/>
              <a:t>след зареждане на страницата</a:t>
            </a:r>
          </a:p>
          <a:p>
            <a:pPr lvl="1"/>
            <a:r>
              <a:rPr lang="bg-BG" dirty="0" smtClean="0"/>
              <a:t>Извикване на главната функция</a:t>
            </a:r>
            <a:endParaRPr lang="en-US" dirty="0" smtClean="0"/>
          </a:p>
          <a:p>
            <a:pPr lvl="1"/>
            <a:r>
              <a:rPr lang="bg-BG" dirty="0" smtClean="0"/>
              <a:t>С елемента </a:t>
            </a:r>
            <a:r>
              <a:rPr lang="en-US" dirty="0" smtClean="0"/>
              <a:t>&lt;</a:t>
            </a:r>
            <a:r>
              <a:rPr lang="en-US" dirty="0" err="1" smtClean="0"/>
              <a:t>noscript</a:t>
            </a:r>
            <a:r>
              <a:rPr lang="en-US" dirty="0" smtClean="0"/>
              <a:t>&gt; </a:t>
            </a:r>
            <a:r>
              <a:rPr lang="bg-BG" dirty="0" smtClean="0"/>
              <a:t>се проверява и предупреждава при невъзможност за ползване на </a:t>
            </a:r>
            <a:r>
              <a:rPr lang="en-US" dirty="0" smtClean="0"/>
              <a:t>JavaScript</a:t>
            </a:r>
            <a:endParaRPr lang="bg-BG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05878" y="2754628"/>
            <a:ext cx="7223681" cy="2194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&lt;body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onload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="main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()"</a:t>
            </a:r>
            <a:r>
              <a:rPr lang="en-GB" dirty="0" smtClean="0"/>
              <a:t>&gt;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fr-FR" dirty="0"/>
              <a:t>	</a:t>
            </a:r>
            <a:r>
              <a:rPr lang="fr-F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</a:t>
            </a:r>
            <a:r>
              <a:rPr lang="fr-FR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noscript</a:t>
            </a:r>
            <a:r>
              <a:rPr lang="fr-F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&gt;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fr-FR" dirty="0"/>
              <a:t>		</a:t>
            </a:r>
            <a:r>
              <a:rPr lang="fr-FR" dirty="0" err="1"/>
              <a:t>Искаме</a:t>
            </a:r>
            <a:r>
              <a:rPr lang="fr-FR" dirty="0"/>
              <a:t> JavaScript, </a:t>
            </a:r>
            <a:r>
              <a:rPr lang="fr-FR" dirty="0" err="1"/>
              <a:t>но</a:t>
            </a:r>
            <a:r>
              <a:rPr lang="fr-FR" dirty="0"/>
              <a:t> </a:t>
            </a:r>
            <a:r>
              <a:rPr lang="fr-FR" dirty="0" err="1" smtClean="0"/>
              <a:t>няма</a:t>
            </a:r>
            <a:r>
              <a:rPr lang="bg-BG" dirty="0" smtClean="0"/>
              <a:t>!</a:t>
            </a:r>
            <a:endParaRPr lang="fr-FR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fr-FR" dirty="0"/>
              <a:t>	</a:t>
            </a:r>
            <a:r>
              <a:rPr lang="fr-F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&lt;/</a:t>
            </a:r>
            <a:r>
              <a:rPr lang="fr-FR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noscript</a:t>
            </a:r>
            <a:r>
              <a:rPr lang="fr-FR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&gt;</a:t>
            </a:r>
            <a:endParaRPr lang="bg-BG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fr-FR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&lt;/</a:t>
            </a:r>
            <a:r>
              <a:rPr lang="en-GB" dirty="0"/>
              <a:t>body</a:t>
            </a:r>
            <a:r>
              <a:rPr lang="en-GB" dirty="0" smtClean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71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В главната функция</a:t>
            </a:r>
            <a:endParaRPr lang="en-US" dirty="0" smtClean="0"/>
          </a:p>
          <a:p>
            <a:pPr lvl="1"/>
            <a:r>
              <a:rPr lang="bg-BG" dirty="0" smtClean="0"/>
              <a:t>Ще покажем версията на библиотеката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5878" y="1200165"/>
            <a:ext cx="7223681" cy="1463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function </a:t>
            </a:r>
            <a:r>
              <a:rPr lang="en-GB" dirty="0"/>
              <a:t>main()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	console.log(</a:t>
            </a: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Suica.version</a:t>
            </a:r>
            <a:r>
              <a:rPr lang="en-GB" dirty="0" smtClean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897801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93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Графика в </a:t>
            </a:r>
            <a:r>
              <a:rPr lang="bg-BG" dirty="0" smtClean="0"/>
              <a:t>брауз</a:t>
            </a:r>
            <a:r>
              <a:rPr lang="bg-BG" dirty="0"/>
              <a:t>ъ</a:t>
            </a:r>
            <a:r>
              <a:rPr lang="bg-BG" dirty="0" smtClean="0"/>
              <a:t>р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3540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Графичен прозорец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Елемент </a:t>
            </a:r>
            <a:r>
              <a:rPr lang="en-US" dirty="0" smtClean="0"/>
              <a:t>&lt;canvas&gt;</a:t>
            </a:r>
          </a:p>
          <a:p>
            <a:pPr lvl="1"/>
            <a:r>
              <a:rPr lang="en-US" dirty="0" smtClean="0"/>
              <a:t>WebGL</a:t>
            </a:r>
            <a:r>
              <a:rPr lang="bg-BG" dirty="0" smtClean="0"/>
              <a:t> рисува само в елемент </a:t>
            </a:r>
            <a:r>
              <a:rPr lang="en-US" dirty="0" smtClean="0"/>
              <a:t>&lt;canvas&gt;</a:t>
            </a:r>
            <a:endParaRPr lang="bg-BG" dirty="0" smtClean="0"/>
          </a:p>
          <a:p>
            <a:pPr lvl="1"/>
            <a:r>
              <a:rPr lang="bg-BG" dirty="0" smtClean="0"/>
              <a:t>Всеки </a:t>
            </a:r>
            <a:r>
              <a:rPr lang="en-US" dirty="0" smtClean="0"/>
              <a:t>&lt;canvas&gt;</a:t>
            </a:r>
            <a:r>
              <a:rPr lang="bg-BG" dirty="0" smtClean="0"/>
              <a:t> е в ролята на графичен прозорец</a:t>
            </a:r>
          </a:p>
          <a:p>
            <a:pPr lvl="1"/>
            <a:r>
              <a:rPr lang="bg-BG" dirty="0" smtClean="0"/>
              <a:t>Създаваме и настройваме елемента</a:t>
            </a:r>
            <a:r>
              <a:rPr lang="en-US" dirty="0" smtClean="0"/>
              <a:t> (</a:t>
            </a:r>
            <a:r>
              <a:rPr lang="bg-BG" dirty="0" smtClean="0"/>
              <a:t>размер, рамка, …)</a:t>
            </a:r>
          </a:p>
          <a:p>
            <a:pPr lvl="1"/>
            <a:r>
              <a:rPr lang="bg-BG" dirty="0" smtClean="0"/>
              <a:t>Проверка и предупреждение, ако не се поддържа </a:t>
            </a:r>
            <a:r>
              <a:rPr lang="en-US" dirty="0" smtClean="0"/>
              <a:t>&lt;canvas&gt;</a:t>
            </a:r>
            <a:endParaRPr lang="bg-BG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05878" y="3486140"/>
            <a:ext cx="7223681" cy="1463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&lt;canvas width="740" height="350"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               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style="border: solid 1px Black;"&gt;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</a:t>
            </a:r>
            <a:r>
              <a:rPr lang="bg-BG" dirty="0"/>
              <a:t>Искаме </a:t>
            </a:r>
            <a:r>
              <a:rPr lang="en-GB" dirty="0"/>
              <a:t>canvas, </a:t>
            </a:r>
            <a:r>
              <a:rPr lang="bg-BG" dirty="0"/>
              <a:t>но няма!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&lt;/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canvas&gt;</a:t>
            </a:r>
          </a:p>
        </p:txBody>
      </p:sp>
    </p:spTree>
    <p:extLst>
      <p:ext uri="{BB962C8B-B14F-4D97-AF65-F5344CB8AC3E}">
        <p14:creationId xmlns:p14="http://schemas.microsoft.com/office/powerpoint/2010/main" val="4287069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Suica</a:t>
            </a:r>
            <a:r>
              <a:rPr lang="bg-BG" dirty="0" smtClean="0"/>
              <a:t> инстанция</a:t>
            </a:r>
          </a:p>
          <a:p>
            <a:pPr lvl="1"/>
            <a:r>
              <a:rPr lang="bg-BG" dirty="0" smtClean="0"/>
              <a:t>В библиотеката </a:t>
            </a:r>
            <a:r>
              <a:rPr lang="bg-BG" dirty="0" err="1" smtClean="0"/>
              <a:t>СУИКА</a:t>
            </a:r>
            <a:r>
              <a:rPr lang="en-US" dirty="0" smtClean="0"/>
              <a:t> </a:t>
            </a:r>
            <a:r>
              <a:rPr lang="bg-BG" dirty="0" smtClean="0"/>
              <a:t>има дефиниция на обект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За всеки </a:t>
            </a:r>
            <a:r>
              <a:rPr lang="en-US" dirty="0" smtClean="0"/>
              <a:t>&lt;canvas&gt;</a:t>
            </a:r>
            <a:r>
              <a:rPr lang="bg-BG" dirty="0" smtClean="0"/>
              <a:t> трябва да има инстанция на </a:t>
            </a:r>
            <a:r>
              <a:rPr lang="en-US" dirty="0" err="1" smtClean="0"/>
              <a:t>Suica</a:t>
            </a:r>
            <a:r>
              <a:rPr lang="bg-BG" dirty="0" smtClean="0"/>
              <a:t> </a:t>
            </a:r>
            <a:endParaRPr lang="en-US" dirty="0" smtClean="0"/>
          </a:p>
          <a:p>
            <a:pPr lvl="1"/>
            <a:r>
              <a:rPr lang="bg-BG" dirty="0" smtClean="0"/>
              <a:t>Създаването на инстанция е с </a:t>
            </a:r>
            <a:r>
              <a:rPr lang="en-US" dirty="0" smtClean="0"/>
              <a:t>new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2023116"/>
            <a:ext cx="7223681" cy="13715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function </a:t>
            </a:r>
            <a:r>
              <a:rPr lang="en-GB" dirty="0"/>
              <a:t>main()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45041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307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06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Съдържание на </a:t>
            </a:r>
            <a:r>
              <a:rPr lang="en-US" dirty="0" smtClean="0"/>
              <a:t>&lt;canvas</a:t>
            </a:r>
            <a:r>
              <a:rPr lang="en-US" dirty="0"/>
              <a:t>&gt;</a:t>
            </a:r>
            <a:endParaRPr lang="bg-BG" dirty="0" smtClean="0"/>
          </a:p>
          <a:p>
            <a:pPr lvl="1"/>
            <a:r>
              <a:rPr lang="bg-BG" dirty="0" smtClean="0"/>
              <a:t>Не може да се контролира с </a:t>
            </a:r>
            <a:r>
              <a:rPr lang="en-US" dirty="0" smtClean="0"/>
              <a:t>HTML</a:t>
            </a:r>
            <a:r>
              <a:rPr lang="bg-BG" dirty="0" smtClean="0"/>
              <a:t> и </a:t>
            </a:r>
            <a:r>
              <a:rPr lang="en-US" dirty="0" err="1" smtClean="0"/>
              <a:t>CSS</a:t>
            </a:r>
            <a:endParaRPr lang="bg-BG" dirty="0" smtClean="0"/>
          </a:p>
          <a:p>
            <a:pPr lvl="1"/>
            <a:r>
              <a:rPr lang="bg-BG" dirty="0" smtClean="0"/>
              <a:t>Контролира се само през съответната инстанция на </a:t>
            </a:r>
            <a:r>
              <a:rPr lang="en-US" dirty="0" err="1" smtClean="0"/>
              <a:t>Suica</a:t>
            </a:r>
            <a:endParaRPr lang="en-US" dirty="0" smtClean="0"/>
          </a:p>
          <a:p>
            <a:r>
              <a:rPr lang="bg-BG" dirty="0" smtClean="0"/>
              <a:t>Цвят на фона</a:t>
            </a:r>
          </a:p>
          <a:p>
            <a:pPr lvl="1"/>
            <a:r>
              <a:rPr lang="bg-BG" dirty="0" smtClean="0"/>
              <a:t>Цветовете са масиви с три числа – червено, зелено и синьо</a:t>
            </a:r>
          </a:p>
          <a:p>
            <a:pPr lvl="1"/>
            <a:r>
              <a:rPr lang="bg-BG" dirty="0" smtClean="0"/>
              <a:t>Стойностите им са дробни числа от 0 до 1</a:t>
            </a:r>
          </a:p>
          <a:p>
            <a:pPr lvl="1"/>
            <a:r>
              <a:rPr lang="bg-BG" dirty="0" smtClean="0"/>
              <a:t>Цветът дефинираме с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background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i="1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цвят 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5878" y="3394701"/>
            <a:ext cx="7223681" cy="5943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background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en-GB" dirty="0" smtClean="0"/>
              <a:t>[</a:t>
            </a:r>
            <a:r>
              <a:rPr lang="en-GB" dirty="0"/>
              <a:t>1,0.95,0.7</a:t>
            </a:r>
            <a:r>
              <a:rPr lang="en-GB" dirty="0" smtClean="0"/>
              <a:t>]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r>
              <a:rPr lang="en-GB" dirty="0" smtClean="0"/>
              <a:t>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81443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409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86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Пример с други параметри</a:t>
            </a:r>
          </a:p>
          <a:p>
            <a:pPr lvl="1"/>
            <a:r>
              <a:rPr lang="bg-BG" dirty="0" smtClean="0"/>
              <a:t>Синкав фон</a:t>
            </a:r>
          </a:p>
          <a:p>
            <a:pPr lvl="1"/>
            <a:r>
              <a:rPr lang="bg-BG" dirty="0" smtClean="0"/>
              <a:t>Центрирано графично поле</a:t>
            </a:r>
          </a:p>
          <a:p>
            <a:pPr lvl="1"/>
            <a:r>
              <a:rPr lang="bg-BG" dirty="0" smtClean="0"/>
              <a:t>Дебела червена рамка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2205993"/>
            <a:ext cx="7223681" cy="27431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&lt;style&gt;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	body </a:t>
            </a:r>
            <a:r>
              <a:rPr lang="bg-BG" dirty="0" smtClean="0"/>
              <a:t>  </a:t>
            </a:r>
            <a:r>
              <a:rPr lang="en-GB" dirty="0" smtClean="0"/>
              <a:t>{</a:t>
            </a:r>
            <a:r>
              <a:rPr lang="bg-BG" dirty="0" smtClean="0"/>
              <a:t>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text-align: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center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;</a:t>
            </a:r>
            <a:r>
              <a:rPr lang="bg-BG" dirty="0" smtClean="0"/>
              <a:t> </a:t>
            </a:r>
            <a:r>
              <a:rPr lang="en-GB" dirty="0" smtClean="0"/>
              <a:t>}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smtClean="0"/>
              <a:t>canvas {</a:t>
            </a:r>
            <a:r>
              <a:rPr lang="bg-BG" dirty="0" smtClean="0"/>
              <a:t>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border: solid 10px Red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;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GB" dirty="0" smtClean="0"/>
              <a:t>}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&lt;/</a:t>
            </a:r>
            <a:r>
              <a:rPr lang="en-GB" dirty="0"/>
              <a:t>style&gt;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: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background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[0.4,0.7,1.0]</a:t>
            </a:r>
            <a:r>
              <a:rPr lang="en-GB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: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&lt;</a:t>
            </a:r>
            <a:r>
              <a:rPr lang="en-GB" dirty="0"/>
              <a:t>canvas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width="250" height="330"</a:t>
            </a:r>
            <a:r>
              <a:rPr lang="en-GB" dirty="0" smtClean="0"/>
              <a:t>&gt;</a:t>
            </a:r>
            <a:r>
              <a:rPr lang="bg-BG" dirty="0" smtClean="0"/>
              <a:t>...&lt;/</a:t>
            </a:r>
            <a:r>
              <a:rPr lang="en-GB" dirty="0"/>
              <a:t>canvas</a:t>
            </a:r>
            <a:r>
              <a:rPr lang="en-GB" dirty="0" smtClean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3577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512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Цветове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59631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Цветове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Цветове в </a:t>
            </a:r>
            <a:r>
              <a:rPr lang="bg-BG" dirty="0" err="1" smtClean="0"/>
              <a:t>СУИКА</a:t>
            </a:r>
            <a:endParaRPr lang="bg-BG" dirty="0" smtClean="0"/>
          </a:p>
          <a:p>
            <a:pPr lvl="1"/>
            <a:r>
              <a:rPr lang="bg-BG" altLang="bg-BG" dirty="0" smtClean="0"/>
              <a:t>Използват цветовия модел </a:t>
            </a:r>
            <a:r>
              <a:rPr lang="en-US" altLang="bg-BG" dirty="0" err="1" smtClean="0"/>
              <a:t>RGB</a:t>
            </a:r>
            <a:endParaRPr lang="bg-BG" altLang="bg-BG" dirty="0" smtClean="0"/>
          </a:p>
          <a:p>
            <a:pPr lvl="1"/>
            <a:r>
              <a:rPr lang="bg-BG" altLang="bg-BG" dirty="0" smtClean="0"/>
              <a:t>Масив от три </a:t>
            </a:r>
            <a:r>
              <a:rPr lang="bg-BG" altLang="bg-BG" dirty="0"/>
              <a:t>к</a:t>
            </a:r>
            <a:r>
              <a:rPr lang="bg-BG" altLang="bg-BG" dirty="0" smtClean="0"/>
              <a:t>омпоненти: </a:t>
            </a:r>
            <a:r>
              <a:rPr lang="bg-BG" altLang="bg-BG" b="1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червена</a:t>
            </a:r>
            <a:r>
              <a:rPr lang="en-US" altLang="bg-BG" b="1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(R)</a:t>
            </a:r>
            <a:r>
              <a:rPr lang="bg-BG" altLang="bg-BG" dirty="0" smtClean="0"/>
              <a:t>, </a:t>
            </a:r>
            <a:r>
              <a:rPr lang="bg-BG" altLang="bg-BG" b="1" dirty="0" smtClean="0">
                <a:solidFill>
                  <a:srgbClr val="00B050"/>
                </a:solidFill>
                <a:effectLst>
                  <a:outerShdw blurRad="63500" algn="ctr" rotWithShape="0">
                    <a:srgbClr val="00B050">
                      <a:alpha val="40000"/>
                    </a:srgbClr>
                  </a:outerShdw>
                </a:effectLst>
              </a:rPr>
              <a:t>зелена </a:t>
            </a:r>
            <a:r>
              <a:rPr lang="en-US" altLang="bg-BG" b="1" dirty="0" smtClean="0">
                <a:solidFill>
                  <a:srgbClr val="00B050"/>
                </a:solidFill>
                <a:effectLst>
                  <a:outerShdw blurRad="63500" algn="ctr" rotWithShape="0">
                    <a:srgbClr val="00B050">
                      <a:alpha val="40000"/>
                    </a:srgbClr>
                  </a:outerShdw>
                </a:effectLst>
              </a:rPr>
              <a:t>(G)</a:t>
            </a:r>
            <a:r>
              <a:rPr lang="en-US" altLang="bg-BG" dirty="0" smtClean="0"/>
              <a:t> </a:t>
            </a:r>
            <a:r>
              <a:rPr lang="bg-BG" altLang="bg-BG" dirty="0" smtClean="0"/>
              <a:t>и </a:t>
            </a:r>
            <a:r>
              <a:rPr lang="bg-BG" altLang="bg-BG" b="1" dirty="0" smtClean="0">
                <a:solidFill>
                  <a:srgbClr val="0070C0"/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синя</a:t>
            </a:r>
            <a:r>
              <a:rPr lang="en-US" altLang="bg-BG" b="1" dirty="0" smtClean="0">
                <a:solidFill>
                  <a:srgbClr val="0070C0"/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</a:rPr>
              <a:t> (B)</a:t>
            </a:r>
          </a:p>
          <a:p>
            <a:pPr lvl="1"/>
            <a:r>
              <a:rPr lang="bg-BG" altLang="bg-BG" dirty="0" smtClean="0"/>
              <a:t>Всяка компонента е число от 0 до 1</a:t>
            </a:r>
          </a:p>
          <a:p>
            <a:pPr lvl="1"/>
            <a:r>
              <a:rPr lang="bg-BG" altLang="bg-BG" dirty="0" smtClean="0"/>
              <a:t>Минимален интензитет при 0, максимален – при 1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05671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Неутрални цветове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bg-BG" altLang="bg-BG" dirty="0"/>
              <a:t>Неутрални цветове </a:t>
            </a:r>
            <a:r>
              <a:rPr lang="en-US" altLang="bg-BG" dirty="0"/>
              <a:t>R=G=B</a:t>
            </a:r>
            <a:endParaRPr lang="bg-BG" altLang="bg-BG" dirty="0"/>
          </a:p>
          <a:p>
            <a:pPr lvl="1">
              <a:defRPr/>
            </a:pPr>
            <a:r>
              <a:rPr lang="bg-BG" altLang="bg-BG" dirty="0"/>
              <a:t>Бяло </a:t>
            </a:r>
            <a:r>
              <a:rPr lang="bg-BG" altLang="bg-BG" dirty="0" smtClean="0"/>
              <a:t>(1,</a:t>
            </a:r>
            <a:r>
              <a:rPr lang="bg-BG" altLang="bg-BG" dirty="0" err="1" smtClean="0"/>
              <a:t>1</a:t>
            </a:r>
            <a:r>
              <a:rPr lang="bg-BG" altLang="bg-BG" dirty="0" smtClean="0"/>
              <a:t>,</a:t>
            </a:r>
            <a:r>
              <a:rPr lang="bg-BG" altLang="bg-BG" dirty="0" err="1" smtClean="0"/>
              <a:t>1</a:t>
            </a:r>
            <a:r>
              <a:rPr lang="bg-BG" altLang="bg-BG" dirty="0" smtClean="0"/>
              <a:t>)</a:t>
            </a:r>
            <a:r>
              <a:rPr lang="en-US" altLang="bg-BG" dirty="0" smtClean="0"/>
              <a:t> </a:t>
            </a:r>
            <a:r>
              <a:rPr lang="bg-BG" altLang="bg-BG" dirty="0"/>
              <a:t>и черно (0,</a:t>
            </a:r>
            <a:r>
              <a:rPr lang="bg-BG" altLang="bg-BG" dirty="0" err="1"/>
              <a:t>0</a:t>
            </a:r>
            <a:r>
              <a:rPr lang="bg-BG" altLang="bg-BG" dirty="0"/>
              <a:t>,</a:t>
            </a:r>
            <a:r>
              <a:rPr lang="bg-BG" altLang="bg-BG" dirty="0" err="1"/>
              <a:t>0</a:t>
            </a:r>
            <a:r>
              <a:rPr lang="bg-BG" altLang="bg-BG" dirty="0"/>
              <a:t>)</a:t>
            </a:r>
            <a:endParaRPr lang="bg-BG" altLang="bg-BG" baseline="30000" dirty="0"/>
          </a:p>
          <a:p>
            <a:pPr lvl="1">
              <a:defRPr/>
            </a:pPr>
            <a:r>
              <a:rPr lang="bg-BG" altLang="bg-BG" dirty="0"/>
              <a:t>Всички степени на сивото (</a:t>
            </a:r>
            <a:r>
              <a:rPr lang="en-US" altLang="bg-BG" i="1" dirty="0" err="1">
                <a:latin typeface="Times New Roman" pitchFamily="18" charset="0"/>
              </a:rPr>
              <a:t>x</a:t>
            </a:r>
            <a:r>
              <a:rPr lang="en-US" altLang="bg-BG" dirty="0" err="1"/>
              <a:t>,</a:t>
            </a:r>
            <a:r>
              <a:rPr lang="en-US" altLang="bg-BG" i="1" dirty="0" err="1">
                <a:latin typeface="Times New Roman" pitchFamily="18" charset="0"/>
              </a:rPr>
              <a:t>x</a:t>
            </a:r>
            <a:r>
              <a:rPr lang="en-US" altLang="bg-BG" dirty="0" err="1"/>
              <a:t>,</a:t>
            </a:r>
            <a:r>
              <a:rPr lang="en-US" altLang="bg-BG" i="1" dirty="0" err="1">
                <a:latin typeface="Times New Roman" pitchFamily="18" charset="0"/>
              </a:rPr>
              <a:t>x</a:t>
            </a:r>
            <a:r>
              <a:rPr lang="en-US" altLang="bg-BG" dirty="0" smtClean="0"/>
              <a:t>)</a:t>
            </a:r>
            <a:endParaRPr lang="bg-BG" altLang="bg-BG" dirty="0" smtClean="0"/>
          </a:p>
          <a:p>
            <a:pPr>
              <a:defRPr/>
            </a:pPr>
            <a:r>
              <a:rPr lang="bg-BG" dirty="0" smtClean="0"/>
              <a:t>Калибриране</a:t>
            </a:r>
          </a:p>
          <a:p>
            <a:pPr lvl="1">
              <a:defRPr/>
            </a:pPr>
            <a:r>
              <a:rPr lang="bg-BG" dirty="0" smtClean="0"/>
              <a:t>Ако мониторът не е калибриран цветово, неутралните цветове могат да имат оттенък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9464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WebGL?</a:t>
            </a:r>
          </a:p>
          <a:p>
            <a:pPr lvl="1"/>
            <a:r>
              <a:rPr lang="bg-BG" dirty="0" smtClean="0"/>
              <a:t>Технология за </a:t>
            </a:r>
            <a:r>
              <a:rPr lang="en-US" dirty="0" smtClean="0"/>
              <a:t>3D</a:t>
            </a:r>
            <a:r>
              <a:rPr lang="bg-BG" dirty="0" smtClean="0"/>
              <a:t> </a:t>
            </a:r>
            <a:r>
              <a:rPr lang="bg-BG" dirty="0"/>
              <a:t>графика директно в </a:t>
            </a:r>
            <a:r>
              <a:rPr lang="bg-BG" dirty="0" smtClean="0"/>
              <a:t>браузър</a:t>
            </a:r>
            <a:endParaRPr lang="bg-BG" dirty="0"/>
          </a:p>
          <a:p>
            <a:r>
              <a:rPr lang="bg-BG" dirty="0" smtClean="0"/>
              <a:t>Защо </a:t>
            </a:r>
            <a:r>
              <a:rPr lang="en-US" dirty="0" smtClean="0"/>
              <a:t>WebGL?</a:t>
            </a:r>
          </a:p>
          <a:p>
            <a:pPr lvl="1"/>
            <a:r>
              <a:rPr lang="bg-BG" dirty="0" smtClean="0"/>
              <a:t>Платформено независим</a:t>
            </a:r>
            <a:r>
              <a:rPr lang="en-US" dirty="0" smtClean="0"/>
              <a:t> – </a:t>
            </a:r>
            <a:r>
              <a:rPr lang="bg-BG" dirty="0" smtClean="0"/>
              <a:t>от смартфони до компютри</a:t>
            </a:r>
          </a:p>
          <a:p>
            <a:pPr lvl="1"/>
            <a:r>
              <a:rPr lang="bg-BG" dirty="0" smtClean="0"/>
              <a:t>Тръгва в </a:t>
            </a:r>
            <a:r>
              <a:rPr lang="bg-BG" dirty="0" smtClean="0"/>
              <a:t>браузър </a:t>
            </a:r>
            <a:r>
              <a:rPr lang="bg-BG" dirty="0" smtClean="0"/>
              <a:t>и не иска </a:t>
            </a:r>
            <a:r>
              <a:rPr lang="bg-BG" dirty="0"/>
              <a:t>специализирана работна среда</a:t>
            </a:r>
          </a:p>
          <a:p>
            <a:pPr lvl="1"/>
            <a:r>
              <a:rPr lang="bg-BG" dirty="0" smtClean="0"/>
              <a:t>Използва графичния хардуер</a:t>
            </a:r>
          </a:p>
        </p:txBody>
      </p:sp>
    </p:spTree>
    <p:extLst>
      <p:ext uri="{BB962C8B-B14F-4D97-AF65-F5344CB8AC3E}">
        <p14:creationId xmlns:p14="http://schemas.microsoft.com/office/powerpoint/2010/main" val="142110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2383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00780" y="4570638"/>
            <a:ext cx="1828820" cy="57286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r"/>
            <a:r>
              <a:rPr lang="bg-BG" sz="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Само за илюстрация</a:t>
            </a:r>
          </a:p>
        </p:txBody>
      </p:sp>
    </p:spTree>
    <p:extLst>
      <p:ext uri="{BB962C8B-B14F-4D97-AF65-F5344CB8AC3E}">
        <p14:creationId xmlns:p14="http://schemas.microsoft.com/office/powerpoint/2010/main" val="293487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Цветова аритметика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altLang="bg-BG" dirty="0" smtClean="0"/>
              <a:t>Основни цветове</a:t>
            </a:r>
          </a:p>
          <a:p>
            <a:pPr lvl="1">
              <a:tabLst>
                <a:tab pos="914400" algn="l"/>
                <a:tab pos="1376363" algn="l"/>
                <a:tab pos="1717675" algn="l"/>
              </a:tabLst>
            </a:pPr>
            <a:r>
              <a:rPr lang="bg-BG" altLang="bg-BG" dirty="0" smtClean="0"/>
              <a:t>0	</a:t>
            </a:r>
            <a:r>
              <a:rPr lang="bg-BG" altLang="bg-BG" dirty="0" err="1" smtClean="0"/>
              <a:t>0</a:t>
            </a:r>
            <a:r>
              <a:rPr lang="bg-BG" altLang="bg-BG" dirty="0" smtClean="0"/>
              <a:t>	</a:t>
            </a:r>
            <a:r>
              <a:rPr lang="bg-BG" altLang="bg-BG" dirty="0" err="1" smtClean="0"/>
              <a:t>0</a:t>
            </a:r>
            <a:r>
              <a:rPr lang="bg-BG" altLang="bg-BG" dirty="0" smtClean="0"/>
              <a:t>	= черно</a:t>
            </a:r>
          </a:p>
          <a:p>
            <a:pPr lvl="1">
              <a:tabLst>
                <a:tab pos="914400" algn="l"/>
                <a:tab pos="1376363" algn="l"/>
                <a:tab pos="1717675" algn="l"/>
              </a:tabLst>
            </a:pPr>
            <a:r>
              <a:rPr lang="bg-BG" altLang="bg-BG" dirty="0" smtClean="0"/>
              <a:t>1	0	</a:t>
            </a:r>
            <a:r>
              <a:rPr lang="bg-BG" altLang="bg-BG" dirty="0" err="1" smtClean="0"/>
              <a:t>0</a:t>
            </a:r>
            <a:r>
              <a:rPr lang="bg-BG" altLang="bg-BG" dirty="0" smtClean="0"/>
              <a:t>	= червено</a:t>
            </a:r>
          </a:p>
          <a:p>
            <a:pPr lvl="1">
              <a:tabLst>
                <a:tab pos="914400" algn="l"/>
                <a:tab pos="1376363" algn="l"/>
                <a:tab pos="1717675" algn="l"/>
              </a:tabLst>
            </a:pPr>
            <a:r>
              <a:rPr lang="bg-BG" altLang="bg-BG" dirty="0" smtClean="0"/>
              <a:t>0	1	0	= зелено</a:t>
            </a:r>
          </a:p>
          <a:p>
            <a:pPr lvl="1">
              <a:tabLst>
                <a:tab pos="914400" algn="l"/>
                <a:tab pos="1376363" algn="l"/>
                <a:tab pos="1717675" algn="l"/>
              </a:tabLst>
            </a:pPr>
            <a:r>
              <a:rPr lang="bg-BG" altLang="bg-BG" dirty="0" smtClean="0"/>
              <a:t>0	</a:t>
            </a:r>
            <a:r>
              <a:rPr lang="bg-BG" altLang="bg-BG" dirty="0" err="1" smtClean="0"/>
              <a:t>0</a:t>
            </a:r>
            <a:r>
              <a:rPr lang="bg-BG" altLang="bg-BG" dirty="0" smtClean="0"/>
              <a:t>	1	= синьо</a:t>
            </a:r>
          </a:p>
          <a:p>
            <a:pPr lvl="1">
              <a:tabLst>
                <a:tab pos="914400" algn="l"/>
                <a:tab pos="1376363" algn="l"/>
                <a:tab pos="1717675" algn="l"/>
              </a:tabLst>
            </a:pPr>
            <a:r>
              <a:rPr lang="bg-BG" altLang="bg-BG" dirty="0" smtClean="0"/>
              <a:t>1	</a:t>
            </a:r>
            <a:r>
              <a:rPr lang="bg-BG" altLang="bg-BG" dirty="0" err="1" smtClean="0"/>
              <a:t>1</a:t>
            </a:r>
            <a:r>
              <a:rPr lang="bg-BG" altLang="bg-BG" dirty="0" smtClean="0"/>
              <a:t>	0	= </a:t>
            </a:r>
            <a:r>
              <a:rPr lang="bg-BG" altLang="bg-BG" dirty="0" err="1" smtClean="0"/>
              <a:t>червено+зелено</a:t>
            </a:r>
            <a:r>
              <a:rPr lang="bg-BG" altLang="bg-BG" dirty="0" smtClean="0"/>
              <a:t> = жълто</a:t>
            </a:r>
          </a:p>
          <a:p>
            <a:pPr lvl="1">
              <a:tabLst>
                <a:tab pos="914400" algn="l"/>
                <a:tab pos="1376363" algn="l"/>
                <a:tab pos="1717675" algn="l"/>
              </a:tabLst>
            </a:pPr>
            <a:r>
              <a:rPr lang="bg-BG" altLang="bg-BG" dirty="0" smtClean="0"/>
              <a:t>1	0	1	= </a:t>
            </a:r>
            <a:r>
              <a:rPr lang="bg-BG" altLang="bg-BG" dirty="0" err="1" smtClean="0"/>
              <a:t>червено+синьо</a:t>
            </a:r>
            <a:r>
              <a:rPr lang="bg-BG" altLang="bg-BG" dirty="0" smtClean="0"/>
              <a:t> = лилаво</a:t>
            </a:r>
          </a:p>
          <a:p>
            <a:pPr lvl="1">
              <a:tabLst>
                <a:tab pos="914400" algn="l"/>
                <a:tab pos="1376363" algn="l"/>
                <a:tab pos="1717675" algn="l"/>
              </a:tabLst>
            </a:pPr>
            <a:r>
              <a:rPr lang="bg-BG" altLang="bg-BG" dirty="0" smtClean="0"/>
              <a:t>0	1	</a:t>
            </a:r>
            <a:r>
              <a:rPr lang="bg-BG" altLang="bg-BG" dirty="0" err="1" smtClean="0"/>
              <a:t>1</a:t>
            </a:r>
            <a:r>
              <a:rPr lang="bg-BG" altLang="bg-BG" dirty="0" smtClean="0"/>
              <a:t>	= </a:t>
            </a:r>
            <a:r>
              <a:rPr lang="bg-BG" altLang="bg-BG" dirty="0" err="1" smtClean="0"/>
              <a:t>зелено+синьо</a:t>
            </a:r>
            <a:r>
              <a:rPr lang="bg-BG" altLang="bg-BG" dirty="0" smtClean="0"/>
              <a:t> = синьозелено</a:t>
            </a:r>
          </a:p>
          <a:p>
            <a:pPr lvl="1">
              <a:tabLst>
                <a:tab pos="914400" algn="l"/>
                <a:tab pos="1376363" algn="l"/>
                <a:tab pos="1717675" algn="l"/>
              </a:tabLst>
            </a:pPr>
            <a:r>
              <a:rPr lang="bg-BG" altLang="bg-BG" dirty="0" smtClean="0"/>
              <a:t>1	</a:t>
            </a:r>
            <a:r>
              <a:rPr lang="bg-BG" altLang="bg-BG" dirty="0" err="1" smtClean="0"/>
              <a:t>1</a:t>
            </a:r>
            <a:r>
              <a:rPr lang="bg-BG" altLang="bg-BG" dirty="0" smtClean="0"/>
              <a:t>	</a:t>
            </a:r>
            <a:r>
              <a:rPr lang="bg-BG" altLang="bg-BG" dirty="0" err="1" smtClean="0"/>
              <a:t>1</a:t>
            </a:r>
            <a:r>
              <a:rPr lang="bg-BG" altLang="bg-BG" dirty="0" smtClean="0"/>
              <a:t>	= </a:t>
            </a:r>
            <a:r>
              <a:rPr lang="bg-BG" altLang="bg-BG" dirty="0" err="1" smtClean="0"/>
              <a:t>червено+зелено+синьо</a:t>
            </a:r>
            <a:r>
              <a:rPr lang="bg-BG" altLang="bg-BG" dirty="0" smtClean="0"/>
              <a:t> = бяло</a:t>
            </a:r>
            <a:endParaRPr lang="bg-BG" altLang="bg-BG" dirty="0"/>
          </a:p>
        </p:txBody>
      </p:sp>
      <p:grpSp>
        <p:nvGrpSpPr>
          <p:cNvPr id="9" name="Group 8"/>
          <p:cNvGrpSpPr/>
          <p:nvPr/>
        </p:nvGrpSpPr>
        <p:grpSpPr>
          <a:xfrm>
            <a:off x="945591" y="1565876"/>
            <a:ext cx="1188707" cy="3291849"/>
            <a:chOff x="1188757" y="1565876"/>
            <a:chExt cx="1188707" cy="411480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188757" y="1565876"/>
              <a:ext cx="304800" cy="4114800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bg-BG" altLang="bg-BG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630711" y="1565876"/>
              <a:ext cx="304800" cy="4114800"/>
            </a:xfrm>
            <a:prstGeom prst="rect">
              <a:avLst/>
            </a:prstGeom>
            <a:solidFill>
              <a:srgbClr val="00B050">
                <a:alpha val="30196"/>
              </a:srgb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bg-BG" altLang="bg-BG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072664" y="1565876"/>
              <a:ext cx="304800" cy="4114800"/>
            </a:xfrm>
            <a:prstGeom prst="rect">
              <a:avLst/>
            </a:prstGeom>
            <a:solidFill>
              <a:srgbClr val="0070C0">
                <a:alpha val="30196"/>
              </a:srgb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bg-BG" altLang="bg-BG"/>
            </a:p>
          </p:txBody>
        </p:sp>
      </p:grpSp>
    </p:spTree>
    <p:extLst>
      <p:ext uri="{BB962C8B-B14F-4D97-AF65-F5344CB8AC3E}">
        <p14:creationId xmlns:p14="http://schemas.microsoft.com/office/powerpoint/2010/main" val="359961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00780" y="4570638"/>
            <a:ext cx="1828820" cy="57286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r"/>
            <a:r>
              <a:rPr lang="bg-BG" sz="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Само за илюстрация</a:t>
            </a:r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2383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3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Помощни команди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01915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Координатна система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bg-BG" altLang="bg-BG" dirty="0" smtClean="0"/>
              <a:t>Координатна система на </a:t>
            </a:r>
            <a:r>
              <a:rPr lang="bg-BG" altLang="bg-BG" dirty="0" err="1" smtClean="0"/>
              <a:t>СУИКА</a:t>
            </a:r>
            <a:endParaRPr lang="bg-BG" altLang="bg-BG" dirty="0"/>
          </a:p>
          <a:p>
            <a:pPr lvl="1">
              <a:defRPr/>
            </a:pPr>
            <a:r>
              <a:rPr lang="bg-BG" altLang="bg-BG" dirty="0" smtClean="0"/>
              <a:t>Тримерна и декартова</a:t>
            </a:r>
          </a:p>
          <a:p>
            <a:pPr lvl="1">
              <a:defRPr/>
            </a:pPr>
            <a:r>
              <a:rPr lang="bg-BG" altLang="bg-BG" dirty="0" smtClean="0"/>
              <a:t>Винаги съществува</a:t>
            </a:r>
            <a:endParaRPr lang="bg-BG" altLang="bg-BG" dirty="0"/>
          </a:p>
          <a:p>
            <a:pPr lvl="1">
              <a:defRPr/>
            </a:pPr>
            <a:r>
              <a:rPr lang="bg-BG" altLang="bg-BG" dirty="0"/>
              <a:t>Посоките на осите са относителни</a:t>
            </a:r>
          </a:p>
          <a:p>
            <a:pPr>
              <a:defRPr/>
            </a:pPr>
            <a:r>
              <a:rPr lang="bg-BG" altLang="bg-BG" dirty="0" smtClean="0"/>
              <a:t>Показване </a:t>
            </a:r>
            <a:r>
              <a:rPr lang="bg-BG" altLang="bg-BG" dirty="0"/>
              <a:t>на координатната система</a:t>
            </a:r>
          </a:p>
          <a:p>
            <a:pPr lvl="1">
              <a:defRPr/>
            </a:pPr>
            <a:r>
              <a:rPr lang="bg-BG" altLang="bg-BG" dirty="0"/>
              <a:t>Не може, тя е абстрактно понятие</a:t>
            </a:r>
          </a:p>
          <a:p>
            <a:pPr lvl="1">
              <a:defRPr/>
            </a:pPr>
            <a:r>
              <a:rPr lang="bg-BG" altLang="bg-BG" dirty="0"/>
              <a:t>Но можем да </a:t>
            </a:r>
            <a:r>
              <a:rPr lang="bg-BG" altLang="bg-BG" dirty="0" smtClean="0"/>
              <a:t>нарисуваме подходящи обекти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0504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Помощна команда </a:t>
            </a:r>
            <a:r>
              <a:rPr lang="en-US" dirty="0" err="1" smtClean="0"/>
              <a:t>oxyz</a:t>
            </a:r>
            <a:endParaRPr lang="en-US" dirty="0" smtClean="0"/>
          </a:p>
          <a:p>
            <a:pPr lvl="1"/>
            <a:r>
              <a:rPr lang="bg-BG" dirty="0" smtClean="0"/>
              <a:t>Създава точка в началото на координатната система и три отсечки по трите оси</a:t>
            </a:r>
          </a:p>
          <a:p>
            <a:pPr lvl="1"/>
            <a:r>
              <a:rPr lang="bg-BG" dirty="0" smtClean="0"/>
              <a:t>Параметър е дължината на осите, ако липсва е 30</a:t>
            </a:r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r>
              <a:rPr lang="bg-BG" dirty="0" smtClean="0"/>
              <a:t>Ориентация</a:t>
            </a:r>
          </a:p>
          <a:p>
            <a:pPr lvl="1"/>
            <a:r>
              <a:rPr lang="bg-BG" dirty="0" smtClean="0"/>
              <a:t>Началото е в средата на </a:t>
            </a:r>
            <a:r>
              <a:rPr lang="en-US" dirty="0" smtClean="0"/>
              <a:t>&lt;canvas&gt;</a:t>
            </a:r>
          </a:p>
          <a:p>
            <a:pPr lvl="1"/>
            <a:r>
              <a:rPr lang="en-US" dirty="0" smtClean="0"/>
              <a:t>X</a:t>
            </a:r>
            <a:r>
              <a:rPr lang="bg-BG" dirty="0" smtClean="0"/>
              <a:t> е надолу и наляво, </a:t>
            </a:r>
            <a:r>
              <a:rPr lang="en-US" dirty="0" smtClean="0"/>
              <a:t>Y</a:t>
            </a:r>
            <a:r>
              <a:rPr lang="bg-BG" dirty="0" smtClean="0"/>
              <a:t> е надясно, </a:t>
            </a:r>
            <a:r>
              <a:rPr lang="en-US" dirty="0" smtClean="0"/>
              <a:t>Z</a:t>
            </a:r>
            <a:r>
              <a:rPr lang="bg-BG" dirty="0" smtClean="0"/>
              <a:t> е нагоре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05878" y="1931677"/>
            <a:ext cx="7223681" cy="4571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oxyz</a:t>
            </a:r>
            <a:r>
              <a:rPr lang="en-US" dirty="0" smtClean="0"/>
              <a:t>();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05879" y="2480311"/>
            <a:ext cx="7223681" cy="4571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oxyz</a:t>
            </a:r>
            <a:r>
              <a:rPr lang="en-US" dirty="0" smtClean="0"/>
              <a:t>(100);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67624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3075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32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Оглеждане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Помощна команда </a:t>
            </a:r>
            <a:r>
              <a:rPr lang="en-US" dirty="0" smtClean="0"/>
              <a:t>demo</a:t>
            </a:r>
          </a:p>
          <a:p>
            <a:pPr lvl="1">
              <a:defRPr/>
            </a:pPr>
            <a:r>
              <a:rPr lang="bg-BG" altLang="bg-BG" dirty="0" smtClean="0"/>
              <a:t>Включва режим на автоматично въртене на гледната точка</a:t>
            </a:r>
            <a:endParaRPr lang="bg-BG" altLang="bg-BG" dirty="0"/>
          </a:p>
          <a:p>
            <a:pPr lvl="1">
              <a:defRPr/>
            </a:pPr>
            <a:r>
              <a:rPr lang="bg-BG" altLang="bg-BG" dirty="0" smtClean="0"/>
              <a:t>Алтернативна представа – сцената се върти, а не ние</a:t>
            </a:r>
          </a:p>
          <a:p>
            <a:pPr>
              <a:defRPr/>
            </a:pPr>
            <a:r>
              <a:rPr lang="bg-BG" altLang="bg-BG" dirty="0" smtClean="0"/>
              <a:t>Параметри</a:t>
            </a:r>
          </a:p>
          <a:p>
            <a:pPr lvl="1">
              <a:defRPr/>
            </a:pPr>
            <a:r>
              <a:rPr lang="bg-BG" altLang="bg-BG" dirty="0" smtClean="0"/>
              <a:t>Разстояние (по хоризонтала)</a:t>
            </a:r>
          </a:p>
          <a:p>
            <a:pPr lvl="1">
              <a:defRPr/>
            </a:pPr>
            <a:r>
              <a:rPr lang="bg-BG" altLang="bg-BG" dirty="0" smtClean="0"/>
              <a:t>Скорост на въртене (18</a:t>
            </a:r>
            <a:r>
              <a:rPr lang="bg-BG" altLang="bg-BG" dirty="0" smtClean="0">
                <a:sym typeface="Symbol"/>
              </a:rPr>
              <a:t></a:t>
            </a:r>
            <a:r>
              <a:rPr lang="bg-BG" altLang="bg-BG" dirty="0" smtClean="0"/>
              <a:t> в секунда, пълен кръг за 20 секунди)</a:t>
            </a:r>
          </a:p>
          <a:p>
            <a:pPr lvl="1">
              <a:defRPr/>
            </a:pPr>
            <a:r>
              <a:rPr lang="bg-BG" altLang="bg-BG" dirty="0" smtClean="0"/>
              <a:t>Височина на гледната точка (като % от разстоянието)</a:t>
            </a:r>
          </a:p>
          <a:p>
            <a:pPr lvl="1">
              <a:defRPr/>
            </a:pPr>
            <a:r>
              <a:rPr lang="bg-BG" altLang="bg-BG" dirty="0" smtClean="0"/>
              <a:t>Височина на целта (като % от разстоянието)</a:t>
            </a:r>
          </a:p>
        </p:txBody>
      </p:sp>
    </p:spTree>
    <p:extLst>
      <p:ext uri="{BB962C8B-B14F-4D97-AF65-F5344CB8AC3E}">
        <p14:creationId xmlns:p14="http://schemas.microsoft.com/office/powerpoint/2010/main" val="80251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Допълнение</a:t>
            </a:r>
            <a:endParaRPr lang="en-US" dirty="0" smtClean="0"/>
          </a:p>
          <a:p>
            <a:pPr lvl="1">
              <a:defRPr/>
            </a:pPr>
            <a:r>
              <a:rPr lang="bg-BG" altLang="bg-BG" dirty="0" smtClean="0"/>
              <a:t>Всички параметри са незадължителни</a:t>
            </a:r>
            <a:endParaRPr lang="en-US" altLang="bg-BG" dirty="0" smtClean="0"/>
          </a:p>
          <a:p>
            <a:pPr lvl="1">
              <a:defRPr/>
            </a:pPr>
            <a:r>
              <a:rPr lang="bg-BG" altLang="bg-BG" dirty="0" smtClean="0"/>
              <a:t>Могат да се пропускат само последни параметри</a:t>
            </a:r>
          </a:p>
        </p:txBody>
      </p:sp>
      <p:sp>
        <p:nvSpPr>
          <p:cNvPr id="4" name="Parallelogram 49"/>
          <p:cNvSpPr/>
          <p:nvPr/>
        </p:nvSpPr>
        <p:spPr>
          <a:xfrm>
            <a:off x="1940318" y="3595261"/>
            <a:ext cx="4515566" cy="695436"/>
          </a:xfrm>
          <a:custGeom>
            <a:avLst/>
            <a:gdLst>
              <a:gd name="connsiteX0" fmla="*/ 0 w 2986291"/>
              <a:gd name="connsiteY0" fmla="*/ 695436 h 695436"/>
              <a:gd name="connsiteX1" fmla="*/ 786921 w 2986291"/>
              <a:gd name="connsiteY1" fmla="*/ 0 h 695436"/>
              <a:gd name="connsiteX2" fmla="*/ 2986291 w 2986291"/>
              <a:gd name="connsiteY2" fmla="*/ 0 h 695436"/>
              <a:gd name="connsiteX3" fmla="*/ 2199370 w 2986291"/>
              <a:gd name="connsiteY3" fmla="*/ 695436 h 695436"/>
              <a:gd name="connsiteX4" fmla="*/ 0 w 2986291"/>
              <a:gd name="connsiteY4" fmla="*/ 695436 h 695436"/>
              <a:gd name="connsiteX0" fmla="*/ 0 w 2986291"/>
              <a:gd name="connsiteY0" fmla="*/ 695436 h 695436"/>
              <a:gd name="connsiteX1" fmla="*/ 786921 w 2986291"/>
              <a:gd name="connsiteY1" fmla="*/ 0 h 695436"/>
              <a:gd name="connsiteX2" fmla="*/ 2986291 w 2986291"/>
              <a:gd name="connsiteY2" fmla="*/ 0 h 695436"/>
              <a:gd name="connsiteX3" fmla="*/ 2244638 w 2986291"/>
              <a:gd name="connsiteY3" fmla="*/ 695436 h 695436"/>
              <a:gd name="connsiteX4" fmla="*/ 0 w 2986291"/>
              <a:gd name="connsiteY4" fmla="*/ 695436 h 695436"/>
              <a:gd name="connsiteX0" fmla="*/ 0 w 2817293"/>
              <a:gd name="connsiteY0" fmla="*/ 695436 h 695436"/>
              <a:gd name="connsiteX1" fmla="*/ 786921 w 2817293"/>
              <a:gd name="connsiteY1" fmla="*/ 0 h 695436"/>
              <a:gd name="connsiteX2" fmla="*/ 2817293 w 2817293"/>
              <a:gd name="connsiteY2" fmla="*/ 6035 h 695436"/>
              <a:gd name="connsiteX3" fmla="*/ 2244638 w 2817293"/>
              <a:gd name="connsiteY3" fmla="*/ 695436 h 695436"/>
              <a:gd name="connsiteX4" fmla="*/ 0 w 2817293"/>
              <a:gd name="connsiteY4" fmla="*/ 695436 h 695436"/>
              <a:gd name="connsiteX0" fmla="*/ 0 w 2853507"/>
              <a:gd name="connsiteY0" fmla="*/ 695436 h 695436"/>
              <a:gd name="connsiteX1" fmla="*/ 786921 w 2853507"/>
              <a:gd name="connsiteY1" fmla="*/ 0 h 695436"/>
              <a:gd name="connsiteX2" fmla="*/ 2853507 w 2853507"/>
              <a:gd name="connsiteY2" fmla="*/ 0 h 695436"/>
              <a:gd name="connsiteX3" fmla="*/ 2244638 w 2853507"/>
              <a:gd name="connsiteY3" fmla="*/ 695436 h 695436"/>
              <a:gd name="connsiteX4" fmla="*/ 0 w 2853507"/>
              <a:gd name="connsiteY4" fmla="*/ 695436 h 695436"/>
              <a:gd name="connsiteX0" fmla="*/ 0 w 4515566"/>
              <a:gd name="connsiteY0" fmla="*/ 695436 h 695436"/>
              <a:gd name="connsiteX1" fmla="*/ 786921 w 4515566"/>
              <a:gd name="connsiteY1" fmla="*/ 0 h 695436"/>
              <a:gd name="connsiteX2" fmla="*/ 2853507 w 4515566"/>
              <a:gd name="connsiteY2" fmla="*/ 0 h 695436"/>
              <a:gd name="connsiteX3" fmla="*/ 4515566 w 4515566"/>
              <a:gd name="connsiteY3" fmla="*/ 685388 h 695436"/>
              <a:gd name="connsiteX4" fmla="*/ 0 w 4515566"/>
              <a:gd name="connsiteY4" fmla="*/ 695436 h 695436"/>
              <a:gd name="connsiteX0" fmla="*/ 0 w 4515566"/>
              <a:gd name="connsiteY0" fmla="*/ 695436 h 695436"/>
              <a:gd name="connsiteX1" fmla="*/ 786921 w 4515566"/>
              <a:gd name="connsiteY1" fmla="*/ 0 h 695436"/>
              <a:gd name="connsiteX2" fmla="*/ 4330615 w 4515566"/>
              <a:gd name="connsiteY2" fmla="*/ 0 h 695436"/>
              <a:gd name="connsiteX3" fmla="*/ 4515566 w 4515566"/>
              <a:gd name="connsiteY3" fmla="*/ 685388 h 695436"/>
              <a:gd name="connsiteX4" fmla="*/ 0 w 4515566"/>
              <a:gd name="connsiteY4" fmla="*/ 695436 h 69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5566" h="695436">
                <a:moveTo>
                  <a:pt x="0" y="695436"/>
                </a:moveTo>
                <a:lnTo>
                  <a:pt x="786921" y="0"/>
                </a:lnTo>
                <a:lnTo>
                  <a:pt x="4330615" y="0"/>
                </a:lnTo>
                <a:lnTo>
                  <a:pt x="4515566" y="685388"/>
                </a:lnTo>
                <a:lnTo>
                  <a:pt x="0" y="69543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720146" y="1949358"/>
            <a:ext cx="0" cy="1645902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720146" y="3595261"/>
            <a:ext cx="4595024" cy="1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805756" y="3595261"/>
            <a:ext cx="914390" cy="822950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24252" y="4143894"/>
            <a:ext cx="3910772" cy="0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hevron 18"/>
          <p:cNvSpPr/>
          <p:nvPr/>
        </p:nvSpPr>
        <p:spPr>
          <a:xfrm>
            <a:off x="1439437" y="4052451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6948851" y="3745011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2239039" y="1931677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Z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6289841" y="2089008"/>
            <a:ext cx="137077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Място на гледане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Freeform 22"/>
          <p:cNvSpPr/>
          <p:nvPr/>
        </p:nvSpPr>
        <p:spPr>
          <a:xfrm rot="20940757" flipH="1">
            <a:off x="3786854" y="3423537"/>
            <a:ext cx="578605" cy="303952"/>
          </a:xfrm>
          <a:custGeom>
            <a:avLst/>
            <a:gdLst>
              <a:gd name="connsiteX0" fmla="*/ 0 w 672701"/>
              <a:gd name="connsiteY0" fmla="*/ 145473 h 407966"/>
              <a:gd name="connsiteX1" fmla="*/ 644236 w 672701"/>
              <a:gd name="connsiteY1" fmla="*/ 405246 h 407966"/>
              <a:gd name="connsiteX2" fmla="*/ 498763 w 672701"/>
              <a:gd name="connsiteY2" fmla="*/ 0 h 407966"/>
              <a:gd name="connsiteX0" fmla="*/ 0 w 498763"/>
              <a:gd name="connsiteY0" fmla="*/ 145473 h 145473"/>
              <a:gd name="connsiteX1" fmla="*/ 498763 w 498763"/>
              <a:gd name="connsiteY1" fmla="*/ 0 h 145473"/>
              <a:gd name="connsiteX0" fmla="*/ 0 w 665988"/>
              <a:gd name="connsiteY0" fmla="*/ 0 h 309948"/>
              <a:gd name="connsiteX1" fmla="*/ 665988 w 665988"/>
              <a:gd name="connsiteY1" fmla="*/ 309948 h 309948"/>
              <a:gd name="connsiteX0" fmla="*/ 0 w 665988"/>
              <a:gd name="connsiteY0" fmla="*/ 0 h 309948"/>
              <a:gd name="connsiteX1" fmla="*/ 665988 w 665988"/>
              <a:gd name="connsiteY1" fmla="*/ 309948 h 309948"/>
              <a:gd name="connsiteX0" fmla="*/ 0 w 665988"/>
              <a:gd name="connsiteY0" fmla="*/ 0 h 309948"/>
              <a:gd name="connsiteX1" fmla="*/ 665988 w 665988"/>
              <a:gd name="connsiteY1" fmla="*/ 309948 h 309948"/>
              <a:gd name="connsiteX0" fmla="*/ 0 w 779843"/>
              <a:gd name="connsiteY0" fmla="*/ 0 h 302832"/>
              <a:gd name="connsiteX1" fmla="*/ 779843 w 779843"/>
              <a:gd name="connsiteY1" fmla="*/ 302832 h 302832"/>
              <a:gd name="connsiteX0" fmla="*/ 0 w 779843"/>
              <a:gd name="connsiteY0" fmla="*/ 1120 h 303952"/>
              <a:gd name="connsiteX1" fmla="*/ 779843 w 779843"/>
              <a:gd name="connsiteY1" fmla="*/ 303952 h 30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9843" h="303952">
                <a:moveTo>
                  <a:pt x="0" y="1120"/>
                </a:moveTo>
                <a:cubicBezTo>
                  <a:pt x="225554" y="-2303"/>
                  <a:pt x="532941" y="-16401"/>
                  <a:pt x="779843" y="303952"/>
                </a:cubicBezTo>
              </a:path>
            </a:pathLst>
          </a:custGeom>
          <a:noFill/>
          <a:ln w="31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28" name="Straight Arrow Connector 27"/>
          <p:cNvCxnSpPr>
            <a:stCxn id="4" idx="1"/>
          </p:cNvCxnSpPr>
          <p:nvPr/>
        </p:nvCxnSpPr>
        <p:spPr>
          <a:xfrm>
            <a:off x="2727239" y="3595261"/>
            <a:ext cx="3313797" cy="548633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041036" y="2297437"/>
            <a:ext cx="0" cy="1846457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628707" y="3483035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Oval 46"/>
          <p:cNvSpPr/>
          <p:nvPr/>
        </p:nvSpPr>
        <p:spPr>
          <a:xfrm>
            <a:off x="2628707" y="2752213"/>
            <a:ext cx="182878" cy="1828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26463" y="2271888"/>
            <a:ext cx="189528" cy="0"/>
          </a:xfrm>
          <a:prstGeom prst="straightConnector1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Oval 17"/>
          <p:cNvSpPr/>
          <p:nvPr/>
        </p:nvSpPr>
        <p:spPr>
          <a:xfrm>
            <a:off x="5943585" y="2198787"/>
            <a:ext cx="182878" cy="1828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" name="Chevron 50"/>
          <p:cNvSpPr/>
          <p:nvPr/>
        </p:nvSpPr>
        <p:spPr>
          <a:xfrm>
            <a:off x="4302124" y="3168207"/>
            <a:ext cx="137077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Разстояние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6041036" y="3230064"/>
            <a:ext cx="189528" cy="0"/>
          </a:xfrm>
          <a:prstGeom prst="straightConnector1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Chevron 52"/>
          <p:cNvSpPr/>
          <p:nvPr/>
        </p:nvSpPr>
        <p:spPr>
          <a:xfrm>
            <a:off x="6221227" y="3047184"/>
            <a:ext cx="2008333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Височина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390910" y="2843650"/>
            <a:ext cx="189528" cy="0"/>
          </a:xfrm>
          <a:prstGeom prst="straightConnector1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Chevron 54"/>
          <p:cNvSpPr/>
          <p:nvPr/>
        </p:nvSpPr>
        <p:spPr>
          <a:xfrm>
            <a:off x="382577" y="2660770"/>
            <a:ext cx="2008333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bg-BG" sz="1400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Цел (проектира се в центъра на </a:t>
            </a:r>
            <a:r>
              <a:rPr lang="en-US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canvas)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</a:endParaRPr>
          </a:p>
        </p:txBody>
      </p:sp>
      <p:grpSp>
        <p:nvGrpSpPr>
          <p:cNvPr id="96" name="Group 95"/>
          <p:cNvGrpSpPr/>
          <p:nvPr/>
        </p:nvGrpSpPr>
        <p:grpSpPr>
          <a:xfrm rot="197719">
            <a:off x="2981754" y="2273037"/>
            <a:ext cx="2819115" cy="619117"/>
            <a:chOff x="3124470" y="2856260"/>
            <a:chExt cx="2819115" cy="619117"/>
          </a:xfrm>
        </p:grpSpPr>
        <p:cxnSp>
          <p:nvCxnSpPr>
            <p:cNvPr id="44" name="Straight Arrow Connector 43"/>
            <p:cNvCxnSpPr/>
            <p:nvPr/>
          </p:nvCxnSpPr>
          <p:spPr>
            <a:xfrm flipH="1">
              <a:off x="5726730" y="2856260"/>
              <a:ext cx="216855" cy="46733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5293020" y="2949726"/>
              <a:ext cx="216855" cy="46733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4859310" y="3047308"/>
              <a:ext cx="216855" cy="46733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4425600" y="3146115"/>
              <a:ext cx="216855" cy="46733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3991890" y="3243697"/>
              <a:ext cx="216855" cy="46733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>
              <a:off x="3558180" y="3335178"/>
              <a:ext cx="216855" cy="46733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>
              <a:off x="3124470" y="3428644"/>
              <a:ext cx="216855" cy="46733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Arc 97"/>
          <p:cNvSpPr/>
          <p:nvPr/>
        </p:nvSpPr>
        <p:spPr>
          <a:xfrm flipV="1">
            <a:off x="2407202" y="2271888"/>
            <a:ext cx="640073" cy="182880"/>
          </a:xfrm>
          <a:prstGeom prst="arc">
            <a:avLst>
              <a:gd name="adj1" fmla="val 8583518"/>
              <a:gd name="adj2" fmla="val 2611099"/>
            </a:avLst>
          </a:prstGeom>
          <a:ln w="254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2194684" y="2363328"/>
            <a:ext cx="189528" cy="0"/>
          </a:xfrm>
          <a:prstGeom prst="straightConnector1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0" name="Chevron 99"/>
          <p:cNvSpPr/>
          <p:nvPr/>
        </p:nvSpPr>
        <p:spPr>
          <a:xfrm>
            <a:off x="186351" y="2180448"/>
            <a:ext cx="2008333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Скорост на въртене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2" name="Chevron 101"/>
          <p:cNvSpPr/>
          <p:nvPr/>
        </p:nvSpPr>
        <p:spPr>
          <a:xfrm>
            <a:off x="111585" y="3283162"/>
            <a:ext cx="2008333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Височина на целта 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0" name="Freeform 39"/>
          <p:cNvSpPr/>
          <p:nvPr/>
        </p:nvSpPr>
        <p:spPr>
          <a:xfrm rot="20940757" flipV="1">
            <a:off x="2098660" y="3273558"/>
            <a:ext cx="571106" cy="166990"/>
          </a:xfrm>
          <a:custGeom>
            <a:avLst/>
            <a:gdLst>
              <a:gd name="connsiteX0" fmla="*/ 0 w 672701"/>
              <a:gd name="connsiteY0" fmla="*/ 145473 h 407966"/>
              <a:gd name="connsiteX1" fmla="*/ 644236 w 672701"/>
              <a:gd name="connsiteY1" fmla="*/ 405246 h 407966"/>
              <a:gd name="connsiteX2" fmla="*/ 498763 w 672701"/>
              <a:gd name="connsiteY2" fmla="*/ 0 h 407966"/>
              <a:gd name="connsiteX0" fmla="*/ 0 w 498763"/>
              <a:gd name="connsiteY0" fmla="*/ 145473 h 145473"/>
              <a:gd name="connsiteX1" fmla="*/ 498763 w 498763"/>
              <a:gd name="connsiteY1" fmla="*/ 0 h 145473"/>
              <a:gd name="connsiteX0" fmla="*/ 0 w 665988"/>
              <a:gd name="connsiteY0" fmla="*/ 0 h 309948"/>
              <a:gd name="connsiteX1" fmla="*/ 665988 w 665988"/>
              <a:gd name="connsiteY1" fmla="*/ 309948 h 309948"/>
              <a:gd name="connsiteX0" fmla="*/ 0 w 665988"/>
              <a:gd name="connsiteY0" fmla="*/ 0 h 309948"/>
              <a:gd name="connsiteX1" fmla="*/ 665988 w 665988"/>
              <a:gd name="connsiteY1" fmla="*/ 309948 h 309948"/>
              <a:gd name="connsiteX0" fmla="*/ 0 w 665988"/>
              <a:gd name="connsiteY0" fmla="*/ 0 h 309948"/>
              <a:gd name="connsiteX1" fmla="*/ 665988 w 665988"/>
              <a:gd name="connsiteY1" fmla="*/ 309948 h 309948"/>
              <a:gd name="connsiteX0" fmla="*/ 0 w 779843"/>
              <a:gd name="connsiteY0" fmla="*/ 0 h 302832"/>
              <a:gd name="connsiteX1" fmla="*/ 779843 w 779843"/>
              <a:gd name="connsiteY1" fmla="*/ 302832 h 302832"/>
              <a:gd name="connsiteX0" fmla="*/ 0 w 779843"/>
              <a:gd name="connsiteY0" fmla="*/ 1120 h 303952"/>
              <a:gd name="connsiteX1" fmla="*/ 779843 w 779843"/>
              <a:gd name="connsiteY1" fmla="*/ 303952 h 30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9843" h="303952">
                <a:moveTo>
                  <a:pt x="0" y="1120"/>
                </a:moveTo>
                <a:cubicBezTo>
                  <a:pt x="225554" y="-2303"/>
                  <a:pt x="532941" y="-16401"/>
                  <a:pt x="779843" y="303952"/>
                </a:cubicBezTo>
              </a:path>
            </a:pathLst>
          </a:custGeom>
          <a:noFill/>
          <a:ln w="31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655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  <a:endParaRPr lang="en-US" dirty="0" smtClean="0"/>
          </a:p>
          <a:p>
            <a:pPr lvl="1">
              <a:defRPr/>
            </a:pPr>
            <a:r>
              <a:rPr lang="bg-BG" altLang="bg-BG" dirty="0" smtClean="0"/>
              <a:t>Команда без параметри</a:t>
            </a:r>
          </a:p>
          <a:p>
            <a:pPr lvl="1">
              <a:defRPr/>
            </a:pPr>
            <a:r>
              <a:rPr lang="bg-BG" altLang="bg-BG" dirty="0" smtClean="0"/>
              <a:t>По подразбиране разстоянието е 100</a:t>
            </a:r>
          </a:p>
          <a:p>
            <a:pPr lvl="1">
              <a:defRPr/>
            </a:pPr>
            <a:r>
              <a:rPr lang="bg-BG" altLang="bg-BG" dirty="0"/>
              <a:t>В</a:t>
            </a:r>
            <a:r>
              <a:rPr lang="bg-BG" altLang="bg-BG" dirty="0" smtClean="0"/>
              <a:t>исочината е 0.3</a:t>
            </a:r>
          </a:p>
          <a:p>
            <a:pPr lvl="1">
              <a:defRPr/>
            </a:pPr>
            <a:r>
              <a:rPr lang="bg-BG" altLang="bg-BG" dirty="0" smtClean="0"/>
              <a:t>Скоростта е 1</a:t>
            </a:r>
          </a:p>
          <a:p>
            <a:pPr lvl="1">
              <a:defRPr/>
            </a:pPr>
            <a:r>
              <a:rPr lang="bg-BG" altLang="bg-BG" dirty="0" smtClean="0"/>
              <a:t>Целта е на височина 0.1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05878" y="2846068"/>
            <a:ext cx="7223681" cy="2011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function </a:t>
            </a:r>
            <a:r>
              <a:rPr lang="en-GB" dirty="0"/>
              <a:t>main()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new </a:t>
            </a:r>
            <a:r>
              <a:rPr lang="en-GB" dirty="0" err="1"/>
              <a:t>Suica</a:t>
            </a:r>
            <a:r>
              <a:rPr lang="en-GB" dirty="0"/>
              <a:t>();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oxyz</a:t>
            </a:r>
            <a:r>
              <a:rPr lang="en-GB" dirty="0"/>
              <a:t>();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demo();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21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СУИКА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bg-BG" dirty="0" err="1" smtClean="0"/>
              <a:t>СУИКА</a:t>
            </a:r>
            <a:r>
              <a:rPr lang="en-US" dirty="0" smtClean="0"/>
              <a:t>?</a:t>
            </a:r>
          </a:p>
          <a:p>
            <a:pPr lvl="1"/>
            <a:r>
              <a:rPr lang="bg-BG" dirty="0" smtClean="0"/>
              <a:t>Библиотека за </a:t>
            </a:r>
            <a:r>
              <a:rPr lang="en-US" dirty="0" smtClean="0"/>
              <a:t>3D</a:t>
            </a:r>
            <a:r>
              <a:rPr lang="bg-BG" dirty="0" smtClean="0"/>
              <a:t> графика, използваща </a:t>
            </a:r>
            <a:r>
              <a:rPr lang="en-US" dirty="0" smtClean="0"/>
              <a:t>WebGL</a:t>
            </a:r>
            <a:endParaRPr lang="bg-BG" dirty="0"/>
          </a:p>
          <a:p>
            <a:r>
              <a:rPr lang="bg-BG" dirty="0" smtClean="0"/>
              <a:t>Защо </a:t>
            </a:r>
            <a:r>
              <a:rPr lang="bg-BG" dirty="0" err="1" smtClean="0"/>
              <a:t>СУИКА</a:t>
            </a:r>
            <a:r>
              <a:rPr lang="en-US" dirty="0" smtClean="0"/>
              <a:t>?</a:t>
            </a:r>
          </a:p>
          <a:p>
            <a:pPr lvl="1"/>
            <a:r>
              <a:rPr lang="bg-BG" dirty="0" smtClean="0"/>
              <a:t>Лесни за използване обекти</a:t>
            </a:r>
          </a:p>
          <a:p>
            <a:pPr lvl="1"/>
            <a:r>
              <a:rPr lang="bg-BG" dirty="0" smtClean="0"/>
              <a:t>Скрива сложността на </a:t>
            </a:r>
            <a:r>
              <a:rPr lang="en-US" dirty="0" smtClean="0"/>
              <a:t>WebGL</a:t>
            </a:r>
            <a:endParaRPr lang="bg-BG" dirty="0" smtClean="0"/>
          </a:p>
          <a:p>
            <a:pPr lvl="1"/>
            <a:r>
              <a:rPr lang="bg-BG" dirty="0" smtClean="0"/>
              <a:t>Реализира някои от елементите в типичната </a:t>
            </a:r>
            <a:r>
              <a:rPr lang="bg-BG" dirty="0"/>
              <a:t>архитектура на интерактивно графично онлайн приложение</a:t>
            </a:r>
            <a:r>
              <a:rPr lang="bg-BG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606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4099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515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Пример 2</a:t>
            </a:r>
            <a:endParaRPr lang="en-US" dirty="0" smtClean="0"/>
          </a:p>
          <a:p>
            <a:pPr lvl="1">
              <a:defRPr/>
            </a:pPr>
            <a:r>
              <a:rPr lang="bg-BG" altLang="bg-BG" dirty="0" smtClean="0"/>
              <a:t>Близко разстояние 50 единици</a:t>
            </a:r>
          </a:p>
          <a:p>
            <a:pPr lvl="1">
              <a:defRPr/>
            </a:pPr>
            <a:r>
              <a:rPr lang="bg-BG" altLang="bg-BG" dirty="0" smtClean="0"/>
              <a:t>9 пъти по-бързо въртене</a:t>
            </a:r>
          </a:p>
          <a:p>
            <a:pPr lvl="1">
              <a:defRPr/>
            </a:pPr>
            <a:r>
              <a:rPr lang="bg-BG" altLang="bg-BG" dirty="0" smtClean="0"/>
              <a:t>Ниско над равнината </a:t>
            </a:r>
            <a:r>
              <a:rPr lang="en-US" altLang="bg-BG" dirty="0" err="1" smtClean="0"/>
              <a:t>XY</a:t>
            </a:r>
            <a:r>
              <a:rPr lang="bg-BG" altLang="bg-BG" dirty="0" smtClean="0"/>
              <a:t>, на 5 единици</a:t>
            </a:r>
            <a:endParaRPr lang="en-US" altLang="bg-BG" dirty="0" smtClean="0"/>
          </a:p>
          <a:p>
            <a:pPr lvl="1">
              <a:defRPr/>
            </a:pPr>
            <a:r>
              <a:rPr lang="bg-BG" altLang="bg-BG" dirty="0" smtClean="0"/>
              <a:t>Хоризонтално гледане към цел на височина също 5 единици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05878" y="2846068"/>
            <a:ext cx="7223681" cy="2011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function </a:t>
            </a:r>
            <a:r>
              <a:rPr lang="en-GB" dirty="0"/>
              <a:t>main()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new </a:t>
            </a:r>
            <a:r>
              <a:rPr lang="en-GB" dirty="0" err="1"/>
              <a:t>Suica</a:t>
            </a:r>
            <a:r>
              <a:rPr lang="en-GB" dirty="0"/>
              <a:t>();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oxyz</a:t>
            </a:r>
            <a:r>
              <a:rPr lang="en-GB" dirty="0"/>
              <a:t>();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demo(50,9,0.1,0.1);</a:t>
            </a: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28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512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80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Проекти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Помощни функции и проекти</a:t>
            </a:r>
          </a:p>
          <a:p>
            <a:pPr lvl="1"/>
            <a:r>
              <a:rPr lang="bg-BG" dirty="0" smtClean="0"/>
              <a:t>Функциите </a:t>
            </a:r>
            <a:r>
              <a:rPr lang="en-US" dirty="0" err="1" smtClean="0"/>
              <a:t>oxyz</a:t>
            </a:r>
            <a:r>
              <a:rPr lang="bg-BG" dirty="0" smtClean="0"/>
              <a:t> и </a:t>
            </a:r>
            <a:r>
              <a:rPr lang="en-US" dirty="0" smtClean="0"/>
              <a:t>demo</a:t>
            </a:r>
            <a:r>
              <a:rPr lang="bg-BG" dirty="0" smtClean="0"/>
              <a:t> са само за удобство</a:t>
            </a:r>
          </a:p>
          <a:p>
            <a:pPr lvl="2"/>
            <a:r>
              <a:rPr lang="bg-BG" dirty="0" smtClean="0"/>
              <a:t>Визуализира се координатната система</a:t>
            </a:r>
          </a:p>
          <a:p>
            <a:pPr lvl="2"/>
            <a:r>
              <a:rPr lang="bg-BG" dirty="0" smtClean="0"/>
              <a:t>Възможност за оглеждане на сцената</a:t>
            </a:r>
          </a:p>
          <a:p>
            <a:pPr lvl="1"/>
            <a:r>
              <a:rPr lang="bg-BG" dirty="0" smtClean="0"/>
              <a:t>Не се очаква да се ползват в проектите</a:t>
            </a:r>
          </a:p>
          <a:p>
            <a:pPr lvl="2"/>
            <a:r>
              <a:rPr lang="bg-BG" dirty="0" smtClean="0"/>
              <a:t>Визуализациите ще са по-сложни</a:t>
            </a:r>
          </a:p>
          <a:p>
            <a:pPr lvl="2"/>
            <a:r>
              <a:rPr lang="bg-BG" dirty="0" smtClean="0"/>
              <a:t>Движенията ще са по-сложни</a:t>
            </a:r>
          </a:p>
          <a:p>
            <a:pPr lvl="1"/>
            <a:r>
              <a:rPr lang="bg-BG" dirty="0" smtClean="0"/>
              <a:t>Използването им в проект не се оценява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034079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Обобщение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517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Онлайн графика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WebGL</a:t>
            </a:r>
          </a:p>
          <a:p>
            <a:pPr lvl="1"/>
            <a:r>
              <a:rPr lang="ru-RU" dirty="0"/>
              <a:t>Технология за 3D графика в </a:t>
            </a:r>
            <a:r>
              <a:rPr lang="ru-RU" dirty="0" err="1" smtClean="0"/>
              <a:t>браузър</a:t>
            </a:r>
            <a:endParaRPr lang="ru-RU" dirty="0"/>
          </a:p>
          <a:p>
            <a:pPr lvl="1"/>
            <a:r>
              <a:rPr lang="ru-RU" dirty="0" err="1"/>
              <a:t>Мултиплатформена</a:t>
            </a:r>
            <a:endParaRPr lang="ru-RU" dirty="0"/>
          </a:p>
          <a:p>
            <a:r>
              <a:rPr lang="ru-RU" dirty="0" smtClean="0"/>
              <a:t>Библиотека </a:t>
            </a:r>
            <a:r>
              <a:rPr lang="ru-RU" dirty="0" err="1"/>
              <a:t>SUICA</a:t>
            </a:r>
            <a:endParaRPr lang="ru-RU" dirty="0"/>
          </a:p>
          <a:p>
            <a:pPr lvl="1"/>
            <a:r>
              <a:rPr lang="ru-RU" dirty="0" err="1"/>
              <a:t>Използва</a:t>
            </a:r>
            <a:r>
              <a:rPr lang="ru-RU" dirty="0"/>
              <a:t> WebGL</a:t>
            </a:r>
          </a:p>
          <a:p>
            <a:pPr lvl="1"/>
            <a:r>
              <a:rPr lang="ru-RU" dirty="0" err="1"/>
              <a:t>Олекотено</a:t>
            </a:r>
            <a:r>
              <a:rPr lang="ru-RU" dirty="0"/>
              <a:t> </a:t>
            </a:r>
            <a:r>
              <a:rPr lang="ru-RU" dirty="0" err="1"/>
              <a:t>създаване</a:t>
            </a:r>
            <a:r>
              <a:rPr lang="ru-RU" dirty="0"/>
              <a:t> на графика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048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използване на </a:t>
            </a:r>
            <a:r>
              <a:rPr lang="bg-BG" dirty="0" err="1" smtClean="0"/>
              <a:t>СУИКА</a:t>
            </a:r>
            <a:endParaRPr lang="en-US" dirty="0" smtClean="0"/>
          </a:p>
          <a:p>
            <a:pPr lvl="1"/>
            <a:r>
              <a:rPr lang="bg-BG" dirty="0" smtClean="0"/>
              <a:t>Включва се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suica.min.js</a:t>
            </a:r>
            <a:r>
              <a:rPr lang="en-GB" dirty="0"/>
              <a:t> </a:t>
            </a:r>
            <a:r>
              <a:rPr lang="bg-BG" dirty="0"/>
              <a:t>или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suica.js</a:t>
            </a:r>
          </a:p>
          <a:p>
            <a:pPr lvl="1"/>
            <a:r>
              <a:rPr lang="bg-BG" dirty="0"/>
              <a:t>В </a:t>
            </a:r>
            <a:r>
              <a:rPr lang="en-GB" dirty="0" err="1"/>
              <a:t>onload</a:t>
            </a:r>
            <a:r>
              <a:rPr lang="en-GB" dirty="0"/>
              <a:t> </a:t>
            </a:r>
            <a:r>
              <a:rPr lang="bg-BG" dirty="0"/>
              <a:t>на &lt;</a:t>
            </a:r>
            <a:r>
              <a:rPr lang="en-GB" dirty="0"/>
              <a:t>body&gt; </a:t>
            </a:r>
            <a:r>
              <a:rPr lang="bg-BG" dirty="0" smtClean="0"/>
              <a:t>се активира главната </a:t>
            </a:r>
            <a:r>
              <a:rPr lang="bg-BG" dirty="0"/>
              <a:t>функция</a:t>
            </a:r>
          </a:p>
          <a:p>
            <a:pPr lvl="1"/>
            <a:r>
              <a:rPr lang="bg-BG" dirty="0"/>
              <a:t>Рисуването става само в &lt;</a:t>
            </a:r>
            <a:r>
              <a:rPr lang="en-GB" dirty="0"/>
              <a:t>canvas&gt;</a:t>
            </a:r>
          </a:p>
          <a:p>
            <a:pPr lvl="1"/>
            <a:r>
              <a:rPr lang="bg-BG" dirty="0"/>
              <a:t>За всеки &lt;</a:t>
            </a:r>
            <a:r>
              <a:rPr lang="en-GB" dirty="0"/>
              <a:t>canvas&gt; </a:t>
            </a:r>
            <a:r>
              <a:rPr lang="bg-BG" dirty="0"/>
              <a:t>се прави отделна инстанция на </a:t>
            </a:r>
            <a:r>
              <a:rPr lang="en-GB" dirty="0" err="1" smtClean="0"/>
              <a:t>Suica</a:t>
            </a:r>
            <a:endParaRPr lang="en-GB" dirty="0"/>
          </a:p>
          <a:p>
            <a:r>
              <a:rPr lang="bg-BG" dirty="0" smtClean="0"/>
              <a:t>Библиотека </a:t>
            </a:r>
            <a:r>
              <a:rPr lang="bg-BG" dirty="0" err="1" smtClean="0"/>
              <a:t>СУИКА</a:t>
            </a:r>
            <a:endParaRPr lang="bg-BG" dirty="0"/>
          </a:p>
          <a:p>
            <a:pPr lvl="1"/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en-GB" dirty="0"/>
              <a:t> </a:t>
            </a:r>
            <a:r>
              <a:rPr lang="bg-BG" dirty="0" smtClean="0"/>
              <a:t>–</a:t>
            </a:r>
            <a:r>
              <a:rPr lang="en-GB" dirty="0" smtClean="0"/>
              <a:t> </a:t>
            </a:r>
            <a:r>
              <a:rPr lang="bg-BG" dirty="0"/>
              <a:t>клас </a:t>
            </a:r>
            <a:r>
              <a:rPr lang="en-GB" dirty="0" err="1"/>
              <a:t>Suica</a:t>
            </a:r>
            <a:endParaRPr lang="en-GB" dirty="0"/>
          </a:p>
          <a:p>
            <a:pPr lvl="1"/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version</a:t>
            </a:r>
            <a:r>
              <a:rPr lang="en-GB" dirty="0"/>
              <a:t> </a:t>
            </a:r>
            <a:r>
              <a:rPr lang="bg-BG" dirty="0" smtClean="0"/>
              <a:t>–</a:t>
            </a:r>
            <a:r>
              <a:rPr lang="en-GB" dirty="0" smtClean="0"/>
              <a:t> </a:t>
            </a:r>
            <a:r>
              <a:rPr lang="bg-BG" dirty="0"/>
              <a:t>текуща версия на </a:t>
            </a:r>
            <a:r>
              <a:rPr lang="bg-BG" dirty="0" err="1"/>
              <a:t>СУИКА</a:t>
            </a:r>
            <a:endParaRPr lang="bg-BG" dirty="0"/>
          </a:p>
          <a:p>
            <a:pPr lvl="1"/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background</a:t>
            </a:r>
            <a:r>
              <a:rPr lang="en-GB" dirty="0"/>
              <a:t> </a:t>
            </a:r>
            <a:r>
              <a:rPr lang="bg-BG" dirty="0" smtClean="0"/>
              <a:t>–</a:t>
            </a:r>
            <a:r>
              <a:rPr lang="en-GB" dirty="0" smtClean="0"/>
              <a:t> </a:t>
            </a:r>
            <a:r>
              <a:rPr lang="bg-BG" dirty="0"/>
              <a:t>цвят на </a:t>
            </a:r>
            <a:r>
              <a:rPr lang="bg-BG" dirty="0" smtClean="0"/>
              <a:t>фона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oxyz</a:t>
            </a:r>
            <a:r>
              <a:rPr lang="en-GB" dirty="0" smtClean="0"/>
              <a:t> – </a:t>
            </a:r>
            <a:r>
              <a:rPr lang="bg-BG" dirty="0" smtClean="0"/>
              <a:t>образ на координатната система</a:t>
            </a:r>
            <a:endParaRPr lang="bg-BG" dirty="0"/>
          </a:p>
          <a:p>
            <a:pPr lvl="1"/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demo</a:t>
            </a:r>
            <a:r>
              <a:rPr lang="en-GB" dirty="0" smtClean="0"/>
              <a:t> – </a:t>
            </a:r>
            <a:r>
              <a:rPr lang="bg-BG" dirty="0" smtClean="0"/>
              <a:t>автоматично въртене на гледната точка</a:t>
            </a:r>
            <a:endParaRPr lang="bg-BG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51075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286025" y="1108727"/>
            <a:ext cx="4571950" cy="1645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sz="20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Браузър</a:t>
            </a:r>
            <a:endParaRPr lang="bg-BG" sz="20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" name="Chevron 2"/>
          <p:cNvSpPr/>
          <p:nvPr/>
        </p:nvSpPr>
        <p:spPr>
          <a:xfrm>
            <a:off x="2286025" y="2967990"/>
            <a:ext cx="4571950" cy="1889735"/>
          </a:xfrm>
          <a:prstGeom prst="chevron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sz="20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Системен софтуер и хардуер</a:t>
            </a:r>
            <a:endParaRPr lang="bg-BG" sz="20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Архитектура на </a:t>
            </a:r>
            <a:r>
              <a:rPr lang="en-US" dirty="0" smtClean="0"/>
              <a:t>WebGL</a:t>
            </a:r>
            <a:r>
              <a:rPr lang="bg-BG" dirty="0" smtClean="0"/>
              <a:t> приложение</a:t>
            </a:r>
            <a:endParaRPr lang="bg-BG" dirty="0"/>
          </a:p>
        </p:txBody>
      </p:sp>
      <p:sp>
        <p:nvSpPr>
          <p:cNvPr id="16" name="Chevron 15"/>
          <p:cNvSpPr/>
          <p:nvPr/>
        </p:nvSpPr>
        <p:spPr>
          <a:xfrm>
            <a:off x="3200401" y="3486140"/>
            <a:ext cx="1280160" cy="429768"/>
          </a:xfrm>
          <a:prstGeom prst="chevron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OpenGL</a:t>
            </a:r>
            <a:endParaRPr lang="bg-BG" sz="16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4663439" y="3486140"/>
            <a:ext cx="1280160" cy="429768"/>
          </a:xfrm>
          <a:prstGeom prst="chevron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Direct3D</a:t>
            </a:r>
            <a:endParaRPr lang="bg-BG" sz="16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627127" y="1629726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atin typeface="Candara" panose="020E0502030303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77463" y="1552107"/>
            <a:ext cx="1249663" cy="42528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JavaScript</a:t>
            </a:r>
            <a:endParaRPr lang="bg-BG" sz="16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5400000">
            <a:off x="4419599" y="1933108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atin typeface="Candara" panose="020E0502030303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31926" y="1552104"/>
            <a:ext cx="1280161" cy="42529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HTML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16887" y="1552106"/>
            <a:ext cx="1249649" cy="42528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GLSL</a:t>
            </a:r>
            <a:endParaRPr lang="bg-BG" sz="16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flipH="1">
            <a:off x="5212087" y="1629724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atin typeface="Candara" panose="020E05020303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36946" y="2236484"/>
            <a:ext cx="1280161" cy="4267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WebGL</a:t>
            </a:r>
            <a:endParaRPr lang="bg-BG" sz="16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 rot="5400000">
            <a:off x="4419598" y="2664614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atin typeface="Candara" panose="020E0502030303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74732" y="4221093"/>
            <a:ext cx="2194536" cy="52819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GPU</a:t>
            </a:r>
            <a:endParaRPr lang="bg-BG" sz="2000" b="1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0" name="Right Arrow 29"/>
          <p:cNvSpPr/>
          <p:nvPr/>
        </p:nvSpPr>
        <p:spPr>
          <a:xfrm rot="5400000">
            <a:off x="3688080" y="3917717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atin typeface="Candara" panose="020E0502030303020204" pitchFamily="34" charset="0"/>
            </a:endParaRPr>
          </a:p>
        </p:txBody>
      </p:sp>
      <p:sp>
        <p:nvSpPr>
          <p:cNvPr id="31" name="Right Arrow 30"/>
          <p:cNvSpPr/>
          <p:nvPr/>
        </p:nvSpPr>
        <p:spPr>
          <a:xfrm rot="5400000">
            <a:off x="5151119" y="3917717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92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Приложение на </a:t>
            </a:r>
            <a:r>
              <a:rPr lang="bg-BG" dirty="0" err="1" smtClean="0"/>
              <a:t>СУИКА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7616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Архитектура</a:t>
            </a:r>
            <a:endParaRPr lang="bg-BG" dirty="0"/>
          </a:p>
        </p:txBody>
      </p:sp>
      <p:sp>
        <p:nvSpPr>
          <p:cNvPr id="60" name="Content Placeholder 5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Библиотеката </a:t>
            </a:r>
            <a:r>
              <a:rPr lang="bg-BG" dirty="0" err="1"/>
              <a:t>СУИКА</a:t>
            </a:r>
            <a:r>
              <a:rPr lang="bg-BG" dirty="0"/>
              <a:t> поема</a:t>
            </a:r>
            <a:endParaRPr lang="en-US" dirty="0"/>
          </a:p>
          <a:p>
            <a:pPr lvl="1"/>
            <a:r>
              <a:rPr lang="bg-BG" dirty="0" smtClean="0"/>
              <a:t>Създаване на базисни 3</a:t>
            </a:r>
            <a:r>
              <a:rPr lang="en-US" dirty="0" smtClean="0"/>
              <a:t>D</a:t>
            </a:r>
            <a:r>
              <a:rPr lang="bg-BG" dirty="0" smtClean="0"/>
              <a:t> обекти</a:t>
            </a:r>
          </a:p>
          <a:p>
            <a:pPr lvl="1"/>
            <a:r>
              <a:rPr lang="bg-BG" dirty="0" smtClean="0"/>
              <a:t>Управление на техните свойства</a:t>
            </a:r>
          </a:p>
          <a:p>
            <a:pPr lvl="1"/>
            <a:r>
              <a:rPr lang="bg-BG" dirty="0" smtClean="0"/>
              <a:t>Генериране на изображения и сменяне на кадри</a:t>
            </a:r>
          </a:p>
          <a:p>
            <a:r>
              <a:rPr lang="bg-BG" dirty="0" smtClean="0"/>
              <a:t>За потребителя остава</a:t>
            </a:r>
          </a:p>
          <a:p>
            <a:pPr lvl="1"/>
            <a:r>
              <a:rPr lang="bg-BG" dirty="0" smtClean="0"/>
              <a:t>Структура и управление на страницата</a:t>
            </a:r>
          </a:p>
          <a:p>
            <a:pPr lvl="1"/>
            <a:r>
              <a:rPr lang="bg-BG" dirty="0" smtClean="0"/>
              <a:t>Интерактивност и обработване на събития</a:t>
            </a:r>
          </a:p>
          <a:p>
            <a:pPr lvl="1"/>
            <a:r>
              <a:rPr lang="bg-BG" dirty="0" smtClean="0"/>
              <a:t>Същинската логика на приложението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476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1645952" y="701772"/>
            <a:ext cx="2285975" cy="3748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sz="20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Потребител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185462" y="701771"/>
            <a:ext cx="3404025" cy="3748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sz="2000" dirty="0" err="1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СУИКА</a:t>
            </a:r>
            <a:endParaRPr lang="bg-BG" sz="20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" name="Chevron 2"/>
          <p:cNvSpPr/>
          <p:nvPr/>
        </p:nvSpPr>
        <p:spPr>
          <a:xfrm>
            <a:off x="6217902" y="2164796"/>
            <a:ext cx="1188707" cy="1097268"/>
          </a:xfrm>
          <a:prstGeom prst="chevron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0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Работа с 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WebGL</a:t>
            </a:r>
            <a:endParaRPr lang="bg-BG" sz="20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28832" y="1097980"/>
            <a:ext cx="1645901" cy="73151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sz="20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Структура на страница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828831" y="1910780"/>
            <a:ext cx="1645901" cy="73151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sz="20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Управление на страница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828831" y="2723580"/>
            <a:ext cx="1645901" cy="73151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sz="20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Интер-активност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828831" y="3536381"/>
            <a:ext cx="1645901" cy="73151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sz="20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Приложен код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68340" y="1524723"/>
            <a:ext cx="1645901" cy="731512"/>
          </a:xfrm>
          <a:prstGeom prst="rect">
            <a:avLst/>
          </a:prstGeom>
          <a:solidFill>
            <a:srgbClr val="AAB0C8">
              <a:alpha val="89804"/>
            </a:srgb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000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Създаване на </a:t>
            </a:r>
            <a:r>
              <a:rPr lang="en-US" sz="2000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3D</a:t>
            </a:r>
            <a:r>
              <a:rPr lang="bg-BG" sz="2000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 обекти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68340" y="2345969"/>
            <a:ext cx="1645901" cy="731512"/>
          </a:xfrm>
          <a:prstGeom prst="rect">
            <a:avLst/>
          </a:prstGeom>
          <a:solidFill>
            <a:srgbClr val="AAB0C8">
              <a:alpha val="89804"/>
            </a:srgb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000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Управление на </a:t>
            </a:r>
            <a:r>
              <a:rPr lang="en-US" sz="2000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3D</a:t>
            </a:r>
            <a:r>
              <a:rPr lang="bg-BG" sz="2000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 обекти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68340" y="3167216"/>
            <a:ext cx="1645901" cy="731512"/>
          </a:xfrm>
          <a:prstGeom prst="rect">
            <a:avLst/>
          </a:prstGeom>
          <a:solidFill>
            <a:srgbClr val="AAB0C8">
              <a:alpha val="89804"/>
            </a:srgb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000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andara" panose="020E0502030303020204" pitchFamily="34" charset="0"/>
              </a:rPr>
              <a:t>Управление на кадри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566173" y="1524723"/>
            <a:ext cx="182878" cy="731512"/>
          </a:xfrm>
          <a:prstGeom prst="rect">
            <a:avLst/>
          </a:prstGeom>
          <a:solidFill>
            <a:srgbClr val="AAB0C8">
              <a:alpha val="89804"/>
            </a:srgb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566173" y="2345969"/>
            <a:ext cx="182878" cy="731512"/>
          </a:xfrm>
          <a:prstGeom prst="rect">
            <a:avLst/>
          </a:prstGeom>
          <a:solidFill>
            <a:srgbClr val="AAB0C8">
              <a:alpha val="89804"/>
            </a:srgb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566173" y="3167216"/>
            <a:ext cx="182878" cy="731512"/>
          </a:xfrm>
          <a:prstGeom prst="rect">
            <a:avLst/>
          </a:prstGeom>
          <a:solidFill>
            <a:srgbClr val="AAB0C8">
              <a:alpha val="89804"/>
            </a:srgb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4" name="Straight Connector 3"/>
          <p:cNvCxnSpPr>
            <a:stCxn id="41" idx="3"/>
            <a:endCxn id="18" idx="1"/>
          </p:cNvCxnSpPr>
          <p:nvPr/>
        </p:nvCxnSpPr>
        <p:spPr>
          <a:xfrm>
            <a:off x="3749051" y="1890479"/>
            <a:ext cx="61928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2" idx="3"/>
            <a:endCxn id="19" idx="1"/>
          </p:cNvCxnSpPr>
          <p:nvPr/>
        </p:nvCxnSpPr>
        <p:spPr>
          <a:xfrm>
            <a:off x="3749051" y="2711725"/>
            <a:ext cx="61928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3"/>
            <a:endCxn id="20" idx="1"/>
          </p:cNvCxnSpPr>
          <p:nvPr/>
        </p:nvCxnSpPr>
        <p:spPr>
          <a:xfrm>
            <a:off x="3749051" y="3532972"/>
            <a:ext cx="61928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9" idx="3"/>
            <a:endCxn id="3" idx="1"/>
          </p:cNvCxnSpPr>
          <p:nvPr/>
        </p:nvCxnSpPr>
        <p:spPr>
          <a:xfrm>
            <a:off x="6014241" y="2711725"/>
            <a:ext cx="203661" cy="1705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8" idx="3"/>
            <a:endCxn id="3" idx="0"/>
          </p:cNvCxnSpPr>
          <p:nvPr/>
        </p:nvCxnSpPr>
        <p:spPr>
          <a:xfrm>
            <a:off x="6014241" y="1890479"/>
            <a:ext cx="798015" cy="274317"/>
          </a:xfrm>
          <a:prstGeom prst="bentConnector2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49"/>
          <p:cNvCxnSpPr>
            <a:stCxn id="20" idx="3"/>
            <a:endCxn id="3" idx="2"/>
          </p:cNvCxnSpPr>
          <p:nvPr/>
        </p:nvCxnSpPr>
        <p:spPr>
          <a:xfrm flipV="1">
            <a:off x="6014241" y="3262064"/>
            <a:ext cx="798015" cy="270908"/>
          </a:xfrm>
          <a:prstGeom prst="bentConnector2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39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Само за демонстрация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Минимална програма</a:t>
            </a:r>
            <a:endParaRPr lang="en-US" dirty="0" smtClean="0"/>
          </a:p>
          <a:p>
            <a:pPr lvl="1"/>
            <a:r>
              <a:rPr lang="bg-BG" dirty="0" smtClean="0"/>
              <a:t>Създава и върти син куб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5878" y="2205993"/>
            <a:ext cx="7223681" cy="2011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/>
            <a:r>
              <a:rPr lang="en-GB" dirty="0" smtClean="0"/>
              <a:t>function </a:t>
            </a:r>
            <a:r>
              <a:rPr lang="en-GB" dirty="0"/>
              <a:t>main()</a:t>
            </a:r>
          </a:p>
          <a:p>
            <a:pPr algn="l"/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</a:tabLst>
            </a:pPr>
            <a:r>
              <a:rPr lang="en-GB" dirty="0"/>
              <a:t>	new </a:t>
            </a:r>
            <a:r>
              <a:rPr lang="en-GB" dirty="0" err="1"/>
              <a:t>Suica</a:t>
            </a:r>
            <a:r>
              <a:rPr lang="en-GB" dirty="0"/>
              <a:t>();</a:t>
            </a:r>
          </a:p>
          <a:p>
            <a:pPr algn="l">
              <a:tabLst>
                <a:tab pos="341313" algn="l"/>
              </a:tabLst>
            </a:pPr>
            <a:r>
              <a:rPr lang="en-GB" dirty="0"/>
              <a:t>	cube([0,0,0],1);</a:t>
            </a:r>
          </a:p>
          <a:p>
            <a:pPr algn="l">
              <a:tabLst>
                <a:tab pos="341313" algn="l"/>
              </a:tabLst>
            </a:pPr>
            <a:r>
              <a:rPr lang="en-GB" dirty="0"/>
              <a:t>	demo(4);</a:t>
            </a:r>
          </a:p>
          <a:p>
            <a:pPr algn="l"/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967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8831</TotalTime>
  <Words>1065</Words>
  <Application>Microsoft Office PowerPoint</Application>
  <PresentationFormat>On-screen Show (16:9)</PresentationFormat>
  <Paragraphs>291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Origin</vt:lpstr>
      <vt:lpstr>Библиотека СУИКА</vt:lpstr>
      <vt:lpstr>Графика в браузър</vt:lpstr>
      <vt:lpstr>WebGL</vt:lpstr>
      <vt:lpstr>СУИКА</vt:lpstr>
      <vt:lpstr>Архитектура на WebGL приложение</vt:lpstr>
      <vt:lpstr>Приложение на СУИКА</vt:lpstr>
      <vt:lpstr>Архитектура</vt:lpstr>
      <vt:lpstr>PowerPoint Presentation</vt:lpstr>
      <vt:lpstr>Само за демонстрация</vt:lpstr>
      <vt:lpstr>PowerPoint Presentation</vt:lpstr>
      <vt:lpstr>Код на СУИКА приложение</vt:lpstr>
      <vt:lpstr>PowerPoint Presentation</vt:lpstr>
      <vt:lpstr>PowerPoint Presentation</vt:lpstr>
      <vt:lpstr>Инициализация</vt:lpstr>
      <vt:lpstr>Скриптове</vt:lpstr>
      <vt:lpstr>PowerPoint Presentation</vt:lpstr>
      <vt:lpstr>PowerPoint Presentation</vt:lpstr>
      <vt:lpstr>PowerPoint Presentation</vt:lpstr>
      <vt:lpstr>PowerPoint Presentation</vt:lpstr>
      <vt:lpstr>Графичен прозорец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Цветове</vt:lpstr>
      <vt:lpstr>Цветове</vt:lpstr>
      <vt:lpstr>Неутрални цветове</vt:lpstr>
      <vt:lpstr>PowerPoint Presentation</vt:lpstr>
      <vt:lpstr>Цветова аритметика</vt:lpstr>
      <vt:lpstr>PowerPoint Presentation</vt:lpstr>
      <vt:lpstr>Помощни команди</vt:lpstr>
      <vt:lpstr>Координатна система</vt:lpstr>
      <vt:lpstr>PowerPoint Presentation</vt:lpstr>
      <vt:lpstr>PowerPoint Presentation</vt:lpstr>
      <vt:lpstr>Оглеждане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Проекти</vt:lpstr>
      <vt:lpstr>Обобщение</vt:lpstr>
      <vt:lpstr>Онлайн графика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SUICA-08</dc:title>
  <dc:creator>Pavel Boytchev</dc:creator>
  <cp:lastModifiedBy>Pavel Boytchev</cp:lastModifiedBy>
  <cp:revision>341</cp:revision>
  <dcterms:created xsi:type="dcterms:W3CDTF">2015-02-10T15:00:35Z</dcterms:created>
  <dcterms:modified xsi:type="dcterms:W3CDTF">2015-09-14T08:32:03Z</dcterms:modified>
</cp:coreProperties>
</file>