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8" r:id="rId16"/>
    <p:sldId id="486" r:id="rId17"/>
    <p:sldId id="487" r:id="rId18"/>
    <p:sldId id="489" r:id="rId19"/>
    <p:sldId id="490" r:id="rId20"/>
    <p:sldId id="491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7" r:id="rId45"/>
    <p:sldId id="518" r:id="rId46"/>
    <p:sldId id="516" r:id="rId47"/>
    <p:sldId id="318" r:id="rId48"/>
    <p:sldId id="355" r:id="rId49"/>
    <p:sldId id="430" r:id="rId50"/>
    <p:sldId id="492" r:id="rId51"/>
    <p:sldId id="519" r:id="rId52"/>
    <p:sldId id="261" r:id="rId53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3E5ED"/>
    <a:srgbClr val="0070C0"/>
    <a:srgbClr val="00B050"/>
    <a:srgbClr val="000000"/>
    <a:srgbClr val="AAB0C8"/>
    <a:srgbClr val="FFFFFF"/>
    <a:srgbClr val="537AF7"/>
    <a:srgbClr val="6666FF"/>
    <a:srgbClr val="D8D8D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7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24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0903%20Perpendiculars/Example-0903%20Perpendiculars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0904%20Eight%20points/Example-0904%20Eight%20points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0905%20Point%20size/Example-0905%20Point%20size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0906%20Point%20color/Example-0906%20Point%20color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0907%20Random%20points%20on%20line/Example-0907%20Random%20points%20on%20line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0908%20Random%20points%20on%20circle/Example-0908%20Random%20points%20on%20circle.html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0909%20Points%20on%20circle/Example-0909%20Points%20on%20circle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0910%20Random%20points%20on%20sphere/Example-0910%20Random%20points%20on%20sphere.html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-0911%20Colorful%20points/Example-0911%20Colorful%20points.html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-0912%20Radial%20lines/Example-0912%20Radial%20lines.html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-0913%20Tunnel%20rays/Example-0913%20Tunnel%20rays.html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Example-0914%20Tangent%20segments/Example-0914%20Tangent%20segments.html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0901%20Vector%20addition/Example-0901%20Vector%20addition.html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0902%20Vector%20length/Example-0902%20Vector%20length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Точки и линии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bg-BG" noProof="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4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Точка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Точка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Точка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точка</a:t>
            </a:r>
          </a:p>
          <a:p>
            <a:r>
              <a:rPr lang="bg-BG" noProof="0" dirty="0" smtClean="0"/>
              <a:t>Създаване на точка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координати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координати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Координатите са вектор (масив от три числа)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116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Да се създадат 8 точки във върховете на куб</a:t>
            </a:r>
          </a:p>
          <a:p>
            <a:pPr lvl="1"/>
            <a:r>
              <a:rPr lang="bg-BG" noProof="0" dirty="0" smtClean="0"/>
              <a:t>При страна 20, върховете са с координати </a:t>
            </a:r>
            <a:r>
              <a:rPr lang="bg-BG" noProof="0" dirty="0" smtClean="0">
                <a:sym typeface="Symbol"/>
              </a:rPr>
              <a:t></a:t>
            </a:r>
            <a:r>
              <a:rPr lang="bg-BG" noProof="0" dirty="0" smtClean="0"/>
              <a:t>10</a:t>
            </a:r>
          </a:p>
          <a:p>
            <a:pPr lvl="1"/>
            <a:r>
              <a:rPr lang="bg-BG" noProof="0" dirty="0" smtClean="0"/>
              <a:t>Осемте комбинации генерират осемте върха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2205995"/>
            <a:ext cx="7223681" cy="2743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[+10,+10,+10]</a:t>
            </a:r>
            <a:r>
              <a:rPr lang="fr-FR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([+10,+10,-10]);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([+10,-10,+10]);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([+10,-10,-10]);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([-10,+10,+10]);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([-10,+10,-10]);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([-10,-10,+10]);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([-10,-10,-10]);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1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Свойства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Център на точка</a:t>
            </a:r>
          </a:p>
          <a:p>
            <a:pPr lvl="1"/>
            <a:r>
              <a:rPr lang="bg-BG" noProof="0" dirty="0" smtClean="0"/>
              <a:t>Задава се при конструирането на точка</a:t>
            </a:r>
          </a:p>
          <a:p>
            <a:pPr lvl="1"/>
            <a:r>
              <a:rPr lang="bg-BG" noProof="0" dirty="0" smtClean="0"/>
              <a:t>Записва се в променливата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endParaRPr 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noProof="0" dirty="0" smtClean="0"/>
              <a:t>Размер на точка</a:t>
            </a:r>
          </a:p>
          <a:p>
            <a:pPr lvl="1"/>
            <a:r>
              <a:rPr lang="bg-BG" altLang="bg-BG" noProof="0" dirty="0" smtClean="0"/>
              <a:t>Определя само видимия размер</a:t>
            </a:r>
          </a:p>
          <a:p>
            <a:pPr lvl="1"/>
            <a:r>
              <a:rPr lang="bg-BG" altLang="bg-BG" noProof="0" dirty="0" smtClean="0"/>
              <a:t>Не зависи от разстоянието</a:t>
            </a:r>
          </a:p>
          <a:p>
            <a:pPr lvl="1"/>
            <a:r>
              <a:rPr lang="bg-BG" altLang="bg-BG" noProof="0" dirty="0" smtClean="0"/>
              <a:t>По подразбиране е 3</a:t>
            </a:r>
          </a:p>
          <a:p>
            <a:pPr lvl="1"/>
            <a:r>
              <a:rPr lang="bg-BG" altLang="bg-BG" noProof="0" dirty="0" smtClean="0"/>
              <a:t>Записва се в променлива </a:t>
            </a:r>
            <a:r>
              <a:rPr lang="bg-BG" alt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pointSize</a:t>
            </a:r>
            <a:endParaRPr lang="bg-BG" alt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9205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Точки от върховете на куб да се направят големи</a:t>
            </a:r>
          </a:p>
          <a:p>
            <a:pPr lvl="1"/>
            <a:r>
              <a:rPr lang="bg-BG" noProof="0" dirty="0" smtClean="0"/>
              <a:t>Последователно запомняме точките в променлива</a:t>
            </a:r>
          </a:p>
          <a:p>
            <a:pPr lvl="1"/>
            <a:r>
              <a:rPr lang="bg-BG" noProof="0" dirty="0" smtClean="0"/>
              <a:t>Чрез нея дефинираме свойството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2023116"/>
            <a:ext cx="7223681" cy="1737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a </a:t>
            </a:r>
            <a:r>
              <a:rPr lang="en-US" dirty="0"/>
              <a:t>= point([+10,+10,+10]);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a.pointSize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20;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a </a:t>
            </a:r>
            <a:r>
              <a:rPr lang="en-US" dirty="0"/>
              <a:t>= point([+10,+10,-10]);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a.pointSize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20;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6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6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Цвят на точка</a:t>
            </a:r>
          </a:p>
          <a:p>
            <a:pPr lvl="1"/>
            <a:r>
              <a:rPr lang="bg-BG" altLang="bg-BG" noProof="0" dirty="0" smtClean="0"/>
              <a:t>Определя цвета на точката</a:t>
            </a:r>
          </a:p>
          <a:p>
            <a:pPr lvl="1"/>
            <a:r>
              <a:rPr lang="bg-BG" altLang="bg-BG" noProof="0" dirty="0" smtClean="0"/>
              <a:t>Масив от три числа от 0 до 1</a:t>
            </a:r>
          </a:p>
          <a:p>
            <a:pPr lvl="1"/>
            <a:r>
              <a:rPr lang="bg-BG" altLang="bg-BG" noProof="0" dirty="0" smtClean="0"/>
              <a:t>По подразбиране е червен</a:t>
            </a:r>
          </a:p>
          <a:p>
            <a:pPr lvl="1"/>
            <a:r>
              <a:rPr lang="bg-BG" altLang="bg-BG" noProof="0" dirty="0" smtClean="0"/>
              <a:t>Записва се в променлива </a:t>
            </a:r>
            <a:r>
              <a:rPr lang="bg-BG" alt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endParaRPr lang="bg-BG" alt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Точките да са големи и цветни</a:t>
            </a:r>
            <a:endParaRPr lang="bg-BG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3303263"/>
            <a:ext cx="7223681" cy="1188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a </a:t>
            </a:r>
            <a:r>
              <a:rPr lang="en-US" dirty="0"/>
              <a:t>= point([+10,+10,+10]);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a.pointSize</a:t>
            </a:r>
            <a:r>
              <a:rPr lang="en-US" dirty="0" smtClean="0"/>
              <a:t> </a:t>
            </a:r>
            <a:r>
              <a:rPr lang="en-US" dirty="0"/>
              <a:t>= 20;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a.color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[0.5,0.5,0.5];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0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Общи свойства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404718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Видимост на точка</a:t>
            </a:r>
          </a:p>
          <a:p>
            <a:pPr lvl="1"/>
            <a:r>
              <a:rPr lang="bg-BG" altLang="bg-BG" noProof="0" dirty="0" smtClean="0"/>
              <a:t>Определя дали точката да се рисува</a:t>
            </a:r>
          </a:p>
          <a:p>
            <a:pPr lvl="1"/>
            <a:r>
              <a:rPr lang="bg-BG" altLang="bg-BG" noProof="0" dirty="0" smtClean="0"/>
              <a:t>По подразбиране е </a:t>
            </a:r>
            <a:r>
              <a:rPr lang="bg-BG" alt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true</a:t>
            </a:r>
            <a:endParaRPr lang="bg-BG" alt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altLang="bg-BG" noProof="0" dirty="0" smtClean="0"/>
              <a:t>Записва се в променлива </a:t>
            </a:r>
            <a:r>
              <a:rPr lang="bg-BG" alt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visible</a:t>
            </a:r>
            <a:endParaRPr lang="bg-BG" alt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14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Примери с точки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8160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Пример №1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Случайни точки по линия</a:t>
            </a:r>
          </a:p>
          <a:p>
            <a:pPr lvl="1"/>
            <a:r>
              <a:rPr lang="bg-BG" altLang="bg-BG" noProof="0" dirty="0" smtClean="0"/>
              <a:t>Две точки в пространството</a:t>
            </a:r>
          </a:p>
          <a:p>
            <a:pPr lvl="1"/>
            <a:r>
              <a:rPr lang="bg-BG" altLang="bg-BG" noProof="0" dirty="0" smtClean="0"/>
              <a:t>Да нарисуваме n случайни точки между тях</a:t>
            </a:r>
          </a:p>
          <a:p>
            <a:r>
              <a:rPr lang="bg-BG" altLang="bg-BG" noProof="0" dirty="0" smtClean="0"/>
              <a:t>Идея за решение</a:t>
            </a:r>
          </a:p>
          <a:p>
            <a:pPr lvl="1"/>
            <a:r>
              <a:rPr lang="bg-BG" altLang="bg-BG" noProof="0" dirty="0" smtClean="0"/>
              <a:t>Линейна комбинация от двете точки</a:t>
            </a:r>
          </a:p>
          <a:p>
            <a:pPr lvl="1"/>
            <a:r>
              <a:rPr lang="bg-BG" noProof="0" dirty="0" smtClean="0"/>
              <a:t>Коефициентът на комбинация е между 0 и 1</a:t>
            </a:r>
          </a:p>
          <a:p>
            <a:pPr lvl="1"/>
            <a:r>
              <a:rPr lang="bg-BG" noProof="0" dirty="0" smtClean="0"/>
              <a:t>Коефициентът е случайно избран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0293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Решение</a:t>
            </a:r>
          </a:p>
          <a:p>
            <a:pPr lvl="1"/>
            <a:r>
              <a:rPr lang="bg-BG" noProof="0" dirty="0" smtClean="0"/>
              <a:t>Достъп до координатите на точките чрез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noProof="0" dirty="0" smtClean="0"/>
              <a:t>Случайно число чрез функцията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random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i="1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от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до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8" y="1657360"/>
            <a:ext cx="7223681" cy="3291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 = random(0,1)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a.center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[0]*(1-k)+k*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b.center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[0]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y = </a:t>
            </a:r>
            <a:r>
              <a:rPr lang="en-US" dirty="0" err="1"/>
              <a:t>a.center</a:t>
            </a:r>
            <a:r>
              <a:rPr lang="en-US" dirty="0"/>
              <a:t>[1]*(1-k)+k*</a:t>
            </a:r>
            <a:r>
              <a:rPr lang="en-US" dirty="0" err="1"/>
              <a:t>b.center</a:t>
            </a:r>
            <a:r>
              <a:rPr lang="en-US" dirty="0"/>
              <a:t>[1];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z = </a:t>
            </a:r>
            <a:r>
              <a:rPr lang="en-US" dirty="0" err="1"/>
              <a:t>a.center</a:t>
            </a:r>
            <a:r>
              <a:rPr lang="en-US" dirty="0"/>
              <a:t>[2]*(1-k)+k*</a:t>
            </a:r>
            <a:r>
              <a:rPr lang="en-US" dirty="0" err="1"/>
              <a:t>b.center</a:t>
            </a:r>
            <a:r>
              <a:rPr lang="en-US" dirty="0"/>
              <a:t>[2];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point([</a:t>
            </a:r>
            <a:r>
              <a:rPr lang="en-US" dirty="0" err="1"/>
              <a:t>x,y,z</a:t>
            </a:r>
            <a:r>
              <a:rPr lang="en-US" dirty="0"/>
              <a:t>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41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Пример №2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Случайни точки по окръжност</a:t>
            </a:r>
          </a:p>
          <a:p>
            <a:pPr lvl="1"/>
            <a:r>
              <a:rPr lang="bg-BG" altLang="bg-BG" noProof="0" dirty="0" smtClean="0"/>
              <a:t>Невидима окръжност с фиксиран радиус</a:t>
            </a:r>
          </a:p>
          <a:p>
            <a:pPr lvl="1"/>
            <a:r>
              <a:rPr lang="bg-BG" altLang="bg-BG" noProof="0" dirty="0" smtClean="0"/>
              <a:t>Да нарисуваме n случайни точки по окръжността</a:t>
            </a:r>
          </a:p>
          <a:p>
            <a:r>
              <a:rPr lang="bg-BG" altLang="bg-BG" noProof="0" dirty="0" smtClean="0"/>
              <a:t>Идея за решение</a:t>
            </a:r>
          </a:p>
          <a:p>
            <a:pPr lvl="1"/>
            <a:r>
              <a:rPr lang="bg-BG" altLang="bg-BG" noProof="0" dirty="0" smtClean="0"/>
              <a:t>За удобство центърът на окръжността е </a:t>
            </a:r>
            <a:r>
              <a:rPr lang="en-US" altLang="bg-BG" noProof="0" dirty="0" smtClean="0"/>
              <a:t>(0,0,0)</a:t>
            </a:r>
          </a:p>
          <a:p>
            <a:pPr lvl="1"/>
            <a:r>
              <a:rPr lang="bg-BG" dirty="0" smtClean="0"/>
              <a:t>В полярни координати точките имат еднакъв радиус и случаен ъгъл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42890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Решение</a:t>
            </a:r>
          </a:p>
          <a:p>
            <a:pPr lvl="1"/>
            <a:r>
              <a:rPr lang="bg-BG" noProof="0" dirty="0" smtClean="0"/>
              <a:t>Ще използваме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radians(</a:t>
            </a:r>
            <a:r>
              <a:rPr lang="bg-BG" i="1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ъгъл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/>
              <a:t>за получаване на </a:t>
            </a:r>
            <a:r>
              <a:rPr lang="bg-BG" noProof="0" dirty="0" err="1" smtClean="0"/>
              <a:t>радиани</a:t>
            </a:r>
            <a:endParaRPr lang="bg-BG" noProof="0" dirty="0" smtClean="0"/>
          </a:p>
          <a:p>
            <a:pPr lvl="1"/>
            <a:r>
              <a:rPr lang="bg-BG" noProof="0" dirty="0" smtClean="0"/>
              <a:t>От полярни координати ще получим декартови</a:t>
            </a:r>
            <a:endParaRPr lang="bg-BG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657360"/>
            <a:ext cx="7223681" cy="292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alpha = random(0,radians(360));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err="1"/>
              <a:t>var</a:t>
            </a:r>
            <a:r>
              <a:rPr lang="en-GB" dirty="0"/>
              <a:t> x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(alpha)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err="1"/>
              <a:t>var</a:t>
            </a:r>
            <a:r>
              <a:rPr lang="en-GB" dirty="0"/>
              <a:t> y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(alpha)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point([x,y,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r>
              <a:rPr lang="en-GB" dirty="0"/>
              <a:t>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6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1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Вариант</a:t>
            </a:r>
          </a:p>
          <a:p>
            <a:pPr lvl="1"/>
            <a:r>
              <a:rPr lang="bg-BG" noProof="0" dirty="0" smtClean="0"/>
              <a:t>Равномерно разположени </a:t>
            </a:r>
            <a:r>
              <a:rPr lang="en-US" noProof="0" dirty="0" smtClean="0"/>
              <a:t>n </a:t>
            </a:r>
            <a:r>
              <a:rPr lang="bg-BG" noProof="0" dirty="0" smtClean="0"/>
              <a:t>точки</a:t>
            </a:r>
          </a:p>
          <a:p>
            <a:pPr lvl="1"/>
            <a:r>
              <a:rPr lang="bg-BG" noProof="0" dirty="0" smtClean="0"/>
              <a:t>Точка</a:t>
            </a:r>
            <a:r>
              <a:rPr lang="en-US" noProof="0" dirty="0" smtClean="0"/>
              <a:t> </a:t>
            </a:r>
            <a:r>
              <a:rPr lang="bg-BG" dirty="0"/>
              <a:t>№</a:t>
            </a:r>
            <a:r>
              <a:rPr lang="en-US" noProof="0" dirty="0" err="1" smtClean="0"/>
              <a:t>i</a:t>
            </a:r>
            <a:r>
              <a:rPr lang="en-US" noProof="0" dirty="0" smtClean="0"/>
              <a:t> </a:t>
            </a:r>
            <a:r>
              <a:rPr lang="bg-BG" noProof="0" dirty="0" smtClean="0"/>
              <a:t>е на ъгъл </a:t>
            </a:r>
            <a:r>
              <a:rPr lang="en-US" noProof="0" dirty="0" smtClean="0"/>
              <a:t>360.i/n</a:t>
            </a:r>
            <a:endParaRPr lang="bg-BG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657360"/>
            <a:ext cx="7223681" cy="292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alpha = radians(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360*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/n</a:t>
            </a:r>
            <a:r>
              <a:rPr lang="en-GB" dirty="0" smtClean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err="1"/>
              <a:t>var</a:t>
            </a:r>
            <a:r>
              <a:rPr lang="en-GB" dirty="0"/>
              <a:t> x = r*</a:t>
            </a:r>
            <a:r>
              <a:rPr lang="en-GB" dirty="0" err="1"/>
              <a:t>Math.cos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y = r*</a:t>
            </a:r>
            <a:r>
              <a:rPr lang="en-GB" dirty="0" err="1"/>
              <a:t>Math.sin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point([x,y,0]);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6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5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Координати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Координати в </a:t>
            </a:r>
            <a:r>
              <a:rPr lang="bg-BG" noProof="0" dirty="0" err="1" smtClean="0"/>
              <a:t>СУИКА</a:t>
            </a:r>
            <a:endParaRPr lang="bg-BG" noProof="0" dirty="0" smtClean="0"/>
          </a:p>
          <a:p>
            <a:pPr lvl="1"/>
            <a:r>
              <a:rPr lang="bg-BG" noProof="0" dirty="0" smtClean="0"/>
              <a:t>Фиксирана декартова координатна система</a:t>
            </a:r>
          </a:p>
          <a:p>
            <a:pPr lvl="1"/>
            <a:r>
              <a:rPr lang="bg-BG" noProof="0" dirty="0" smtClean="0"/>
              <a:t>Координати се представят чрез масив от числа</a:t>
            </a:r>
          </a:p>
          <a:p>
            <a:pPr lvl="1"/>
            <a:r>
              <a:rPr lang="bg-BG" noProof="0" dirty="0" smtClean="0"/>
              <a:t>Редът на координатите е фиксиран: [x, y, z]</a:t>
            </a:r>
          </a:p>
          <a:p>
            <a:r>
              <a:rPr lang="bg-BG" noProof="0" dirty="0" smtClean="0"/>
              <a:t>Употреба</a:t>
            </a:r>
          </a:p>
          <a:p>
            <a:pPr lvl="1"/>
            <a:r>
              <a:rPr lang="bg-BG" noProof="0" dirty="0" smtClean="0"/>
              <a:t>Координати на точки</a:t>
            </a:r>
          </a:p>
          <a:p>
            <a:pPr lvl="1"/>
            <a:r>
              <a:rPr lang="bg-BG" noProof="0" dirty="0" smtClean="0"/>
              <a:t>Координати на обекти</a:t>
            </a:r>
          </a:p>
          <a:p>
            <a:pPr lvl="1"/>
            <a:r>
              <a:rPr lang="bg-BG" noProof="0" dirty="0" smtClean="0"/>
              <a:t>Вектори</a:t>
            </a:r>
          </a:p>
        </p:txBody>
      </p:sp>
    </p:spTree>
    <p:extLst>
      <p:ext uri="{BB962C8B-B14F-4D97-AF65-F5344CB8AC3E}">
        <p14:creationId xmlns:p14="http://schemas.microsoft.com/office/powerpoint/2010/main" val="1130529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Пример №</a:t>
            </a:r>
            <a:r>
              <a:rPr lang="en-US" noProof="0" dirty="0" smtClean="0"/>
              <a:t>3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Случайни точки по </a:t>
            </a:r>
            <a:r>
              <a:rPr lang="bg-BG" dirty="0" smtClean="0"/>
              <a:t>сфера</a:t>
            </a:r>
            <a:endParaRPr lang="bg-BG" noProof="0" dirty="0" smtClean="0"/>
          </a:p>
          <a:p>
            <a:pPr lvl="1"/>
            <a:r>
              <a:rPr lang="bg-BG" altLang="bg-BG" noProof="0" dirty="0" smtClean="0"/>
              <a:t>Използваме аналогично решение като при окръжност</a:t>
            </a:r>
          </a:p>
          <a:p>
            <a:pPr lvl="1"/>
            <a:r>
              <a:rPr lang="bg-BG" dirty="0" smtClean="0"/>
              <a:t>Преобразуваме сферични координати в декартови</a:t>
            </a:r>
            <a:endParaRPr lang="bg-BG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480312"/>
            <a:ext cx="7223681" cy="2468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alpha = radians(random(0,360))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beta = radians(random(-90,90))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x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(alpha)*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(beta)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y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(alpha)*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(beta)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z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(beta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 smtClean="0"/>
              <a:t>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point([</a:t>
            </a:r>
            <a:r>
              <a:rPr lang="en-GB" dirty="0" err="1"/>
              <a:t>x,y,z</a:t>
            </a:r>
            <a:r>
              <a:rPr lang="en-GB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8561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5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Вариант</a:t>
            </a:r>
          </a:p>
          <a:p>
            <a:pPr lvl="1"/>
            <a:r>
              <a:rPr lang="bg-BG" dirty="0" smtClean="0"/>
              <a:t>Големи цветни точки</a:t>
            </a:r>
          </a:p>
          <a:p>
            <a:pPr lvl="1"/>
            <a:r>
              <a:rPr lang="bg-BG" noProof="0" dirty="0" smtClean="0"/>
              <a:t>Случаен избор на цвят с </a:t>
            </a:r>
            <a:r>
              <a:rPr lang="en-US" noProof="0" dirty="0" smtClean="0"/>
              <a:t>random</a:t>
            </a:r>
            <a:endParaRPr lang="bg-BG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657360"/>
            <a:ext cx="7223681" cy="1188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point([</a:t>
            </a:r>
            <a:r>
              <a:rPr lang="en-US" dirty="0" err="1"/>
              <a:t>x,y,z</a:t>
            </a:r>
            <a:r>
              <a:rPr lang="en-US" dirty="0"/>
              <a:t>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a.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[random(0,1),random(0,1),random(0,1)]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a.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pointSize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7</a:t>
            </a:r>
            <a:r>
              <a:rPr lang="en-US" dirty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5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Линия, лъч, отсечка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8758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828830" y="4400531"/>
            <a:ext cx="5486340" cy="1"/>
          </a:xfrm>
          <a:prstGeom prst="straightConnector1">
            <a:avLst/>
          </a:prstGeom>
          <a:ln w="38100" cap="sq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Линия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Линия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линии през две точки</a:t>
            </a:r>
          </a:p>
          <a:p>
            <a:r>
              <a:rPr lang="bg-BG" noProof="0" dirty="0" smtClean="0"/>
              <a:t>Създаване на линия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Line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точка, </a:t>
            </a:r>
            <a:r>
              <a:rPr lang="bg-BG" i="1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line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точка, </a:t>
            </a:r>
            <a:r>
              <a:rPr lang="bg-BG" i="1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</p:txBody>
      </p:sp>
      <p:sp>
        <p:nvSpPr>
          <p:cNvPr id="4" name="Oval 3"/>
          <p:cNvSpPr/>
          <p:nvPr/>
        </p:nvSpPr>
        <p:spPr>
          <a:xfrm>
            <a:off x="3566171" y="430909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5394951" y="430909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Chevron 8"/>
          <p:cNvSpPr/>
          <p:nvPr/>
        </p:nvSpPr>
        <p:spPr>
          <a:xfrm>
            <a:off x="2743220" y="4497951"/>
            <a:ext cx="18287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Първа точка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572000" y="4508308"/>
            <a:ext cx="18287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Втора точка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3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Да се създадат радиално </a:t>
            </a:r>
            <a:r>
              <a:rPr lang="bg-BG" dirty="0" smtClean="0"/>
              <a:t>и равномерно </a:t>
            </a:r>
            <a:r>
              <a:rPr lang="bg-BG" noProof="0" dirty="0" smtClean="0"/>
              <a:t>разположени линии</a:t>
            </a:r>
            <a:endParaRPr lang="bg-BG" dirty="0"/>
          </a:p>
          <a:p>
            <a:pPr lvl="1"/>
            <a:r>
              <a:rPr lang="bg-BG" dirty="0" smtClean="0"/>
              <a:t>Едната точка на всички линии е фиксирана, а другата е от окръжност около първата</a:t>
            </a:r>
            <a:endParaRPr lang="bg-BG" noProof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05878" y="2023116"/>
            <a:ext cx="7223681" cy="292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alpha = radians(180*</a:t>
            </a:r>
            <a:r>
              <a:rPr lang="en-GB" dirty="0" err="1"/>
              <a:t>i</a:t>
            </a:r>
            <a:r>
              <a:rPr lang="en-GB" dirty="0"/>
              <a:t>/n);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x = </a:t>
            </a:r>
            <a:r>
              <a:rPr lang="en-GB" dirty="0" err="1"/>
              <a:t>Math.cos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z = </a:t>
            </a:r>
            <a:r>
              <a:rPr lang="en-GB" dirty="0" err="1"/>
              <a:t>Math.sin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line([0,0,0],[x,0,z]);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7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5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Свойства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Свойства на линия</a:t>
            </a:r>
          </a:p>
          <a:p>
            <a:pPr lvl="1"/>
            <a:r>
              <a:rPr lang="bg-BG" dirty="0" smtClean="0"/>
              <a:t>Координатите на точките, през които минава линия, се записват в свойствата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from</a:t>
            </a:r>
          </a:p>
          <a:p>
            <a:pPr lvl="1"/>
            <a:r>
              <a:rPr lang="bg-BG" dirty="0" smtClean="0"/>
              <a:t>Цветът е в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bg-BG" dirty="0" smtClean="0"/>
              <a:t>, зелен по подразбиране</a:t>
            </a:r>
          </a:p>
          <a:p>
            <a:pPr lvl="1"/>
            <a:r>
              <a:rPr lang="bg-BG" dirty="0"/>
              <a:t>В</a:t>
            </a:r>
            <a:r>
              <a:rPr lang="bg-BG" dirty="0" smtClean="0"/>
              <a:t>идимостта е във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visible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3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3657610" y="4400530"/>
            <a:ext cx="3657560" cy="2"/>
          </a:xfrm>
          <a:prstGeom prst="straightConnector1">
            <a:avLst/>
          </a:prstGeom>
          <a:ln w="38100" cap="sq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Лъч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Лъч</a:t>
            </a:r>
          </a:p>
          <a:p>
            <a:pPr lvl="1"/>
            <a:r>
              <a:rPr lang="bg-BG" noProof="0" dirty="0" smtClean="0"/>
              <a:t>Използва се за рисуване на лъчи от точка през друга точка</a:t>
            </a:r>
          </a:p>
          <a:p>
            <a:pPr lvl="1"/>
            <a:r>
              <a:rPr lang="bg-BG" dirty="0" smtClean="0"/>
              <a:t>Същите свойства като при линията</a:t>
            </a:r>
            <a:endParaRPr lang="bg-BG" noProof="0" dirty="0" smtClean="0"/>
          </a:p>
          <a:p>
            <a:r>
              <a:rPr lang="bg-BG" noProof="0" dirty="0" smtClean="0"/>
              <a:t>Създаване на лъч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Ray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точка, </a:t>
            </a:r>
            <a:r>
              <a:rPr lang="bg-BG" i="1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ray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точка, </a:t>
            </a:r>
            <a:r>
              <a:rPr lang="bg-BG" i="1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</p:txBody>
      </p:sp>
      <p:sp>
        <p:nvSpPr>
          <p:cNvPr id="4" name="Oval 3"/>
          <p:cNvSpPr/>
          <p:nvPr/>
        </p:nvSpPr>
        <p:spPr>
          <a:xfrm>
            <a:off x="3566171" y="430909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5394951" y="430909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Chevron 8"/>
          <p:cNvSpPr/>
          <p:nvPr/>
        </p:nvSpPr>
        <p:spPr>
          <a:xfrm>
            <a:off x="2743220" y="4497951"/>
            <a:ext cx="18287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Първа точка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572000" y="4508308"/>
            <a:ext cx="18287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Втора точка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3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Примери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Събиране на вектори</a:t>
            </a:r>
          </a:p>
          <a:p>
            <a:pPr lvl="1"/>
            <a:r>
              <a:rPr lang="bg-BG" noProof="0" dirty="0" err="1" smtClean="0"/>
              <a:t>Покомпонентно</a:t>
            </a:r>
            <a:r>
              <a:rPr lang="bg-BG" noProof="0" dirty="0" smtClean="0"/>
              <a:t> събиране</a:t>
            </a:r>
            <a:endParaRPr lang="bg-BG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205993"/>
            <a:ext cx="7223681" cy="2377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/>
              <a:t>vAdd</a:t>
            </a:r>
            <a:r>
              <a:rPr lang="es-ES" dirty="0"/>
              <a:t>(</a:t>
            </a:r>
            <a:r>
              <a:rPr lang="es-ES" dirty="0" err="1"/>
              <a:t>a,b</a:t>
            </a:r>
            <a:r>
              <a:rPr lang="es-ES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smtClean="0"/>
              <a:t>{</a:t>
            </a:r>
            <a:endParaRPr lang="es-E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/>
              <a:t>	</a:t>
            </a:r>
            <a:r>
              <a:rPr lang="es-ES" dirty="0" err="1"/>
              <a:t>var</a:t>
            </a:r>
            <a:r>
              <a:rPr lang="es-ES" dirty="0"/>
              <a:t> x = 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a[0]+b[0]</a:t>
            </a:r>
            <a:r>
              <a:rPr lang="es-E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/>
              <a:t>	</a:t>
            </a:r>
            <a:r>
              <a:rPr lang="es-ES" dirty="0" err="1"/>
              <a:t>var</a:t>
            </a:r>
            <a:r>
              <a:rPr lang="es-ES" dirty="0"/>
              <a:t> y = 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a[1]+b[1]</a:t>
            </a:r>
            <a:r>
              <a:rPr lang="es-E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/>
              <a:t>	</a:t>
            </a:r>
            <a:r>
              <a:rPr lang="es-ES" dirty="0" err="1"/>
              <a:t>var</a:t>
            </a:r>
            <a:r>
              <a:rPr lang="es-ES" dirty="0"/>
              <a:t> z = 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a[2]+b[2]</a:t>
            </a:r>
            <a:r>
              <a:rPr lang="es-E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x,y,z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s-E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Да се създаде</a:t>
            </a:r>
            <a:r>
              <a:rPr lang="bg-BG" dirty="0" smtClean="0"/>
              <a:t> тунел от успоредни лъчи</a:t>
            </a:r>
            <a:endParaRPr lang="bg-BG" dirty="0"/>
          </a:p>
          <a:p>
            <a:pPr lvl="1"/>
            <a:r>
              <a:rPr lang="bg-BG" dirty="0" smtClean="0"/>
              <a:t>Началната точка на всеки лъч е от окръжност, а втората е отместена от нея на 1</a:t>
            </a:r>
            <a:endParaRPr lang="bg-BG" noProof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05878" y="2023116"/>
            <a:ext cx="7223681" cy="292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alpha = radians(360*</a:t>
            </a:r>
            <a:r>
              <a:rPr lang="en-GB" dirty="0" err="1"/>
              <a:t>i</a:t>
            </a:r>
            <a:r>
              <a:rPr lang="en-GB" dirty="0"/>
              <a:t>/n);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x = 15*</a:t>
            </a:r>
            <a:r>
              <a:rPr lang="en-GB" dirty="0" err="1"/>
              <a:t>Math.cos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z = 15*</a:t>
            </a:r>
            <a:r>
              <a:rPr lang="en-GB" dirty="0" err="1"/>
              <a:t>Math.sin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ray([x,0,z],[x,1,z]);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6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3657610" y="4400530"/>
            <a:ext cx="1828780" cy="0"/>
          </a:xfrm>
          <a:prstGeom prst="straightConnector1">
            <a:avLst/>
          </a:prstGeom>
          <a:ln w="381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Отсечка</a:t>
            </a:r>
            <a:r>
              <a:rPr lang="bg-BG" noProof="0" dirty="0" smtClean="0"/>
              <a:t>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Отсечка</a:t>
            </a:r>
          </a:p>
          <a:p>
            <a:pPr lvl="1"/>
            <a:r>
              <a:rPr lang="bg-BG" noProof="0" dirty="0" smtClean="0"/>
              <a:t>Използва се за рисуване на отсечки между две точки</a:t>
            </a:r>
          </a:p>
          <a:p>
            <a:pPr lvl="1"/>
            <a:r>
              <a:rPr lang="bg-BG" dirty="0" smtClean="0"/>
              <a:t>Същите свойства като при линията</a:t>
            </a:r>
            <a:endParaRPr lang="bg-BG" noProof="0" dirty="0" smtClean="0"/>
          </a:p>
          <a:p>
            <a:r>
              <a:rPr lang="bg-BG" noProof="0" dirty="0" smtClean="0"/>
              <a:t>Създаване на отсечка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точка, </a:t>
            </a:r>
            <a:r>
              <a:rPr lang="bg-BG" i="1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точка, </a:t>
            </a:r>
            <a:r>
              <a:rPr lang="bg-BG" i="1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</p:txBody>
      </p:sp>
      <p:sp>
        <p:nvSpPr>
          <p:cNvPr id="4" name="Oval 3"/>
          <p:cNvSpPr/>
          <p:nvPr/>
        </p:nvSpPr>
        <p:spPr>
          <a:xfrm>
            <a:off x="3566171" y="430909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5415017" y="430909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Chevron 8"/>
          <p:cNvSpPr/>
          <p:nvPr/>
        </p:nvSpPr>
        <p:spPr>
          <a:xfrm>
            <a:off x="2743220" y="4497951"/>
            <a:ext cx="18287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Първа точка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572000" y="4508308"/>
            <a:ext cx="18287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Втора точка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66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Да се създадат отсечки-допирателни на окръжност</a:t>
            </a:r>
          </a:p>
          <a:p>
            <a:r>
              <a:rPr lang="bg-BG" dirty="0" smtClean="0"/>
              <a:t>Идея за решение</a:t>
            </a:r>
          </a:p>
          <a:p>
            <a:pPr lvl="1"/>
            <a:r>
              <a:rPr lang="bg-BG" dirty="0" smtClean="0"/>
              <a:t>Имаме точка на допиране</a:t>
            </a:r>
          </a:p>
          <a:p>
            <a:pPr lvl="1"/>
            <a:r>
              <a:rPr lang="bg-BG" dirty="0" smtClean="0"/>
              <a:t>Векторът от центъра на окръжността до тази точка е перпендикулярен на векторите от тази точка до краищата на отсечката</a:t>
            </a:r>
            <a:endParaRPr lang="bg-BG" dirty="0"/>
          </a:p>
        </p:txBody>
      </p:sp>
      <p:sp>
        <p:nvSpPr>
          <p:cNvPr id="9" name="Oval 8"/>
          <p:cNvSpPr/>
          <p:nvPr/>
        </p:nvSpPr>
        <p:spPr>
          <a:xfrm>
            <a:off x="3657610" y="3108415"/>
            <a:ext cx="1828780" cy="1828780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72001" y="3291293"/>
            <a:ext cx="458651" cy="731512"/>
          </a:xfrm>
          <a:prstGeom prst="straightConnector1">
            <a:avLst/>
          </a:prstGeom>
          <a:ln w="381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80561" y="3931366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3" name="Group 12"/>
          <p:cNvGrpSpPr/>
          <p:nvPr/>
        </p:nvGrpSpPr>
        <p:grpSpPr>
          <a:xfrm rot="1800000">
            <a:off x="4047967" y="3158240"/>
            <a:ext cx="2031724" cy="192278"/>
            <a:chOff x="5923519" y="3394701"/>
            <a:chExt cx="2031724" cy="19227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014958" y="3486140"/>
              <a:ext cx="1828780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923519" y="3394701"/>
              <a:ext cx="182878" cy="1828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5"/>
            <p:cNvSpPr/>
            <p:nvPr/>
          </p:nvSpPr>
          <p:spPr>
            <a:xfrm>
              <a:off x="7772365" y="3394701"/>
              <a:ext cx="182878" cy="1828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Oval 10"/>
            <p:cNvSpPr/>
            <p:nvPr/>
          </p:nvSpPr>
          <p:spPr>
            <a:xfrm>
              <a:off x="6837909" y="3404101"/>
              <a:ext cx="182878" cy="1828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9269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6404407" y="3408198"/>
            <a:ext cx="0" cy="913818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51743" y="2462062"/>
            <a:ext cx="0" cy="1846457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Завъртане на 90</a:t>
            </a:r>
            <a:r>
              <a:rPr lang="bg-BG" dirty="0" smtClean="0">
                <a:sym typeface="Symbol"/>
              </a:rPr>
              <a:t></a:t>
            </a:r>
            <a:endParaRPr lang="en-US" dirty="0" smtClean="0">
              <a:sym typeface="Symbol"/>
            </a:endParaRPr>
          </a:p>
          <a:p>
            <a:pPr lvl="1"/>
            <a:r>
              <a:rPr lang="bg-BG" dirty="0" smtClean="0">
                <a:sym typeface="Symbol"/>
              </a:rPr>
              <a:t>Използваме еднакви триъгълници</a:t>
            </a:r>
          </a:p>
          <a:p>
            <a:pPr lvl="1"/>
            <a:r>
              <a:rPr lang="bg-BG" dirty="0">
                <a:sym typeface="Symbol"/>
              </a:rPr>
              <a:t>Ако единият вектор е (</a:t>
            </a:r>
            <a:r>
              <a:rPr lang="el-GR" dirty="0">
                <a:latin typeface="Century Gothic"/>
                <a:sym typeface="Symbol"/>
              </a:rPr>
              <a:t>Δ</a:t>
            </a:r>
            <a:r>
              <a:rPr lang="en-US" dirty="0">
                <a:sym typeface="Symbol"/>
              </a:rPr>
              <a:t>x,</a:t>
            </a:r>
            <a:r>
              <a:rPr lang="el-GR" dirty="0">
                <a:latin typeface="Century Gothic"/>
                <a:sym typeface="Symbol"/>
              </a:rPr>
              <a:t>Δ</a:t>
            </a:r>
            <a:r>
              <a:rPr lang="en-US" dirty="0">
                <a:sym typeface="Symbol"/>
              </a:rPr>
              <a:t>y</a:t>
            </a:r>
            <a:r>
              <a:rPr lang="en-US" dirty="0" smtClean="0">
                <a:sym typeface="Symbol"/>
              </a:rPr>
              <a:t>)</a:t>
            </a:r>
            <a:r>
              <a:rPr lang="bg-BG" dirty="0" smtClean="0">
                <a:sym typeface="Symbol"/>
              </a:rPr>
              <a:t>, то перпендикулярни на него са (–</a:t>
            </a:r>
            <a:r>
              <a:rPr lang="el-GR" dirty="0" smtClean="0">
                <a:latin typeface="Century Gothic"/>
                <a:sym typeface="Symbol"/>
              </a:rPr>
              <a:t>Δ</a:t>
            </a:r>
            <a:r>
              <a:rPr lang="en-US" dirty="0" smtClean="0">
                <a:sym typeface="Symbol"/>
              </a:rPr>
              <a:t>y,</a:t>
            </a:r>
            <a:r>
              <a:rPr lang="el-GR" dirty="0" smtClean="0">
                <a:latin typeface="Century Gothic"/>
                <a:sym typeface="Symbol"/>
              </a:rPr>
              <a:t>Δ</a:t>
            </a:r>
            <a:r>
              <a:rPr lang="en-US" dirty="0" smtClean="0">
                <a:sym typeface="Symbol"/>
              </a:rPr>
              <a:t>x)</a:t>
            </a:r>
            <a:r>
              <a:rPr lang="bg-BG" dirty="0" smtClean="0">
                <a:sym typeface="Symbol"/>
              </a:rPr>
              <a:t> и (</a:t>
            </a:r>
            <a:r>
              <a:rPr lang="el-GR" dirty="0" smtClean="0">
                <a:latin typeface="Century Gothic"/>
                <a:sym typeface="Symbol"/>
              </a:rPr>
              <a:t>Δ</a:t>
            </a:r>
            <a:r>
              <a:rPr lang="en-US" dirty="0">
                <a:sym typeface="Symbol"/>
              </a:rPr>
              <a:t>y</a:t>
            </a:r>
            <a:r>
              <a:rPr lang="en-US" dirty="0" smtClean="0">
                <a:sym typeface="Symbol"/>
              </a:rPr>
              <a:t>,</a:t>
            </a:r>
            <a:r>
              <a:rPr lang="bg-BG" dirty="0" smtClean="0">
                <a:sym typeface="Symbol"/>
              </a:rPr>
              <a:t>–</a:t>
            </a:r>
            <a:r>
              <a:rPr lang="el-GR" dirty="0" smtClean="0">
                <a:latin typeface="Century Gothic"/>
                <a:sym typeface="Symbol"/>
              </a:rPr>
              <a:t>Δ</a:t>
            </a:r>
            <a:r>
              <a:rPr lang="en-US" dirty="0">
                <a:sym typeface="Symbol"/>
              </a:rPr>
              <a:t>x)</a:t>
            </a:r>
            <a:r>
              <a:rPr lang="bg-BG" dirty="0" smtClean="0">
                <a:sym typeface="Symbol"/>
              </a:rPr>
              <a:t> </a:t>
            </a:r>
            <a:endParaRPr lang="bg-BG" dirty="0"/>
          </a:p>
          <a:p>
            <a:pPr lvl="1"/>
            <a:endParaRPr lang="bg-BG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58412" y="3394701"/>
            <a:ext cx="1841805" cy="907115"/>
          </a:xfrm>
          <a:prstGeom prst="straightConnector1">
            <a:avLst/>
          </a:prstGeom>
          <a:ln w="381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328875" y="3316759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48363" y="2023116"/>
            <a:ext cx="0" cy="228356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42657" y="4306678"/>
            <a:ext cx="4571950" cy="184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7040290" y="4456409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4090604" y="1931677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65608" y="2388872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57017" y="2470891"/>
            <a:ext cx="894304" cy="1828800"/>
          </a:xfrm>
          <a:prstGeom prst="straightConnector1">
            <a:avLst/>
          </a:prstGeom>
          <a:ln w="381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56924" y="419445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Chevron 26"/>
          <p:cNvSpPr/>
          <p:nvPr/>
        </p:nvSpPr>
        <p:spPr>
          <a:xfrm>
            <a:off x="6400217" y="3665378"/>
            <a:ext cx="476695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Δ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5240966" y="4308519"/>
            <a:ext cx="476695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Δ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3166013" y="3202411"/>
            <a:ext cx="476695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Δ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3865821" y="4299691"/>
            <a:ext cx="476695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Δ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Arc 30"/>
          <p:cNvSpPr/>
          <p:nvPr/>
        </p:nvSpPr>
        <p:spPr>
          <a:xfrm rot="19800000">
            <a:off x="4124270" y="3863850"/>
            <a:ext cx="914390" cy="879930"/>
          </a:xfrm>
          <a:prstGeom prst="arc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40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Решение</a:t>
            </a:r>
          </a:p>
          <a:p>
            <a:pPr lvl="1"/>
            <a:r>
              <a:rPr lang="bg-BG" noProof="0" dirty="0" smtClean="0"/>
              <a:t>Координатите на точка по окръжността са координати на вектора до нея</a:t>
            </a:r>
          </a:p>
          <a:p>
            <a:pPr lvl="1"/>
            <a:r>
              <a:rPr lang="bg-BG" dirty="0" smtClean="0"/>
              <a:t>Използваме ги за намиране на крайните точки на отсечките</a:t>
            </a:r>
            <a:endParaRPr lang="bg-BG" noProof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05878" y="2023116"/>
            <a:ext cx="7223681" cy="292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alpha = radians(360*</a:t>
            </a:r>
            <a:r>
              <a:rPr lang="en-GB" dirty="0" err="1"/>
              <a:t>i</a:t>
            </a:r>
            <a:r>
              <a:rPr lang="en-GB" dirty="0"/>
              <a:t>/n);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dX</a:t>
            </a:r>
            <a:r>
              <a:rPr lang="en-GB" dirty="0"/>
              <a:t> = 15*</a:t>
            </a:r>
            <a:r>
              <a:rPr lang="en-GB" dirty="0" err="1"/>
              <a:t>Math.cos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dZ</a:t>
            </a:r>
            <a:r>
              <a:rPr lang="en-GB" dirty="0"/>
              <a:t> = 15*</a:t>
            </a:r>
            <a:r>
              <a:rPr lang="en-GB" dirty="0" err="1"/>
              <a:t>Math.sin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segment([dX-dZ,0,dZ+dX],[dX+dZ,0,dZ-dX]);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2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2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Графични обекти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Стойности</a:t>
            </a:r>
          </a:p>
          <a:p>
            <a:pPr lvl="1"/>
            <a:r>
              <a:rPr lang="bg-BG" noProof="0" dirty="0" smtClean="0"/>
              <a:t>Координатите и векторите са масиви от три числа</a:t>
            </a:r>
          </a:p>
          <a:p>
            <a:pPr lvl="1"/>
            <a:r>
              <a:rPr lang="bg-BG" noProof="0" dirty="0" smtClean="0"/>
              <a:t>Цветовете са  масиви от три числа между 0 и 1</a:t>
            </a:r>
          </a:p>
          <a:p>
            <a:r>
              <a:rPr lang="bg-BG" noProof="0" dirty="0" smtClean="0"/>
              <a:t>Помощни функции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random</a:t>
            </a:r>
            <a:r>
              <a:rPr lang="en-US" noProof="0" dirty="0" smtClean="0"/>
              <a:t> </a:t>
            </a:r>
            <a:r>
              <a:rPr lang="bg-BG" noProof="0" dirty="0" smtClean="0"/>
              <a:t>– случайно дробно число в интервал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radians</a:t>
            </a:r>
            <a:r>
              <a:rPr lang="en-US" noProof="0" dirty="0" smtClean="0"/>
              <a:t> </a:t>
            </a:r>
            <a:r>
              <a:rPr lang="bg-BG" noProof="0" dirty="0" smtClean="0"/>
              <a:t>– преобразува градуси в </a:t>
            </a:r>
            <a:r>
              <a:rPr lang="bg-BG" noProof="0" dirty="0" err="1" smtClean="0"/>
              <a:t>радиани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4204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noProof="0" dirty="0" smtClean="0"/>
              <a:t>Общи свойства</a:t>
            </a:r>
          </a:p>
          <a:p>
            <a:pPr lvl="1"/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bg-BG" dirty="0"/>
              <a:t> </a:t>
            </a:r>
            <a:r>
              <a:rPr lang="bg-BG" dirty="0" smtClean="0"/>
              <a:t>– координати на обект</a:t>
            </a:r>
            <a:endParaRPr lang="bg-BG" dirty="0"/>
          </a:p>
          <a:p>
            <a:pPr lvl="1"/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bg-BG" dirty="0"/>
              <a:t> – </a:t>
            </a:r>
            <a:r>
              <a:rPr lang="bg-BG" dirty="0" smtClean="0"/>
              <a:t>цвят на обект</a:t>
            </a:r>
            <a:endParaRPr lang="bg-BG" dirty="0"/>
          </a:p>
          <a:p>
            <a:pPr lvl="1"/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visible</a:t>
            </a:r>
            <a:r>
              <a:rPr lang="bg-BG" dirty="0"/>
              <a:t> – видимост или </a:t>
            </a:r>
            <a:r>
              <a:rPr lang="bg-BG" dirty="0" smtClean="0"/>
              <a:t>невидимост на обект</a:t>
            </a:r>
            <a:endParaRPr lang="bg-BG" dirty="0"/>
          </a:p>
          <a:p>
            <a:pPr lvl="1"/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pointSize</a:t>
            </a:r>
            <a:r>
              <a:rPr lang="bg-BG" dirty="0" smtClean="0"/>
              <a:t> </a:t>
            </a:r>
            <a:r>
              <a:rPr lang="bg-BG" dirty="0"/>
              <a:t>– размер на </a:t>
            </a:r>
            <a:r>
              <a:rPr lang="bg-BG" dirty="0" smtClean="0"/>
              <a:t>точка (за образи на обекти, представени чрез точки)</a:t>
            </a:r>
            <a:endParaRPr lang="bg-BG" dirty="0"/>
          </a:p>
          <a:p>
            <a:pPr lvl="1"/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1151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383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3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Графични обекти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Точка</a:t>
            </a:r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Поддържа общите свойства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bg-BG" dirty="0"/>
              <a:t>,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bg-BG" dirty="0"/>
              <a:t>,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visible</a:t>
            </a:r>
            <a:r>
              <a:rPr lang="bg-BG" dirty="0"/>
              <a:t> и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pointSize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dirty="0" smtClean="0"/>
              <a:t>Линия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Line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line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Точките на създаване са в свойствата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from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Поддържа </a:t>
            </a:r>
            <a:r>
              <a:rPr lang="bg-BG" dirty="0"/>
              <a:t>общите свойства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bg-BG" dirty="0" smtClean="0"/>
              <a:t> и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visible</a:t>
            </a:r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9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Лъч</a:t>
            </a:r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Ray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ray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Свойствата са същите като при линията</a:t>
            </a:r>
          </a:p>
          <a:p>
            <a:r>
              <a:rPr lang="bg-BG" dirty="0" smtClean="0"/>
              <a:t>Отсечка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Свойствата са същите като при линията</a:t>
            </a: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89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Дължина на вектор</a:t>
            </a:r>
          </a:p>
          <a:p>
            <a:pPr lvl="1"/>
            <a:r>
              <a:rPr lang="bg-BG" noProof="0" dirty="0" smtClean="0"/>
              <a:t>Координатите са дължините на вектора по осите</a:t>
            </a:r>
            <a:endParaRPr lang="bg-BG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383042"/>
            <a:ext cx="7223681" cy="1463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/>
              <a:t>vLen</a:t>
            </a:r>
            <a:r>
              <a:rPr lang="es-ES" dirty="0"/>
              <a:t>(a)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smtClean="0"/>
              <a:t>{</a:t>
            </a:r>
            <a:endParaRPr lang="es-E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Math.sqrt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(a[0]*a[0]+a[1]*a[1]+a[2]*a[2])</a:t>
            </a:r>
            <a:r>
              <a:rPr lang="es-E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7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4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noProof="0" dirty="0" smtClean="0"/>
                  <a:t>Вградени функции за вектори</a:t>
                </a:r>
              </a:p>
              <a:p>
                <a:pPr lvl="1"/>
                <a:r>
                  <a:rPr lang="bg-BG" noProof="0" dirty="0" smtClean="0"/>
                  <a:t>Разлика на вектори (вектор между точки) </a:t>
                </a:r>
                <a:r>
                  <a:rPr lang="bg-BG" noProof="0" dirty="0" err="1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vectorPoints</a:t>
                </a:r>
                <a:endParaRPr lang="bg-BG" noProof="0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endParaRPr>
              </a:p>
              <a:p>
                <a:pPr lvl="1"/>
                <a:r>
                  <a:rPr lang="bg-BG" noProof="0" dirty="0" smtClean="0"/>
                  <a:t>Единичен вектор </a:t>
                </a:r>
                <a:r>
                  <a:rPr lang="bg-BG" noProof="0" dirty="0" err="1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unitVector</a:t>
                </a:r>
                <a:endParaRPr lang="bg-BG" noProof="0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endParaRPr>
              </a:p>
              <a:p>
                <a:pPr lvl="1"/>
                <a:r>
                  <a:rPr lang="bg-BG" noProof="0" dirty="0" smtClean="0"/>
                  <a:t>Скаларно произведение </a:t>
                </a:r>
                <a:r>
                  <a:rPr lang="bg-BG" noProof="0" dirty="0" err="1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scalarProduct</a:t>
                </a:r>
                <a:endParaRPr lang="bg-BG" noProof="0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endParaRPr>
              </a:p>
              <a:p>
                <a:pPr lvl="1"/>
                <a:r>
                  <a:rPr lang="bg-BG" noProof="0" dirty="0" smtClean="0"/>
                  <a:t>Векторно произведение </a:t>
                </a:r>
                <a:r>
                  <a:rPr lang="bg-BG" noProof="0" dirty="0" err="1" smtClean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vectorProduct</a:t>
                </a:r>
                <a:endParaRPr lang="bg-BG" noProof="0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endParaRPr>
              </a:p>
              <a:p>
                <a:r>
                  <a:rPr lang="bg-BG" noProof="0" dirty="0" smtClean="0"/>
                  <a:t>Задача</a:t>
                </a:r>
                <a:endParaRPr lang="bg-BG" noProof="0" dirty="0"/>
              </a:p>
              <a:p>
                <a:pPr lvl="1"/>
                <a:r>
                  <a:rPr lang="bg-BG" noProof="0" dirty="0" smtClean="0"/>
                  <a:t>Точки A(1,0,1), B(0,1,</a:t>
                </a:r>
                <a:r>
                  <a:rPr lang="bg-BG" noProof="0" dirty="0" err="1" smtClean="0"/>
                  <a:t>1</a:t>
                </a:r>
                <a:r>
                  <a:rPr lang="bg-BG" noProof="0" dirty="0" smtClean="0"/>
                  <a:t>) и О(0,</a:t>
                </a:r>
                <a:r>
                  <a:rPr lang="bg-BG" noProof="0" dirty="0" err="1" smtClean="0"/>
                  <a:t>0</a:t>
                </a:r>
                <a:r>
                  <a:rPr lang="bg-BG" noProof="0" dirty="0" smtClean="0"/>
                  <a:t>,1/2)</a:t>
                </a:r>
              </a:p>
              <a:p>
                <a:pPr lvl="1"/>
                <a:r>
                  <a:rPr lang="bg-BG" noProof="0" dirty="0" smtClean="0"/>
                  <a:t>Перпендикулярни ли са векторите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OA</m:t>
                        </m:r>
                      </m:e>
                    </m:acc>
                  </m:oMath>
                </a14:m>
                <a:r>
                  <a:rPr lang="bg-BG" noProof="0" dirty="0" smtClean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</m:t>
                        </m:r>
                        <m:r>
                          <m:rPr>
                            <m:nor/>
                          </m:rPr>
                          <a:rPr lang="bg-BG" b="0" i="0" noProof="0" smtClean="0"/>
                          <m:t>B</m:t>
                        </m:r>
                      </m:e>
                    </m:acc>
                    <m:r>
                      <a:rPr lang="bg-BG" i="1" noProof="0">
                        <a:latin typeface="Cambria Math"/>
                      </a:rPr>
                      <m:t> </m:t>
                    </m:r>
                  </m:oMath>
                </a14:m>
                <a:endParaRPr lang="bg-BG" noProof="0" dirty="0" smtClean="0"/>
              </a:p>
              <a:p>
                <a:pPr lvl="1"/>
                <a:r>
                  <a:rPr lang="bg-BG" noProof="0" dirty="0" smtClean="0"/>
                  <a:t>Намерете точка C, такава че векторът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</m:t>
                        </m:r>
                        <m:r>
                          <m:rPr>
                            <m:nor/>
                          </m:rPr>
                          <a:rPr lang="bg-BG" b="0" i="0" noProof="0" smtClean="0"/>
                          <m:t>C</m:t>
                        </m:r>
                      </m:e>
                    </m:acc>
                  </m:oMath>
                </a14:m>
                <a:r>
                  <a:rPr lang="bg-BG" noProof="0" dirty="0" smtClean="0"/>
                  <a:t> да е перпендикулярен едновременно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OA</m:t>
                        </m:r>
                      </m:e>
                    </m:acc>
                  </m:oMath>
                </a14:m>
                <a:r>
                  <a:rPr lang="bg-BG" noProof="0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OB</m:t>
                        </m:r>
                      </m:e>
                    </m:acc>
                  </m:oMath>
                </a14:m>
                <a:r>
                  <a:rPr lang="bg-BG" noProof="0" dirty="0" smtClean="0"/>
                  <a:t> и е с дължина 1</a:t>
                </a:r>
                <a:endParaRPr lang="bg-BG" noProof="0" dirty="0"/>
              </a:p>
              <a:p>
                <a:pPr lvl="1"/>
                <a:endParaRPr lang="bg-BG" noProof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5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3868883" y="3595818"/>
            <a:ext cx="1152232" cy="1079029"/>
          </a:xfrm>
          <a:prstGeom prst="straightConnector1">
            <a:avLst/>
          </a:prstGeom>
          <a:ln w="127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noProof="0" dirty="0" smtClean="0"/>
                  <a:t>Решение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OA</m:t>
                        </m:r>
                      </m:e>
                    </m:acc>
                  </m:oMath>
                </a14:m>
                <a:r>
                  <a:rPr lang="bg-BG" noProof="0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OB</m:t>
                        </m:r>
                      </m:e>
                    </m:acc>
                  </m:oMath>
                </a14:m>
                <a:r>
                  <a:rPr lang="bg-BG" altLang="bg-BG" noProof="0" dirty="0" smtClean="0"/>
                  <a:t> са перпендикулярни при скаларно произведение 0</a:t>
                </a:r>
              </a:p>
              <a:p>
                <a:pPr lvl="1">
                  <a:defRPr/>
                </a:pPr>
                <a:r>
                  <a:rPr lang="bg-BG" altLang="bg-BG" noProof="0" dirty="0" smtClean="0"/>
                  <a:t>Векторното им произведение дава вектор, перпендикулярен едновременно и на двата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 r="-15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/>
          <p:cNvSpPr/>
          <p:nvPr/>
        </p:nvSpPr>
        <p:spPr>
          <a:xfrm>
            <a:off x="4378108" y="3369890"/>
            <a:ext cx="314701" cy="478988"/>
          </a:xfrm>
          <a:prstGeom prst="arc">
            <a:avLst>
              <a:gd name="adj1" fmla="val 15752640"/>
              <a:gd name="adj2" fmla="val 19688109"/>
            </a:avLst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4380423" y="2679916"/>
            <a:ext cx="157742" cy="893786"/>
          </a:xfrm>
          <a:prstGeom prst="straightConnector1">
            <a:avLst/>
          </a:prstGeom>
          <a:ln w="25400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359977" y="2573710"/>
            <a:ext cx="21276" cy="1172387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rallelogram 49"/>
          <p:cNvSpPr/>
          <p:nvPr/>
        </p:nvSpPr>
        <p:spPr>
          <a:xfrm>
            <a:off x="4359641" y="2576231"/>
            <a:ext cx="181831" cy="1462248"/>
          </a:xfrm>
          <a:custGeom>
            <a:avLst/>
            <a:gdLst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199370 w 2986291"/>
              <a:gd name="connsiteY3" fmla="*/ 695436 h 695436"/>
              <a:gd name="connsiteX4" fmla="*/ 0 w 2986291"/>
              <a:gd name="connsiteY4" fmla="*/ 695436 h 695436"/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244638 w 2986291"/>
              <a:gd name="connsiteY3" fmla="*/ 695436 h 695436"/>
              <a:gd name="connsiteX4" fmla="*/ 0 w 2986291"/>
              <a:gd name="connsiteY4" fmla="*/ 695436 h 695436"/>
              <a:gd name="connsiteX0" fmla="*/ 0 w 2817293"/>
              <a:gd name="connsiteY0" fmla="*/ 695436 h 695436"/>
              <a:gd name="connsiteX1" fmla="*/ 786921 w 2817293"/>
              <a:gd name="connsiteY1" fmla="*/ 0 h 695436"/>
              <a:gd name="connsiteX2" fmla="*/ 2817293 w 2817293"/>
              <a:gd name="connsiteY2" fmla="*/ 6035 h 695436"/>
              <a:gd name="connsiteX3" fmla="*/ 2244638 w 2817293"/>
              <a:gd name="connsiteY3" fmla="*/ 695436 h 695436"/>
              <a:gd name="connsiteX4" fmla="*/ 0 w 2817293"/>
              <a:gd name="connsiteY4" fmla="*/ 695436 h 695436"/>
              <a:gd name="connsiteX0" fmla="*/ 0 w 2853507"/>
              <a:gd name="connsiteY0" fmla="*/ 695436 h 695436"/>
              <a:gd name="connsiteX1" fmla="*/ 786921 w 2853507"/>
              <a:gd name="connsiteY1" fmla="*/ 0 h 695436"/>
              <a:gd name="connsiteX2" fmla="*/ 2853507 w 2853507"/>
              <a:gd name="connsiteY2" fmla="*/ 0 h 695436"/>
              <a:gd name="connsiteX3" fmla="*/ 2244638 w 2853507"/>
              <a:gd name="connsiteY3" fmla="*/ 695436 h 695436"/>
              <a:gd name="connsiteX4" fmla="*/ 0 w 2853507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2853507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4330615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  <a:gd name="connsiteX0" fmla="*/ 0 w 4330616"/>
              <a:gd name="connsiteY0" fmla="*/ 695436 h 1611444"/>
              <a:gd name="connsiteX1" fmla="*/ 786921 w 4330616"/>
              <a:gd name="connsiteY1" fmla="*/ 0 h 1611444"/>
              <a:gd name="connsiteX2" fmla="*/ 4330615 w 4330616"/>
              <a:gd name="connsiteY2" fmla="*/ 0 h 1611444"/>
              <a:gd name="connsiteX3" fmla="*/ 2536616 w 4330616"/>
              <a:gd name="connsiteY3" fmla="*/ 1611444 h 1611444"/>
              <a:gd name="connsiteX4" fmla="*/ 0 w 4330616"/>
              <a:gd name="connsiteY4" fmla="*/ 695436 h 1611444"/>
              <a:gd name="connsiteX0" fmla="*/ 0 w 2536616"/>
              <a:gd name="connsiteY0" fmla="*/ 695436 h 1611444"/>
              <a:gd name="connsiteX1" fmla="*/ 786921 w 2536616"/>
              <a:gd name="connsiteY1" fmla="*/ 0 h 1611444"/>
              <a:gd name="connsiteX2" fmla="*/ 2529668 w 2536616"/>
              <a:gd name="connsiteY2" fmla="*/ 829843 h 1611444"/>
              <a:gd name="connsiteX3" fmla="*/ 2536616 w 2536616"/>
              <a:gd name="connsiteY3" fmla="*/ 1611444 h 1611444"/>
              <a:gd name="connsiteX4" fmla="*/ 0 w 2536616"/>
              <a:gd name="connsiteY4" fmla="*/ 695436 h 1611444"/>
              <a:gd name="connsiteX0" fmla="*/ 0 w 2536616"/>
              <a:gd name="connsiteY0" fmla="*/ 1531291 h 2447299"/>
              <a:gd name="connsiteX1" fmla="*/ 2001513 w 2536616"/>
              <a:gd name="connsiteY1" fmla="*/ 0 h 2447299"/>
              <a:gd name="connsiteX2" fmla="*/ 2529668 w 2536616"/>
              <a:gd name="connsiteY2" fmla="*/ 1665698 h 2447299"/>
              <a:gd name="connsiteX3" fmla="*/ 2536616 w 2536616"/>
              <a:gd name="connsiteY3" fmla="*/ 2447299 h 2447299"/>
              <a:gd name="connsiteX4" fmla="*/ 0 w 2536616"/>
              <a:gd name="connsiteY4" fmla="*/ 1531291 h 2447299"/>
              <a:gd name="connsiteX0" fmla="*/ 61200 w 535103"/>
              <a:gd name="connsiteY0" fmla="*/ 2036413 h 2447299"/>
              <a:gd name="connsiteX1" fmla="*/ 0 w 535103"/>
              <a:gd name="connsiteY1" fmla="*/ 0 h 2447299"/>
              <a:gd name="connsiteX2" fmla="*/ 528155 w 535103"/>
              <a:gd name="connsiteY2" fmla="*/ 1665698 h 2447299"/>
              <a:gd name="connsiteX3" fmla="*/ 535103 w 535103"/>
              <a:gd name="connsiteY3" fmla="*/ 2447299 h 2447299"/>
              <a:gd name="connsiteX4" fmla="*/ 61200 w 535103"/>
              <a:gd name="connsiteY4" fmla="*/ 2036413 h 2447299"/>
              <a:gd name="connsiteX0" fmla="*/ 61200 w 535103"/>
              <a:gd name="connsiteY0" fmla="*/ 2036413 h 2471353"/>
              <a:gd name="connsiteX1" fmla="*/ 0 w 535103"/>
              <a:gd name="connsiteY1" fmla="*/ 0 h 2471353"/>
              <a:gd name="connsiteX2" fmla="*/ 528155 w 535103"/>
              <a:gd name="connsiteY2" fmla="*/ 1665698 h 2471353"/>
              <a:gd name="connsiteX3" fmla="*/ 535103 w 535103"/>
              <a:gd name="connsiteY3" fmla="*/ 2471353 h 2471353"/>
              <a:gd name="connsiteX4" fmla="*/ 61200 w 535103"/>
              <a:gd name="connsiteY4" fmla="*/ 2036413 h 24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103" h="2471353">
                <a:moveTo>
                  <a:pt x="61200" y="2036413"/>
                </a:moveTo>
                <a:lnTo>
                  <a:pt x="0" y="0"/>
                </a:lnTo>
                <a:lnTo>
                  <a:pt x="528155" y="1665698"/>
                </a:lnTo>
                <a:lnTo>
                  <a:pt x="535103" y="2471353"/>
                </a:lnTo>
                <a:lnTo>
                  <a:pt x="61200" y="2036413"/>
                </a:lnTo>
                <a:close/>
              </a:path>
            </a:pathLst>
          </a:cu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38163" y="2205994"/>
            <a:ext cx="7092" cy="1824333"/>
          </a:xfrm>
          <a:prstGeom prst="straightConnector1">
            <a:avLst/>
          </a:prstGeom>
          <a:ln w="127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30865" y="4030328"/>
            <a:ext cx="2301957" cy="11748"/>
          </a:xfrm>
          <a:prstGeom prst="straightConnector1">
            <a:avLst/>
          </a:prstGeom>
          <a:ln w="127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45255" y="3105325"/>
            <a:ext cx="930372" cy="0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057056" y="3105326"/>
            <a:ext cx="484653" cy="405868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75627" y="3105326"/>
            <a:ext cx="0" cy="936750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57056" y="3511194"/>
            <a:ext cx="0" cy="936750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evron 47"/>
          <p:cNvSpPr/>
          <p:nvPr/>
        </p:nvSpPr>
        <p:spPr>
          <a:xfrm>
            <a:off x="3685724" y="3315028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А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5507526" y="2911962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117651" y="3778698"/>
            <a:ext cx="263602" cy="221810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279176" y="2495803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Arc 77"/>
          <p:cNvSpPr/>
          <p:nvPr/>
        </p:nvSpPr>
        <p:spPr>
          <a:xfrm>
            <a:off x="4299381" y="3308260"/>
            <a:ext cx="486082" cy="549555"/>
          </a:xfrm>
          <a:prstGeom prst="arc">
            <a:avLst>
              <a:gd name="adj1" fmla="val 11447797"/>
              <a:gd name="adj2" fmla="val 15518563"/>
            </a:avLst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Chevron 78"/>
          <p:cNvSpPr/>
          <p:nvPr/>
        </p:nvSpPr>
        <p:spPr>
          <a:xfrm>
            <a:off x="3965617" y="2221482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85" name="Parallelogram 49"/>
          <p:cNvSpPr/>
          <p:nvPr/>
        </p:nvSpPr>
        <p:spPr>
          <a:xfrm>
            <a:off x="4541838" y="3110298"/>
            <a:ext cx="933116" cy="930939"/>
          </a:xfrm>
          <a:custGeom>
            <a:avLst/>
            <a:gdLst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199370 w 2986291"/>
              <a:gd name="connsiteY3" fmla="*/ 695436 h 695436"/>
              <a:gd name="connsiteX4" fmla="*/ 0 w 2986291"/>
              <a:gd name="connsiteY4" fmla="*/ 695436 h 695436"/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244638 w 2986291"/>
              <a:gd name="connsiteY3" fmla="*/ 695436 h 695436"/>
              <a:gd name="connsiteX4" fmla="*/ 0 w 2986291"/>
              <a:gd name="connsiteY4" fmla="*/ 695436 h 695436"/>
              <a:gd name="connsiteX0" fmla="*/ 0 w 2817293"/>
              <a:gd name="connsiteY0" fmla="*/ 695436 h 695436"/>
              <a:gd name="connsiteX1" fmla="*/ 786921 w 2817293"/>
              <a:gd name="connsiteY1" fmla="*/ 0 h 695436"/>
              <a:gd name="connsiteX2" fmla="*/ 2817293 w 2817293"/>
              <a:gd name="connsiteY2" fmla="*/ 6035 h 695436"/>
              <a:gd name="connsiteX3" fmla="*/ 2244638 w 2817293"/>
              <a:gd name="connsiteY3" fmla="*/ 695436 h 695436"/>
              <a:gd name="connsiteX4" fmla="*/ 0 w 2817293"/>
              <a:gd name="connsiteY4" fmla="*/ 695436 h 695436"/>
              <a:gd name="connsiteX0" fmla="*/ 0 w 2853507"/>
              <a:gd name="connsiteY0" fmla="*/ 695436 h 695436"/>
              <a:gd name="connsiteX1" fmla="*/ 786921 w 2853507"/>
              <a:gd name="connsiteY1" fmla="*/ 0 h 695436"/>
              <a:gd name="connsiteX2" fmla="*/ 2853507 w 2853507"/>
              <a:gd name="connsiteY2" fmla="*/ 0 h 695436"/>
              <a:gd name="connsiteX3" fmla="*/ 2244638 w 2853507"/>
              <a:gd name="connsiteY3" fmla="*/ 695436 h 695436"/>
              <a:gd name="connsiteX4" fmla="*/ 0 w 2853507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2853507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4330615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  <a:gd name="connsiteX0" fmla="*/ 0 w 4330616"/>
              <a:gd name="connsiteY0" fmla="*/ 695436 h 1611444"/>
              <a:gd name="connsiteX1" fmla="*/ 786921 w 4330616"/>
              <a:gd name="connsiteY1" fmla="*/ 0 h 1611444"/>
              <a:gd name="connsiteX2" fmla="*/ 4330615 w 4330616"/>
              <a:gd name="connsiteY2" fmla="*/ 0 h 1611444"/>
              <a:gd name="connsiteX3" fmla="*/ 2536616 w 4330616"/>
              <a:gd name="connsiteY3" fmla="*/ 1611444 h 1611444"/>
              <a:gd name="connsiteX4" fmla="*/ 0 w 4330616"/>
              <a:gd name="connsiteY4" fmla="*/ 695436 h 1611444"/>
              <a:gd name="connsiteX0" fmla="*/ 0 w 2536616"/>
              <a:gd name="connsiteY0" fmla="*/ 695436 h 1611444"/>
              <a:gd name="connsiteX1" fmla="*/ 786921 w 2536616"/>
              <a:gd name="connsiteY1" fmla="*/ 0 h 1611444"/>
              <a:gd name="connsiteX2" fmla="*/ 2529668 w 2536616"/>
              <a:gd name="connsiteY2" fmla="*/ 829843 h 1611444"/>
              <a:gd name="connsiteX3" fmla="*/ 2536616 w 2536616"/>
              <a:gd name="connsiteY3" fmla="*/ 1611444 h 1611444"/>
              <a:gd name="connsiteX4" fmla="*/ 0 w 2536616"/>
              <a:gd name="connsiteY4" fmla="*/ 695436 h 1611444"/>
              <a:gd name="connsiteX0" fmla="*/ 0 w 2536616"/>
              <a:gd name="connsiteY0" fmla="*/ 1531291 h 2447299"/>
              <a:gd name="connsiteX1" fmla="*/ 2001513 w 2536616"/>
              <a:gd name="connsiteY1" fmla="*/ 0 h 2447299"/>
              <a:gd name="connsiteX2" fmla="*/ 2529668 w 2536616"/>
              <a:gd name="connsiteY2" fmla="*/ 1665698 h 2447299"/>
              <a:gd name="connsiteX3" fmla="*/ 2536616 w 2536616"/>
              <a:gd name="connsiteY3" fmla="*/ 2447299 h 2447299"/>
              <a:gd name="connsiteX4" fmla="*/ 0 w 2536616"/>
              <a:gd name="connsiteY4" fmla="*/ 1531291 h 2447299"/>
              <a:gd name="connsiteX0" fmla="*/ 61200 w 535103"/>
              <a:gd name="connsiteY0" fmla="*/ 2036413 h 2447299"/>
              <a:gd name="connsiteX1" fmla="*/ 0 w 535103"/>
              <a:gd name="connsiteY1" fmla="*/ 0 h 2447299"/>
              <a:gd name="connsiteX2" fmla="*/ 528155 w 535103"/>
              <a:gd name="connsiteY2" fmla="*/ 1665698 h 2447299"/>
              <a:gd name="connsiteX3" fmla="*/ 535103 w 535103"/>
              <a:gd name="connsiteY3" fmla="*/ 2447299 h 2447299"/>
              <a:gd name="connsiteX4" fmla="*/ 61200 w 535103"/>
              <a:gd name="connsiteY4" fmla="*/ 2036413 h 2447299"/>
              <a:gd name="connsiteX0" fmla="*/ 61200 w 5110766"/>
              <a:gd name="connsiteY0" fmla="*/ 2036413 h 2651753"/>
              <a:gd name="connsiteX1" fmla="*/ 0 w 5110766"/>
              <a:gd name="connsiteY1" fmla="*/ 0 h 2651753"/>
              <a:gd name="connsiteX2" fmla="*/ 528155 w 5110766"/>
              <a:gd name="connsiteY2" fmla="*/ 1665698 h 2651753"/>
              <a:gd name="connsiteX3" fmla="*/ 5110766 w 5110766"/>
              <a:gd name="connsiteY3" fmla="*/ 2651753 h 2651753"/>
              <a:gd name="connsiteX4" fmla="*/ 61200 w 5110766"/>
              <a:gd name="connsiteY4" fmla="*/ 2036413 h 2651753"/>
              <a:gd name="connsiteX0" fmla="*/ 61200 w 5110766"/>
              <a:gd name="connsiteY0" fmla="*/ 2036413 h 2651753"/>
              <a:gd name="connsiteX1" fmla="*/ 0 w 5110766"/>
              <a:gd name="connsiteY1" fmla="*/ 0 h 2651753"/>
              <a:gd name="connsiteX2" fmla="*/ 5103818 w 5110766"/>
              <a:gd name="connsiteY2" fmla="*/ 1088416 h 2651753"/>
              <a:gd name="connsiteX3" fmla="*/ 5110766 w 5110766"/>
              <a:gd name="connsiteY3" fmla="*/ 2651753 h 2651753"/>
              <a:gd name="connsiteX4" fmla="*/ 61200 w 5110766"/>
              <a:gd name="connsiteY4" fmla="*/ 2036413 h 2651753"/>
              <a:gd name="connsiteX0" fmla="*/ 2396149 w 5110766"/>
              <a:gd name="connsiteY0" fmla="*/ 2661801 h 2661801"/>
              <a:gd name="connsiteX1" fmla="*/ 0 w 5110766"/>
              <a:gd name="connsiteY1" fmla="*/ 0 h 2661801"/>
              <a:gd name="connsiteX2" fmla="*/ 5103818 w 5110766"/>
              <a:gd name="connsiteY2" fmla="*/ 1088416 h 2661801"/>
              <a:gd name="connsiteX3" fmla="*/ 5110766 w 5110766"/>
              <a:gd name="connsiteY3" fmla="*/ 2651753 h 2661801"/>
              <a:gd name="connsiteX4" fmla="*/ 2396149 w 5110766"/>
              <a:gd name="connsiteY4" fmla="*/ 2661801 h 2661801"/>
              <a:gd name="connsiteX0" fmla="*/ 29787 w 2744404"/>
              <a:gd name="connsiteY0" fmla="*/ 1573385 h 1573385"/>
              <a:gd name="connsiteX1" fmla="*/ 0 w 2744404"/>
              <a:gd name="connsiteY1" fmla="*/ 823832 h 1573385"/>
              <a:gd name="connsiteX2" fmla="*/ 2737456 w 2744404"/>
              <a:gd name="connsiteY2" fmla="*/ 0 h 1573385"/>
              <a:gd name="connsiteX3" fmla="*/ 2744404 w 2744404"/>
              <a:gd name="connsiteY3" fmla="*/ 1563337 h 1573385"/>
              <a:gd name="connsiteX4" fmla="*/ 29787 w 2744404"/>
              <a:gd name="connsiteY4" fmla="*/ 1573385 h 1573385"/>
              <a:gd name="connsiteX0" fmla="*/ 0 w 2746028"/>
              <a:gd name="connsiteY0" fmla="*/ 1573385 h 1573385"/>
              <a:gd name="connsiteX1" fmla="*/ 1624 w 2746028"/>
              <a:gd name="connsiteY1" fmla="*/ 823832 h 1573385"/>
              <a:gd name="connsiteX2" fmla="*/ 2739080 w 2746028"/>
              <a:gd name="connsiteY2" fmla="*/ 0 h 1573385"/>
              <a:gd name="connsiteX3" fmla="*/ 2746028 w 2746028"/>
              <a:gd name="connsiteY3" fmla="*/ 1563337 h 1573385"/>
              <a:gd name="connsiteX4" fmla="*/ 0 w 2746028"/>
              <a:gd name="connsiteY4" fmla="*/ 1573385 h 157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6028" h="1573385">
                <a:moveTo>
                  <a:pt x="0" y="1573385"/>
                </a:moveTo>
                <a:cubicBezTo>
                  <a:pt x="541" y="1323534"/>
                  <a:pt x="1083" y="1073683"/>
                  <a:pt x="1624" y="823832"/>
                </a:cubicBezTo>
                <a:lnTo>
                  <a:pt x="2739080" y="0"/>
                </a:lnTo>
                <a:lnTo>
                  <a:pt x="2746028" y="1563337"/>
                </a:lnTo>
                <a:lnTo>
                  <a:pt x="0" y="157338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0196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6" name="Parallelogram 49"/>
          <p:cNvSpPr/>
          <p:nvPr/>
        </p:nvSpPr>
        <p:spPr>
          <a:xfrm>
            <a:off x="4046888" y="3491118"/>
            <a:ext cx="498494" cy="547847"/>
          </a:xfrm>
          <a:custGeom>
            <a:avLst/>
            <a:gdLst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199370 w 2986291"/>
              <a:gd name="connsiteY3" fmla="*/ 695436 h 695436"/>
              <a:gd name="connsiteX4" fmla="*/ 0 w 2986291"/>
              <a:gd name="connsiteY4" fmla="*/ 695436 h 695436"/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244638 w 2986291"/>
              <a:gd name="connsiteY3" fmla="*/ 695436 h 695436"/>
              <a:gd name="connsiteX4" fmla="*/ 0 w 2986291"/>
              <a:gd name="connsiteY4" fmla="*/ 695436 h 695436"/>
              <a:gd name="connsiteX0" fmla="*/ 0 w 2817293"/>
              <a:gd name="connsiteY0" fmla="*/ 695436 h 695436"/>
              <a:gd name="connsiteX1" fmla="*/ 786921 w 2817293"/>
              <a:gd name="connsiteY1" fmla="*/ 0 h 695436"/>
              <a:gd name="connsiteX2" fmla="*/ 2817293 w 2817293"/>
              <a:gd name="connsiteY2" fmla="*/ 6035 h 695436"/>
              <a:gd name="connsiteX3" fmla="*/ 2244638 w 2817293"/>
              <a:gd name="connsiteY3" fmla="*/ 695436 h 695436"/>
              <a:gd name="connsiteX4" fmla="*/ 0 w 2817293"/>
              <a:gd name="connsiteY4" fmla="*/ 695436 h 695436"/>
              <a:gd name="connsiteX0" fmla="*/ 0 w 2853507"/>
              <a:gd name="connsiteY0" fmla="*/ 695436 h 695436"/>
              <a:gd name="connsiteX1" fmla="*/ 786921 w 2853507"/>
              <a:gd name="connsiteY1" fmla="*/ 0 h 695436"/>
              <a:gd name="connsiteX2" fmla="*/ 2853507 w 2853507"/>
              <a:gd name="connsiteY2" fmla="*/ 0 h 695436"/>
              <a:gd name="connsiteX3" fmla="*/ 2244638 w 2853507"/>
              <a:gd name="connsiteY3" fmla="*/ 695436 h 695436"/>
              <a:gd name="connsiteX4" fmla="*/ 0 w 2853507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2853507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4330615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  <a:gd name="connsiteX0" fmla="*/ 0 w 4330616"/>
              <a:gd name="connsiteY0" fmla="*/ 695436 h 1611444"/>
              <a:gd name="connsiteX1" fmla="*/ 786921 w 4330616"/>
              <a:gd name="connsiteY1" fmla="*/ 0 h 1611444"/>
              <a:gd name="connsiteX2" fmla="*/ 4330615 w 4330616"/>
              <a:gd name="connsiteY2" fmla="*/ 0 h 1611444"/>
              <a:gd name="connsiteX3" fmla="*/ 2536616 w 4330616"/>
              <a:gd name="connsiteY3" fmla="*/ 1611444 h 1611444"/>
              <a:gd name="connsiteX4" fmla="*/ 0 w 4330616"/>
              <a:gd name="connsiteY4" fmla="*/ 695436 h 1611444"/>
              <a:gd name="connsiteX0" fmla="*/ 0 w 2536616"/>
              <a:gd name="connsiteY0" fmla="*/ 695436 h 1611444"/>
              <a:gd name="connsiteX1" fmla="*/ 786921 w 2536616"/>
              <a:gd name="connsiteY1" fmla="*/ 0 h 1611444"/>
              <a:gd name="connsiteX2" fmla="*/ 2529668 w 2536616"/>
              <a:gd name="connsiteY2" fmla="*/ 829843 h 1611444"/>
              <a:gd name="connsiteX3" fmla="*/ 2536616 w 2536616"/>
              <a:gd name="connsiteY3" fmla="*/ 1611444 h 1611444"/>
              <a:gd name="connsiteX4" fmla="*/ 0 w 2536616"/>
              <a:gd name="connsiteY4" fmla="*/ 695436 h 1611444"/>
              <a:gd name="connsiteX0" fmla="*/ 0 w 2536616"/>
              <a:gd name="connsiteY0" fmla="*/ 1531291 h 2447299"/>
              <a:gd name="connsiteX1" fmla="*/ 2001513 w 2536616"/>
              <a:gd name="connsiteY1" fmla="*/ 0 h 2447299"/>
              <a:gd name="connsiteX2" fmla="*/ 2529668 w 2536616"/>
              <a:gd name="connsiteY2" fmla="*/ 1665698 h 2447299"/>
              <a:gd name="connsiteX3" fmla="*/ 2536616 w 2536616"/>
              <a:gd name="connsiteY3" fmla="*/ 2447299 h 2447299"/>
              <a:gd name="connsiteX4" fmla="*/ 0 w 2536616"/>
              <a:gd name="connsiteY4" fmla="*/ 1531291 h 2447299"/>
              <a:gd name="connsiteX0" fmla="*/ 61200 w 535103"/>
              <a:gd name="connsiteY0" fmla="*/ 2036413 h 2447299"/>
              <a:gd name="connsiteX1" fmla="*/ 0 w 535103"/>
              <a:gd name="connsiteY1" fmla="*/ 0 h 2447299"/>
              <a:gd name="connsiteX2" fmla="*/ 528155 w 535103"/>
              <a:gd name="connsiteY2" fmla="*/ 1665698 h 2447299"/>
              <a:gd name="connsiteX3" fmla="*/ 535103 w 535103"/>
              <a:gd name="connsiteY3" fmla="*/ 2447299 h 2447299"/>
              <a:gd name="connsiteX4" fmla="*/ 61200 w 535103"/>
              <a:gd name="connsiteY4" fmla="*/ 2036413 h 2447299"/>
              <a:gd name="connsiteX0" fmla="*/ 61200 w 5110766"/>
              <a:gd name="connsiteY0" fmla="*/ 2036413 h 2651753"/>
              <a:gd name="connsiteX1" fmla="*/ 0 w 5110766"/>
              <a:gd name="connsiteY1" fmla="*/ 0 h 2651753"/>
              <a:gd name="connsiteX2" fmla="*/ 528155 w 5110766"/>
              <a:gd name="connsiteY2" fmla="*/ 1665698 h 2651753"/>
              <a:gd name="connsiteX3" fmla="*/ 5110766 w 5110766"/>
              <a:gd name="connsiteY3" fmla="*/ 2651753 h 2651753"/>
              <a:gd name="connsiteX4" fmla="*/ 61200 w 5110766"/>
              <a:gd name="connsiteY4" fmla="*/ 2036413 h 2651753"/>
              <a:gd name="connsiteX0" fmla="*/ 61200 w 5110766"/>
              <a:gd name="connsiteY0" fmla="*/ 2036413 h 2651753"/>
              <a:gd name="connsiteX1" fmla="*/ 0 w 5110766"/>
              <a:gd name="connsiteY1" fmla="*/ 0 h 2651753"/>
              <a:gd name="connsiteX2" fmla="*/ 5103818 w 5110766"/>
              <a:gd name="connsiteY2" fmla="*/ 1088416 h 2651753"/>
              <a:gd name="connsiteX3" fmla="*/ 5110766 w 5110766"/>
              <a:gd name="connsiteY3" fmla="*/ 2651753 h 2651753"/>
              <a:gd name="connsiteX4" fmla="*/ 61200 w 5110766"/>
              <a:gd name="connsiteY4" fmla="*/ 2036413 h 2651753"/>
              <a:gd name="connsiteX0" fmla="*/ 2396149 w 5110766"/>
              <a:gd name="connsiteY0" fmla="*/ 2661801 h 2661801"/>
              <a:gd name="connsiteX1" fmla="*/ 0 w 5110766"/>
              <a:gd name="connsiteY1" fmla="*/ 0 h 2661801"/>
              <a:gd name="connsiteX2" fmla="*/ 5103818 w 5110766"/>
              <a:gd name="connsiteY2" fmla="*/ 1088416 h 2661801"/>
              <a:gd name="connsiteX3" fmla="*/ 5110766 w 5110766"/>
              <a:gd name="connsiteY3" fmla="*/ 2651753 h 2661801"/>
              <a:gd name="connsiteX4" fmla="*/ 2396149 w 5110766"/>
              <a:gd name="connsiteY4" fmla="*/ 2661801 h 2661801"/>
              <a:gd name="connsiteX0" fmla="*/ 29787 w 2744404"/>
              <a:gd name="connsiteY0" fmla="*/ 1573385 h 1573385"/>
              <a:gd name="connsiteX1" fmla="*/ 0 w 2744404"/>
              <a:gd name="connsiteY1" fmla="*/ 823832 h 1573385"/>
              <a:gd name="connsiteX2" fmla="*/ 2737456 w 2744404"/>
              <a:gd name="connsiteY2" fmla="*/ 0 h 1573385"/>
              <a:gd name="connsiteX3" fmla="*/ 2744404 w 2744404"/>
              <a:gd name="connsiteY3" fmla="*/ 1563337 h 1573385"/>
              <a:gd name="connsiteX4" fmla="*/ 29787 w 2744404"/>
              <a:gd name="connsiteY4" fmla="*/ 1573385 h 1573385"/>
              <a:gd name="connsiteX0" fmla="*/ 0 w 2746028"/>
              <a:gd name="connsiteY0" fmla="*/ 1573385 h 1573385"/>
              <a:gd name="connsiteX1" fmla="*/ 1624 w 2746028"/>
              <a:gd name="connsiteY1" fmla="*/ 823832 h 1573385"/>
              <a:gd name="connsiteX2" fmla="*/ 2739080 w 2746028"/>
              <a:gd name="connsiteY2" fmla="*/ 0 h 1573385"/>
              <a:gd name="connsiteX3" fmla="*/ 2746028 w 2746028"/>
              <a:gd name="connsiteY3" fmla="*/ 1563337 h 1573385"/>
              <a:gd name="connsiteX4" fmla="*/ 0 w 2746028"/>
              <a:gd name="connsiteY4" fmla="*/ 1573385 h 1573385"/>
              <a:gd name="connsiteX0" fmla="*/ 0 w 2739080"/>
              <a:gd name="connsiteY0" fmla="*/ 1573385 h 2315007"/>
              <a:gd name="connsiteX1" fmla="*/ 1624 w 2739080"/>
              <a:gd name="connsiteY1" fmla="*/ 823832 h 2315007"/>
              <a:gd name="connsiteX2" fmla="*/ 2739080 w 2739080"/>
              <a:gd name="connsiteY2" fmla="*/ 0 h 2315007"/>
              <a:gd name="connsiteX3" fmla="*/ 1856025 w 2739080"/>
              <a:gd name="connsiteY3" fmla="*/ 2315007 h 2315007"/>
              <a:gd name="connsiteX4" fmla="*/ 0 w 2739080"/>
              <a:gd name="connsiteY4" fmla="*/ 1573385 h 2315007"/>
              <a:gd name="connsiteX0" fmla="*/ 417201 w 2737456"/>
              <a:gd name="connsiteY0" fmla="*/ 2313028 h 2315007"/>
              <a:gd name="connsiteX1" fmla="*/ 0 w 2737456"/>
              <a:gd name="connsiteY1" fmla="*/ 823832 h 2315007"/>
              <a:gd name="connsiteX2" fmla="*/ 2737456 w 2737456"/>
              <a:gd name="connsiteY2" fmla="*/ 0 h 2315007"/>
              <a:gd name="connsiteX3" fmla="*/ 1854401 w 2737456"/>
              <a:gd name="connsiteY3" fmla="*/ 2315007 h 2315007"/>
              <a:gd name="connsiteX4" fmla="*/ 417201 w 2737456"/>
              <a:gd name="connsiteY4" fmla="*/ 2313028 h 2315007"/>
              <a:gd name="connsiteX0" fmla="*/ 417201 w 1854401"/>
              <a:gd name="connsiteY0" fmla="*/ 1489196 h 1491175"/>
              <a:gd name="connsiteX1" fmla="*/ 0 w 1854401"/>
              <a:gd name="connsiteY1" fmla="*/ 0 h 1491175"/>
              <a:gd name="connsiteX2" fmla="*/ 1826512 w 1854401"/>
              <a:gd name="connsiteY2" fmla="*/ 715587 h 1491175"/>
              <a:gd name="connsiteX3" fmla="*/ 1854401 w 1854401"/>
              <a:gd name="connsiteY3" fmla="*/ 1491175 h 1491175"/>
              <a:gd name="connsiteX4" fmla="*/ 417201 w 1854401"/>
              <a:gd name="connsiteY4" fmla="*/ 1489196 h 1491175"/>
              <a:gd name="connsiteX0" fmla="*/ 29797 w 1466997"/>
              <a:gd name="connsiteY0" fmla="*/ 923940 h 925919"/>
              <a:gd name="connsiteX1" fmla="*/ 9 w 1466997"/>
              <a:gd name="connsiteY1" fmla="*/ 0 h 925919"/>
              <a:gd name="connsiteX2" fmla="*/ 1439108 w 1466997"/>
              <a:gd name="connsiteY2" fmla="*/ 150331 h 925919"/>
              <a:gd name="connsiteX3" fmla="*/ 1466997 w 1466997"/>
              <a:gd name="connsiteY3" fmla="*/ 925919 h 925919"/>
              <a:gd name="connsiteX4" fmla="*/ 29797 w 1466997"/>
              <a:gd name="connsiteY4" fmla="*/ 923940 h 92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997" h="925919">
                <a:moveTo>
                  <a:pt x="29797" y="923940"/>
                </a:moveTo>
                <a:cubicBezTo>
                  <a:pt x="30338" y="674089"/>
                  <a:pt x="-532" y="249851"/>
                  <a:pt x="9" y="0"/>
                </a:cubicBezTo>
                <a:lnTo>
                  <a:pt x="1439108" y="150331"/>
                </a:lnTo>
                <a:lnTo>
                  <a:pt x="1466997" y="925919"/>
                </a:lnTo>
                <a:lnTo>
                  <a:pt x="29797" y="92394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0196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4147775" y="3512135"/>
            <a:ext cx="390390" cy="61567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38100"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3965617" y="3406469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545255" y="3145808"/>
            <a:ext cx="850395" cy="450014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38100"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Oval 46"/>
          <p:cNvSpPr/>
          <p:nvPr/>
        </p:nvSpPr>
        <p:spPr>
          <a:xfrm>
            <a:off x="5382368" y="3007434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Oval 55"/>
          <p:cNvSpPr/>
          <p:nvPr/>
        </p:nvSpPr>
        <p:spPr>
          <a:xfrm>
            <a:off x="4446724" y="3482263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381253" y="3762310"/>
            <a:ext cx="443910" cy="16388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hevron 57"/>
          <p:cNvSpPr/>
          <p:nvPr/>
        </p:nvSpPr>
        <p:spPr>
          <a:xfrm>
            <a:off x="4545255" y="3492055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34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9382</TotalTime>
  <Words>1156</Words>
  <Application>Microsoft Office PowerPoint</Application>
  <PresentationFormat>On-screen Show (16:9)</PresentationFormat>
  <Paragraphs>294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Origin</vt:lpstr>
      <vt:lpstr>Точки и линии</vt:lpstr>
      <vt:lpstr>Общи свойства</vt:lpstr>
      <vt:lpstr>Координати</vt:lpstr>
      <vt:lpstr>Примери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Точка</vt:lpstr>
      <vt:lpstr>Точка в СУИКА</vt:lpstr>
      <vt:lpstr>PowerPoint Presentation</vt:lpstr>
      <vt:lpstr>PowerPoint Presentation</vt:lpstr>
      <vt:lpstr>Свойства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Примери с точки</vt:lpstr>
      <vt:lpstr>Пример №1</vt:lpstr>
      <vt:lpstr>PowerPoint Presentation</vt:lpstr>
      <vt:lpstr>PowerPoint Presentation</vt:lpstr>
      <vt:lpstr>Пример №2</vt:lpstr>
      <vt:lpstr>PowerPoint Presentation</vt:lpstr>
      <vt:lpstr>PowerPoint Presentation</vt:lpstr>
      <vt:lpstr>PowerPoint Presentation</vt:lpstr>
      <vt:lpstr>PowerPoint Presentation</vt:lpstr>
      <vt:lpstr>Пример №3</vt:lpstr>
      <vt:lpstr>PowerPoint Presentation</vt:lpstr>
      <vt:lpstr>PowerPoint Presentation</vt:lpstr>
      <vt:lpstr>PowerPoint Presentation</vt:lpstr>
      <vt:lpstr>Линия, лъч, отсечка</vt:lpstr>
      <vt:lpstr>Линия в СУИКА</vt:lpstr>
      <vt:lpstr>PowerPoint Presentation</vt:lpstr>
      <vt:lpstr>PowerPoint Presentation</vt:lpstr>
      <vt:lpstr>Свойства</vt:lpstr>
      <vt:lpstr>Лъч в СУИКА</vt:lpstr>
      <vt:lpstr>PowerPoint Presentation</vt:lpstr>
      <vt:lpstr>PowerPoint Presentation</vt:lpstr>
      <vt:lpstr>Отсечка в СУИКА</vt:lpstr>
      <vt:lpstr>PowerPoint Presentation</vt:lpstr>
      <vt:lpstr>PowerPoint Presentation</vt:lpstr>
      <vt:lpstr>PowerPoint Presentation</vt:lpstr>
      <vt:lpstr>PowerPoint Presentation</vt:lpstr>
      <vt:lpstr>Обобщение</vt:lpstr>
      <vt:lpstr>Графични обекти</vt:lpstr>
      <vt:lpstr>PowerPoint Presentation</vt:lpstr>
      <vt:lpstr>Графични обекти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SUICA-09</dc:title>
  <dc:creator>Pavel Boytchev</dc:creator>
  <cp:lastModifiedBy>Pavel Boytchev</cp:lastModifiedBy>
  <cp:revision>381</cp:revision>
  <dcterms:created xsi:type="dcterms:W3CDTF">2015-02-10T15:00:35Z</dcterms:created>
  <dcterms:modified xsi:type="dcterms:W3CDTF">2015-11-03T07:29:56Z</dcterms:modified>
</cp:coreProperties>
</file>