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81" r:id="rId3"/>
    <p:sldId id="482" r:id="rId4"/>
    <p:sldId id="483" r:id="rId5"/>
    <p:sldId id="484" r:id="rId6"/>
    <p:sldId id="488" r:id="rId7"/>
    <p:sldId id="486" r:id="rId8"/>
    <p:sldId id="487" r:id="rId9"/>
    <p:sldId id="524" r:id="rId10"/>
    <p:sldId id="527" r:id="rId11"/>
    <p:sldId id="525" r:id="rId12"/>
    <p:sldId id="526" r:id="rId13"/>
    <p:sldId id="532" r:id="rId14"/>
    <p:sldId id="533" r:id="rId15"/>
    <p:sldId id="534" r:id="rId16"/>
    <p:sldId id="535" r:id="rId17"/>
    <p:sldId id="536" r:id="rId18"/>
    <p:sldId id="537" r:id="rId19"/>
    <p:sldId id="538" r:id="rId20"/>
    <p:sldId id="539" r:id="rId21"/>
    <p:sldId id="540" r:id="rId22"/>
    <p:sldId id="541" r:id="rId23"/>
    <p:sldId id="542" r:id="rId24"/>
    <p:sldId id="543" r:id="rId25"/>
    <p:sldId id="544" r:id="rId26"/>
    <p:sldId id="546" r:id="rId27"/>
    <p:sldId id="549" r:id="rId28"/>
    <p:sldId id="550" r:id="rId29"/>
    <p:sldId id="547" r:id="rId30"/>
    <p:sldId id="551" r:id="rId31"/>
    <p:sldId id="552" r:id="rId32"/>
    <p:sldId id="548" r:id="rId33"/>
    <p:sldId id="553" r:id="rId34"/>
    <p:sldId id="554" r:id="rId35"/>
    <p:sldId id="520" r:id="rId36"/>
    <p:sldId id="521" r:id="rId37"/>
    <p:sldId id="522" r:id="rId38"/>
    <p:sldId id="523" r:id="rId39"/>
    <p:sldId id="528" r:id="rId40"/>
    <p:sldId id="529" r:id="rId41"/>
    <p:sldId id="530" r:id="rId42"/>
    <p:sldId id="555" r:id="rId43"/>
    <p:sldId id="556" r:id="rId44"/>
    <p:sldId id="557" r:id="rId45"/>
    <p:sldId id="559" r:id="rId46"/>
    <p:sldId id="560" r:id="rId47"/>
    <p:sldId id="558" r:id="rId48"/>
    <p:sldId id="318" r:id="rId49"/>
    <p:sldId id="492" r:id="rId50"/>
    <p:sldId id="545" r:id="rId51"/>
    <p:sldId id="430" r:id="rId52"/>
    <p:sldId id="261" r:id="rId53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B0C8"/>
    <a:srgbClr val="727CA3"/>
    <a:srgbClr val="D39FA0"/>
    <a:srgbClr val="8B8B9D"/>
    <a:srgbClr val="FF0000"/>
    <a:srgbClr val="E3E5ED"/>
    <a:srgbClr val="0070C0"/>
    <a:srgbClr val="00B050"/>
    <a:srgbClr val="000000"/>
    <a:srgbClr val="FF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4590" autoAdjust="0"/>
  </p:normalViewPr>
  <p:slideViewPr>
    <p:cSldViewPr>
      <p:cViewPr varScale="1">
        <p:scale>
          <a:sx n="81" d="100"/>
          <a:sy n="81" d="100"/>
        </p:scale>
        <p:origin x="-96" y="-31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29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Example-1003%20Origin/Example-1003%20Origin.html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Example-1004%20Parquet%20of%20rectangles/Example-1004%20Parquet%20of%20rectangles.html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Example-1005%20Cubes/Example-1005%20Cubes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Example-1006%20Cuboids/Example-1006%20Cuboids.html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Example-1007%20Spin/Example-1007%20Spin.html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Example-1008%20Focus/Example-1008%20Focus.html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Example-1009%20Light/Example-1009%20Light.html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Example-1010%20Pyramid%20of%20squares/Example-1010%20Pyramid%20of%20squares.html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Example-1011%20Glued%20rectangles/Example-1011%20Glues%20rectangles.html" TargetMode="Externa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Example-1012%20Spiral%20staircase/Example-1012%20Spiral%20staircase.html" TargetMode="Externa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Example-1013%20Sphere%20of%20cubes/Example-1013%20Sphere%20of%20cubes.html" TargetMode="Externa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Example-1001%20Three%20squares/Example-1001%20Three%20squares.html" TargetMode="Externa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Example-1002%20Mode/Example-1002%20Mode.html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Квадрати и кубове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Тема №</a:t>
            </a:r>
            <a:r>
              <a:rPr lang="en-US" noProof="0" dirty="0" smtClean="0"/>
              <a:t>10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1367066" y="3758337"/>
            <a:ext cx="2377414" cy="1841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2274376" y="2754629"/>
            <a:ext cx="7080" cy="1967776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3375007" y="3191101"/>
            <a:ext cx="0" cy="584406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2281456" y="3210673"/>
            <a:ext cx="1129632" cy="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Координати на </a:t>
            </a:r>
            <a:r>
              <a:rPr lang="en-US" dirty="0" smtClean="0"/>
              <a:t>origin</a:t>
            </a:r>
            <a:endParaRPr lang="bg-BG" dirty="0" smtClean="0"/>
          </a:p>
          <a:p>
            <a:pPr lvl="1"/>
            <a:r>
              <a:rPr lang="bg-BG" dirty="0" smtClean="0"/>
              <a:t>Измерват се в локална координатна система</a:t>
            </a:r>
            <a:r>
              <a:rPr lang="en-US" dirty="0" smtClean="0"/>
              <a:t> </a:t>
            </a:r>
            <a:r>
              <a:rPr lang="bg-BG" dirty="0" smtClean="0"/>
              <a:t>на квадрата</a:t>
            </a:r>
          </a:p>
          <a:p>
            <a:pPr lvl="2"/>
            <a:r>
              <a:rPr lang="bg-BG" dirty="0" smtClean="0"/>
              <a:t>Начало = геометричният център на квадрата</a:t>
            </a:r>
          </a:p>
          <a:p>
            <a:pPr lvl="2"/>
            <a:r>
              <a:rPr lang="bg-BG" dirty="0"/>
              <a:t>Е</a:t>
            </a:r>
            <a:r>
              <a:rPr lang="bg-BG" dirty="0" smtClean="0"/>
              <a:t>диница разстояние = дължината на страната на квадрата</a:t>
            </a:r>
          </a:p>
          <a:p>
            <a:pPr lvl="1"/>
            <a:r>
              <a:rPr lang="bg-BG" dirty="0" smtClean="0"/>
              <a:t>При рисуване на квадрат, той се позиционира с неговото начало </a:t>
            </a:r>
            <a:r>
              <a:rPr lang="en-US" dirty="0" smtClean="0"/>
              <a:t>origin</a:t>
            </a:r>
            <a:r>
              <a:rPr lang="bg-BG" dirty="0" smtClean="0"/>
              <a:t> да съвпада с подадените координати за център</a:t>
            </a:r>
            <a:endParaRPr lang="bg-BG" dirty="0"/>
          </a:p>
        </p:txBody>
      </p:sp>
      <p:sp>
        <p:nvSpPr>
          <p:cNvPr id="31" name="Chevron 30"/>
          <p:cNvSpPr/>
          <p:nvPr/>
        </p:nvSpPr>
        <p:spPr>
          <a:xfrm>
            <a:off x="2821599" y="3743169"/>
            <a:ext cx="74364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entury Gothic"/>
              </a:rPr>
              <a:t>1/2</a:t>
            </a:r>
            <a:endParaRPr lang="bg-BG" sz="14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2261956" y="3746677"/>
            <a:ext cx="743649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entury Gothic"/>
              </a:rPr>
              <a:t>0</a:t>
            </a:r>
            <a:endParaRPr lang="bg-BG" sz="14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6" name="Oval 25"/>
          <p:cNvSpPr/>
          <p:nvPr/>
        </p:nvSpPr>
        <p:spPr>
          <a:xfrm>
            <a:off x="2182937" y="3124283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Oval 27"/>
          <p:cNvSpPr/>
          <p:nvPr/>
        </p:nvSpPr>
        <p:spPr>
          <a:xfrm>
            <a:off x="1633949" y="3668739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Chevron 28"/>
          <p:cNvSpPr/>
          <p:nvPr/>
        </p:nvSpPr>
        <p:spPr>
          <a:xfrm>
            <a:off x="1212741" y="3758337"/>
            <a:ext cx="516363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entury Gothic"/>
              </a:rPr>
              <a:t>-1/2</a:t>
            </a:r>
            <a:endParaRPr lang="bg-BG" sz="14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2" name="Oval 31"/>
          <p:cNvSpPr/>
          <p:nvPr/>
        </p:nvSpPr>
        <p:spPr>
          <a:xfrm>
            <a:off x="2182935" y="4218122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Chevron 32"/>
          <p:cNvSpPr/>
          <p:nvPr/>
        </p:nvSpPr>
        <p:spPr>
          <a:xfrm>
            <a:off x="1732822" y="2861113"/>
            <a:ext cx="541552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entury Gothic"/>
              </a:rPr>
              <a:t>1/2</a:t>
            </a:r>
            <a:endParaRPr lang="bg-BG" sz="14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4" name="Chevron 33"/>
          <p:cNvSpPr/>
          <p:nvPr/>
        </p:nvSpPr>
        <p:spPr>
          <a:xfrm>
            <a:off x="1728906" y="4309561"/>
            <a:ext cx="549384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entury Gothic"/>
              </a:rPr>
              <a:t>-1/2</a:t>
            </a:r>
            <a:endParaRPr lang="bg-BG" sz="14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2734934" y="3655238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Chevron 46"/>
          <p:cNvSpPr/>
          <p:nvPr/>
        </p:nvSpPr>
        <p:spPr>
          <a:xfrm>
            <a:off x="2951673" y="2771517"/>
            <a:ext cx="826668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entury Gothic"/>
              </a:rPr>
              <a:t>(</a:t>
            </a:r>
            <a:r>
              <a:rPr lang="bg-BG" sz="14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entury Gothic"/>
              </a:rPr>
              <a:t>1</a:t>
            </a:r>
            <a:r>
              <a:rPr lang="en-US" sz="14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entury Gothic"/>
              </a:rPr>
              <a:t>,1/2)</a:t>
            </a:r>
            <a:endParaRPr lang="bg-BG" sz="14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54" name="Chevron 53"/>
          <p:cNvSpPr/>
          <p:nvPr/>
        </p:nvSpPr>
        <p:spPr>
          <a:xfrm>
            <a:off x="2271706" y="4376220"/>
            <a:ext cx="2300294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sz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entury Gothic"/>
              </a:rPr>
              <a:t>Локална координатна система на квадрат</a:t>
            </a:r>
            <a:endParaRPr lang="bg-BG" sz="12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754878" y="3623637"/>
            <a:ext cx="3298886" cy="3429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6573490" y="2861114"/>
            <a:ext cx="10170" cy="1814207"/>
          </a:xfrm>
          <a:prstGeom prst="straightConnector1">
            <a:avLst/>
          </a:prstGeom>
          <a:ln w="38100" cap="sq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4937756" y="3532198"/>
            <a:ext cx="1727173" cy="1190207"/>
            <a:chOff x="1464992" y="3468221"/>
            <a:chExt cx="1727173" cy="1190207"/>
          </a:xfrm>
        </p:grpSpPr>
        <p:sp>
          <p:nvSpPr>
            <p:cNvPr id="20" name="Rectangle 19"/>
            <p:cNvSpPr/>
            <p:nvPr/>
          </p:nvSpPr>
          <p:spPr>
            <a:xfrm>
              <a:off x="1464992" y="3559660"/>
              <a:ext cx="1098768" cy="1098768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38100" cap="sq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1" name="Oval 10"/>
            <p:cNvSpPr/>
            <p:nvPr/>
          </p:nvSpPr>
          <p:spPr>
            <a:xfrm>
              <a:off x="3009287" y="3468221"/>
              <a:ext cx="182878" cy="18287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2100271" y="3639488"/>
              <a:ext cx="920231" cy="424973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1922937" y="4017605"/>
              <a:ext cx="182878" cy="182878"/>
            </a:xfrm>
            <a:prstGeom prst="ellipse">
              <a:avLst/>
            </a:prstGeom>
            <a:ln>
              <a:solidFill>
                <a:srgbClr val="FF000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63" name="Chevron 62"/>
          <p:cNvSpPr/>
          <p:nvPr/>
        </p:nvSpPr>
        <p:spPr>
          <a:xfrm>
            <a:off x="6292136" y="4126212"/>
            <a:ext cx="1845985" cy="615767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bg-BG" sz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entury Gothic"/>
              </a:rPr>
              <a:t>Глобална координатна система</a:t>
            </a:r>
            <a:endParaRPr lang="bg-BG" sz="12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>
            <a:off x="2182936" y="3659610"/>
            <a:ext cx="182878" cy="1828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5" name="Chevron 64"/>
          <p:cNvSpPr/>
          <p:nvPr/>
        </p:nvSpPr>
        <p:spPr>
          <a:xfrm>
            <a:off x="6583660" y="3160576"/>
            <a:ext cx="826668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entury Gothic"/>
              </a:rPr>
              <a:t>center</a:t>
            </a:r>
          </a:p>
          <a:p>
            <a:r>
              <a:rPr lang="en-US" sz="14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entury Gothic"/>
              </a:rPr>
              <a:t>(0,0)</a:t>
            </a:r>
            <a:endParaRPr lang="bg-BG" sz="14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732822" y="3124283"/>
            <a:ext cx="1727173" cy="1190207"/>
            <a:chOff x="1464992" y="3468221"/>
            <a:chExt cx="1727173" cy="1190207"/>
          </a:xfrm>
        </p:grpSpPr>
        <p:sp>
          <p:nvSpPr>
            <p:cNvPr id="67" name="Rectangle 66"/>
            <p:cNvSpPr/>
            <p:nvPr/>
          </p:nvSpPr>
          <p:spPr>
            <a:xfrm>
              <a:off x="1464992" y="3559660"/>
              <a:ext cx="1098768" cy="1098768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38100" cap="sq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68" name="Oval 67"/>
            <p:cNvSpPr/>
            <p:nvPr/>
          </p:nvSpPr>
          <p:spPr>
            <a:xfrm>
              <a:off x="3009287" y="3468221"/>
              <a:ext cx="182878" cy="18287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2009673" y="3627455"/>
              <a:ext cx="994784" cy="462224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Chevron 69"/>
          <p:cNvSpPr/>
          <p:nvPr/>
        </p:nvSpPr>
        <p:spPr>
          <a:xfrm rot="20173727">
            <a:off x="2137526" y="3321787"/>
            <a:ext cx="826668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entury Gothic"/>
              </a:rPr>
              <a:t>origin</a:t>
            </a:r>
          </a:p>
        </p:txBody>
      </p:sp>
      <p:sp>
        <p:nvSpPr>
          <p:cNvPr id="71" name="Chevron 70"/>
          <p:cNvSpPr/>
          <p:nvPr/>
        </p:nvSpPr>
        <p:spPr>
          <a:xfrm rot="20173727">
            <a:off x="5312017" y="3733532"/>
            <a:ext cx="826668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entury Gothic"/>
              </a:rPr>
              <a:t>origin</a:t>
            </a:r>
          </a:p>
        </p:txBody>
      </p:sp>
      <p:sp>
        <p:nvSpPr>
          <p:cNvPr id="35" name="Chevron 34"/>
          <p:cNvSpPr/>
          <p:nvPr/>
        </p:nvSpPr>
        <p:spPr>
          <a:xfrm>
            <a:off x="4646234" y="2754628"/>
            <a:ext cx="1845985" cy="760681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sz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entury Gothic"/>
              </a:rPr>
              <a:t>Квадрат</a:t>
            </a:r>
            <a:br>
              <a:rPr lang="bg-BG" sz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entury Gothic"/>
              </a:rPr>
            </a:br>
            <a:r>
              <a:rPr lang="bg-BG" sz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entury Gothic"/>
              </a:rPr>
              <a:t>с център (0,</a:t>
            </a:r>
            <a:r>
              <a:rPr lang="bg-BG" sz="1200" dirty="0" err="1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entury Gothic"/>
              </a:rPr>
              <a:t>0</a:t>
            </a:r>
            <a:r>
              <a:rPr lang="bg-BG" sz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entury Gothic"/>
              </a:rPr>
              <a:t>,</a:t>
            </a:r>
            <a:r>
              <a:rPr lang="bg-BG" sz="1200" dirty="0" err="1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entury Gothic"/>
              </a:rPr>
              <a:t>0</a:t>
            </a:r>
            <a:r>
              <a:rPr lang="bg-BG" sz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entury Gothic"/>
              </a:rPr>
              <a:t>)</a:t>
            </a:r>
            <a:br>
              <a:rPr lang="bg-BG" sz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entury Gothic"/>
              </a:rPr>
            </a:br>
            <a:r>
              <a:rPr lang="bg-BG" sz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entury Gothic"/>
              </a:rPr>
              <a:t>и начало (1,</a:t>
            </a:r>
            <a:r>
              <a:rPr lang="bg-BG" sz="1200" dirty="0" err="1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entury Gothic"/>
              </a:rPr>
              <a:t>1</a:t>
            </a:r>
            <a:r>
              <a:rPr lang="bg-BG" sz="1200" dirty="0" smtClean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entury Gothic"/>
              </a:rPr>
              <a:t>/2)</a:t>
            </a:r>
            <a:endParaRPr lang="bg-BG" sz="12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312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Пример</a:t>
            </a:r>
          </a:p>
          <a:p>
            <a:pPr lvl="1"/>
            <a:r>
              <a:rPr lang="bg-BG" dirty="0" smtClean="0"/>
              <a:t>Квадрати с </a:t>
            </a:r>
            <a:r>
              <a:rPr lang="en-US" noProof="0" dirty="0" smtClean="0"/>
              <a:t>origin (</a:t>
            </a:r>
            <a:r>
              <a:rPr lang="bg-BG" noProof="0" dirty="0" smtClean="0">
                <a:sym typeface="Symbol"/>
              </a:rPr>
              <a:t>0</a:t>
            </a:r>
            <a:r>
              <a:rPr lang="en-US" noProof="0" dirty="0" smtClean="0"/>
              <a:t>,0,0)</a:t>
            </a:r>
            <a:r>
              <a:rPr lang="bg-BG" noProof="0" dirty="0" smtClean="0"/>
              <a:t>, (1/2,1/2,0)</a:t>
            </a:r>
            <a:r>
              <a:rPr lang="en-US" noProof="0" dirty="0" smtClean="0"/>
              <a:t> </a:t>
            </a:r>
            <a:r>
              <a:rPr lang="bg-BG" noProof="0" dirty="0" smtClean="0"/>
              <a:t>и (-1/4,5/4,0)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05878" y="1383041"/>
            <a:ext cx="7223681" cy="329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a </a:t>
            </a:r>
            <a:r>
              <a:rPr lang="en-GB" dirty="0"/>
              <a:t>= square([</a:t>
            </a:r>
            <a:r>
              <a:rPr lang="en-GB" dirty="0" smtClean="0"/>
              <a:t>0,0,0</a:t>
            </a:r>
            <a:r>
              <a:rPr lang="bg-BG" dirty="0" smtClean="0"/>
              <a:t>.1</a:t>
            </a:r>
            <a:r>
              <a:rPr lang="en-GB" dirty="0" smtClean="0"/>
              <a:t>],</a:t>
            </a:r>
            <a:r>
              <a:rPr lang="en-GB" dirty="0"/>
              <a:t>5);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/>
              <a:t>a.color</a:t>
            </a:r>
            <a:r>
              <a:rPr lang="en-GB" dirty="0"/>
              <a:t> = [1,0,0];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a = square([</a:t>
            </a:r>
            <a:r>
              <a:rPr lang="en-GB" dirty="0" smtClean="0"/>
              <a:t>0,0,0</a:t>
            </a:r>
            <a:r>
              <a:rPr lang="bg-BG" dirty="0" smtClean="0"/>
              <a:t>.2</a:t>
            </a:r>
            <a:r>
              <a:rPr lang="en-GB" dirty="0" smtClean="0"/>
              <a:t>],</a:t>
            </a:r>
            <a:r>
              <a:rPr lang="en-GB" dirty="0"/>
              <a:t>5);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a.origin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 [0.5,0.5,0];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/>
              <a:t>a.color</a:t>
            </a:r>
            <a:r>
              <a:rPr lang="en-GB" dirty="0"/>
              <a:t> = [0,0,1];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a = square([</a:t>
            </a:r>
            <a:r>
              <a:rPr lang="en-GB" dirty="0" smtClean="0"/>
              <a:t>0,0,0</a:t>
            </a:r>
            <a:r>
              <a:rPr lang="bg-BG" dirty="0" smtClean="0"/>
              <a:t>.1</a:t>
            </a:r>
            <a:r>
              <a:rPr lang="en-GB" dirty="0" smtClean="0"/>
              <a:t>],</a:t>
            </a:r>
            <a:r>
              <a:rPr lang="en-GB" dirty="0"/>
              <a:t>5);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a.origin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 [-0.25,-1.25,0];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/>
              <a:t>a.color</a:t>
            </a:r>
            <a:r>
              <a:rPr lang="en-GB" dirty="0"/>
              <a:t> = [0,1,0</a:t>
            </a:r>
            <a:r>
              <a:rPr lang="en-GB" dirty="0" smtClean="0"/>
              <a:t>];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65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4099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06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Правоъгълник в </a:t>
            </a:r>
            <a:r>
              <a:rPr lang="bg-BG" noProof="0" dirty="0" err="1" smtClean="0"/>
              <a:t>СУИКА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Правоъгълник</a:t>
            </a:r>
          </a:p>
          <a:p>
            <a:pPr lvl="1"/>
            <a:r>
              <a:rPr lang="bg-BG" noProof="0" dirty="0" smtClean="0"/>
              <a:t>Графичен обект със свойства подобни на квадрата</a:t>
            </a:r>
          </a:p>
          <a:p>
            <a:pPr lvl="1"/>
            <a:r>
              <a:rPr lang="bg-BG" noProof="0" dirty="0" smtClean="0"/>
              <a:t>Използва се за рисуване на квадрати и правоъгълници</a:t>
            </a:r>
          </a:p>
          <a:p>
            <a:r>
              <a:rPr lang="bg-BG" noProof="0" dirty="0" smtClean="0"/>
              <a:t>Създаване на правоъгълник</a:t>
            </a:r>
          </a:p>
          <a:p>
            <a:pPr lvl="1"/>
            <a:r>
              <a:rPr lang="bg-BG" noProof="0" dirty="0" smtClean="0"/>
              <a:t>Чрез клас 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en-US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Rectangle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( 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център</a:t>
            </a:r>
            <a:r>
              <a:rPr lang="en-US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размери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)</a:t>
            </a:r>
          </a:p>
          <a:p>
            <a:pPr lvl="1"/>
            <a:r>
              <a:rPr lang="bg-BG" noProof="0" dirty="0" smtClean="0"/>
              <a:t>Чрез функция </a:t>
            </a:r>
            <a:r>
              <a:rPr lang="en-US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rectangle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( 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център</a:t>
            </a:r>
            <a:r>
              <a:rPr lang="en-US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размери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)</a:t>
            </a:r>
          </a:p>
          <a:p>
            <a:pPr lvl="1"/>
            <a:r>
              <a:rPr lang="bg-BG" dirty="0"/>
              <a:t>Центърът е координати на точка, масив от три числа</a:t>
            </a:r>
            <a:endParaRPr lang="bg-BG" noProof="0" dirty="0" smtClean="0"/>
          </a:p>
          <a:p>
            <a:pPr lvl="1"/>
            <a:r>
              <a:rPr lang="bg-BG" dirty="0" smtClean="0"/>
              <a:t>Размерите са масив от 2 числа – дължини на страните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86193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Пример</a:t>
            </a:r>
          </a:p>
          <a:p>
            <a:pPr lvl="1"/>
            <a:r>
              <a:rPr lang="bg-BG" noProof="0" dirty="0" smtClean="0"/>
              <a:t>Фрагмент от паркет от правоъгълници 2х1</a:t>
            </a:r>
          </a:p>
          <a:p>
            <a:pPr lvl="1"/>
            <a:r>
              <a:rPr lang="bg-BG" dirty="0" smtClean="0"/>
              <a:t>За по-лесни координати, центровете са в единия им връх</a:t>
            </a:r>
          </a:p>
          <a:p>
            <a:pPr lvl="1"/>
            <a:r>
              <a:rPr lang="bg-BG" noProof="0" dirty="0" smtClean="0"/>
              <a:t>Реалните размери са </a:t>
            </a:r>
            <a:r>
              <a:rPr lang="en-US" noProof="0" dirty="0" smtClean="0"/>
              <a:t>1.9x0.9</a:t>
            </a:r>
            <a:r>
              <a:rPr lang="bg-BG" noProof="0" dirty="0" smtClean="0"/>
              <a:t>, за да има фуги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05878" y="2114555"/>
            <a:ext cx="7223681" cy="28346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a </a:t>
            </a:r>
            <a:r>
              <a:rPr lang="en-GB" dirty="0"/>
              <a:t>=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rectangle</a:t>
            </a:r>
            <a:r>
              <a:rPr lang="en-GB" dirty="0"/>
              <a:t>([0,0,0],[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1.9,0.9</a:t>
            </a:r>
            <a:r>
              <a:rPr lang="en-GB" dirty="0"/>
              <a:t>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/>
              <a:t>a.origin</a:t>
            </a:r>
            <a:r>
              <a:rPr lang="en-GB" dirty="0" smtClean="0"/>
              <a:t> </a:t>
            </a:r>
            <a:r>
              <a:rPr lang="en-GB" dirty="0"/>
              <a:t>= [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-0.5,-0.5,0</a:t>
            </a:r>
            <a:r>
              <a:rPr lang="en-GB" dirty="0"/>
              <a:t>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a </a:t>
            </a:r>
            <a:r>
              <a:rPr lang="en-GB" dirty="0"/>
              <a:t>= rectangle([0,1,0],[0.9,1.9]);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/>
              <a:t>a.origin</a:t>
            </a:r>
            <a:r>
              <a:rPr lang="en-GB" dirty="0" smtClean="0"/>
              <a:t> </a:t>
            </a:r>
            <a:r>
              <a:rPr lang="en-GB" dirty="0"/>
              <a:t>= [-0.5,-0.5,0];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a </a:t>
            </a:r>
            <a:r>
              <a:rPr lang="en-GB" dirty="0"/>
              <a:t>= rectangle([1,1,0],[0.9,1.9]);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/>
              <a:t>a.origin</a:t>
            </a:r>
            <a:r>
              <a:rPr lang="en-GB" dirty="0" smtClean="0"/>
              <a:t> </a:t>
            </a:r>
            <a:r>
              <a:rPr lang="en-GB" dirty="0"/>
              <a:t>= [-0.5,-0.5,0];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32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614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56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Куб и паралелепипед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97867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Куб в </a:t>
            </a:r>
            <a:r>
              <a:rPr lang="bg-BG" noProof="0" dirty="0" err="1" smtClean="0"/>
              <a:t>СУИКА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Куб</a:t>
            </a:r>
          </a:p>
          <a:p>
            <a:pPr lvl="1"/>
            <a:r>
              <a:rPr lang="bg-BG" noProof="0" dirty="0" smtClean="0"/>
              <a:t>Графичен обект със свойства</a:t>
            </a:r>
          </a:p>
          <a:p>
            <a:pPr lvl="1"/>
            <a:r>
              <a:rPr lang="bg-BG" noProof="0" dirty="0" smtClean="0"/>
              <a:t>Използва се за рисуване на куб</a:t>
            </a:r>
          </a:p>
          <a:p>
            <a:r>
              <a:rPr lang="bg-BG" noProof="0" dirty="0" smtClean="0"/>
              <a:t>Създаване на </a:t>
            </a:r>
            <a:r>
              <a:rPr lang="bg-BG" noProof="0" dirty="0" err="1" smtClean="0"/>
              <a:t>ку</a:t>
            </a:r>
            <a:r>
              <a:rPr lang="bg-BG" dirty="0" smtClean="0"/>
              <a:t>б</a:t>
            </a:r>
            <a:endParaRPr lang="bg-BG" noProof="0" dirty="0" smtClean="0"/>
          </a:p>
          <a:p>
            <a:pPr lvl="1"/>
            <a:r>
              <a:rPr lang="bg-BG" noProof="0" dirty="0" smtClean="0"/>
              <a:t>Чрез клас 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en-US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Cube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( 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център</a:t>
            </a:r>
            <a:r>
              <a:rPr lang="en-US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размер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)</a:t>
            </a:r>
          </a:p>
          <a:p>
            <a:pPr lvl="1"/>
            <a:r>
              <a:rPr lang="bg-BG" noProof="0" dirty="0" smtClean="0"/>
              <a:t>Чрез функция </a:t>
            </a:r>
            <a:r>
              <a:rPr lang="en-US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cube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( 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център</a:t>
            </a:r>
            <a:r>
              <a:rPr lang="en-US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размер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)</a:t>
            </a:r>
          </a:p>
          <a:p>
            <a:pPr lvl="1"/>
            <a:r>
              <a:rPr lang="bg-BG" dirty="0"/>
              <a:t>Центърът е координати на точка, масив от три числа</a:t>
            </a:r>
            <a:endParaRPr lang="bg-BG" noProof="0" dirty="0" smtClean="0"/>
          </a:p>
          <a:p>
            <a:pPr lvl="1"/>
            <a:r>
              <a:rPr lang="bg-BG" dirty="0" smtClean="0"/>
              <a:t>Размерът е число и е дължината на страната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1186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Пример</a:t>
            </a:r>
          </a:p>
          <a:p>
            <a:pPr lvl="1"/>
            <a:r>
              <a:rPr lang="bg-BG" noProof="0" dirty="0" smtClean="0"/>
              <a:t>Две пирамиди от кубове </a:t>
            </a:r>
            <a:r>
              <a:rPr lang="bg-BG" dirty="0" smtClean="0"/>
              <a:t>с размери 3, 2 и 1</a:t>
            </a:r>
          </a:p>
          <a:p>
            <a:pPr lvl="1"/>
            <a:r>
              <a:rPr lang="bg-BG" dirty="0" smtClean="0"/>
              <a:t>В едната пирамида кубовете са без отместване</a:t>
            </a:r>
          </a:p>
          <a:p>
            <a:pPr lvl="1"/>
            <a:r>
              <a:rPr lang="bg-BG" noProof="0" dirty="0"/>
              <a:t>В</a:t>
            </a:r>
            <a:r>
              <a:rPr lang="bg-BG" noProof="0" dirty="0" smtClean="0"/>
              <a:t> другата пирамида те са с отместване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05878" y="2205995"/>
            <a:ext cx="7223681" cy="23774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cube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([0,-2,1.5],3);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cube</a:t>
            </a:r>
            <a:r>
              <a:rPr lang="en-GB" dirty="0"/>
              <a:t>([0,-2,4.0],2);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cube</a:t>
            </a:r>
            <a:r>
              <a:rPr lang="en-GB" dirty="0"/>
              <a:t>([0,-2,5.5],1);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a </a:t>
            </a:r>
            <a:r>
              <a:rPr lang="en-GB" dirty="0"/>
              <a:t>= cube([0,2,0],3); </a:t>
            </a:r>
            <a:r>
              <a:rPr lang="en-GB" dirty="0" err="1"/>
              <a:t>a.origin</a:t>
            </a:r>
            <a:r>
              <a:rPr lang="en-GB" dirty="0"/>
              <a:t>=[0,0,-1/2];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a </a:t>
            </a:r>
            <a:r>
              <a:rPr lang="en-GB" dirty="0"/>
              <a:t>= cube([0,2,3],2); </a:t>
            </a:r>
            <a:r>
              <a:rPr lang="en-GB" dirty="0" err="1"/>
              <a:t>a.origin</a:t>
            </a:r>
            <a:r>
              <a:rPr lang="en-GB" dirty="0"/>
              <a:t>=[0,0,-1/2];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a </a:t>
            </a:r>
            <a:r>
              <a:rPr lang="en-GB" dirty="0"/>
              <a:t>= cube([0,2,5],1); </a:t>
            </a:r>
            <a:r>
              <a:rPr lang="en-GB" dirty="0" err="1"/>
              <a:t>a.origin</a:t>
            </a:r>
            <a:r>
              <a:rPr lang="en-GB" dirty="0"/>
              <a:t>=[0,0,-1/2</a:t>
            </a:r>
            <a:r>
              <a:rPr lang="en-GB" dirty="0" smtClean="0"/>
              <a:t>];</a:t>
            </a:r>
            <a:endParaRPr lang="en-GB" dirty="0"/>
          </a:p>
        </p:txBody>
      </p:sp>
      <p:sp>
        <p:nvSpPr>
          <p:cNvPr id="2" name="Rounded Rectangle 1"/>
          <p:cNvSpPr/>
          <p:nvPr/>
        </p:nvSpPr>
        <p:spPr>
          <a:xfrm>
            <a:off x="3456444" y="3563863"/>
            <a:ext cx="182878" cy="274317"/>
          </a:xfrm>
          <a:prstGeom prst="roundRect">
            <a:avLst>
              <a:gd name="adj" fmla="val 391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ounded Rectangle 5"/>
          <p:cNvSpPr/>
          <p:nvPr/>
        </p:nvSpPr>
        <p:spPr>
          <a:xfrm>
            <a:off x="3419868" y="3522715"/>
            <a:ext cx="256029" cy="653789"/>
          </a:xfrm>
          <a:prstGeom prst="roundRect">
            <a:avLst>
              <a:gd name="adj" fmla="val 391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Freeform 6"/>
          <p:cNvSpPr/>
          <p:nvPr/>
        </p:nvSpPr>
        <p:spPr>
          <a:xfrm>
            <a:off x="3122676" y="3970764"/>
            <a:ext cx="297192" cy="246888"/>
          </a:xfrm>
          <a:custGeom>
            <a:avLst/>
            <a:gdLst>
              <a:gd name="connsiteX0" fmla="*/ 324612 w 324612"/>
              <a:gd name="connsiteY0" fmla="*/ 0 h 4572"/>
              <a:gd name="connsiteX1" fmla="*/ 0 w 324612"/>
              <a:gd name="connsiteY1" fmla="*/ 4572 h 4572"/>
              <a:gd name="connsiteX2" fmla="*/ 0 w 324612"/>
              <a:gd name="connsiteY2" fmla="*/ 4572 h 4572"/>
              <a:gd name="connsiteX0" fmla="*/ 10303 w 10303"/>
              <a:gd name="connsiteY0" fmla="*/ 26041 h 486041"/>
              <a:gd name="connsiteX1" fmla="*/ 303 w 10303"/>
              <a:gd name="connsiteY1" fmla="*/ 36041 h 486041"/>
              <a:gd name="connsiteX2" fmla="*/ 2838 w 10303"/>
              <a:gd name="connsiteY2" fmla="*/ 486041 h 486041"/>
              <a:gd name="connsiteX0" fmla="*/ 10966 w 10966"/>
              <a:gd name="connsiteY0" fmla="*/ 25306 h 475306"/>
              <a:gd name="connsiteX1" fmla="*/ 966 w 10966"/>
              <a:gd name="connsiteY1" fmla="*/ 35306 h 475306"/>
              <a:gd name="connsiteX2" fmla="*/ 966 w 10966"/>
              <a:gd name="connsiteY2" fmla="*/ 475306 h 475306"/>
              <a:gd name="connsiteX0" fmla="*/ 10000 w 10000"/>
              <a:gd name="connsiteY0" fmla="*/ 0 h 450000"/>
              <a:gd name="connsiteX1" fmla="*/ 0 w 10000"/>
              <a:gd name="connsiteY1" fmla="*/ 450000 h 450000"/>
              <a:gd name="connsiteX0" fmla="*/ 10000 w 10000"/>
              <a:gd name="connsiteY0" fmla="*/ 0 h 450000"/>
              <a:gd name="connsiteX1" fmla="*/ 0 w 10000"/>
              <a:gd name="connsiteY1" fmla="*/ 450000 h 450000"/>
              <a:gd name="connsiteX0" fmla="*/ 10000 w 10000"/>
              <a:gd name="connsiteY0" fmla="*/ 0 h 450000"/>
              <a:gd name="connsiteX1" fmla="*/ 0 w 10000"/>
              <a:gd name="connsiteY1" fmla="*/ 450000 h 450000"/>
              <a:gd name="connsiteX0" fmla="*/ 10423 w 10423"/>
              <a:gd name="connsiteY0" fmla="*/ 0 h 450000"/>
              <a:gd name="connsiteX1" fmla="*/ 0 w 10423"/>
              <a:gd name="connsiteY1" fmla="*/ 450000 h 45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23" h="450000">
                <a:moveTo>
                  <a:pt x="10423" y="0"/>
                </a:moveTo>
                <a:cubicBezTo>
                  <a:pt x="3991" y="0"/>
                  <a:pt x="234" y="20000"/>
                  <a:pt x="0" y="45000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/>
          <p:cNvSpPr/>
          <p:nvPr/>
        </p:nvSpPr>
        <p:spPr>
          <a:xfrm>
            <a:off x="3383293" y="3653028"/>
            <a:ext cx="55556" cy="91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tabLst>
                <a:tab pos="341313" algn="l"/>
                <a:tab pos="682625" algn="l"/>
                <a:tab pos="1025525" algn="l"/>
              </a:tabLst>
            </a:pPr>
            <a:endParaRPr lang="bg-BG" sz="200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3122676" y="3698748"/>
            <a:ext cx="338343" cy="205740"/>
          </a:xfrm>
          <a:custGeom>
            <a:avLst/>
            <a:gdLst>
              <a:gd name="connsiteX0" fmla="*/ 324612 w 324612"/>
              <a:gd name="connsiteY0" fmla="*/ 0 h 4572"/>
              <a:gd name="connsiteX1" fmla="*/ 0 w 324612"/>
              <a:gd name="connsiteY1" fmla="*/ 4572 h 4572"/>
              <a:gd name="connsiteX2" fmla="*/ 0 w 324612"/>
              <a:gd name="connsiteY2" fmla="*/ 4572 h 4572"/>
              <a:gd name="connsiteX0" fmla="*/ 10303 w 10303"/>
              <a:gd name="connsiteY0" fmla="*/ 26041 h 486041"/>
              <a:gd name="connsiteX1" fmla="*/ 303 w 10303"/>
              <a:gd name="connsiteY1" fmla="*/ 36041 h 486041"/>
              <a:gd name="connsiteX2" fmla="*/ 2838 w 10303"/>
              <a:gd name="connsiteY2" fmla="*/ 486041 h 486041"/>
              <a:gd name="connsiteX0" fmla="*/ 10966 w 10966"/>
              <a:gd name="connsiteY0" fmla="*/ 25306 h 475306"/>
              <a:gd name="connsiteX1" fmla="*/ 966 w 10966"/>
              <a:gd name="connsiteY1" fmla="*/ 35306 h 475306"/>
              <a:gd name="connsiteX2" fmla="*/ 966 w 10966"/>
              <a:gd name="connsiteY2" fmla="*/ 475306 h 475306"/>
              <a:gd name="connsiteX0" fmla="*/ 10000 w 10000"/>
              <a:gd name="connsiteY0" fmla="*/ 0 h 450000"/>
              <a:gd name="connsiteX1" fmla="*/ 0 w 10000"/>
              <a:gd name="connsiteY1" fmla="*/ 450000 h 450000"/>
              <a:gd name="connsiteX0" fmla="*/ 10000 w 10000"/>
              <a:gd name="connsiteY0" fmla="*/ 0 h 450000"/>
              <a:gd name="connsiteX1" fmla="*/ 0 w 10000"/>
              <a:gd name="connsiteY1" fmla="*/ 450000 h 450000"/>
              <a:gd name="connsiteX0" fmla="*/ 10000 w 10000"/>
              <a:gd name="connsiteY0" fmla="*/ 0 h 450000"/>
              <a:gd name="connsiteX1" fmla="*/ 0 w 10000"/>
              <a:gd name="connsiteY1" fmla="*/ 450000 h 450000"/>
              <a:gd name="connsiteX0" fmla="*/ 10423 w 10423"/>
              <a:gd name="connsiteY0" fmla="*/ 0 h 450000"/>
              <a:gd name="connsiteX1" fmla="*/ 0 w 10423"/>
              <a:gd name="connsiteY1" fmla="*/ 450000 h 45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23" h="450000">
                <a:moveTo>
                  <a:pt x="10423" y="0"/>
                </a:moveTo>
                <a:cubicBezTo>
                  <a:pt x="3991" y="0"/>
                  <a:pt x="234" y="20000"/>
                  <a:pt x="0" y="45000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47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717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821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Квадрат и правоъгълник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78642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Паралелепипед в </a:t>
            </a:r>
            <a:r>
              <a:rPr lang="bg-BG" noProof="0" dirty="0" err="1" smtClean="0"/>
              <a:t>СУИКА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Паралелепипед</a:t>
            </a:r>
          </a:p>
          <a:p>
            <a:pPr lvl="1"/>
            <a:r>
              <a:rPr lang="bg-BG" noProof="0" dirty="0" smtClean="0"/>
              <a:t>Графичен обект със свойства</a:t>
            </a:r>
          </a:p>
          <a:p>
            <a:pPr lvl="1"/>
            <a:r>
              <a:rPr lang="bg-BG" noProof="0" dirty="0" smtClean="0"/>
              <a:t>Използва се за рисуване на кубове и правоъгълни паралелепипеди</a:t>
            </a:r>
          </a:p>
          <a:p>
            <a:r>
              <a:rPr lang="bg-BG" noProof="0" dirty="0" smtClean="0"/>
              <a:t>Създаване на </a:t>
            </a:r>
            <a:r>
              <a:rPr lang="bg-BG" dirty="0" smtClean="0"/>
              <a:t>паралелепипед</a:t>
            </a:r>
            <a:endParaRPr lang="bg-BG" noProof="0" dirty="0" smtClean="0"/>
          </a:p>
          <a:p>
            <a:pPr lvl="1"/>
            <a:r>
              <a:rPr lang="bg-BG" noProof="0" dirty="0" smtClean="0"/>
              <a:t>Чрез клас 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en-US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Cuboid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( 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център</a:t>
            </a:r>
            <a:r>
              <a:rPr lang="en-US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размери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)</a:t>
            </a:r>
          </a:p>
          <a:p>
            <a:pPr lvl="1"/>
            <a:r>
              <a:rPr lang="bg-BG" noProof="0" dirty="0" smtClean="0"/>
              <a:t>Чрез функция </a:t>
            </a:r>
            <a:r>
              <a:rPr lang="en-US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cuboid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( 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център</a:t>
            </a:r>
            <a:r>
              <a:rPr lang="en-US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размери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)</a:t>
            </a:r>
          </a:p>
          <a:p>
            <a:pPr lvl="1"/>
            <a:r>
              <a:rPr lang="bg-BG" dirty="0"/>
              <a:t>Центърът е координати на точка, масив от три </a:t>
            </a:r>
            <a:r>
              <a:rPr lang="bg-BG" dirty="0" smtClean="0"/>
              <a:t>числа</a:t>
            </a:r>
          </a:p>
          <a:p>
            <a:pPr lvl="1"/>
            <a:r>
              <a:rPr lang="bg-BG" dirty="0" smtClean="0"/>
              <a:t>Размерите </a:t>
            </a:r>
            <a:r>
              <a:rPr lang="bg-BG" dirty="0"/>
              <a:t>са масив от </a:t>
            </a:r>
            <a:r>
              <a:rPr lang="bg-BG" dirty="0" smtClean="0"/>
              <a:t>3 </a:t>
            </a:r>
            <a:r>
              <a:rPr lang="bg-BG" dirty="0"/>
              <a:t>числа – дължини на </a:t>
            </a:r>
            <a:r>
              <a:rPr lang="bg-BG" dirty="0" smtClean="0"/>
              <a:t>страните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279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Пример</a:t>
            </a:r>
          </a:p>
          <a:p>
            <a:pPr lvl="1"/>
            <a:r>
              <a:rPr lang="bg-BG" dirty="0" smtClean="0"/>
              <a:t>Малка стена от 6 тухли с размери 8х5х3</a:t>
            </a:r>
            <a:endParaRPr lang="bg-BG" noProof="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005878" y="1291604"/>
            <a:ext cx="7223681" cy="2560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cuboid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([0,0,-1],[5,8,3]);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cuboid</a:t>
            </a:r>
            <a:r>
              <a:rPr lang="en-GB" dirty="0"/>
              <a:t>([0,-8.1,-1],[5,8,3]);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cuboid</a:t>
            </a:r>
            <a:r>
              <a:rPr lang="en-GB" dirty="0"/>
              <a:t>([0,+8.1,-1],[5,8,3]);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	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cuboid</a:t>
            </a:r>
            <a:r>
              <a:rPr lang="en-GB" dirty="0"/>
              <a:t>([0,-4.05,2.1],[5,8,3]);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cuboid</a:t>
            </a:r>
            <a:r>
              <a:rPr lang="en-GB" dirty="0"/>
              <a:t>([0,4.05,2.1],[5,8,3]);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	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cuboid</a:t>
            </a:r>
            <a:r>
              <a:rPr lang="en-GB" dirty="0"/>
              <a:t>([0,0,5.2],[5,8,3</a:t>
            </a:r>
            <a:r>
              <a:rPr lang="en-GB" dirty="0" smtClean="0"/>
              <a:t>]);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422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819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021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Ориентация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33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Ориентация на обект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Положение на обект</a:t>
            </a:r>
          </a:p>
          <a:p>
            <a:pPr lvl="1"/>
            <a:r>
              <a:rPr lang="bg-BG" dirty="0" smtClean="0"/>
              <a:t>Визуалното положение на </a:t>
            </a:r>
            <a:r>
              <a:rPr lang="en-US" dirty="0" smtClean="0"/>
              <a:t>2D/3D</a:t>
            </a:r>
            <a:r>
              <a:rPr lang="bg-BG" dirty="0" smtClean="0"/>
              <a:t> обект се определя от свойствата </a:t>
            </a:r>
            <a:r>
              <a:rPr lang="en-US" dirty="0" smtClean="0"/>
              <a:t>center</a:t>
            </a:r>
            <a:r>
              <a:rPr lang="bg-BG" dirty="0" smtClean="0"/>
              <a:t> и </a:t>
            </a:r>
            <a:r>
              <a:rPr lang="en-US" dirty="0" smtClean="0"/>
              <a:t>size/sizes</a:t>
            </a:r>
            <a:endParaRPr lang="bg-BG" dirty="0" smtClean="0"/>
          </a:p>
          <a:p>
            <a:r>
              <a:rPr lang="bg-BG" dirty="0" smtClean="0"/>
              <a:t>Проблем</a:t>
            </a:r>
            <a:endParaRPr lang="en-US" dirty="0"/>
          </a:p>
          <a:p>
            <a:pPr lvl="1"/>
            <a:r>
              <a:rPr lang="bg-BG" dirty="0" smtClean="0"/>
              <a:t>Те не са достатъчни</a:t>
            </a:r>
          </a:p>
          <a:p>
            <a:pPr lvl="1"/>
            <a:r>
              <a:rPr lang="bg-BG" dirty="0" smtClean="0"/>
              <a:t>Няма как да се завърти обект</a:t>
            </a:r>
          </a:p>
        </p:txBody>
      </p:sp>
    </p:spTree>
    <p:extLst>
      <p:ext uri="{BB962C8B-B14F-4D97-AF65-F5344CB8AC3E}">
        <p14:creationId xmlns:p14="http://schemas.microsoft.com/office/powerpoint/2010/main" val="117547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/>
          <p:nvPr/>
        </p:nvCxnSpPr>
        <p:spPr>
          <a:xfrm flipV="1">
            <a:off x="5669267" y="3541005"/>
            <a:ext cx="2" cy="630607"/>
          </a:xfrm>
          <a:prstGeom prst="straightConnector1">
            <a:avLst/>
          </a:prstGeom>
          <a:ln w="38100" cap="sq">
            <a:solidFill>
              <a:srgbClr val="AAB0C8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69268" y="4171932"/>
            <a:ext cx="457193" cy="0"/>
          </a:xfrm>
          <a:prstGeom prst="straightConnector1">
            <a:avLst/>
          </a:prstGeom>
          <a:ln w="38100" cap="sq">
            <a:solidFill>
              <a:srgbClr val="AAB0C8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394951" y="4171932"/>
            <a:ext cx="274318" cy="354637"/>
          </a:xfrm>
          <a:prstGeom prst="straightConnector1">
            <a:avLst/>
          </a:prstGeom>
          <a:ln w="38100" cap="sq">
            <a:solidFill>
              <a:srgbClr val="AAB0C8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Реализация на ориентацията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Невидими елементи</a:t>
            </a:r>
          </a:p>
          <a:p>
            <a:pPr lvl="1"/>
            <a:r>
              <a:rPr lang="bg-BG" dirty="0" smtClean="0"/>
              <a:t>Всеки обект си има локална координатна система (тя се използва при свойството </a:t>
            </a:r>
            <a:r>
              <a:rPr lang="en-US" dirty="0" smtClean="0"/>
              <a:t>origin)</a:t>
            </a:r>
            <a:endParaRPr lang="bg-BG" dirty="0" smtClean="0"/>
          </a:p>
          <a:p>
            <a:pPr lvl="1"/>
            <a:r>
              <a:rPr lang="bg-BG" dirty="0" smtClean="0"/>
              <a:t>Локалната ос </a:t>
            </a:r>
            <a:r>
              <a:rPr lang="en-US" dirty="0" smtClean="0"/>
              <a:t>Z</a:t>
            </a:r>
            <a:r>
              <a:rPr lang="bg-BG" dirty="0" smtClean="0"/>
              <a:t> се използва за ориентиране на обекта</a:t>
            </a:r>
          </a:p>
          <a:p>
            <a:pPr lvl="1"/>
            <a:endParaRPr lang="bg-BG" dirty="0"/>
          </a:p>
        </p:txBody>
      </p:sp>
      <p:sp>
        <p:nvSpPr>
          <p:cNvPr id="5" name="Parallelogram 4"/>
          <p:cNvSpPr/>
          <p:nvPr/>
        </p:nvSpPr>
        <p:spPr>
          <a:xfrm>
            <a:off x="2377464" y="4006933"/>
            <a:ext cx="1280146" cy="297177"/>
          </a:xfrm>
          <a:prstGeom prst="parallelogram">
            <a:avLst>
              <a:gd name="adj" fmla="val 102769"/>
            </a:avLst>
          </a:prstGeom>
          <a:solidFill>
            <a:srgbClr val="727CA3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Chevron 6"/>
          <p:cNvSpPr/>
          <p:nvPr/>
        </p:nvSpPr>
        <p:spPr>
          <a:xfrm>
            <a:off x="5087552" y="3028945"/>
            <a:ext cx="541552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entury Gothic"/>
              </a:rPr>
              <a:t>z</a:t>
            </a:r>
            <a:endParaRPr lang="bg-BG" sz="14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017539" y="4171932"/>
            <a:ext cx="1188706" cy="0"/>
          </a:xfrm>
          <a:prstGeom prst="straightConnector1">
            <a:avLst/>
          </a:prstGeom>
          <a:ln w="38100" cap="sq">
            <a:solidFill>
              <a:srgbClr val="727CA3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hevron 25"/>
          <p:cNvSpPr/>
          <p:nvPr/>
        </p:nvSpPr>
        <p:spPr>
          <a:xfrm>
            <a:off x="2435822" y="3028945"/>
            <a:ext cx="541552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Century Gothic"/>
              </a:rPr>
              <a:t>z</a:t>
            </a:r>
            <a:endParaRPr lang="bg-BG" sz="1400" dirty="0"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618705" y="4171932"/>
            <a:ext cx="398832" cy="507129"/>
          </a:xfrm>
          <a:prstGeom prst="straightConnector1">
            <a:avLst/>
          </a:prstGeom>
          <a:ln w="38100" cap="sq">
            <a:solidFill>
              <a:srgbClr val="727CA3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017537" y="3028945"/>
            <a:ext cx="2" cy="1111551"/>
          </a:xfrm>
          <a:prstGeom prst="straightConnector1">
            <a:avLst/>
          </a:prstGeom>
          <a:ln w="38100" cap="sq">
            <a:solidFill>
              <a:srgbClr val="FF000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be 3"/>
          <p:cNvSpPr/>
          <p:nvPr/>
        </p:nvSpPr>
        <p:spPr>
          <a:xfrm>
            <a:off x="5029195" y="3577579"/>
            <a:ext cx="1280146" cy="1188707"/>
          </a:xfrm>
          <a:prstGeom prst="cube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126463" y="4171612"/>
            <a:ext cx="731512" cy="320"/>
          </a:xfrm>
          <a:prstGeom prst="straightConnector1">
            <a:avLst/>
          </a:prstGeom>
          <a:ln w="38100" cap="sq">
            <a:solidFill>
              <a:srgbClr val="727CA3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270434" y="4328355"/>
            <a:ext cx="274317" cy="350706"/>
          </a:xfrm>
          <a:prstGeom prst="straightConnector1">
            <a:avLst/>
          </a:prstGeom>
          <a:ln w="38100" cap="sq">
            <a:solidFill>
              <a:srgbClr val="727CA3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669267" y="3028945"/>
            <a:ext cx="2" cy="639504"/>
          </a:xfrm>
          <a:prstGeom prst="straightConnector1">
            <a:avLst/>
          </a:prstGeom>
          <a:ln w="38100" cap="sq">
            <a:solidFill>
              <a:srgbClr val="FF000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00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Свойства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Свойство </a:t>
            </a:r>
            <a:r>
              <a:rPr lang="en-US" dirty="0" smtClean="0"/>
              <a:t>spin</a:t>
            </a:r>
          </a:p>
          <a:p>
            <a:pPr lvl="1"/>
            <a:r>
              <a:rPr lang="bg-BG" dirty="0" smtClean="0"/>
              <a:t>Завърта обекта около локалната </a:t>
            </a:r>
            <a:r>
              <a:rPr lang="en-US" dirty="0" smtClean="0"/>
              <a:t>Z</a:t>
            </a:r>
            <a:r>
              <a:rPr lang="bg-BG" dirty="0" smtClean="0"/>
              <a:t> ос</a:t>
            </a:r>
          </a:p>
          <a:p>
            <a:pPr lvl="1"/>
            <a:r>
              <a:rPr lang="bg-BG" dirty="0" smtClean="0"/>
              <a:t>Стойността на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spin</a:t>
            </a:r>
            <a:r>
              <a:rPr lang="bg-BG" dirty="0" smtClean="0"/>
              <a:t> е в </a:t>
            </a:r>
            <a:r>
              <a:rPr lang="bg-BG" dirty="0" err="1" smtClean="0"/>
              <a:t>радиани</a:t>
            </a:r>
            <a:endParaRPr lang="bg-BG" dirty="0" smtClean="0"/>
          </a:p>
          <a:p>
            <a:pPr lvl="1"/>
            <a:r>
              <a:rPr lang="bg-BG" dirty="0" smtClean="0"/>
              <a:t>По подразбиране </a:t>
            </a:r>
            <a:r>
              <a:rPr lang="en-US" dirty="0" smtClean="0"/>
              <a:t>spin </a:t>
            </a:r>
            <a:r>
              <a:rPr lang="bg-BG" dirty="0" smtClean="0"/>
              <a:t>е 0</a:t>
            </a:r>
            <a:endParaRPr lang="bg-BG" dirty="0" smtClean="0">
              <a:sym typeface="Symbol"/>
            </a:endParaRPr>
          </a:p>
          <a:p>
            <a:pPr lvl="1"/>
            <a:endParaRPr lang="bg-BG" dirty="0" smtClean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669267" y="3541005"/>
            <a:ext cx="2" cy="630607"/>
          </a:xfrm>
          <a:prstGeom prst="straightConnector1">
            <a:avLst/>
          </a:prstGeom>
          <a:ln w="38100" cap="sq">
            <a:solidFill>
              <a:srgbClr val="AAB0C8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669268" y="4171932"/>
            <a:ext cx="457193" cy="0"/>
          </a:xfrm>
          <a:prstGeom prst="straightConnector1">
            <a:avLst/>
          </a:prstGeom>
          <a:ln w="38100" cap="sq">
            <a:solidFill>
              <a:srgbClr val="AAB0C8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394951" y="4171932"/>
            <a:ext cx="274318" cy="354637"/>
          </a:xfrm>
          <a:prstGeom prst="straightConnector1">
            <a:avLst/>
          </a:prstGeom>
          <a:ln w="38100" cap="sq">
            <a:solidFill>
              <a:srgbClr val="AAB0C8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arallelogram 6"/>
          <p:cNvSpPr/>
          <p:nvPr/>
        </p:nvSpPr>
        <p:spPr>
          <a:xfrm>
            <a:off x="2377464" y="4006933"/>
            <a:ext cx="1280146" cy="297177"/>
          </a:xfrm>
          <a:prstGeom prst="parallelogram">
            <a:avLst>
              <a:gd name="adj" fmla="val 102769"/>
            </a:avLst>
          </a:prstGeom>
          <a:solidFill>
            <a:srgbClr val="727CA3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017539" y="4171932"/>
            <a:ext cx="1188706" cy="0"/>
          </a:xfrm>
          <a:prstGeom prst="straightConnector1">
            <a:avLst/>
          </a:prstGeom>
          <a:ln w="38100" cap="sq">
            <a:solidFill>
              <a:srgbClr val="727CA3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618705" y="4171932"/>
            <a:ext cx="398832" cy="507129"/>
          </a:xfrm>
          <a:prstGeom prst="straightConnector1">
            <a:avLst/>
          </a:prstGeom>
          <a:ln w="38100" cap="sq">
            <a:solidFill>
              <a:srgbClr val="727CA3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017537" y="3028945"/>
            <a:ext cx="2" cy="1111551"/>
          </a:xfrm>
          <a:prstGeom prst="straightConnector1">
            <a:avLst/>
          </a:prstGeom>
          <a:ln w="38100" cap="sq">
            <a:solidFill>
              <a:srgbClr val="FF000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be 12"/>
          <p:cNvSpPr/>
          <p:nvPr/>
        </p:nvSpPr>
        <p:spPr>
          <a:xfrm>
            <a:off x="5029195" y="3577579"/>
            <a:ext cx="1280146" cy="1188707"/>
          </a:xfrm>
          <a:prstGeom prst="cube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126463" y="4171612"/>
            <a:ext cx="731512" cy="320"/>
          </a:xfrm>
          <a:prstGeom prst="straightConnector1">
            <a:avLst/>
          </a:prstGeom>
          <a:ln w="38100" cap="sq">
            <a:solidFill>
              <a:srgbClr val="727CA3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70434" y="4328355"/>
            <a:ext cx="274317" cy="350706"/>
          </a:xfrm>
          <a:prstGeom prst="straightConnector1">
            <a:avLst/>
          </a:prstGeom>
          <a:ln w="38100" cap="sq">
            <a:solidFill>
              <a:srgbClr val="727CA3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669267" y="3028945"/>
            <a:ext cx="2" cy="639504"/>
          </a:xfrm>
          <a:prstGeom prst="straightConnector1">
            <a:avLst/>
          </a:prstGeom>
          <a:ln w="38100" cap="sq">
            <a:solidFill>
              <a:srgbClr val="FF0000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 flipV="1">
            <a:off x="5340810" y="3348694"/>
            <a:ext cx="656917" cy="182569"/>
          </a:xfrm>
          <a:prstGeom prst="arc">
            <a:avLst>
              <a:gd name="adj1" fmla="val 9140186"/>
              <a:gd name="adj2" fmla="val 2222731"/>
            </a:avLst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Arc 17"/>
          <p:cNvSpPr/>
          <p:nvPr/>
        </p:nvSpPr>
        <p:spPr>
          <a:xfrm flipV="1">
            <a:off x="2691182" y="3350406"/>
            <a:ext cx="656917" cy="182569"/>
          </a:xfrm>
          <a:prstGeom prst="arc">
            <a:avLst>
              <a:gd name="adj1" fmla="val 9140186"/>
              <a:gd name="adj2" fmla="val 2222731"/>
            </a:avLst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Chevron 18"/>
          <p:cNvSpPr/>
          <p:nvPr/>
        </p:nvSpPr>
        <p:spPr>
          <a:xfrm>
            <a:off x="4873751" y="3241967"/>
            <a:ext cx="826668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entury Gothic"/>
              </a:rPr>
              <a:t>spin</a:t>
            </a:r>
            <a:endParaRPr lang="bg-BG" sz="14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2221013" y="3241967"/>
            <a:ext cx="826668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entury Gothic"/>
              </a:rPr>
              <a:t>spin</a:t>
            </a:r>
            <a:endParaRPr lang="bg-BG" sz="14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491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</a:p>
          <a:p>
            <a:pPr lvl="1"/>
            <a:r>
              <a:rPr lang="bg-BG" dirty="0" smtClean="0"/>
              <a:t>Кубове, завъртени около централната си ос</a:t>
            </a:r>
          </a:p>
          <a:p>
            <a:pPr lvl="1"/>
            <a:r>
              <a:rPr lang="bg-BG" dirty="0" smtClean="0"/>
              <a:t>Кубове, завъртени около околен ръб чрез преместване на центъра върху ръба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005878" y="2114555"/>
            <a:ext cx="7223681" cy="21030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a </a:t>
            </a:r>
            <a:r>
              <a:rPr lang="en-GB" dirty="0"/>
              <a:t>= cube([0,7,0],5);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a.spin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Math.PI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/6;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: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a </a:t>
            </a:r>
            <a:r>
              <a:rPr lang="en-GB" dirty="0"/>
              <a:t>= cube([0,-6,0],5);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/>
              <a:t>a.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origin</a:t>
            </a:r>
            <a:r>
              <a:rPr lang="en-GB" dirty="0" smtClean="0"/>
              <a:t> </a:t>
            </a:r>
            <a:r>
              <a:rPr lang="en-GB" dirty="0"/>
              <a:t>= [0.5,0.5,0];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a.spin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= 2*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Math.PI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/3;</a:t>
            </a:r>
          </a:p>
        </p:txBody>
      </p:sp>
    </p:spTree>
    <p:extLst>
      <p:ext uri="{BB962C8B-B14F-4D97-AF65-F5344CB8AC3E}">
        <p14:creationId xmlns:p14="http://schemas.microsoft.com/office/powerpoint/2010/main" val="83867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9218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789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Свойство </a:t>
            </a:r>
            <a:r>
              <a:rPr lang="en-US" dirty="0"/>
              <a:t>focus</a:t>
            </a:r>
          </a:p>
          <a:p>
            <a:pPr lvl="1"/>
            <a:r>
              <a:rPr lang="bg-BG" dirty="0"/>
              <a:t>Променя посоката на локалната </a:t>
            </a:r>
            <a:r>
              <a:rPr lang="en-US" dirty="0"/>
              <a:t>Z</a:t>
            </a:r>
            <a:r>
              <a:rPr lang="bg-BG" dirty="0"/>
              <a:t> </a:t>
            </a:r>
            <a:r>
              <a:rPr lang="bg-BG" dirty="0" smtClean="0"/>
              <a:t>ос</a:t>
            </a:r>
            <a:endParaRPr lang="bg-BG" dirty="0"/>
          </a:p>
          <a:p>
            <a:pPr lvl="1"/>
            <a:r>
              <a:rPr lang="bg-BG" dirty="0" smtClean="0"/>
              <a:t>Променя и другите оси, за да запази координатната система</a:t>
            </a:r>
            <a:endParaRPr lang="bg-BG" dirty="0"/>
          </a:p>
          <a:p>
            <a:pPr lvl="1"/>
            <a:r>
              <a:rPr lang="bg-BG" dirty="0"/>
              <a:t>Стойността </a:t>
            </a:r>
            <a:r>
              <a:rPr lang="bg-BG" dirty="0" smtClean="0"/>
              <a:t>на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focus</a:t>
            </a:r>
            <a:r>
              <a:rPr lang="en-US" dirty="0" smtClean="0"/>
              <a:t> </a:t>
            </a:r>
            <a:r>
              <a:rPr lang="bg-BG" dirty="0" smtClean="0"/>
              <a:t>е </a:t>
            </a:r>
            <a:r>
              <a:rPr lang="bg-BG" dirty="0"/>
              <a:t>вектор </a:t>
            </a:r>
            <a:endParaRPr lang="bg-BG" dirty="0" smtClean="0"/>
          </a:p>
          <a:p>
            <a:pPr lvl="1"/>
            <a:r>
              <a:rPr lang="bg-BG" dirty="0" smtClean="0"/>
              <a:t>По подразбиране е (0,</a:t>
            </a:r>
            <a:r>
              <a:rPr lang="bg-BG" dirty="0" err="1" smtClean="0"/>
              <a:t>0</a:t>
            </a:r>
            <a:r>
              <a:rPr lang="bg-BG" dirty="0" smtClean="0"/>
              <a:t>,1) и съвпада с глобалната ос </a:t>
            </a:r>
            <a:r>
              <a:rPr lang="en-US" dirty="0" smtClean="0"/>
              <a:t>Z</a:t>
            </a:r>
            <a:endParaRPr lang="bg-BG" dirty="0"/>
          </a:p>
          <a:p>
            <a:endParaRPr lang="bg-BG" dirty="0"/>
          </a:p>
        </p:txBody>
      </p:sp>
      <p:grpSp>
        <p:nvGrpSpPr>
          <p:cNvPr id="32" name="Group 31"/>
          <p:cNvGrpSpPr/>
          <p:nvPr/>
        </p:nvGrpSpPr>
        <p:grpSpPr>
          <a:xfrm rot="1800000">
            <a:off x="2377464" y="3028945"/>
            <a:ext cx="1828780" cy="1650116"/>
            <a:chOff x="2377464" y="3028945"/>
            <a:chExt cx="1828780" cy="1650116"/>
          </a:xfrm>
        </p:grpSpPr>
        <p:sp>
          <p:nvSpPr>
            <p:cNvPr id="6" name="Parallelogram 5"/>
            <p:cNvSpPr/>
            <p:nvPr/>
          </p:nvSpPr>
          <p:spPr>
            <a:xfrm>
              <a:off x="2377464" y="4006933"/>
              <a:ext cx="1280146" cy="297177"/>
            </a:xfrm>
            <a:prstGeom prst="parallelogram">
              <a:avLst>
                <a:gd name="adj" fmla="val 102769"/>
              </a:avLst>
            </a:prstGeom>
            <a:solidFill>
              <a:srgbClr val="727CA3">
                <a:alpha val="3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2618705" y="4171932"/>
              <a:ext cx="398832" cy="507129"/>
            </a:xfrm>
            <a:prstGeom prst="straightConnector1">
              <a:avLst/>
            </a:prstGeom>
            <a:ln w="38100" cap="sq">
              <a:solidFill>
                <a:srgbClr val="727CA3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3017536" y="3028945"/>
              <a:ext cx="1188708" cy="1142987"/>
              <a:chOff x="3017537" y="3028945"/>
              <a:chExt cx="1188708" cy="1142987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3017539" y="4171932"/>
                <a:ext cx="1188706" cy="0"/>
              </a:xfrm>
              <a:prstGeom prst="straightConnector1">
                <a:avLst/>
              </a:prstGeom>
              <a:ln w="38100" cap="sq">
                <a:solidFill>
                  <a:srgbClr val="727CA3"/>
                </a:solidFill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 flipV="1">
                <a:off x="3017537" y="3028945"/>
                <a:ext cx="2" cy="1111551"/>
              </a:xfrm>
              <a:prstGeom prst="straightConnector1">
                <a:avLst/>
              </a:prstGeom>
              <a:ln w="38100" cap="sq">
                <a:solidFill>
                  <a:srgbClr val="FF0000"/>
                </a:solidFill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 rot="1800000">
            <a:off x="5029195" y="3028945"/>
            <a:ext cx="1828780" cy="1737341"/>
            <a:chOff x="5029195" y="3028945"/>
            <a:chExt cx="1828780" cy="1737341"/>
          </a:xfrm>
        </p:grpSpPr>
        <p:sp>
          <p:nvSpPr>
            <p:cNvPr id="12" name="Cube 11"/>
            <p:cNvSpPr/>
            <p:nvPr/>
          </p:nvSpPr>
          <p:spPr>
            <a:xfrm>
              <a:off x="5029195" y="3577579"/>
              <a:ext cx="1280146" cy="1188707"/>
            </a:xfrm>
            <a:prstGeom prst="cub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5270434" y="4328355"/>
              <a:ext cx="274317" cy="350706"/>
            </a:xfrm>
            <a:prstGeom prst="straightConnector1">
              <a:avLst/>
            </a:prstGeom>
            <a:ln w="38100" cap="sq">
              <a:solidFill>
                <a:srgbClr val="727CA3"/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5394951" y="3028945"/>
              <a:ext cx="1463024" cy="1497624"/>
              <a:chOff x="5394951" y="3028945"/>
              <a:chExt cx="1463024" cy="1497624"/>
            </a:xfrm>
          </p:grpSpPr>
          <p:cxnSp>
            <p:nvCxnSpPr>
              <p:cNvPr id="3" name="Straight Arrow Connector 2"/>
              <p:cNvCxnSpPr/>
              <p:nvPr/>
            </p:nvCxnSpPr>
            <p:spPr>
              <a:xfrm flipV="1">
                <a:off x="5669267" y="3541005"/>
                <a:ext cx="2" cy="630607"/>
              </a:xfrm>
              <a:prstGeom prst="straightConnector1">
                <a:avLst/>
              </a:prstGeom>
              <a:ln w="38100" cap="sq">
                <a:solidFill>
                  <a:srgbClr val="AAB0C8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Arrow Connector 3"/>
              <p:cNvCxnSpPr/>
              <p:nvPr/>
            </p:nvCxnSpPr>
            <p:spPr>
              <a:xfrm>
                <a:off x="5669268" y="4171932"/>
                <a:ext cx="457193" cy="0"/>
              </a:xfrm>
              <a:prstGeom prst="straightConnector1">
                <a:avLst/>
              </a:prstGeom>
              <a:ln w="38100" cap="sq">
                <a:solidFill>
                  <a:srgbClr val="AAB0C8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/>
              <p:cNvCxnSpPr/>
              <p:nvPr/>
            </p:nvCxnSpPr>
            <p:spPr>
              <a:xfrm flipV="1">
                <a:off x="5394951" y="4171932"/>
                <a:ext cx="274318" cy="354637"/>
              </a:xfrm>
              <a:prstGeom prst="straightConnector1">
                <a:avLst/>
              </a:prstGeom>
              <a:ln w="38100" cap="sq">
                <a:solidFill>
                  <a:srgbClr val="AAB0C8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6126463" y="4171612"/>
                <a:ext cx="731512" cy="320"/>
              </a:xfrm>
              <a:prstGeom prst="straightConnector1">
                <a:avLst/>
              </a:prstGeom>
              <a:ln w="38100" cap="sq">
                <a:solidFill>
                  <a:srgbClr val="727CA3"/>
                </a:solidFill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 flipV="1">
                <a:off x="5669267" y="3028945"/>
                <a:ext cx="2" cy="639504"/>
              </a:xfrm>
              <a:prstGeom prst="straightConnector1">
                <a:avLst/>
              </a:prstGeom>
              <a:ln w="38100" cap="sq">
                <a:solidFill>
                  <a:srgbClr val="FF0000"/>
                </a:solidFill>
                <a:tailEnd type="arrow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Chevron 33"/>
          <p:cNvSpPr/>
          <p:nvPr/>
        </p:nvSpPr>
        <p:spPr>
          <a:xfrm rot="18000000">
            <a:off x="2877810" y="2762423"/>
            <a:ext cx="826668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entury Gothic"/>
              </a:rPr>
              <a:t>focus</a:t>
            </a:r>
            <a:endParaRPr lang="bg-BG" sz="14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35" name="Chevron 34"/>
          <p:cNvSpPr/>
          <p:nvPr/>
        </p:nvSpPr>
        <p:spPr>
          <a:xfrm rot="18000000">
            <a:off x="5530961" y="2797069"/>
            <a:ext cx="826668" cy="365760"/>
          </a:xfrm>
          <a:prstGeom prst="chevron">
            <a:avLst>
              <a:gd name="adj" fmla="val 0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entury Gothic"/>
              </a:rPr>
              <a:t>focus</a:t>
            </a:r>
            <a:endParaRPr lang="bg-BG" sz="14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954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Квадрат в </a:t>
            </a:r>
            <a:r>
              <a:rPr lang="bg-BG" noProof="0" dirty="0" err="1" smtClean="0"/>
              <a:t>СУИКА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Квадрат</a:t>
            </a:r>
          </a:p>
          <a:p>
            <a:pPr lvl="1"/>
            <a:r>
              <a:rPr lang="bg-BG" noProof="0" dirty="0" smtClean="0"/>
              <a:t>Графичен обект със свойства</a:t>
            </a:r>
          </a:p>
          <a:p>
            <a:pPr lvl="1"/>
            <a:r>
              <a:rPr lang="bg-BG" noProof="0" dirty="0" smtClean="0"/>
              <a:t>Използва се за рисуване на квадрат</a:t>
            </a:r>
          </a:p>
          <a:p>
            <a:r>
              <a:rPr lang="bg-BG" noProof="0" dirty="0" smtClean="0"/>
              <a:t>Създаване на квадрат</a:t>
            </a:r>
          </a:p>
          <a:p>
            <a:pPr lvl="1"/>
            <a:r>
              <a:rPr lang="bg-BG" noProof="0" dirty="0" smtClean="0"/>
              <a:t>Чрез клас 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noProof="0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en-US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Square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( 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център</a:t>
            </a:r>
            <a:r>
              <a:rPr lang="en-US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размер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)</a:t>
            </a:r>
          </a:p>
          <a:p>
            <a:pPr lvl="1"/>
            <a:r>
              <a:rPr lang="bg-BG" noProof="0" dirty="0" smtClean="0"/>
              <a:t>Чрез функция </a:t>
            </a:r>
            <a:r>
              <a:rPr lang="en-US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square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( 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център</a:t>
            </a:r>
            <a:r>
              <a:rPr lang="en-US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</a:t>
            </a:r>
            <a:r>
              <a:rPr lang="bg-BG" i="1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размер</a:t>
            </a:r>
            <a:r>
              <a:rPr lang="bg-BG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)</a:t>
            </a:r>
          </a:p>
          <a:p>
            <a:pPr lvl="1"/>
            <a:r>
              <a:rPr lang="bg-BG" noProof="0" dirty="0" smtClean="0"/>
              <a:t>Центърът е координати на точка, масив от три числа</a:t>
            </a:r>
          </a:p>
          <a:p>
            <a:pPr lvl="1"/>
            <a:r>
              <a:rPr lang="bg-BG" dirty="0" smtClean="0"/>
              <a:t>Размерът </a:t>
            </a:r>
            <a:r>
              <a:rPr lang="bg-BG" dirty="0"/>
              <a:t>е число </a:t>
            </a:r>
            <a:r>
              <a:rPr lang="bg-BG" dirty="0" smtClean="0"/>
              <a:t>и е дължината на страната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116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</a:p>
          <a:p>
            <a:pPr lvl="1"/>
            <a:r>
              <a:rPr lang="bg-BG" dirty="0" smtClean="0"/>
              <a:t>Куб със стени с различни цветове – сглобен от квадрати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005878" y="1200164"/>
            <a:ext cx="7223681" cy="3748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a = square</a:t>
            </a:r>
            <a:r>
              <a:rPr lang="en-GB" dirty="0"/>
              <a:t>([-</a:t>
            </a:r>
            <a:r>
              <a:rPr lang="en-GB" dirty="0" smtClean="0"/>
              <a:t>3,0,0</a:t>
            </a:r>
            <a:r>
              <a:rPr lang="en-GB" dirty="0"/>
              <a:t>],6</a:t>
            </a:r>
            <a:r>
              <a:rPr lang="en-GB" dirty="0" smtClean="0"/>
              <a:t>);</a:t>
            </a:r>
            <a:r>
              <a:rPr lang="bg-BG" dirty="0" smtClean="0"/>
              <a:t> </a:t>
            </a:r>
            <a:r>
              <a:rPr lang="en-GB" dirty="0" err="1" smtClean="0"/>
              <a:t>a.color</a:t>
            </a:r>
            <a:r>
              <a:rPr lang="en-GB" dirty="0" smtClean="0"/>
              <a:t> = [</a:t>
            </a:r>
            <a:r>
              <a:rPr lang="en-GB" dirty="0"/>
              <a:t>0,0,0</a:t>
            </a:r>
            <a:r>
              <a:rPr lang="en-GB" dirty="0" smtClean="0"/>
              <a:t>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a.focus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= [-1,0,0];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a </a:t>
            </a:r>
            <a:r>
              <a:rPr lang="en-GB" dirty="0"/>
              <a:t>= square</a:t>
            </a:r>
            <a:r>
              <a:rPr lang="en-GB" dirty="0" smtClean="0"/>
              <a:t>([3,0,0</a:t>
            </a:r>
            <a:r>
              <a:rPr lang="en-GB" dirty="0"/>
              <a:t>],6</a:t>
            </a:r>
            <a:r>
              <a:rPr lang="en-GB" dirty="0" smtClean="0"/>
              <a:t>);</a:t>
            </a:r>
            <a:r>
              <a:rPr lang="bg-BG" dirty="0" smtClean="0"/>
              <a:t> </a:t>
            </a:r>
            <a:r>
              <a:rPr lang="en-GB" dirty="0" err="1"/>
              <a:t>a.color</a:t>
            </a:r>
            <a:r>
              <a:rPr lang="en-GB" dirty="0"/>
              <a:t> = [0,0,1];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a.focus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= [1,0,0];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a </a:t>
            </a:r>
            <a:r>
              <a:rPr lang="en-GB" dirty="0"/>
              <a:t>= square([0,-</a:t>
            </a:r>
            <a:r>
              <a:rPr lang="en-GB" dirty="0" smtClean="0"/>
              <a:t>3,0</a:t>
            </a:r>
            <a:r>
              <a:rPr lang="en-GB" dirty="0"/>
              <a:t>],6</a:t>
            </a:r>
            <a:r>
              <a:rPr lang="en-GB" dirty="0" smtClean="0"/>
              <a:t>);</a:t>
            </a:r>
            <a:r>
              <a:rPr lang="bg-BG" dirty="0" smtClean="0"/>
              <a:t> </a:t>
            </a:r>
            <a:r>
              <a:rPr lang="en-GB" dirty="0" err="1"/>
              <a:t>a.color</a:t>
            </a:r>
            <a:r>
              <a:rPr lang="en-GB" dirty="0"/>
              <a:t> = [0,1,0];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a.focus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= [0,-1,0];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endParaRPr lang="en-GB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a = square</a:t>
            </a:r>
            <a:r>
              <a:rPr lang="en-GB" dirty="0"/>
              <a:t>([</a:t>
            </a:r>
            <a:r>
              <a:rPr lang="en-GB" dirty="0" smtClean="0"/>
              <a:t>0,3,0</a:t>
            </a:r>
            <a:r>
              <a:rPr lang="en-GB" dirty="0"/>
              <a:t>],6</a:t>
            </a:r>
            <a:r>
              <a:rPr lang="en-GB" dirty="0" smtClean="0"/>
              <a:t>);</a:t>
            </a:r>
            <a:r>
              <a:rPr lang="bg-BG" dirty="0" smtClean="0"/>
              <a:t> </a:t>
            </a:r>
            <a:r>
              <a:rPr lang="en-GB" dirty="0" err="1"/>
              <a:t>a.color</a:t>
            </a:r>
            <a:r>
              <a:rPr lang="en-GB" dirty="0"/>
              <a:t> = [1,1,0];</a:t>
            </a:r>
            <a:endParaRPr lang="en-GB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a.focus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= [0,1,0];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endParaRPr lang="en-GB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a </a:t>
            </a:r>
            <a:r>
              <a:rPr lang="en-GB" dirty="0"/>
              <a:t>= square([0,0,-</a:t>
            </a:r>
            <a:r>
              <a:rPr lang="en-GB" dirty="0" smtClean="0"/>
              <a:t>3],</a:t>
            </a:r>
            <a:r>
              <a:rPr lang="en-GB" dirty="0"/>
              <a:t>6</a:t>
            </a:r>
            <a:r>
              <a:rPr lang="en-GB" dirty="0" smtClean="0"/>
              <a:t>);</a:t>
            </a:r>
            <a:r>
              <a:rPr lang="bg-BG" dirty="0" smtClean="0"/>
              <a:t> </a:t>
            </a:r>
            <a:r>
              <a:rPr lang="en-GB" dirty="0" err="1" smtClean="0"/>
              <a:t>a.color</a:t>
            </a:r>
            <a:r>
              <a:rPr lang="en-GB" dirty="0" smtClean="0"/>
              <a:t> </a:t>
            </a:r>
            <a:r>
              <a:rPr lang="en-GB" dirty="0"/>
              <a:t>= [1,0,0];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a </a:t>
            </a:r>
            <a:r>
              <a:rPr lang="en-GB" dirty="0"/>
              <a:t>= square([</a:t>
            </a:r>
            <a:r>
              <a:rPr lang="en-GB" dirty="0" smtClean="0"/>
              <a:t>0,0,3],</a:t>
            </a:r>
            <a:r>
              <a:rPr lang="en-GB" dirty="0"/>
              <a:t>6</a:t>
            </a:r>
            <a:r>
              <a:rPr lang="en-GB" dirty="0" smtClean="0"/>
              <a:t>);</a:t>
            </a:r>
            <a:r>
              <a:rPr lang="bg-BG" dirty="0" smtClean="0"/>
              <a:t> </a:t>
            </a:r>
            <a:r>
              <a:rPr lang="en-GB" dirty="0" err="1" smtClean="0"/>
              <a:t>a.color</a:t>
            </a:r>
            <a:r>
              <a:rPr lang="en-GB" dirty="0" smtClean="0"/>
              <a:t> </a:t>
            </a:r>
            <a:r>
              <a:rPr lang="en-GB" dirty="0"/>
              <a:t>= [1,0,1</a:t>
            </a:r>
            <a:r>
              <a:rPr lang="en-GB" dirty="0" smtClean="0"/>
              <a:t>];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91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43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56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Взаимодействие на свойствата</a:t>
            </a:r>
          </a:p>
          <a:p>
            <a:pPr lvl="1"/>
            <a:r>
              <a:rPr lang="bg-BG" dirty="0" smtClean="0"/>
              <a:t>Ако се промени ориентацията с </a:t>
            </a:r>
            <a:r>
              <a:rPr lang="en-US" dirty="0" smtClean="0"/>
              <a:t>focus, </a:t>
            </a:r>
            <a:r>
              <a:rPr lang="bg-BG" dirty="0" smtClean="0"/>
              <a:t>чрез </a:t>
            </a:r>
            <a:r>
              <a:rPr lang="en-US" dirty="0" smtClean="0"/>
              <a:t>spin </a:t>
            </a:r>
            <a:r>
              <a:rPr lang="bg-BG" dirty="0" smtClean="0"/>
              <a:t>се прави завъртане около новата ос</a:t>
            </a:r>
          </a:p>
          <a:p>
            <a:pPr lvl="1"/>
            <a:r>
              <a:rPr lang="bg-BG" dirty="0" smtClean="0"/>
              <a:t>Векторът </a:t>
            </a:r>
            <a:r>
              <a:rPr lang="en-US" dirty="0" smtClean="0"/>
              <a:t>focus</a:t>
            </a:r>
            <a:r>
              <a:rPr lang="bg-BG" dirty="0" smtClean="0"/>
              <a:t> е с начало </a:t>
            </a:r>
            <a:r>
              <a:rPr lang="en-US" dirty="0" smtClean="0"/>
              <a:t>center </a:t>
            </a:r>
            <a:r>
              <a:rPr lang="bg-BG" dirty="0" smtClean="0"/>
              <a:t>на обекта, който може да бъде изместен с </a:t>
            </a:r>
            <a:r>
              <a:rPr lang="en-US" dirty="0" smtClean="0"/>
              <a:t>origin</a:t>
            </a:r>
            <a:endParaRPr lang="bg-BG" dirty="0" smtClean="0"/>
          </a:p>
          <a:p>
            <a:pPr lvl="1"/>
            <a:r>
              <a:rPr lang="bg-BG" dirty="0" smtClean="0"/>
              <a:t>Не всяка ориентация е възможно да се направи само със </a:t>
            </a:r>
            <a:r>
              <a:rPr lang="en-US" dirty="0" smtClean="0"/>
              <a:t>focus,</a:t>
            </a:r>
            <a:r>
              <a:rPr lang="bg-BG" dirty="0" smtClean="0"/>
              <a:t> понякога е нужно да се ползват и </a:t>
            </a:r>
            <a:r>
              <a:rPr lang="en-US" dirty="0" smtClean="0"/>
              <a:t>focus,</a:t>
            </a:r>
            <a:r>
              <a:rPr lang="bg-BG" dirty="0" smtClean="0"/>
              <a:t> и </a:t>
            </a:r>
            <a:r>
              <a:rPr lang="en-US" dirty="0" smtClean="0"/>
              <a:t>spin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4998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Свойство </a:t>
            </a:r>
            <a:r>
              <a:rPr lang="en-US" dirty="0" smtClean="0"/>
              <a:t>light</a:t>
            </a:r>
            <a:endParaRPr lang="en-US" dirty="0"/>
          </a:p>
          <a:p>
            <a:pPr lvl="1"/>
            <a:r>
              <a:rPr lang="bg-BG" dirty="0" smtClean="0"/>
              <a:t>Използва или игнорира светлинен източник</a:t>
            </a:r>
          </a:p>
          <a:p>
            <a:pPr lvl="1"/>
            <a:r>
              <a:rPr lang="bg-BG" dirty="0" smtClean="0"/>
              <a:t>При използването му страничните стени са по-тъмни</a:t>
            </a:r>
          </a:p>
          <a:p>
            <a:pPr lvl="1"/>
            <a:r>
              <a:rPr lang="bg-BG" dirty="0" smtClean="0"/>
              <a:t>При игнорирането му всички стени са с еднакъв цвят</a:t>
            </a:r>
            <a:endParaRPr lang="bg-BG" dirty="0"/>
          </a:p>
          <a:p>
            <a:endParaRPr lang="bg-BG" dirty="0"/>
          </a:p>
        </p:txBody>
      </p:sp>
      <p:sp>
        <p:nvSpPr>
          <p:cNvPr id="21" name="TextBox 20"/>
          <p:cNvSpPr txBox="1"/>
          <p:nvPr/>
        </p:nvSpPr>
        <p:spPr>
          <a:xfrm>
            <a:off x="1005878" y="2023116"/>
            <a:ext cx="7223681" cy="28346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for </a:t>
            </a:r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 x=-1; x&lt;=1; x++)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for (</a:t>
            </a:r>
            <a:r>
              <a:rPr lang="en-GB" dirty="0" err="1"/>
              <a:t>var</a:t>
            </a:r>
            <a:r>
              <a:rPr lang="en-GB" dirty="0"/>
              <a:t> y=-1; y&lt;=1; y++)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for (</a:t>
            </a:r>
            <a:r>
              <a:rPr lang="en-GB" dirty="0" err="1"/>
              <a:t>var</a:t>
            </a:r>
            <a:r>
              <a:rPr lang="en-GB" dirty="0"/>
              <a:t> z=-1; z&lt;=1; z++)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	if (</a:t>
            </a:r>
            <a:r>
              <a:rPr lang="en-GB" dirty="0" err="1"/>
              <a:t>Math.abs</a:t>
            </a:r>
            <a:r>
              <a:rPr lang="en-GB" dirty="0"/>
              <a:t>(x)+</a:t>
            </a:r>
            <a:r>
              <a:rPr lang="en-GB" dirty="0" err="1"/>
              <a:t>Math.abs</a:t>
            </a:r>
            <a:r>
              <a:rPr lang="en-GB" dirty="0"/>
              <a:t>(y)+</a:t>
            </a:r>
            <a:r>
              <a:rPr lang="en-GB" dirty="0" err="1"/>
              <a:t>Math.abs</a:t>
            </a:r>
            <a:r>
              <a:rPr lang="en-GB" dirty="0"/>
              <a:t>(z)!=1)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	{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		a = cube([x-2,y,z],1);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		a = cube([x+2,y,z],1);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		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a.light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= false;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	</a:t>
            </a: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94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126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46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7558994" cy="742950"/>
          </a:xfrm>
        </p:spPr>
        <p:txBody>
          <a:bodyPr>
            <a:normAutofit/>
          </a:bodyPr>
          <a:lstStyle/>
          <a:p>
            <a:r>
              <a:rPr lang="bg-BG" dirty="0" smtClean="0"/>
              <a:t>Примери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1641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 №1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Пирамида от квадрати</a:t>
            </a:r>
          </a:p>
          <a:p>
            <a:pPr lvl="1"/>
            <a:r>
              <a:rPr lang="bg-BG" dirty="0" smtClean="0"/>
              <a:t>Концентрични квадрати един над друг</a:t>
            </a:r>
          </a:p>
          <a:p>
            <a:pPr lvl="1"/>
            <a:r>
              <a:rPr lang="bg-BG" dirty="0" smtClean="0"/>
              <a:t>Размерът им се смалява до достигане на </a:t>
            </a:r>
            <a:r>
              <a:rPr lang="en-US" dirty="0" smtClean="0"/>
              <a:t>1x1</a:t>
            </a:r>
          </a:p>
          <a:p>
            <a:r>
              <a:rPr lang="bg-BG" dirty="0" smtClean="0"/>
              <a:t>Идея за решение</a:t>
            </a:r>
          </a:p>
          <a:p>
            <a:pPr lvl="1"/>
            <a:r>
              <a:rPr lang="bg-BG" dirty="0" smtClean="0"/>
              <a:t>Избираме си начало – върхът на пирамидата</a:t>
            </a:r>
          </a:p>
          <a:p>
            <a:pPr lvl="1"/>
            <a:r>
              <a:rPr lang="bg-BG" dirty="0" smtClean="0"/>
              <a:t>Всеки следващ квадрат е с размер, увеличен с 1</a:t>
            </a:r>
          </a:p>
          <a:p>
            <a:pPr lvl="1"/>
            <a:r>
              <a:rPr lang="bg-BG" dirty="0" smtClean="0"/>
              <a:t>Координатите на центърът му по </a:t>
            </a:r>
            <a:r>
              <a:rPr lang="en-US" dirty="0" smtClean="0"/>
              <a:t>X</a:t>
            </a:r>
            <a:r>
              <a:rPr lang="bg-BG" dirty="0" smtClean="0"/>
              <a:t> и </a:t>
            </a:r>
            <a:r>
              <a:rPr lang="en-US" dirty="0" smtClean="0"/>
              <a:t>Y</a:t>
            </a:r>
            <a:r>
              <a:rPr lang="bg-BG" dirty="0" smtClean="0"/>
              <a:t> са същите, но по </a:t>
            </a:r>
            <a:r>
              <a:rPr lang="en-US" dirty="0" smtClean="0"/>
              <a:t>Z</a:t>
            </a:r>
            <a:r>
              <a:rPr lang="bg-BG" dirty="0" smtClean="0"/>
              <a:t> са намалени с 1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306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Решение</a:t>
            </a:r>
          </a:p>
          <a:p>
            <a:pPr lvl="1"/>
            <a:r>
              <a:rPr lang="bg-BG" dirty="0" smtClean="0"/>
              <a:t>Генерираме квадратите от върха към основата</a:t>
            </a:r>
          </a:p>
          <a:p>
            <a:pPr lvl="1"/>
            <a:r>
              <a:rPr lang="bg-BG" noProof="0" dirty="0" smtClean="0"/>
              <a:t>Вертикалната позиция на квадрат е в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z</a:t>
            </a:r>
            <a:r>
              <a:rPr lang="en-US" noProof="0" dirty="0" smtClean="0"/>
              <a:t>,</a:t>
            </a:r>
            <a:r>
              <a:rPr lang="bg-BG" noProof="0" dirty="0" smtClean="0"/>
              <a:t> което намалява</a:t>
            </a:r>
          </a:p>
          <a:p>
            <a:pPr lvl="1"/>
            <a:r>
              <a:rPr lang="bg-BG" dirty="0" smtClean="0"/>
              <a:t>Размерът е в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</a:t>
            </a:r>
            <a:r>
              <a:rPr lang="en-US" dirty="0" smtClean="0"/>
              <a:t>, </a:t>
            </a:r>
            <a:r>
              <a:rPr lang="bg-BG" dirty="0" smtClean="0"/>
              <a:t>което се увеличава</a:t>
            </a:r>
            <a:endParaRPr lang="bg-BG" noProof="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005878" y="2023116"/>
            <a:ext cx="7223681" cy="28346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n </a:t>
            </a:r>
            <a:r>
              <a:rPr lang="en-GB" dirty="0"/>
              <a:t>= 40;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z = 25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	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for (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=1</a:t>
            </a:r>
            <a:r>
              <a:rPr lang="en-GB" dirty="0"/>
              <a:t>; </a:t>
            </a:r>
            <a:r>
              <a:rPr lang="en-GB" dirty="0" err="1"/>
              <a:t>i</a:t>
            </a:r>
            <a:r>
              <a:rPr lang="en-GB" dirty="0"/>
              <a:t>&lt;=n;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++</a:t>
            </a:r>
            <a:r>
              <a:rPr lang="en-GB" dirty="0"/>
              <a:t>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{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a = square(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[0,0,z],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</a:t>
            </a:r>
            <a:r>
              <a:rPr lang="en-GB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a.mode</a:t>
            </a:r>
            <a:r>
              <a:rPr lang="en-GB" dirty="0"/>
              <a:t> = </a:t>
            </a:r>
            <a:r>
              <a:rPr lang="en-GB" dirty="0" err="1"/>
              <a:t>Suica.LINE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z--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999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3075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27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 №2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Долепени правоъгълници</a:t>
            </a:r>
          </a:p>
          <a:p>
            <a:pPr lvl="1"/>
            <a:r>
              <a:rPr lang="bg-BG" dirty="0" smtClean="0"/>
              <a:t>Две перпендикулярни прави</a:t>
            </a:r>
          </a:p>
          <a:p>
            <a:pPr lvl="1"/>
            <a:r>
              <a:rPr lang="bg-BG" dirty="0" smtClean="0"/>
              <a:t>Случайни правоъгълници</a:t>
            </a:r>
            <a:r>
              <a:rPr lang="en-US" dirty="0" smtClean="0"/>
              <a:t>, </a:t>
            </a:r>
            <a:r>
              <a:rPr lang="bg-BG" dirty="0" smtClean="0"/>
              <a:t>долепени до тях</a:t>
            </a:r>
          </a:p>
          <a:p>
            <a:pPr lvl="1"/>
            <a:r>
              <a:rPr lang="bg-BG" dirty="0" smtClean="0"/>
              <a:t>Центровете на всички да са по самите прави</a:t>
            </a:r>
            <a:endParaRPr lang="en-US" dirty="0" smtClean="0"/>
          </a:p>
          <a:p>
            <a:r>
              <a:rPr lang="bg-BG" dirty="0" smtClean="0"/>
              <a:t>Идея за решение</a:t>
            </a:r>
          </a:p>
          <a:p>
            <a:pPr lvl="1"/>
            <a:r>
              <a:rPr lang="bg-BG" dirty="0" smtClean="0"/>
              <a:t>За удобство правите са по осите </a:t>
            </a:r>
            <a:r>
              <a:rPr lang="en-US" dirty="0" smtClean="0"/>
              <a:t>X</a:t>
            </a:r>
            <a:r>
              <a:rPr lang="bg-BG" dirty="0" smtClean="0"/>
              <a:t> и </a:t>
            </a:r>
            <a:r>
              <a:rPr lang="en-US" dirty="0" smtClean="0"/>
              <a:t>Y</a:t>
            </a:r>
            <a:endParaRPr lang="bg-BG" dirty="0" smtClean="0"/>
          </a:p>
          <a:p>
            <a:pPr lvl="1"/>
            <a:r>
              <a:rPr lang="bg-BG" dirty="0" smtClean="0"/>
              <a:t>Правоъгълниците, долепени по </a:t>
            </a:r>
            <a:r>
              <a:rPr lang="en-US" dirty="0" smtClean="0"/>
              <a:t>X</a:t>
            </a:r>
            <a:r>
              <a:rPr lang="bg-BG" dirty="0" smtClean="0"/>
              <a:t>, отместваме с </a:t>
            </a:r>
            <a:r>
              <a:rPr lang="bg-BG" dirty="0"/>
              <a:t>(0,</a:t>
            </a:r>
            <a:r>
              <a:rPr lang="bg-BG" dirty="0">
                <a:sym typeface="Symbol"/>
              </a:rPr>
              <a:t></a:t>
            </a:r>
            <a:r>
              <a:rPr lang="bg-BG" dirty="0"/>
              <a:t>1/2,0)</a:t>
            </a:r>
            <a:endParaRPr lang="bg-BG" dirty="0" smtClean="0"/>
          </a:p>
          <a:p>
            <a:pPr lvl="1"/>
            <a:r>
              <a:rPr lang="bg-BG" dirty="0" smtClean="0"/>
              <a:t>Другите правоъгълници отместваме с (</a:t>
            </a:r>
            <a:r>
              <a:rPr lang="bg-BG" dirty="0" smtClean="0">
                <a:sym typeface="Symbol"/>
              </a:rPr>
              <a:t></a:t>
            </a:r>
            <a:r>
              <a:rPr lang="en-US" dirty="0" smtClean="0"/>
              <a:t>1/2,0</a:t>
            </a:r>
            <a:r>
              <a:rPr lang="bg-BG" dirty="0" smtClean="0"/>
              <a:t>,0</a:t>
            </a:r>
            <a:r>
              <a:rPr lang="en-US" dirty="0" smtClean="0"/>
              <a:t>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1673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Пример</a:t>
            </a:r>
          </a:p>
          <a:p>
            <a:pPr lvl="1"/>
            <a:r>
              <a:rPr lang="bg-BG" noProof="0" dirty="0" smtClean="0"/>
              <a:t>Да се създадат </a:t>
            </a:r>
            <a:r>
              <a:rPr lang="bg-BG" dirty="0" smtClean="0"/>
              <a:t>3 квадрата един до друг</a:t>
            </a:r>
          </a:p>
          <a:p>
            <a:pPr lvl="1"/>
            <a:r>
              <a:rPr lang="bg-BG" noProof="0" dirty="0" smtClean="0"/>
              <a:t>Да са еднакви по размер</a:t>
            </a:r>
          </a:p>
          <a:p>
            <a:pPr lvl="1"/>
            <a:r>
              <a:rPr lang="bg-BG" noProof="0" dirty="0" smtClean="0"/>
              <a:t>Да има малко разстояние между тях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05878" y="2205995"/>
            <a:ext cx="7223681" cy="1097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it-IT" dirty="0" smtClean="0"/>
              <a:t>square</a:t>
            </a:r>
            <a:r>
              <a:rPr lang="it-IT" dirty="0"/>
              <a:t>([-6,0,0],5);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it-IT" dirty="0" smtClean="0"/>
              <a:t>square</a:t>
            </a:r>
            <a:r>
              <a:rPr lang="it-IT" dirty="0"/>
              <a:t>([ 0,0,0],5);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it-IT" dirty="0" smtClean="0"/>
              <a:t>square</a:t>
            </a:r>
            <a:r>
              <a:rPr lang="it-IT" dirty="0"/>
              <a:t>([+6,0,0],5);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693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Решение</a:t>
            </a:r>
          </a:p>
          <a:p>
            <a:pPr lvl="1"/>
            <a:r>
              <a:rPr lang="bg-BG" noProof="0" dirty="0" smtClean="0"/>
              <a:t>Правоъгълници с центрове (</a:t>
            </a:r>
            <a:r>
              <a:rPr lang="en-US" noProof="0" dirty="0" smtClean="0"/>
              <a:t>x,0,0)</a:t>
            </a:r>
            <a:r>
              <a:rPr lang="bg-BG" noProof="0" dirty="0" smtClean="0"/>
              <a:t> и </a:t>
            </a:r>
            <a:r>
              <a:rPr lang="en-US" noProof="0" dirty="0" smtClean="0"/>
              <a:t>(0,y,0)</a:t>
            </a:r>
            <a:endParaRPr lang="bg-BG" noProof="0" dirty="0" smtClean="0"/>
          </a:p>
          <a:p>
            <a:pPr lvl="1"/>
            <a:r>
              <a:rPr lang="bg-BG" dirty="0" smtClean="0"/>
              <a:t>За отместване използваме знака на случайно число от -1 до 1</a:t>
            </a:r>
            <a:endParaRPr lang="en-US" dirty="0" smtClean="0"/>
          </a:p>
          <a:p>
            <a:pPr lvl="1"/>
            <a:r>
              <a:rPr lang="bg-BG" noProof="0" dirty="0" smtClean="0"/>
              <a:t>На правоъгълници </a:t>
            </a:r>
            <a:r>
              <a:rPr lang="bg-BG" dirty="0" smtClean="0"/>
              <a:t>с център </a:t>
            </a:r>
            <a:r>
              <a:rPr lang="en-US" noProof="0" dirty="0" smtClean="0"/>
              <a:t>(x,0,0)</a:t>
            </a:r>
            <a:r>
              <a:rPr lang="bg-BG" noProof="0" dirty="0" smtClean="0"/>
              <a:t> отместването е (</a:t>
            </a:r>
            <a:r>
              <a:rPr lang="en-US" noProof="0" dirty="0" smtClean="0"/>
              <a:t>0,</a:t>
            </a:r>
            <a:r>
              <a:rPr lang="en-US" noProof="0" dirty="0" smtClean="0">
                <a:sym typeface="Symbol"/>
              </a:rPr>
              <a:t>1/2,0)</a:t>
            </a:r>
          </a:p>
          <a:p>
            <a:pPr lvl="1"/>
            <a:r>
              <a:rPr lang="bg-BG" dirty="0"/>
              <a:t>На правоъгълници </a:t>
            </a:r>
            <a:r>
              <a:rPr lang="bg-BG" dirty="0" smtClean="0"/>
              <a:t>с център </a:t>
            </a:r>
            <a:r>
              <a:rPr lang="en-US" dirty="0" smtClean="0"/>
              <a:t>(</a:t>
            </a:r>
            <a:r>
              <a:rPr lang="bg-BG" dirty="0" smtClean="0"/>
              <a:t>0</a:t>
            </a:r>
            <a:r>
              <a:rPr lang="en-US" dirty="0" smtClean="0"/>
              <a:t>,y,0</a:t>
            </a:r>
            <a:r>
              <a:rPr lang="en-US" dirty="0"/>
              <a:t>)</a:t>
            </a:r>
            <a:r>
              <a:rPr lang="bg-BG" dirty="0"/>
              <a:t> отместването е </a:t>
            </a:r>
            <a:r>
              <a:rPr lang="bg-BG" dirty="0" smtClean="0"/>
              <a:t>(</a:t>
            </a:r>
            <a:r>
              <a:rPr lang="en-US" dirty="0" smtClean="0">
                <a:sym typeface="Symbol"/>
              </a:rPr>
              <a:t>1/2,0,0)</a:t>
            </a:r>
            <a:endParaRPr lang="bg-BG" dirty="0"/>
          </a:p>
          <a:p>
            <a:pPr lvl="1"/>
            <a:endParaRPr lang="bg-BG" noProof="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005878" y="2480311"/>
            <a:ext cx="7223681" cy="2560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nn-NO" dirty="0" smtClean="0"/>
              <a:t>for </a:t>
            </a:r>
            <a:r>
              <a:rPr lang="nn-NO" dirty="0"/>
              <a:t>(var i=0; i&lt;n; i++)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nn-NO" dirty="0" smtClean="0"/>
              <a:t>{</a:t>
            </a:r>
            <a:endParaRPr lang="nn-NO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	a </a:t>
            </a:r>
            <a:r>
              <a:rPr lang="en-GB" dirty="0"/>
              <a:t>= rectangle</a:t>
            </a:r>
            <a:r>
              <a:rPr lang="en-GB" dirty="0" smtClean="0"/>
              <a:t>([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random(-10,10),0,0</a:t>
            </a:r>
            <a:r>
              <a:rPr lang="en-GB" dirty="0" smtClean="0"/>
              <a:t>],[…]);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	</a:t>
            </a:r>
            <a:r>
              <a:rPr lang="en-GB" dirty="0" err="1" smtClean="0"/>
              <a:t>a.origin</a:t>
            </a:r>
            <a:r>
              <a:rPr lang="en-GB" dirty="0" smtClean="0"/>
              <a:t> </a:t>
            </a:r>
            <a:r>
              <a:rPr lang="en-GB" dirty="0"/>
              <a:t>= [0,Math.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sign(random(-1,1))/2</a:t>
            </a:r>
            <a:r>
              <a:rPr lang="en-GB" dirty="0"/>
              <a:t>,0</a:t>
            </a:r>
            <a:r>
              <a:rPr lang="en-GB" dirty="0" smtClean="0"/>
              <a:t>]</a:t>
            </a:r>
            <a:r>
              <a:rPr lang="bg-BG" dirty="0" smtClean="0"/>
              <a:t>;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	a </a:t>
            </a:r>
            <a:r>
              <a:rPr lang="en-GB" dirty="0"/>
              <a:t>= rectangle</a:t>
            </a:r>
            <a:r>
              <a:rPr lang="en-GB" dirty="0" smtClean="0"/>
              <a:t>([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0,random(-10,10),0</a:t>
            </a:r>
            <a:r>
              <a:rPr lang="en-GB" dirty="0" smtClean="0"/>
              <a:t>],[…]);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	</a:t>
            </a:r>
            <a:r>
              <a:rPr lang="en-GB" dirty="0" err="1" smtClean="0"/>
              <a:t>a.origin</a:t>
            </a:r>
            <a:r>
              <a:rPr lang="en-GB" dirty="0" smtClean="0"/>
              <a:t> </a:t>
            </a:r>
            <a:r>
              <a:rPr lang="en-GB" dirty="0"/>
              <a:t>= [</a:t>
            </a:r>
            <a:r>
              <a:rPr lang="en-GB" dirty="0" err="1"/>
              <a:t>Math.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sign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(random(-1,1))/2</a:t>
            </a:r>
            <a:r>
              <a:rPr lang="en-GB" dirty="0"/>
              <a:t>,0,0</a:t>
            </a:r>
            <a:r>
              <a:rPr lang="en-GB" dirty="0" smtClean="0"/>
              <a:t>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727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5123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514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 №</a:t>
            </a:r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Вита стълба</a:t>
            </a:r>
          </a:p>
          <a:p>
            <a:pPr lvl="1"/>
            <a:r>
              <a:rPr lang="bg-BG" dirty="0" smtClean="0"/>
              <a:t>Плоскости са разположени спираловидно</a:t>
            </a:r>
          </a:p>
          <a:p>
            <a:r>
              <a:rPr lang="bg-BG" dirty="0" smtClean="0"/>
              <a:t>Идея за решение</a:t>
            </a:r>
          </a:p>
          <a:p>
            <a:pPr lvl="1"/>
            <a:r>
              <a:rPr lang="bg-BG" dirty="0" smtClean="0"/>
              <a:t>Всяко стъпало е плосък правоъгълен паралелепипед</a:t>
            </a:r>
          </a:p>
          <a:p>
            <a:pPr lvl="1"/>
            <a:r>
              <a:rPr lang="bg-BG" dirty="0" smtClean="0"/>
              <a:t>Центровете им са разположени по вертикална линия</a:t>
            </a:r>
          </a:p>
          <a:p>
            <a:pPr lvl="1"/>
            <a:r>
              <a:rPr lang="bg-BG" dirty="0" smtClean="0"/>
              <a:t>Центровете на стъпалата са изместени в края им</a:t>
            </a:r>
          </a:p>
          <a:p>
            <a:pPr lvl="1"/>
            <a:r>
              <a:rPr lang="bg-BG" dirty="0" smtClean="0"/>
              <a:t>Всяка стъпало е завъртяно на съответния ъгъл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5326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Решение</a:t>
            </a:r>
          </a:p>
          <a:p>
            <a:pPr lvl="1"/>
            <a:r>
              <a:rPr lang="bg-BG" noProof="0" dirty="0" smtClean="0"/>
              <a:t>Стъпалата са разположени по вертикала от </a:t>
            </a:r>
            <a:r>
              <a:rPr lang="en-US" noProof="0" dirty="0" smtClean="0"/>
              <a:t>-40</a:t>
            </a:r>
            <a:r>
              <a:rPr lang="bg-BG" noProof="0" dirty="0" smtClean="0"/>
              <a:t> до </a:t>
            </a:r>
            <a:r>
              <a:rPr lang="en-US" noProof="0" dirty="0" smtClean="0"/>
              <a:t>24</a:t>
            </a:r>
            <a:endParaRPr lang="bg-BG" noProof="0" dirty="0" smtClean="0"/>
          </a:p>
          <a:p>
            <a:pPr lvl="1"/>
            <a:r>
              <a:rPr lang="bg-BG" noProof="0" dirty="0" smtClean="0"/>
              <a:t>Отместването на центъра е почти до края – 0.4 вместо 0.5</a:t>
            </a:r>
          </a:p>
          <a:p>
            <a:pPr lvl="1"/>
            <a:r>
              <a:rPr lang="bg-BG" noProof="0" dirty="0" smtClean="0"/>
              <a:t>Всяко стъпало е завъртяно на 15 градуса спрямо предходното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05878" y="2480311"/>
            <a:ext cx="7223681" cy="2560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for </a:t>
            </a:r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z=-40</a:t>
            </a:r>
            <a:r>
              <a:rPr lang="en-GB" dirty="0"/>
              <a:t>;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z&lt;25</a:t>
            </a:r>
            <a:r>
              <a:rPr lang="en-GB" dirty="0"/>
              <a:t>; z++)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a = cuboid([0,0,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z</a:t>
            </a:r>
            <a:r>
              <a:rPr lang="en-GB" dirty="0"/>
              <a:t>],[20,6,1]);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a.origin</a:t>
            </a:r>
            <a:r>
              <a:rPr lang="en-GB" dirty="0"/>
              <a:t> = [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-0.4</a:t>
            </a:r>
            <a:r>
              <a:rPr lang="en-GB" dirty="0"/>
              <a:t>,0,0];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a.color</a:t>
            </a:r>
            <a:r>
              <a:rPr lang="en-GB" dirty="0"/>
              <a:t> = [random(0.5,1),random(0.5,1</a:t>
            </a:r>
            <a:r>
              <a:rPr lang="en-GB" dirty="0" smtClean="0"/>
              <a:t>),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/>
              <a:t>	</a:t>
            </a:r>
            <a:r>
              <a:rPr lang="bg-BG" dirty="0" smtClean="0"/>
              <a:t>						   </a:t>
            </a:r>
            <a:r>
              <a:rPr lang="en-GB" dirty="0" smtClean="0"/>
              <a:t>random(0.5,1</a:t>
            </a:r>
            <a:r>
              <a:rPr lang="en-GB" dirty="0"/>
              <a:t>)];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a.spin</a:t>
            </a:r>
            <a:r>
              <a:rPr lang="en-GB" dirty="0"/>
              <a:t> =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z*radians(15)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370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229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879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 №4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Сфера от кубове</a:t>
            </a:r>
          </a:p>
          <a:p>
            <a:pPr lvl="1"/>
            <a:r>
              <a:rPr lang="bg-BG" dirty="0" smtClean="0"/>
              <a:t>Пръснати по сфера, случайно завъртени кубове</a:t>
            </a:r>
          </a:p>
          <a:p>
            <a:r>
              <a:rPr lang="bg-BG" dirty="0" smtClean="0"/>
              <a:t>Идея за решение</a:t>
            </a:r>
          </a:p>
          <a:p>
            <a:pPr lvl="1"/>
            <a:r>
              <a:rPr lang="bg-BG" dirty="0" smtClean="0"/>
              <a:t>Избираме два случайни ъгъла и фиксиран радиус</a:t>
            </a:r>
          </a:p>
          <a:p>
            <a:pPr lvl="1"/>
            <a:r>
              <a:rPr lang="bg-BG" dirty="0" smtClean="0"/>
              <a:t>Те определят точка от сфера – там е центъра на куб</a:t>
            </a:r>
          </a:p>
          <a:p>
            <a:pPr lvl="1"/>
            <a:r>
              <a:rPr lang="bg-BG" dirty="0" smtClean="0"/>
              <a:t>Ориентацията на куба е зададена случайно, за да изглеждат кубовете хаотични</a:t>
            </a:r>
          </a:p>
        </p:txBody>
      </p:sp>
    </p:spTree>
    <p:extLst>
      <p:ext uri="{BB962C8B-B14F-4D97-AF65-F5344CB8AC3E}">
        <p14:creationId xmlns:p14="http://schemas.microsoft.com/office/powerpoint/2010/main" val="95478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Решение</a:t>
            </a:r>
          </a:p>
          <a:p>
            <a:pPr lvl="1"/>
            <a:r>
              <a:rPr lang="bg-BG" noProof="0" dirty="0" smtClean="0"/>
              <a:t>Трансформация от сферични към декартови координати</a:t>
            </a:r>
          </a:p>
          <a:p>
            <a:pPr lvl="1"/>
            <a:r>
              <a:rPr lang="bg-BG" dirty="0" smtClean="0"/>
              <a:t>Случаен вектор за </a:t>
            </a:r>
            <a:r>
              <a:rPr lang="en-US" dirty="0" smtClean="0"/>
              <a:t>focus,</a:t>
            </a:r>
            <a:r>
              <a:rPr lang="bg-BG" dirty="0" smtClean="0"/>
              <a:t> случаен ъгъл за </a:t>
            </a:r>
            <a:r>
              <a:rPr lang="en-US" dirty="0" smtClean="0"/>
              <a:t>spin</a:t>
            </a:r>
            <a:endParaRPr lang="bg-BG" noProof="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548684" y="1565921"/>
            <a:ext cx="8046632" cy="3474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for </a:t>
            </a:r>
            <a:r>
              <a:rPr lang="en-GB" dirty="0"/>
              <a:t>(</a:t>
            </a:r>
            <a:r>
              <a:rPr lang="en-GB" dirty="0" err="1"/>
              <a:t>var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=0; </a:t>
            </a:r>
            <a:r>
              <a:rPr lang="en-GB" dirty="0" err="1"/>
              <a:t>i</a:t>
            </a:r>
            <a:r>
              <a:rPr lang="en-GB" dirty="0"/>
              <a:t>&lt;300;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{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a = random(0,2*</a:t>
            </a:r>
            <a:r>
              <a:rPr lang="en-GB" dirty="0" err="1"/>
              <a:t>Math.PI</a:t>
            </a:r>
            <a:r>
              <a:rPr lang="en-GB" dirty="0" smtClean="0"/>
              <a:t>);</a:t>
            </a:r>
            <a:r>
              <a:rPr lang="bg-BG" dirty="0" smtClean="0"/>
              <a:t> </a:t>
            </a:r>
            <a:endParaRPr lang="en-GB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b = random(0,2*</a:t>
            </a:r>
            <a:r>
              <a:rPr lang="en-GB" dirty="0" err="1"/>
              <a:t>Math.PI</a:t>
            </a:r>
            <a:r>
              <a:rPr lang="en-GB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c = cube([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10*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Math.cos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(a)*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Math.cos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(b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),</a:t>
            </a:r>
            <a:endParaRPr lang="bg-BG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          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10*</a:t>
            </a: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Math.sin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(a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)*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Math.cos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(b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),</a:t>
            </a:r>
            <a:endParaRPr lang="bg-BG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         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10*</a:t>
            </a: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Math.sin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(b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  <a:r>
              <a:rPr lang="en-GB" dirty="0"/>
              <a:t>],4);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c.color</a:t>
            </a:r>
            <a:r>
              <a:rPr lang="en-GB" dirty="0"/>
              <a:t> = [random(0.5,1),random(0.5,1),random(0.5,1)];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c.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spin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=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random(0,2*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Math.PI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</a:t>
            </a:r>
            <a:r>
              <a:rPr lang="en-GB" dirty="0" err="1"/>
              <a:t>c.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focus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= [random(-1,1),random(-1,1),random(-1,1)]</a:t>
            </a:r>
            <a:r>
              <a:rPr lang="en-GB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404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331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662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Обобщение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75176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Графични обекти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Квадрат</a:t>
            </a:r>
            <a:endParaRPr lang="bg-BG" dirty="0"/>
          </a:p>
          <a:p>
            <a:pPr lvl="1"/>
            <a:r>
              <a:rPr lang="bg-BG" dirty="0"/>
              <a:t>Конструира се с </a:t>
            </a:r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Square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/>
              <a:t>или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square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Има център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center</a:t>
            </a:r>
            <a:r>
              <a:rPr lang="bg-BG" dirty="0" smtClean="0"/>
              <a:t> и дължина на страната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size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Поддържа свойства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mode</a:t>
            </a:r>
            <a:r>
              <a:rPr lang="bg-BG" dirty="0" smtClean="0"/>
              <a:t>,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origin</a:t>
            </a:r>
            <a:r>
              <a:rPr lang="bg-BG" dirty="0" smtClean="0"/>
              <a:t>,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spin</a:t>
            </a:r>
            <a:r>
              <a:rPr lang="bg-BG" dirty="0" smtClean="0"/>
              <a:t>,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focus</a:t>
            </a:r>
            <a:r>
              <a:rPr lang="bg-BG" dirty="0"/>
              <a:t> </a:t>
            </a:r>
            <a:r>
              <a:rPr lang="bg-BG" dirty="0" smtClean="0"/>
              <a:t>и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light</a:t>
            </a:r>
            <a:endParaRPr lang="bg-BG" dirty="0"/>
          </a:p>
          <a:p>
            <a:r>
              <a:rPr lang="bg-BG" dirty="0" smtClean="0"/>
              <a:t>Правоъгълник</a:t>
            </a:r>
            <a:endParaRPr lang="bg-BG" dirty="0"/>
          </a:p>
          <a:p>
            <a:pPr lvl="1"/>
            <a:r>
              <a:rPr lang="bg-BG" dirty="0"/>
              <a:t>Конструира се с </a:t>
            </a:r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Rectangle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/>
              <a:t>или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rectangle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Същите свойства като квадрата, но със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sizes</a:t>
            </a:r>
            <a:r>
              <a:rPr lang="bg-BG" dirty="0" smtClean="0"/>
              <a:t> вместо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size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970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7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817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Куб</a:t>
            </a:r>
            <a:endParaRPr lang="bg-BG" dirty="0"/>
          </a:p>
          <a:p>
            <a:pPr lvl="1"/>
            <a:r>
              <a:rPr lang="bg-BG" dirty="0"/>
              <a:t>Конструира се с </a:t>
            </a:r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Cube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/>
              <a:t>или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cube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/>
              <a:t>Има център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center</a:t>
            </a:r>
            <a:r>
              <a:rPr lang="bg-BG" dirty="0"/>
              <a:t> и дължина на страната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size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/>
              <a:t>Същите свойства като </a:t>
            </a:r>
            <a:r>
              <a:rPr lang="bg-BG" dirty="0" smtClean="0"/>
              <a:t>квадрата</a:t>
            </a:r>
          </a:p>
          <a:p>
            <a:r>
              <a:rPr lang="bg-BG" dirty="0" smtClean="0"/>
              <a:t>Правоъгълен паралелепипед</a:t>
            </a:r>
          </a:p>
          <a:p>
            <a:pPr lvl="1"/>
            <a:r>
              <a:rPr lang="bg-BG" dirty="0" smtClean="0"/>
              <a:t>Конструира </a:t>
            </a:r>
            <a:r>
              <a:rPr lang="bg-BG" dirty="0"/>
              <a:t>се с </a:t>
            </a:r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.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Cuboid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/>
              <a:t>или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cuboid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/>
              <a:t>Същите свойства като </a:t>
            </a:r>
            <a:r>
              <a:rPr lang="bg-BG" dirty="0" smtClean="0"/>
              <a:t>куба</a:t>
            </a:r>
            <a:r>
              <a:rPr lang="bg-BG" dirty="0" smtClean="0"/>
              <a:t>, </a:t>
            </a:r>
            <a:r>
              <a:rPr lang="bg-BG" dirty="0"/>
              <a:t>но със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sizes</a:t>
            </a:r>
            <a:r>
              <a:rPr lang="bg-BG" dirty="0"/>
              <a:t> вместо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size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274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noProof="0" dirty="0" smtClean="0"/>
              <a:t>Общи свойства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mode</a:t>
            </a:r>
            <a:r>
              <a:rPr lang="bg-BG" dirty="0" smtClean="0"/>
              <a:t> – режим на рисуване на обект</a:t>
            </a:r>
            <a:r>
              <a:rPr lang="en-US" dirty="0" smtClean="0"/>
              <a:t> (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POINT</a:t>
            </a:r>
            <a:r>
              <a:rPr lang="en-US" dirty="0" smtClean="0"/>
              <a:t>,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LINE</a:t>
            </a:r>
            <a:r>
              <a:rPr lang="en-US" dirty="0" smtClean="0"/>
              <a:t>,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SOLID</a:t>
            </a:r>
            <a:r>
              <a:rPr lang="en-US" dirty="0" smtClean="0"/>
              <a:t>)</a:t>
            </a:r>
          </a:p>
          <a:p>
            <a:pPr lvl="1"/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size</a:t>
            </a:r>
            <a:r>
              <a:rPr lang="en-US" dirty="0" smtClean="0"/>
              <a:t> – </a:t>
            </a:r>
            <a:r>
              <a:rPr lang="bg-BG" dirty="0" smtClean="0"/>
              <a:t>дължина на ръб на квадрат и куб</a:t>
            </a:r>
          </a:p>
          <a:p>
            <a:pPr lvl="1"/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sizes</a:t>
            </a:r>
            <a:r>
              <a:rPr lang="en-US" dirty="0" smtClean="0"/>
              <a:t> </a:t>
            </a:r>
            <a:r>
              <a:rPr lang="bg-BG" dirty="0" smtClean="0"/>
              <a:t>– дължини на ръбове на правоъгълник и правоъгълен паралелепипед</a:t>
            </a:r>
          </a:p>
          <a:p>
            <a:pPr lvl="1"/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origin</a:t>
            </a:r>
            <a:r>
              <a:rPr lang="bg-BG" dirty="0" smtClean="0"/>
              <a:t> –</a:t>
            </a:r>
            <a:r>
              <a:rPr lang="en-US" dirty="0" smtClean="0"/>
              <a:t> </a:t>
            </a:r>
            <a:r>
              <a:rPr lang="bg-BG" dirty="0" smtClean="0"/>
              <a:t>отместване на центъра на обект</a:t>
            </a:r>
          </a:p>
          <a:p>
            <a:pPr lvl="1"/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spin</a:t>
            </a:r>
            <a:r>
              <a:rPr lang="en-US" dirty="0" smtClean="0"/>
              <a:t> </a:t>
            </a:r>
            <a:r>
              <a:rPr lang="bg-BG" dirty="0" smtClean="0"/>
              <a:t>– завъртане около локалната </a:t>
            </a:r>
            <a:r>
              <a:rPr lang="en-US" dirty="0" smtClean="0"/>
              <a:t>Z</a:t>
            </a:r>
            <a:r>
              <a:rPr lang="bg-BG" dirty="0" smtClean="0"/>
              <a:t> ос</a:t>
            </a:r>
          </a:p>
          <a:p>
            <a:pPr lvl="1"/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focus</a:t>
            </a:r>
            <a:r>
              <a:rPr lang="en-US" dirty="0" smtClean="0"/>
              <a:t> – </a:t>
            </a:r>
            <a:r>
              <a:rPr lang="bg-BG" dirty="0" smtClean="0"/>
              <a:t>посока на локалната </a:t>
            </a:r>
            <a:r>
              <a:rPr lang="en-US" dirty="0" smtClean="0"/>
              <a:t>Z</a:t>
            </a:r>
            <a:r>
              <a:rPr lang="bg-BG" dirty="0" smtClean="0"/>
              <a:t> ос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light</a:t>
            </a:r>
            <a:r>
              <a:rPr lang="en-US" dirty="0" smtClean="0"/>
              <a:t> –</a:t>
            </a:r>
            <a:r>
              <a:rPr lang="bg-BG" dirty="0" smtClean="0"/>
              <a:t> осветяване на обект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1510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Свойства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Режим на рисуване</a:t>
            </a:r>
            <a:endParaRPr lang="bg-BG" noProof="0" dirty="0" smtClean="0"/>
          </a:p>
          <a:p>
            <a:pPr lvl="1"/>
            <a:r>
              <a:rPr lang="bg-BG" noProof="0" dirty="0" smtClean="0"/>
              <a:t>Незадължително свойство</a:t>
            </a:r>
          </a:p>
          <a:p>
            <a:pPr lvl="1"/>
            <a:r>
              <a:rPr lang="bg-BG" noProof="0" dirty="0" smtClean="0"/>
              <a:t>Записва се в променливата </a:t>
            </a:r>
            <a:r>
              <a:rPr lang="en-US" noProof="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mode</a:t>
            </a:r>
          </a:p>
          <a:p>
            <a:pPr lvl="1"/>
            <a:r>
              <a:rPr lang="bg-BG" dirty="0" smtClean="0"/>
              <a:t>Определя как ще се нарисува квадрата</a:t>
            </a:r>
          </a:p>
          <a:p>
            <a:pPr lvl="2"/>
            <a:r>
              <a:rPr lang="en-GB" dirty="0"/>
              <a:t>•	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Suica.POINT</a:t>
            </a:r>
            <a:r>
              <a:rPr lang="en-GB" dirty="0"/>
              <a:t>	</a:t>
            </a:r>
            <a:r>
              <a:rPr lang="bg-BG" dirty="0" smtClean="0"/>
              <a:t>рисуват се върховете</a:t>
            </a:r>
            <a:endParaRPr lang="bg-BG" dirty="0"/>
          </a:p>
          <a:p>
            <a:pPr lvl="2"/>
            <a:r>
              <a:rPr lang="bg-BG" dirty="0"/>
              <a:t>•	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Suica.LINE</a:t>
            </a:r>
            <a:r>
              <a:rPr lang="en-GB" dirty="0"/>
              <a:t>	</a:t>
            </a:r>
            <a:r>
              <a:rPr lang="bg-BG" dirty="0" smtClean="0"/>
              <a:t>рисуват се ръбовете</a:t>
            </a:r>
            <a:endParaRPr lang="bg-BG" dirty="0"/>
          </a:p>
          <a:p>
            <a:pPr lvl="2"/>
            <a:r>
              <a:rPr lang="bg-BG" dirty="0"/>
              <a:t>•	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Suica.SOLID</a:t>
            </a:r>
            <a:r>
              <a:rPr lang="en-GB" dirty="0"/>
              <a:t>	</a:t>
            </a:r>
            <a:r>
              <a:rPr lang="bg-BG" dirty="0" smtClean="0"/>
              <a:t>рисуват се стените </a:t>
            </a:r>
            <a:r>
              <a:rPr lang="bg-BG" dirty="0"/>
              <a:t>(по подразбиране)</a:t>
            </a:r>
          </a:p>
          <a:p>
            <a:pPr lvl="2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2058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Пример</a:t>
            </a:r>
          </a:p>
          <a:p>
            <a:pPr lvl="1"/>
            <a:r>
              <a:rPr lang="bg-BG" noProof="0" dirty="0" smtClean="0"/>
              <a:t>Три квадрата в трите режима на рисуване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05878" y="1383042"/>
            <a:ext cx="7223681" cy="28346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smtClean="0"/>
              <a:t>a </a:t>
            </a:r>
            <a:r>
              <a:rPr lang="en-GB" dirty="0"/>
              <a:t>= square([0,-6,0],5);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a.mode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Suica.POINT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/>
              <a:t>a.pointSize</a:t>
            </a:r>
            <a:r>
              <a:rPr lang="en-GB" dirty="0"/>
              <a:t> = 7;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			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a = square([0,0,0],5);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a.mode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Suica.LINE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GB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/>
              <a:t>a = square([0,6,0],5);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a.mode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 </a:t>
            </a: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Suica.SOLID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;</a:t>
            </a:r>
            <a:endParaRPr lang="en-GB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062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863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Начало</a:t>
            </a:r>
          </a:p>
          <a:p>
            <a:pPr lvl="1"/>
            <a:r>
              <a:rPr lang="bg-BG" dirty="0"/>
              <a:t>Незадължително свойство</a:t>
            </a:r>
          </a:p>
          <a:p>
            <a:pPr lvl="1"/>
            <a:r>
              <a:rPr lang="bg-BG" dirty="0"/>
              <a:t>Записва се в променливата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origin</a:t>
            </a:r>
            <a:endParaRPr lang="en-US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/>
              <a:t>Определя </a:t>
            </a:r>
            <a:r>
              <a:rPr lang="bg-BG" dirty="0" smtClean="0"/>
              <a:t>коя точка е „центърът“</a:t>
            </a:r>
          </a:p>
          <a:p>
            <a:r>
              <a:rPr lang="bg-BG" dirty="0" smtClean="0"/>
              <a:t>Роля на </a:t>
            </a:r>
            <a:r>
              <a:rPr lang="en-US" dirty="0" smtClean="0"/>
              <a:t>origin</a:t>
            </a:r>
          </a:p>
          <a:p>
            <a:pPr lvl="1"/>
            <a:r>
              <a:rPr lang="bg-BG" dirty="0" smtClean="0"/>
              <a:t>В някои случаи е по-удобно да се задава положение на квадрат чрез координати на негов връх или среда на страна</a:t>
            </a:r>
          </a:p>
          <a:p>
            <a:pPr lvl="1"/>
            <a:r>
              <a:rPr lang="bg-BG" dirty="0" smtClean="0"/>
              <a:t>Със свойството </a:t>
            </a:r>
            <a:r>
              <a:rPr lang="en-US" dirty="0" smtClean="0"/>
              <a:t>origin</a:t>
            </a:r>
            <a:r>
              <a:rPr lang="bg-BG" dirty="0" smtClean="0"/>
              <a:t> се постига тази гъвкавост</a:t>
            </a:r>
          </a:p>
          <a:p>
            <a:pPr lvl="1"/>
            <a:r>
              <a:rPr lang="bg-BG" dirty="0" smtClean="0"/>
              <a:t>По подразбиране </a:t>
            </a:r>
            <a:r>
              <a:rPr lang="en-US" dirty="0" smtClean="0"/>
              <a:t>origin</a:t>
            </a:r>
            <a:r>
              <a:rPr lang="bg-BG" dirty="0" smtClean="0"/>
              <a:t> е (0,</a:t>
            </a:r>
            <a:r>
              <a:rPr lang="bg-BG" dirty="0" err="1" smtClean="0"/>
              <a:t>0</a:t>
            </a:r>
            <a:r>
              <a:rPr lang="bg-BG" dirty="0" smtClean="0"/>
              <a:t>,</a:t>
            </a:r>
            <a:r>
              <a:rPr lang="bg-BG" dirty="0" err="1" smtClean="0"/>
              <a:t>0</a:t>
            </a:r>
            <a:r>
              <a:rPr lang="bg-BG" dirty="0" smtClean="0"/>
              <a:t>) и това съвпада с геометричния център на квадрата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5658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10263</TotalTime>
  <Words>1633</Words>
  <Application>Microsoft Office PowerPoint</Application>
  <PresentationFormat>On-screen Show (16:9)</PresentationFormat>
  <Paragraphs>329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Origin</vt:lpstr>
      <vt:lpstr>Квадрати и кубове</vt:lpstr>
      <vt:lpstr>Квадрат и правоъгълник</vt:lpstr>
      <vt:lpstr>Квадрат в СУИКА</vt:lpstr>
      <vt:lpstr>PowerPoint Presentation</vt:lpstr>
      <vt:lpstr>PowerPoint Presentation</vt:lpstr>
      <vt:lpstr>Свойства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Правоъгълник в СУИКА</vt:lpstr>
      <vt:lpstr>PowerPoint Presentation</vt:lpstr>
      <vt:lpstr>PowerPoint Presentation</vt:lpstr>
      <vt:lpstr>Куб и паралелепипед</vt:lpstr>
      <vt:lpstr>Куб в СУИКА</vt:lpstr>
      <vt:lpstr>PowerPoint Presentation</vt:lpstr>
      <vt:lpstr>PowerPoint Presentation</vt:lpstr>
      <vt:lpstr>Паралелепипед в СУИКА</vt:lpstr>
      <vt:lpstr>PowerPoint Presentation</vt:lpstr>
      <vt:lpstr>PowerPoint Presentation</vt:lpstr>
      <vt:lpstr>Ориентация</vt:lpstr>
      <vt:lpstr>Ориентация на обект</vt:lpstr>
      <vt:lpstr>Реализация на ориентацията</vt:lpstr>
      <vt:lpstr>Свойства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Примери</vt:lpstr>
      <vt:lpstr>Пример №1</vt:lpstr>
      <vt:lpstr>PowerPoint Presentation</vt:lpstr>
      <vt:lpstr>PowerPoint Presentation</vt:lpstr>
      <vt:lpstr>Пример №2</vt:lpstr>
      <vt:lpstr>PowerPoint Presentation</vt:lpstr>
      <vt:lpstr>PowerPoint Presentation</vt:lpstr>
      <vt:lpstr>Пример №3</vt:lpstr>
      <vt:lpstr>PowerPoint Presentation</vt:lpstr>
      <vt:lpstr>PowerPoint Presentation</vt:lpstr>
      <vt:lpstr>Пример №4</vt:lpstr>
      <vt:lpstr>PowerPoint Presentation</vt:lpstr>
      <vt:lpstr>PowerPoint Presentation</vt:lpstr>
      <vt:lpstr>Обобщение</vt:lpstr>
      <vt:lpstr>Графични обекти</vt:lpstr>
      <vt:lpstr>PowerPoint Presentation</vt:lpstr>
      <vt:lpstr>PowerPoint Presentation</vt:lpstr>
      <vt:lpstr>Край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SUICA-10</dc:title>
  <dc:creator>Pavel Boytchev</dc:creator>
  <cp:lastModifiedBy>Pavel Boytchev</cp:lastModifiedBy>
  <cp:revision>432</cp:revision>
  <dcterms:created xsi:type="dcterms:W3CDTF">2015-02-10T15:00:35Z</dcterms:created>
  <dcterms:modified xsi:type="dcterms:W3CDTF">2016-09-19T12:32:48Z</dcterms:modified>
</cp:coreProperties>
</file>