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81" r:id="rId3"/>
    <p:sldId id="482" r:id="rId4"/>
    <p:sldId id="483" r:id="rId5"/>
    <p:sldId id="484" r:id="rId6"/>
    <p:sldId id="561" r:id="rId7"/>
    <p:sldId id="562" r:id="rId8"/>
    <p:sldId id="564" r:id="rId9"/>
    <p:sldId id="565" r:id="rId10"/>
    <p:sldId id="563" r:id="rId11"/>
    <p:sldId id="486" r:id="rId12"/>
    <p:sldId id="487" r:id="rId13"/>
    <p:sldId id="567" r:id="rId14"/>
    <p:sldId id="568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78" r:id="rId23"/>
    <p:sldId id="576" r:id="rId24"/>
    <p:sldId id="577" r:id="rId25"/>
    <p:sldId id="580" r:id="rId26"/>
    <p:sldId id="581" r:id="rId27"/>
    <p:sldId id="582" r:id="rId28"/>
    <p:sldId id="583" r:id="rId29"/>
    <p:sldId id="584" r:id="rId30"/>
    <p:sldId id="588" r:id="rId31"/>
    <p:sldId id="586" r:id="rId32"/>
    <p:sldId id="587" r:id="rId33"/>
    <p:sldId id="591" r:id="rId34"/>
    <p:sldId id="592" r:id="rId35"/>
    <p:sldId id="593" r:id="rId36"/>
    <p:sldId id="594" r:id="rId37"/>
    <p:sldId id="595" r:id="rId38"/>
    <p:sldId id="596" r:id="rId39"/>
    <p:sldId id="598" r:id="rId40"/>
    <p:sldId id="597" r:id="rId41"/>
    <p:sldId id="599" r:id="rId42"/>
    <p:sldId id="600" r:id="rId43"/>
    <p:sldId id="601" r:id="rId44"/>
    <p:sldId id="602" r:id="rId45"/>
    <p:sldId id="603" r:id="rId46"/>
    <p:sldId id="604" r:id="rId47"/>
    <p:sldId id="605" r:id="rId48"/>
    <p:sldId id="318" r:id="rId49"/>
    <p:sldId id="492" r:id="rId50"/>
    <p:sldId id="566" r:id="rId51"/>
    <p:sldId id="579" r:id="rId52"/>
    <p:sldId id="589" r:id="rId53"/>
    <p:sldId id="590" r:id="rId54"/>
    <p:sldId id="430" r:id="rId55"/>
    <p:sldId id="261" r:id="rId56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0C8"/>
    <a:srgbClr val="727CA3"/>
    <a:srgbClr val="D39FA0"/>
    <a:srgbClr val="8B8B9D"/>
    <a:srgbClr val="FF0000"/>
    <a:srgbClr val="E3E5ED"/>
    <a:srgbClr val="0070C0"/>
    <a:srgbClr val="00B050"/>
    <a:srgbClr val="000000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 autoAdjust="0"/>
    <p:restoredTop sz="94590" autoAdjust="0"/>
  </p:normalViewPr>
  <p:slideViewPr>
    <p:cSldViewPr>
      <p:cViewPr varScale="1">
        <p:scale>
          <a:sx n="95" d="100"/>
          <a:sy n="95" d="100"/>
        </p:scale>
        <p:origin x="-58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5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1103%20Ellipses/Example-1103%20Ellipses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1104%20Spheres/Example-1104%20Spheres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1105%20Spheroids/Example-1105%20Spheroids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1106%20Prisms/Example-1106%20Prisms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1107%20Pyramids/Example-1107%20Pyramids.html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1108%20Cylinders/Example-1108%20Cylinders.htm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-1109%20Cones/Example-1109%20Cones.html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1110%20Hollow/Example-1110%20Hollow.html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1111%20Fire%20eye/Example-1111%20Fire%20eye.html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-1112%20Japanese%20pillow/Example-1112%20Japanese%20pillow.html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1102%20Circles/Example-1102%20Circles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Окръжности и сфери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en-US" noProof="0" dirty="0" smtClean="0"/>
              <a:t>1</a:t>
            </a:r>
            <a:r>
              <a:rPr lang="bg-BG" noProof="0" dirty="0" smtClean="0"/>
              <a:t>1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Елипса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Елипса</a:t>
            </a:r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</a:t>
            </a:r>
            <a:r>
              <a:rPr lang="bg-BG" noProof="0" dirty="0" err="1" smtClean="0"/>
              <a:t>елипс</a:t>
            </a:r>
            <a:r>
              <a:rPr lang="bg-BG" dirty="0" smtClean="0"/>
              <a:t>а</a:t>
            </a:r>
            <a:endParaRPr lang="bg-BG" noProof="0" dirty="0" smtClean="0"/>
          </a:p>
          <a:p>
            <a:r>
              <a:rPr lang="bg-BG" noProof="0" dirty="0" smtClean="0"/>
              <a:t>Създаване на елипса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Ellipse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радиуси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ellipse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радиуси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bg-BG" dirty="0"/>
              <a:t>Центърът е координати на точка, масив от три числа</a:t>
            </a:r>
            <a:endParaRPr lang="bg-BG" noProof="0" dirty="0" smtClean="0"/>
          </a:p>
          <a:p>
            <a:pPr lvl="1"/>
            <a:r>
              <a:rPr lang="bg-BG" dirty="0" smtClean="0"/>
              <a:t>Радиусите са масив от две числа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1791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dirty="0" smtClean="0"/>
              <a:t>Окръжност с две елипси</a:t>
            </a:r>
          </a:p>
          <a:p>
            <a:pPr lvl="1"/>
            <a:r>
              <a:rPr lang="bg-BG" noProof="0" dirty="0" smtClean="0"/>
              <a:t>Едната е описана, а друга вписана спрямо окръжността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878" y="1748797"/>
            <a:ext cx="7223681" cy="2926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circle</a:t>
            </a:r>
            <a:r>
              <a:rPr lang="en-GB" dirty="0"/>
              <a:t>([0,0,0</a:t>
            </a:r>
            <a:r>
              <a:rPr lang="en-GB" dirty="0" smtClean="0"/>
              <a:t>],5);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ellipse([0,0,0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],[7.5,5]);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a.color</a:t>
            </a:r>
            <a:r>
              <a:rPr lang="en-GB" dirty="0" smtClean="0"/>
              <a:t> </a:t>
            </a:r>
            <a:r>
              <a:rPr lang="en-GB" dirty="0"/>
              <a:t>= [1,0.2,0.2];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a.mode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Suica.LINE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ellipse([0,0,0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],[2.5,5]);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a.color</a:t>
            </a:r>
            <a:r>
              <a:rPr lang="en-GB" dirty="0" smtClean="0"/>
              <a:t> </a:t>
            </a:r>
            <a:r>
              <a:rPr lang="en-GB" dirty="0"/>
              <a:t>= [1,1,1];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a.mode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Suica.LINE</a:t>
            </a:r>
            <a:r>
              <a:rPr lang="en-GB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06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6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27482" cy="742950"/>
          </a:xfrm>
        </p:spPr>
        <p:txBody>
          <a:bodyPr>
            <a:normAutofit/>
          </a:bodyPr>
          <a:lstStyle/>
          <a:p>
            <a:r>
              <a:rPr lang="bg-BG" noProof="0" dirty="0" smtClean="0"/>
              <a:t>Сфера и сфероид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6569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Сфера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Сфера</a:t>
            </a:r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сфери и </a:t>
            </a:r>
            <a:r>
              <a:rPr lang="bg-BG" noProof="0" dirty="0" err="1" smtClean="0"/>
              <a:t>кълбета</a:t>
            </a:r>
            <a:endParaRPr lang="bg-BG" noProof="0" dirty="0" smtClean="0"/>
          </a:p>
          <a:p>
            <a:r>
              <a:rPr lang="bg-BG" noProof="0" dirty="0" smtClean="0"/>
              <a:t>Създаване на сфера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Sphere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sphere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bg-BG" dirty="0"/>
              <a:t>Центърът е координати на точка, масив от три числа</a:t>
            </a:r>
            <a:endParaRPr lang="bg-BG" noProof="0" dirty="0" smtClean="0"/>
          </a:p>
          <a:p>
            <a:pPr lvl="1"/>
            <a:r>
              <a:rPr lang="bg-BG" dirty="0" smtClean="0"/>
              <a:t>Радиусът </a:t>
            </a:r>
            <a:r>
              <a:rPr lang="bg-BG" dirty="0"/>
              <a:t>е </a:t>
            </a:r>
            <a:r>
              <a:rPr lang="bg-BG" dirty="0" smtClean="0"/>
              <a:t>число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1930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Голяма сфера</a:t>
            </a:r>
          </a:p>
          <a:p>
            <a:pPr lvl="1"/>
            <a:r>
              <a:rPr lang="bg-BG" dirty="0" smtClean="0"/>
              <a:t>Множество малки сфери, показващи се от нея</a:t>
            </a:r>
            <a:endParaRPr lang="bg-BG" noProof="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005878" y="1748797"/>
            <a:ext cx="7680877" cy="2926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([0,0,0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],5);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&lt;50;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a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sphere([0,0,0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],1);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a.color</a:t>
            </a:r>
            <a:r>
              <a:rPr lang="en-GB" dirty="0"/>
              <a:t> = [1,1,0];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a.origin</a:t>
            </a:r>
            <a:r>
              <a:rPr lang="en-GB" dirty="0"/>
              <a:t> = [0,0,2.1];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a.focus</a:t>
            </a:r>
            <a:r>
              <a:rPr lang="en-GB" dirty="0"/>
              <a:t> = [random(-1,1),random(-1,1),random(-1,1)];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5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2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Сфероид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Сфероид</a:t>
            </a:r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сфероиди</a:t>
            </a:r>
          </a:p>
          <a:p>
            <a:r>
              <a:rPr lang="bg-BG" noProof="0" dirty="0" smtClean="0"/>
              <a:t>Създаване на сфероид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Spheroid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радиуси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spheroid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радиуси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bg-BG" dirty="0"/>
              <a:t>Центърът е координати на точка, масив от три числа</a:t>
            </a:r>
            <a:endParaRPr lang="bg-BG" noProof="0" dirty="0" smtClean="0"/>
          </a:p>
          <a:p>
            <a:pPr lvl="1"/>
            <a:r>
              <a:rPr lang="bg-BG" dirty="0" smtClean="0"/>
              <a:t>Радиусите са масив от три числа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09542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dirty="0" smtClean="0"/>
              <a:t>Три сфероида</a:t>
            </a:r>
          </a:p>
          <a:p>
            <a:pPr lvl="1"/>
            <a:r>
              <a:rPr lang="bg-BG" noProof="0" dirty="0" smtClean="0"/>
              <a:t>Всеки е издължен по една от осите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879" y="1748798"/>
            <a:ext cx="7223682" cy="2651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spheroid([0,0,0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],[8,3,3]);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a.color</a:t>
            </a:r>
            <a:r>
              <a:rPr lang="en-GB" dirty="0" smtClean="0"/>
              <a:t> </a:t>
            </a:r>
            <a:r>
              <a:rPr lang="en-GB" dirty="0"/>
              <a:t>= [1,0.65,0.65];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spheroid([0,0,0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],[3,8,3]);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a.color</a:t>
            </a:r>
            <a:r>
              <a:rPr lang="en-GB" dirty="0" smtClean="0"/>
              <a:t> </a:t>
            </a:r>
            <a:r>
              <a:rPr lang="en-GB" dirty="0"/>
              <a:t>= [0.65,0.65,1];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spheroid([0,0,0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],[3,3,8]);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a.color</a:t>
            </a:r>
            <a:r>
              <a:rPr lang="en-GB" dirty="0" smtClean="0"/>
              <a:t> </a:t>
            </a:r>
            <a:r>
              <a:rPr lang="en-GB" dirty="0"/>
              <a:t>= [1,1,0.65];	</a:t>
            </a:r>
          </a:p>
        </p:txBody>
      </p:sp>
    </p:spTree>
    <p:extLst>
      <p:ext uri="{BB962C8B-B14F-4D97-AF65-F5344CB8AC3E}">
        <p14:creationId xmlns:p14="http://schemas.microsoft.com/office/powerpoint/2010/main" val="39728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2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27482" cy="742950"/>
          </a:xfrm>
        </p:spPr>
        <p:txBody>
          <a:bodyPr>
            <a:normAutofit/>
          </a:bodyPr>
          <a:lstStyle/>
          <a:p>
            <a:r>
              <a:rPr lang="bg-BG" noProof="0" dirty="0" smtClean="0"/>
              <a:t>Многоъгълник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7864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27482" cy="742950"/>
          </a:xfrm>
        </p:spPr>
        <p:txBody>
          <a:bodyPr>
            <a:normAutofit/>
          </a:bodyPr>
          <a:lstStyle/>
          <a:p>
            <a:r>
              <a:rPr lang="bg-BG" noProof="0" dirty="0" smtClean="0"/>
              <a:t>Призма и пирамида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2352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Призма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noProof="0" dirty="0" smtClean="0"/>
              <a:t>Призма</a:t>
            </a:r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правилни призми</a:t>
            </a:r>
          </a:p>
          <a:p>
            <a:r>
              <a:rPr lang="bg-BG" noProof="0" dirty="0" smtClean="0"/>
              <a:t>Създаване на призма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Prism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радиус, височина, стени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prism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радиус, височина, стени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58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/>
              <a:t>Центърът е координати на точка, масив от три </a:t>
            </a:r>
            <a:r>
              <a:rPr lang="bg-BG" dirty="0" smtClean="0"/>
              <a:t>числа, която е геометричният център на долната основа </a:t>
            </a:r>
          </a:p>
          <a:p>
            <a:pPr lvl="1"/>
            <a:r>
              <a:rPr lang="bg-BG" dirty="0" smtClean="0"/>
              <a:t>Радиусът </a:t>
            </a:r>
            <a:r>
              <a:rPr lang="bg-BG" dirty="0"/>
              <a:t>е число и е радиус на описаната </a:t>
            </a:r>
            <a:r>
              <a:rPr lang="bg-BG" dirty="0" smtClean="0"/>
              <a:t>окръжност около коя да е основа на призмата</a:t>
            </a:r>
          </a:p>
          <a:p>
            <a:pPr lvl="1"/>
            <a:r>
              <a:rPr lang="bg-BG" dirty="0" smtClean="0"/>
              <a:t>Височината е нейната височина</a:t>
            </a:r>
            <a:endParaRPr lang="bg-BG" dirty="0"/>
          </a:p>
          <a:p>
            <a:pPr lvl="1"/>
            <a:r>
              <a:rPr lang="bg-BG" dirty="0" smtClean="0"/>
              <a:t>Стените са цяло число за броя околни стени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15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Да се създадат </a:t>
            </a:r>
            <a:r>
              <a:rPr lang="en-US" noProof="0" dirty="0" smtClean="0"/>
              <a:t>16</a:t>
            </a:r>
            <a:r>
              <a:rPr lang="bg-BG" noProof="0" dirty="0" smtClean="0"/>
              <a:t> призми със случаен брой околни стени</a:t>
            </a:r>
          </a:p>
          <a:p>
            <a:pPr lvl="1"/>
            <a:r>
              <a:rPr lang="bg-BG" dirty="0" smtClean="0"/>
              <a:t>Разположени са радиално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878" y="1565922"/>
            <a:ext cx="7223681" cy="3383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spheroid</a:t>
            </a:r>
            <a:r>
              <a:rPr lang="en-US" dirty="0"/>
              <a:t>([0,0,0</a:t>
            </a:r>
            <a:r>
              <a:rPr lang="en-US" dirty="0" smtClean="0"/>
              <a:t>],[5,5,3.5]);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&lt;16;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a = radians(360*</a:t>
            </a:r>
            <a:r>
              <a:rPr lang="en-US" dirty="0" err="1"/>
              <a:t>i</a:t>
            </a:r>
            <a:r>
              <a:rPr lang="en-US" dirty="0"/>
              <a:t>/16);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b 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prism([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Math.cos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(a),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Math.sin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(a),0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],0.75,4.3,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		     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Math.round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(random(3,8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)));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b.color</a:t>
            </a:r>
            <a:r>
              <a:rPr lang="en-US" dirty="0"/>
              <a:t> = [1,1,0];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b.focus</a:t>
            </a:r>
            <a:r>
              <a:rPr lang="en-US" dirty="0"/>
              <a:t> = </a:t>
            </a:r>
            <a:r>
              <a:rPr lang="en-US" dirty="0" err="1"/>
              <a:t>b.center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b.spin</a:t>
            </a:r>
            <a:r>
              <a:rPr lang="en-US" dirty="0"/>
              <a:t> = </a:t>
            </a:r>
            <a:r>
              <a:rPr lang="en-US" dirty="0" err="1"/>
              <a:t>Math.PI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1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Пирамида </a:t>
            </a:r>
            <a:r>
              <a:rPr lang="bg-BG" noProof="0" dirty="0" smtClean="0"/>
              <a:t>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noProof="0" dirty="0" smtClean="0"/>
              <a:t>Пирамида</a:t>
            </a:r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правилни пирамиди</a:t>
            </a:r>
          </a:p>
          <a:p>
            <a:r>
              <a:rPr lang="bg-BG" noProof="0" dirty="0" smtClean="0"/>
              <a:t>Създаване на пирамида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Pyramid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радиус, височина, стени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pyramid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радиус, височина, стени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en-US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Всички свойства на пирамидата са като на призмата</a:t>
            </a:r>
            <a:endParaRPr lang="bg-BG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73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dirty="0" smtClean="0"/>
              <a:t>Матрица от различни правилни пирамиди</a:t>
            </a:r>
          </a:p>
          <a:p>
            <a:pPr lvl="1"/>
            <a:r>
              <a:rPr lang="bg-BG" dirty="0" smtClean="0"/>
              <a:t>Различна височина, цвят и брой стени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878" y="1565922"/>
            <a:ext cx="7497999" cy="3383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x=-3; x&lt;4; x++)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y=-3; y&lt;4; y++)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a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pyramid([5*x,5*y,0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],1.5,random(1,5),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                       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Math.round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(random(3,8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)));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 smtClean="0"/>
              <a:t>a.color</a:t>
            </a:r>
            <a:r>
              <a:rPr lang="en-GB" dirty="0" smtClean="0"/>
              <a:t>=[</a:t>
            </a:r>
            <a:r>
              <a:rPr lang="en-GB" dirty="0"/>
              <a:t>random(0.5,1),random(0,1),random(0,0.3)];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4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3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Цилиндър и конус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84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Цилиндър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noProof="0" dirty="0" smtClean="0"/>
              <a:t>Цилиндър</a:t>
            </a:r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цилиндри</a:t>
            </a:r>
          </a:p>
          <a:p>
            <a:r>
              <a:rPr lang="bg-BG" noProof="0" dirty="0" smtClean="0"/>
              <a:t>Създаване на цилиндър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Cylinder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радиус, височина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cylinder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радиус, височина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en-US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Всички свойства на </a:t>
            </a:r>
            <a:r>
              <a:rPr lang="bg-BG" dirty="0" smtClean="0"/>
              <a:t>цилиндъра са </a:t>
            </a:r>
            <a:r>
              <a:rPr lang="bg-BG" dirty="0"/>
              <a:t>като на </a:t>
            </a:r>
            <a:r>
              <a:rPr lang="bg-BG" dirty="0" smtClean="0"/>
              <a:t>призмата, само липсва свойството </a:t>
            </a:r>
            <a:r>
              <a:rPr lang="en-US" dirty="0" smtClean="0"/>
              <a:t>count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bg-BG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31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Многоъгълник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Многоъгълник (полигон)</a:t>
            </a:r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правилни многоъгълници</a:t>
            </a:r>
          </a:p>
          <a:p>
            <a:r>
              <a:rPr lang="bg-BG" noProof="0" dirty="0" smtClean="0"/>
              <a:t>Създаване на многоъгълник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Polygon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радиус, страни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polygon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радиус, страни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dirty="0"/>
              <a:t>Центърът е координати на точка, масив от три числа </a:t>
            </a:r>
            <a:endParaRPr lang="bg-BG" dirty="0" smtClean="0"/>
          </a:p>
          <a:p>
            <a:pPr lvl="1"/>
            <a:r>
              <a:rPr lang="bg-BG" dirty="0" smtClean="0"/>
              <a:t>Радиусът </a:t>
            </a:r>
            <a:r>
              <a:rPr lang="bg-BG" dirty="0"/>
              <a:t>е число </a:t>
            </a:r>
            <a:r>
              <a:rPr lang="bg-BG" dirty="0" smtClean="0"/>
              <a:t>и е радиус на описаната окръжност</a:t>
            </a:r>
          </a:p>
          <a:p>
            <a:pPr lvl="1"/>
            <a:r>
              <a:rPr lang="bg-BG" noProof="0" dirty="0" smtClean="0"/>
              <a:t>Страните са цяло число за техния брой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11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noProof="0" dirty="0" err="1" smtClean="0"/>
              <a:t>Елипсовиде</a:t>
            </a:r>
            <a:r>
              <a:rPr lang="bg-BG" dirty="0" smtClean="0"/>
              <a:t>н ц</a:t>
            </a:r>
            <a:r>
              <a:rPr lang="bg-BG" noProof="0" dirty="0" err="1" smtClean="0"/>
              <a:t>илиндъ</a:t>
            </a:r>
            <a:r>
              <a:rPr lang="bg-BG" dirty="0" smtClean="0"/>
              <a:t>р</a:t>
            </a:r>
            <a:endParaRPr lang="bg-BG" noProof="0" dirty="0" smtClean="0"/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цилиндри с елипсовидни основи</a:t>
            </a:r>
          </a:p>
          <a:p>
            <a:r>
              <a:rPr lang="bg-BG" noProof="0" dirty="0" smtClean="0"/>
              <a:t>Създаване на елипсовиден цилиндър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Cylindroid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радиуси, височина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cylindroid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радиуси, височина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en-US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Всички свойства </a:t>
            </a:r>
            <a:r>
              <a:rPr lang="bg-BG" dirty="0" smtClean="0"/>
              <a:t>са </a:t>
            </a:r>
            <a:r>
              <a:rPr lang="bg-BG" dirty="0"/>
              <a:t>като на </a:t>
            </a:r>
            <a:r>
              <a:rPr lang="bg-BG" dirty="0" smtClean="0"/>
              <a:t>цилиндъра, само радиусът е масив от две числа – радиуси на основата-елипса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bg-BG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584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Две елипсовидни плочки</a:t>
            </a:r>
          </a:p>
          <a:p>
            <a:pPr lvl="1"/>
            <a:r>
              <a:rPr lang="bg-BG" dirty="0" smtClean="0"/>
              <a:t>Свързани с два цилиндъра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878" y="1565922"/>
            <a:ext cx="7223681" cy="3383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cylindroid([0,5,0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],[5,10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],1);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a.focus</a:t>
            </a:r>
            <a:r>
              <a:rPr lang="en-GB" dirty="0" smtClean="0"/>
              <a:t> </a:t>
            </a:r>
            <a:r>
              <a:rPr lang="en-GB" dirty="0"/>
              <a:t>= [0,1,0];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cylindroid([0,-5,0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],[5,10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],1);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a.focus</a:t>
            </a:r>
            <a:r>
              <a:rPr lang="en-GB" dirty="0" smtClean="0"/>
              <a:t> </a:t>
            </a:r>
            <a:r>
              <a:rPr lang="en-GB" dirty="0"/>
              <a:t>= [0,-1,0</a:t>
            </a:r>
            <a:r>
              <a:rPr lang="en-GB" dirty="0" smtClean="0"/>
              <a:t>];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cylinder([7,-6.5,0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],1,13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a.focus</a:t>
            </a:r>
            <a:r>
              <a:rPr lang="en-GB" dirty="0" smtClean="0"/>
              <a:t> </a:t>
            </a:r>
            <a:r>
              <a:rPr lang="en-GB" dirty="0"/>
              <a:t>= [0,1,0];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a.color</a:t>
            </a:r>
            <a:r>
              <a:rPr lang="en-GB" dirty="0" smtClean="0"/>
              <a:t> </a:t>
            </a:r>
            <a:r>
              <a:rPr lang="en-GB" dirty="0"/>
              <a:t>= [1,0.7,0];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cylinder([-7,-6.5,0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],1,13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a.focus</a:t>
            </a:r>
            <a:r>
              <a:rPr lang="en-GB" dirty="0" smtClean="0"/>
              <a:t> </a:t>
            </a:r>
            <a:r>
              <a:rPr lang="en-GB" dirty="0"/>
              <a:t>= [0,1,0];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a.color</a:t>
            </a:r>
            <a:r>
              <a:rPr lang="en-GB" dirty="0" smtClean="0"/>
              <a:t> </a:t>
            </a:r>
            <a:r>
              <a:rPr lang="en-GB" dirty="0"/>
              <a:t>= [1,0.7,0</a:t>
            </a:r>
            <a:r>
              <a:rPr lang="en-GB" dirty="0" smtClean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5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7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Конус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noProof="0" dirty="0" smtClean="0"/>
              <a:t>Конус</a:t>
            </a:r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конуси</a:t>
            </a:r>
          </a:p>
          <a:p>
            <a:r>
              <a:rPr lang="bg-BG" noProof="0" dirty="0" smtClean="0"/>
              <a:t>Създаване на конус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Cone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радиус, височина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cone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радиус, височина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en-US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Всички свойства </a:t>
            </a:r>
            <a:r>
              <a:rPr lang="bg-BG" dirty="0" smtClean="0"/>
              <a:t>на конуса са като на цилиндъра</a:t>
            </a:r>
            <a:endParaRPr lang="bg-BG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9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noProof="0" dirty="0" err="1" smtClean="0"/>
              <a:t>Елипсовиде</a:t>
            </a:r>
            <a:r>
              <a:rPr lang="bg-BG" dirty="0" smtClean="0"/>
              <a:t>н конус</a:t>
            </a:r>
            <a:endParaRPr lang="bg-BG" noProof="0" dirty="0" smtClean="0"/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конуси с елипсовидни основи</a:t>
            </a:r>
          </a:p>
          <a:p>
            <a:r>
              <a:rPr lang="bg-BG" noProof="0" dirty="0" smtClean="0"/>
              <a:t>Създаване на елипсовиден конус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Conoid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радиуси, височина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conoid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радиуси, височина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en-US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Всички свойства </a:t>
            </a:r>
            <a:r>
              <a:rPr lang="bg-BG" dirty="0" smtClean="0"/>
              <a:t>са </a:t>
            </a:r>
            <a:r>
              <a:rPr lang="bg-BG" dirty="0"/>
              <a:t>като на </a:t>
            </a:r>
            <a:r>
              <a:rPr lang="bg-BG" dirty="0" smtClean="0"/>
              <a:t>цилиндъра, само радиусът е масив от две числа – радиуси на основата-елипса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bg-BG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327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dirty="0" smtClean="0"/>
              <a:t>Сфера със стърчащи шипове-конуси</a:t>
            </a:r>
          </a:p>
          <a:p>
            <a:pPr lvl="1"/>
            <a:r>
              <a:rPr lang="bg-BG" dirty="0" smtClean="0"/>
              <a:t>Те са ориентирани в случайни посоки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878" y="1748799"/>
            <a:ext cx="7589438" cy="2651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sphere</a:t>
            </a:r>
            <a:r>
              <a:rPr lang="en-GB" dirty="0"/>
              <a:t>([0,0,0</a:t>
            </a:r>
            <a:r>
              <a:rPr lang="en-GB" dirty="0" smtClean="0"/>
              <a:t>],</a:t>
            </a:r>
            <a:r>
              <a:rPr lang="en-GB" dirty="0"/>
              <a:t>5</a:t>
            </a:r>
            <a:r>
              <a:rPr lang="en-GB" dirty="0" smtClean="0"/>
              <a:t>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&lt;100;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a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cone([0,0,0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],1.5,7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a.color</a:t>
            </a:r>
            <a:r>
              <a:rPr lang="en-GB" dirty="0"/>
              <a:t> = [1,1,0];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a.focus</a:t>
            </a:r>
            <a:r>
              <a:rPr lang="en-GB" dirty="0"/>
              <a:t> = [random(-1,1),random(-1,1),random(-1,1)];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7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Допълнително свойство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16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Свойство </a:t>
            </a:r>
            <a:r>
              <a:rPr lang="en-US" dirty="0" smtClean="0"/>
              <a:t>hollow</a:t>
            </a:r>
          </a:p>
          <a:p>
            <a:pPr lvl="1"/>
            <a:r>
              <a:rPr lang="bg-BG" dirty="0" smtClean="0"/>
              <a:t>Определя дали да се рисуват основите на обект</a:t>
            </a:r>
            <a:endParaRPr lang="en-US" dirty="0" smtClean="0"/>
          </a:p>
          <a:p>
            <a:pPr lvl="1"/>
            <a:r>
              <a:rPr lang="bg-BG" dirty="0" smtClean="0"/>
              <a:t>Булева стойност, по подразбиране е </a:t>
            </a:r>
            <a:r>
              <a:rPr lang="en-US" dirty="0" smtClean="0"/>
              <a:t>false</a:t>
            </a:r>
            <a:endParaRPr lang="bg-BG" dirty="0" smtClean="0"/>
          </a:p>
          <a:p>
            <a:pPr lvl="1"/>
            <a:r>
              <a:rPr lang="bg-BG" dirty="0" smtClean="0"/>
              <a:t>Ако е </a:t>
            </a:r>
            <a:r>
              <a:rPr lang="en-US" dirty="0" smtClean="0"/>
              <a:t>true, </a:t>
            </a:r>
            <a:r>
              <a:rPr lang="bg-BG" dirty="0" smtClean="0"/>
              <a:t>основите не се рисуват, ако е </a:t>
            </a:r>
            <a:r>
              <a:rPr lang="en-US" dirty="0" smtClean="0"/>
              <a:t>false</a:t>
            </a:r>
            <a:r>
              <a:rPr lang="bg-BG" dirty="0" smtClean="0"/>
              <a:t> – рисуват се</a:t>
            </a:r>
          </a:p>
          <a:p>
            <a:pPr lvl="1"/>
            <a:r>
              <a:rPr lang="bg-BG" dirty="0" smtClean="0"/>
              <a:t>Използва се в обектите с основи (напр. призма, пирамида, цилиндър, конус)</a:t>
            </a:r>
          </a:p>
          <a:p>
            <a:pPr lvl="1"/>
            <a:r>
              <a:rPr lang="bg-BG" dirty="0" smtClean="0"/>
              <a:t>Използва се за моделиране на „кухи“ обекти</a:t>
            </a:r>
            <a:endParaRPr lang="en-US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65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</a:p>
          <a:p>
            <a:pPr lvl="1"/>
            <a:r>
              <a:rPr lang="bg-BG" dirty="0" smtClean="0"/>
              <a:t>Група от концентрични тръби с обща ос</a:t>
            </a:r>
          </a:p>
          <a:p>
            <a:pPr lvl="1"/>
            <a:r>
              <a:rPr lang="bg-BG" dirty="0" smtClean="0"/>
              <a:t>Дългите тръби са тесни, късите са широки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1474482"/>
            <a:ext cx="7223682" cy="3474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h </a:t>
            </a:r>
            <a:r>
              <a:rPr lang="pt-BR" dirty="0"/>
              <a:t>= 20;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r </a:t>
            </a:r>
            <a:r>
              <a:rPr lang="pt-BR" dirty="0"/>
              <a:t>= </a:t>
            </a:r>
            <a:r>
              <a:rPr lang="pt-BR" dirty="0" smtClean="0"/>
              <a:t>1/2;</a:t>
            </a:r>
            <a:endParaRPr lang="pt-BR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for </a:t>
            </a:r>
            <a:r>
              <a:rPr lang="pt-BR" dirty="0"/>
              <a:t>(var i=0; i&lt;12; i++)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{</a:t>
            </a:r>
            <a:endParaRPr lang="pt-BR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a = 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cylinder</a:t>
            </a:r>
            <a:r>
              <a:rPr lang="pt-BR" dirty="0"/>
              <a:t>([0,-h/2,0],r,h);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	a.focus </a:t>
            </a:r>
            <a:r>
              <a:rPr lang="pt-BR" dirty="0"/>
              <a:t>= [0,1,0];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a.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hollow = true;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a.color = [random(0.5,1),0,random(0.5,1)];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h = h*0.8;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r = r/0.8;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01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Да се създаде </a:t>
            </a:r>
            <a:r>
              <a:rPr lang="en-US" noProof="0" dirty="0" smtClean="0"/>
              <a:t>n</a:t>
            </a:r>
            <a:r>
              <a:rPr lang="bg-BG" noProof="0" dirty="0" smtClean="0"/>
              <a:t>-ъгълник</a:t>
            </a:r>
          </a:p>
          <a:p>
            <a:pPr lvl="1"/>
            <a:r>
              <a:rPr lang="bg-BG" dirty="0" smtClean="0"/>
              <a:t>Да се създадат</a:t>
            </a:r>
            <a:r>
              <a:rPr lang="bg-BG" noProof="0" dirty="0" smtClean="0"/>
              <a:t> </a:t>
            </a:r>
            <a:r>
              <a:rPr lang="en-US" noProof="0" dirty="0" smtClean="0"/>
              <a:t>n</a:t>
            </a:r>
            <a:r>
              <a:rPr lang="bg-BG" noProof="0" dirty="0" smtClean="0"/>
              <a:t> триъгълника до страните му</a:t>
            </a:r>
            <a:endParaRPr lang="bg-BG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005878" y="1748799"/>
            <a:ext cx="7680877" cy="292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 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9;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polygon</a:t>
            </a:r>
            <a:r>
              <a:rPr lang="pt-BR" dirty="0"/>
              <a:t>([0,0,0</a:t>
            </a:r>
            <a:r>
              <a:rPr lang="pt-BR" dirty="0" smtClean="0"/>
              <a:t>],4,</a:t>
            </a:r>
            <a:r>
              <a:rPr lang="pt-B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</a:t>
            </a:r>
            <a:r>
              <a:rPr lang="pt-BR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for </a:t>
            </a:r>
            <a:r>
              <a:rPr lang="pt-BR" dirty="0"/>
              <a:t>(var i=0; i&lt;n; i++)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{</a:t>
            </a:r>
            <a:endParaRPr lang="pt-BR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a = (i+0.5)/n*2*Math.PI;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b = 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polygon</a:t>
            </a:r>
            <a:r>
              <a:rPr lang="pt-BR" dirty="0"/>
              <a:t>([5*Math.cos(a),5*Math.sin(a),0</a:t>
            </a:r>
            <a:r>
              <a:rPr lang="pt-BR" dirty="0" smtClean="0"/>
              <a:t>],1.5,</a:t>
            </a:r>
            <a:r>
              <a:rPr lang="pt-B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</a:t>
            </a:r>
            <a:r>
              <a:rPr lang="pt-BR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b.spin = -a;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9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9219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9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Примери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77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№1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Огнено око</a:t>
            </a:r>
          </a:p>
          <a:p>
            <a:pPr lvl="1"/>
            <a:r>
              <a:rPr lang="bg-BG" dirty="0" smtClean="0"/>
              <a:t>Нарисувайте огнено око – два червени контура</a:t>
            </a:r>
          </a:p>
          <a:p>
            <a:pPr lvl="1"/>
            <a:r>
              <a:rPr lang="bg-BG" dirty="0" smtClean="0"/>
              <a:t>С червен ореол около тях</a:t>
            </a:r>
          </a:p>
          <a:p>
            <a:r>
              <a:rPr lang="bg-BG" dirty="0" smtClean="0"/>
              <a:t>Идея</a:t>
            </a:r>
          </a:p>
          <a:p>
            <a:pPr lvl="1"/>
            <a:r>
              <a:rPr lang="bg-BG" dirty="0" smtClean="0"/>
              <a:t>Ще започнем с тясна елипса</a:t>
            </a:r>
          </a:p>
          <a:p>
            <a:pPr lvl="1"/>
            <a:r>
              <a:rPr lang="bg-BG" dirty="0" smtClean="0"/>
              <a:t>Ще създадем други елипси, които стават все по-широки</a:t>
            </a:r>
          </a:p>
          <a:p>
            <a:pPr lvl="1"/>
            <a:r>
              <a:rPr lang="bg-BG" dirty="0" smtClean="0"/>
              <a:t>Една от елипсите, близка до пропорция до окръжност, ще е червена, останалите ще са степени между червеното и черното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311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Черен фон, слива се с най-тъмните елипси</a:t>
            </a:r>
          </a:p>
          <a:p>
            <a:pPr lvl="1"/>
            <a:r>
              <a:rPr lang="bg-BG" dirty="0" smtClean="0"/>
              <a:t>Единият радиус е фиксиран, другият се променя линейно</a:t>
            </a:r>
          </a:p>
          <a:p>
            <a:pPr lvl="1"/>
            <a:r>
              <a:rPr lang="bg-BG" dirty="0" smtClean="0"/>
              <a:t>Степента на червено има максимум при </a:t>
            </a:r>
            <a:r>
              <a:rPr lang="en-US" dirty="0" err="1" smtClean="0"/>
              <a:t>i</a:t>
            </a:r>
            <a:r>
              <a:rPr lang="en-US" dirty="0" smtClean="0"/>
              <a:t>=5,</a:t>
            </a:r>
            <a:r>
              <a:rPr lang="bg-BG" dirty="0" smtClean="0"/>
              <a:t> при който рисуванат</a:t>
            </a:r>
            <a:r>
              <a:rPr lang="bg-BG" dirty="0"/>
              <a:t>а</a:t>
            </a:r>
            <a:r>
              <a:rPr lang="bg-BG" dirty="0" smtClean="0"/>
              <a:t> елипса е с пропорции </a:t>
            </a:r>
            <a:r>
              <a:rPr lang="en-US" dirty="0" smtClean="0"/>
              <a:t>10</a:t>
            </a:r>
            <a:r>
              <a:rPr lang="bg-BG" dirty="0" smtClean="0"/>
              <a:t>х</a:t>
            </a:r>
            <a:r>
              <a:rPr lang="en-US" dirty="0" smtClean="0"/>
              <a:t>9.5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297433"/>
            <a:ext cx="7223682" cy="2651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background</a:t>
            </a:r>
            <a:r>
              <a:rPr lang="pt-BR" dirty="0"/>
              <a:t>([0,0,0]);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n </a:t>
            </a:r>
            <a:r>
              <a:rPr lang="pt-BR" dirty="0"/>
              <a:t>= 20;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for </a:t>
            </a:r>
            <a:r>
              <a:rPr lang="pt-BR" dirty="0"/>
              <a:t>(var i=1; i&lt;=n; i+=0.1)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{</a:t>
            </a:r>
            <a:endParaRPr lang="pt-BR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a = ellipse([0,0,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-i/100</a:t>
            </a:r>
            <a:r>
              <a:rPr lang="pt-BR" dirty="0"/>
              <a:t>],[10,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2+1.5*i</a:t>
            </a:r>
            <a:r>
              <a:rPr lang="pt-BR" dirty="0"/>
              <a:t>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a.color = [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1/(1+Math.abs(5-i))</a:t>
            </a:r>
            <a:r>
              <a:rPr lang="pt-BR" dirty="0"/>
              <a:t>,0,0];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5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4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№2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Японска възглавница</a:t>
            </a:r>
          </a:p>
          <a:p>
            <a:pPr lvl="1"/>
            <a:r>
              <a:rPr lang="bg-BG" dirty="0" smtClean="0"/>
              <a:t>Да се моделира вътрешността ѝ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147" y="2023116"/>
            <a:ext cx="4941084" cy="292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61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Множество къси и кухи </a:t>
            </a:r>
            <a:r>
              <a:rPr lang="bg-BG" dirty="0" err="1" smtClean="0"/>
              <a:t>цилиндърчета</a:t>
            </a:r>
            <a:endParaRPr lang="bg-BG" dirty="0" smtClean="0"/>
          </a:p>
          <a:p>
            <a:pPr lvl="1"/>
            <a:r>
              <a:rPr lang="bg-BG" dirty="0" smtClean="0"/>
              <a:t>Всички са леко сплескани и синеещи на цвят</a:t>
            </a:r>
          </a:p>
          <a:p>
            <a:pPr lvl="1"/>
            <a:r>
              <a:rPr lang="bg-BG" dirty="0" smtClean="0"/>
              <a:t>Със случайни координати и ориентация</a:t>
            </a:r>
          </a:p>
          <a:p>
            <a:pPr lvl="1"/>
            <a:r>
              <a:rPr lang="bg-BG" dirty="0" smtClean="0"/>
              <a:t>Помощната функция </a:t>
            </a:r>
            <a:r>
              <a:rPr lang="en-US" dirty="0" smtClean="0"/>
              <a:t>r(x)</a:t>
            </a:r>
            <a:r>
              <a:rPr lang="bg-BG" dirty="0" smtClean="0"/>
              <a:t> връща случайно число от </a:t>
            </a:r>
            <a:r>
              <a:rPr lang="en-US" dirty="0" smtClean="0"/>
              <a:t>–x</a:t>
            </a:r>
            <a:r>
              <a:rPr lang="bg-BG" dirty="0" smtClean="0"/>
              <a:t> до </a:t>
            </a:r>
            <a:r>
              <a:rPr lang="en-US" dirty="0" smtClean="0"/>
              <a:t>x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7" y="2297433"/>
            <a:ext cx="7497999" cy="2651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for </a:t>
            </a:r>
            <a:r>
              <a:rPr lang="pt-BR" dirty="0"/>
              <a:t>(var i=0; i&lt;n; i++)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{</a:t>
            </a:r>
            <a:endParaRPr lang="pt-BR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a = 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cylindroid</a:t>
            </a:r>
            <a:r>
              <a:rPr lang="pt-BR" dirty="0" smtClean="0"/>
              <a:t>([r(20</a:t>
            </a:r>
            <a:r>
              <a:rPr lang="pt-BR" dirty="0"/>
              <a:t>),r(10),r(5</a:t>
            </a:r>
            <a:r>
              <a:rPr lang="pt-BR" dirty="0" smtClean="0"/>
              <a:t>)],</a:t>
            </a:r>
            <a:r>
              <a:rPr lang="pt-B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[0.75,0.5]</a:t>
            </a:r>
            <a:r>
              <a:rPr lang="pt-BR" dirty="0" smtClean="0"/>
              <a:t>,</a:t>
            </a:r>
            <a:r>
              <a:rPr lang="pt-BR" dirty="0"/>
              <a:t>1.5);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a.color = [random(0,0.5),random(0.6,1),1];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	a.</a:t>
            </a:r>
            <a:r>
              <a:rPr lang="pt-B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pt-BR" dirty="0" smtClean="0"/>
              <a:t> </a:t>
            </a:r>
            <a:r>
              <a:rPr lang="pt-BR" dirty="0"/>
              <a:t>= random(0,2*Math.PI);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a.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</a:t>
            </a:r>
            <a:r>
              <a:rPr lang="pt-BR" dirty="0"/>
              <a:t> = </a:t>
            </a:r>
            <a:r>
              <a:rPr lang="pt-BR" dirty="0" smtClean="0"/>
              <a:t>[</a:t>
            </a:r>
            <a:r>
              <a:rPr lang="pt-BR" dirty="0"/>
              <a:t>r(1),r(1),r(1)</a:t>
            </a:r>
            <a:r>
              <a:rPr lang="pt-BR" dirty="0" smtClean="0"/>
              <a:t>];</a:t>
            </a:r>
            <a:endParaRPr lang="pt-BR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a.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hollow</a:t>
            </a:r>
            <a:r>
              <a:rPr lang="pt-BR" dirty="0"/>
              <a:t> = true;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6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126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3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Обобщение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Графични обекти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Правилен многоъгълник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Polygon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polygon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Има център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 smtClean="0"/>
              <a:t>, </a:t>
            </a:r>
            <a:r>
              <a:rPr lang="bg-BG" dirty="0" smtClean="0"/>
              <a:t>радиус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radius</a:t>
            </a:r>
            <a:r>
              <a:rPr lang="bg-BG" dirty="0" smtClean="0"/>
              <a:t> и брой страни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count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Поддържа свойства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mode</a:t>
            </a:r>
            <a:r>
              <a:rPr lang="bg-BG" dirty="0" smtClean="0"/>
              <a:t>, </a:t>
            </a:r>
            <a:r>
              <a:rPr lang="en-US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origin</a:t>
            </a:r>
            <a:r>
              <a:rPr lang="bg-BG" smtClean="0"/>
              <a:t>,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bg-BG" dirty="0" smtClean="0"/>
              <a:t>,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</a:t>
            </a:r>
            <a:r>
              <a:rPr lang="bg-BG" dirty="0"/>
              <a:t> </a:t>
            </a:r>
            <a:r>
              <a:rPr lang="bg-BG" dirty="0" smtClean="0"/>
              <a:t>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light</a:t>
            </a:r>
            <a:endParaRPr lang="bg-BG" dirty="0"/>
          </a:p>
          <a:p>
            <a:r>
              <a:rPr lang="bg-BG" dirty="0" smtClean="0"/>
              <a:t>Окръжност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Circle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circle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Има център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 smtClean="0"/>
              <a:t> </a:t>
            </a:r>
            <a:r>
              <a:rPr lang="bg-BG" dirty="0" smtClean="0"/>
              <a:t>и радиус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radius</a:t>
            </a:r>
            <a:endParaRPr lang="bg-BG" dirty="0" smtClean="0"/>
          </a:p>
          <a:p>
            <a:pPr lvl="1"/>
            <a:r>
              <a:rPr lang="bg-BG" dirty="0"/>
              <a:t>Поддържа останалите свойства на многоъгълника, без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count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97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1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5090132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Елипса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Ellipse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ellipse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Има център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dirty="0" smtClean="0"/>
              <a:t>два радиуса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radii</a:t>
            </a:r>
            <a:endParaRPr lang="bg-BG" dirty="0"/>
          </a:p>
          <a:p>
            <a:pPr lvl="1"/>
            <a:r>
              <a:rPr lang="bg-BG" dirty="0"/>
              <a:t>Поддържа останалите свойства на </a:t>
            </a:r>
            <a:r>
              <a:rPr lang="bg-BG" dirty="0" smtClean="0"/>
              <a:t>окръжността</a:t>
            </a:r>
          </a:p>
          <a:p>
            <a:r>
              <a:rPr lang="bg-BG" dirty="0" smtClean="0"/>
              <a:t>Сфера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Sphere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Има център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/>
              <a:t> </a:t>
            </a:r>
            <a:r>
              <a:rPr lang="bg-BG" dirty="0"/>
              <a:t>и радиус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radius</a:t>
            </a:r>
            <a:endParaRPr lang="bg-BG" dirty="0"/>
          </a:p>
          <a:p>
            <a:pPr lvl="1"/>
            <a:r>
              <a:rPr lang="bg-BG" dirty="0"/>
              <a:t>Поддържа останалите свойства на </a:t>
            </a:r>
            <a:r>
              <a:rPr lang="bg-BG" dirty="0" smtClean="0"/>
              <a:t>окръжността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r>
              <a:rPr lang="bg-BG" dirty="0" smtClean="0"/>
              <a:t>Сфероид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Spheroid </a:t>
            </a:r>
            <a:r>
              <a:rPr lang="bg-BG" dirty="0" smtClean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spheroid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Има център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dirty="0" smtClean="0"/>
              <a:t>три радиуса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radii</a:t>
            </a:r>
            <a:endParaRPr lang="bg-BG" dirty="0"/>
          </a:p>
          <a:p>
            <a:pPr lvl="1"/>
            <a:r>
              <a:rPr lang="bg-BG" dirty="0"/>
              <a:t>Поддържа останалите свойства на </a:t>
            </a:r>
            <a:r>
              <a:rPr lang="bg-BG" dirty="0" smtClean="0"/>
              <a:t>сферата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404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Правилна призма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Prism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prism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Има център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/>
              <a:t>, </a:t>
            </a:r>
            <a:r>
              <a:rPr lang="bg-BG" dirty="0"/>
              <a:t>радиус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radius</a:t>
            </a:r>
            <a:r>
              <a:rPr lang="en-US" dirty="0" smtClean="0"/>
              <a:t>,</a:t>
            </a:r>
            <a:r>
              <a:rPr lang="bg-BG" dirty="0" smtClean="0"/>
              <a:t> височина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height</a:t>
            </a:r>
            <a:r>
              <a:rPr lang="bg-BG" dirty="0" smtClean="0"/>
              <a:t> и брой околни стени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count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Поддържа свойства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mode</a:t>
            </a:r>
            <a:r>
              <a:rPr lang="bg-BG" dirty="0"/>
              <a:t>,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origin</a:t>
            </a:r>
            <a:r>
              <a:rPr lang="bg-BG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bg-BG" dirty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</a:t>
            </a:r>
            <a:r>
              <a:rPr lang="bg-BG" dirty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light</a:t>
            </a:r>
            <a:endParaRPr lang="bg-BG" dirty="0"/>
          </a:p>
          <a:p>
            <a:r>
              <a:rPr lang="bg-BG" dirty="0" smtClean="0"/>
              <a:t>Правилна пирамида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Pyramid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pyramid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Има </a:t>
            </a:r>
            <a:r>
              <a:rPr lang="bg-BG" dirty="0" smtClean="0"/>
              <a:t>същите свойства като правилната призма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37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Цилиндър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Cylinder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cylinder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Има център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/>
              <a:t>, </a:t>
            </a:r>
            <a:r>
              <a:rPr lang="bg-BG" dirty="0"/>
              <a:t>радиус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radius</a:t>
            </a:r>
            <a:r>
              <a:rPr lang="bg-BG" dirty="0" smtClean="0"/>
              <a:t> и височина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height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Поддържа свойства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mode</a:t>
            </a:r>
            <a:r>
              <a:rPr lang="bg-BG" dirty="0"/>
              <a:t>,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origin</a:t>
            </a:r>
            <a:r>
              <a:rPr lang="bg-BG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bg-BG" dirty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</a:t>
            </a:r>
            <a:r>
              <a:rPr lang="bg-BG" dirty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light</a:t>
            </a:r>
            <a:endParaRPr lang="bg-BG" dirty="0"/>
          </a:p>
          <a:p>
            <a:r>
              <a:rPr lang="bg-BG" dirty="0" smtClean="0"/>
              <a:t>Елипсовиден цилиндър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Cylindroid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cylindroid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Има център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/>
              <a:t>, </a:t>
            </a:r>
            <a:r>
              <a:rPr lang="bg-BG" dirty="0" smtClean="0"/>
              <a:t>радиуси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radii</a:t>
            </a:r>
            <a:r>
              <a:rPr lang="bg-BG" dirty="0" smtClean="0"/>
              <a:t> </a:t>
            </a:r>
            <a:r>
              <a:rPr lang="bg-BG" dirty="0"/>
              <a:t>и височина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height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Поддържа същите останали свойства като цилиндъра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9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Конус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Cone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Има център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 smtClean="0"/>
              <a:t>, </a:t>
            </a:r>
            <a:r>
              <a:rPr lang="bg-BG" dirty="0" smtClean="0"/>
              <a:t>радиус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radius</a:t>
            </a:r>
            <a:r>
              <a:rPr lang="bg-BG" dirty="0" smtClean="0"/>
              <a:t> и височина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height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Поддържа същите свойства като цилиндъра</a:t>
            </a:r>
            <a:endParaRPr lang="bg-BG" dirty="0"/>
          </a:p>
          <a:p>
            <a:r>
              <a:rPr lang="bg-BG" dirty="0" smtClean="0"/>
              <a:t>Елипсовиден конус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Conoid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conoid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Има център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/>
              <a:t>, </a:t>
            </a:r>
            <a:r>
              <a:rPr lang="bg-BG" dirty="0" smtClean="0"/>
              <a:t>радиуси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radii</a:t>
            </a:r>
            <a:r>
              <a:rPr lang="bg-BG" dirty="0" smtClean="0"/>
              <a:t> </a:t>
            </a:r>
            <a:r>
              <a:rPr lang="bg-BG" dirty="0"/>
              <a:t>и височина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height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Поддържа същите свойства като елипсовидния цилиндър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48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noProof="0" dirty="0" smtClean="0"/>
              <a:t>Общи свойства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count</a:t>
            </a:r>
            <a:r>
              <a:rPr lang="bg-BG" dirty="0" smtClean="0"/>
              <a:t> – брой страни или околни стени на обекти с многоъгълни форми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radius</a:t>
            </a:r>
            <a:r>
              <a:rPr lang="en-US" dirty="0" smtClean="0"/>
              <a:t> – </a:t>
            </a:r>
            <a:r>
              <a:rPr lang="bg-BG" dirty="0" smtClean="0"/>
              <a:t>радиус на обекти с кръгли форми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radii</a:t>
            </a:r>
            <a:r>
              <a:rPr lang="en-US" dirty="0"/>
              <a:t> </a:t>
            </a:r>
            <a:r>
              <a:rPr lang="bg-BG" dirty="0"/>
              <a:t>– радиуси на обекти с кръгли </a:t>
            </a:r>
            <a:r>
              <a:rPr lang="bg-BG" dirty="0" smtClean="0"/>
              <a:t>форми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hollow</a:t>
            </a:r>
            <a:r>
              <a:rPr lang="en-US" dirty="0" smtClean="0"/>
              <a:t> </a:t>
            </a:r>
            <a:r>
              <a:rPr lang="bg-BG" dirty="0"/>
              <a:t>– </a:t>
            </a:r>
            <a:r>
              <a:rPr lang="bg-BG" dirty="0" smtClean="0"/>
              <a:t>дали да се игнорират или рисуват основите на обект</a:t>
            </a:r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51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27482" cy="742950"/>
          </a:xfrm>
        </p:spPr>
        <p:txBody>
          <a:bodyPr>
            <a:normAutofit/>
          </a:bodyPr>
          <a:lstStyle/>
          <a:p>
            <a:r>
              <a:rPr lang="bg-BG" noProof="0" dirty="0" smtClean="0"/>
              <a:t>Окръжност и елипса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3448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Окръжност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Окръжност</a:t>
            </a:r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окръжности и кръгове</a:t>
            </a:r>
          </a:p>
          <a:p>
            <a:r>
              <a:rPr lang="bg-BG" noProof="0" dirty="0" smtClean="0"/>
              <a:t>Създаване на окръжност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Circle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circle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радиус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bg-BG" dirty="0"/>
              <a:t>Центърът е координати на точка, масив от три числа</a:t>
            </a:r>
            <a:endParaRPr lang="bg-BG" noProof="0" dirty="0" smtClean="0"/>
          </a:p>
          <a:p>
            <a:pPr lvl="1"/>
            <a:r>
              <a:rPr lang="bg-BG" dirty="0" smtClean="0"/>
              <a:t>Радиусът </a:t>
            </a:r>
            <a:r>
              <a:rPr lang="bg-BG" dirty="0"/>
              <a:t>е </a:t>
            </a:r>
            <a:r>
              <a:rPr lang="bg-BG" dirty="0" smtClean="0"/>
              <a:t>число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3794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dirty="0" smtClean="0"/>
              <a:t>Окръжност с 6 допиращи се окръжности</a:t>
            </a:r>
            <a:endParaRPr lang="bg-BG" noProof="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005878" y="1383043"/>
            <a:ext cx="7223681" cy="2651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 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circle([0,0,0</a:t>
            </a:r>
            <a:r>
              <a:rPr lang="pt-B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],2.5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a.color </a:t>
            </a:r>
            <a:r>
              <a:rPr lang="pt-BR" dirty="0"/>
              <a:t>= [1,0.8,0.2];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for </a:t>
            </a:r>
            <a:r>
              <a:rPr lang="pt-BR" dirty="0"/>
              <a:t>(var i=0; i&lt;6; i++)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{</a:t>
            </a:r>
            <a:endParaRPr lang="pt-BR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a = 2*Math.PI*i/6;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circle</a:t>
            </a:r>
            <a:r>
              <a:rPr lang="pt-BR" dirty="0"/>
              <a:t>([5*Math.cos(a),5*Math.sin(a),0</a:t>
            </a:r>
            <a:r>
              <a:rPr lang="pt-BR" dirty="0" smtClean="0"/>
              <a:t>],2.5</a:t>
            </a:r>
            <a:r>
              <a:rPr lang="pt-BR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1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2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10754</TotalTime>
  <Words>1548</Words>
  <Application>Microsoft Office PowerPoint</Application>
  <PresentationFormat>On-screen Show (16:9)</PresentationFormat>
  <Paragraphs>330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Origin</vt:lpstr>
      <vt:lpstr>Окръжности и сфери</vt:lpstr>
      <vt:lpstr>Многоъгълник</vt:lpstr>
      <vt:lpstr>Многоъгълник в СУИКА</vt:lpstr>
      <vt:lpstr>PowerPoint Presentation</vt:lpstr>
      <vt:lpstr>PowerPoint Presentation</vt:lpstr>
      <vt:lpstr>Окръжност и елипса</vt:lpstr>
      <vt:lpstr>Окръжност в СУИКА</vt:lpstr>
      <vt:lpstr>PowerPoint Presentation</vt:lpstr>
      <vt:lpstr>PowerPoint Presentation</vt:lpstr>
      <vt:lpstr>Елипса в СУИКА</vt:lpstr>
      <vt:lpstr>PowerPoint Presentation</vt:lpstr>
      <vt:lpstr>PowerPoint Presentation</vt:lpstr>
      <vt:lpstr>Сфера и сфероид</vt:lpstr>
      <vt:lpstr>Сфера в СУИКА</vt:lpstr>
      <vt:lpstr>PowerPoint Presentation</vt:lpstr>
      <vt:lpstr>PowerPoint Presentation</vt:lpstr>
      <vt:lpstr>Сфероид в СУИКА</vt:lpstr>
      <vt:lpstr>PowerPoint Presentation</vt:lpstr>
      <vt:lpstr>PowerPoint Presentation</vt:lpstr>
      <vt:lpstr>Призма и пирамида</vt:lpstr>
      <vt:lpstr>Призма в СУИКА</vt:lpstr>
      <vt:lpstr>PowerPoint Presentation</vt:lpstr>
      <vt:lpstr>PowerPoint Presentation</vt:lpstr>
      <vt:lpstr>PowerPoint Presentation</vt:lpstr>
      <vt:lpstr>Пирамида в СУИКА</vt:lpstr>
      <vt:lpstr>PowerPoint Presentation</vt:lpstr>
      <vt:lpstr>PowerPoint Presentation</vt:lpstr>
      <vt:lpstr>Цилиндър и конус</vt:lpstr>
      <vt:lpstr>Цилиндър в СУИКА</vt:lpstr>
      <vt:lpstr>PowerPoint Presentation</vt:lpstr>
      <vt:lpstr>PowerPoint Presentation</vt:lpstr>
      <vt:lpstr>PowerPoint Presentation</vt:lpstr>
      <vt:lpstr>Конус в СУИКА</vt:lpstr>
      <vt:lpstr>PowerPoint Presentation</vt:lpstr>
      <vt:lpstr>PowerPoint Presentation</vt:lpstr>
      <vt:lpstr>PowerPoint Presentation</vt:lpstr>
      <vt:lpstr>Допълнително свойство</vt:lpstr>
      <vt:lpstr>Основи</vt:lpstr>
      <vt:lpstr>PowerPoint Presentation</vt:lpstr>
      <vt:lpstr>PowerPoint Presentation</vt:lpstr>
      <vt:lpstr>Примери</vt:lpstr>
      <vt:lpstr>Пример №1</vt:lpstr>
      <vt:lpstr>PowerPoint Presentation</vt:lpstr>
      <vt:lpstr>PowerPoint Presentation</vt:lpstr>
      <vt:lpstr>Пример №2</vt:lpstr>
      <vt:lpstr>PowerPoint Presentation</vt:lpstr>
      <vt:lpstr>PowerPoint Presentation</vt:lpstr>
      <vt:lpstr>Обобщение</vt:lpstr>
      <vt:lpstr>Графични обекти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SUICA-11</dc:title>
  <dc:creator>Pavel Boytchev</dc:creator>
  <cp:lastModifiedBy>Anon</cp:lastModifiedBy>
  <cp:revision>472</cp:revision>
  <dcterms:created xsi:type="dcterms:W3CDTF">2015-02-10T15:00:35Z</dcterms:created>
  <dcterms:modified xsi:type="dcterms:W3CDTF">2019-11-27T12:38:42Z</dcterms:modified>
</cp:coreProperties>
</file>