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1" r:id="rId3"/>
    <p:sldId id="609" r:id="rId4"/>
    <p:sldId id="610" r:id="rId5"/>
    <p:sldId id="613" r:id="rId6"/>
    <p:sldId id="482" r:id="rId7"/>
    <p:sldId id="606" r:id="rId8"/>
    <p:sldId id="614" r:id="rId9"/>
    <p:sldId id="608" r:id="rId10"/>
    <p:sldId id="484" r:id="rId11"/>
    <p:sldId id="607" r:id="rId12"/>
    <p:sldId id="615" r:id="rId13"/>
    <p:sldId id="616" r:id="rId14"/>
    <p:sldId id="617" r:id="rId15"/>
    <p:sldId id="618" r:id="rId16"/>
    <p:sldId id="619" r:id="rId17"/>
    <p:sldId id="629" r:id="rId18"/>
    <p:sldId id="630" r:id="rId19"/>
    <p:sldId id="620" r:id="rId20"/>
    <p:sldId id="624" r:id="rId21"/>
    <p:sldId id="625" r:id="rId22"/>
    <p:sldId id="626" r:id="rId23"/>
    <p:sldId id="622" r:id="rId24"/>
    <p:sldId id="627" r:id="rId25"/>
    <p:sldId id="628" r:id="rId26"/>
    <p:sldId id="631" r:id="rId27"/>
    <p:sldId id="632" r:id="rId28"/>
    <p:sldId id="633" r:id="rId29"/>
    <p:sldId id="634" r:id="rId30"/>
    <p:sldId id="636" r:id="rId31"/>
    <p:sldId id="637" r:id="rId32"/>
    <p:sldId id="638" r:id="rId33"/>
    <p:sldId id="639" r:id="rId34"/>
    <p:sldId id="640" r:id="rId35"/>
    <p:sldId id="641" r:id="rId36"/>
    <p:sldId id="642" r:id="rId37"/>
    <p:sldId id="643" r:id="rId38"/>
    <p:sldId id="644" r:id="rId39"/>
    <p:sldId id="645" r:id="rId40"/>
    <p:sldId id="648" r:id="rId41"/>
    <p:sldId id="646" r:id="rId42"/>
    <p:sldId id="647" r:id="rId43"/>
    <p:sldId id="649" r:id="rId44"/>
    <p:sldId id="650" r:id="rId45"/>
    <p:sldId id="651" r:id="rId46"/>
    <p:sldId id="652" r:id="rId47"/>
    <p:sldId id="653" r:id="rId48"/>
    <p:sldId id="318" r:id="rId49"/>
    <p:sldId id="492" r:id="rId50"/>
    <p:sldId id="635" r:id="rId51"/>
    <p:sldId id="261" r:id="rId52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3E5ED"/>
    <a:srgbClr val="000000"/>
    <a:srgbClr val="AAB0C8"/>
    <a:srgbClr val="727CA3"/>
    <a:srgbClr val="D39FA0"/>
    <a:srgbClr val="8B8B9D"/>
    <a:srgbClr val="0070C0"/>
    <a:srgbClr val="00B05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7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0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201%20Function%20styles/Example-1201%20Function%20styles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1202%20Custom%20styles/Example-1202%20Custom%20styles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203%20Function%20objects/Example-1203%20Function%20objects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204%20SameAs%20objects/Example-1204%20SameAs%20objects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1205%20Group%20objects/Example-1205%20Group%20objects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1206%20Shared%20objects/Example-1206%20Shared%20objects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1207%20Method%20add/Example-1207%20Method%20add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1208%20Method%20mergeColor/Example-1208%20Method%20mergeColor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1209%20Brick%20chimney/Example-1209%20Brick%20chimney%201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1209%20Brick%20chimney/Example-1209%20Brick%20chimney%202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1209%20Brick%20chimney/Example-1209%20Brick%20chimney%203.html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1210%20Clipping%20plane/Example-1210%20Clipping%20plane.html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-1211%20Conic%20sections/Example-1211%20Conic%20sections.html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Потребителски обекти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1</a:t>
            </a:r>
            <a:r>
              <a:rPr lang="bg-BG" dirty="0"/>
              <a:t>2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1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Идея №2</a:t>
            </a:r>
            <a:endParaRPr lang="bg-BG" dirty="0"/>
          </a:p>
          <a:p>
            <a:pPr lvl="1"/>
            <a:r>
              <a:rPr lang="bg-BG" dirty="0" smtClean="0"/>
              <a:t>Използва се метод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обект.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custom({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свойство:стойност, …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Позволява да се дефинират комплект свойства в момента на създаване на анонимен обект</a:t>
            </a:r>
          </a:p>
          <a:p>
            <a:pPr lvl="1"/>
            <a:endParaRPr lang="bg-BG" sz="2000" dirty="0" smtClean="0"/>
          </a:p>
          <a:p>
            <a:pPr lvl="1"/>
            <a:endParaRPr lang="bg-BG" sz="2000" dirty="0"/>
          </a:p>
          <a:p>
            <a:pPr lvl="1"/>
            <a:endParaRPr lang="bg-BG" sz="2000" dirty="0" smtClean="0"/>
          </a:p>
          <a:p>
            <a:pPr lvl="1"/>
            <a:endParaRPr lang="bg-BG" sz="2000" dirty="0" smtClean="0"/>
          </a:p>
          <a:p>
            <a:pPr lvl="1"/>
            <a:r>
              <a:rPr lang="bg-BG" dirty="0" smtClean="0"/>
              <a:t>Ако стилът е константен, може да се изнесе в отделна променлива</a:t>
            </a:r>
            <a:r>
              <a:rPr lang="en-US" dirty="0" smtClean="0"/>
              <a:t> </a:t>
            </a:r>
            <a:r>
              <a:rPr lang="bg-BG" dirty="0" smtClean="0"/>
              <a:t>и да се използва многократно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8" y="1840238"/>
            <a:ext cx="7406560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prism(center,1/2,15+5*</a:t>
            </a:r>
            <a:r>
              <a:rPr lang="en-GB" dirty="0" err="1" smtClean="0"/>
              <a:t>Math.cos</a:t>
            </a:r>
            <a:r>
              <a:rPr lang="en-GB" dirty="0" smtClean="0"/>
              <a:t>(5*alpha</a:t>
            </a:r>
            <a:r>
              <a:rPr lang="en-GB" dirty="0"/>
              <a:t>),8)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.custom({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</a:t>
            </a:r>
            <a:r>
              <a:rPr lang="en-GB" dirty="0"/>
              <a:t> [0,0,1]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</a:t>
            </a:r>
            <a:r>
              <a:rPr lang="en-GB" dirty="0"/>
              <a:t> [1,random(0.7,1),random(0,0.5)]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hollow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</a:t>
            </a:r>
            <a:r>
              <a:rPr lang="en-GB" dirty="0"/>
              <a:t> true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})</a:t>
            </a:r>
            <a:r>
              <a:rPr lang="en-GB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9" y="4126213"/>
            <a:ext cx="7406559" cy="822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style =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</a:t>
            </a:r>
            <a:r>
              <a:rPr lang="en-GB" dirty="0"/>
              <a:t>focus</a:t>
            </a:r>
            <a:r>
              <a:rPr lang="en-GB" dirty="0" smtClean="0"/>
              <a:t>:[</a:t>
            </a:r>
            <a:r>
              <a:rPr lang="en-GB" dirty="0"/>
              <a:t>0,0,1</a:t>
            </a:r>
            <a:r>
              <a:rPr lang="en-GB" dirty="0" smtClean="0"/>
              <a:t>], ...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  <a:r>
              <a:rPr lang="en-GB" dirty="0" smtClean="0"/>
              <a:t>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prism(</a:t>
            </a:r>
            <a:r>
              <a:rPr lang="en-GB" dirty="0" err="1" smtClean="0"/>
              <a:t>center</a:t>
            </a:r>
            <a:r>
              <a:rPr lang="en-GB" dirty="0" smtClean="0"/>
              <a:t>,...)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.custom(style)</a:t>
            </a:r>
            <a:r>
              <a:rPr lang="en-GB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6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3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Групови обекти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68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Обекти в </a:t>
            </a:r>
            <a:r>
              <a:rPr lang="bg-BG" dirty="0" err="1" smtClean="0"/>
              <a:t>СУИКА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 библиотеката </a:t>
            </a:r>
            <a:r>
              <a:rPr lang="bg-BG" dirty="0" err="1" smtClean="0"/>
              <a:t>СУИКА</a:t>
            </a:r>
            <a:endParaRPr lang="bg-BG" dirty="0" smtClean="0"/>
          </a:p>
          <a:p>
            <a:pPr lvl="1"/>
            <a:r>
              <a:rPr lang="bg-BG" dirty="0" smtClean="0"/>
              <a:t>Базово множество от графични обекти</a:t>
            </a:r>
          </a:p>
          <a:p>
            <a:pPr lvl="1"/>
            <a:r>
              <a:rPr lang="bg-BG" dirty="0" smtClean="0"/>
              <a:t>Предостатъчни за целите на курса</a:t>
            </a:r>
          </a:p>
          <a:p>
            <a:r>
              <a:rPr lang="bg-BG" dirty="0" smtClean="0"/>
              <a:t>Нови обекти</a:t>
            </a:r>
          </a:p>
          <a:p>
            <a:pPr lvl="1"/>
            <a:r>
              <a:rPr lang="bg-BG" dirty="0" smtClean="0"/>
              <a:t>Базовите обекти допускат модификация (например брой стени на призма)</a:t>
            </a:r>
          </a:p>
          <a:p>
            <a:pPr lvl="1"/>
            <a:r>
              <a:rPr lang="bg-BG" dirty="0" smtClean="0"/>
              <a:t>При нужда се създава надграждане на обект</a:t>
            </a:r>
          </a:p>
          <a:p>
            <a:pPr lvl="1"/>
            <a:r>
              <a:rPr lang="bg-BG" dirty="0" smtClean="0"/>
              <a:t>Възможно е сглобяване на обект от няколко</a:t>
            </a:r>
          </a:p>
          <a:p>
            <a:pPr lvl="1"/>
            <a:r>
              <a:rPr lang="bg-BG" dirty="0" smtClean="0"/>
              <a:t>Възможно е изрязване на части от обект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03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Надграждане на обект</a:t>
            </a:r>
            <a:endParaRPr lang="bg-BG" dirty="0"/>
          </a:p>
          <a:p>
            <a:pPr lvl="1"/>
            <a:r>
              <a:rPr lang="bg-BG" dirty="0" smtClean="0"/>
              <a:t>Функция, която създава обект с искани свойства</a:t>
            </a:r>
          </a:p>
          <a:p>
            <a:pPr lvl="1"/>
            <a:r>
              <a:rPr lang="bg-BG" dirty="0" smtClean="0"/>
              <a:t>Като параметри са изведени само нужните свойства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9" y="1931677"/>
            <a:ext cx="7223681" cy="3017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honeyComb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x,y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return</a:t>
            </a:r>
            <a:r>
              <a:rPr lang="en-US" dirty="0" smtClean="0"/>
              <a:t> </a:t>
            </a:r>
            <a:r>
              <a:rPr lang="en-GB" dirty="0" smtClean="0"/>
              <a:t>prism</a:t>
            </a:r>
            <a:r>
              <a:rPr lang="en-GB" dirty="0"/>
              <a:t>([x,0.85*y,0</a:t>
            </a:r>
            <a:r>
              <a:rPr lang="en-GB" dirty="0" smtClean="0"/>
              <a:t>],0.55,2,6</a:t>
            </a:r>
            <a:r>
              <a:rPr lang="en-GB" dirty="0"/>
              <a:t>).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custom</a:t>
            </a:r>
            <a:r>
              <a:rPr lang="en-GB" dirty="0"/>
              <a:t>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color</a:t>
            </a:r>
            <a:r>
              <a:rPr lang="en-GB" dirty="0"/>
              <a:t>: [1,random(0.6,0.8),0],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spin: radians(30),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light: false,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mode: (random(0,10)&gt;9?Suica.SOLID:Suica.LINE)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6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9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Копиране на обект</a:t>
            </a:r>
          </a:p>
          <a:p>
            <a:pPr lvl="1"/>
            <a:r>
              <a:rPr lang="bg-BG" dirty="0" smtClean="0"/>
              <a:t>Функция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sameAs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обект)</a:t>
            </a:r>
            <a:r>
              <a:rPr lang="bg-BG" dirty="0" smtClean="0"/>
              <a:t> създава копие на обект</a:t>
            </a:r>
            <a:endParaRPr lang="bg-BG" dirty="0"/>
          </a:p>
          <a:p>
            <a:pPr lvl="1"/>
            <a:r>
              <a:rPr lang="bg-BG" dirty="0" smtClean="0"/>
              <a:t>Удобно за копиране на обект с всичките му свойства</a:t>
            </a:r>
            <a:endParaRPr lang="en-US" dirty="0" smtClean="0"/>
          </a:p>
          <a:p>
            <a:pPr lvl="1"/>
            <a:r>
              <a:rPr lang="bg-BG" dirty="0" smtClean="0"/>
              <a:t>Пример с добавяне на контури на обекти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9" y="2114555"/>
            <a:ext cx="7223681" cy="2834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a = sphere([0,0,0],5);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b = cuboid([0,0,0],[15,15,1]).custom({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	</a:t>
            </a:r>
            <a:r>
              <a:rPr lang="en-GB" dirty="0"/>
              <a:t>	</a:t>
            </a:r>
            <a:r>
              <a:rPr lang="en-GB" dirty="0" err="1"/>
              <a:t>color</a:t>
            </a:r>
            <a:r>
              <a:rPr lang="en-GB" dirty="0"/>
              <a:t>:[1,1,0],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bg-BG" dirty="0" smtClean="0"/>
              <a:t>		</a:t>
            </a:r>
            <a:r>
              <a:rPr lang="en-GB" dirty="0" smtClean="0"/>
              <a:t>focus</a:t>
            </a:r>
            <a:r>
              <a:rPr lang="en-GB" dirty="0"/>
              <a:t>:[1,1,1],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  <a:r>
              <a:rPr lang="en-GB" dirty="0" err="1" smtClean="0"/>
              <a:t>spin:Math.PI</a:t>
            </a:r>
            <a:r>
              <a:rPr lang="en-GB" dirty="0" smtClean="0"/>
              <a:t>/4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smtClean="0"/>
              <a:t>});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c</a:t>
            </a:r>
            <a:r>
              <a:rPr lang="en-GB" dirty="0" err="1" smtClean="0"/>
              <a:t>ontour</a:t>
            </a:r>
            <a:r>
              <a:rPr lang="en-GB" dirty="0" smtClean="0"/>
              <a:t> </a:t>
            </a:r>
            <a:r>
              <a:rPr lang="en-GB" dirty="0"/>
              <a:t>= {</a:t>
            </a:r>
            <a:r>
              <a:rPr lang="en-GB" dirty="0" err="1"/>
              <a:t>color</a:t>
            </a:r>
            <a:r>
              <a:rPr lang="en-GB" dirty="0"/>
              <a:t>:[0,0,0], </a:t>
            </a:r>
            <a:r>
              <a:rPr lang="en-GB" dirty="0" err="1"/>
              <a:t>mode:Suica.LINE</a:t>
            </a:r>
            <a:r>
              <a:rPr lang="en-GB" dirty="0"/>
              <a:t>};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sameAs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(a)</a:t>
            </a:r>
            <a:r>
              <a:rPr lang="en-GB" dirty="0"/>
              <a:t>.custom(contour);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sameAs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(b)</a:t>
            </a:r>
            <a:r>
              <a:rPr lang="en-GB" dirty="0"/>
              <a:t>.custom(contour);</a:t>
            </a:r>
          </a:p>
        </p:txBody>
      </p:sp>
    </p:spTree>
    <p:extLst>
      <p:ext uri="{BB962C8B-B14F-4D97-AF65-F5344CB8AC3E}">
        <p14:creationId xmlns:p14="http://schemas.microsoft.com/office/powerpoint/2010/main" val="40332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Групови обекти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Група от обекти</a:t>
            </a:r>
          </a:p>
          <a:p>
            <a:pPr lvl="1"/>
            <a:r>
              <a:rPr lang="bg-BG" dirty="0" smtClean="0"/>
              <a:t>Основен проблем при промяна на положението</a:t>
            </a:r>
          </a:p>
          <a:p>
            <a:pPr lvl="1"/>
            <a:r>
              <a:rPr lang="bg-BG" dirty="0" smtClean="0"/>
              <a:t>За всеки обект трябва да се преизчислява центъра и ориентацията</a:t>
            </a:r>
          </a:p>
          <a:p>
            <a:r>
              <a:rPr lang="bg-BG" dirty="0" smtClean="0"/>
              <a:t>Решение</a:t>
            </a:r>
          </a:p>
          <a:p>
            <a:pPr lvl="1"/>
            <a:r>
              <a:rPr lang="bg-BG" dirty="0" smtClean="0"/>
              <a:t>Обектите се групират в един групов обект</a:t>
            </a:r>
          </a:p>
          <a:p>
            <a:pPr lvl="1"/>
            <a:r>
              <a:rPr lang="bg-BG" dirty="0" smtClean="0"/>
              <a:t>Груповият обект има собствено положение и ориентация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72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Обекти </a:t>
            </a:r>
            <a:r>
              <a:rPr lang="bg-BG" dirty="0" smtClean="0"/>
              <a:t>и стилове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Вертикален цилиндър с две сфери</a:t>
            </a:r>
          </a:p>
          <a:p>
            <a:pPr lvl="1"/>
            <a:r>
              <a:rPr lang="bg-BG" dirty="0" smtClean="0"/>
              <a:t>С </a:t>
            </a:r>
            <a:r>
              <a:rPr lang="en-US" dirty="0" smtClean="0"/>
              <a:t>focus</a:t>
            </a:r>
            <a:r>
              <a:rPr lang="bg-BG" dirty="0" smtClean="0"/>
              <a:t> се завърта цялата конфигурация</a:t>
            </a:r>
          </a:p>
          <a:p>
            <a:pPr lvl="1"/>
            <a:r>
              <a:rPr lang="bg-BG" dirty="0" smtClean="0"/>
              <a:t>Координатите на обектите остават непроменени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4284622" y="1931677"/>
            <a:ext cx="569735" cy="2834609"/>
            <a:chOff x="4284622" y="1840238"/>
            <a:chExt cx="569735" cy="2834609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566979" y="1840238"/>
              <a:ext cx="0" cy="165865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284622" y="2388872"/>
              <a:ext cx="569735" cy="2285975"/>
              <a:chOff x="4284622" y="2388872"/>
              <a:chExt cx="569735" cy="228597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488601" y="2688691"/>
                <a:ext cx="182878" cy="1620400"/>
              </a:xfrm>
              <a:prstGeom prst="rect">
                <a:avLst/>
              </a:prstGeom>
              <a:gradFill flip="none" rotWithShape="1">
                <a:gsLst>
                  <a:gs pos="0">
                    <a:srgbClr val="A9AEC7">
                      <a:lumMod val="59000"/>
                    </a:srgbClr>
                  </a:gs>
                  <a:gs pos="100000">
                    <a:schemeClr val="accent1">
                      <a:tint val="66000"/>
                      <a:satMod val="160000"/>
                      <a:lumMod val="59000"/>
                    </a:schemeClr>
                  </a:gs>
                  <a:gs pos="5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4305723" y="2388872"/>
                <a:ext cx="548634" cy="548634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1">
                      <a:tint val="66000"/>
                      <a:satMod val="160000"/>
                      <a:lumMod val="59000"/>
                    </a:schemeClr>
                  </a:gs>
                  <a:gs pos="2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4284622" y="4126213"/>
                <a:ext cx="548634" cy="548634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1">
                      <a:tint val="66000"/>
                      <a:satMod val="160000"/>
                      <a:lumMod val="59000"/>
                    </a:schemeClr>
                  </a:gs>
                  <a:gs pos="2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 rot="2700000">
            <a:off x="4405589" y="2069419"/>
            <a:ext cx="586422" cy="2713848"/>
            <a:chOff x="4275440" y="1960999"/>
            <a:chExt cx="586422" cy="2713848"/>
          </a:xfrm>
          <a:solidFill>
            <a:schemeClr val="bg1"/>
          </a:solidFill>
        </p:grpSpPr>
        <p:cxnSp>
          <p:nvCxnSpPr>
            <p:cNvPr id="11" name="Straight Arrow Connector 10"/>
            <p:cNvCxnSpPr/>
            <p:nvPr/>
          </p:nvCxnSpPr>
          <p:spPr>
            <a:xfrm rot="18900000" flipV="1">
              <a:off x="4275440" y="1960999"/>
              <a:ext cx="586422" cy="591148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4284622" y="2388872"/>
              <a:ext cx="569735" cy="2285975"/>
              <a:chOff x="4284622" y="2388872"/>
              <a:chExt cx="569735" cy="2285975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4488601" y="2688691"/>
                <a:ext cx="182878" cy="1620400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05723" y="2388872"/>
                <a:ext cx="548634" cy="548634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284622" y="4126213"/>
                <a:ext cx="548634" cy="548634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766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endParaRPr lang="bg-BG" dirty="0"/>
          </a:p>
          <a:p>
            <a:pPr lvl="1"/>
            <a:r>
              <a:rPr lang="bg-BG" dirty="0" smtClean="0"/>
              <a:t>Използваме обекта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Suica.Group</a:t>
            </a:r>
            <a:r>
              <a:rPr lang="bg-BG" dirty="0" smtClean="0"/>
              <a:t> или функцията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group</a:t>
            </a:r>
          </a:p>
          <a:p>
            <a:pPr lvl="1"/>
            <a:r>
              <a:rPr lang="bg-BG" dirty="0" smtClean="0"/>
              <a:t>Параметърът е масив от геометрични обект</a:t>
            </a:r>
          </a:p>
          <a:p>
            <a:pPr lvl="1"/>
            <a:r>
              <a:rPr lang="bg-BG" dirty="0" smtClean="0"/>
              <a:t>Новата конструкция е групов обект, който си има свое независимо положение и ориентация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9" y="2937505"/>
            <a:ext cx="7223681" cy="2011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group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	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</a:t>
            </a:r>
            <a:r>
              <a:rPr lang="en-US" dirty="0"/>
              <a:t>([0,0,-4],</a:t>
            </a:r>
            <a:r>
              <a:rPr lang="en-US" dirty="0" smtClean="0"/>
              <a:t>1/2),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bg-BG" dirty="0" smtClean="0"/>
              <a:t>	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</a:t>
            </a:r>
            <a:r>
              <a:rPr lang="en-US" dirty="0"/>
              <a:t>([0,0,4],</a:t>
            </a:r>
            <a:r>
              <a:rPr lang="en-US" dirty="0" smtClean="0"/>
              <a:t>1/2),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bg-BG" dirty="0" smtClean="0"/>
              <a:t>	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cylinder</a:t>
            </a:r>
            <a:r>
              <a:rPr lang="en-US" dirty="0"/>
              <a:t>([0,0,-4],</a:t>
            </a:r>
            <a:r>
              <a:rPr lang="en-US" dirty="0" smtClean="0"/>
              <a:t>1/4,8</a:t>
            </a:r>
            <a:r>
              <a:rPr lang="en-U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US" dirty="0" smtClean="0"/>
              <a:t>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a.focus</a:t>
            </a:r>
            <a:r>
              <a:rPr lang="en-US" dirty="0" smtClean="0"/>
              <a:t> </a:t>
            </a:r>
            <a:r>
              <a:rPr lang="en-US" dirty="0"/>
              <a:t>= [1,1,0];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6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2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Споделени обекти</a:t>
            </a:r>
          </a:p>
          <a:p>
            <a:pPr lvl="1"/>
            <a:r>
              <a:rPr lang="bg-BG" dirty="0" smtClean="0"/>
              <a:t>Графичните обекти са </a:t>
            </a:r>
            <a:r>
              <a:rPr lang="en-US" dirty="0" err="1" smtClean="0"/>
              <a:t>JS</a:t>
            </a:r>
            <a:r>
              <a:rPr lang="bg-BG" dirty="0" smtClean="0"/>
              <a:t> обекти</a:t>
            </a:r>
          </a:p>
          <a:p>
            <a:pPr lvl="1"/>
            <a:r>
              <a:rPr lang="bg-BG" dirty="0" smtClean="0"/>
              <a:t>Едни и същи подобекти стават споделени</a:t>
            </a:r>
          </a:p>
          <a:p>
            <a:pPr lvl="1"/>
            <a:r>
              <a:rPr lang="bg-BG" dirty="0" smtClean="0"/>
              <a:t>Промяната на споделен обект се отразява визуално и в двата групови обекта</a:t>
            </a:r>
            <a:endParaRPr lang="bg-BG" dirty="0"/>
          </a:p>
        </p:txBody>
      </p:sp>
      <p:sp>
        <p:nvSpPr>
          <p:cNvPr id="4" name="Chevron 3"/>
          <p:cNvSpPr/>
          <p:nvPr/>
        </p:nvSpPr>
        <p:spPr>
          <a:xfrm>
            <a:off x="4206245" y="2480311"/>
            <a:ext cx="3474681" cy="2075075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1600" b="1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Хранилище</a:t>
            </a:r>
          </a:p>
        </p:txBody>
      </p:sp>
      <p:sp>
        <p:nvSpPr>
          <p:cNvPr id="6" name="Pentagon 5"/>
          <p:cNvSpPr/>
          <p:nvPr/>
        </p:nvSpPr>
        <p:spPr>
          <a:xfrm>
            <a:off x="4480563" y="2937507"/>
            <a:ext cx="914389" cy="1002851"/>
          </a:xfrm>
          <a:prstGeom prst="homePlat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g1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572002" y="3238809"/>
            <a:ext cx="731511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572002" y="3452167"/>
            <a:ext cx="731511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572002" y="3665525"/>
            <a:ext cx="731511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53" y="4153199"/>
            <a:ext cx="2468874" cy="40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>
              <a:tabLst>
                <a:tab pos="341313" algn="l"/>
                <a:tab pos="682625" algn="l"/>
                <a:tab pos="1025525" algn="l"/>
              </a:tabLst>
              <a:defRPr sz="200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g2 = group([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a,b,c</a:t>
            </a:r>
            <a:r>
              <a:rPr lang="en-US" sz="1600" dirty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]);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63053" y="3330248"/>
            <a:ext cx="2468874" cy="400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>
              <a:tabLst>
                <a:tab pos="341313" algn="l"/>
                <a:tab pos="682625" algn="l"/>
                <a:tab pos="1025525" algn="l"/>
              </a:tabLst>
              <a:defRPr sz="200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g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1 </a:t>
            </a:r>
            <a:r>
              <a:rPr lang="bg-BG" sz="1600" dirty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group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a,b,c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]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;</a:t>
            </a:r>
          </a:p>
        </p:txBody>
      </p:sp>
      <p:sp>
        <p:nvSpPr>
          <p:cNvPr id="30" name="Chevron 29"/>
          <p:cNvSpPr/>
          <p:nvPr/>
        </p:nvSpPr>
        <p:spPr>
          <a:xfrm>
            <a:off x="5669269" y="3238809"/>
            <a:ext cx="640072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5669269" y="3665525"/>
            <a:ext cx="640072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2" name="Elbow Connector 31"/>
          <p:cNvCxnSpPr>
            <a:stCxn id="7" idx="3"/>
            <a:endCxn id="30" idx="1"/>
          </p:cNvCxnSpPr>
          <p:nvPr/>
        </p:nvCxnSpPr>
        <p:spPr>
          <a:xfrm>
            <a:off x="5303513" y="3330249"/>
            <a:ext cx="3657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1"/>
          <p:cNvCxnSpPr>
            <a:stCxn id="9" idx="3"/>
            <a:endCxn id="31" idx="1"/>
          </p:cNvCxnSpPr>
          <p:nvPr/>
        </p:nvCxnSpPr>
        <p:spPr>
          <a:xfrm>
            <a:off x="5303513" y="3756965"/>
            <a:ext cx="3657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ntagon 39"/>
          <p:cNvSpPr/>
          <p:nvPr/>
        </p:nvSpPr>
        <p:spPr>
          <a:xfrm>
            <a:off x="6538477" y="2942365"/>
            <a:ext cx="914389" cy="1002851"/>
          </a:xfrm>
          <a:prstGeom prst="homePlat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g2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6629916" y="3243667"/>
            <a:ext cx="731511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6629916" y="3457025"/>
            <a:ext cx="731511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629916" y="3670383"/>
            <a:ext cx="731511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2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</a:p>
        </p:txBody>
      </p:sp>
      <p:cxnSp>
        <p:nvCxnSpPr>
          <p:cNvPr id="49" name="Elbow Connector 22"/>
          <p:cNvCxnSpPr/>
          <p:nvPr/>
        </p:nvCxnSpPr>
        <p:spPr>
          <a:xfrm>
            <a:off x="3931927" y="3533222"/>
            <a:ext cx="5486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22"/>
          <p:cNvCxnSpPr>
            <a:stCxn id="11" idx="3"/>
            <a:endCxn id="40" idx="2"/>
          </p:cNvCxnSpPr>
          <p:nvPr/>
        </p:nvCxnSpPr>
        <p:spPr>
          <a:xfrm flipV="1">
            <a:off x="3931927" y="3945216"/>
            <a:ext cx="3063745" cy="40907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1"/>
          <p:cNvCxnSpPr/>
          <p:nvPr/>
        </p:nvCxnSpPr>
        <p:spPr>
          <a:xfrm flipH="1" flipV="1">
            <a:off x="6309328" y="3335107"/>
            <a:ext cx="32057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hevron 88"/>
          <p:cNvSpPr/>
          <p:nvPr/>
        </p:nvSpPr>
        <p:spPr>
          <a:xfrm>
            <a:off x="5669257" y="3452166"/>
            <a:ext cx="640072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0" name="Elbow Connector 31"/>
          <p:cNvCxnSpPr>
            <a:stCxn id="8" idx="3"/>
            <a:endCxn id="89" idx="1"/>
          </p:cNvCxnSpPr>
          <p:nvPr/>
        </p:nvCxnSpPr>
        <p:spPr>
          <a:xfrm flipV="1">
            <a:off x="5303513" y="3543606"/>
            <a:ext cx="36574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31"/>
          <p:cNvCxnSpPr/>
          <p:nvPr/>
        </p:nvCxnSpPr>
        <p:spPr>
          <a:xfrm flipH="1" flipV="1">
            <a:off x="6309327" y="3543607"/>
            <a:ext cx="32057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31"/>
          <p:cNvCxnSpPr/>
          <p:nvPr/>
        </p:nvCxnSpPr>
        <p:spPr>
          <a:xfrm flipH="1" flipV="1">
            <a:off x="6309327" y="3756965"/>
            <a:ext cx="32057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  <a:p>
            <a:pPr lvl="1"/>
            <a:r>
              <a:rPr lang="bg-BG" dirty="0" smtClean="0"/>
              <a:t>Сглобяваме три групи от едни и същи обекти</a:t>
            </a:r>
          </a:p>
          <a:p>
            <a:pPr lvl="1"/>
            <a:r>
              <a:rPr lang="bg-BG" dirty="0" smtClean="0"/>
              <a:t>Ако променим цвета на обект, той се вижда променен и в трите групи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9" y="2023116"/>
            <a:ext cx="7223681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sphere([0,0,-4],</a:t>
            </a:r>
            <a:r>
              <a:rPr lang="en-GB" dirty="0" smtClean="0"/>
              <a:t>3/4),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b </a:t>
            </a:r>
            <a:r>
              <a:rPr lang="en-GB" dirty="0"/>
              <a:t>= sphere([0,0,4],</a:t>
            </a:r>
            <a:r>
              <a:rPr lang="en-GB" dirty="0" smtClean="0"/>
              <a:t>3/4),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 </a:t>
            </a:r>
            <a:r>
              <a:rPr lang="en-GB" dirty="0"/>
              <a:t>= cylinder([0,0,-4],</a:t>
            </a:r>
            <a:r>
              <a:rPr lang="en-GB" dirty="0" smtClean="0"/>
              <a:t>1/4,8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g1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group([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a,b,c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g2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group([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a,b,c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])</a:t>
            </a:r>
            <a:r>
              <a:rPr lang="en-GB" dirty="0"/>
              <a:t>.custom({focus:[1,0,0]});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g3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group([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a,b,c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])</a:t>
            </a:r>
            <a:r>
              <a:rPr lang="en-GB" dirty="0"/>
              <a:t>.custom({focus:[0,1,0]});;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c.color</a:t>
            </a:r>
            <a:r>
              <a:rPr lang="en-GB" dirty="0" smtClean="0"/>
              <a:t> </a:t>
            </a:r>
            <a:r>
              <a:rPr lang="en-GB" dirty="0"/>
              <a:t>= [0,1,1];</a:t>
            </a:r>
          </a:p>
        </p:txBody>
      </p:sp>
    </p:spTree>
    <p:extLst>
      <p:ext uri="{BB962C8B-B14F-4D97-AF65-F5344CB8AC3E}">
        <p14:creationId xmlns:p14="http://schemas.microsoft.com/office/powerpoint/2010/main" val="22938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4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6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Добавяне на елемент</a:t>
            </a:r>
            <a:endParaRPr lang="bg-BG" dirty="0"/>
          </a:p>
          <a:p>
            <a:pPr lvl="1"/>
            <a:r>
              <a:rPr lang="bg-BG" dirty="0" smtClean="0"/>
              <a:t>Към група може да се добави нов елемент с метода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add(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елемент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Елементите може да са различни графични обекти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79" y="2023116"/>
            <a:ext cx="7223681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group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[]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style = </a:t>
            </a:r>
            <a:r>
              <a:rPr lang="en-GB" dirty="0" smtClean="0"/>
              <a:t>{...};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(random(-1,1)&gt;0)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a.add</a:t>
            </a:r>
            <a:r>
              <a:rPr lang="en-GB" dirty="0"/>
              <a:t>(cube([0,0,0],2).custom(style));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else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a.add</a:t>
            </a:r>
            <a:r>
              <a:rPr lang="en-GB" dirty="0"/>
              <a:t>(sphere([0,0,0</a:t>
            </a:r>
            <a:r>
              <a:rPr lang="en-GB" dirty="0" smtClean="0"/>
              <a:t>],1).</a:t>
            </a:r>
            <a:r>
              <a:rPr lang="en-GB" dirty="0"/>
              <a:t>custom(style));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0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Общ цвят</a:t>
            </a:r>
            <a:endParaRPr lang="bg-BG" dirty="0"/>
          </a:p>
          <a:p>
            <a:pPr lvl="1"/>
            <a:r>
              <a:rPr lang="bg-BG" dirty="0" smtClean="0"/>
              <a:t>Всеки елемент от група си има собствен цвят</a:t>
            </a:r>
          </a:p>
          <a:p>
            <a:pPr lvl="1"/>
            <a:r>
              <a:rPr lang="bg-BG" dirty="0" smtClean="0"/>
              <a:t>Методът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mergeColor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 </a:t>
            </a:r>
            <a:r>
              <a:rPr lang="bg-BG" dirty="0" smtClean="0"/>
              <a:t>премахва текущите индивидуални цветове, вместо тях се използва груповият цвят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79" y="2023116"/>
            <a:ext cx="7223681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group([]);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&lt;100;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style = </a:t>
            </a:r>
            <a:r>
              <a:rPr lang="en-GB" dirty="0" smtClean="0"/>
              <a:t>{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</a:t>
            </a:r>
            <a:r>
              <a:rPr lang="en-GB" dirty="0"/>
              <a:t> </a:t>
            </a:r>
            <a:r>
              <a:rPr lang="en-GB" dirty="0" smtClean="0"/>
              <a:t>.</a:t>
            </a:r>
            <a:r>
              <a:rPr lang="bg-BG" dirty="0" smtClean="0"/>
              <a:t>..</a:t>
            </a:r>
            <a:r>
              <a:rPr lang="en-US" dirty="0"/>
              <a:t>]</a:t>
            </a:r>
            <a:r>
              <a:rPr lang="bg-BG" dirty="0" smtClean="0"/>
              <a:t>;</a:t>
            </a:r>
            <a:endParaRPr lang="en-US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a.add</a:t>
            </a:r>
            <a:r>
              <a:rPr lang="en-GB" dirty="0"/>
              <a:t>(cube([0,0,0],2).custom(style</a:t>
            </a:r>
            <a:r>
              <a:rPr lang="en-GB" dirty="0" smtClean="0"/>
              <a:t>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/>
              <a:t>...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a.mergeColor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a.color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[0.5,1,0.8];</a:t>
            </a:r>
          </a:p>
        </p:txBody>
      </p:sp>
    </p:spTree>
    <p:extLst>
      <p:ext uri="{BB962C8B-B14F-4D97-AF65-F5344CB8AC3E}">
        <p14:creationId xmlns:p14="http://schemas.microsoft.com/office/powerpoint/2010/main" val="4097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графични обекти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Създаване на обект</a:t>
            </a:r>
          </a:p>
          <a:p>
            <a:pPr lvl="1"/>
            <a:r>
              <a:rPr lang="bg-BG" dirty="0" smtClean="0"/>
              <a:t>С конструктор </a:t>
            </a:r>
            <a:r>
              <a:rPr lang="en-US" b="1" dirty="0" smtClean="0"/>
              <a:t>new </a:t>
            </a:r>
            <a:r>
              <a:rPr lang="bg-BG" b="1" dirty="0" smtClean="0"/>
              <a:t>Обект</a:t>
            </a:r>
            <a:r>
              <a:rPr lang="en-US" b="1" dirty="0" smtClean="0"/>
              <a:t>(…)</a:t>
            </a:r>
            <a:endParaRPr lang="bg-BG" b="1" dirty="0" smtClean="0"/>
          </a:p>
          <a:p>
            <a:pPr lvl="1"/>
            <a:r>
              <a:rPr lang="bg-BG" dirty="0"/>
              <a:t>С</a:t>
            </a:r>
            <a:r>
              <a:rPr lang="bg-BG" dirty="0" smtClean="0"/>
              <a:t> вградена функция </a:t>
            </a:r>
            <a:r>
              <a:rPr lang="bg-BG" b="1" dirty="0" smtClean="0"/>
              <a:t>обект() </a:t>
            </a:r>
          </a:p>
          <a:p>
            <a:r>
              <a:rPr lang="bg-BG" dirty="0" smtClean="0"/>
              <a:t>Зад сцената</a:t>
            </a:r>
          </a:p>
          <a:p>
            <a:pPr lvl="1"/>
            <a:r>
              <a:rPr lang="bg-BG" dirty="0" smtClean="0"/>
              <a:t>Създаденият обект автоматично се съхранява</a:t>
            </a:r>
          </a:p>
          <a:p>
            <a:pPr lvl="1"/>
            <a:r>
              <a:rPr lang="bg-BG" dirty="0" smtClean="0"/>
              <a:t>Използва се при </a:t>
            </a:r>
            <a:r>
              <a:rPr lang="bg-BG" dirty="0" err="1" smtClean="0"/>
              <a:t>прерисуване</a:t>
            </a:r>
            <a:r>
              <a:rPr lang="bg-BG" dirty="0" smtClean="0"/>
              <a:t>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64307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Тухлена кула</a:t>
            </a:r>
          </a:p>
          <a:p>
            <a:pPr lvl="1"/>
            <a:r>
              <a:rPr lang="bg-BG" dirty="0" smtClean="0"/>
              <a:t>Ред от кафеникави тухли в кръг</a:t>
            </a:r>
            <a:endParaRPr lang="bg-BG" dirty="0"/>
          </a:p>
          <a:p>
            <a:pPr lvl="1"/>
            <a:r>
              <a:rPr lang="bg-BG" dirty="0" smtClean="0"/>
              <a:t>После още един ред и т.н.</a:t>
            </a:r>
          </a:p>
          <a:p>
            <a:pPr lvl="1"/>
            <a:r>
              <a:rPr lang="bg-BG" dirty="0" smtClean="0"/>
              <a:t>Колкото по-нагоре е редът, толкова по-тесен е</a:t>
            </a:r>
          </a:p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Ще ползваме групов обект (един единствен)</a:t>
            </a:r>
          </a:p>
        </p:txBody>
      </p:sp>
    </p:spTree>
    <p:extLst>
      <p:ext uri="{BB962C8B-B14F-4D97-AF65-F5344CB8AC3E}">
        <p14:creationId xmlns:p14="http://schemas.microsoft.com/office/powerpoint/2010/main" val="2469769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Създаване на ред от тухли</a:t>
            </a:r>
            <a:endParaRPr lang="bg-BG" dirty="0"/>
          </a:p>
          <a:p>
            <a:pPr lvl="1"/>
            <a:r>
              <a:rPr lang="bg-BG" dirty="0" smtClean="0"/>
              <a:t>Редът е група от 20 кафеникави тухли</a:t>
            </a:r>
          </a:p>
          <a:p>
            <a:pPr lvl="1"/>
            <a:r>
              <a:rPr lang="bg-BG" dirty="0" smtClean="0"/>
              <a:t>С отместени центрове на 7 единици</a:t>
            </a:r>
          </a:p>
          <a:p>
            <a:pPr lvl="1"/>
            <a:r>
              <a:rPr lang="bg-BG" dirty="0" smtClean="0"/>
              <a:t>Завъртени през 18</a:t>
            </a:r>
            <a:r>
              <a:rPr lang="bg-BG" dirty="0" smtClean="0">
                <a:sym typeface="Symbol"/>
              </a:rPr>
              <a:t></a:t>
            </a:r>
            <a:endParaRPr lang="bg-B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5879" y="2023116"/>
            <a:ext cx="7223681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row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group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[]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20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row.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add</a:t>
            </a:r>
            <a:r>
              <a:rPr lang="en-GB" dirty="0"/>
              <a:t>(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cuboid([0,0,0],[2,4,1]).custom({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en-GB" dirty="0"/>
              <a:t>: [7,0,0],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en-GB" dirty="0"/>
              <a:t>: [random(0.3,0.7),random(0,0.4),0],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en-GB" dirty="0"/>
              <a:t>: 2*</a:t>
            </a:r>
            <a:r>
              <a:rPr lang="en-GB" dirty="0" err="1"/>
              <a:t>Math.PI</a:t>
            </a:r>
            <a:r>
              <a:rPr lang="en-GB" dirty="0"/>
              <a:t>*</a:t>
            </a:r>
            <a:r>
              <a:rPr lang="en-GB" dirty="0" err="1"/>
              <a:t>i</a:t>
            </a:r>
            <a:r>
              <a:rPr lang="en-GB" dirty="0"/>
              <a:t>/20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})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1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3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Изграждане на редове</a:t>
            </a:r>
            <a:endParaRPr lang="bg-BG" dirty="0"/>
          </a:p>
          <a:p>
            <a:pPr lvl="1"/>
            <a:r>
              <a:rPr lang="bg-BG" dirty="0" smtClean="0"/>
              <a:t>Със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sameAs</a:t>
            </a:r>
            <a:r>
              <a:rPr lang="bg-BG" dirty="0" smtClean="0"/>
              <a:t> създаваме копия на всеки тухлен ред</a:t>
            </a:r>
          </a:p>
          <a:p>
            <a:pPr lvl="1"/>
            <a:r>
              <a:rPr lang="bg-BG" dirty="0" smtClean="0"/>
              <a:t>Всяко копие е с последователни </a:t>
            </a:r>
            <a:r>
              <a:rPr lang="en-US" dirty="0" smtClean="0"/>
              <a:t>z</a:t>
            </a:r>
            <a:r>
              <a:rPr lang="bg-BG" dirty="0" smtClean="0"/>
              <a:t> координати (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y</a:t>
            </a:r>
            <a:r>
              <a:rPr lang="bg-BG" dirty="0" smtClean="0"/>
              <a:t> се запазват нулеви)</a:t>
            </a:r>
          </a:p>
          <a:p>
            <a:pPr lvl="1"/>
            <a:r>
              <a:rPr lang="bg-BG" dirty="0" smtClean="0"/>
              <a:t>За „случайно“ разбъркване на цветовете завъртаме всеки ред на случаен ъгъл, кратен на 18</a:t>
            </a:r>
            <a:r>
              <a:rPr lang="bg-BG" dirty="0" smtClean="0">
                <a:sym typeface="Symbol"/>
              </a:rPr>
              <a:t></a:t>
            </a:r>
          </a:p>
          <a:p>
            <a:pPr lvl="1"/>
            <a:r>
              <a:rPr lang="bg-BG" dirty="0" smtClean="0">
                <a:sym typeface="Symbol"/>
              </a:rPr>
              <a:t>За застъпване на тухлите отместваме през ред на 9</a:t>
            </a:r>
            <a:r>
              <a:rPr lang="en-US" dirty="0" smtClean="0">
                <a:sym typeface="Symbol"/>
              </a:rPr>
              <a:t></a:t>
            </a:r>
            <a:endParaRPr lang="bg-B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5879" y="3211823"/>
            <a:ext cx="7863754" cy="1737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=1; </a:t>
            </a:r>
            <a:r>
              <a:rPr lang="en-GB" dirty="0" err="1"/>
              <a:t>i</a:t>
            </a:r>
            <a:r>
              <a:rPr lang="en-GB" dirty="0"/>
              <a:t>&lt;10;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sameAs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(row)</a:t>
            </a:r>
            <a:r>
              <a:rPr lang="en-GB" dirty="0"/>
              <a:t>.custom({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GB" dirty="0"/>
              <a:t>: [0,0,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/>
              <a:t>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en-GB" dirty="0"/>
              <a:t>: radians(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18</a:t>
            </a:r>
            <a:r>
              <a:rPr lang="en-GB" dirty="0"/>
              <a:t>*</a:t>
            </a:r>
            <a:r>
              <a:rPr lang="en-GB" dirty="0" err="1"/>
              <a:t>Math.round</a:t>
            </a:r>
            <a:r>
              <a:rPr lang="en-GB" dirty="0"/>
              <a:t>(random(0,20))+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9*(i%2)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/>
              <a:t>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5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Стесняване на комина</a:t>
            </a:r>
            <a:endParaRPr lang="bg-BG" dirty="0"/>
          </a:p>
          <a:p>
            <a:pPr lvl="1"/>
            <a:r>
              <a:rPr lang="bg-BG" dirty="0" smtClean="0"/>
              <a:t>Всеки ред тухли е групов обект</a:t>
            </a:r>
          </a:p>
          <a:p>
            <a:pPr lvl="1"/>
            <a:r>
              <a:rPr lang="bg-BG" dirty="0" smtClean="0"/>
              <a:t>Използваме свойството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sizes</a:t>
            </a:r>
            <a:r>
              <a:rPr lang="bg-BG" dirty="0" smtClean="0"/>
              <a:t> за промяна на мащаба</a:t>
            </a:r>
          </a:p>
          <a:p>
            <a:pPr lvl="1"/>
            <a:r>
              <a:rPr lang="bg-BG" dirty="0" smtClean="0"/>
              <a:t>Започваме с мащаб </a:t>
            </a:r>
            <a:r>
              <a:rPr lang="en-US" dirty="0" smtClean="0"/>
              <a:t>k=1</a:t>
            </a:r>
            <a:r>
              <a:rPr lang="bg-BG" dirty="0" smtClean="0"/>
              <a:t> и на всеки ред смаляваме с 1%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9" y="2114555"/>
            <a:ext cx="7863754" cy="2834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 = 1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=1; </a:t>
            </a:r>
            <a:r>
              <a:rPr lang="en-GB" dirty="0" err="1"/>
              <a:t>i</a:t>
            </a:r>
            <a:r>
              <a:rPr lang="en-GB" dirty="0"/>
              <a:t>&lt;80;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 = k*0.99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sameAs</a:t>
            </a:r>
            <a:r>
              <a:rPr lang="en-GB" dirty="0"/>
              <a:t>(row).custom({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bg-BG" dirty="0" smtClean="0"/>
              <a:t>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 </a:t>
            </a: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sizes: [k,k,1]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3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126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4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Сечащи равнини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0660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Сечащи равнини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Части от обекти</a:t>
            </a:r>
          </a:p>
          <a:p>
            <a:pPr lvl="1"/>
            <a:r>
              <a:rPr lang="bg-BG" dirty="0" smtClean="0"/>
              <a:t>Някои често срещани геометрични обекти са части от други</a:t>
            </a:r>
          </a:p>
          <a:p>
            <a:pPr lvl="1"/>
            <a:r>
              <a:rPr lang="bg-BG" dirty="0" smtClean="0"/>
              <a:t>Примери</a:t>
            </a:r>
          </a:p>
          <a:p>
            <a:pPr lvl="2"/>
            <a:r>
              <a:rPr lang="bg-BG" dirty="0"/>
              <a:t>П</a:t>
            </a:r>
            <a:r>
              <a:rPr lang="bg-BG" dirty="0" smtClean="0"/>
              <a:t>ресеченият конус е част от конус</a:t>
            </a:r>
          </a:p>
          <a:p>
            <a:pPr lvl="2"/>
            <a:r>
              <a:rPr lang="bg-BG" dirty="0" smtClean="0"/>
              <a:t>Полусферата е част от сфера</a:t>
            </a:r>
          </a:p>
          <a:p>
            <a:r>
              <a:rPr lang="bg-BG" dirty="0" smtClean="0"/>
              <a:t>Начин на генериране</a:t>
            </a:r>
          </a:p>
          <a:p>
            <a:pPr lvl="1"/>
            <a:r>
              <a:rPr lang="bg-BG" dirty="0" smtClean="0"/>
              <a:t>Чрез отделни малки плоскости (бавно)</a:t>
            </a:r>
          </a:p>
          <a:p>
            <a:pPr lvl="1"/>
            <a:r>
              <a:rPr lang="bg-BG" dirty="0" smtClean="0"/>
              <a:t>Чрез разширение на библиотеката (трудно)</a:t>
            </a:r>
          </a:p>
          <a:p>
            <a:pPr lvl="1"/>
            <a:r>
              <a:rPr lang="bg-BG" dirty="0" smtClean="0"/>
              <a:t>Чрез сечения на обекта с равнини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62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Сечащи равнини</a:t>
            </a:r>
          </a:p>
          <a:p>
            <a:pPr lvl="1"/>
            <a:r>
              <a:rPr lang="bg-BG" dirty="0"/>
              <a:t>Задава се равнина с уравнение</a:t>
            </a:r>
            <a:r>
              <a:rPr lang="en-US" dirty="0"/>
              <a:t> </a:t>
            </a:r>
            <a:r>
              <a:rPr lang="bg-BG" b="1" dirty="0"/>
              <a:t>а</a:t>
            </a:r>
            <a:r>
              <a:rPr lang="en-US" b="1" dirty="0" err="1"/>
              <a:t>x+by+cz+d</a:t>
            </a:r>
            <a:r>
              <a:rPr lang="en-US" b="1" dirty="0"/>
              <a:t>=0</a:t>
            </a:r>
            <a:endParaRPr lang="bg-BG" b="1" dirty="0"/>
          </a:p>
          <a:p>
            <a:pPr lvl="1"/>
            <a:r>
              <a:rPr lang="bg-BG" dirty="0"/>
              <a:t>Тя разделя пространството на две </a:t>
            </a:r>
            <a:r>
              <a:rPr lang="bg-BG" dirty="0" err="1"/>
              <a:t>полупространства</a:t>
            </a:r>
            <a:endParaRPr lang="bg-BG" dirty="0"/>
          </a:p>
          <a:p>
            <a:pPr lvl="1"/>
            <a:r>
              <a:rPr lang="bg-BG" dirty="0"/>
              <a:t>Рисува се само тази част от обекта, която се намира в положителното </a:t>
            </a:r>
            <a:r>
              <a:rPr lang="bg-BG" dirty="0" err="1" smtClean="0"/>
              <a:t>полупространство</a:t>
            </a:r>
            <a:r>
              <a:rPr lang="bg-BG" dirty="0" smtClean="0"/>
              <a:t> </a:t>
            </a:r>
            <a:r>
              <a:rPr lang="bg-BG" b="1" dirty="0"/>
              <a:t>а</a:t>
            </a:r>
            <a:r>
              <a:rPr lang="en-US" b="1" dirty="0" err="1" smtClean="0"/>
              <a:t>x+by+cz+d</a:t>
            </a:r>
            <a:r>
              <a:rPr lang="bg-BG" b="1" dirty="0" smtClean="0"/>
              <a:t>&gt;</a:t>
            </a:r>
            <a:r>
              <a:rPr lang="en-US" b="1" dirty="0" smtClean="0"/>
              <a:t>0</a:t>
            </a:r>
          </a:p>
          <a:p>
            <a:r>
              <a:rPr lang="bg-BG" dirty="0" smtClean="0"/>
              <a:t>Свойство </a:t>
            </a:r>
            <a:r>
              <a:rPr lang="en-US" dirty="0" err="1" smtClean="0"/>
              <a:t>clipPlanes</a:t>
            </a:r>
            <a:endParaRPr lang="bg-BG" dirty="0"/>
          </a:p>
          <a:p>
            <a:pPr lvl="1"/>
            <a:r>
              <a:rPr lang="bg-BG" dirty="0" smtClean="0"/>
              <a:t>Свойството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clipPlanes</a:t>
            </a:r>
            <a:r>
              <a:rPr lang="bg-BG" dirty="0" smtClean="0"/>
              <a:t> е масив от до 4 </a:t>
            </a:r>
            <a:r>
              <a:rPr lang="bg-BG" dirty="0" err="1" smtClean="0"/>
              <a:t>подмасива</a:t>
            </a:r>
            <a:endParaRPr lang="bg-BG" dirty="0" smtClean="0"/>
          </a:p>
          <a:p>
            <a:pPr lvl="1"/>
            <a:r>
              <a:rPr lang="bg-BG" dirty="0" smtClean="0"/>
              <a:t>Всеки </a:t>
            </a:r>
            <a:r>
              <a:rPr lang="bg-BG" dirty="0" err="1" smtClean="0"/>
              <a:t>подмасив</a:t>
            </a:r>
            <a:r>
              <a:rPr lang="bg-BG" dirty="0" smtClean="0"/>
              <a:t> определя една сечаща равнина</a:t>
            </a:r>
            <a:br>
              <a:rPr lang="bg-BG" dirty="0" smtClean="0"/>
            </a:br>
            <a:r>
              <a:rPr lang="en-US" dirty="0" smtClean="0"/>
              <a:t>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[a</a:t>
            </a:r>
            <a:r>
              <a:rPr lang="en-US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,b</a:t>
            </a:r>
            <a:r>
              <a:rPr lang="en-US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,c</a:t>
            </a:r>
            <a:r>
              <a:rPr lang="en-US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,d</a:t>
            </a:r>
            <a:r>
              <a:rPr lang="en-US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US" dirty="0" smtClean="0"/>
              <a:t>, </a:t>
            </a:r>
            <a:r>
              <a:rPr lang="en-US" dirty="0"/>
              <a:t>[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,b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1</a:t>
            </a:r>
            <a:r>
              <a:rPr lang="en-US" dirty="0" smtClean="0"/>
              <a:t>,d</a:t>
            </a:r>
            <a:r>
              <a:rPr lang="en-US" baseline="-25000" dirty="0" smtClean="0"/>
              <a:t>1</a:t>
            </a:r>
            <a:r>
              <a:rPr lang="en-US" dirty="0" smtClean="0"/>
              <a:t>], </a:t>
            </a:r>
            <a:r>
              <a:rPr lang="en-US" dirty="0"/>
              <a:t>[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,b</a:t>
            </a:r>
            <a:r>
              <a:rPr lang="en-US" baseline="-25000" dirty="0" smtClean="0"/>
              <a:t>2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,d</a:t>
            </a:r>
            <a:r>
              <a:rPr lang="en-US" baseline="-25000" dirty="0" smtClean="0"/>
              <a:t>2</a:t>
            </a:r>
            <a:r>
              <a:rPr lang="en-US" dirty="0" smtClean="0"/>
              <a:t>], </a:t>
            </a:r>
            <a:r>
              <a:rPr lang="en-US" dirty="0"/>
              <a:t>[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,b</a:t>
            </a:r>
            <a:r>
              <a:rPr lang="en-US" baseline="-25000" dirty="0" smtClean="0"/>
              <a:t>3</a:t>
            </a:r>
            <a:r>
              <a:rPr lang="en-US" dirty="0" smtClean="0"/>
              <a:t>,c</a:t>
            </a:r>
            <a:r>
              <a:rPr lang="en-US" baseline="-25000" dirty="0" smtClean="0"/>
              <a:t>3</a:t>
            </a:r>
            <a:r>
              <a:rPr lang="en-US" dirty="0" smtClean="0"/>
              <a:t>,d</a:t>
            </a:r>
            <a:r>
              <a:rPr lang="en-US" baseline="-25000" dirty="0" smtClean="0"/>
              <a:t>3</a:t>
            </a:r>
            <a:r>
              <a:rPr lang="en-US" dirty="0" smtClean="0"/>
              <a:t>]]</a:t>
            </a:r>
            <a:endParaRPr lang="bg-BG" dirty="0" smtClean="0"/>
          </a:p>
          <a:p>
            <a:pPr lvl="1"/>
            <a:r>
              <a:rPr lang="bg-BG" dirty="0" smtClean="0"/>
              <a:t>Свойството важи само за негрупови обекти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8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Имена на графични обекти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Анонимни</a:t>
            </a:r>
          </a:p>
          <a:p>
            <a:pPr lvl="1"/>
            <a:r>
              <a:rPr lang="bg-BG" dirty="0" smtClean="0"/>
              <a:t>Създават се без имена</a:t>
            </a:r>
          </a:p>
          <a:p>
            <a:pPr lvl="1"/>
            <a:r>
              <a:rPr lang="bg-BG" dirty="0" smtClean="0"/>
              <a:t>Подходящо за обекти, които се създават, но не се променят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40" y="3517198"/>
            <a:ext cx="1280146" cy="429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>
              <a:tabLst>
                <a:tab pos="341313" algn="l"/>
                <a:tab pos="682625" algn="l"/>
                <a:tab pos="1025525" algn="l"/>
              </a:tabLst>
              <a:defRPr sz="200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prism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...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)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029195" y="2663189"/>
            <a:ext cx="3200365" cy="1828779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1600" b="1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Хранилище на графични обекти</a:t>
            </a:r>
          </a:p>
        </p:txBody>
      </p:sp>
      <p:cxnSp>
        <p:nvCxnSpPr>
          <p:cNvPr id="11" name="Elbow Connector 10"/>
          <p:cNvCxnSpPr>
            <a:stCxn id="6" idx="3"/>
            <a:endCxn id="4" idx="1"/>
          </p:cNvCxnSpPr>
          <p:nvPr/>
        </p:nvCxnSpPr>
        <p:spPr>
          <a:xfrm flipV="1">
            <a:off x="2194586" y="3731466"/>
            <a:ext cx="3108927" cy="5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entagon 3"/>
          <p:cNvSpPr/>
          <p:nvPr/>
        </p:nvSpPr>
        <p:spPr>
          <a:xfrm>
            <a:off x="5303513" y="3091393"/>
            <a:ext cx="1280146" cy="1280146"/>
          </a:xfrm>
          <a:prstGeom prst="homePlat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14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Призма №1</a:t>
            </a:r>
          </a:p>
        </p:txBody>
      </p:sp>
      <p:sp>
        <p:nvSpPr>
          <p:cNvPr id="5" name="Chevron 4"/>
          <p:cNvSpPr/>
          <p:nvPr/>
        </p:nvSpPr>
        <p:spPr>
          <a:xfrm>
            <a:off x="5394952" y="3486138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center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4952" y="3699496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radius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394952" y="3912854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height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4952" y="4126211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count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369" y="4519469"/>
            <a:ext cx="1280146" cy="429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>
              <a:tabLst>
                <a:tab pos="341313" algn="l"/>
                <a:tab pos="682625" algn="l"/>
                <a:tab pos="1025525" algn="l"/>
              </a:tabLst>
              <a:defRPr sz="200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prism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...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)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6675098" y="3078848"/>
            <a:ext cx="1280146" cy="1280146"/>
          </a:xfrm>
          <a:prstGeom prst="homePlat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14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Призма 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№2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6766537" y="3473593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center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6766537" y="3686951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radius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6766537" y="3900309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height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6766537" y="4113666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count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3" name="Elbow Connector 22"/>
          <p:cNvCxnSpPr>
            <a:stCxn id="16" idx="3"/>
            <a:endCxn id="18" idx="2"/>
          </p:cNvCxnSpPr>
          <p:nvPr/>
        </p:nvCxnSpPr>
        <p:spPr>
          <a:xfrm flipV="1">
            <a:off x="2173515" y="4358994"/>
            <a:ext cx="5141656" cy="37532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V="1">
            <a:off x="3845244" y="3067398"/>
            <a:ext cx="613064" cy="98713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b="1" dirty="0" smtClean="0"/>
              <a:t>Коефициенти</a:t>
            </a:r>
          </a:p>
          <a:p>
            <a:pPr lvl="1"/>
            <a:r>
              <a:rPr lang="bg-BG" dirty="0" smtClean="0"/>
              <a:t>Те </a:t>
            </a:r>
            <a:r>
              <a:rPr lang="bg-BG" dirty="0"/>
              <a:t>са спрямо локалната координатна система на обекта</a:t>
            </a:r>
            <a:endParaRPr lang="en-US" dirty="0"/>
          </a:p>
          <a:p>
            <a:pPr lvl="1"/>
            <a:r>
              <a:rPr lang="bg-BG" dirty="0" smtClean="0"/>
              <a:t>Дефинират нормалния вектор</a:t>
            </a:r>
          </a:p>
          <a:p>
            <a:pPr lvl="1"/>
            <a:r>
              <a:rPr lang="bg-BG" dirty="0" smtClean="0"/>
              <a:t>Определят разстоянието до равнината</a:t>
            </a:r>
          </a:p>
          <a:p>
            <a:endParaRPr lang="bg-BG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41051" y="2553572"/>
            <a:ext cx="0" cy="1512377"/>
          </a:xfrm>
          <a:prstGeom prst="straightConnector1">
            <a:avLst/>
          </a:prstGeom>
          <a:ln w="38100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41051" y="4065948"/>
            <a:ext cx="1958262" cy="1"/>
          </a:xfrm>
          <a:prstGeom prst="straightConnector1">
            <a:avLst/>
          </a:prstGeom>
          <a:ln w="38100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926661" y="4065948"/>
            <a:ext cx="914390" cy="82295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749612" y="3974509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Chevron 37"/>
          <p:cNvSpPr/>
          <p:nvPr/>
        </p:nvSpPr>
        <p:spPr>
          <a:xfrm>
            <a:off x="2560342" y="452313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047514" y="4157387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3359944" y="2402364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Freeform 41"/>
          <p:cNvSpPr/>
          <p:nvPr/>
        </p:nvSpPr>
        <p:spPr>
          <a:xfrm rot="16200000" flipV="1">
            <a:off x="3984144" y="3818550"/>
            <a:ext cx="590415" cy="378694"/>
          </a:xfrm>
          <a:custGeom>
            <a:avLst/>
            <a:gdLst>
              <a:gd name="connsiteX0" fmla="*/ 0 w 672701"/>
              <a:gd name="connsiteY0" fmla="*/ 145473 h 407966"/>
              <a:gd name="connsiteX1" fmla="*/ 644236 w 672701"/>
              <a:gd name="connsiteY1" fmla="*/ 405246 h 407966"/>
              <a:gd name="connsiteX2" fmla="*/ 498763 w 672701"/>
              <a:gd name="connsiteY2" fmla="*/ 0 h 407966"/>
              <a:gd name="connsiteX0" fmla="*/ 0 w 498763"/>
              <a:gd name="connsiteY0" fmla="*/ 145473 h 145473"/>
              <a:gd name="connsiteX1" fmla="*/ 498763 w 498763"/>
              <a:gd name="connsiteY1" fmla="*/ 0 h 145473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665988"/>
              <a:gd name="connsiteY0" fmla="*/ 0 h 309948"/>
              <a:gd name="connsiteX1" fmla="*/ 665988 w 665988"/>
              <a:gd name="connsiteY1" fmla="*/ 309948 h 309948"/>
              <a:gd name="connsiteX0" fmla="*/ 0 w 779843"/>
              <a:gd name="connsiteY0" fmla="*/ 0 h 302832"/>
              <a:gd name="connsiteX1" fmla="*/ 779843 w 779843"/>
              <a:gd name="connsiteY1" fmla="*/ 302832 h 302832"/>
              <a:gd name="connsiteX0" fmla="*/ 0 w 779843"/>
              <a:gd name="connsiteY0" fmla="*/ 1120 h 303952"/>
              <a:gd name="connsiteX1" fmla="*/ 779843 w 779843"/>
              <a:gd name="connsiteY1" fmla="*/ 303952 h 30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843" h="303952">
                <a:moveTo>
                  <a:pt x="0" y="1120"/>
                </a:moveTo>
                <a:cubicBezTo>
                  <a:pt x="225554" y="-2303"/>
                  <a:pt x="532941" y="-16401"/>
                  <a:pt x="779843" y="303952"/>
                </a:cubicBezTo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hevron 45"/>
              <p:cNvSpPr/>
              <p:nvPr/>
            </p:nvSpPr>
            <p:spPr>
              <a:xfrm>
                <a:off x="4781096" y="2205994"/>
                <a:ext cx="1358420" cy="365760"/>
              </a:xfrm>
              <a:prstGeom prst="chevron">
                <a:avLst>
                  <a:gd name="adj" fmla="val 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bg-BG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6" name="Chevron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96" y="2205994"/>
                <a:ext cx="1358420" cy="365760"/>
              </a:xfrm>
              <a:prstGeom prst="chevron">
                <a:avLst>
                  <a:gd name="adj" fmla="val 0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3025516" y="2313282"/>
            <a:ext cx="3289461" cy="2074107"/>
          </a:xfrm>
          <a:custGeom>
            <a:avLst/>
            <a:gdLst>
              <a:gd name="connsiteX0" fmla="*/ 0 w 5740400"/>
              <a:gd name="connsiteY0" fmla="*/ 1181100 h 3619500"/>
              <a:gd name="connsiteX1" fmla="*/ 4610100 w 5740400"/>
              <a:gd name="connsiteY1" fmla="*/ 3619500 h 3619500"/>
              <a:gd name="connsiteX2" fmla="*/ 5740400 w 5740400"/>
              <a:gd name="connsiteY2" fmla="*/ 2006600 h 3619500"/>
              <a:gd name="connsiteX3" fmla="*/ 1828800 w 5740400"/>
              <a:gd name="connsiteY3" fmla="*/ 0 h 3619500"/>
              <a:gd name="connsiteX4" fmla="*/ 0 w 5740400"/>
              <a:gd name="connsiteY4" fmla="*/ 11811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400" h="3619500">
                <a:moveTo>
                  <a:pt x="0" y="1181100"/>
                </a:moveTo>
                <a:lnTo>
                  <a:pt x="4610100" y="3619500"/>
                </a:lnTo>
                <a:lnTo>
                  <a:pt x="5740400" y="2006600"/>
                </a:lnTo>
                <a:lnTo>
                  <a:pt x="1828800" y="0"/>
                </a:lnTo>
                <a:lnTo>
                  <a:pt x="0" y="1181100"/>
                </a:lnTo>
                <a:close/>
              </a:path>
            </a:pathLst>
          </a:custGeom>
          <a:solidFill>
            <a:srgbClr val="E3E5ED">
              <a:alpha val="69804"/>
            </a:srgb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841051" y="2214448"/>
            <a:ext cx="0" cy="451205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99313" y="4065948"/>
            <a:ext cx="523081" cy="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68699" y="2352720"/>
            <a:ext cx="405319" cy="68350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375035" y="2957607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hevron 70"/>
              <p:cNvSpPr/>
              <p:nvPr/>
            </p:nvSpPr>
            <p:spPr>
              <a:xfrm>
                <a:off x="3442087" y="4157387"/>
                <a:ext cx="2138404" cy="840360"/>
              </a:xfrm>
              <a:prstGeom prst="chevron">
                <a:avLst>
                  <a:gd name="adj" fmla="val 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63500" algn="ctr" rotWithShape="0">
                                      <a:srgbClr val="FF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63500" algn="ctr" rotWithShape="0">
                                          <a:srgbClr val="FF0000">
                                            <a:alpha val="40000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63500" algn="ctr" rotWithShape="0">
                                          <a:srgbClr val="FF0000">
                                            <a:alpha val="40000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63500" algn="ctr" rotWithShape="0">
                                          <a:srgbClr val="FF0000">
                                            <a:alpha val="40000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63500" algn="ctr" rotWithShape="0">
                                      <a:srgbClr val="FF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63500" algn="ctr" rotWithShape="0">
                                          <a:srgbClr val="FF0000">
                                            <a:alpha val="40000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63500" algn="ctr" rotWithShape="0">
                                          <a:srgbClr val="FF0000">
                                            <a:alpha val="40000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63500" algn="ctr" rotWithShape="0">
                                          <a:srgbClr val="FF0000">
                                            <a:alpha val="40000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63500" algn="ctr" rotWithShape="0">
                                      <a:srgbClr val="FF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63500" algn="ctr" rotWithShape="0">
                                          <a:srgbClr val="FF0000">
                                            <a:alpha val="40000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63500" algn="ctr" rotWithShape="0">
                                          <a:srgbClr val="FF0000">
                                            <a:alpha val="40000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63500" algn="ctr" rotWithShape="0">
                                          <a:srgbClr val="FF0000">
                                            <a:alpha val="40000"/>
                                          </a:srgbClr>
                                        </a:outerShdw>
                                      </a:effectLst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bg-BG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1" name="Chevron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087" y="4157387"/>
                <a:ext cx="2138404" cy="840360"/>
              </a:xfrm>
              <a:prstGeom prst="chevron">
                <a:avLst>
                  <a:gd name="adj" fmla="val 0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/>
          <p:nvPr/>
        </p:nvCxnSpPr>
        <p:spPr>
          <a:xfrm>
            <a:off x="4091456" y="3943337"/>
            <a:ext cx="1407987" cy="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ord 6"/>
          <p:cNvSpPr/>
          <p:nvPr/>
        </p:nvSpPr>
        <p:spPr>
          <a:xfrm>
            <a:off x="4015721" y="2820537"/>
            <a:ext cx="1188707" cy="1188707"/>
          </a:xfrm>
          <a:prstGeom prst="chord">
            <a:avLst>
              <a:gd name="adj1" fmla="val 13661903"/>
              <a:gd name="adj2" fmla="val 7857461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lumMod val="59000"/>
                </a:schemeClr>
              </a:gs>
              <a:gs pos="2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Сцена от случайни сфери</a:t>
            </a:r>
          </a:p>
          <a:p>
            <a:pPr lvl="1"/>
            <a:r>
              <a:rPr lang="bg-BG" dirty="0" smtClean="0"/>
              <a:t>Сечем с вертикалната равнина </a:t>
            </a:r>
            <a:r>
              <a:rPr lang="en-US" dirty="0" err="1" smtClean="0"/>
              <a:t>XZ</a:t>
            </a:r>
            <a:endParaRPr lang="en-US" dirty="0" smtClean="0"/>
          </a:p>
          <a:p>
            <a:pPr lvl="1"/>
            <a:r>
              <a:rPr lang="bg-BG" dirty="0" smtClean="0"/>
              <a:t>Искаме да остане само </a:t>
            </a:r>
            <a:r>
              <a:rPr lang="bg-BG" dirty="0" err="1" smtClean="0"/>
              <a:t>полупространството</a:t>
            </a:r>
            <a:r>
              <a:rPr lang="bg-BG" dirty="0" smtClean="0"/>
              <a:t> откъм </a:t>
            </a:r>
            <a:r>
              <a:rPr lang="en-US" dirty="0" smtClean="0"/>
              <a:t>+Y</a:t>
            </a:r>
            <a:endParaRPr lang="bg-BG" dirty="0"/>
          </a:p>
        </p:txBody>
      </p:sp>
      <p:sp>
        <p:nvSpPr>
          <p:cNvPr id="38" name="Chevron 37"/>
          <p:cNvSpPr/>
          <p:nvPr/>
        </p:nvSpPr>
        <p:spPr>
          <a:xfrm>
            <a:off x="4389122" y="4583404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5133687" y="4034775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3665651" y="2105697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46815" y="2661959"/>
            <a:ext cx="54863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hevron 22"/>
              <p:cNvSpPr/>
              <p:nvPr/>
            </p:nvSpPr>
            <p:spPr>
              <a:xfrm>
                <a:off x="4796262" y="2453094"/>
                <a:ext cx="352872" cy="365760"/>
              </a:xfrm>
              <a:prstGeom prst="chevron">
                <a:avLst>
                  <a:gd name="adj" fmla="val 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effectLst>
                                <a:outerShdw blurRad="63500" algn="ctr" rotWithShape="0">
                                  <a:srgbClr val="FF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bg-BG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3" name="Chevro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262" y="2453094"/>
                <a:ext cx="352872" cy="365760"/>
              </a:xfrm>
              <a:prstGeom prst="chevron">
                <a:avLst>
                  <a:gd name="adj" fmla="val 0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4114805" y="2954369"/>
            <a:ext cx="273754" cy="91439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lumMod val="59000"/>
                </a:schemeClr>
              </a:gs>
              <a:gs pos="2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Freeform 7"/>
          <p:cNvSpPr/>
          <p:nvPr/>
        </p:nvSpPr>
        <p:spPr>
          <a:xfrm flipH="1">
            <a:off x="3896160" y="2438963"/>
            <a:ext cx="858718" cy="2144445"/>
          </a:xfrm>
          <a:custGeom>
            <a:avLst/>
            <a:gdLst>
              <a:gd name="connsiteX0" fmla="*/ 0 w 5740400"/>
              <a:gd name="connsiteY0" fmla="*/ 1181100 h 3619500"/>
              <a:gd name="connsiteX1" fmla="*/ 4610100 w 5740400"/>
              <a:gd name="connsiteY1" fmla="*/ 3619500 h 3619500"/>
              <a:gd name="connsiteX2" fmla="*/ 5740400 w 5740400"/>
              <a:gd name="connsiteY2" fmla="*/ 2006600 h 3619500"/>
              <a:gd name="connsiteX3" fmla="*/ 1828800 w 5740400"/>
              <a:gd name="connsiteY3" fmla="*/ 0 h 3619500"/>
              <a:gd name="connsiteX4" fmla="*/ 0 w 5740400"/>
              <a:gd name="connsiteY4" fmla="*/ 1181100 h 3619500"/>
              <a:gd name="connsiteX0" fmla="*/ 0 w 5740400"/>
              <a:gd name="connsiteY0" fmla="*/ 1181100 h 4461193"/>
              <a:gd name="connsiteX1" fmla="*/ 717273 w 5740400"/>
              <a:gd name="connsiteY1" fmla="*/ 4461193 h 4461193"/>
              <a:gd name="connsiteX2" fmla="*/ 5740400 w 5740400"/>
              <a:gd name="connsiteY2" fmla="*/ 2006600 h 4461193"/>
              <a:gd name="connsiteX3" fmla="*/ 1828800 w 5740400"/>
              <a:gd name="connsiteY3" fmla="*/ 0 h 4461193"/>
              <a:gd name="connsiteX4" fmla="*/ 0 w 5740400"/>
              <a:gd name="connsiteY4" fmla="*/ 1181100 h 4461193"/>
              <a:gd name="connsiteX0" fmla="*/ 0 w 5074061"/>
              <a:gd name="connsiteY0" fmla="*/ 1181100 h 4461193"/>
              <a:gd name="connsiteX1" fmla="*/ 50934 w 5074061"/>
              <a:gd name="connsiteY1" fmla="*/ 4461193 h 4461193"/>
              <a:gd name="connsiteX2" fmla="*/ 5074061 w 5074061"/>
              <a:gd name="connsiteY2" fmla="*/ 2006600 h 4461193"/>
              <a:gd name="connsiteX3" fmla="*/ 1162461 w 5074061"/>
              <a:gd name="connsiteY3" fmla="*/ 0 h 4461193"/>
              <a:gd name="connsiteX4" fmla="*/ 0 w 5074061"/>
              <a:gd name="connsiteY4" fmla="*/ 1181100 h 4461193"/>
              <a:gd name="connsiteX0" fmla="*/ 0 w 5074061"/>
              <a:gd name="connsiteY0" fmla="*/ 1075889 h 4355982"/>
              <a:gd name="connsiteX1" fmla="*/ 50934 w 5074061"/>
              <a:gd name="connsiteY1" fmla="*/ 4355982 h 4355982"/>
              <a:gd name="connsiteX2" fmla="*/ 5074061 w 5074061"/>
              <a:gd name="connsiteY2" fmla="*/ 1901389 h 4355982"/>
              <a:gd name="connsiteX3" fmla="*/ 1372885 w 5074061"/>
              <a:gd name="connsiteY3" fmla="*/ 0 h 4355982"/>
              <a:gd name="connsiteX4" fmla="*/ 0 w 5074061"/>
              <a:gd name="connsiteY4" fmla="*/ 1075889 h 4355982"/>
              <a:gd name="connsiteX0" fmla="*/ 0 w 1372885"/>
              <a:gd name="connsiteY0" fmla="*/ 1075889 h 4355982"/>
              <a:gd name="connsiteX1" fmla="*/ 50934 w 1372885"/>
              <a:gd name="connsiteY1" fmla="*/ 4355982 h 4355982"/>
              <a:gd name="connsiteX2" fmla="*/ 1339050 w 1372885"/>
              <a:gd name="connsiteY2" fmla="*/ 2778153 h 4355982"/>
              <a:gd name="connsiteX3" fmla="*/ 1372885 w 1372885"/>
              <a:gd name="connsiteY3" fmla="*/ 0 h 4355982"/>
              <a:gd name="connsiteX4" fmla="*/ 0 w 1372885"/>
              <a:gd name="connsiteY4" fmla="*/ 1075889 h 4355982"/>
              <a:gd name="connsiteX0" fmla="*/ 124418 w 1497303"/>
              <a:gd name="connsiteY0" fmla="*/ 1075889 h 3742247"/>
              <a:gd name="connsiteX1" fmla="*/ 0 w 1497303"/>
              <a:gd name="connsiteY1" fmla="*/ 3742247 h 3742247"/>
              <a:gd name="connsiteX2" fmla="*/ 1463468 w 1497303"/>
              <a:gd name="connsiteY2" fmla="*/ 2778153 h 3742247"/>
              <a:gd name="connsiteX3" fmla="*/ 1497303 w 1497303"/>
              <a:gd name="connsiteY3" fmla="*/ 0 h 3742247"/>
              <a:gd name="connsiteX4" fmla="*/ 124418 w 1497303"/>
              <a:gd name="connsiteY4" fmla="*/ 1075889 h 3742247"/>
              <a:gd name="connsiteX0" fmla="*/ 1672 w 1497303"/>
              <a:gd name="connsiteY0" fmla="*/ 1023283 h 3742247"/>
              <a:gd name="connsiteX1" fmla="*/ 0 w 1497303"/>
              <a:gd name="connsiteY1" fmla="*/ 3742247 h 3742247"/>
              <a:gd name="connsiteX2" fmla="*/ 1463468 w 1497303"/>
              <a:gd name="connsiteY2" fmla="*/ 2778153 h 3742247"/>
              <a:gd name="connsiteX3" fmla="*/ 1497303 w 1497303"/>
              <a:gd name="connsiteY3" fmla="*/ 0 h 3742247"/>
              <a:gd name="connsiteX4" fmla="*/ 1672 w 1497303"/>
              <a:gd name="connsiteY4" fmla="*/ 1023283 h 3742247"/>
              <a:gd name="connsiteX0" fmla="*/ 1672 w 1498539"/>
              <a:gd name="connsiteY0" fmla="*/ 1023283 h 3742247"/>
              <a:gd name="connsiteX1" fmla="*/ 0 w 1498539"/>
              <a:gd name="connsiteY1" fmla="*/ 3742247 h 3742247"/>
              <a:gd name="connsiteX2" fmla="*/ 1498539 w 1498539"/>
              <a:gd name="connsiteY2" fmla="*/ 2357308 h 3742247"/>
              <a:gd name="connsiteX3" fmla="*/ 1497303 w 1498539"/>
              <a:gd name="connsiteY3" fmla="*/ 0 h 3742247"/>
              <a:gd name="connsiteX4" fmla="*/ 1672 w 1498539"/>
              <a:gd name="connsiteY4" fmla="*/ 1023283 h 374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539" h="3742247">
                <a:moveTo>
                  <a:pt x="1672" y="1023283"/>
                </a:moveTo>
                <a:cubicBezTo>
                  <a:pt x="1115" y="1929604"/>
                  <a:pt x="557" y="2835926"/>
                  <a:pt x="0" y="3742247"/>
                </a:cubicBezTo>
                <a:lnTo>
                  <a:pt x="1498539" y="2357308"/>
                </a:lnTo>
                <a:lnTo>
                  <a:pt x="1497303" y="0"/>
                </a:lnTo>
                <a:lnTo>
                  <a:pt x="1672" y="1023283"/>
                </a:lnTo>
                <a:close/>
              </a:path>
            </a:pathLst>
          </a:custGeom>
          <a:solidFill>
            <a:srgbClr val="E3E5ED">
              <a:alpha val="69804"/>
            </a:srgb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91456" y="3943336"/>
            <a:ext cx="846300" cy="82295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073606" y="2091837"/>
            <a:ext cx="0" cy="1776922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82167" y="3841849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Oval 30"/>
          <p:cNvSpPr/>
          <p:nvPr/>
        </p:nvSpPr>
        <p:spPr>
          <a:xfrm>
            <a:off x="4124853" y="2582805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0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endParaRPr lang="bg-BG" dirty="0"/>
          </a:p>
          <a:p>
            <a:pPr lvl="1"/>
            <a:r>
              <a:rPr lang="bg-BG" dirty="0" smtClean="0"/>
              <a:t>Нормалният вектор сочи </a:t>
            </a:r>
            <a:r>
              <a:rPr lang="en-US" dirty="0" smtClean="0"/>
              <a:t>+Y, </a:t>
            </a:r>
            <a:r>
              <a:rPr lang="bg-BG" dirty="0" smtClean="0"/>
              <a:t>т.е. </a:t>
            </a:r>
            <a:r>
              <a:rPr lang="en-US" dirty="0" smtClean="0"/>
              <a:t>(</a:t>
            </a:r>
            <a:r>
              <a:rPr lang="en-US" dirty="0" err="1" smtClean="0"/>
              <a:t>a,b,c</a:t>
            </a:r>
            <a:r>
              <a:rPr lang="en-US" dirty="0" smtClean="0"/>
              <a:t>)=(0,1,0)</a:t>
            </a:r>
          </a:p>
          <a:p>
            <a:pPr lvl="1"/>
            <a:r>
              <a:rPr lang="bg-BG" dirty="0" smtClean="0"/>
              <a:t>Равнината минава през </a:t>
            </a:r>
            <a:r>
              <a:rPr lang="en-US" dirty="0" smtClean="0"/>
              <a:t>(0,0,0),</a:t>
            </a:r>
            <a:r>
              <a:rPr lang="bg-BG" dirty="0" smtClean="0"/>
              <a:t> т.е. </a:t>
            </a:r>
            <a:r>
              <a:rPr lang="en-US" dirty="0" smtClean="0"/>
              <a:t>d=0</a:t>
            </a:r>
            <a:r>
              <a:rPr lang="bg-BG" dirty="0" smtClean="0"/>
              <a:t>, но…</a:t>
            </a:r>
            <a:endParaRPr lang="en-US" dirty="0" smtClean="0"/>
          </a:p>
          <a:p>
            <a:r>
              <a:rPr lang="bg-BG" dirty="0" smtClean="0"/>
              <a:t>Трябва да ползваме локални координати! При тях:</a:t>
            </a:r>
          </a:p>
          <a:p>
            <a:pPr lvl="1"/>
            <a:r>
              <a:rPr lang="bg-BG" dirty="0" smtClean="0"/>
              <a:t>Центърът на сферата</a:t>
            </a:r>
            <a:r>
              <a:rPr lang="en-US" dirty="0" smtClean="0"/>
              <a:t> </a:t>
            </a:r>
            <a:r>
              <a:rPr lang="bg-BG" dirty="0"/>
              <a:t>е (</a:t>
            </a:r>
            <a:r>
              <a:rPr lang="bg-BG" dirty="0" smtClean="0"/>
              <a:t>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), диаметърът ѝ е единица за разстояние,  равнината е отместена на разстояние </a:t>
            </a:r>
            <a:r>
              <a:rPr lang="en-US" dirty="0" smtClean="0"/>
              <a:t>y/5, </a:t>
            </a:r>
            <a:r>
              <a:rPr lang="bg-BG" dirty="0" smtClean="0"/>
              <a:t>затова </a:t>
            </a:r>
            <a:r>
              <a:rPr lang="en-US" dirty="0" smtClean="0"/>
              <a:t>d=y/5,</a:t>
            </a:r>
            <a:r>
              <a:rPr lang="bg-BG" dirty="0" smtClean="0"/>
              <a:t> а не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9" y="3028945"/>
            <a:ext cx="7863754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GB" dirty="0"/>
              <a:t> = random(-5,5);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sphere</a:t>
            </a:r>
            <a:r>
              <a:rPr lang="en-GB" dirty="0"/>
              <a:t>([0,0,0</a:t>
            </a:r>
            <a:r>
              <a:rPr lang="en-GB" dirty="0" smtClean="0"/>
              <a:t>],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2.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</a:t>
            </a:r>
            <a:r>
              <a:rPr lang="en-GB" dirty="0"/>
              <a:t>).custom({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center</a:t>
            </a:r>
            <a:r>
              <a:rPr lang="en-GB" dirty="0"/>
              <a:t>: [random(-10,10),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GB" dirty="0" err="1"/>
              <a:t>,random</a:t>
            </a:r>
            <a:r>
              <a:rPr lang="en-GB" dirty="0"/>
              <a:t>(-5,5)],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color</a:t>
            </a:r>
            <a:r>
              <a:rPr lang="en-GB" dirty="0"/>
              <a:t>: [random(0,1),random(0,1),random(0,1)],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clipPlanes</a:t>
            </a:r>
            <a:r>
              <a:rPr lang="en-GB" dirty="0"/>
              <a:t>: 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[0,1,0,y/5]</a:t>
            </a:r>
            <a:r>
              <a:rPr lang="en-GB" dirty="0"/>
              <a:t>]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9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2293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6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6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Конични сечения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Илюстрация на коничните сечения</a:t>
            </a:r>
          </a:p>
          <a:p>
            <a:pPr lvl="1"/>
            <a:r>
              <a:rPr lang="bg-BG" dirty="0" smtClean="0"/>
              <a:t>Четири еднакви конуса</a:t>
            </a:r>
          </a:p>
          <a:p>
            <a:pPr lvl="1"/>
            <a:r>
              <a:rPr lang="bg-BG" dirty="0" smtClean="0"/>
              <a:t>Всеки е пресечен с подходяща равнина</a:t>
            </a:r>
          </a:p>
          <a:p>
            <a:pPr lvl="1"/>
            <a:r>
              <a:rPr lang="bg-BG" dirty="0" smtClean="0"/>
              <a:t>Сеченията са:</a:t>
            </a:r>
          </a:p>
          <a:p>
            <a:pPr lvl="2"/>
            <a:r>
              <a:rPr lang="bg-BG" dirty="0" smtClean="0"/>
              <a:t>Окръжност</a:t>
            </a:r>
          </a:p>
          <a:p>
            <a:pPr lvl="2"/>
            <a:r>
              <a:rPr lang="bg-BG" dirty="0" smtClean="0"/>
              <a:t>Елипса</a:t>
            </a:r>
          </a:p>
          <a:p>
            <a:pPr lvl="2"/>
            <a:r>
              <a:rPr lang="bg-BG" dirty="0" smtClean="0"/>
              <a:t>Парабола</a:t>
            </a:r>
          </a:p>
          <a:p>
            <a:pPr lvl="2"/>
            <a:r>
              <a:rPr lang="bg-BG" dirty="0" smtClean="0"/>
              <a:t>Хипербола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63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Сечаща равнина</a:t>
            </a:r>
          </a:p>
          <a:p>
            <a:pPr lvl="1"/>
            <a:r>
              <a:rPr lang="bg-BG" dirty="0" smtClean="0"/>
              <a:t>За окръжност да е успоредна на основата</a:t>
            </a:r>
          </a:p>
          <a:p>
            <a:pPr lvl="1"/>
            <a:r>
              <a:rPr lang="bg-BG" dirty="0" smtClean="0"/>
              <a:t>За елипса да е наклонена, но не колкото образуваща права</a:t>
            </a:r>
          </a:p>
          <a:p>
            <a:pPr lvl="1"/>
            <a:r>
              <a:rPr lang="bg-BG" dirty="0" smtClean="0"/>
              <a:t>За парабола да е наклонена колкото образуваща права</a:t>
            </a:r>
          </a:p>
          <a:p>
            <a:pPr lvl="1"/>
            <a:r>
              <a:rPr lang="bg-BG" dirty="0" smtClean="0"/>
              <a:t>За хипербола да е наклонена повече от образуваща права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1099356" y="3211823"/>
            <a:ext cx="1463024" cy="1463024"/>
          </a:xfrm>
          <a:prstGeom prst="triangle">
            <a:avLst/>
          </a:prstGeom>
          <a:gradFill flip="none" rotWithShape="1">
            <a:gsLst>
              <a:gs pos="5200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Isosceles Triangle 3"/>
          <p:cNvSpPr/>
          <p:nvPr/>
        </p:nvSpPr>
        <p:spPr>
          <a:xfrm>
            <a:off x="2928136" y="3211823"/>
            <a:ext cx="1463024" cy="1463024"/>
          </a:xfrm>
          <a:prstGeom prst="triangle">
            <a:avLst/>
          </a:prstGeom>
          <a:gradFill flip="none" rotWithShape="1">
            <a:gsLst>
              <a:gs pos="5200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Isosceles Triangle 4"/>
          <p:cNvSpPr/>
          <p:nvPr/>
        </p:nvSpPr>
        <p:spPr>
          <a:xfrm>
            <a:off x="4769986" y="3211823"/>
            <a:ext cx="1463024" cy="1463024"/>
          </a:xfrm>
          <a:prstGeom prst="triangle">
            <a:avLst/>
          </a:prstGeom>
          <a:gradFill flip="none" rotWithShape="1">
            <a:gsLst>
              <a:gs pos="5200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Isosceles Triangle 5"/>
          <p:cNvSpPr/>
          <p:nvPr/>
        </p:nvSpPr>
        <p:spPr>
          <a:xfrm>
            <a:off x="6598766" y="3211823"/>
            <a:ext cx="1463024" cy="1463024"/>
          </a:xfrm>
          <a:prstGeom prst="triangle">
            <a:avLst/>
          </a:prstGeom>
          <a:gradFill flip="none" rotWithShape="1">
            <a:gsLst>
              <a:gs pos="5200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099356" y="4126213"/>
            <a:ext cx="136954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91854" y="3303262"/>
            <a:ext cx="1099306" cy="109726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6012" y="3211823"/>
            <a:ext cx="747573" cy="164590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89487" y="3211823"/>
            <a:ext cx="0" cy="155446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95239" y="4641387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основа</a:t>
            </a:r>
          </a:p>
        </p:txBody>
      </p:sp>
      <p:sp>
        <p:nvSpPr>
          <p:cNvPr id="21" name="TextBox 20"/>
          <p:cNvSpPr txBox="1"/>
          <p:nvPr/>
        </p:nvSpPr>
        <p:spPr>
          <a:xfrm rot="3807938">
            <a:off x="3095889" y="2849049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Образуваща</a:t>
            </a:r>
          </a:p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права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336053" y="2565341"/>
            <a:ext cx="1146546" cy="2292384"/>
          </a:xfrm>
          <a:prstGeom prst="line">
            <a:avLst/>
          </a:prstGeom>
          <a:gradFill flip="none" rotWithShape="1">
            <a:gsLst>
              <a:gs pos="5200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 rot="3807938">
            <a:off x="4932679" y="2849049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Образуваща</a:t>
            </a:r>
          </a:p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права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172843" y="2565341"/>
            <a:ext cx="1146546" cy="2292384"/>
          </a:xfrm>
          <a:prstGeom prst="line">
            <a:avLst/>
          </a:prstGeom>
          <a:gradFill flip="none" rotWithShape="1">
            <a:gsLst>
              <a:gs pos="5200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 rot="3807938">
            <a:off x="6767057" y="2849049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Образуваща</a:t>
            </a:r>
          </a:p>
          <a:p>
            <a:r>
              <a:rPr lang="bg-BG" sz="12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права</a:t>
            </a:r>
            <a:endParaRPr lang="bg-BG" sz="12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007221" y="2565341"/>
            <a:ext cx="1146546" cy="2292384"/>
          </a:xfrm>
          <a:prstGeom prst="line">
            <a:avLst/>
          </a:prstGeom>
          <a:gradFill flip="none" rotWithShape="1">
            <a:gsLst>
              <a:gs pos="5200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1354360" y="4093387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окръжност</a:t>
            </a:r>
            <a:endParaRPr lang="bg-BG" sz="12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679549">
            <a:off x="3449767" y="3766257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елипса</a:t>
            </a:r>
            <a:endParaRPr lang="bg-BG" sz="12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3939812">
            <a:off x="5090166" y="4013053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парабола</a:t>
            </a:r>
            <a:endParaRPr lang="bg-BG" sz="12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5400000">
            <a:off x="7013650" y="401305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хипербола</a:t>
            </a:r>
            <a:endParaRPr lang="bg-BG" sz="12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endParaRPr lang="bg-BG" dirty="0"/>
          </a:p>
          <a:p>
            <a:pPr lvl="1"/>
            <a:r>
              <a:rPr lang="bg-BG" dirty="0" smtClean="0"/>
              <a:t>Избираме коефициенти за сечащите равнини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Дублираме обектите, но в режим </a:t>
            </a:r>
            <a:r>
              <a:rPr lang="en-US" dirty="0" err="1" smtClean="0"/>
              <a:t>Suica.LINE</a:t>
            </a:r>
            <a:r>
              <a:rPr lang="en-US" dirty="0" smtClean="0"/>
              <a:t>,</a:t>
            </a:r>
            <a:r>
              <a:rPr lang="bg-BG" dirty="0" smtClean="0"/>
              <a:t> за да се нарисуват околните ръбове</a:t>
            </a:r>
          </a:p>
          <a:p>
            <a:pPr lvl="1"/>
            <a:r>
              <a:rPr lang="bg-BG" dirty="0" smtClean="0"/>
              <a:t>Пак дублираме, но слагаме две сечащи</a:t>
            </a:r>
            <a:br>
              <a:rPr lang="bg-BG" dirty="0" smtClean="0"/>
            </a:br>
            <a:r>
              <a:rPr lang="bg-BG" dirty="0" smtClean="0"/>
              <a:t>равнини, за да стане лента по протежение</a:t>
            </a:r>
            <a:br>
              <a:rPr lang="bg-BG" dirty="0" smtClean="0"/>
            </a:br>
            <a:r>
              <a:rPr lang="bg-BG" dirty="0" smtClean="0"/>
              <a:t>на сечението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5879" y="1108726"/>
            <a:ext cx="7223681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cone(</a:t>
            </a:r>
            <a:r>
              <a:rPr lang="bg-BG" dirty="0" smtClean="0"/>
              <a:t>...</a:t>
            </a:r>
            <a:r>
              <a:rPr lang="en-GB" dirty="0" smtClean="0"/>
              <a:t>).</a:t>
            </a:r>
            <a:r>
              <a:rPr lang="en-GB" dirty="0"/>
              <a:t>custom</a:t>
            </a:r>
            <a:r>
              <a:rPr lang="en-GB" dirty="0" smtClean="0"/>
              <a:t>({</a:t>
            </a:r>
            <a:r>
              <a:rPr lang="en-GB" dirty="0" err="1" smtClean="0"/>
              <a:t>clipPlanes</a:t>
            </a:r>
            <a:r>
              <a:rPr lang="en-GB" dirty="0"/>
              <a:t>: 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[0,0,-1,1/3]</a:t>
            </a:r>
            <a:r>
              <a:rPr lang="en-GB" dirty="0" smtClean="0"/>
              <a:t>]});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cone(</a:t>
            </a:r>
            <a:r>
              <a:rPr lang="bg-BG" dirty="0" smtClean="0"/>
              <a:t>...</a:t>
            </a:r>
            <a:r>
              <a:rPr lang="en-GB" dirty="0" smtClean="0"/>
              <a:t>).</a:t>
            </a:r>
            <a:r>
              <a:rPr lang="en-GB" dirty="0"/>
              <a:t>custom</a:t>
            </a:r>
            <a:r>
              <a:rPr lang="en-GB" dirty="0" smtClean="0"/>
              <a:t>({</a:t>
            </a:r>
            <a:r>
              <a:rPr lang="en-GB" dirty="0" err="1" smtClean="0"/>
              <a:t>clipPlanes</a:t>
            </a:r>
            <a:r>
              <a:rPr lang="en-GB" dirty="0"/>
              <a:t>: 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[0.8,0,-1,1/2]</a:t>
            </a:r>
            <a:r>
              <a:rPr lang="en-GB" dirty="0" smtClean="0"/>
              <a:t>]});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cone(</a:t>
            </a:r>
            <a:r>
              <a:rPr lang="bg-BG" dirty="0" smtClean="0"/>
              <a:t>...</a:t>
            </a:r>
            <a:r>
              <a:rPr lang="en-GB" dirty="0" smtClean="0"/>
              <a:t>).</a:t>
            </a:r>
            <a:r>
              <a:rPr lang="en-GB" dirty="0"/>
              <a:t>custom</a:t>
            </a:r>
            <a:r>
              <a:rPr lang="en-GB" dirty="0" smtClean="0"/>
              <a:t>({</a:t>
            </a:r>
            <a:r>
              <a:rPr lang="en-GB" dirty="0" err="1" smtClean="0"/>
              <a:t>clipPlanes</a:t>
            </a:r>
            <a:r>
              <a:rPr lang="en-GB" dirty="0"/>
              <a:t>: 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[2,0,-1,1/2]</a:t>
            </a:r>
            <a:r>
              <a:rPr lang="en-GB" dirty="0" smtClean="0"/>
              <a:t>]});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cone(</a:t>
            </a:r>
            <a:r>
              <a:rPr lang="bg-BG" dirty="0" smtClean="0"/>
              <a:t>...</a:t>
            </a:r>
            <a:r>
              <a:rPr lang="en-GB" dirty="0" smtClean="0"/>
              <a:t>).</a:t>
            </a:r>
            <a:r>
              <a:rPr lang="en-GB" dirty="0"/>
              <a:t>custom</a:t>
            </a:r>
            <a:r>
              <a:rPr lang="en-GB" dirty="0" smtClean="0"/>
              <a:t>({</a:t>
            </a:r>
            <a:r>
              <a:rPr lang="en-GB" dirty="0" err="1" smtClean="0"/>
              <a:t>clipPlanes</a:t>
            </a:r>
            <a:r>
              <a:rPr lang="en-GB" dirty="0"/>
              <a:t>: 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[1,0,0,1/8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GB" dirty="0" smtClean="0"/>
              <a:t>]});</a:t>
            </a:r>
            <a:endParaRPr lang="en-GB" dirty="0"/>
          </a:p>
        </p:txBody>
      </p:sp>
      <p:sp>
        <p:nvSpPr>
          <p:cNvPr id="2" name="Freeform 1"/>
          <p:cNvSpPr/>
          <p:nvPr/>
        </p:nvSpPr>
        <p:spPr>
          <a:xfrm>
            <a:off x="7319660" y="3659813"/>
            <a:ext cx="731520" cy="838572"/>
          </a:xfrm>
          <a:custGeom>
            <a:avLst/>
            <a:gdLst>
              <a:gd name="connsiteX0" fmla="*/ 53526 w 731520"/>
              <a:gd name="connsiteY0" fmla="*/ 0 h 838572"/>
              <a:gd name="connsiteX1" fmla="*/ 584324 w 731520"/>
              <a:gd name="connsiteY1" fmla="*/ 526338 h 838572"/>
              <a:gd name="connsiteX2" fmla="*/ 731520 w 731520"/>
              <a:gd name="connsiteY2" fmla="*/ 838572 h 838572"/>
              <a:gd name="connsiteX3" fmla="*/ 0 w 731520"/>
              <a:gd name="connsiteY3" fmla="*/ 107052 h 838572"/>
              <a:gd name="connsiteX4" fmla="*/ 53526 w 731520"/>
              <a:gd name="connsiteY4" fmla="*/ 0 h 83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838572">
                <a:moveTo>
                  <a:pt x="53526" y="0"/>
                </a:moveTo>
                <a:lnTo>
                  <a:pt x="584324" y="526338"/>
                </a:lnTo>
                <a:lnTo>
                  <a:pt x="731520" y="838572"/>
                </a:lnTo>
                <a:lnTo>
                  <a:pt x="0" y="107052"/>
                </a:lnTo>
                <a:lnTo>
                  <a:pt x="5352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Isosceles Triangle 3"/>
          <p:cNvSpPr/>
          <p:nvPr/>
        </p:nvSpPr>
        <p:spPr>
          <a:xfrm>
            <a:off x="6766536" y="3394701"/>
            <a:ext cx="1463024" cy="1463024"/>
          </a:xfrm>
          <a:prstGeom prst="triangle">
            <a:avLst/>
          </a:prstGeom>
          <a:gradFill flip="none" rotWithShape="1">
            <a:gsLst>
              <a:gs pos="52000">
                <a:schemeClr val="bg1"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" name="Straight Connector 5"/>
          <p:cNvCxnSpPr/>
          <p:nvPr/>
        </p:nvCxnSpPr>
        <p:spPr>
          <a:xfrm>
            <a:off x="7129220" y="3577579"/>
            <a:ext cx="1099306" cy="109726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30254" y="3430251"/>
            <a:ext cx="1099306" cy="109726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331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9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Графични обекти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Анонимни и с имена</a:t>
            </a:r>
          </a:p>
          <a:p>
            <a:pPr lvl="1"/>
            <a:r>
              <a:rPr lang="bg-BG" dirty="0" smtClean="0"/>
              <a:t>Анонимни, когато след създаването няма да ги променяме</a:t>
            </a:r>
          </a:p>
          <a:p>
            <a:pPr lvl="1"/>
            <a:r>
              <a:rPr lang="bg-BG" dirty="0" smtClean="0"/>
              <a:t>С имена (променливи), ако евентуално ще ги променяме</a:t>
            </a:r>
            <a:endParaRPr lang="en-US" dirty="0" smtClean="0"/>
          </a:p>
          <a:p>
            <a:pPr lvl="1"/>
            <a:r>
              <a:rPr lang="bg-BG" dirty="0" smtClean="0"/>
              <a:t>Едно и също име може да се ползва последователно за няколко обекта</a:t>
            </a:r>
          </a:p>
          <a:p>
            <a:r>
              <a:rPr lang="bg-BG" dirty="0" smtClean="0"/>
              <a:t>Задаване на стилове</a:t>
            </a:r>
            <a:endParaRPr lang="bg-BG" dirty="0"/>
          </a:p>
          <a:p>
            <a:pPr lvl="1"/>
            <a:r>
              <a:rPr lang="bg-BG" dirty="0" smtClean="0"/>
              <a:t>Чрез името и присвояване на стойности на свойствата</a:t>
            </a:r>
          </a:p>
          <a:p>
            <a:pPr lvl="1"/>
            <a:r>
              <a:rPr lang="bg-BG" dirty="0" smtClean="0"/>
              <a:t>Чрез метод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custom</a:t>
            </a:r>
            <a:r>
              <a:rPr lang="bg-BG" dirty="0" smtClean="0"/>
              <a:t>, като стилът е множество от двойки за свойства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име:стойност, име:стойност, …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Обекти с имена</a:t>
            </a:r>
          </a:p>
          <a:p>
            <a:pPr lvl="1"/>
            <a:r>
              <a:rPr lang="bg-BG" dirty="0" smtClean="0"/>
              <a:t>При създаването им се присвояват и на променлива</a:t>
            </a:r>
          </a:p>
          <a:p>
            <a:pPr lvl="1"/>
            <a:r>
              <a:rPr lang="bg-BG" dirty="0" smtClean="0"/>
              <a:t>Свойствата на обекта се променят през променливата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20" y="2480310"/>
            <a:ext cx="1828800" cy="640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>
              <a:tabLst>
                <a:tab pos="341313" algn="l"/>
                <a:tab pos="682625" algn="l"/>
                <a:tab pos="1025525" algn="l"/>
              </a:tabLst>
              <a:defRPr sz="200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 err="1"/>
              <a:t>a.</a:t>
            </a:r>
            <a:r>
              <a:rPr lang="en-US" sz="1600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color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...</a:t>
            </a:r>
          </a:p>
          <a:p>
            <a:r>
              <a:rPr lang="en-US" sz="1600" dirty="0" err="1"/>
              <a:t>a.</a:t>
            </a:r>
            <a:r>
              <a:rPr lang="en-US" sz="1600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focus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 = ...</a:t>
            </a:r>
          </a:p>
        </p:txBody>
      </p:sp>
      <p:sp>
        <p:nvSpPr>
          <p:cNvPr id="5" name="Chevron 4"/>
          <p:cNvSpPr/>
          <p:nvPr/>
        </p:nvSpPr>
        <p:spPr>
          <a:xfrm>
            <a:off x="5029195" y="1846525"/>
            <a:ext cx="3200365" cy="2223669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1600" b="1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Хранилище на графични обекти</a:t>
            </a:r>
          </a:p>
        </p:txBody>
      </p:sp>
      <p:cxnSp>
        <p:nvCxnSpPr>
          <p:cNvPr id="6" name="Elbow Connector 5"/>
          <p:cNvCxnSpPr>
            <a:stCxn id="30" idx="3"/>
          </p:cNvCxnSpPr>
          <p:nvPr/>
        </p:nvCxnSpPr>
        <p:spPr>
          <a:xfrm>
            <a:off x="4572000" y="2458503"/>
            <a:ext cx="731513" cy="8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entagon 6"/>
          <p:cNvSpPr/>
          <p:nvPr/>
        </p:nvSpPr>
        <p:spPr>
          <a:xfrm>
            <a:off x="5303513" y="2268441"/>
            <a:ext cx="1280146" cy="1722987"/>
          </a:xfrm>
          <a:prstGeom prst="homePlat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14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Призма №1</a:t>
            </a:r>
          </a:p>
        </p:txBody>
      </p:sp>
      <p:sp>
        <p:nvSpPr>
          <p:cNvPr id="8" name="Chevron 7"/>
          <p:cNvSpPr/>
          <p:nvPr/>
        </p:nvSpPr>
        <p:spPr>
          <a:xfrm>
            <a:off x="5394952" y="2663187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center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4952" y="2876545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radius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394952" y="3089903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height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394952" y="3303260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count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20" y="3696518"/>
            <a:ext cx="1828800" cy="429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>
              <a:tabLst>
                <a:tab pos="341313" algn="l"/>
                <a:tab pos="682625" algn="l"/>
                <a:tab pos="1025525" algn="l"/>
              </a:tabLst>
              <a:defRPr sz="200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b =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prism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...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)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6675098" y="2255896"/>
            <a:ext cx="1280146" cy="1505781"/>
          </a:xfrm>
          <a:prstGeom prst="homePlat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14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Призма </a:t>
            </a:r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№2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6766537" y="2650642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center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766537" y="2864000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radius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6766537" y="3077358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height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6766537" y="3290715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count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12" idx="3"/>
            <a:endCxn id="44" idx="1"/>
          </p:cNvCxnSpPr>
          <p:nvPr/>
        </p:nvCxnSpPr>
        <p:spPr>
          <a:xfrm>
            <a:off x="2743220" y="3911366"/>
            <a:ext cx="1441923" cy="37591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4420" y="1846525"/>
            <a:ext cx="1828800" cy="429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>
              <a:tabLst>
                <a:tab pos="341313" algn="l"/>
                <a:tab pos="682625" algn="l"/>
                <a:tab pos="1025525" algn="l"/>
              </a:tabLst>
              <a:defRPr sz="200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a</a:t>
            </a:r>
            <a:r>
              <a:rPr lang="bg-BG" sz="1600" dirty="0"/>
              <a:t> =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prism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...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)</a:t>
            </a:r>
            <a:endParaRPr lang="en-US" sz="1600" dirty="0" smtClean="0">
              <a:solidFill>
                <a:schemeClr val="tx1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5394951" y="3515172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color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394951" y="3728529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focus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420" y="4442108"/>
            <a:ext cx="1828800" cy="415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>
              <a:tabLst>
                <a:tab pos="341313" algn="l"/>
                <a:tab pos="682625" algn="l"/>
                <a:tab pos="1025525" algn="l"/>
              </a:tabLst>
              <a:defRPr sz="200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 err="1"/>
              <a:t>b.</a:t>
            </a:r>
            <a:r>
              <a:rPr lang="en-US" sz="1600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hollow</a:t>
            </a:r>
            <a:r>
              <a:rPr lang="bg-BG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0" name="Chevron 29"/>
          <p:cNvSpPr/>
          <p:nvPr/>
        </p:nvSpPr>
        <p:spPr>
          <a:xfrm>
            <a:off x="4114805" y="2297433"/>
            <a:ext cx="457195" cy="322140"/>
          </a:xfrm>
          <a:prstGeom prst="chevron">
            <a:avLst>
              <a:gd name="adj" fmla="val 21835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a</a:t>
            </a:r>
            <a:endParaRPr lang="bg-BG" sz="1600" b="1" dirty="0"/>
          </a:p>
        </p:txBody>
      </p:sp>
      <p:cxnSp>
        <p:nvCxnSpPr>
          <p:cNvPr id="33" name="Elbow Connector 32"/>
          <p:cNvCxnSpPr>
            <a:stCxn id="22" idx="3"/>
            <a:endCxn id="30" idx="1"/>
          </p:cNvCxnSpPr>
          <p:nvPr/>
        </p:nvCxnSpPr>
        <p:spPr>
          <a:xfrm>
            <a:off x="2743220" y="2061373"/>
            <a:ext cx="1441924" cy="3971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3"/>
            <a:endCxn id="30" idx="1"/>
          </p:cNvCxnSpPr>
          <p:nvPr/>
        </p:nvCxnSpPr>
        <p:spPr>
          <a:xfrm flipV="1">
            <a:off x="2743220" y="2458503"/>
            <a:ext cx="1441924" cy="3418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hevron 38"/>
          <p:cNvSpPr/>
          <p:nvPr/>
        </p:nvSpPr>
        <p:spPr>
          <a:xfrm>
            <a:off x="6766537" y="3502855"/>
            <a:ext cx="1097268" cy="182879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hollow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4114804" y="4126213"/>
            <a:ext cx="457195" cy="322140"/>
          </a:xfrm>
          <a:prstGeom prst="chevron">
            <a:avLst>
              <a:gd name="adj" fmla="val 21835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b</a:t>
            </a:r>
            <a:endParaRPr lang="bg-BG" sz="1600" b="1" dirty="0"/>
          </a:p>
        </p:txBody>
      </p:sp>
      <p:cxnSp>
        <p:nvCxnSpPr>
          <p:cNvPr id="45" name="Elbow Connector 44"/>
          <p:cNvCxnSpPr>
            <a:stCxn id="44" idx="3"/>
            <a:endCxn id="13" idx="2"/>
          </p:cNvCxnSpPr>
          <p:nvPr/>
        </p:nvCxnSpPr>
        <p:spPr>
          <a:xfrm flipV="1">
            <a:off x="4571999" y="3761677"/>
            <a:ext cx="2743172" cy="52560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9" idx="3"/>
            <a:endCxn id="44" idx="1"/>
          </p:cNvCxnSpPr>
          <p:nvPr/>
        </p:nvCxnSpPr>
        <p:spPr>
          <a:xfrm flipV="1">
            <a:off x="2743220" y="4287283"/>
            <a:ext cx="1441923" cy="3626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Копиране</a:t>
            </a:r>
          </a:p>
          <a:p>
            <a:pPr lvl="1"/>
            <a:r>
              <a:rPr lang="bg-BG" dirty="0" smtClean="0"/>
              <a:t>Обект, заедно със свойствата му, се копира със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sameAs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dirty="0" smtClean="0"/>
              <a:t>Групови обекти</a:t>
            </a:r>
          </a:p>
          <a:p>
            <a:pPr lvl="1"/>
            <a:r>
              <a:rPr lang="bg-BG" dirty="0" smtClean="0"/>
              <a:t>Конструктор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Suica.Group</a:t>
            </a:r>
            <a:r>
              <a:rPr lang="bg-BG" dirty="0"/>
              <a:t> или </a:t>
            </a:r>
            <a:r>
              <a:rPr lang="bg-BG" dirty="0" smtClean="0"/>
              <a:t>функция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group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Метод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add</a:t>
            </a:r>
            <a:r>
              <a:rPr lang="en-US" dirty="0" smtClean="0"/>
              <a:t> </a:t>
            </a:r>
            <a:r>
              <a:rPr lang="bg-BG" dirty="0" smtClean="0"/>
              <a:t>за добавяне на елементи</a:t>
            </a:r>
            <a:endParaRPr lang="en-US" dirty="0" smtClean="0"/>
          </a:p>
          <a:p>
            <a:pPr lvl="1"/>
            <a:r>
              <a:rPr lang="bg-BG" dirty="0" smtClean="0"/>
              <a:t>Метод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mergeColor</a:t>
            </a:r>
            <a:r>
              <a:rPr lang="bg-BG" dirty="0" smtClean="0"/>
              <a:t> за общ цвят на елементите</a:t>
            </a:r>
          </a:p>
          <a:p>
            <a:r>
              <a:rPr lang="bg-BG" dirty="0" smtClean="0"/>
              <a:t>Сечащи равнини</a:t>
            </a:r>
          </a:p>
          <a:p>
            <a:pPr lvl="1"/>
            <a:r>
              <a:rPr lang="bg-BG" dirty="0" smtClean="0"/>
              <a:t>Свойство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clipPlanes</a:t>
            </a:r>
            <a:r>
              <a:rPr lang="bg-BG" dirty="0" smtClean="0"/>
              <a:t> с коефициенти на 1 до 4 равнини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7189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от свойства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Наблюдение от практиката</a:t>
            </a:r>
          </a:p>
          <a:p>
            <a:pPr lvl="1"/>
            <a:r>
              <a:rPr lang="bg-BG" dirty="0"/>
              <a:t>Обект се настройва с няколко свойства</a:t>
            </a:r>
          </a:p>
          <a:p>
            <a:pPr lvl="1"/>
            <a:r>
              <a:rPr lang="bg-BG" dirty="0"/>
              <a:t>Много обекти имат еднакви свойства</a:t>
            </a:r>
          </a:p>
          <a:p>
            <a:r>
              <a:rPr lang="bg-BG" dirty="0"/>
              <a:t>Желание</a:t>
            </a:r>
          </a:p>
          <a:p>
            <a:pPr lvl="1"/>
            <a:r>
              <a:rPr lang="bg-BG" dirty="0"/>
              <a:t>Да групираме няколко свойства в стил</a:t>
            </a:r>
          </a:p>
          <a:p>
            <a:pPr lvl="1"/>
            <a:r>
              <a:rPr lang="bg-BG" dirty="0"/>
              <a:t>Да прилагаме лесно стил над много </a:t>
            </a:r>
            <a:r>
              <a:rPr lang="bg-BG" dirty="0" smtClean="0"/>
              <a:t>обекти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6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 чрез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Функция създава обект от даден тип</a:t>
            </a:r>
          </a:p>
          <a:p>
            <a:pPr lvl="1"/>
            <a:r>
              <a:rPr lang="bg-BG" dirty="0"/>
              <a:t>Придава му съответните свойства</a:t>
            </a:r>
          </a:p>
          <a:p>
            <a:pPr lvl="1"/>
            <a:r>
              <a:rPr lang="bg-BG" dirty="0"/>
              <a:t>Връща го като резултат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815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 на стилове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 момента</a:t>
            </a:r>
          </a:p>
          <a:p>
            <a:pPr lvl="1"/>
            <a:r>
              <a:rPr lang="bg-BG" dirty="0" smtClean="0"/>
              <a:t>Създаване на обекти с имена</a:t>
            </a:r>
          </a:p>
          <a:p>
            <a:pPr lvl="1"/>
            <a:r>
              <a:rPr lang="bg-BG" dirty="0" smtClean="0"/>
              <a:t>Променяне на свойствата едно по едно</a:t>
            </a:r>
          </a:p>
          <a:p>
            <a:pPr lvl="1"/>
            <a:r>
              <a:rPr lang="bg-BG" dirty="0" smtClean="0"/>
              <a:t>Една променлива може да се използва последователно за много обекти</a:t>
            </a:r>
          </a:p>
          <a:p>
            <a:r>
              <a:rPr lang="bg-BG" dirty="0" smtClean="0"/>
              <a:t>Неудобства</a:t>
            </a:r>
          </a:p>
          <a:p>
            <a:pPr lvl="1"/>
            <a:r>
              <a:rPr lang="bg-BG" dirty="0" smtClean="0"/>
              <a:t>За всеки обект изписваме променените свойства</a:t>
            </a:r>
          </a:p>
          <a:p>
            <a:pPr lvl="1"/>
            <a:r>
              <a:rPr lang="bg-BG" dirty="0" smtClean="0"/>
              <a:t>Неудобно при създаване на много еднотипни обекти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 чрез </a:t>
            </a:r>
            <a:r>
              <a:rPr lang="bg-BG" dirty="0" smtClean="0"/>
              <a:t>функция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Идея №1</a:t>
            </a:r>
            <a:endParaRPr lang="bg-BG" dirty="0"/>
          </a:p>
          <a:p>
            <a:pPr lvl="1"/>
            <a:r>
              <a:rPr lang="bg-BG" dirty="0"/>
              <a:t>Функция </a:t>
            </a:r>
            <a:r>
              <a:rPr lang="bg-BG" dirty="0" smtClean="0"/>
              <a:t>получава обект</a:t>
            </a:r>
          </a:p>
          <a:p>
            <a:pPr lvl="1"/>
            <a:r>
              <a:rPr lang="bg-BG" dirty="0" smtClean="0"/>
              <a:t>Добавя му желаните стилове</a:t>
            </a:r>
          </a:p>
          <a:p>
            <a:pPr lvl="1"/>
            <a:r>
              <a:rPr lang="bg-BG" dirty="0" smtClean="0"/>
              <a:t>Връща обекта (в случай, че ще се присвоя</a:t>
            </a:r>
            <a:r>
              <a:rPr lang="bg-BG" dirty="0"/>
              <a:t>в</a:t>
            </a:r>
            <a:r>
              <a:rPr lang="bg-BG" dirty="0" smtClean="0"/>
              <a:t>а на променлива)</a:t>
            </a:r>
            <a:endParaRPr lang="bg-BG" dirty="0"/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7" y="2846066"/>
            <a:ext cx="7863755" cy="2103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bluish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object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object.color</a:t>
            </a:r>
            <a:r>
              <a:rPr lang="en-GB" dirty="0"/>
              <a:t> = [random(0,0.5),random(0.6,1),1];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return object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bluish(</a:t>
            </a:r>
            <a:r>
              <a:rPr lang="en-GB" dirty="0" smtClean="0"/>
              <a:t>prism(center,1/2,15+5*</a:t>
            </a:r>
            <a:r>
              <a:rPr lang="en-GB" dirty="0" err="1" smtClean="0"/>
              <a:t>Math.cos</a:t>
            </a:r>
            <a:r>
              <a:rPr lang="en-GB" dirty="0" smtClean="0"/>
              <a:t>(5*alpha</a:t>
            </a:r>
            <a:r>
              <a:rPr lang="en-GB" dirty="0"/>
              <a:t>),8</a:t>
            </a:r>
            <a:r>
              <a:rPr lang="en-GB" dirty="0" smtClean="0"/>
              <a:t>)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2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11765</TotalTime>
  <Words>1408</Words>
  <Application>Microsoft Office PowerPoint</Application>
  <PresentationFormat>On-screen Show (16:9)</PresentationFormat>
  <Paragraphs>365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Origin</vt:lpstr>
      <vt:lpstr>Потребителски обекти</vt:lpstr>
      <vt:lpstr>Обекти и стилове</vt:lpstr>
      <vt:lpstr>Създаване на графични обекти</vt:lpstr>
      <vt:lpstr>Имена на графични обекти</vt:lpstr>
      <vt:lpstr>PowerPoint Presentation</vt:lpstr>
      <vt:lpstr>Множество от свойства</vt:lpstr>
      <vt:lpstr>Стил чрез функции</vt:lpstr>
      <vt:lpstr>Реализация на стилове</vt:lpstr>
      <vt:lpstr>Стил чрез функция</vt:lpstr>
      <vt:lpstr>PowerPoint Presentation</vt:lpstr>
      <vt:lpstr>PowerPoint Presentation</vt:lpstr>
      <vt:lpstr>PowerPoint Presentation</vt:lpstr>
      <vt:lpstr>Групови обекти</vt:lpstr>
      <vt:lpstr>Обекти в СУИКА</vt:lpstr>
      <vt:lpstr>PowerPoint Presentation</vt:lpstr>
      <vt:lpstr>PowerPoint Presentation</vt:lpstr>
      <vt:lpstr>PowerPoint Presentation</vt:lpstr>
      <vt:lpstr>PowerPoint Presentation</vt:lpstr>
      <vt:lpstr>Групови обекти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Сечащи равнини</vt:lpstr>
      <vt:lpstr>Сечащи равнини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Конични сечения</vt:lpstr>
      <vt:lpstr>PowerPoint Presentation</vt:lpstr>
      <vt:lpstr>PowerPoint Presentation</vt:lpstr>
      <vt:lpstr>PowerPoint Presentation</vt:lpstr>
      <vt:lpstr>Обобщение</vt:lpstr>
      <vt:lpstr>Графични обекти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SUICA-12</dc:title>
  <dc:creator>Pavel Boytchev</dc:creator>
  <cp:lastModifiedBy>Pavel Boytchev</cp:lastModifiedBy>
  <cp:revision>523</cp:revision>
  <dcterms:created xsi:type="dcterms:W3CDTF">2015-02-10T15:00:35Z</dcterms:created>
  <dcterms:modified xsi:type="dcterms:W3CDTF">2015-11-03T18:51:19Z</dcterms:modified>
</cp:coreProperties>
</file>