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7" r:id="rId20"/>
    <p:sldId id="276" r:id="rId21"/>
    <p:sldId id="275" r:id="rId22"/>
    <p:sldId id="278" r:id="rId23"/>
    <p:sldId id="279" r:id="rId24"/>
    <p:sldId id="280" r:id="rId25"/>
    <p:sldId id="281" r:id="rId26"/>
    <p:sldId id="282" r:id="rId27"/>
    <p:sldId id="283" r:id="rId28"/>
    <p:sldId id="284" r:id="rId29"/>
    <p:sldId id="28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134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09669D-31ED-4F9D-A94D-2E47FF379F07}" type="datetimeFigureOut">
              <a:rPr lang="en-US" smtClean="0"/>
              <a:t>4/10/2014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CA30E3-EA0F-4B99-8D29-5AAAC6053AC6}" type="slidenum">
              <a:rPr lang="en-US" smtClean="0"/>
              <a:t>‹#›</a:t>
            </a:fld>
            <a:endParaRPr lang="en-US"/>
          </a:p>
        </p:txBody>
      </p:sp>
    </p:spTree>
    <p:extLst>
      <p:ext uri="{BB962C8B-B14F-4D97-AF65-F5344CB8AC3E}">
        <p14:creationId xmlns:p14="http://schemas.microsoft.com/office/powerpoint/2010/main" val="2434681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0E001E-C393-40FE-957F-37A2D3E8DA3E}" type="datetimeFigureOut">
              <a:rPr lang="en-US" smtClean="0"/>
              <a:t>4/10/2014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9D697-1A00-434D-8A21-DBA7716072C4}" type="slidenum">
              <a:rPr lang="en-US" smtClean="0"/>
              <a:t>‹#›</a:t>
            </a:fld>
            <a:endParaRPr lang="en-US"/>
          </a:p>
        </p:txBody>
      </p:sp>
    </p:spTree>
    <p:extLst>
      <p:ext uri="{BB962C8B-B14F-4D97-AF65-F5344CB8AC3E}">
        <p14:creationId xmlns:p14="http://schemas.microsoft.com/office/powerpoint/2010/main" val="302581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0E001E-C393-40FE-957F-37A2D3E8DA3E}" type="datetimeFigureOut">
              <a:rPr lang="en-US" smtClean="0"/>
              <a:t>4/10/2014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9D697-1A00-434D-8A21-DBA7716072C4}" type="slidenum">
              <a:rPr lang="en-US" smtClean="0"/>
              <a:t>‹#›</a:t>
            </a:fld>
            <a:endParaRPr lang="en-US"/>
          </a:p>
        </p:txBody>
      </p:sp>
    </p:spTree>
    <p:extLst>
      <p:ext uri="{BB962C8B-B14F-4D97-AF65-F5344CB8AC3E}">
        <p14:creationId xmlns:p14="http://schemas.microsoft.com/office/powerpoint/2010/main" val="2914700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0E001E-C393-40FE-957F-37A2D3E8DA3E}" type="datetimeFigureOut">
              <a:rPr lang="en-US" smtClean="0"/>
              <a:t>4/10/2014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9D697-1A00-434D-8A21-DBA7716072C4}" type="slidenum">
              <a:rPr lang="en-US" smtClean="0"/>
              <a:t>‹#›</a:t>
            </a:fld>
            <a:endParaRPr lang="en-US"/>
          </a:p>
        </p:txBody>
      </p:sp>
    </p:spTree>
    <p:extLst>
      <p:ext uri="{BB962C8B-B14F-4D97-AF65-F5344CB8AC3E}">
        <p14:creationId xmlns:p14="http://schemas.microsoft.com/office/powerpoint/2010/main" val="520303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0E001E-C393-40FE-957F-37A2D3E8DA3E}" type="datetimeFigureOut">
              <a:rPr lang="en-US" smtClean="0"/>
              <a:t>4/10/2014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9D697-1A00-434D-8A21-DBA7716072C4}" type="slidenum">
              <a:rPr lang="en-US" smtClean="0"/>
              <a:t>‹#›</a:t>
            </a:fld>
            <a:endParaRPr lang="en-US"/>
          </a:p>
        </p:txBody>
      </p:sp>
    </p:spTree>
    <p:extLst>
      <p:ext uri="{BB962C8B-B14F-4D97-AF65-F5344CB8AC3E}">
        <p14:creationId xmlns:p14="http://schemas.microsoft.com/office/powerpoint/2010/main" val="2139765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0E001E-C393-40FE-957F-37A2D3E8DA3E}" type="datetimeFigureOut">
              <a:rPr lang="en-US" smtClean="0"/>
              <a:t>4/10/2014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9D697-1A00-434D-8A21-DBA7716072C4}" type="slidenum">
              <a:rPr lang="en-US" smtClean="0"/>
              <a:t>‹#›</a:t>
            </a:fld>
            <a:endParaRPr lang="en-US"/>
          </a:p>
        </p:txBody>
      </p:sp>
    </p:spTree>
    <p:extLst>
      <p:ext uri="{BB962C8B-B14F-4D97-AF65-F5344CB8AC3E}">
        <p14:creationId xmlns:p14="http://schemas.microsoft.com/office/powerpoint/2010/main" val="2102442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0E001E-C393-40FE-957F-37A2D3E8DA3E}" type="datetimeFigureOut">
              <a:rPr lang="en-US" smtClean="0"/>
              <a:t>4/10/2014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B9D697-1A00-434D-8A21-DBA7716072C4}" type="slidenum">
              <a:rPr lang="en-US" smtClean="0"/>
              <a:t>‹#›</a:t>
            </a:fld>
            <a:endParaRPr lang="en-US"/>
          </a:p>
        </p:txBody>
      </p:sp>
    </p:spTree>
    <p:extLst>
      <p:ext uri="{BB962C8B-B14F-4D97-AF65-F5344CB8AC3E}">
        <p14:creationId xmlns:p14="http://schemas.microsoft.com/office/powerpoint/2010/main" val="1168863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0E001E-C393-40FE-957F-37A2D3E8DA3E}" type="datetimeFigureOut">
              <a:rPr lang="en-US" smtClean="0"/>
              <a:t>4/10/2014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B9D697-1A00-434D-8A21-DBA7716072C4}" type="slidenum">
              <a:rPr lang="en-US" smtClean="0"/>
              <a:t>‹#›</a:t>
            </a:fld>
            <a:endParaRPr lang="en-US"/>
          </a:p>
        </p:txBody>
      </p:sp>
    </p:spTree>
    <p:extLst>
      <p:ext uri="{BB962C8B-B14F-4D97-AF65-F5344CB8AC3E}">
        <p14:creationId xmlns:p14="http://schemas.microsoft.com/office/powerpoint/2010/main" val="2104395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0E001E-C393-40FE-957F-37A2D3E8DA3E}" type="datetimeFigureOut">
              <a:rPr lang="en-US" smtClean="0"/>
              <a:t>4/10/2014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B9D697-1A00-434D-8A21-DBA7716072C4}" type="slidenum">
              <a:rPr lang="en-US" smtClean="0"/>
              <a:t>‹#›</a:t>
            </a:fld>
            <a:endParaRPr lang="en-US"/>
          </a:p>
        </p:txBody>
      </p:sp>
    </p:spTree>
    <p:extLst>
      <p:ext uri="{BB962C8B-B14F-4D97-AF65-F5344CB8AC3E}">
        <p14:creationId xmlns:p14="http://schemas.microsoft.com/office/powerpoint/2010/main" val="1114593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0E001E-C393-40FE-957F-37A2D3E8DA3E}" type="datetimeFigureOut">
              <a:rPr lang="en-US" smtClean="0"/>
              <a:t>4/10/2014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B9D697-1A00-434D-8A21-DBA7716072C4}" type="slidenum">
              <a:rPr lang="en-US" smtClean="0"/>
              <a:t>‹#›</a:t>
            </a:fld>
            <a:endParaRPr lang="en-US"/>
          </a:p>
        </p:txBody>
      </p:sp>
    </p:spTree>
    <p:extLst>
      <p:ext uri="{BB962C8B-B14F-4D97-AF65-F5344CB8AC3E}">
        <p14:creationId xmlns:p14="http://schemas.microsoft.com/office/powerpoint/2010/main" val="1686261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0E001E-C393-40FE-957F-37A2D3E8DA3E}" type="datetimeFigureOut">
              <a:rPr lang="en-US" smtClean="0"/>
              <a:t>4/10/2014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B9D697-1A00-434D-8A21-DBA7716072C4}" type="slidenum">
              <a:rPr lang="en-US" smtClean="0"/>
              <a:t>‹#›</a:t>
            </a:fld>
            <a:endParaRPr lang="en-US"/>
          </a:p>
        </p:txBody>
      </p:sp>
    </p:spTree>
    <p:extLst>
      <p:ext uri="{BB962C8B-B14F-4D97-AF65-F5344CB8AC3E}">
        <p14:creationId xmlns:p14="http://schemas.microsoft.com/office/powerpoint/2010/main" val="761402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0E001E-C393-40FE-957F-37A2D3E8DA3E}" type="datetimeFigureOut">
              <a:rPr lang="en-US" smtClean="0"/>
              <a:t>4/10/2014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B9D697-1A00-434D-8A21-DBA7716072C4}" type="slidenum">
              <a:rPr lang="en-US" smtClean="0"/>
              <a:t>‹#›</a:t>
            </a:fld>
            <a:endParaRPr lang="en-US"/>
          </a:p>
        </p:txBody>
      </p:sp>
    </p:spTree>
    <p:extLst>
      <p:ext uri="{BB962C8B-B14F-4D97-AF65-F5344CB8AC3E}">
        <p14:creationId xmlns:p14="http://schemas.microsoft.com/office/powerpoint/2010/main" val="4258472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0E001E-C393-40FE-957F-37A2D3E8DA3E}" type="datetimeFigureOut">
              <a:rPr lang="en-US" smtClean="0"/>
              <a:t>4/10/2014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B9D697-1A00-434D-8A21-DBA7716072C4}" type="slidenum">
              <a:rPr lang="en-US" smtClean="0"/>
              <a:t>‹#›</a:t>
            </a:fld>
            <a:endParaRPr lang="en-US"/>
          </a:p>
        </p:txBody>
      </p:sp>
    </p:spTree>
    <p:extLst>
      <p:ext uri="{BB962C8B-B14F-4D97-AF65-F5344CB8AC3E}">
        <p14:creationId xmlns:p14="http://schemas.microsoft.com/office/powerpoint/2010/main" val="1602195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667000"/>
            <a:ext cx="5753100" cy="400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350" y="2428875"/>
            <a:ext cx="1943100" cy="23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657350" y="533400"/>
            <a:ext cx="5276850" cy="369332"/>
          </a:xfrm>
          <a:prstGeom prst="rect">
            <a:avLst/>
          </a:prstGeom>
          <a:noFill/>
        </p:spPr>
        <p:txBody>
          <a:bodyPr wrap="square" rtlCol="0">
            <a:spAutoFit/>
          </a:bodyPr>
          <a:lstStyle/>
          <a:p>
            <a:pPr algn="ctr"/>
            <a:r>
              <a:rPr lang="en-US" dirty="0" err="1" smtClean="0"/>
              <a:t>MWTMMCFinder</a:t>
            </a:r>
            <a:endParaRPr lang="en-US" dirty="0"/>
          </a:p>
        </p:txBody>
      </p:sp>
      <p:sp>
        <p:nvSpPr>
          <p:cNvPr id="5" name="TextBox 4"/>
          <p:cNvSpPr txBox="1"/>
          <p:nvPr/>
        </p:nvSpPr>
        <p:spPr>
          <a:xfrm>
            <a:off x="2390775" y="1329450"/>
            <a:ext cx="3810000" cy="646331"/>
          </a:xfrm>
          <a:prstGeom prst="rect">
            <a:avLst/>
          </a:prstGeom>
          <a:noFill/>
        </p:spPr>
        <p:txBody>
          <a:bodyPr wrap="square" rtlCol="0">
            <a:spAutoFit/>
          </a:bodyPr>
          <a:lstStyle/>
          <a:p>
            <a:pPr algn="ctr"/>
            <a:r>
              <a:rPr lang="en-US" dirty="0" smtClean="0"/>
              <a:t>Part 1: Structure and Scripts</a:t>
            </a:r>
          </a:p>
          <a:p>
            <a:pPr algn="ctr"/>
            <a:endParaRPr lang="en-US" dirty="0"/>
          </a:p>
        </p:txBody>
      </p:sp>
    </p:spTree>
    <p:extLst>
      <p:ext uri="{BB962C8B-B14F-4D97-AF65-F5344CB8AC3E}">
        <p14:creationId xmlns:p14="http://schemas.microsoft.com/office/powerpoint/2010/main" val="2363389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Callout 3 (Accent Bar) 5"/>
          <p:cNvSpPr/>
          <p:nvPr/>
        </p:nvSpPr>
        <p:spPr>
          <a:xfrm>
            <a:off x="1524000" y="457200"/>
            <a:ext cx="7477125" cy="4572000"/>
          </a:xfrm>
          <a:prstGeom prst="accentCallout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528935" y="1291936"/>
            <a:ext cx="738664" cy="3733800"/>
          </a:xfrm>
          <a:prstGeom prst="rect">
            <a:avLst/>
          </a:prstGeom>
          <a:noFill/>
        </p:spPr>
        <p:txBody>
          <a:bodyPr vert="vert270" wrap="square" rtlCol="0">
            <a:spAutoFit/>
          </a:bodyPr>
          <a:lstStyle/>
          <a:p>
            <a:pPr algn="ctr"/>
            <a:r>
              <a:rPr lang="en-US" dirty="0" smtClean="0"/>
              <a:t>Cleanlog.txt</a:t>
            </a:r>
          </a:p>
          <a:p>
            <a:pPr algn="ctr"/>
            <a:endParaRPr lang="en-US" dirty="0"/>
          </a:p>
        </p:txBody>
      </p:sp>
      <p:sp>
        <p:nvSpPr>
          <p:cNvPr id="2" name="TextBox 1"/>
          <p:cNvSpPr txBox="1"/>
          <p:nvPr/>
        </p:nvSpPr>
        <p:spPr>
          <a:xfrm>
            <a:off x="1524000" y="457200"/>
            <a:ext cx="7477125" cy="923330"/>
          </a:xfrm>
          <a:prstGeom prst="rect">
            <a:avLst/>
          </a:prstGeom>
          <a:noFill/>
        </p:spPr>
        <p:txBody>
          <a:bodyPr wrap="square" rtlCol="0">
            <a:spAutoFit/>
          </a:bodyPr>
          <a:lstStyle/>
          <a:p>
            <a:r>
              <a:rPr lang="en-US" dirty="0" smtClean="0"/>
              <a:t>This file should be empty. If there are any errors during the clean.bat process, the errors will be printed to this file. There really shouldn’t be any error other than if it has an issue with properly finding a file or directory.</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514600" cy="25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440" y="5562600"/>
            <a:ext cx="9429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3185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171"/>
                                        </p:tgtEl>
                                        <p:attrNameLst>
                                          <p:attrName>style.visibility</p:attrName>
                                        </p:attrNameLst>
                                      </p:cBhvr>
                                      <p:to>
                                        <p:strVal val="visible"/>
                                      </p:to>
                                    </p:set>
                                    <p:animEffect transition="in" filter="fade">
                                      <p:cBhvr>
                                        <p:cTn id="17" dur="1000"/>
                                        <p:tgtEl>
                                          <p:spTgt spid="7171"/>
                                        </p:tgtEl>
                                      </p:cBhvr>
                                    </p:animEffect>
                                    <p:anim calcmode="lin" valueType="num">
                                      <p:cBhvr>
                                        <p:cTn id="18" dur="1000" fill="hold"/>
                                        <p:tgtEl>
                                          <p:spTgt spid="7171"/>
                                        </p:tgtEl>
                                        <p:attrNameLst>
                                          <p:attrName>ppt_x</p:attrName>
                                        </p:attrNameLst>
                                      </p:cBhvr>
                                      <p:tavLst>
                                        <p:tav tm="0">
                                          <p:val>
                                            <p:strVal val="#ppt_x"/>
                                          </p:val>
                                        </p:tav>
                                        <p:tav tm="100000">
                                          <p:val>
                                            <p:strVal val="#ppt_x"/>
                                          </p:val>
                                        </p:tav>
                                      </p:tavLst>
                                    </p:anim>
                                    <p:anim calcmode="lin" valueType="num">
                                      <p:cBhvr>
                                        <p:cTn id="19" dur="1000" fill="hold"/>
                                        <p:tgtEl>
                                          <p:spTgt spid="71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Callout 3 (Accent Bar) 5"/>
          <p:cNvSpPr/>
          <p:nvPr/>
        </p:nvSpPr>
        <p:spPr>
          <a:xfrm>
            <a:off x="1524000" y="457200"/>
            <a:ext cx="7477125" cy="4572000"/>
          </a:xfrm>
          <a:prstGeom prst="accentCallout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528935" y="1291936"/>
            <a:ext cx="461665" cy="3733800"/>
          </a:xfrm>
          <a:prstGeom prst="rect">
            <a:avLst/>
          </a:prstGeom>
          <a:noFill/>
        </p:spPr>
        <p:txBody>
          <a:bodyPr vert="vert270" wrap="square" rtlCol="0">
            <a:spAutoFit/>
          </a:bodyPr>
          <a:lstStyle/>
          <a:p>
            <a:pPr algn="ctr"/>
            <a:r>
              <a:rPr lang="en-US" dirty="0" smtClean="0"/>
              <a:t>Runlog.txt</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514600" cy="25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440" y="5334000"/>
            <a:ext cx="9429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457200"/>
            <a:ext cx="4191000"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715000" y="457200"/>
            <a:ext cx="3286125" cy="923330"/>
          </a:xfrm>
          <a:prstGeom prst="rect">
            <a:avLst/>
          </a:prstGeom>
          <a:noFill/>
        </p:spPr>
        <p:txBody>
          <a:bodyPr wrap="square" rtlCol="0">
            <a:spAutoFit/>
          </a:bodyPr>
          <a:lstStyle/>
          <a:p>
            <a:r>
              <a:rPr lang="en-US" dirty="0" smtClean="0"/>
              <a:t>This file is created by the JAR program. It contains all of the console output of the process. </a:t>
            </a:r>
            <a:endParaRPr lang="en-US" dirty="0"/>
          </a:p>
        </p:txBody>
      </p:sp>
      <p:sp>
        <p:nvSpPr>
          <p:cNvPr id="7" name="Right Brace 6"/>
          <p:cNvSpPr/>
          <p:nvPr/>
        </p:nvSpPr>
        <p:spPr>
          <a:xfrm>
            <a:off x="5663045" y="1380530"/>
            <a:ext cx="228600" cy="105787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TextBox 7"/>
          <p:cNvSpPr txBox="1"/>
          <p:nvPr/>
        </p:nvSpPr>
        <p:spPr>
          <a:xfrm>
            <a:off x="5867400" y="1766887"/>
            <a:ext cx="2819400" cy="2585323"/>
          </a:xfrm>
          <a:prstGeom prst="rect">
            <a:avLst/>
          </a:prstGeom>
          <a:noFill/>
        </p:spPr>
        <p:txBody>
          <a:bodyPr wrap="square" rtlCol="0">
            <a:spAutoFit/>
          </a:bodyPr>
          <a:lstStyle/>
          <a:p>
            <a:r>
              <a:rPr lang="en-US" dirty="0" smtClean="0"/>
              <a:t>It confirms each key it finds.</a:t>
            </a:r>
            <a:br>
              <a:rPr lang="en-US" dirty="0" smtClean="0"/>
            </a:br>
            <a:r>
              <a:rPr lang="en-US" dirty="0" smtClean="0"/>
              <a:t>The most recent change to the code changed the way in which the time is decremented, so it currently prints out the time changing for easy debugging.</a:t>
            </a:r>
          </a:p>
          <a:p>
            <a:endParaRPr lang="en-US" dirty="0"/>
          </a:p>
        </p:txBody>
      </p:sp>
    </p:spTree>
    <p:extLst>
      <p:ext uri="{BB962C8B-B14F-4D97-AF65-F5344CB8AC3E}">
        <p14:creationId xmlns:p14="http://schemas.microsoft.com/office/powerpoint/2010/main" val="271013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171"/>
                                        </p:tgtEl>
                                        <p:attrNameLst>
                                          <p:attrName>style.visibility</p:attrName>
                                        </p:attrNameLst>
                                      </p:cBhvr>
                                      <p:to>
                                        <p:strVal val="visible"/>
                                      </p:to>
                                    </p:set>
                                    <p:animEffect transition="in" filter="fade">
                                      <p:cBhvr>
                                        <p:cTn id="12" dur="1000"/>
                                        <p:tgtEl>
                                          <p:spTgt spid="7171"/>
                                        </p:tgtEl>
                                      </p:cBhvr>
                                    </p:animEffect>
                                    <p:anim calcmode="lin" valueType="num">
                                      <p:cBhvr>
                                        <p:cTn id="13" dur="1000" fill="hold"/>
                                        <p:tgtEl>
                                          <p:spTgt spid="7171"/>
                                        </p:tgtEl>
                                        <p:attrNameLst>
                                          <p:attrName>ppt_x</p:attrName>
                                        </p:attrNameLst>
                                      </p:cBhvr>
                                      <p:tavLst>
                                        <p:tav tm="0">
                                          <p:val>
                                            <p:strVal val="#ppt_x"/>
                                          </p:val>
                                        </p:tav>
                                        <p:tav tm="100000">
                                          <p:val>
                                            <p:strVal val="#ppt_x"/>
                                          </p:val>
                                        </p:tav>
                                      </p:tavLst>
                                    </p:anim>
                                    <p:anim calcmode="lin" valueType="num">
                                      <p:cBhvr>
                                        <p:cTn id="14" dur="1000" fill="hold"/>
                                        <p:tgtEl>
                                          <p:spTgt spid="7171"/>
                                        </p:tgtEl>
                                        <p:attrNameLst>
                                          <p:attrName>ppt_y</p:attrName>
                                        </p:attrNameLst>
                                      </p:cBhvr>
                                      <p:tavLst>
                                        <p:tav tm="0">
                                          <p:val>
                                            <p:strVal val="#ppt_y+.1"/>
                                          </p:val>
                                        </p:tav>
                                        <p:tav tm="100000">
                                          <p:val>
                                            <p:strVal val="#ppt_y"/>
                                          </p:val>
                                        </p:tav>
                                      </p:tavLst>
                                    </p:anim>
                                  </p:childTnLst>
                                </p:cTn>
                              </p:par>
                              <p:par>
                                <p:cTn id="15" presetID="22" presetClass="entr" presetSubtype="4" fill="hold" nodeType="withEffect">
                                  <p:stCondLst>
                                    <p:cond delay="0"/>
                                  </p:stCondLst>
                                  <p:childTnLst>
                                    <p:set>
                                      <p:cBhvr>
                                        <p:cTn id="16" dur="1" fill="hold">
                                          <p:stCondLst>
                                            <p:cond delay="0"/>
                                          </p:stCondLst>
                                        </p:cTn>
                                        <p:tgtEl>
                                          <p:spTgt spid="8194"/>
                                        </p:tgtEl>
                                        <p:attrNameLst>
                                          <p:attrName>style.visibility</p:attrName>
                                        </p:attrNameLst>
                                      </p:cBhvr>
                                      <p:to>
                                        <p:strVal val="visible"/>
                                      </p:to>
                                    </p:set>
                                    <p:animEffect transition="in" filter="wipe(down)">
                                      <p:cBhvr>
                                        <p:cTn id="17" dur="500"/>
                                        <p:tgtEl>
                                          <p:spTgt spid="8194"/>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down)">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anim calcmode="lin" valueType="num">
                                      <p:cBhvr>
                                        <p:cTn id="26" dur="1000" fill="hold"/>
                                        <p:tgtEl>
                                          <p:spTgt spid="8"/>
                                        </p:tgtEl>
                                        <p:attrNameLst>
                                          <p:attrName>ppt_x</p:attrName>
                                        </p:attrNameLst>
                                      </p:cBhvr>
                                      <p:tavLst>
                                        <p:tav tm="0">
                                          <p:val>
                                            <p:strVal val="#ppt_x"/>
                                          </p:val>
                                        </p:tav>
                                        <p:tav tm="100000">
                                          <p:val>
                                            <p:strVal val="#ppt_x"/>
                                          </p:val>
                                        </p:tav>
                                      </p:tavLst>
                                    </p:anim>
                                    <p:anim calcmode="lin" valueType="num">
                                      <p:cBhvr>
                                        <p:cTn id="27" dur="1000" fill="hold"/>
                                        <p:tgtEl>
                                          <p:spTgt spid="8"/>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1000"/>
                                        <p:tgtEl>
                                          <p:spTgt spid="7"/>
                                        </p:tgtEl>
                                      </p:cBhvr>
                                    </p:animEffect>
                                    <p:anim calcmode="lin" valueType="num">
                                      <p:cBhvr>
                                        <p:cTn id="31" dur="1000" fill="hold"/>
                                        <p:tgtEl>
                                          <p:spTgt spid="7"/>
                                        </p:tgtEl>
                                        <p:attrNameLst>
                                          <p:attrName>ppt_x</p:attrName>
                                        </p:attrNameLst>
                                      </p:cBhvr>
                                      <p:tavLst>
                                        <p:tav tm="0">
                                          <p:val>
                                            <p:strVal val="#ppt_x"/>
                                          </p:val>
                                        </p:tav>
                                        <p:tav tm="100000">
                                          <p:val>
                                            <p:strVal val="#ppt_x"/>
                                          </p:val>
                                        </p:tav>
                                      </p:tavLst>
                                    </p:anim>
                                    <p:anim calcmode="lin" valueType="num">
                                      <p:cBhvr>
                                        <p:cTn id="3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7" grpId="0"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Callout 3 (Accent Bar) 5"/>
          <p:cNvSpPr/>
          <p:nvPr/>
        </p:nvSpPr>
        <p:spPr>
          <a:xfrm>
            <a:off x="1524000" y="457200"/>
            <a:ext cx="7477125" cy="4572000"/>
          </a:xfrm>
          <a:prstGeom prst="accentCallout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5562600"/>
            <a:ext cx="4029075"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82" y="0"/>
            <a:ext cx="2409825" cy="25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Straight Arrow Connector 3"/>
          <p:cNvCxnSpPr/>
          <p:nvPr/>
        </p:nvCxnSpPr>
        <p:spPr>
          <a:xfrm>
            <a:off x="4038600" y="3429000"/>
            <a:ext cx="457200" cy="2133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981200" y="2057400"/>
            <a:ext cx="4876800" cy="646331"/>
          </a:xfrm>
          <a:prstGeom prst="rect">
            <a:avLst/>
          </a:prstGeom>
          <a:noFill/>
        </p:spPr>
        <p:txBody>
          <a:bodyPr wrap="square" rtlCol="0">
            <a:spAutoFit/>
          </a:bodyPr>
          <a:lstStyle/>
          <a:p>
            <a:r>
              <a:rPr lang="en-US" dirty="0" smtClean="0"/>
              <a:t>You will want to view this folder as sorted by date modified.</a:t>
            </a:r>
            <a:endParaRPr lang="en-US" dirty="0"/>
          </a:p>
        </p:txBody>
      </p:sp>
    </p:spTree>
    <p:extLst>
      <p:ext uri="{BB962C8B-B14F-4D97-AF65-F5344CB8AC3E}">
        <p14:creationId xmlns:p14="http://schemas.microsoft.com/office/powerpoint/2010/main" val="355979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wipe(down)">
                                      <p:cBhvr>
                                        <p:cTn id="7" dur="500"/>
                                        <p:tgtEl>
                                          <p:spTgt spid="9218"/>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Callout 3 (Accent Bar) 5"/>
          <p:cNvSpPr/>
          <p:nvPr/>
        </p:nvSpPr>
        <p:spPr>
          <a:xfrm>
            <a:off x="1524000" y="457200"/>
            <a:ext cx="7477125" cy="4572000"/>
          </a:xfrm>
          <a:prstGeom prst="accentCallout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99" y="5257800"/>
            <a:ext cx="4029075"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82" y="0"/>
            <a:ext cx="2409825" cy="25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98763" y="1385455"/>
            <a:ext cx="461665" cy="3657600"/>
          </a:xfrm>
          <a:prstGeom prst="rect">
            <a:avLst/>
          </a:prstGeom>
          <a:noFill/>
        </p:spPr>
        <p:txBody>
          <a:bodyPr vert="vert270" wrap="square" rtlCol="0">
            <a:spAutoFit/>
          </a:bodyPr>
          <a:lstStyle/>
          <a:p>
            <a:pPr algn="ctr"/>
            <a:r>
              <a:rPr lang="en-US" dirty="0" smtClean="0"/>
              <a:t>Latest ISO file</a:t>
            </a:r>
            <a:endParaRPr lang="en-US" dirty="0"/>
          </a:p>
        </p:txBody>
      </p:sp>
      <p:sp>
        <p:nvSpPr>
          <p:cNvPr id="3" name="TextBox 2"/>
          <p:cNvSpPr txBox="1"/>
          <p:nvPr/>
        </p:nvSpPr>
        <p:spPr>
          <a:xfrm>
            <a:off x="1524000" y="457200"/>
            <a:ext cx="7477125" cy="369332"/>
          </a:xfrm>
          <a:prstGeom prst="rect">
            <a:avLst/>
          </a:prstGeom>
          <a:noFill/>
        </p:spPr>
        <p:txBody>
          <a:bodyPr wrap="square" rtlCol="0">
            <a:spAutoFit/>
          </a:bodyPr>
          <a:lstStyle/>
          <a:p>
            <a:r>
              <a:rPr lang="en-US" dirty="0" smtClean="0"/>
              <a:t>This contains a proper ISO file, ready to reload into the system. </a:t>
            </a:r>
            <a:endParaRPr lang="en-US" dirty="0"/>
          </a:p>
        </p:txBody>
      </p:sp>
    </p:spTree>
    <p:extLst>
      <p:ext uri="{BB962C8B-B14F-4D97-AF65-F5344CB8AC3E}">
        <p14:creationId xmlns:p14="http://schemas.microsoft.com/office/powerpoint/2010/main" val="155341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par>
                                <p:cTn id="11" presetID="22" presetClass="entr" presetSubtype="4" fill="hold" nodeType="withEffect">
                                  <p:stCondLst>
                                    <p:cond delay="0"/>
                                  </p:stCondLst>
                                  <p:childTnLst>
                                    <p:set>
                                      <p:cBhvr>
                                        <p:cTn id="12" dur="1" fill="hold">
                                          <p:stCondLst>
                                            <p:cond delay="0"/>
                                          </p:stCondLst>
                                        </p:cTn>
                                        <p:tgtEl>
                                          <p:spTgt spid="9218"/>
                                        </p:tgtEl>
                                        <p:attrNameLst>
                                          <p:attrName>style.visibility</p:attrName>
                                        </p:attrNameLst>
                                      </p:cBhvr>
                                      <p:to>
                                        <p:strVal val="visible"/>
                                      </p:to>
                                    </p:set>
                                    <p:animEffect transition="in" filter="wipe(down)">
                                      <p:cBhvr>
                                        <p:cTn id="13"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Callout 3 (Accent Bar) 5"/>
          <p:cNvSpPr/>
          <p:nvPr/>
        </p:nvSpPr>
        <p:spPr>
          <a:xfrm>
            <a:off x="1524000" y="457200"/>
            <a:ext cx="7477125" cy="4572000"/>
          </a:xfrm>
          <a:prstGeom prst="accentCallout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99" y="5043055"/>
            <a:ext cx="4029075"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82" y="0"/>
            <a:ext cx="2409825" cy="25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98763" y="1385455"/>
            <a:ext cx="461665" cy="3657600"/>
          </a:xfrm>
          <a:prstGeom prst="rect">
            <a:avLst/>
          </a:prstGeom>
          <a:noFill/>
        </p:spPr>
        <p:txBody>
          <a:bodyPr vert="vert270" wrap="square" rtlCol="0">
            <a:spAutoFit/>
          </a:bodyPr>
          <a:lstStyle/>
          <a:p>
            <a:pPr algn="ctr"/>
            <a:r>
              <a:rPr lang="en-US" dirty="0" smtClean="0"/>
              <a:t>Unfound Keys.txt</a:t>
            </a:r>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8245" y="533400"/>
            <a:ext cx="270510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flipH="1">
            <a:off x="2743200" y="533400"/>
            <a:ext cx="1981200" cy="76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4876800" y="457200"/>
            <a:ext cx="3810000" cy="923330"/>
          </a:xfrm>
          <a:prstGeom prst="rect">
            <a:avLst/>
          </a:prstGeom>
          <a:noFill/>
        </p:spPr>
        <p:txBody>
          <a:bodyPr wrap="square" rtlCol="0">
            <a:spAutoFit/>
          </a:bodyPr>
          <a:lstStyle/>
          <a:p>
            <a:r>
              <a:rPr lang="en-US" dirty="0" smtClean="0"/>
              <a:t>This is the total number of keys in the </a:t>
            </a:r>
          </a:p>
          <a:p>
            <a:r>
              <a:rPr lang="en-US" dirty="0" smtClean="0"/>
              <a:t>Keys.txt file which were not found in </a:t>
            </a:r>
          </a:p>
          <a:p>
            <a:r>
              <a:rPr lang="en-US" dirty="0"/>
              <a:t>t</a:t>
            </a:r>
            <a:r>
              <a:rPr lang="en-US" dirty="0" smtClean="0"/>
              <a:t>he merged.txt file</a:t>
            </a:r>
            <a:endParaRPr lang="en-US" dirty="0"/>
          </a:p>
        </p:txBody>
      </p:sp>
      <p:cxnSp>
        <p:nvCxnSpPr>
          <p:cNvPr id="9" name="Straight Arrow Connector 8"/>
          <p:cNvCxnSpPr/>
          <p:nvPr/>
        </p:nvCxnSpPr>
        <p:spPr>
          <a:xfrm flipV="1">
            <a:off x="3005136" y="866775"/>
            <a:ext cx="1033464" cy="13430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1752600" y="2362200"/>
            <a:ext cx="2500745" cy="1200329"/>
          </a:xfrm>
          <a:prstGeom prst="rect">
            <a:avLst/>
          </a:prstGeom>
          <a:noFill/>
        </p:spPr>
        <p:txBody>
          <a:bodyPr wrap="square" rtlCol="0">
            <a:spAutoFit/>
          </a:bodyPr>
          <a:lstStyle/>
          <a:p>
            <a:r>
              <a:rPr lang="en-US" dirty="0" smtClean="0"/>
              <a:t>The total number of keys that were successfully matched in the merged.txt file</a:t>
            </a:r>
            <a:endParaRPr lang="en-US" dirty="0"/>
          </a:p>
        </p:txBody>
      </p:sp>
    </p:spTree>
    <p:extLst>
      <p:ext uri="{BB962C8B-B14F-4D97-AF65-F5344CB8AC3E}">
        <p14:creationId xmlns:p14="http://schemas.microsoft.com/office/powerpoint/2010/main" val="429266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9218"/>
                                        </p:tgtEl>
                                        <p:attrNameLst>
                                          <p:attrName>style.visibility</p:attrName>
                                        </p:attrNameLst>
                                      </p:cBhvr>
                                      <p:to>
                                        <p:strVal val="visible"/>
                                      </p:to>
                                    </p:set>
                                    <p:animEffect transition="in" filter="wipe(down)">
                                      <p:cBhvr>
                                        <p:cTn id="10" dur="500"/>
                                        <p:tgtEl>
                                          <p:spTgt spid="921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par>
                                <p:cTn id="14" presetID="22" presetClass="entr" presetSubtype="4" fill="hold" nodeType="withEffect">
                                  <p:stCondLst>
                                    <p:cond delay="0"/>
                                  </p:stCondLst>
                                  <p:childTnLst>
                                    <p:set>
                                      <p:cBhvr>
                                        <p:cTn id="15" dur="1" fill="hold">
                                          <p:stCondLst>
                                            <p:cond delay="0"/>
                                          </p:stCondLst>
                                        </p:cTn>
                                        <p:tgtEl>
                                          <p:spTgt spid="10242"/>
                                        </p:tgtEl>
                                        <p:attrNameLst>
                                          <p:attrName>style.visibility</p:attrName>
                                        </p:attrNameLst>
                                      </p:cBhvr>
                                      <p:to>
                                        <p:strVal val="visible"/>
                                      </p:to>
                                    </p:set>
                                    <p:animEffect transition="in" filter="wipe(down)">
                                      <p:cBhvr>
                                        <p:cTn id="16" dur="500"/>
                                        <p:tgtEl>
                                          <p:spTgt spid="10242"/>
                                        </p:tgtEl>
                                      </p:cBhvr>
                                    </p:animEffect>
                                  </p:childTnLst>
                                </p:cTn>
                              </p:par>
                              <p:par>
                                <p:cTn id="17" presetID="2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par>
                                <p:cTn id="20" presetID="22" presetClass="entr" presetSubtype="4"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99" y="4572000"/>
            <a:ext cx="4029075"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Line Callout 3 (Accent Bar) 5"/>
          <p:cNvSpPr/>
          <p:nvPr/>
        </p:nvSpPr>
        <p:spPr>
          <a:xfrm>
            <a:off x="1524000" y="457200"/>
            <a:ext cx="7477125" cy="4572000"/>
          </a:xfrm>
          <a:prstGeom prst="accentCallout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82" y="0"/>
            <a:ext cx="2409825" cy="25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98763" y="1385455"/>
            <a:ext cx="461665" cy="3657600"/>
          </a:xfrm>
          <a:prstGeom prst="rect">
            <a:avLst/>
          </a:prstGeom>
          <a:noFill/>
        </p:spPr>
        <p:txBody>
          <a:bodyPr vert="vert270" wrap="square" rtlCol="0">
            <a:spAutoFit/>
          </a:bodyPr>
          <a:lstStyle/>
          <a:p>
            <a:pPr algn="ctr"/>
            <a:r>
              <a:rPr lang="en-US" dirty="0" smtClean="0"/>
              <a:t>Older ISO files</a:t>
            </a:r>
          </a:p>
        </p:txBody>
      </p:sp>
      <p:sp>
        <p:nvSpPr>
          <p:cNvPr id="4" name="Left Brace 3"/>
          <p:cNvSpPr/>
          <p:nvPr/>
        </p:nvSpPr>
        <p:spPr>
          <a:xfrm>
            <a:off x="838200" y="5334000"/>
            <a:ext cx="228600" cy="98107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TextBox 7"/>
          <p:cNvSpPr txBox="1"/>
          <p:nvPr/>
        </p:nvSpPr>
        <p:spPr>
          <a:xfrm>
            <a:off x="1524000" y="533400"/>
            <a:ext cx="7315200" cy="923330"/>
          </a:xfrm>
          <a:prstGeom prst="rect">
            <a:avLst/>
          </a:prstGeom>
          <a:noFill/>
        </p:spPr>
        <p:txBody>
          <a:bodyPr wrap="square" rtlCol="0">
            <a:spAutoFit/>
          </a:bodyPr>
          <a:lstStyle/>
          <a:p>
            <a:r>
              <a:rPr lang="en-US" dirty="0" smtClean="0"/>
              <a:t>These are the previously created ISO files. These are the reason we want to sort this folder by date modified – it would be hard to find the ISO file you just created otherwise.</a:t>
            </a:r>
            <a:endParaRPr lang="en-US" dirty="0"/>
          </a:p>
        </p:txBody>
      </p:sp>
    </p:spTree>
    <p:extLst>
      <p:ext uri="{BB962C8B-B14F-4D97-AF65-F5344CB8AC3E}">
        <p14:creationId xmlns:p14="http://schemas.microsoft.com/office/powerpoint/2010/main" val="63383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9218"/>
                                        </p:tgtEl>
                                        <p:attrNameLst>
                                          <p:attrName>style.visibility</p:attrName>
                                        </p:attrNameLst>
                                      </p:cBhvr>
                                      <p:to>
                                        <p:strVal val="visible"/>
                                      </p:to>
                                    </p:set>
                                    <p:animEffect transition="in" filter="wipe(down)">
                                      <p:cBhvr>
                                        <p:cTn id="10" dur="500"/>
                                        <p:tgtEl>
                                          <p:spTgt spid="921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428" y="4114800"/>
            <a:ext cx="857250" cy="160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Line Callout 3 (Accent Bar) 5"/>
          <p:cNvSpPr/>
          <p:nvPr/>
        </p:nvSpPr>
        <p:spPr>
          <a:xfrm>
            <a:off x="1524000" y="457200"/>
            <a:ext cx="7477125" cy="4572000"/>
          </a:xfrm>
          <a:prstGeom prst="accentCallout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498763" y="1385455"/>
            <a:ext cx="461665" cy="3657600"/>
          </a:xfrm>
          <a:prstGeom prst="rect">
            <a:avLst/>
          </a:prstGeom>
          <a:noFill/>
        </p:spPr>
        <p:txBody>
          <a:bodyPr vert="vert270" wrap="square" rtlCol="0">
            <a:spAutoFit/>
          </a:bodyPr>
          <a:lstStyle/>
          <a:p>
            <a:pPr algn="ctr"/>
            <a:r>
              <a:rPr lang="en-US" dirty="0" smtClean="0"/>
              <a:t>The RUN batch</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476500"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5955" y="609600"/>
            <a:ext cx="4962525"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575955" y="1600200"/>
            <a:ext cx="4962525" cy="369332"/>
          </a:xfrm>
          <a:prstGeom prst="rect">
            <a:avLst/>
          </a:prstGeom>
          <a:noFill/>
        </p:spPr>
        <p:txBody>
          <a:bodyPr wrap="square" rtlCol="0">
            <a:spAutoFit/>
          </a:bodyPr>
          <a:lstStyle/>
          <a:p>
            <a:r>
              <a:rPr lang="en-US" dirty="0" smtClean="0"/>
              <a:t>This will properly start the JAR program</a:t>
            </a:r>
            <a:endParaRPr lang="en-US" dirty="0"/>
          </a:p>
        </p:txBody>
      </p:sp>
    </p:spTree>
    <p:extLst>
      <p:ext uri="{BB962C8B-B14F-4D97-AF65-F5344CB8AC3E}">
        <p14:creationId xmlns:p14="http://schemas.microsoft.com/office/powerpoint/2010/main" val="162084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11267"/>
                                        </p:tgtEl>
                                        <p:attrNameLst>
                                          <p:attrName>style.visibility</p:attrName>
                                        </p:attrNameLst>
                                      </p:cBhvr>
                                      <p:to>
                                        <p:strVal val="visible"/>
                                      </p:to>
                                    </p:set>
                                    <p:animEffect transition="in" filter="wipe(down)">
                                      <p:cBhvr>
                                        <p:cTn id="10" dur="500"/>
                                        <p:tgtEl>
                                          <p:spTgt spid="11267"/>
                                        </p:tgtEl>
                                      </p:cBhvr>
                                    </p:animEffect>
                                  </p:childTnLst>
                                </p:cTn>
                              </p:par>
                              <p:par>
                                <p:cTn id="11" presetID="22" presetClass="entr" presetSubtype="4" fill="hold" nodeType="withEffect">
                                  <p:stCondLst>
                                    <p:cond delay="0"/>
                                  </p:stCondLst>
                                  <p:childTnLst>
                                    <p:set>
                                      <p:cBhvr>
                                        <p:cTn id="12" dur="1" fill="hold">
                                          <p:stCondLst>
                                            <p:cond delay="0"/>
                                          </p:stCondLst>
                                        </p:cTn>
                                        <p:tgtEl>
                                          <p:spTgt spid="11268"/>
                                        </p:tgtEl>
                                        <p:attrNameLst>
                                          <p:attrName>style.visibility</p:attrName>
                                        </p:attrNameLst>
                                      </p:cBhvr>
                                      <p:to>
                                        <p:strVal val="visible"/>
                                      </p:to>
                                    </p:set>
                                    <p:animEffect transition="in" filter="wipe(down)">
                                      <p:cBhvr>
                                        <p:cTn id="13" dur="500"/>
                                        <p:tgtEl>
                                          <p:spTgt spid="1126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336" y="1752600"/>
            <a:ext cx="4591050" cy="293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657350" y="533400"/>
            <a:ext cx="5276850" cy="369332"/>
          </a:xfrm>
          <a:prstGeom prst="rect">
            <a:avLst/>
          </a:prstGeom>
          <a:noFill/>
        </p:spPr>
        <p:txBody>
          <a:bodyPr wrap="square" rtlCol="0">
            <a:spAutoFit/>
          </a:bodyPr>
          <a:lstStyle/>
          <a:p>
            <a:pPr algn="ctr"/>
            <a:r>
              <a:rPr lang="en-US" dirty="0" err="1" smtClean="0"/>
              <a:t>MWTMMCFinder</a:t>
            </a:r>
            <a:endParaRPr lang="en-US" dirty="0"/>
          </a:p>
        </p:txBody>
      </p:sp>
      <p:sp>
        <p:nvSpPr>
          <p:cNvPr id="5" name="TextBox 4"/>
          <p:cNvSpPr txBox="1"/>
          <p:nvPr/>
        </p:nvSpPr>
        <p:spPr>
          <a:xfrm>
            <a:off x="2390775" y="1329450"/>
            <a:ext cx="3810000" cy="646331"/>
          </a:xfrm>
          <a:prstGeom prst="rect">
            <a:avLst/>
          </a:prstGeom>
          <a:noFill/>
        </p:spPr>
        <p:txBody>
          <a:bodyPr wrap="square" rtlCol="0">
            <a:spAutoFit/>
          </a:bodyPr>
          <a:lstStyle/>
          <a:p>
            <a:pPr algn="ctr"/>
            <a:r>
              <a:rPr lang="en-US" dirty="0" smtClean="0"/>
              <a:t>Part 2A: Getting started with JAVA</a:t>
            </a:r>
          </a:p>
          <a:p>
            <a:pPr algn="ctr"/>
            <a:endParaRPr lang="en-US" dirty="0"/>
          </a:p>
        </p:txBody>
      </p:sp>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3581400"/>
            <a:ext cx="3590925" cy="3114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62488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Internal Storage 8"/>
          <p:cNvSpPr/>
          <p:nvPr/>
        </p:nvSpPr>
        <p:spPr>
          <a:xfrm>
            <a:off x="457200" y="381000"/>
            <a:ext cx="8534400" cy="6400800"/>
          </a:xfrm>
          <a:prstGeom prst="flowChartInternalStorag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buFont typeface="+mj-lt"/>
              <a:buAutoNum type="arabicPeriod"/>
            </a:pPr>
            <a:endParaRPr lang="en-US"/>
          </a:p>
        </p:txBody>
      </p:sp>
      <p:sp>
        <p:nvSpPr>
          <p:cNvPr id="8" name="Title 7"/>
          <p:cNvSpPr>
            <a:spLocks noGrp="1"/>
          </p:cNvSpPr>
          <p:nvPr>
            <p:ph type="title"/>
          </p:nvPr>
        </p:nvSpPr>
        <p:spPr/>
        <p:txBody>
          <a:bodyPr/>
          <a:lstStyle/>
          <a:p>
            <a:r>
              <a:rPr lang="en-US" dirty="0" smtClean="0"/>
              <a:t>Editing Java</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318" y="385898"/>
            <a:ext cx="675363" cy="764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1142999" y="1150767"/>
            <a:ext cx="7848601" cy="3970318"/>
          </a:xfrm>
          <a:prstGeom prst="rect">
            <a:avLst/>
          </a:prstGeom>
          <a:noFill/>
        </p:spPr>
        <p:txBody>
          <a:bodyPr wrap="square" rtlCol="0">
            <a:spAutoFit/>
          </a:bodyPr>
          <a:lstStyle/>
          <a:p>
            <a:pPr marL="342900" indent="-342900">
              <a:buFont typeface="Arial" panose="020B0604020202020204" pitchFamily="34" charset="0"/>
              <a:buChar char="•"/>
            </a:pPr>
            <a:r>
              <a:rPr lang="en-US" dirty="0" smtClean="0"/>
              <a:t>Java can be edited in notepad, or pretty much any text editor, however, I strongly recommend you use an IDE instead.</a:t>
            </a:r>
          </a:p>
          <a:p>
            <a:pPr marL="342900" indent="-342900">
              <a:buFont typeface="Arial" panose="020B0604020202020204" pitchFamily="34" charset="0"/>
              <a:buChar char="•"/>
            </a:pPr>
            <a:r>
              <a:rPr lang="en-US" dirty="0" err="1" smtClean="0"/>
              <a:t>Netbeans</a:t>
            </a:r>
            <a:r>
              <a:rPr lang="en-US" dirty="0" smtClean="0"/>
              <a:t> is the IDE I use, it is free and works very well for this purpose. Eclipse is also free and is another popular choice.</a:t>
            </a:r>
          </a:p>
          <a:p>
            <a:pPr marL="342900" indent="-342900">
              <a:buFont typeface="Arial" panose="020B0604020202020204" pitchFamily="34" charset="0"/>
              <a:buChar char="•"/>
            </a:pPr>
            <a:r>
              <a:rPr lang="en-US" dirty="0" smtClean="0"/>
              <a:t>When you edit the code, it doesn’t save to update the current </a:t>
            </a:r>
            <a:r>
              <a:rPr lang="en-US" dirty="0" err="1" smtClean="0"/>
              <a:t>MWTMMCFinder</a:t>
            </a:r>
            <a:r>
              <a:rPr lang="en-US" dirty="0" smtClean="0"/>
              <a:t>. You must create a runnable file from the JAVA code file. This runnable file is a JAR file. IDEs can create a JAR file based off of the JAVA code. In </a:t>
            </a:r>
            <a:r>
              <a:rPr lang="en-US" dirty="0" err="1"/>
              <a:t>N</a:t>
            </a:r>
            <a:r>
              <a:rPr lang="en-US" dirty="0" err="1" smtClean="0"/>
              <a:t>etbeans</a:t>
            </a:r>
            <a:r>
              <a:rPr lang="en-US" dirty="0" smtClean="0"/>
              <a:t>, after you “build” the code, it creates a JAR file in a specific directory which you will want to copy and paste into the proper folder inside the </a:t>
            </a:r>
            <a:r>
              <a:rPr lang="en-US" dirty="0" err="1" smtClean="0"/>
              <a:t>MWTMMCFinder</a:t>
            </a:r>
            <a:r>
              <a:rPr lang="en-US" dirty="0" smtClean="0"/>
              <a:t> folder.</a:t>
            </a:r>
          </a:p>
          <a:p>
            <a:pPr marL="342900" indent="-342900">
              <a:buFont typeface="Arial" panose="020B0604020202020204" pitchFamily="34" charset="0"/>
              <a:buChar char="•"/>
            </a:pPr>
            <a:r>
              <a:rPr lang="en-US" dirty="0" smtClean="0"/>
              <a:t>The code for this program should not need any structural changes. The only changes I could see that need to be done is small number changes, like how much you change the time on a record by, or updating the paths in the code if the folders get moved around. </a:t>
            </a:r>
            <a:endParaRPr lang="en-US" dirty="0"/>
          </a:p>
        </p:txBody>
      </p:sp>
    </p:spTree>
    <p:extLst>
      <p:ext uri="{BB962C8B-B14F-4D97-AF65-F5344CB8AC3E}">
        <p14:creationId xmlns:p14="http://schemas.microsoft.com/office/powerpoint/2010/main" val="13842244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Internal Storage 8"/>
          <p:cNvSpPr/>
          <p:nvPr/>
        </p:nvSpPr>
        <p:spPr>
          <a:xfrm>
            <a:off x="457200" y="381000"/>
            <a:ext cx="8534400" cy="6400800"/>
          </a:xfrm>
          <a:prstGeom prst="flowChartInternalStorag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buFont typeface="+mj-lt"/>
              <a:buAutoNum type="arabicPeriod"/>
            </a:pPr>
            <a:endParaRPr lang="en-US"/>
          </a:p>
        </p:txBody>
      </p:sp>
      <p:sp>
        <p:nvSpPr>
          <p:cNvPr id="8" name="Title 7"/>
          <p:cNvSpPr>
            <a:spLocks noGrp="1"/>
          </p:cNvSpPr>
          <p:nvPr>
            <p:ph type="title"/>
          </p:nvPr>
        </p:nvSpPr>
        <p:spPr>
          <a:xfrm>
            <a:off x="914400" y="356317"/>
            <a:ext cx="8534400" cy="1143000"/>
          </a:xfrm>
        </p:spPr>
        <p:txBody>
          <a:bodyPr/>
          <a:lstStyle/>
          <a:p>
            <a:r>
              <a:rPr lang="en-US" dirty="0" smtClean="0"/>
              <a:t>Opening the code in </a:t>
            </a:r>
            <a:r>
              <a:rPr lang="en-US" dirty="0" err="1" smtClean="0"/>
              <a:t>Netbeans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318" y="385898"/>
            <a:ext cx="675363" cy="764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0681" y="1185403"/>
            <a:ext cx="7467600" cy="392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Arrow Connector 2"/>
          <p:cNvCxnSpPr/>
          <p:nvPr/>
        </p:nvCxnSpPr>
        <p:spPr>
          <a:xfrm flipV="1">
            <a:off x="3200400" y="2743200"/>
            <a:ext cx="228600" cy="2514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1676400" y="5257800"/>
            <a:ext cx="7086600" cy="646331"/>
          </a:xfrm>
          <a:prstGeom prst="rect">
            <a:avLst/>
          </a:prstGeom>
          <a:noFill/>
        </p:spPr>
        <p:txBody>
          <a:bodyPr wrap="square" rtlCol="0">
            <a:spAutoFit/>
          </a:bodyPr>
          <a:lstStyle/>
          <a:p>
            <a:r>
              <a:rPr lang="en-US" dirty="0" smtClean="0"/>
              <a:t>In </a:t>
            </a:r>
            <a:r>
              <a:rPr lang="en-US" dirty="0" err="1" smtClean="0"/>
              <a:t>Netbeans</a:t>
            </a:r>
            <a:r>
              <a:rPr lang="en-US" dirty="0" smtClean="0"/>
              <a:t>, click File&gt;Open Project. Once this window pops up, browse to the </a:t>
            </a:r>
            <a:r>
              <a:rPr lang="en-US" b="1" dirty="0" smtClean="0"/>
              <a:t>root</a:t>
            </a:r>
            <a:r>
              <a:rPr lang="en-US" dirty="0" smtClean="0"/>
              <a:t> folder, and click on and open up </a:t>
            </a:r>
            <a:r>
              <a:rPr lang="en-US" dirty="0" err="1" smtClean="0"/>
              <a:t>NetbeansProject</a:t>
            </a:r>
            <a:r>
              <a:rPr lang="en-US" dirty="0" smtClean="0"/>
              <a:t>.</a:t>
            </a:r>
            <a:endParaRPr lang="en-US" dirty="0"/>
          </a:p>
        </p:txBody>
      </p:sp>
    </p:spTree>
    <p:extLst>
      <p:ext uri="{BB962C8B-B14F-4D97-AF65-F5344CB8AC3E}">
        <p14:creationId xmlns:p14="http://schemas.microsoft.com/office/powerpoint/2010/main" val="2090591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2675" y="457200"/>
            <a:ext cx="4438650" cy="61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647700" y="305097"/>
            <a:ext cx="1104900" cy="523220"/>
          </a:xfrm>
          <a:prstGeom prst="rect">
            <a:avLst/>
          </a:prstGeom>
          <a:noFill/>
        </p:spPr>
        <p:txBody>
          <a:bodyPr wrap="square" rtlCol="0">
            <a:spAutoFit/>
          </a:bodyPr>
          <a:lstStyle/>
          <a:p>
            <a:r>
              <a:rPr lang="en-US" sz="1400" dirty="0" smtClean="0"/>
              <a:t>This is the </a:t>
            </a:r>
            <a:r>
              <a:rPr lang="en-US" sz="1400" b="1" dirty="0" smtClean="0"/>
              <a:t>root</a:t>
            </a:r>
            <a:r>
              <a:rPr lang="en-US" sz="1400" dirty="0" smtClean="0"/>
              <a:t> folder</a:t>
            </a:r>
            <a:endParaRPr lang="en-US" sz="1400" dirty="0"/>
          </a:p>
        </p:txBody>
      </p:sp>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0645" y="1228427"/>
            <a:ext cx="7038975" cy="234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Straight Arrow Connector 9"/>
          <p:cNvCxnSpPr/>
          <p:nvPr/>
        </p:nvCxnSpPr>
        <p:spPr>
          <a:xfrm flipH="1">
            <a:off x="3657600" y="1447800"/>
            <a:ext cx="1219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956463" y="1186934"/>
            <a:ext cx="2358737" cy="307777"/>
          </a:xfrm>
          <a:prstGeom prst="rect">
            <a:avLst/>
          </a:prstGeom>
          <a:noFill/>
        </p:spPr>
        <p:txBody>
          <a:bodyPr wrap="square" rtlCol="0">
            <a:spAutoFit/>
          </a:bodyPr>
          <a:lstStyle/>
          <a:p>
            <a:r>
              <a:rPr lang="en-US" sz="1400" dirty="0" smtClean="0"/>
              <a:t>Old code, ignorable</a:t>
            </a:r>
            <a:endParaRPr lang="en-US" sz="1400" dirty="0"/>
          </a:p>
        </p:txBody>
      </p:sp>
      <p:sp>
        <p:nvSpPr>
          <p:cNvPr id="14" name="TextBox 13"/>
          <p:cNvSpPr txBox="1"/>
          <p:nvPr/>
        </p:nvSpPr>
        <p:spPr>
          <a:xfrm>
            <a:off x="1655618" y="3618453"/>
            <a:ext cx="1552926" cy="523220"/>
          </a:xfrm>
          <a:prstGeom prst="rect">
            <a:avLst/>
          </a:prstGeom>
          <a:noFill/>
        </p:spPr>
        <p:txBody>
          <a:bodyPr wrap="none" rtlCol="0">
            <a:spAutoFit/>
          </a:bodyPr>
          <a:lstStyle/>
          <a:p>
            <a:r>
              <a:rPr lang="en-US" sz="1400" dirty="0" smtClean="0"/>
              <a:t>Starts the program</a:t>
            </a:r>
          </a:p>
          <a:p>
            <a:endParaRPr lang="en-US" sz="1400" dirty="0"/>
          </a:p>
        </p:txBody>
      </p:sp>
      <p:cxnSp>
        <p:nvCxnSpPr>
          <p:cNvPr id="22" name="Elbow Connector 21"/>
          <p:cNvCxnSpPr/>
          <p:nvPr/>
        </p:nvCxnSpPr>
        <p:spPr>
          <a:xfrm flipV="1">
            <a:off x="1506682" y="3112763"/>
            <a:ext cx="1388918" cy="1011380"/>
          </a:xfrm>
          <a:prstGeom prst="bentConnector3">
            <a:avLst>
              <a:gd name="adj1" fmla="val 13342"/>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flipV="1">
            <a:off x="2743200" y="3429000"/>
            <a:ext cx="304800" cy="18945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055" name="TextBox 2054"/>
          <p:cNvSpPr txBox="1"/>
          <p:nvPr/>
        </p:nvSpPr>
        <p:spPr>
          <a:xfrm>
            <a:off x="198552" y="3777008"/>
            <a:ext cx="1457066" cy="307777"/>
          </a:xfrm>
          <a:prstGeom prst="rect">
            <a:avLst/>
          </a:prstGeom>
          <a:noFill/>
        </p:spPr>
        <p:txBody>
          <a:bodyPr wrap="none" rtlCol="0">
            <a:spAutoFit/>
          </a:bodyPr>
          <a:lstStyle/>
          <a:p>
            <a:r>
              <a:rPr lang="en-US" sz="1400" dirty="0" smtClean="0"/>
              <a:t>Basic instructions</a:t>
            </a:r>
            <a:endParaRPr lang="en-US" sz="1400" dirty="0"/>
          </a:p>
        </p:txBody>
      </p:sp>
      <p:cxnSp>
        <p:nvCxnSpPr>
          <p:cNvPr id="2057" name="Elbow Connector 2056"/>
          <p:cNvCxnSpPr/>
          <p:nvPr/>
        </p:nvCxnSpPr>
        <p:spPr>
          <a:xfrm rot="10800000">
            <a:off x="3584862" y="2912922"/>
            <a:ext cx="1063338" cy="104619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2065" name="TextBox 2064"/>
          <p:cNvSpPr txBox="1"/>
          <p:nvPr/>
        </p:nvSpPr>
        <p:spPr>
          <a:xfrm>
            <a:off x="4174834" y="3585231"/>
            <a:ext cx="3597566" cy="307777"/>
          </a:xfrm>
          <a:prstGeom prst="rect">
            <a:avLst/>
          </a:prstGeom>
          <a:noFill/>
        </p:spPr>
        <p:txBody>
          <a:bodyPr wrap="square" rtlCol="0">
            <a:spAutoFit/>
          </a:bodyPr>
          <a:lstStyle/>
          <a:p>
            <a:r>
              <a:rPr lang="en-US" sz="1400" dirty="0" smtClean="0"/>
              <a:t>Copy-paste invoice numbers to this file</a:t>
            </a:r>
            <a:endParaRPr lang="en-US" sz="1400" dirty="0"/>
          </a:p>
        </p:txBody>
      </p:sp>
      <p:cxnSp>
        <p:nvCxnSpPr>
          <p:cNvPr id="2075" name="Elbow Connector 2074"/>
          <p:cNvCxnSpPr/>
          <p:nvPr/>
        </p:nvCxnSpPr>
        <p:spPr>
          <a:xfrm rot="16200000" flipV="1">
            <a:off x="3056661" y="3085053"/>
            <a:ext cx="1659078" cy="1066800"/>
          </a:xfrm>
          <a:prstGeom prst="bentConnector3">
            <a:avLst/>
          </a:prstGeom>
          <a:ln>
            <a:tailEnd type="arrow"/>
          </a:ln>
        </p:spPr>
        <p:style>
          <a:lnRef idx="1">
            <a:schemeClr val="dk1"/>
          </a:lnRef>
          <a:fillRef idx="0">
            <a:schemeClr val="dk1"/>
          </a:fillRef>
          <a:effectRef idx="0">
            <a:schemeClr val="dk1"/>
          </a:effectRef>
          <a:fontRef idx="minor">
            <a:schemeClr val="tx1"/>
          </a:fontRef>
        </p:style>
      </p:cxnSp>
      <p:sp>
        <p:nvSpPr>
          <p:cNvPr id="2076" name="TextBox 2075"/>
          <p:cNvSpPr txBox="1"/>
          <p:nvPr/>
        </p:nvSpPr>
        <p:spPr>
          <a:xfrm>
            <a:off x="4116530" y="4447992"/>
            <a:ext cx="2817670" cy="307777"/>
          </a:xfrm>
          <a:prstGeom prst="rect">
            <a:avLst/>
          </a:prstGeom>
          <a:noFill/>
        </p:spPr>
        <p:txBody>
          <a:bodyPr wrap="square" rtlCol="0">
            <a:spAutoFit/>
          </a:bodyPr>
          <a:lstStyle/>
          <a:p>
            <a:r>
              <a:rPr lang="en-US" sz="1400" dirty="0" smtClean="0"/>
              <a:t>Output ISO file is created in here</a:t>
            </a:r>
            <a:endParaRPr lang="en-US" sz="1400" dirty="0"/>
          </a:p>
        </p:txBody>
      </p:sp>
      <p:cxnSp>
        <p:nvCxnSpPr>
          <p:cNvPr id="2080" name="Straight Arrow Connector 2079"/>
          <p:cNvCxnSpPr/>
          <p:nvPr/>
        </p:nvCxnSpPr>
        <p:spPr>
          <a:xfrm>
            <a:off x="1506682" y="2400002"/>
            <a:ext cx="1388918" cy="1145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081" name="TextBox 2080"/>
          <p:cNvSpPr txBox="1"/>
          <p:nvPr/>
        </p:nvSpPr>
        <p:spPr>
          <a:xfrm>
            <a:off x="536864" y="1975825"/>
            <a:ext cx="1548245" cy="738664"/>
          </a:xfrm>
          <a:prstGeom prst="rect">
            <a:avLst/>
          </a:prstGeom>
          <a:noFill/>
        </p:spPr>
        <p:txBody>
          <a:bodyPr wrap="square" rtlCol="0">
            <a:spAutoFit/>
          </a:bodyPr>
          <a:lstStyle/>
          <a:p>
            <a:r>
              <a:rPr lang="en-US" sz="1400" dirty="0" smtClean="0"/>
              <a:t>Errors and console output.</a:t>
            </a:r>
          </a:p>
          <a:p>
            <a:endParaRPr lang="en-US" sz="1400" dirty="0" smtClean="0"/>
          </a:p>
        </p:txBody>
      </p:sp>
      <p:sp>
        <p:nvSpPr>
          <p:cNvPr id="2084" name="TextBox 2083"/>
          <p:cNvSpPr txBox="1"/>
          <p:nvPr/>
        </p:nvSpPr>
        <p:spPr>
          <a:xfrm>
            <a:off x="678873" y="1402377"/>
            <a:ext cx="958853" cy="307777"/>
          </a:xfrm>
          <a:prstGeom prst="rect">
            <a:avLst/>
          </a:prstGeom>
          <a:noFill/>
        </p:spPr>
        <p:txBody>
          <a:bodyPr wrap="square" rtlCol="0">
            <a:spAutoFit/>
          </a:bodyPr>
          <a:lstStyle/>
          <a:p>
            <a:r>
              <a:rPr lang="en-US" sz="1400" dirty="0" smtClean="0"/>
              <a:t>Java code</a:t>
            </a:r>
            <a:endParaRPr lang="en-US" sz="1400" dirty="0"/>
          </a:p>
        </p:txBody>
      </p:sp>
      <p:cxnSp>
        <p:nvCxnSpPr>
          <p:cNvPr id="2086" name="Elbow Connector 2085"/>
          <p:cNvCxnSpPr/>
          <p:nvPr/>
        </p:nvCxnSpPr>
        <p:spPr>
          <a:xfrm>
            <a:off x="1637726" y="1076325"/>
            <a:ext cx="1288790" cy="1057275"/>
          </a:xfrm>
          <a:prstGeom prst="bentConnector3">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2088" name="TextBox 2087"/>
          <p:cNvSpPr txBox="1"/>
          <p:nvPr/>
        </p:nvSpPr>
        <p:spPr>
          <a:xfrm>
            <a:off x="698512" y="922436"/>
            <a:ext cx="808170" cy="307777"/>
          </a:xfrm>
          <a:prstGeom prst="rect">
            <a:avLst/>
          </a:prstGeom>
          <a:noFill/>
        </p:spPr>
        <p:txBody>
          <a:bodyPr wrap="none" rtlCol="0">
            <a:spAutoFit/>
          </a:bodyPr>
          <a:lstStyle/>
          <a:p>
            <a:r>
              <a:rPr lang="en-US" sz="1400" dirty="0" smtClean="0"/>
              <a:t>.bat files</a:t>
            </a:r>
            <a:endParaRPr lang="en-US" sz="1400" dirty="0"/>
          </a:p>
        </p:txBody>
      </p:sp>
      <p:cxnSp>
        <p:nvCxnSpPr>
          <p:cNvPr id="2090" name="Elbow Connector 2089"/>
          <p:cNvCxnSpPr/>
          <p:nvPr/>
        </p:nvCxnSpPr>
        <p:spPr>
          <a:xfrm>
            <a:off x="1506682" y="1556265"/>
            <a:ext cx="1388918" cy="788892"/>
          </a:xfrm>
          <a:prstGeom prst="bentConnector3">
            <a:avLst/>
          </a:prstGeom>
          <a:ln>
            <a:tailEnd type="arrow"/>
          </a:ln>
        </p:spPr>
        <p:style>
          <a:lnRef idx="1">
            <a:schemeClr val="dk1"/>
          </a:lnRef>
          <a:fillRef idx="0">
            <a:schemeClr val="dk1"/>
          </a:fillRef>
          <a:effectRef idx="0">
            <a:schemeClr val="dk1"/>
          </a:effectRef>
          <a:fontRef idx="minor">
            <a:schemeClr val="tx1"/>
          </a:fontRef>
        </p:style>
      </p:cxnSp>
      <p:sp>
        <p:nvSpPr>
          <p:cNvPr id="6" name="Left Brace 5"/>
          <p:cNvSpPr/>
          <p:nvPr/>
        </p:nvSpPr>
        <p:spPr>
          <a:xfrm>
            <a:off x="1752600" y="457200"/>
            <a:ext cx="304800" cy="61912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094743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animEffect transition="in" filter="fade">
                                      <p:cBhvr>
                                        <p:cTn id="7" dur="500"/>
                                        <p:tgtEl>
                                          <p:spTgt spid="2054"/>
                                        </p:tgtEl>
                                      </p:cBhvr>
                                    </p:animEffect>
                                  </p:childTnLst>
                                </p:cTn>
                              </p:par>
                              <p:par>
                                <p:cTn id="8" presetID="10" presetClass="entr" presetSubtype="0" fill="hold" nodeType="withEffect">
                                  <p:stCondLst>
                                    <p:cond delay="0"/>
                                  </p:stCondLst>
                                  <p:childTnLst>
                                    <p:set>
                                      <p:cBhvr>
                                        <p:cTn id="9" dur="1" fill="hold">
                                          <p:stCondLst>
                                            <p:cond delay="0"/>
                                          </p:stCondLst>
                                        </p:cTn>
                                        <p:tgtEl>
                                          <p:spTgt spid="2053"/>
                                        </p:tgtEl>
                                        <p:attrNameLst>
                                          <p:attrName>style.visibility</p:attrName>
                                        </p:attrNameLst>
                                      </p:cBhvr>
                                      <p:to>
                                        <p:strVal val="visible"/>
                                      </p:to>
                                    </p:set>
                                    <p:animEffect transition="in" filter="fade">
                                      <p:cBhvr>
                                        <p:cTn id="10" dur="500"/>
                                        <p:tgtEl>
                                          <p:spTgt spid="2053"/>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xit" presetSubtype="0" fill="hold" grpId="1" nodeType="clickEffect">
                                  <p:stCondLst>
                                    <p:cond delay="0"/>
                                  </p:stCondLst>
                                  <p:childTnLst>
                                    <p:animEffect transition="out" filter="fade">
                                      <p:cBhvr>
                                        <p:cTn id="26" dur="1000"/>
                                        <p:tgtEl>
                                          <p:spTgt spid="7"/>
                                        </p:tgtEl>
                                      </p:cBhvr>
                                    </p:animEffect>
                                    <p:anim calcmode="lin" valueType="num">
                                      <p:cBhvr>
                                        <p:cTn id="27" dur="1000"/>
                                        <p:tgtEl>
                                          <p:spTgt spid="7"/>
                                        </p:tgtEl>
                                        <p:attrNameLst>
                                          <p:attrName>ppt_x</p:attrName>
                                        </p:attrNameLst>
                                      </p:cBhvr>
                                      <p:tavLst>
                                        <p:tav tm="0">
                                          <p:val>
                                            <p:strVal val="ppt_x"/>
                                          </p:val>
                                        </p:tav>
                                        <p:tav tm="100000">
                                          <p:val>
                                            <p:strVal val="ppt_x"/>
                                          </p:val>
                                        </p:tav>
                                      </p:tavLst>
                                    </p:anim>
                                    <p:anim calcmode="lin" valueType="num">
                                      <p:cBhvr>
                                        <p:cTn id="28" dur="1000"/>
                                        <p:tgtEl>
                                          <p:spTgt spid="7"/>
                                        </p:tgtEl>
                                        <p:attrNameLst>
                                          <p:attrName>ppt_y</p:attrName>
                                        </p:attrNameLst>
                                      </p:cBhvr>
                                      <p:tavLst>
                                        <p:tav tm="0">
                                          <p:val>
                                            <p:strVal val="ppt_y"/>
                                          </p:val>
                                        </p:tav>
                                        <p:tav tm="100000">
                                          <p:val>
                                            <p:strVal val="ppt_y+.1"/>
                                          </p:val>
                                        </p:tav>
                                      </p:tavLst>
                                    </p:anim>
                                    <p:set>
                                      <p:cBhvr>
                                        <p:cTn id="29" dur="1" fill="hold">
                                          <p:stCondLst>
                                            <p:cond delay="999"/>
                                          </p:stCondLst>
                                        </p:cTn>
                                        <p:tgtEl>
                                          <p:spTgt spid="7"/>
                                        </p:tgtEl>
                                        <p:attrNameLst>
                                          <p:attrName>style.visibility</p:attrName>
                                        </p:attrNameLst>
                                      </p:cBhvr>
                                      <p:to>
                                        <p:strVal val="hidden"/>
                                      </p:to>
                                    </p:set>
                                  </p:childTnLst>
                                </p:cTn>
                              </p:par>
                              <p:par>
                                <p:cTn id="30" presetID="42" presetClass="exit" presetSubtype="0" fill="hold" grpId="1" nodeType="withEffect">
                                  <p:stCondLst>
                                    <p:cond delay="0"/>
                                  </p:stCondLst>
                                  <p:childTnLst>
                                    <p:animEffect transition="out" filter="fade">
                                      <p:cBhvr>
                                        <p:cTn id="31" dur="1000"/>
                                        <p:tgtEl>
                                          <p:spTgt spid="6"/>
                                        </p:tgtEl>
                                      </p:cBhvr>
                                    </p:animEffect>
                                    <p:anim calcmode="lin" valueType="num">
                                      <p:cBhvr>
                                        <p:cTn id="32" dur="1000"/>
                                        <p:tgtEl>
                                          <p:spTgt spid="6"/>
                                        </p:tgtEl>
                                        <p:attrNameLst>
                                          <p:attrName>ppt_x</p:attrName>
                                        </p:attrNameLst>
                                      </p:cBhvr>
                                      <p:tavLst>
                                        <p:tav tm="0">
                                          <p:val>
                                            <p:strVal val="ppt_x"/>
                                          </p:val>
                                        </p:tav>
                                        <p:tav tm="100000">
                                          <p:val>
                                            <p:strVal val="ppt_x"/>
                                          </p:val>
                                        </p:tav>
                                      </p:tavLst>
                                    </p:anim>
                                    <p:anim calcmode="lin" valueType="num">
                                      <p:cBhvr>
                                        <p:cTn id="33" dur="1000"/>
                                        <p:tgtEl>
                                          <p:spTgt spid="6"/>
                                        </p:tgtEl>
                                        <p:attrNameLst>
                                          <p:attrName>ppt_y</p:attrName>
                                        </p:attrNameLst>
                                      </p:cBhvr>
                                      <p:tavLst>
                                        <p:tav tm="0">
                                          <p:val>
                                            <p:strVal val="ppt_y"/>
                                          </p:val>
                                        </p:tav>
                                        <p:tav tm="100000">
                                          <p:val>
                                            <p:strVal val="ppt_y+.1"/>
                                          </p:val>
                                        </p:tav>
                                      </p:tavLst>
                                    </p:anim>
                                    <p:set>
                                      <p:cBhvr>
                                        <p:cTn id="34" dur="1" fill="hold">
                                          <p:stCondLst>
                                            <p:cond delay="999"/>
                                          </p:stCondLst>
                                        </p:cTn>
                                        <p:tgtEl>
                                          <p:spTgt spid="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2055"/>
                                        </p:tgtEl>
                                        <p:attrNameLst>
                                          <p:attrName>style.visibility</p:attrName>
                                        </p:attrNameLst>
                                      </p:cBhvr>
                                      <p:to>
                                        <p:strVal val="visible"/>
                                      </p:to>
                                    </p:set>
                                    <p:animEffect transition="in" filter="barn(inVertical)">
                                      <p:cBhvr>
                                        <p:cTn id="39" dur="500"/>
                                        <p:tgtEl>
                                          <p:spTgt spid="2055"/>
                                        </p:tgtEl>
                                      </p:cBhvr>
                                    </p:animEffect>
                                  </p:childTnLst>
                                </p:cTn>
                              </p:par>
                              <p:par>
                                <p:cTn id="40" presetID="16" presetClass="entr" presetSubtype="21"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barn(inVertical)">
                                      <p:cBhvr>
                                        <p:cTn id="42" dur="500"/>
                                        <p:tgtEl>
                                          <p:spTgt spid="22"/>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barn(inVertical)">
                                      <p:cBhvr>
                                        <p:cTn id="45" dur="500"/>
                                        <p:tgtEl>
                                          <p:spTgt spid="14"/>
                                        </p:tgtEl>
                                      </p:cBhvr>
                                    </p:animEffect>
                                  </p:childTnLst>
                                </p:cTn>
                              </p:par>
                              <p:par>
                                <p:cTn id="46" presetID="16" presetClass="entr" presetSubtype="21" fill="hold"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barn(inVertical)">
                                      <p:cBhvr>
                                        <p:cTn id="48" dur="500"/>
                                        <p:tgtEl>
                                          <p:spTgt spid="29"/>
                                        </p:tgtEl>
                                      </p:cBhvr>
                                    </p:animEffect>
                                  </p:childTnLst>
                                </p:cTn>
                              </p:par>
                              <p:par>
                                <p:cTn id="49" presetID="16" presetClass="entr" presetSubtype="21" fill="hold" nodeType="withEffect">
                                  <p:stCondLst>
                                    <p:cond delay="0"/>
                                  </p:stCondLst>
                                  <p:childTnLst>
                                    <p:set>
                                      <p:cBhvr>
                                        <p:cTn id="50" dur="1" fill="hold">
                                          <p:stCondLst>
                                            <p:cond delay="0"/>
                                          </p:stCondLst>
                                        </p:cTn>
                                        <p:tgtEl>
                                          <p:spTgt spid="2057"/>
                                        </p:tgtEl>
                                        <p:attrNameLst>
                                          <p:attrName>style.visibility</p:attrName>
                                        </p:attrNameLst>
                                      </p:cBhvr>
                                      <p:to>
                                        <p:strVal val="visible"/>
                                      </p:to>
                                    </p:set>
                                    <p:animEffect transition="in" filter="barn(inVertical)">
                                      <p:cBhvr>
                                        <p:cTn id="51" dur="500"/>
                                        <p:tgtEl>
                                          <p:spTgt spid="2057"/>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2065"/>
                                        </p:tgtEl>
                                        <p:attrNameLst>
                                          <p:attrName>style.visibility</p:attrName>
                                        </p:attrNameLst>
                                      </p:cBhvr>
                                      <p:to>
                                        <p:strVal val="visible"/>
                                      </p:to>
                                    </p:set>
                                    <p:animEffect transition="in" filter="barn(inVertical)">
                                      <p:cBhvr>
                                        <p:cTn id="54" dur="500"/>
                                        <p:tgtEl>
                                          <p:spTgt spid="2065"/>
                                        </p:tgtEl>
                                      </p:cBhvr>
                                    </p:animEffect>
                                  </p:childTnLst>
                                </p:cTn>
                              </p:par>
                              <p:par>
                                <p:cTn id="55" presetID="16" presetClass="entr" presetSubtype="21" fill="hold" nodeType="with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barn(inVertical)">
                                      <p:cBhvr>
                                        <p:cTn id="57" dur="500"/>
                                        <p:tgtEl>
                                          <p:spTgt spid="10"/>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barn(inVertical)">
                                      <p:cBhvr>
                                        <p:cTn id="60" dur="500"/>
                                        <p:tgtEl>
                                          <p:spTgt spid="1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xit" presetSubtype="4" fill="hold" grpId="1" nodeType="clickEffect">
                                  <p:stCondLst>
                                    <p:cond delay="0"/>
                                  </p:stCondLst>
                                  <p:childTnLst>
                                    <p:animEffect transition="out" filter="wipe(down)">
                                      <p:cBhvr>
                                        <p:cTn id="64" dur="500"/>
                                        <p:tgtEl>
                                          <p:spTgt spid="2055"/>
                                        </p:tgtEl>
                                      </p:cBhvr>
                                    </p:animEffect>
                                    <p:set>
                                      <p:cBhvr>
                                        <p:cTn id="65" dur="1" fill="hold">
                                          <p:stCondLst>
                                            <p:cond delay="499"/>
                                          </p:stCondLst>
                                        </p:cTn>
                                        <p:tgtEl>
                                          <p:spTgt spid="2055"/>
                                        </p:tgtEl>
                                        <p:attrNameLst>
                                          <p:attrName>style.visibility</p:attrName>
                                        </p:attrNameLst>
                                      </p:cBhvr>
                                      <p:to>
                                        <p:strVal val="hidden"/>
                                      </p:to>
                                    </p:set>
                                  </p:childTnLst>
                                </p:cTn>
                              </p:par>
                              <p:par>
                                <p:cTn id="66" presetID="22" presetClass="exit" presetSubtype="4" fill="hold" nodeType="withEffect">
                                  <p:stCondLst>
                                    <p:cond delay="0"/>
                                  </p:stCondLst>
                                  <p:childTnLst>
                                    <p:animEffect transition="out" filter="wipe(down)">
                                      <p:cBhvr>
                                        <p:cTn id="67" dur="500"/>
                                        <p:tgtEl>
                                          <p:spTgt spid="22"/>
                                        </p:tgtEl>
                                      </p:cBhvr>
                                    </p:animEffect>
                                    <p:set>
                                      <p:cBhvr>
                                        <p:cTn id="68" dur="1" fill="hold">
                                          <p:stCondLst>
                                            <p:cond delay="499"/>
                                          </p:stCondLst>
                                        </p:cTn>
                                        <p:tgtEl>
                                          <p:spTgt spid="22"/>
                                        </p:tgtEl>
                                        <p:attrNameLst>
                                          <p:attrName>style.visibility</p:attrName>
                                        </p:attrNameLst>
                                      </p:cBhvr>
                                      <p:to>
                                        <p:strVal val="hidden"/>
                                      </p:to>
                                    </p:set>
                                  </p:childTnLst>
                                </p:cTn>
                              </p:par>
                              <p:par>
                                <p:cTn id="69" presetID="22" presetClass="exit" presetSubtype="4" fill="hold" grpId="1" nodeType="withEffect">
                                  <p:stCondLst>
                                    <p:cond delay="0"/>
                                  </p:stCondLst>
                                  <p:childTnLst>
                                    <p:animEffect transition="out" filter="wipe(down)">
                                      <p:cBhvr>
                                        <p:cTn id="70" dur="500"/>
                                        <p:tgtEl>
                                          <p:spTgt spid="14"/>
                                        </p:tgtEl>
                                      </p:cBhvr>
                                    </p:animEffect>
                                    <p:set>
                                      <p:cBhvr>
                                        <p:cTn id="71" dur="1" fill="hold">
                                          <p:stCondLst>
                                            <p:cond delay="499"/>
                                          </p:stCondLst>
                                        </p:cTn>
                                        <p:tgtEl>
                                          <p:spTgt spid="14"/>
                                        </p:tgtEl>
                                        <p:attrNameLst>
                                          <p:attrName>style.visibility</p:attrName>
                                        </p:attrNameLst>
                                      </p:cBhvr>
                                      <p:to>
                                        <p:strVal val="hidden"/>
                                      </p:to>
                                    </p:set>
                                  </p:childTnLst>
                                </p:cTn>
                              </p:par>
                              <p:par>
                                <p:cTn id="72" presetID="22" presetClass="exit" presetSubtype="4" fill="hold" nodeType="withEffect">
                                  <p:stCondLst>
                                    <p:cond delay="0"/>
                                  </p:stCondLst>
                                  <p:childTnLst>
                                    <p:animEffect transition="out" filter="wipe(down)">
                                      <p:cBhvr>
                                        <p:cTn id="73" dur="500"/>
                                        <p:tgtEl>
                                          <p:spTgt spid="29"/>
                                        </p:tgtEl>
                                      </p:cBhvr>
                                    </p:animEffect>
                                    <p:set>
                                      <p:cBhvr>
                                        <p:cTn id="74" dur="1" fill="hold">
                                          <p:stCondLst>
                                            <p:cond delay="499"/>
                                          </p:stCondLst>
                                        </p:cTn>
                                        <p:tgtEl>
                                          <p:spTgt spid="29"/>
                                        </p:tgtEl>
                                        <p:attrNameLst>
                                          <p:attrName>style.visibility</p:attrName>
                                        </p:attrNameLst>
                                      </p:cBhvr>
                                      <p:to>
                                        <p:strVal val="hidden"/>
                                      </p:to>
                                    </p:set>
                                  </p:childTnLst>
                                </p:cTn>
                              </p:par>
                              <p:par>
                                <p:cTn id="75" presetID="22" presetClass="exit" presetSubtype="4" fill="hold" nodeType="withEffect">
                                  <p:stCondLst>
                                    <p:cond delay="0"/>
                                  </p:stCondLst>
                                  <p:childTnLst>
                                    <p:animEffect transition="out" filter="wipe(down)">
                                      <p:cBhvr>
                                        <p:cTn id="76" dur="500"/>
                                        <p:tgtEl>
                                          <p:spTgt spid="2057"/>
                                        </p:tgtEl>
                                      </p:cBhvr>
                                    </p:animEffect>
                                    <p:set>
                                      <p:cBhvr>
                                        <p:cTn id="77" dur="1" fill="hold">
                                          <p:stCondLst>
                                            <p:cond delay="499"/>
                                          </p:stCondLst>
                                        </p:cTn>
                                        <p:tgtEl>
                                          <p:spTgt spid="2057"/>
                                        </p:tgtEl>
                                        <p:attrNameLst>
                                          <p:attrName>style.visibility</p:attrName>
                                        </p:attrNameLst>
                                      </p:cBhvr>
                                      <p:to>
                                        <p:strVal val="hidden"/>
                                      </p:to>
                                    </p:set>
                                  </p:childTnLst>
                                </p:cTn>
                              </p:par>
                              <p:par>
                                <p:cTn id="78" presetID="22" presetClass="exit" presetSubtype="4" fill="hold" grpId="1" nodeType="withEffect">
                                  <p:stCondLst>
                                    <p:cond delay="0"/>
                                  </p:stCondLst>
                                  <p:childTnLst>
                                    <p:animEffect transition="out" filter="wipe(down)">
                                      <p:cBhvr>
                                        <p:cTn id="79" dur="500"/>
                                        <p:tgtEl>
                                          <p:spTgt spid="2065"/>
                                        </p:tgtEl>
                                      </p:cBhvr>
                                    </p:animEffect>
                                    <p:set>
                                      <p:cBhvr>
                                        <p:cTn id="80" dur="1" fill="hold">
                                          <p:stCondLst>
                                            <p:cond delay="499"/>
                                          </p:stCondLst>
                                        </p:cTn>
                                        <p:tgtEl>
                                          <p:spTgt spid="2065"/>
                                        </p:tgtEl>
                                        <p:attrNameLst>
                                          <p:attrName>style.visibility</p:attrName>
                                        </p:attrNameLst>
                                      </p:cBhvr>
                                      <p:to>
                                        <p:strVal val="hidden"/>
                                      </p:to>
                                    </p:set>
                                  </p:childTnLst>
                                </p:cTn>
                              </p:par>
                              <p:par>
                                <p:cTn id="81" presetID="22" presetClass="exit" presetSubtype="4" fill="hold" nodeType="withEffect">
                                  <p:stCondLst>
                                    <p:cond delay="0"/>
                                  </p:stCondLst>
                                  <p:childTnLst>
                                    <p:animEffect transition="out" filter="wipe(down)">
                                      <p:cBhvr>
                                        <p:cTn id="82" dur="500"/>
                                        <p:tgtEl>
                                          <p:spTgt spid="10"/>
                                        </p:tgtEl>
                                      </p:cBhvr>
                                    </p:animEffect>
                                    <p:set>
                                      <p:cBhvr>
                                        <p:cTn id="83" dur="1" fill="hold">
                                          <p:stCondLst>
                                            <p:cond delay="499"/>
                                          </p:stCondLst>
                                        </p:cTn>
                                        <p:tgtEl>
                                          <p:spTgt spid="10"/>
                                        </p:tgtEl>
                                        <p:attrNameLst>
                                          <p:attrName>style.visibility</p:attrName>
                                        </p:attrNameLst>
                                      </p:cBhvr>
                                      <p:to>
                                        <p:strVal val="hidden"/>
                                      </p:to>
                                    </p:set>
                                  </p:childTnLst>
                                </p:cTn>
                              </p:par>
                              <p:par>
                                <p:cTn id="84" presetID="22" presetClass="exit" presetSubtype="4" fill="hold" grpId="1" nodeType="withEffect">
                                  <p:stCondLst>
                                    <p:cond delay="0"/>
                                  </p:stCondLst>
                                  <p:childTnLst>
                                    <p:animEffect transition="out" filter="wipe(down)">
                                      <p:cBhvr>
                                        <p:cTn id="85" dur="500"/>
                                        <p:tgtEl>
                                          <p:spTgt spid="11"/>
                                        </p:tgtEl>
                                      </p:cBhvr>
                                    </p:animEffect>
                                    <p:set>
                                      <p:cBhvr>
                                        <p:cTn id="86" dur="1" fill="hold">
                                          <p:stCondLst>
                                            <p:cond delay="499"/>
                                          </p:stCondLst>
                                        </p:cTn>
                                        <p:tgtEl>
                                          <p:spTgt spid="11"/>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6" presetClass="entr" presetSubtype="21" fill="hold" nodeType="clickEffect">
                                  <p:stCondLst>
                                    <p:cond delay="0"/>
                                  </p:stCondLst>
                                  <p:childTnLst>
                                    <p:set>
                                      <p:cBhvr>
                                        <p:cTn id="90" dur="1" fill="hold">
                                          <p:stCondLst>
                                            <p:cond delay="0"/>
                                          </p:stCondLst>
                                        </p:cTn>
                                        <p:tgtEl>
                                          <p:spTgt spid="2090"/>
                                        </p:tgtEl>
                                        <p:attrNameLst>
                                          <p:attrName>style.visibility</p:attrName>
                                        </p:attrNameLst>
                                      </p:cBhvr>
                                      <p:to>
                                        <p:strVal val="visible"/>
                                      </p:to>
                                    </p:set>
                                    <p:animEffect transition="in" filter="barn(inVertical)">
                                      <p:cBhvr>
                                        <p:cTn id="91" dur="500"/>
                                        <p:tgtEl>
                                          <p:spTgt spid="2090"/>
                                        </p:tgtEl>
                                      </p:cBhvr>
                                    </p:animEffect>
                                  </p:childTnLst>
                                </p:cTn>
                              </p:par>
                              <p:par>
                                <p:cTn id="92" presetID="16" presetClass="entr" presetSubtype="21" fill="hold" nodeType="withEffect">
                                  <p:stCondLst>
                                    <p:cond delay="0"/>
                                  </p:stCondLst>
                                  <p:childTnLst>
                                    <p:set>
                                      <p:cBhvr>
                                        <p:cTn id="93" dur="1" fill="hold">
                                          <p:stCondLst>
                                            <p:cond delay="0"/>
                                          </p:stCondLst>
                                        </p:cTn>
                                        <p:tgtEl>
                                          <p:spTgt spid="2075"/>
                                        </p:tgtEl>
                                        <p:attrNameLst>
                                          <p:attrName>style.visibility</p:attrName>
                                        </p:attrNameLst>
                                      </p:cBhvr>
                                      <p:to>
                                        <p:strVal val="visible"/>
                                      </p:to>
                                    </p:set>
                                    <p:animEffect transition="in" filter="barn(inVertical)">
                                      <p:cBhvr>
                                        <p:cTn id="94" dur="500"/>
                                        <p:tgtEl>
                                          <p:spTgt spid="2075"/>
                                        </p:tgtEl>
                                      </p:cBhvr>
                                    </p:animEffect>
                                  </p:childTnLst>
                                </p:cTn>
                              </p:par>
                              <p:par>
                                <p:cTn id="95" presetID="16" presetClass="entr" presetSubtype="21" fill="hold" grpId="0" nodeType="withEffect">
                                  <p:stCondLst>
                                    <p:cond delay="0"/>
                                  </p:stCondLst>
                                  <p:childTnLst>
                                    <p:set>
                                      <p:cBhvr>
                                        <p:cTn id="96" dur="1" fill="hold">
                                          <p:stCondLst>
                                            <p:cond delay="0"/>
                                          </p:stCondLst>
                                        </p:cTn>
                                        <p:tgtEl>
                                          <p:spTgt spid="2076"/>
                                        </p:tgtEl>
                                        <p:attrNameLst>
                                          <p:attrName>style.visibility</p:attrName>
                                        </p:attrNameLst>
                                      </p:cBhvr>
                                      <p:to>
                                        <p:strVal val="visible"/>
                                      </p:to>
                                    </p:set>
                                    <p:animEffect transition="in" filter="barn(inVertical)">
                                      <p:cBhvr>
                                        <p:cTn id="97" dur="500"/>
                                        <p:tgtEl>
                                          <p:spTgt spid="2076"/>
                                        </p:tgtEl>
                                      </p:cBhvr>
                                    </p:animEffect>
                                  </p:childTnLst>
                                </p:cTn>
                              </p:par>
                              <p:par>
                                <p:cTn id="98" presetID="16" presetClass="entr" presetSubtype="21" fill="hold" grpId="0" nodeType="withEffect">
                                  <p:stCondLst>
                                    <p:cond delay="0"/>
                                  </p:stCondLst>
                                  <p:childTnLst>
                                    <p:set>
                                      <p:cBhvr>
                                        <p:cTn id="99" dur="1" fill="hold">
                                          <p:stCondLst>
                                            <p:cond delay="0"/>
                                          </p:stCondLst>
                                        </p:cTn>
                                        <p:tgtEl>
                                          <p:spTgt spid="2088"/>
                                        </p:tgtEl>
                                        <p:attrNameLst>
                                          <p:attrName>style.visibility</p:attrName>
                                        </p:attrNameLst>
                                      </p:cBhvr>
                                      <p:to>
                                        <p:strVal val="visible"/>
                                      </p:to>
                                    </p:set>
                                    <p:animEffect transition="in" filter="barn(inVertical)">
                                      <p:cBhvr>
                                        <p:cTn id="100" dur="500"/>
                                        <p:tgtEl>
                                          <p:spTgt spid="2088"/>
                                        </p:tgtEl>
                                      </p:cBhvr>
                                    </p:animEffect>
                                  </p:childTnLst>
                                </p:cTn>
                              </p:par>
                              <p:par>
                                <p:cTn id="101" presetID="16" presetClass="entr" presetSubtype="21" fill="hold" nodeType="withEffect">
                                  <p:stCondLst>
                                    <p:cond delay="0"/>
                                  </p:stCondLst>
                                  <p:childTnLst>
                                    <p:set>
                                      <p:cBhvr>
                                        <p:cTn id="102" dur="1" fill="hold">
                                          <p:stCondLst>
                                            <p:cond delay="0"/>
                                          </p:stCondLst>
                                        </p:cTn>
                                        <p:tgtEl>
                                          <p:spTgt spid="2086"/>
                                        </p:tgtEl>
                                        <p:attrNameLst>
                                          <p:attrName>style.visibility</p:attrName>
                                        </p:attrNameLst>
                                      </p:cBhvr>
                                      <p:to>
                                        <p:strVal val="visible"/>
                                      </p:to>
                                    </p:set>
                                    <p:animEffect transition="in" filter="barn(inVertical)">
                                      <p:cBhvr>
                                        <p:cTn id="103" dur="500"/>
                                        <p:tgtEl>
                                          <p:spTgt spid="2086"/>
                                        </p:tgtEl>
                                      </p:cBhvr>
                                    </p:animEffect>
                                  </p:childTnLst>
                                </p:cTn>
                              </p:par>
                              <p:par>
                                <p:cTn id="104" presetID="16" presetClass="entr" presetSubtype="21" fill="hold" grpId="0" nodeType="withEffect">
                                  <p:stCondLst>
                                    <p:cond delay="0"/>
                                  </p:stCondLst>
                                  <p:childTnLst>
                                    <p:set>
                                      <p:cBhvr>
                                        <p:cTn id="105" dur="1" fill="hold">
                                          <p:stCondLst>
                                            <p:cond delay="0"/>
                                          </p:stCondLst>
                                        </p:cTn>
                                        <p:tgtEl>
                                          <p:spTgt spid="2084"/>
                                        </p:tgtEl>
                                        <p:attrNameLst>
                                          <p:attrName>style.visibility</p:attrName>
                                        </p:attrNameLst>
                                      </p:cBhvr>
                                      <p:to>
                                        <p:strVal val="visible"/>
                                      </p:to>
                                    </p:set>
                                    <p:animEffect transition="in" filter="barn(inVertical)">
                                      <p:cBhvr>
                                        <p:cTn id="106" dur="500"/>
                                        <p:tgtEl>
                                          <p:spTgt spid="2084"/>
                                        </p:tgtEl>
                                      </p:cBhvr>
                                    </p:animEffect>
                                  </p:childTnLst>
                                </p:cTn>
                              </p:par>
                              <p:par>
                                <p:cTn id="107" presetID="16" presetClass="entr" presetSubtype="21" fill="hold" grpId="0" nodeType="withEffect">
                                  <p:stCondLst>
                                    <p:cond delay="0"/>
                                  </p:stCondLst>
                                  <p:childTnLst>
                                    <p:set>
                                      <p:cBhvr>
                                        <p:cTn id="108" dur="1" fill="hold">
                                          <p:stCondLst>
                                            <p:cond delay="0"/>
                                          </p:stCondLst>
                                        </p:cTn>
                                        <p:tgtEl>
                                          <p:spTgt spid="2081"/>
                                        </p:tgtEl>
                                        <p:attrNameLst>
                                          <p:attrName>style.visibility</p:attrName>
                                        </p:attrNameLst>
                                      </p:cBhvr>
                                      <p:to>
                                        <p:strVal val="visible"/>
                                      </p:to>
                                    </p:set>
                                    <p:animEffect transition="in" filter="barn(inVertical)">
                                      <p:cBhvr>
                                        <p:cTn id="109" dur="500"/>
                                        <p:tgtEl>
                                          <p:spTgt spid="2081"/>
                                        </p:tgtEl>
                                      </p:cBhvr>
                                    </p:animEffect>
                                  </p:childTnLst>
                                </p:cTn>
                              </p:par>
                              <p:par>
                                <p:cTn id="110" presetID="16" presetClass="entr" presetSubtype="21" fill="hold" nodeType="withEffect">
                                  <p:stCondLst>
                                    <p:cond delay="0"/>
                                  </p:stCondLst>
                                  <p:childTnLst>
                                    <p:set>
                                      <p:cBhvr>
                                        <p:cTn id="111" dur="1" fill="hold">
                                          <p:stCondLst>
                                            <p:cond delay="0"/>
                                          </p:stCondLst>
                                        </p:cTn>
                                        <p:tgtEl>
                                          <p:spTgt spid="2080"/>
                                        </p:tgtEl>
                                        <p:attrNameLst>
                                          <p:attrName>style.visibility</p:attrName>
                                        </p:attrNameLst>
                                      </p:cBhvr>
                                      <p:to>
                                        <p:strVal val="visible"/>
                                      </p:to>
                                    </p:set>
                                    <p:animEffect transition="in" filter="barn(inVertical)">
                                      <p:cBhvr>
                                        <p:cTn id="112" dur="500"/>
                                        <p:tgtEl>
                                          <p:spTgt spid="2080"/>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xit" presetSubtype="0" fill="hold" grpId="1" nodeType="clickEffect">
                                  <p:stCondLst>
                                    <p:cond delay="0"/>
                                  </p:stCondLst>
                                  <p:childTnLst>
                                    <p:animEffect transition="out" filter="fade">
                                      <p:cBhvr>
                                        <p:cTn id="116" dur="500"/>
                                        <p:tgtEl>
                                          <p:spTgt spid="2088"/>
                                        </p:tgtEl>
                                      </p:cBhvr>
                                    </p:animEffect>
                                    <p:set>
                                      <p:cBhvr>
                                        <p:cTn id="117" dur="1" fill="hold">
                                          <p:stCondLst>
                                            <p:cond delay="499"/>
                                          </p:stCondLst>
                                        </p:cTn>
                                        <p:tgtEl>
                                          <p:spTgt spid="2088"/>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2086"/>
                                        </p:tgtEl>
                                      </p:cBhvr>
                                    </p:animEffect>
                                    <p:set>
                                      <p:cBhvr>
                                        <p:cTn id="120" dur="1" fill="hold">
                                          <p:stCondLst>
                                            <p:cond delay="499"/>
                                          </p:stCondLst>
                                        </p:cTn>
                                        <p:tgtEl>
                                          <p:spTgt spid="2086"/>
                                        </p:tgtEl>
                                        <p:attrNameLst>
                                          <p:attrName>style.visibility</p:attrName>
                                        </p:attrNameLst>
                                      </p:cBhvr>
                                      <p:to>
                                        <p:strVal val="hidden"/>
                                      </p:to>
                                    </p:set>
                                  </p:childTnLst>
                                </p:cTn>
                              </p:par>
                              <p:par>
                                <p:cTn id="121" presetID="10" presetClass="exit" presetSubtype="0" fill="hold" grpId="1" nodeType="withEffect">
                                  <p:stCondLst>
                                    <p:cond delay="0"/>
                                  </p:stCondLst>
                                  <p:childTnLst>
                                    <p:animEffect transition="out" filter="fade">
                                      <p:cBhvr>
                                        <p:cTn id="122" dur="500"/>
                                        <p:tgtEl>
                                          <p:spTgt spid="2084"/>
                                        </p:tgtEl>
                                      </p:cBhvr>
                                    </p:animEffect>
                                    <p:set>
                                      <p:cBhvr>
                                        <p:cTn id="123" dur="1" fill="hold">
                                          <p:stCondLst>
                                            <p:cond delay="499"/>
                                          </p:stCondLst>
                                        </p:cTn>
                                        <p:tgtEl>
                                          <p:spTgt spid="2084"/>
                                        </p:tgtEl>
                                        <p:attrNameLst>
                                          <p:attrName>style.visibility</p:attrName>
                                        </p:attrNameLst>
                                      </p:cBhvr>
                                      <p:to>
                                        <p:strVal val="hidden"/>
                                      </p:to>
                                    </p:set>
                                  </p:childTnLst>
                                </p:cTn>
                              </p:par>
                              <p:par>
                                <p:cTn id="124" presetID="10" presetClass="exit" presetSubtype="0" fill="hold" grpId="1" nodeType="withEffect">
                                  <p:stCondLst>
                                    <p:cond delay="0"/>
                                  </p:stCondLst>
                                  <p:childTnLst>
                                    <p:animEffect transition="out" filter="fade">
                                      <p:cBhvr>
                                        <p:cTn id="125" dur="500"/>
                                        <p:tgtEl>
                                          <p:spTgt spid="2081"/>
                                        </p:tgtEl>
                                      </p:cBhvr>
                                    </p:animEffect>
                                    <p:set>
                                      <p:cBhvr>
                                        <p:cTn id="126" dur="1" fill="hold">
                                          <p:stCondLst>
                                            <p:cond delay="499"/>
                                          </p:stCondLst>
                                        </p:cTn>
                                        <p:tgtEl>
                                          <p:spTgt spid="2081"/>
                                        </p:tgtEl>
                                        <p:attrNameLst>
                                          <p:attrName>style.visibility</p:attrName>
                                        </p:attrNameLst>
                                      </p:cBhvr>
                                      <p:to>
                                        <p:strVal val="hidden"/>
                                      </p:to>
                                    </p:set>
                                  </p:childTnLst>
                                </p:cTn>
                              </p:par>
                              <p:par>
                                <p:cTn id="127" presetID="10" presetClass="exit" presetSubtype="0" fill="hold" nodeType="withEffect">
                                  <p:stCondLst>
                                    <p:cond delay="0"/>
                                  </p:stCondLst>
                                  <p:childTnLst>
                                    <p:animEffect transition="out" filter="fade">
                                      <p:cBhvr>
                                        <p:cTn id="128" dur="500"/>
                                        <p:tgtEl>
                                          <p:spTgt spid="2080"/>
                                        </p:tgtEl>
                                      </p:cBhvr>
                                    </p:animEffect>
                                    <p:set>
                                      <p:cBhvr>
                                        <p:cTn id="129" dur="1" fill="hold">
                                          <p:stCondLst>
                                            <p:cond delay="499"/>
                                          </p:stCondLst>
                                        </p:cTn>
                                        <p:tgtEl>
                                          <p:spTgt spid="2080"/>
                                        </p:tgtEl>
                                        <p:attrNameLst>
                                          <p:attrName>style.visibility</p:attrName>
                                        </p:attrNameLst>
                                      </p:cBhvr>
                                      <p:to>
                                        <p:strVal val="hidden"/>
                                      </p:to>
                                    </p:set>
                                  </p:childTnLst>
                                </p:cTn>
                              </p:par>
                              <p:par>
                                <p:cTn id="130" presetID="10" presetClass="exit" presetSubtype="0" fill="hold" nodeType="withEffect">
                                  <p:stCondLst>
                                    <p:cond delay="0"/>
                                  </p:stCondLst>
                                  <p:childTnLst>
                                    <p:animEffect transition="out" filter="fade">
                                      <p:cBhvr>
                                        <p:cTn id="131" dur="500"/>
                                        <p:tgtEl>
                                          <p:spTgt spid="2090"/>
                                        </p:tgtEl>
                                      </p:cBhvr>
                                    </p:animEffect>
                                    <p:set>
                                      <p:cBhvr>
                                        <p:cTn id="132" dur="1" fill="hold">
                                          <p:stCondLst>
                                            <p:cond delay="499"/>
                                          </p:stCondLst>
                                        </p:cTn>
                                        <p:tgtEl>
                                          <p:spTgt spid="2090"/>
                                        </p:tgtEl>
                                        <p:attrNameLst>
                                          <p:attrName>style.visibility</p:attrName>
                                        </p:attrNameLst>
                                      </p:cBhvr>
                                      <p:to>
                                        <p:strVal val="hidden"/>
                                      </p:to>
                                    </p:set>
                                  </p:childTnLst>
                                </p:cTn>
                              </p:par>
                              <p:par>
                                <p:cTn id="133" presetID="10" presetClass="exit" presetSubtype="0" fill="hold" nodeType="withEffect">
                                  <p:stCondLst>
                                    <p:cond delay="0"/>
                                  </p:stCondLst>
                                  <p:childTnLst>
                                    <p:animEffect transition="out" filter="fade">
                                      <p:cBhvr>
                                        <p:cTn id="134" dur="500"/>
                                        <p:tgtEl>
                                          <p:spTgt spid="2075"/>
                                        </p:tgtEl>
                                      </p:cBhvr>
                                    </p:animEffect>
                                    <p:set>
                                      <p:cBhvr>
                                        <p:cTn id="135" dur="1" fill="hold">
                                          <p:stCondLst>
                                            <p:cond delay="499"/>
                                          </p:stCondLst>
                                        </p:cTn>
                                        <p:tgtEl>
                                          <p:spTgt spid="2075"/>
                                        </p:tgtEl>
                                        <p:attrNameLst>
                                          <p:attrName>style.visibility</p:attrName>
                                        </p:attrNameLst>
                                      </p:cBhvr>
                                      <p:to>
                                        <p:strVal val="hidden"/>
                                      </p:to>
                                    </p:set>
                                  </p:childTnLst>
                                </p:cTn>
                              </p:par>
                              <p:par>
                                <p:cTn id="136" presetID="10" presetClass="exit" presetSubtype="0" fill="hold" grpId="1" nodeType="withEffect">
                                  <p:stCondLst>
                                    <p:cond delay="0"/>
                                  </p:stCondLst>
                                  <p:childTnLst>
                                    <p:animEffect transition="out" filter="fade">
                                      <p:cBhvr>
                                        <p:cTn id="137" dur="500"/>
                                        <p:tgtEl>
                                          <p:spTgt spid="2076"/>
                                        </p:tgtEl>
                                      </p:cBhvr>
                                    </p:animEffect>
                                    <p:set>
                                      <p:cBhvr>
                                        <p:cTn id="138" dur="1" fill="hold">
                                          <p:stCondLst>
                                            <p:cond delay="499"/>
                                          </p:stCondLst>
                                        </p:cTn>
                                        <p:tgtEl>
                                          <p:spTgt spid="207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1" grpId="0"/>
      <p:bldP spid="11" grpId="1"/>
      <p:bldP spid="14" grpId="0"/>
      <p:bldP spid="14" grpId="1"/>
      <p:bldP spid="2055" grpId="0"/>
      <p:bldP spid="2055" grpId="1"/>
      <p:bldP spid="2065" grpId="0"/>
      <p:bldP spid="2065" grpId="1"/>
      <p:bldP spid="2076" grpId="0"/>
      <p:bldP spid="2076" grpId="1"/>
      <p:bldP spid="2081" grpId="0"/>
      <p:bldP spid="2081" grpId="1"/>
      <p:bldP spid="2084" grpId="0"/>
      <p:bldP spid="2084" grpId="1"/>
      <p:bldP spid="2088" grpId="0"/>
      <p:bldP spid="2088" grpId="1"/>
      <p:bldP spid="6" grpId="0" animBg="1"/>
      <p:bldP spid="6"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Internal Storage 8"/>
          <p:cNvSpPr/>
          <p:nvPr/>
        </p:nvSpPr>
        <p:spPr>
          <a:xfrm>
            <a:off x="457200" y="381000"/>
            <a:ext cx="8534400" cy="6400800"/>
          </a:xfrm>
          <a:prstGeom prst="flowChartInternalStorag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buFont typeface="+mj-lt"/>
              <a:buAutoNum type="arabicPeriod"/>
            </a:pPr>
            <a:endParaRPr lang="en-US"/>
          </a:p>
        </p:txBody>
      </p:sp>
      <p:sp>
        <p:nvSpPr>
          <p:cNvPr id="8" name="Title 7"/>
          <p:cNvSpPr>
            <a:spLocks noGrp="1"/>
          </p:cNvSpPr>
          <p:nvPr>
            <p:ph type="title"/>
          </p:nvPr>
        </p:nvSpPr>
        <p:spPr/>
        <p:txBody>
          <a:bodyPr/>
          <a:lstStyle/>
          <a:p>
            <a:r>
              <a:rPr lang="en-US" dirty="0" smtClean="0"/>
              <a:t>Building the Jar</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318" y="385898"/>
            <a:ext cx="675363" cy="764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1854" y="1200150"/>
            <a:ext cx="5238750" cy="222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Arrow Connector 2"/>
          <p:cNvCxnSpPr/>
          <p:nvPr/>
        </p:nvCxnSpPr>
        <p:spPr>
          <a:xfrm flipV="1">
            <a:off x="2819400" y="1752600"/>
            <a:ext cx="76200" cy="1905000"/>
          </a:xfrm>
          <a:prstGeom prst="straightConnector1">
            <a:avLst/>
          </a:prstGeom>
          <a:ln>
            <a:solidFill>
              <a:schemeClr val="accent2">
                <a:lumMod val="50000"/>
              </a:schemeClr>
            </a:solidFill>
            <a:tailEnd type="arrow"/>
          </a:ln>
        </p:spPr>
        <p:style>
          <a:lnRef idx="1">
            <a:schemeClr val="accent6"/>
          </a:lnRef>
          <a:fillRef idx="0">
            <a:schemeClr val="accent6"/>
          </a:fillRef>
          <a:effectRef idx="0">
            <a:schemeClr val="accent6"/>
          </a:effectRef>
          <a:fontRef idx="minor">
            <a:schemeClr val="tx1"/>
          </a:fontRef>
        </p:style>
      </p:cxnSp>
      <p:sp>
        <p:nvSpPr>
          <p:cNvPr id="4" name="TextBox 3"/>
          <p:cNvSpPr txBox="1"/>
          <p:nvPr/>
        </p:nvSpPr>
        <p:spPr>
          <a:xfrm>
            <a:off x="1676400" y="3886200"/>
            <a:ext cx="3505200" cy="923330"/>
          </a:xfrm>
          <a:prstGeom prst="rect">
            <a:avLst/>
          </a:prstGeom>
          <a:noFill/>
        </p:spPr>
        <p:txBody>
          <a:bodyPr wrap="square" rtlCol="0">
            <a:spAutoFit/>
          </a:bodyPr>
          <a:lstStyle/>
          <a:p>
            <a:r>
              <a:rPr lang="en-US" dirty="0" smtClean="0"/>
              <a:t>This button will compile the code into a JAR file. Do this after you are finished editing the code.</a:t>
            </a:r>
            <a:endParaRPr lang="en-US" dirty="0"/>
          </a:p>
        </p:txBody>
      </p:sp>
    </p:spTree>
    <p:extLst>
      <p:ext uri="{BB962C8B-B14F-4D97-AF65-F5344CB8AC3E}">
        <p14:creationId xmlns:p14="http://schemas.microsoft.com/office/powerpoint/2010/main" val="13255217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Internal Storage 8"/>
          <p:cNvSpPr/>
          <p:nvPr/>
        </p:nvSpPr>
        <p:spPr>
          <a:xfrm>
            <a:off x="457200" y="381000"/>
            <a:ext cx="8534400" cy="6400800"/>
          </a:xfrm>
          <a:prstGeom prst="flowChartInternalStorag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buFont typeface="+mj-lt"/>
              <a:buAutoNum type="arabicPeriod"/>
            </a:pPr>
            <a:endParaRPr lang="en-US"/>
          </a:p>
        </p:txBody>
      </p:sp>
      <p:sp>
        <p:nvSpPr>
          <p:cNvPr id="8" name="Title 7"/>
          <p:cNvSpPr>
            <a:spLocks noGrp="1"/>
          </p:cNvSpPr>
          <p:nvPr>
            <p:ph type="title"/>
          </p:nvPr>
        </p:nvSpPr>
        <p:spPr/>
        <p:txBody>
          <a:bodyPr/>
          <a:lstStyle/>
          <a:p>
            <a:r>
              <a:rPr lang="en-US" dirty="0" smtClean="0"/>
              <a:t>Finding the JAR</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318" y="385898"/>
            <a:ext cx="675363" cy="764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219200"/>
            <a:ext cx="2466975"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a:off x="2667000" y="2133600"/>
            <a:ext cx="15240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1509712"/>
            <a:ext cx="93345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Straight Arrow Connector 9"/>
          <p:cNvCxnSpPr/>
          <p:nvPr/>
        </p:nvCxnSpPr>
        <p:spPr>
          <a:xfrm>
            <a:off x="4657725" y="1828800"/>
            <a:ext cx="82867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1666442"/>
            <a:ext cx="250507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Straight Arrow Connector 11"/>
          <p:cNvCxnSpPr/>
          <p:nvPr/>
        </p:nvCxnSpPr>
        <p:spPr>
          <a:xfrm flipH="1" flipV="1">
            <a:off x="6738937" y="1918854"/>
            <a:ext cx="195263" cy="257694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4191000" y="4495800"/>
            <a:ext cx="4419600" cy="923330"/>
          </a:xfrm>
          <a:prstGeom prst="rect">
            <a:avLst/>
          </a:prstGeom>
          <a:noFill/>
        </p:spPr>
        <p:txBody>
          <a:bodyPr wrap="square" rtlCol="0">
            <a:spAutoFit/>
          </a:bodyPr>
          <a:lstStyle/>
          <a:p>
            <a:r>
              <a:rPr lang="en-US" dirty="0" smtClean="0"/>
              <a:t>Rename this to TMMCFinder.jar and overwrite the TMMCFinder.jar that is inside of </a:t>
            </a:r>
            <a:r>
              <a:rPr lang="en-US" b="1" dirty="0" smtClean="0"/>
              <a:t>root</a:t>
            </a:r>
            <a:r>
              <a:rPr lang="en-US" dirty="0" smtClean="0"/>
              <a:t>/code/ with this new build.</a:t>
            </a:r>
            <a:endParaRPr lang="en-US" dirty="0"/>
          </a:p>
        </p:txBody>
      </p:sp>
    </p:spTree>
    <p:extLst>
      <p:ext uri="{BB962C8B-B14F-4D97-AF65-F5344CB8AC3E}">
        <p14:creationId xmlns:p14="http://schemas.microsoft.com/office/powerpoint/2010/main" val="3744646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2B</a:t>
            </a:r>
            <a:endParaRPr lang="en-US" dirty="0"/>
          </a:p>
        </p:txBody>
      </p:sp>
      <p:sp>
        <p:nvSpPr>
          <p:cNvPr id="4" name="TextBox 3"/>
          <p:cNvSpPr txBox="1"/>
          <p:nvPr/>
        </p:nvSpPr>
        <p:spPr>
          <a:xfrm>
            <a:off x="2209800" y="1143000"/>
            <a:ext cx="4495800" cy="369332"/>
          </a:xfrm>
          <a:prstGeom prst="rect">
            <a:avLst/>
          </a:prstGeom>
          <a:noFill/>
        </p:spPr>
        <p:txBody>
          <a:bodyPr wrap="square" rtlCol="0">
            <a:spAutoFit/>
          </a:bodyPr>
          <a:lstStyle/>
          <a:p>
            <a:r>
              <a:rPr lang="en-US" dirty="0" smtClean="0"/>
              <a:t>Understanding the </a:t>
            </a:r>
            <a:r>
              <a:rPr lang="en-US" dirty="0" err="1" smtClean="0"/>
              <a:t>TMMCFinder</a:t>
            </a:r>
            <a:r>
              <a:rPr lang="en-US" dirty="0" smtClean="0"/>
              <a:t> JAVA code</a:t>
            </a:r>
            <a:endParaRPr lang="en-US" dirty="0"/>
          </a:p>
        </p:txBody>
      </p:sp>
    </p:spTree>
    <p:extLst>
      <p:ext uri="{BB962C8B-B14F-4D97-AF65-F5344CB8AC3E}">
        <p14:creationId xmlns:p14="http://schemas.microsoft.com/office/powerpoint/2010/main" val="32779850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Internal Storage 2"/>
          <p:cNvSpPr/>
          <p:nvPr/>
        </p:nvSpPr>
        <p:spPr>
          <a:xfrm>
            <a:off x="0" y="0"/>
            <a:ext cx="9144000" cy="6858000"/>
          </a:xfrm>
          <a:prstGeom prst="flowChartInternalStorag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buFont typeface="+mj-lt"/>
              <a:buAutoNum type="arabicPeriod"/>
            </a:pPr>
            <a:endParaRPr lang="en-US"/>
          </a:p>
        </p:txBody>
      </p:sp>
      <p:sp>
        <p:nvSpPr>
          <p:cNvPr id="4" name="TextBox 3"/>
          <p:cNvSpPr txBox="1"/>
          <p:nvPr/>
        </p:nvSpPr>
        <p:spPr>
          <a:xfrm>
            <a:off x="1143000" y="152400"/>
            <a:ext cx="8001000" cy="769441"/>
          </a:xfrm>
          <a:prstGeom prst="rect">
            <a:avLst/>
          </a:prstGeom>
          <a:noFill/>
        </p:spPr>
        <p:txBody>
          <a:bodyPr wrap="square" rtlCol="0">
            <a:spAutoFit/>
          </a:bodyPr>
          <a:lstStyle/>
          <a:p>
            <a:pPr algn="ctr"/>
            <a:r>
              <a:rPr lang="en-US" sz="4400" dirty="0" smtClean="0">
                <a:latin typeface="Tahoma" panose="020B0604030504040204" pitchFamily="34" charset="0"/>
                <a:ea typeface="Tahoma" panose="020B0604030504040204" pitchFamily="34" charset="0"/>
                <a:cs typeface="Tahoma" panose="020B0604030504040204" pitchFamily="34" charset="0"/>
              </a:rPr>
              <a:t>TMMCFinder.java</a:t>
            </a:r>
            <a:endParaRPr lang="en-US" sz="4400"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9733"/>
            <a:ext cx="675363" cy="764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921841"/>
            <a:ext cx="1657350"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971800" y="824602"/>
            <a:ext cx="4343400" cy="646331"/>
          </a:xfrm>
          <a:prstGeom prst="rect">
            <a:avLst/>
          </a:prstGeom>
          <a:noFill/>
        </p:spPr>
        <p:txBody>
          <a:bodyPr wrap="square" rtlCol="0">
            <a:spAutoFit/>
          </a:bodyPr>
          <a:lstStyle/>
          <a:p>
            <a:r>
              <a:rPr lang="en-US" dirty="0" smtClean="0"/>
              <a:t>Don’t mess with the package declaration, or the imports.</a:t>
            </a:r>
            <a:endParaRPr lang="en-US" dirty="0"/>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600200"/>
            <a:ext cx="6362700"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Straight Arrow Connector 7"/>
          <p:cNvCxnSpPr/>
          <p:nvPr/>
        </p:nvCxnSpPr>
        <p:spPr>
          <a:xfrm flipH="1">
            <a:off x="2514600" y="1147767"/>
            <a:ext cx="6096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143000" y="5791200"/>
            <a:ext cx="3886200" cy="923330"/>
          </a:xfrm>
          <a:prstGeom prst="rect">
            <a:avLst/>
          </a:prstGeom>
          <a:noFill/>
        </p:spPr>
        <p:txBody>
          <a:bodyPr wrap="square" rtlCol="0">
            <a:spAutoFit/>
          </a:bodyPr>
          <a:lstStyle/>
          <a:p>
            <a:r>
              <a:rPr lang="en-US" dirty="0" smtClean="0"/>
              <a:t>These are global variables. That means that they are accessible anywhere in this program.</a:t>
            </a:r>
            <a:endParaRPr lang="en-US" dirty="0"/>
          </a:p>
        </p:txBody>
      </p:sp>
      <p:sp>
        <p:nvSpPr>
          <p:cNvPr id="10" name="Left Brace 9"/>
          <p:cNvSpPr/>
          <p:nvPr/>
        </p:nvSpPr>
        <p:spPr>
          <a:xfrm>
            <a:off x="903963" y="1905000"/>
            <a:ext cx="152400" cy="36576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3" name="Left Bracket 12"/>
          <p:cNvSpPr/>
          <p:nvPr/>
        </p:nvSpPr>
        <p:spPr>
          <a:xfrm>
            <a:off x="228600" y="3733800"/>
            <a:ext cx="675363" cy="2519065"/>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5" name="Straight Arrow Connector 14"/>
          <p:cNvCxnSpPr>
            <a:stCxn id="13" idx="2"/>
            <a:endCxn id="9" idx="1"/>
          </p:cNvCxnSpPr>
          <p:nvPr/>
        </p:nvCxnSpPr>
        <p:spPr>
          <a:xfrm>
            <a:off x="903963" y="6252865"/>
            <a:ext cx="23903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69212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Internal Storage 2"/>
          <p:cNvSpPr/>
          <p:nvPr/>
        </p:nvSpPr>
        <p:spPr>
          <a:xfrm>
            <a:off x="0" y="0"/>
            <a:ext cx="9144000" cy="6858000"/>
          </a:xfrm>
          <a:prstGeom prst="flowChartInternalStorag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buFont typeface="+mj-lt"/>
              <a:buAutoNum type="arabicPeriod"/>
            </a:pPr>
            <a:endParaRPr lang="en-US"/>
          </a:p>
        </p:txBody>
      </p:sp>
      <p:sp>
        <p:nvSpPr>
          <p:cNvPr id="4" name="TextBox 3"/>
          <p:cNvSpPr txBox="1"/>
          <p:nvPr/>
        </p:nvSpPr>
        <p:spPr>
          <a:xfrm>
            <a:off x="1143000" y="152400"/>
            <a:ext cx="8001000" cy="769441"/>
          </a:xfrm>
          <a:prstGeom prst="rect">
            <a:avLst/>
          </a:prstGeom>
          <a:noFill/>
        </p:spPr>
        <p:txBody>
          <a:bodyPr wrap="square" rtlCol="0">
            <a:spAutoFit/>
          </a:bodyPr>
          <a:lstStyle/>
          <a:p>
            <a:pPr algn="ctr"/>
            <a:r>
              <a:rPr lang="en-US" sz="4400" dirty="0" err="1" smtClean="0">
                <a:latin typeface="Tahoma" panose="020B0604030504040204" pitchFamily="34" charset="0"/>
                <a:ea typeface="Tahoma" panose="020B0604030504040204" pitchFamily="34" charset="0"/>
                <a:cs typeface="Tahoma" panose="020B0604030504040204" pitchFamily="34" charset="0"/>
              </a:rPr>
              <a:t>Globals</a:t>
            </a:r>
            <a:endParaRPr lang="en-US" sz="4400"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9733"/>
            <a:ext cx="675363" cy="764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921841"/>
            <a:ext cx="5562600" cy="161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295400" y="1083766"/>
            <a:ext cx="5638800" cy="954107"/>
          </a:xfrm>
          <a:prstGeom prst="rect">
            <a:avLst/>
          </a:prstGeom>
          <a:noFill/>
        </p:spPr>
        <p:txBody>
          <a:bodyPr wrap="square" rtlCol="0">
            <a:spAutoFit/>
          </a:bodyPr>
          <a:lstStyle/>
          <a:p>
            <a:r>
              <a:rPr lang="en-US" sz="1400" dirty="0" err="1" smtClean="0">
                <a:solidFill>
                  <a:schemeClr val="accent3">
                    <a:lumMod val="40000"/>
                    <a:lumOff val="60000"/>
                  </a:schemeClr>
                </a:solidFill>
              </a:rPr>
              <a:t>drivePath</a:t>
            </a:r>
            <a:r>
              <a:rPr lang="en-US" sz="1400" dirty="0" smtClean="0">
                <a:solidFill>
                  <a:schemeClr val="accent3">
                    <a:lumMod val="40000"/>
                    <a:lumOff val="60000"/>
                  </a:schemeClr>
                </a:solidFill>
              </a:rPr>
              <a:t> </a:t>
            </a:r>
            <a:r>
              <a:rPr lang="en-US" sz="1400" dirty="0" smtClean="0"/>
              <a:t>is the variable that stores the path to the </a:t>
            </a:r>
            <a:r>
              <a:rPr lang="en-US" sz="1400" b="1" dirty="0" smtClean="0"/>
              <a:t>root</a:t>
            </a:r>
            <a:r>
              <a:rPr lang="en-US" sz="1400" dirty="0" smtClean="0"/>
              <a:t> folder. If you change the location of the </a:t>
            </a:r>
            <a:r>
              <a:rPr lang="en-US" sz="1400" dirty="0" err="1" smtClean="0"/>
              <a:t>MWTMMCFinder</a:t>
            </a:r>
            <a:r>
              <a:rPr lang="en-US" sz="1400" dirty="0" smtClean="0"/>
              <a:t>, you will need to update this path to be correct. Notice the “\\”, that is the same thing as a “\”, it is just how you need to type them in JAVA.</a:t>
            </a:r>
            <a:endParaRPr lang="en-US" sz="1400" dirty="0">
              <a:solidFill>
                <a:schemeClr val="accent3">
                  <a:lumMod val="40000"/>
                  <a:lumOff val="60000"/>
                </a:schemeClr>
              </a:solidFill>
            </a:endParaRPr>
          </a:p>
        </p:txBody>
      </p:sp>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048264"/>
            <a:ext cx="323850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295400" y="2572139"/>
            <a:ext cx="5486400" cy="738664"/>
          </a:xfrm>
          <a:prstGeom prst="rect">
            <a:avLst/>
          </a:prstGeom>
          <a:noFill/>
        </p:spPr>
        <p:txBody>
          <a:bodyPr wrap="square" rtlCol="0">
            <a:spAutoFit/>
          </a:bodyPr>
          <a:lstStyle/>
          <a:p>
            <a:r>
              <a:rPr lang="en-US" sz="1400" dirty="0" smtClean="0"/>
              <a:t>These variables store the </a:t>
            </a:r>
            <a:r>
              <a:rPr lang="en-US" sz="1400" dirty="0" err="1" smtClean="0"/>
              <a:t>subpath</a:t>
            </a:r>
            <a:r>
              <a:rPr lang="en-US" sz="1400" dirty="0" smtClean="0"/>
              <a:t> (assuming you are already in </a:t>
            </a:r>
            <a:r>
              <a:rPr lang="en-US" sz="1400" b="1" dirty="0" smtClean="0"/>
              <a:t>root</a:t>
            </a:r>
            <a:r>
              <a:rPr lang="en-US" sz="1400" dirty="0" smtClean="0"/>
              <a:t>) to the batch, logs, and results folders. You shouldn’t need to change these unless you move those individual folders relative to the </a:t>
            </a:r>
            <a:r>
              <a:rPr lang="en-US" sz="1400" b="1" dirty="0" smtClean="0"/>
              <a:t>root</a:t>
            </a:r>
            <a:r>
              <a:rPr lang="en-US" sz="1400" dirty="0" smtClean="0"/>
              <a:t> folder.</a:t>
            </a:r>
            <a:endParaRPr lang="en-US" sz="1400" dirty="0"/>
          </a:p>
        </p:txBody>
      </p:sp>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3310803"/>
            <a:ext cx="2800350" cy="17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1371600" y="3482253"/>
            <a:ext cx="5181600" cy="523220"/>
          </a:xfrm>
          <a:prstGeom prst="rect">
            <a:avLst/>
          </a:prstGeom>
          <a:noFill/>
        </p:spPr>
        <p:txBody>
          <a:bodyPr wrap="square" rtlCol="0">
            <a:spAutoFit/>
          </a:bodyPr>
          <a:lstStyle/>
          <a:p>
            <a:r>
              <a:rPr lang="en-US" sz="1400" dirty="0" smtClean="0"/>
              <a:t>This is used to count the number of invoices that it is being requested to find. </a:t>
            </a:r>
            <a:endParaRPr lang="en-US" sz="1400" dirty="0"/>
          </a:p>
        </p:txBody>
      </p:sp>
      <p:pic>
        <p:nvPicPr>
          <p:cNvPr id="614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4005473"/>
            <a:ext cx="28575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219200" y="4843673"/>
            <a:ext cx="5410200" cy="523220"/>
          </a:xfrm>
          <a:prstGeom prst="rect">
            <a:avLst/>
          </a:prstGeom>
          <a:noFill/>
        </p:spPr>
        <p:txBody>
          <a:bodyPr wrap="square" rtlCol="0">
            <a:spAutoFit/>
          </a:bodyPr>
          <a:lstStyle/>
          <a:p>
            <a:r>
              <a:rPr lang="en-US" sz="1400" dirty="0" smtClean="0"/>
              <a:t>These are used to dynamically create important paths based on the path variables mentioned above.</a:t>
            </a:r>
            <a:endParaRPr lang="en-US" sz="1400" dirty="0"/>
          </a:p>
        </p:txBody>
      </p:sp>
      <p:pic>
        <p:nvPicPr>
          <p:cNvPr id="615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5705463"/>
            <a:ext cx="2943225"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4267200" y="5366893"/>
            <a:ext cx="4800600" cy="1169551"/>
          </a:xfrm>
          <a:prstGeom prst="rect">
            <a:avLst/>
          </a:prstGeom>
          <a:noFill/>
        </p:spPr>
        <p:txBody>
          <a:bodyPr wrap="square" rtlCol="0">
            <a:spAutoFit/>
          </a:bodyPr>
          <a:lstStyle/>
          <a:p>
            <a:r>
              <a:rPr lang="en-US" sz="1400" dirty="0" smtClean="0"/>
              <a:t>An </a:t>
            </a:r>
            <a:r>
              <a:rPr lang="en-US" sz="1400" dirty="0" err="1" smtClean="0"/>
              <a:t>ArrayList</a:t>
            </a:r>
            <a:r>
              <a:rPr lang="en-US" sz="1400" dirty="0" smtClean="0"/>
              <a:t> is a fancy storage bin with conveniently built in methods for manipulation. Here I am declaring 4 of these storage bins to store Strings for our merged file(</a:t>
            </a:r>
            <a:r>
              <a:rPr lang="en-US" sz="1400" dirty="0" err="1" smtClean="0"/>
              <a:t>combinedData</a:t>
            </a:r>
            <a:r>
              <a:rPr lang="en-US" sz="1400" dirty="0" smtClean="0"/>
              <a:t>), our keys file(keys.txt), our output file(the ISO), and our log file(runlog.txt).</a:t>
            </a:r>
            <a:endParaRPr lang="en-US" sz="1400" dirty="0"/>
          </a:p>
        </p:txBody>
      </p:sp>
    </p:spTree>
    <p:extLst>
      <p:ext uri="{BB962C8B-B14F-4D97-AF65-F5344CB8AC3E}">
        <p14:creationId xmlns:p14="http://schemas.microsoft.com/office/powerpoint/2010/main" val="19043722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Internal Storage 2"/>
          <p:cNvSpPr/>
          <p:nvPr/>
        </p:nvSpPr>
        <p:spPr>
          <a:xfrm>
            <a:off x="0" y="0"/>
            <a:ext cx="9144000" cy="6858000"/>
          </a:xfrm>
          <a:prstGeom prst="flowChartInternalStorag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buFont typeface="+mj-lt"/>
              <a:buAutoNum type="arabicPeriod"/>
            </a:pPr>
            <a:endParaRPr lang="en-US" dirty="0"/>
          </a:p>
        </p:txBody>
      </p:sp>
      <p:sp>
        <p:nvSpPr>
          <p:cNvPr id="4" name="TextBox 3"/>
          <p:cNvSpPr txBox="1"/>
          <p:nvPr/>
        </p:nvSpPr>
        <p:spPr>
          <a:xfrm>
            <a:off x="1143000" y="152400"/>
            <a:ext cx="8001000" cy="769441"/>
          </a:xfrm>
          <a:prstGeom prst="rect">
            <a:avLst/>
          </a:prstGeom>
          <a:noFill/>
        </p:spPr>
        <p:txBody>
          <a:bodyPr wrap="square" rtlCol="0">
            <a:spAutoFit/>
          </a:bodyPr>
          <a:lstStyle/>
          <a:p>
            <a:pPr algn="ctr"/>
            <a:r>
              <a:rPr lang="en-US" sz="4400" dirty="0" smtClean="0">
                <a:latin typeface="Tahoma" panose="020B0604030504040204" pitchFamily="34" charset="0"/>
                <a:ea typeface="Tahoma" panose="020B0604030504040204" pitchFamily="34" charset="0"/>
                <a:cs typeface="Tahoma" panose="020B0604030504040204" pitchFamily="34" charset="0"/>
              </a:rPr>
              <a:t>Main method</a:t>
            </a:r>
            <a:endParaRPr lang="en-US" sz="4400"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9733"/>
            <a:ext cx="675363" cy="764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2632" y="1862138"/>
            <a:ext cx="5734050" cy="313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Left Brace 5"/>
          <p:cNvSpPr/>
          <p:nvPr/>
        </p:nvSpPr>
        <p:spPr>
          <a:xfrm>
            <a:off x="3124200" y="2286000"/>
            <a:ext cx="609600" cy="8382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Left Brace 7"/>
          <p:cNvSpPr/>
          <p:nvPr/>
        </p:nvSpPr>
        <p:spPr>
          <a:xfrm>
            <a:off x="3276600" y="3200400"/>
            <a:ext cx="457200" cy="11430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TextBox 8"/>
          <p:cNvSpPr txBox="1"/>
          <p:nvPr/>
        </p:nvSpPr>
        <p:spPr>
          <a:xfrm>
            <a:off x="1291936" y="3543181"/>
            <a:ext cx="1981200" cy="3323987"/>
          </a:xfrm>
          <a:prstGeom prst="rect">
            <a:avLst/>
          </a:prstGeom>
          <a:noFill/>
        </p:spPr>
        <p:txBody>
          <a:bodyPr wrap="square" rtlCol="0">
            <a:spAutoFit/>
          </a:bodyPr>
          <a:lstStyle/>
          <a:p>
            <a:r>
              <a:rPr lang="en-US" sz="1400" dirty="0" smtClean="0"/>
              <a:t>This section tells the program to run the other methods, in that order.  Each method has a commented summary of what it does next to the “method call”.</a:t>
            </a:r>
            <a:br>
              <a:rPr lang="en-US" sz="1400" dirty="0" smtClean="0"/>
            </a:br>
            <a:r>
              <a:rPr lang="en-US" sz="1400" dirty="0" smtClean="0"/>
              <a:t/>
            </a:r>
            <a:br>
              <a:rPr lang="en-US" sz="1400" dirty="0" smtClean="0"/>
            </a:br>
            <a:r>
              <a:rPr lang="en-US" sz="1400" dirty="0" smtClean="0"/>
              <a:t>Other than </a:t>
            </a:r>
            <a:r>
              <a:rPr lang="en-US" sz="1400" b="1" dirty="0" err="1" smtClean="0"/>
              <a:t>createOutputArrays</a:t>
            </a:r>
            <a:r>
              <a:rPr lang="en-US" sz="1400" b="1" dirty="0" smtClean="0"/>
              <a:t>()</a:t>
            </a:r>
            <a:r>
              <a:rPr lang="en-US" sz="1400" dirty="0" smtClean="0"/>
              <a:t>, these are simple methods that load the files into the arrays, or writes the arrays to the files</a:t>
            </a:r>
            <a:endParaRPr lang="en-US" sz="1400" dirty="0"/>
          </a:p>
        </p:txBody>
      </p:sp>
      <p:sp>
        <p:nvSpPr>
          <p:cNvPr id="10" name="TextBox 9"/>
          <p:cNvSpPr txBox="1"/>
          <p:nvPr/>
        </p:nvSpPr>
        <p:spPr>
          <a:xfrm>
            <a:off x="1518804" y="2057400"/>
            <a:ext cx="1527464" cy="954107"/>
          </a:xfrm>
          <a:prstGeom prst="rect">
            <a:avLst/>
          </a:prstGeom>
          <a:noFill/>
        </p:spPr>
        <p:txBody>
          <a:bodyPr wrap="square" rtlCol="0">
            <a:spAutoFit/>
          </a:bodyPr>
          <a:lstStyle/>
          <a:p>
            <a:r>
              <a:rPr lang="en-US" sz="1400" dirty="0" smtClean="0"/>
              <a:t>Initializes the arrays. This makes them fresh, empty </a:t>
            </a:r>
            <a:r>
              <a:rPr lang="en-US" sz="1400" dirty="0" err="1" smtClean="0"/>
              <a:t>ArrayLists</a:t>
            </a:r>
            <a:r>
              <a:rPr lang="en-US" sz="1400" dirty="0" smtClean="0"/>
              <a:t>.</a:t>
            </a:r>
            <a:endParaRPr lang="en-US" sz="1400" dirty="0"/>
          </a:p>
        </p:txBody>
      </p:sp>
      <p:cxnSp>
        <p:nvCxnSpPr>
          <p:cNvPr id="15" name="Straight Arrow Connector 14"/>
          <p:cNvCxnSpPr/>
          <p:nvPr/>
        </p:nvCxnSpPr>
        <p:spPr>
          <a:xfrm flipH="1" flipV="1">
            <a:off x="4114800" y="4800600"/>
            <a:ext cx="457200" cy="457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4343400" y="5257800"/>
            <a:ext cx="3810000" cy="307777"/>
          </a:xfrm>
          <a:prstGeom prst="rect">
            <a:avLst/>
          </a:prstGeom>
          <a:noFill/>
        </p:spPr>
        <p:txBody>
          <a:bodyPr wrap="square" rtlCol="0">
            <a:spAutoFit/>
          </a:bodyPr>
          <a:lstStyle/>
          <a:p>
            <a:r>
              <a:rPr lang="en-US" sz="1400" dirty="0" smtClean="0"/>
              <a:t>This tells the program to run the clean.bat</a:t>
            </a:r>
            <a:endParaRPr lang="en-US" sz="1400" dirty="0"/>
          </a:p>
        </p:txBody>
      </p:sp>
    </p:spTree>
    <p:extLst>
      <p:ext uri="{BB962C8B-B14F-4D97-AF65-F5344CB8AC3E}">
        <p14:creationId xmlns:p14="http://schemas.microsoft.com/office/powerpoint/2010/main" val="4122607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Internal Storage 2"/>
          <p:cNvSpPr/>
          <p:nvPr/>
        </p:nvSpPr>
        <p:spPr>
          <a:xfrm>
            <a:off x="0" y="0"/>
            <a:ext cx="9144000" cy="6858000"/>
          </a:xfrm>
          <a:prstGeom prst="flowChartInternalStorag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buFont typeface="+mj-lt"/>
              <a:buAutoNum type="arabicPeriod"/>
            </a:pPr>
            <a:endParaRPr lang="en-US" dirty="0"/>
          </a:p>
        </p:txBody>
      </p:sp>
      <p:sp>
        <p:nvSpPr>
          <p:cNvPr id="4" name="TextBox 3"/>
          <p:cNvSpPr txBox="1"/>
          <p:nvPr/>
        </p:nvSpPr>
        <p:spPr>
          <a:xfrm>
            <a:off x="990600" y="152400"/>
            <a:ext cx="8001000" cy="769441"/>
          </a:xfrm>
          <a:prstGeom prst="rect">
            <a:avLst/>
          </a:prstGeom>
          <a:noFill/>
        </p:spPr>
        <p:txBody>
          <a:bodyPr wrap="square" rtlCol="0">
            <a:spAutoFit/>
          </a:bodyPr>
          <a:lstStyle/>
          <a:p>
            <a:pPr algn="ctr"/>
            <a:r>
              <a:rPr lang="en-US" sz="4400" dirty="0" err="1" smtClean="0">
                <a:latin typeface="Tahoma" panose="020B0604030504040204" pitchFamily="34" charset="0"/>
                <a:ea typeface="Tahoma" panose="020B0604030504040204" pitchFamily="34" charset="0"/>
                <a:cs typeface="Tahoma" panose="020B0604030504040204" pitchFamily="34" charset="0"/>
              </a:rPr>
              <a:t>createOutputArrays</a:t>
            </a:r>
            <a:r>
              <a:rPr lang="en-US" sz="4400" dirty="0">
                <a:latin typeface="Tahoma" panose="020B0604030504040204" pitchFamily="34" charset="0"/>
                <a:ea typeface="Tahoma" panose="020B0604030504040204" pitchFamily="34" charset="0"/>
                <a:cs typeface="Tahoma" panose="020B0604030504040204" pitchFamily="34" charset="0"/>
              </a:rPr>
              <a:t> </a:t>
            </a:r>
            <a:r>
              <a:rPr lang="en-US" sz="4400" dirty="0" smtClean="0">
                <a:latin typeface="Tahoma" panose="020B0604030504040204" pitchFamily="34" charset="0"/>
                <a:ea typeface="Tahoma" panose="020B0604030504040204" pitchFamily="34" charset="0"/>
                <a:cs typeface="Tahoma" panose="020B0604030504040204" pitchFamily="34" charset="0"/>
              </a:rPr>
              <a:t>method</a:t>
            </a:r>
            <a:endParaRPr lang="en-US" sz="4400"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9733"/>
            <a:ext cx="675363" cy="764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921841"/>
            <a:ext cx="4295775"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572000" y="921841"/>
            <a:ext cx="3962400" cy="523220"/>
          </a:xfrm>
          <a:prstGeom prst="rect">
            <a:avLst/>
          </a:prstGeom>
          <a:noFill/>
        </p:spPr>
        <p:txBody>
          <a:bodyPr wrap="square" rtlCol="0">
            <a:spAutoFit/>
          </a:bodyPr>
          <a:lstStyle/>
          <a:p>
            <a:r>
              <a:rPr lang="en-US" sz="1400" dirty="0" smtClean="0"/>
              <a:t>We are going to perform the bulk of this method for each key in the keys.txt</a:t>
            </a:r>
            <a:endParaRPr lang="en-US" sz="1400" dirty="0"/>
          </a:p>
        </p:txBody>
      </p:sp>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676400"/>
            <a:ext cx="51625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410200" y="1568172"/>
            <a:ext cx="3124200" cy="738664"/>
          </a:xfrm>
          <a:prstGeom prst="rect">
            <a:avLst/>
          </a:prstGeom>
          <a:noFill/>
        </p:spPr>
        <p:txBody>
          <a:bodyPr wrap="square" rtlCol="0">
            <a:spAutoFit/>
          </a:bodyPr>
          <a:lstStyle/>
          <a:p>
            <a:r>
              <a:rPr lang="en-US" sz="1400" dirty="0" smtClean="0"/>
              <a:t>Making sure we don’t do the same key twice in a row</a:t>
            </a:r>
          </a:p>
          <a:p>
            <a:endParaRPr lang="en-US" sz="1400" dirty="0"/>
          </a:p>
        </p:txBody>
      </p:sp>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2019300"/>
            <a:ext cx="3019425" cy="161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2306836"/>
            <a:ext cx="3733800" cy="17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3962400" y="2306836"/>
            <a:ext cx="5029200" cy="954107"/>
          </a:xfrm>
          <a:prstGeom prst="rect">
            <a:avLst/>
          </a:prstGeom>
          <a:noFill/>
        </p:spPr>
        <p:txBody>
          <a:bodyPr wrap="square" rtlCol="0">
            <a:spAutoFit/>
          </a:bodyPr>
          <a:lstStyle/>
          <a:p>
            <a:r>
              <a:rPr lang="en-US" sz="1400" dirty="0" smtClean="0"/>
              <a:t>This method will look for that key in the merged.txt storage Array, and it will add the fetched invoice data to the output array. If it finds the key, it sets the found </a:t>
            </a:r>
            <a:r>
              <a:rPr lang="en-US" sz="1400" dirty="0" err="1" smtClean="0"/>
              <a:t>boolean</a:t>
            </a:r>
            <a:r>
              <a:rPr lang="en-US" sz="1400" dirty="0" smtClean="0"/>
              <a:t> to true, if it doesn’t find the key, it sets it to false.</a:t>
            </a:r>
            <a:endParaRPr lang="en-US" sz="1400" dirty="0"/>
          </a:p>
        </p:txBody>
      </p:sp>
      <p:pic>
        <p:nvPicPr>
          <p:cNvPr id="820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8155" y="3208988"/>
            <a:ext cx="337185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3581400" y="3260943"/>
            <a:ext cx="5181600" cy="738664"/>
          </a:xfrm>
          <a:prstGeom prst="rect">
            <a:avLst/>
          </a:prstGeom>
          <a:noFill/>
        </p:spPr>
        <p:txBody>
          <a:bodyPr wrap="square" rtlCol="0">
            <a:spAutoFit/>
          </a:bodyPr>
          <a:lstStyle/>
          <a:p>
            <a:r>
              <a:rPr lang="en-US" sz="1400" dirty="0" smtClean="0"/>
              <a:t>If we didn’t find the key, make note of it in the log. Now, at the end of the loop, we go back and search for the next key in the keys.txt storage array.</a:t>
            </a:r>
            <a:endParaRPr lang="en-US" sz="1400" dirty="0"/>
          </a:p>
        </p:txBody>
      </p:sp>
    </p:spTree>
    <p:extLst>
      <p:ext uri="{BB962C8B-B14F-4D97-AF65-F5344CB8AC3E}">
        <p14:creationId xmlns:p14="http://schemas.microsoft.com/office/powerpoint/2010/main" val="36288578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Internal Storage 2"/>
          <p:cNvSpPr/>
          <p:nvPr/>
        </p:nvSpPr>
        <p:spPr>
          <a:xfrm>
            <a:off x="41564" y="0"/>
            <a:ext cx="9144000" cy="6858000"/>
          </a:xfrm>
          <a:prstGeom prst="flowChartInternalStorag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buFont typeface="+mj-lt"/>
              <a:buAutoNum type="arabicPeriod"/>
            </a:pPr>
            <a:endParaRPr lang="en-US" dirty="0"/>
          </a:p>
        </p:txBody>
      </p:sp>
      <p:sp>
        <p:nvSpPr>
          <p:cNvPr id="4" name="TextBox 3"/>
          <p:cNvSpPr txBox="1"/>
          <p:nvPr/>
        </p:nvSpPr>
        <p:spPr>
          <a:xfrm>
            <a:off x="1143000" y="97238"/>
            <a:ext cx="8001000" cy="769441"/>
          </a:xfrm>
          <a:prstGeom prst="rect">
            <a:avLst/>
          </a:prstGeom>
          <a:noFill/>
        </p:spPr>
        <p:txBody>
          <a:bodyPr wrap="square" rtlCol="0">
            <a:spAutoFit/>
          </a:bodyPr>
          <a:lstStyle/>
          <a:p>
            <a:pPr algn="ctr"/>
            <a:r>
              <a:rPr lang="en-US" sz="4400" dirty="0" err="1" smtClean="0">
                <a:latin typeface="Tahoma" panose="020B0604030504040204" pitchFamily="34" charset="0"/>
                <a:ea typeface="Tahoma" panose="020B0604030504040204" pitchFamily="34" charset="0"/>
                <a:cs typeface="Tahoma" panose="020B0604030504040204" pitchFamily="34" charset="0"/>
              </a:rPr>
              <a:t>changeTime</a:t>
            </a:r>
            <a:r>
              <a:rPr lang="en-US" sz="4400" dirty="0" smtClean="0">
                <a:latin typeface="Tahoma" panose="020B0604030504040204" pitchFamily="34" charset="0"/>
                <a:ea typeface="Tahoma" panose="020B0604030504040204" pitchFamily="34" charset="0"/>
                <a:cs typeface="Tahoma" panose="020B0604030504040204" pitchFamily="34" charset="0"/>
              </a:rPr>
              <a:t>()</a:t>
            </a:r>
            <a:endParaRPr lang="en-US" sz="4400"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9733"/>
            <a:ext cx="675363" cy="764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219200" y="824602"/>
            <a:ext cx="7924800" cy="523220"/>
          </a:xfrm>
          <a:prstGeom prst="rect">
            <a:avLst/>
          </a:prstGeom>
          <a:noFill/>
        </p:spPr>
        <p:txBody>
          <a:bodyPr wrap="square" rtlCol="0">
            <a:spAutoFit/>
          </a:bodyPr>
          <a:lstStyle/>
          <a:p>
            <a:r>
              <a:rPr lang="en-US" sz="1400" dirty="0"/>
              <a:t>The last important thing that might need changed would be the logic behind the time changing method. </a:t>
            </a:r>
          </a:p>
          <a:p>
            <a:r>
              <a:rPr lang="en-US" sz="1400" dirty="0"/>
              <a:t>This is called when adding to the output array for the ISO file. </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447800"/>
            <a:ext cx="4562475"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4953000" y="1447800"/>
            <a:ext cx="4038600" cy="1169551"/>
          </a:xfrm>
          <a:prstGeom prst="rect">
            <a:avLst/>
          </a:prstGeom>
          <a:noFill/>
        </p:spPr>
        <p:txBody>
          <a:bodyPr wrap="square" rtlCol="0">
            <a:spAutoFit/>
          </a:bodyPr>
          <a:lstStyle/>
          <a:p>
            <a:r>
              <a:rPr lang="en-US" sz="1400" dirty="0" smtClean="0"/>
              <a:t>When this method is used, it is given a 6 digit string that is the time for the particular invoice. That string is stored in the variable “old”. This block of code breaks this string apart and stores its values as numbers into hours, minutes, and seconds.</a:t>
            </a:r>
            <a:endParaRPr lang="en-US" sz="1400" dirty="0"/>
          </a:p>
        </p:txBody>
      </p:sp>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228600"/>
            <a:ext cx="5391150" cy="648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ight Brace 8"/>
          <p:cNvSpPr/>
          <p:nvPr/>
        </p:nvSpPr>
        <p:spPr>
          <a:xfrm>
            <a:off x="3810000" y="228600"/>
            <a:ext cx="1905000" cy="16764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TextBox 9"/>
          <p:cNvSpPr txBox="1"/>
          <p:nvPr/>
        </p:nvSpPr>
        <p:spPr>
          <a:xfrm>
            <a:off x="5715000" y="824602"/>
            <a:ext cx="3470564" cy="738664"/>
          </a:xfrm>
          <a:prstGeom prst="rect">
            <a:avLst/>
          </a:prstGeom>
          <a:noFill/>
        </p:spPr>
        <p:txBody>
          <a:bodyPr wrap="square" rtlCol="0">
            <a:spAutoFit/>
          </a:bodyPr>
          <a:lstStyle/>
          <a:p>
            <a:r>
              <a:rPr lang="en-US" sz="1400" dirty="0" smtClean="0"/>
              <a:t>This handles all cases that do not happen during the midnight hour, it just decrements by 1 hour</a:t>
            </a:r>
            <a:endParaRPr lang="en-US" sz="1400" dirty="0"/>
          </a:p>
        </p:txBody>
      </p:sp>
      <p:sp>
        <p:nvSpPr>
          <p:cNvPr id="11" name="Right Brace 10"/>
          <p:cNvSpPr/>
          <p:nvPr/>
        </p:nvSpPr>
        <p:spPr>
          <a:xfrm>
            <a:off x="4762500" y="2032575"/>
            <a:ext cx="1485900" cy="1701225"/>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4" name="TextBox 13"/>
          <p:cNvSpPr txBox="1"/>
          <p:nvPr/>
        </p:nvSpPr>
        <p:spPr>
          <a:xfrm>
            <a:off x="6324600" y="2486929"/>
            <a:ext cx="2667000" cy="954107"/>
          </a:xfrm>
          <a:prstGeom prst="rect">
            <a:avLst/>
          </a:prstGeom>
          <a:noFill/>
        </p:spPr>
        <p:txBody>
          <a:bodyPr wrap="square" rtlCol="0">
            <a:spAutoFit/>
          </a:bodyPr>
          <a:lstStyle/>
          <a:p>
            <a:r>
              <a:rPr lang="en-US" sz="1400" dirty="0" smtClean="0"/>
              <a:t>If it is during the midnight hour, and the minutes aren’t at 0, this decrements by 1 minute</a:t>
            </a:r>
          </a:p>
          <a:p>
            <a:endParaRPr lang="en-US" sz="1400" dirty="0"/>
          </a:p>
        </p:txBody>
      </p:sp>
      <p:sp>
        <p:nvSpPr>
          <p:cNvPr id="15" name="Right Brace 14"/>
          <p:cNvSpPr/>
          <p:nvPr/>
        </p:nvSpPr>
        <p:spPr>
          <a:xfrm>
            <a:off x="4762500" y="3733800"/>
            <a:ext cx="1714500" cy="25146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TextBox 15"/>
          <p:cNvSpPr txBox="1"/>
          <p:nvPr/>
        </p:nvSpPr>
        <p:spPr>
          <a:xfrm>
            <a:off x="6511636" y="4406324"/>
            <a:ext cx="2362200" cy="1169551"/>
          </a:xfrm>
          <a:prstGeom prst="rect">
            <a:avLst/>
          </a:prstGeom>
          <a:noFill/>
        </p:spPr>
        <p:txBody>
          <a:bodyPr wrap="square" rtlCol="0">
            <a:spAutoFit/>
          </a:bodyPr>
          <a:lstStyle/>
          <a:p>
            <a:r>
              <a:rPr lang="en-US" sz="1400" dirty="0" smtClean="0"/>
              <a:t>If minutes and hours are 00, we look at seconds. If they are 00, we return a literal value. If not, decrement the seconds.</a:t>
            </a:r>
            <a:endParaRPr lang="en-US" sz="1400" dirty="0"/>
          </a:p>
        </p:txBody>
      </p:sp>
      <p:cxnSp>
        <p:nvCxnSpPr>
          <p:cNvPr id="18" name="Straight Arrow Connector 17"/>
          <p:cNvCxnSpPr/>
          <p:nvPr/>
        </p:nvCxnSpPr>
        <p:spPr>
          <a:xfrm flipH="1" flipV="1">
            <a:off x="2438400" y="6019800"/>
            <a:ext cx="228600" cy="228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1981200" y="6248400"/>
            <a:ext cx="7924800" cy="523220"/>
          </a:xfrm>
          <a:prstGeom prst="rect">
            <a:avLst/>
          </a:prstGeom>
          <a:noFill/>
        </p:spPr>
        <p:txBody>
          <a:bodyPr wrap="square" rtlCol="0">
            <a:spAutoFit/>
          </a:bodyPr>
          <a:lstStyle/>
          <a:p>
            <a:r>
              <a:rPr lang="en-US" sz="1400" dirty="0" smtClean="0"/>
              <a:t>If the invoice time is exactly midnight, it will keep it at midnight. You might want to put something else here so that it does still change the time, in this rare case.</a:t>
            </a:r>
            <a:endParaRPr lang="en-US" sz="1400" dirty="0"/>
          </a:p>
        </p:txBody>
      </p:sp>
    </p:spTree>
    <p:extLst>
      <p:ext uri="{BB962C8B-B14F-4D97-AF65-F5344CB8AC3E}">
        <p14:creationId xmlns:p14="http://schemas.microsoft.com/office/powerpoint/2010/main" val="1956255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6"/>
                                        </p:tgtEl>
                                      </p:cBhvr>
                                    </p:animEffect>
                                    <p:anim calcmode="lin" valueType="num">
                                      <p:cBhvr>
                                        <p:cTn id="7" dur="1000"/>
                                        <p:tgtEl>
                                          <p:spTgt spid="6"/>
                                        </p:tgtEl>
                                        <p:attrNameLst>
                                          <p:attrName>ppt_x</p:attrName>
                                        </p:attrNameLst>
                                      </p:cBhvr>
                                      <p:tavLst>
                                        <p:tav tm="0">
                                          <p:val>
                                            <p:strVal val="ppt_x"/>
                                          </p:val>
                                        </p:tav>
                                        <p:tav tm="100000">
                                          <p:val>
                                            <p:strVal val="ppt_x"/>
                                          </p:val>
                                        </p:tav>
                                      </p:tavLst>
                                    </p:anim>
                                    <p:anim calcmode="lin" valueType="num">
                                      <p:cBhvr>
                                        <p:cTn id="8" dur="1000"/>
                                        <p:tgtEl>
                                          <p:spTgt spid="6"/>
                                        </p:tgtEl>
                                        <p:attrNameLst>
                                          <p:attrName>ppt_y</p:attrName>
                                        </p:attrNameLst>
                                      </p:cBhvr>
                                      <p:tavLst>
                                        <p:tav tm="0">
                                          <p:val>
                                            <p:strVal val="ppt_y"/>
                                          </p:val>
                                        </p:tav>
                                        <p:tav tm="100000">
                                          <p:val>
                                            <p:strVal val="ppt_y+.1"/>
                                          </p:val>
                                        </p:tav>
                                      </p:tavLst>
                                    </p:anim>
                                    <p:set>
                                      <p:cBhvr>
                                        <p:cTn id="9" dur="1" fill="hold">
                                          <p:stCondLst>
                                            <p:cond delay="999"/>
                                          </p:stCondLst>
                                        </p:cTn>
                                        <p:tgtEl>
                                          <p:spTgt spid="6"/>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9218"/>
                                        </p:tgtEl>
                                        <p:attrNameLst>
                                          <p:attrName>style.visibility</p:attrName>
                                        </p:attrNameLst>
                                      </p:cBhvr>
                                      <p:to>
                                        <p:strVal val="visible"/>
                                      </p:to>
                                    </p:set>
                                    <p:animEffect transition="in" filter="wipe(down)">
                                      <p:cBhvr>
                                        <p:cTn id="14" dur="500"/>
                                        <p:tgtEl>
                                          <p:spTgt spid="9218"/>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nodeType="clickEffect">
                                  <p:stCondLst>
                                    <p:cond delay="0"/>
                                  </p:stCondLst>
                                  <p:childTnLst>
                                    <p:animEffect transition="out" filter="wipe(down)">
                                      <p:cBhvr>
                                        <p:cTn id="21" dur="500"/>
                                        <p:tgtEl>
                                          <p:spTgt spid="9218"/>
                                        </p:tgtEl>
                                      </p:cBhvr>
                                    </p:animEffect>
                                    <p:set>
                                      <p:cBhvr>
                                        <p:cTn id="22" dur="1" fill="hold">
                                          <p:stCondLst>
                                            <p:cond delay="499"/>
                                          </p:stCondLst>
                                        </p:cTn>
                                        <p:tgtEl>
                                          <p:spTgt spid="9218"/>
                                        </p:tgtEl>
                                        <p:attrNameLst>
                                          <p:attrName>style.visibility</p:attrName>
                                        </p:attrNameLst>
                                      </p:cBhvr>
                                      <p:to>
                                        <p:strVal val="hidden"/>
                                      </p:to>
                                    </p:set>
                                  </p:childTnLst>
                                </p:cTn>
                              </p:par>
                              <p:par>
                                <p:cTn id="23" presetID="22" presetClass="exit" presetSubtype="4" fill="hold" grpId="1" nodeType="withEffect">
                                  <p:stCondLst>
                                    <p:cond delay="0"/>
                                  </p:stCondLst>
                                  <p:childTnLst>
                                    <p:animEffect transition="out" filter="wipe(down)">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1000"/>
                                        <p:tgtEl>
                                          <p:spTgt spid="15"/>
                                        </p:tgtEl>
                                      </p:cBhvr>
                                    </p:animEffect>
                                    <p:anim calcmode="lin" valueType="num">
                                      <p:cBhvr>
                                        <p:cTn id="31" dur="1000" fill="hold"/>
                                        <p:tgtEl>
                                          <p:spTgt spid="15"/>
                                        </p:tgtEl>
                                        <p:attrNameLst>
                                          <p:attrName>ppt_x</p:attrName>
                                        </p:attrNameLst>
                                      </p:cBhvr>
                                      <p:tavLst>
                                        <p:tav tm="0">
                                          <p:val>
                                            <p:strVal val="#ppt_x"/>
                                          </p:val>
                                        </p:tav>
                                        <p:tav tm="100000">
                                          <p:val>
                                            <p:strVal val="#ppt_x"/>
                                          </p:val>
                                        </p:tav>
                                      </p:tavLst>
                                    </p:anim>
                                    <p:anim calcmode="lin" valueType="num">
                                      <p:cBhvr>
                                        <p:cTn id="32" dur="1000" fill="hold"/>
                                        <p:tgtEl>
                                          <p:spTgt spid="15"/>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1000"/>
                                        <p:tgtEl>
                                          <p:spTgt spid="16"/>
                                        </p:tgtEl>
                                      </p:cBhvr>
                                    </p:animEffect>
                                    <p:anim calcmode="lin" valueType="num">
                                      <p:cBhvr>
                                        <p:cTn id="36" dur="1000" fill="hold"/>
                                        <p:tgtEl>
                                          <p:spTgt spid="16"/>
                                        </p:tgtEl>
                                        <p:attrNameLst>
                                          <p:attrName>ppt_x</p:attrName>
                                        </p:attrNameLst>
                                      </p:cBhvr>
                                      <p:tavLst>
                                        <p:tav tm="0">
                                          <p:val>
                                            <p:strVal val="#ppt_x"/>
                                          </p:val>
                                        </p:tav>
                                        <p:tav tm="100000">
                                          <p:val>
                                            <p:strVal val="#ppt_x"/>
                                          </p:val>
                                        </p:tav>
                                      </p:tavLst>
                                    </p:anim>
                                    <p:anim calcmode="lin" valueType="num">
                                      <p:cBhvr>
                                        <p:cTn id="37" dur="1000" fill="hold"/>
                                        <p:tgtEl>
                                          <p:spTgt spid="16"/>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1000"/>
                                        <p:tgtEl>
                                          <p:spTgt spid="10"/>
                                        </p:tgtEl>
                                      </p:cBhvr>
                                    </p:animEffect>
                                    <p:anim calcmode="lin" valueType="num">
                                      <p:cBhvr>
                                        <p:cTn id="46" dur="1000" fill="hold"/>
                                        <p:tgtEl>
                                          <p:spTgt spid="10"/>
                                        </p:tgtEl>
                                        <p:attrNameLst>
                                          <p:attrName>ppt_x</p:attrName>
                                        </p:attrNameLst>
                                      </p:cBhvr>
                                      <p:tavLst>
                                        <p:tav tm="0">
                                          <p:val>
                                            <p:strVal val="#ppt_x"/>
                                          </p:val>
                                        </p:tav>
                                        <p:tav tm="100000">
                                          <p:val>
                                            <p:strVal val="#ppt_x"/>
                                          </p:val>
                                        </p:tav>
                                      </p:tavLst>
                                    </p:anim>
                                    <p:anim calcmode="lin" valueType="num">
                                      <p:cBhvr>
                                        <p:cTn id="47" dur="1000" fill="hold"/>
                                        <p:tgtEl>
                                          <p:spTgt spid="10"/>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9219"/>
                                        </p:tgtEl>
                                        <p:attrNameLst>
                                          <p:attrName>style.visibility</p:attrName>
                                        </p:attrNameLst>
                                      </p:cBhvr>
                                      <p:to>
                                        <p:strVal val="visible"/>
                                      </p:to>
                                    </p:set>
                                    <p:animEffect transition="in" filter="fade">
                                      <p:cBhvr>
                                        <p:cTn id="50" dur="1000"/>
                                        <p:tgtEl>
                                          <p:spTgt spid="9219"/>
                                        </p:tgtEl>
                                      </p:cBhvr>
                                    </p:animEffect>
                                    <p:anim calcmode="lin" valueType="num">
                                      <p:cBhvr>
                                        <p:cTn id="51" dur="1000" fill="hold"/>
                                        <p:tgtEl>
                                          <p:spTgt spid="9219"/>
                                        </p:tgtEl>
                                        <p:attrNameLst>
                                          <p:attrName>ppt_x</p:attrName>
                                        </p:attrNameLst>
                                      </p:cBhvr>
                                      <p:tavLst>
                                        <p:tav tm="0">
                                          <p:val>
                                            <p:strVal val="#ppt_x"/>
                                          </p:val>
                                        </p:tav>
                                        <p:tav tm="100000">
                                          <p:val>
                                            <p:strVal val="#ppt_x"/>
                                          </p:val>
                                        </p:tav>
                                      </p:tavLst>
                                    </p:anim>
                                    <p:anim calcmode="lin" valueType="num">
                                      <p:cBhvr>
                                        <p:cTn id="52" dur="1000" fill="hold"/>
                                        <p:tgtEl>
                                          <p:spTgt spid="9219"/>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1000"/>
                                        <p:tgtEl>
                                          <p:spTgt spid="9"/>
                                        </p:tgtEl>
                                      </p:cBhvr>
                                    </p:animEffect>
                                    <p:anim calcmode="lin" valueType="num">
                                      <p:cBhvr>
                                        <p:cTn id="56" dur="1000" fill="hold"/>
                                        <p:tgtEl>
                                          <p:spTgt spid="9"/>
                                        </p:tgtEl>
                                        <p:attrNameLst>
                                          <p:attrName>ppt_x</p:attrName>
                                        </p:attrNameLst>
                                      </p:cBhvr>
                                      <p:tavLst>
                                        <p:tav tm="0">
                                          <p:val>
                                            <p:strVal val="#ppt_x"/>
                                          </p:val>
                                        </p:tav>
                                        <p:tav tm="100000">
                                          <p:val>
                                            <p:strVal val="#ppt_x"/>
                                          </p:val>
                                        </p:tav>
                                      </p:tavLst>
                                    </p:anim>
                                    <p:anim calcmode="lin" valueType="num">
                                      <p:cBhvr>
                                        <p:cTn id="57" dur="1000" fill="hold"/>
                                        <p:tgtEl>
                                          <p:spTgt spid="9"/>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fade">
                                      <p:cBhvr>
                                        <p:cTn id="60" dur="1000"/>
                                        <p:tgtEl>
                                          <p:spTgt spid="11"/>
                                        </p:tgtEl>
                                      </p:cBhvr>
                                    </p:animEffect>
                                    <p:anim calcmode="lin" valueType="num">
                                      <p:cBhvr>
                                        <p:cTn id="61" dur="1000" fill="hold"/>
                                        <p:tgtEl>
                                          <p:spTgt spid="11"/>
                                        </p:tgtEl>
                                        <p:attrNameLst>
                                          <p:attrName>ppt_x</p:attrName>
                                        </p:attrNameLst>
                                      </p:cBhvr>
                                      <p:tavLst>
                                        <p:tav tm="0">
                                          <p:val>
                                            <p:strVal val="#ppt_x"/>
                                          </p:val>
                                        </p:tav>
                                        <p:tav tm="100000">
                                          <p:val>
                                            <p:strVal val="#ppt_x"/>
                                          </p:val>
                                        </p:tav>
                                      </p:tavLst>
                                    </p:anim>
                                    <p:anim calcmode="lin" valueType="num">
                                      <p:cBhvr>
                                        <p:cTn id="6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wipe(down)">
                                      <p:cBhvr>
                                        <p:cTn id="67" dur="500"/>
                                        <p:tgtEl>
                                          <p:spTgt spid="19"/>
                                        </p:tgtEl>
                                      </p:cBhvr>
                                    </p:animEffect>
                                  </p:childTnLst>
                                </p:cTn>
                              </p:par>
                              <p:par>
                                <p:cTn id="68" presetID="22" presetClass="entr" presetSubtype="4" fill="hold" nodeType="with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wipe(down)">
                                      <p:cBhvr>
                                        <p:cTn id="7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8" grpId="1"/>
      <p:bldP spid="9" grpId="0" animBg="1"/>
      <p:bldP spid="10" grpId="0"/>
      <p:bldP spid="11" grpId="0" animBg="1"/>
      <p:bldP spid="14" grpId="0"/>
      <p:bldP spid="15" grpId="0" animBg="1"/>
      <p:bldP spid="16" grpId="0"/>
      <p:bldP spid="1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76400"/>
            <a:ext cx="9086850" cy="615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762000" y="609600"/>
            <a:ext cx="1496179" cy="369332"/>
          </a:xfrm>
          <a:prstGeom prst="rect">
            <a:avLst/>
          </a:prstGeom>
          <a:noFill/>
        </p:spPr>
        <p:txBody>
          <a:bodyPr wrap="none" rtlCol="0">
            <a:spAutoFit/>
          </a:bodyPr>
          <a:lstStyle/>
          <a:p>
            <a:r>
              <a:rPr lang="en-US" dirty="0" smtClean="0"/>
              <a:t>Program flow</a:t>
            </a:r>
            <a:endParaRPr lang="en-US" dirty="0"/>
          </a:p>
        </p:txBody>
      </p:sp>
    </p:spTree>
    <p:extLst>
      <p:ext uri="{BB962C8B-B14F-4D97-AF65-F5344CB8AC3E}">
        <p14:creationId xmlns:p14="http://schemas.microsoft.com/office/powerpoint/2010/main" val="4512087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last notes:</a:t>
            </a:r>
            <a:endParaRPr lang="en-US" dirty="0"/>
          </a:p>
        </p:txBody>
      </p:sp>
      <p:sp>
        <p:nvSpPr>
          <p:cNvPr id="4" name="TextBox 3"/>
          <p:cNvSpPr txBox="1"/>
          <p:nvPr/>
        </p:nvSpPr>
        <p:spPr>
          <a:xfrm>
            <a:off x="457200" y="1219200"/>
            <a:ext cx="8686800" cy="1477328"/>
          </a:xfrm>
          <a:prstGeom prst="rect">
            <a:avLst/>
          </a:prstGeom>
          <a:noFill/>
        </p:spPr>
        <p:txBody>
          <a:bodyPr wrap="square" rtlCol="0">
            <a:spAutoFit/>
          </a:bodyPr>
          <a:lstStyle/>
          <a:p>
            <a:r>
              <a:rPr lang="en-US" dirty="0" smtClean="0"/>
              <a:t>I recommend making a backup of the </a:t>
            </a:r>
            <a:r>
              <a:rPr lang="en-US" b="1" dirty="0" smtClean="0"/>
              <a:t>root</a:t>
            </a:r>
            <a:r>
              <a:rPr lang="en-US" dirty="0" smtClean="0"/>
              <a:t> folder immediately, and putting it somewhere safe. I will also have a copy of this folder in my possession at home, so if you do lose it completely, </a:t>
            </a:r>
            <a:r>
              <a:rPr lang="en-US" dirty="0" smtClean="0"/>
              <a:t>you can get a copy at http://github.com/sniktawekim/MWTMMCFinder</a:t>
            </a:r>
            <a:r>
              <a:rPr lang="en-US" dirty="0" smtClean="0"/>
              <a:t/>
            </a:r>
            <a:br>
              <a:rPr lang="en-US" dirty="0" smtClean="0"/>
            </a:br>
            <a:r>
              <a:rPr lang="en-US" dirty="0" smtClean="0"/>
              <a:t/>
            </a:r>
            <a:br>
              <a:rPr lang="en-US" dirty="0" smtClean="0"/>
            </a:br>
            <a:r>
              <a:rPr lang="en-US" dirty="0" smtClean="0"/>
              <a:t>If you have any other questions, feel free to ask by emailing me at sniktawekim@gmail.com</a:t>
            </a:r>
            <a:endParaRPr lang="en-US" dirty="0"/>
          </a:p>
        </p:txBody>
      </p:sp>
      <p:sp>
        <p:nvSpPr>
          <p:cNvPr id="5" name="TextBox 4"/>
          <p:cNvSpPr txBox="1"/>
          <p:nvPr/>
        </p:nvSpPr>
        <p:spPr>
          <a:xfrm>
            <a:off x="1752600" y="2971800"/>
            <a:ext cx="5867400" cy="369332"/>
          </a:xfrm>
          <a:prstGeom prst="rect">
            <a:avLst/>
          </a:prstGeom>
          <a:noFill/>
        </p:spPr>
        <p:txBody>
          <a:bodyPr wrap="square" rtlCol="0">
            <a:spAutoFit/>
          </a:bodyPr>
          <a:lstStyle/>
          <a:p>
            <a:r>
              <a:rPr lang="en-US" dirty="0" smtClean="0"/>
              <a:t>-Michael Watkins</a:t>
            </a:r>
            <a:endParaRPr lang="en-US" dirty="0"/>
          </a:p>
        </p:txBody>
      </p:sp>
    </p:spTree>
    <p:extLst>
      <p:ext uri="{BB962C8B-B14F-4D97-AF65-F5344CB8AC3E}">
        <p14:creationId xmlns:p14="http://schemas.microsoft.com/office/powerpoint/2010/main" val="842902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6200"/>
            <a:ext cx="2571750" cy="25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Line Callout 3 (Accent Bar) 5"/>
          <p:cNvSpPr/>
          <p:nvPr/>
        </p:nvSpPr>
        <p:spPr>
          <a:xfrm>
            <a:off x="1524000" y="457200"/>
            <a:ext cx="7477125" cy="4572000"/>
          </a:xfrm>
          <a:prstGeom prst="accentCallout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0612" y="5562600"/>
            <a:ext cx="1628775"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33400" y="1285875"/>
            <a:ext cx="461665" cy="3743325"/>
          </a:xfrm>
          <a:prstGeom prst="rect">
            <a:avLst/>
          </a:prstGeom>
          <a:noFill/>
        </p:spPr>
        <p:txBody>
          <a:bodyPr vert="vert270" wrap="square" rtlCol="0">
            <a:spAutoFit/>
          </a:bodyPr>
          <a:lstStyle/>
          <a:p>
            <a:pPr algn="ctr"/>
            <a:r>
              <a:rPr lang="en-US" dirty="0"/>
              <a:t>c</a:t>
            </a:r>
            <a:r>
              <a:rPr lang="en-US" dirty="0" smtClean="0"/>
              <a:t>lean.bat</a:t>
            </a:r>
            <a:endParaRPr lang="en-US" dirty="0"/>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8549" y="533400"/>
            <a:ext cx="3248025"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905000" y="1676400"/>
            <a:ext cx="6858000" cy="369332"/>
          </a:xfrm>
          <a:prstGeom prst="rect">
            <a:avLst/>
          </a:prstGeom>
          <a:noFill/>
        </p:spPr>
        <p:txBody>
          <a:bodyPr wrap="square" rtlCol="0">
            <a:spAutoFit/>
          </a:bodyPr>
          <a:lstStyle/>
          <a:p>
            <a:r>
              <a:rPr lang="en-US" dirty="0" smtClean="0"/>
              <a:t>This batch file deletes the temporary files created by the JAVA program.</a:t>
            </a:r>
            <a:endParaRPr lang="en-US" dirty="0"/>
          </a:p>
        </p:txBody>
      </p:sp>
    </p:spTree>
    <p:extLst>
      <p:ext uri="{BB962C8B-B14F-4D97-AF65-F5344CB8AC3E}">
        <p14:creationId xmlns:p14="http://schemas.microsoft.com/office/powerpoint/2010/main" val="2493064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wipe(down)">
                                      <p:cBhvr>
                                        <p:cTn id="7" dur="500"/>
                                        <p:tgtEl>
                                          <p:spTgt spid="409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par>
                                <p:cTn id="14" presetID="22" presetClass="entr" presetSubtype="4" fill="hold" nodeType="withEffect">
                                  <p:stCondLst>
                                    <p:cond delay="0"/>
                                  </p:stCondLst>
                                  <p:childTnLst>
                                    <p:set>
                                      <p:cBhvr>
                                        <p:cTn id="15" dur="1" fill="hold">
                                          <p:stCondLst>
                                            <p:cond delay="0"/>
                                          </p:stCondLst>
                                        </p:cTn>
                                        <p:tgtEl>
                                          <p:spTgt spid="4098"/>
                                        </p:tgtEl>
                                        <p:attrNameLst>
                                          <p:attrName>style.visibility</p:attrName>
                                        </p:attrNameLst>
                                      </p:cBhvr>
                                      <p:to>
                                        <p:strVal val="visible"/>
                                      </p:to>
                                    </p:set>
                                    <p:animEffect transition="in" filter="wipe(down)">
                                      <p:cBhvr>
                                        <p:cTn id="16"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6200"/>
            <a:ext cx="2571750" cy="25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Line Callout 3 (Accent Bar) 5"/>
          <p:cNvSpPr/>
          <p:nvPr/>
        </p:nvSpPr>
        <p:spPr>
          <a:xfrm>
            <a:off x="1524000" y="457200"/>
            <a:ext cx="7477125" cy="4572000"/>
          </a:xfrm>
          <a:prstGeom prst="accentCallout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263" y="5276417"/>
            <a:ext cx="1628775"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Left Brace 1"/>
          <p:cNvSpPr/>
          <p:nvPr/>
        </p:nvSpPr>
        <p:spPr>
          <a:xfrm>
            <a:off x="848589" y="5510212"/>
            <a:ext cx="228600" cy="35242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 name="TextBox 2"/>
          <p:cNvSpPr txBox="1"/>
          <p:nvPr/>
        </p:nvSpPr>
        <p:spPr>
          <a:xfrm>
            <a:off x="532397" y="1295400"/>
            <a:ext cx="461665" cy="3733800"/>
          </a:xfrm>
          <a:prstGeom prst="rect">
            <a:avLst/>
          </a:prstGeom>
          <a:noFill/>
        </p:spPr>
        <p:txBody>
          <a:bodyPr vert="vert270" wrap="square" rtlCol="0">
            <a:spAutoFit/>
          </a:bodyPr>
          <a:lstStyle/>
          <a:p>
            <a:pPr algn="ctr"/>
            <a:r>
              <a:rPr lang="en-US" dirty="0" smtClean="0"/>
              <a:t>Merge backups</a:t>
            </a:r>
            <a:endParaRPr lang="en-US" dirty="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3868" y="762000"/>
            <a:ext cx="4848225"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3868" y="1962150"/>
            <a:ext cx="4838700"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884650" y="457200"/>
            <a:ext cx="4827443" cy="369332"/>
          </a:xfrm>
          <a:prstGeom prst="rect">
            <a:avLst/>
          </a:prstGeom>
          <a:noFill/>
        </p:spPr>
        <p:txBody>
          <a:bodyPr wrap="square" rtlCol="0">
            <a:spAutoFit/>
          </a:bodyPr>
          <a:lstStyle/>
          <a:p>
            <a:r>
              <a:rPr lang="en-US" dirty="0" smtClean="0"/>
              <a:t>810 merge batch</a:t>
            </a:r>
            <a:endParaRPr lang="en-US" dirty="0"/>
          </a:p>
        </p:txBody>
      </p:sp>
      <p:sp>
        <p:nvSpPr>
          <p:cNvPr id="7" name="TextBox 6"/>
          <p:cNvSpPr txBox="1"/>
          <p:nvPr/>
        </p:nvSpPr>
        <p:spPr>
          <a:xfrm>
            <a:off x="1835293" y="1617929"/>
            <a:ext cx="4838700" cy="369332"/>
          </a:xfrm>
          <a:prstGeom prst="rect">
            <a:avLst/>
          </a:prstGeom>
          <a:noFill/>
        </p:spPr>
        <p:txBody>
          <a:bodyPr wrap="square" rtlCol="0">
            <a:spAutoFit/>
          </a:bodyPr>
          <a:lstStyle/>
          <a:p>
            <a:r>
              <a:rPr lang="en-US" dirty="0" smtClean="0"/>
              <a:t>856 merge batch</a:t>
            </a:r>
            <a:endParaRPr lang="en-US" dirty="0"/>
          </a:p>
        </p:txBody>
      </p:sp>
      <p:sp>
        <p:nvSpPr>
          <p:cNvPr id="8" name="TextBox 7"/>
          <p:cNvSpPr txBox="1"/>
          <p:nvPr/>
        </p:nvSpPr>
        <p:spPr>
          <a:xfrm>
            <a:off x="1676400" y="2949833"/>
            <a:ext cx="7086600" cy="1754326"/>
          </a:xfrm>
          <a:prstGeom prst="rect">
            <a:avLst/>
          </a:prstGeom>
          <a:noFill/>
        </p:spPr>
        <p:txBody>
          <a:bodyPr wrap="square" rtlCol="0">
            <a:spAutoFit/>
          </a:bodyPr>
          <a:lstStyle/>
          <a:p>
            <a:r>
              <a:rPr lang="en-US" dirty="0" smtClean="0"/>
              <a:t>Neither of these two batch files are actually run by the program. Instead, they exist to easily switch between looking in 856 and 810. Merge.bat is the file that is actually run, and you overwrite Merge.bat with either one of these, depending on where you want the program to pull the records from. You may want to replace “\IN_EDI_BK” with “\IN_ARCHIVE” to search the archive instead.</a:t>
            </a:r>
            <a:endParaRPr lang="en-US" dirty="0"/>
          </a:p>
        </p:txBody>
      </p:sp>
    </p:spTree>
    <p:extLst>
      <p:ext uri="{BB962C8B-B14F-4D97-AF65-F5344CB8AC3E}">
        <p14:creationId xmlns:p14="http://schemas.microsoft.com/office/powerpoint/2010/main" val="6066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down)">
                                      <p:cBhvr>
                                        <p:cTn id="7" dur="500"/>
                                        <p:tgtEl>
                                          <p:spTgt spid="409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par>
                                <p:cTn id="11" presetID="22" presetClass="entr" presetSubtype="4" fill="hold" nodeType="withEffect">
                                  <p:stCondLst>
                                    <p:cond delay="0"/>
                                  </p:stCondLst>
                                  <p:childTnLst>
                                    <p:set>
                                      <p:cBhvr>
                                        <p:cTn id="12" dur="1" fill="hold">
                                          <p:stCondLst>
                                            <p:cond delay="0"/>
                                          </p:stCondLst>
                                        </p:cTn>
                                        <p:tgtEl>
                                          <p:spTgt spid="5123"/>
                                        </p:tgtEl>
                                        <p:attrNameLst>
                                          <p:attrName>style.visibility</p:attrName>
                                        </p:attrNameLst>
                                      </p:cBhvr>
                                      <p:to>
                                        <p:strVal val="visible"/>
                                      </p:to>
                                    </p:set>
                                    <p:animEffect transition="in" filter="wipe(down)">
                                      <p:cBhvr>
                                        <p:cTn id="13" dur="500"/>
                                        <p:tgtEl>
                                          <p:spTgt spid="512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par>
                                <p:cTn id="17" presetID="22" presetClass="entr" presetSubtype="4" fill="hold" nodeType="withEffect">
                                  <p:stCondLst>
                                    <p:cond delay="0"/>
                                  </p:stCondLst>
                                  <p:childTnLst>
                                    <p:set>
                                      <p:cBhvr>
                                        <p:cTn id="18" dur="1" fill="hold">
                                          <p:stCondLst>
                                            <p:cond delay="0"/>
                                          </p:stCondLst>
                                        </p:cTn>
                                        <p:tgtEl>
                                          <p:spTgt spid="5122"/>
                                        </p:tgtEl>
                                        <p:attrNameLst>
                                          <p:attrName>style.visibility</p:attrName>
                                        </p:attrNameLst>
                                      </p:cBhvr>
                                      <p:to>
                                        <p:strVal val="visible"/>
                                      </p:to>
                                    </p:set>
                                    <p:animEffect transition="in" filter="wipe(down)">
                                      <p:cBhvr>
                                        <p:cTn id="19" dur="500"/>
                                        <p:tgtEl>
                                          <p:spTgt spid="5122"/>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down)">
                                      <p:cBhvr>
                                        <p:cTn id="25" dur="500"/>
                                        <p:tgtEl>
                                          <p:spTgt spid="3"/>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6200"/>
            <a:ext cx="2571750" cy="25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953000"/>
            <a:ext cx="1628775"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Line Callout 3 (Accent Bar) 5"/>
          <p:cNvSpPr/>
          <p:nvPr/>
        </p:nvSpPr>
        <p:spPr>
          <a:xfrm>
            <a:off x="1524000" y="457200"/>
            <a:ext cx="7477125" cy="4572000"/>
          </a:xfrm>
          <a:prstGeom prst="accentCallout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22550" y="1524000"/>
            <a:ext cx="461665" cy="3429000"/>
          </a:xfrm>
          <a:prstGeom prst="rect">
            <a:avLst/>
          </a:prstGeom>
          <a:noFill/>
        </p:spPr>
        <p:txBody>
          <a:bodyPr vert="vert270" wrap="square" rtlCol="0">
            <a:spAutoFit/>
          </a:bodyPr>
          <a:lstStyle/>
          <a:p>
            <a:pPr algn="ctr"/>
            <a:r>
              <a:rPr lang="en-US" dirty="0" smtClean="0"/>
              <a:t>Merge.bat</a:t>
            </a:r>
            <a:endParaRPr lang="en-US" dirty="0"/>
          </a:p>
        </p:txBody>
      </p:sp>
      <p:sp>
        <p:nvSpPr>
          <p:cNvPr id="3" name="TextBox 2"/>
          <p:cNvSpPr txBox="1"/>
          <p:nvPr/>
        </p:nvSpPr>
        <p:spPr>
          <a:xfrm>
            <a:off x="1524000" y="457200"/>
            <a:ext cx="7477125" cy="2031325"/>
          </a:xfrm>
          <a:prstGeom prst="rect">
            <a:avLst/>
          </a:prstGeom>
          <a:noFill/>
        </p:spPr>
        <p:txBody>
          <a:bodyPr wrap="square" rtlCol="0">
            <a:spAutoFit/>
          </a:bodyPr>
          <a:lstStyle/>
          <a:p>
            <a:r>
              <a:rPr lang="en-US" dirty="0" smtClean="0"/>
              <a:t>This batch file is commanded to run by the JAVA program. The goal of this batch file is to compile all of the stored ISO files into a big one for easy searching. It does this in order of most recent file to oldest file. This will created a merged.txt, that is the file the JAVA program reads. As long as this batch creates a merged.txt of invoice records,  the JAVA program can search it properly. This allows for easy swapping of the path to all the ISO files we want to search.</a:t>
            </a:r>
            <a:endParaRPr lang="en-US" dirty="0"/>
          </a:p>
        </p:txBody>
      </p:sp>
    </p:spTree>
    <p:extLst>
      <p:ext uri="{BB962C8B-B14F-4D97-AF65-F5344CB8AC3E}">
        <p14:creationId xmlns:p14="http://schemas.microsoft.com/office/powerpoint/2010/main" val="6066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down)">
                                      <p:cBhvr>
                                        <p:cTn id="7" dur="500"/>
                                        <p:tgtEl>
                                          <p:spTgt spid="409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Callout 3 (Accent Bar) 5"/>
          <p:cNvSpPr/>
          <p:nvPr/>
        </p:nvSpPr>
        <p:spPr>
          <a:xfrm>
            <a:off x="1524000" y="457200"/>
            <a:ext cx="7477125" cy="4572000"/>
          </a:xfrm>
          <a:prstGeom prst="accentCallout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2524125" cy="22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5539220"/>
            <a:ext cx="174307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533400"/>
            <a:ext cx="3257550"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105400" y="533400"/>
            <a:ext cx="3733800" cy="646331"/>
          </a:xfrm>
          <a:prstGeom prst="rect">
            <a:avLst/>
          </a:prstGeom>
          <a:noFill/>
        </p:spPr>
        <p:txBody>
          <a:bodyPr wrap="square" rtlCol="0">
            <a:spAutoFit/>
          </a:bodyPr>
          <a:lstStyle/>
          <a:p>
            <a:r>
              <a:rPr lang="en-US" dirty="0" smtClean="0"/>
              <a:t>This is just a text backup of the batch files in the batch folder. </a:t>
            </a:r>
            <a:endParaRPr lang="en-US" dirty="0"/>
          </a:p>
        </p:txBody>
      </p:sp>
      <p:sp>
        <p:nvSpPr>
          <p:cNvPr id="5" name="TextBox 4"/>
          <p:cNvSpPr txBox="1"/>
          <p:nvPr/>
        </p:nvSpPr>
        <p:spPr>
          <a:xfrm>
            <a:off x="528935" y="1291936"/>
            <a:ext cx="461665" cy="3733800"/>
          </a:xfrm>
          <a:prstGeom prst="rect">
            <a:avLst/>
          </a:prstGeom>
          <a:noFill/>
        </p:spPr>
        <p:txBody>
          <a:bodyPr vert="vert270" wrap="square" rtlCol="0">
            <a:spAutoFit/>
          </a:bodyPr>
          <a:lstStyle/>
          <a:p>
            <a:pPr algn="ctr"/>
            <a:r>
              <a:rPr lang="en-US" dirty="0" smtClean="0"/>
              <a:t>Batcfiles.docx</a:t>
            </a:r>
            <a:endParaRPr lang="en-US" dirty="0"/>
          </a:p>
        </p:txBody>
      </p:sp>
    </p:spTree>
    <p:extLst>
      <p:ext uri="{BB962C8B-B14F-4D97-AF65-F5344CB8AC3E}">
        <p14:creationId xmlns:p14="http://schemas.microsoft.com/office/powerpoint/2010/main" val="3055112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wipe(down)">
                                      <p:cBhvr>
                                        <p:cTn id="7" dur="500"/>
                                        <p:tgtEl>
                                          <p:spTgt spid="614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nodeType="withEffect">
                                  <p:stCondLst>
                                    <p:cond delay="0"/>
                                  </p:stCondLst>
                                  <p:childTnLst>
                                    <p:set>
                                      <p:cBhvr>
                                        <p:cTn id="12" dur="1" fill="hold">
                                          <p:stCondLst>
                                            <p:cond delay="0"/>
                                          </p:stCondLst>
                                        </p:cTn>
                                        <p:tgtEl>
                                          <p:spTgt spid="6147"/>
                                        </p:tgtEl>
                                        <p:attrNameLst>
                                          <p:attrName>style.visibility</p:attrName>
                                        </p:attrNameLst>
                                      </p:cBhvr>
                                      <p:to>
                                        <p:strVal val="visible"/>
                                      </p:to>
                                    </p:set>
                                    <p:animEffect transition="in" filter="wipe(down)">
                                      <p:cBhvr>
                                        <p:cTn id="13" dur="500"/>
                                        <p:tgtEl>
                                          <p:spTgt spid="614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Callout 3 (Accent Bar) 5"/>
          <p:cNvSpPr/>
          <p:nvPr/>
        </p:nvSpPr>
        <p:spPr>
          <a:xfrm>
            <a:off x="1524000" y="457200"/>
            <a:ext cx="7477125" cy="4572000"/>
          </a:xfrm>
          <a:prstGeom prst="accentCallout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2524125" cy="22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5334000"/>
            <a:ext cx="174307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28935" y="1291936"/>
            <a:ext cx="461665" cy="3733800"/>
          </a:xfrm>
          <a:prstGeom prst="rect">
            <a:avLst/>
          </a:prstGeom>
          <a:noFill/>
        </p:spPr>
        <p:txBody>
          <a:bodyPr vert="vert270" wrap="square" rtlCol="0">
            <a:spAutoFit/>
          </a:bodyPr>
          <a:lstStyle/>
          <a:p>
            <a:pPr algn="ctr"/>
            <a:r>
              <a:rPr lang="en-US" dirty="0" smtClean="0"/>
              <a:t>TMMCFinder.jar</a:t>
            </a:r>
            <a:endParaRPr lang="en-US" dirty="0"/>
          </a:p>
        </p:txBody>
      </p:sp>
      <p:sp>
        <p:nvSpPr>
          <p:cNvPr id="2" name="TextBox 1"/>
          <p:cNvSpPr txBox="1"/>
          <p:nvPr/>
        </p:nvSpPr>
        <p:spPr>
          <a:xfrm>
            <a:off x="1524000" y="457200"/>
            <a:ext cx="7477125" cy="1200329"/>
          </a:xfrm>
          <a:prstGeom prst="rect">
            <a:avLst/>
          </a:prstGeom>
          <a:noFill/>
        </p:spPr>
        <p:txBody>
          <a:bodyPr wrap="square" rtlCol="0">
            <a:spAutoFit/>
          </a:bodyPr>
          <a:lstStyle/>
          <a:p>
            <a:r>
              <a:rPr lang="en-US" dirty="0" smtClean="0"/>
              <a:t>This is the JAVA program which will run. After making changes to the code, you must compile the .java code into a .jar to run the program.  Overwrite this JAR file with the new JAR file. RUN.bat runs this exact file by its name, so </a:t>
            </a:r>
            <a:r>
              <a:rPr lang="en-US" dirty="0" smtClean="0"/>
              <a:t>it’s </a:t>
            </a:r>
            <a:r>
              <a:rPr lang="en-US" dirty="0" smtClean="0"/>
              <a:t>important that it keeps this exact name.</a:t>
            </a:r>
            <a:endParaRPr lang="en-US" dirty="0"/>
          </a:p>
        </p:txBody>
      </p:sp>
    </p:spTree>
    <p:extLst>
      <p:ext uri="{BB962C8B-B14F-4D97-AF65-F5344CB8AC3E}">
        <p14:creationId xmlns:p14="http://schemas.microsoft.com/office/powerpoint/2010/main" val="2138551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nodeType="withEffect">
                                  <p:stCondLst>
                                    <p:cond delay="0"/>
                                  </p:stCondLst>
                                  <p:childTnLst>
                                    <p:set>
                                      <p:cBhvr>
                                        <p:cTn id="12" dur="1" fill="hold">
                                          <p:stCondLst>
                                            <p:cond delay="0"/>
                                          </p:stCondLst>
                                        </p:cTn>
                                        <p:tgtEl>
                                          <p:spTgt spid="6147"/>
                                        </p:tgtEl>
                                        <p:attrNameLst>
                                          <p:attrName>style.visibility</p:attrName>
                                        </p:attrNameLst>
                                      </p:cBhvr>
                                      <p:to>
                                        <p:strVal val="visible"/>
                                      </p:to>
                                    </p:set>
                                    <p:animEffect transition="in" filter="wipe(down)">
                                      <p:cBhvr>
                                        <p:cTn id="13"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Callout 3 (Accent Bar) 5"/>
          <p:cNvSpPr/>
          <p:nvPr/>
        </p:nvSpPr>
        <p:spPr>
          <a:xfrm>
            <a:off x="1524000" y="457200"/>
            <a:ext cx="7477125" cy="4572000"/>
          </a:xfrm>
          <a:prstGeom prst="accentCallout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2524125" cy="22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5181600"/>
            <a:ext cx="174307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28935" y="1291936"/>
            <a:ext cx="461665" cy="3733800"/>
          </a:xfrm>
          <a:prstGeom prst="rect">
            <a:avLst/>
          </a:prstGeom>
          <a:noFill/>
        </p:spPr>
        <p:txBody>
          <a:bodyPr vert="vert270" wrap="square" rtlCol="0">
            <a:spAutoFit/>
          </a:bodyPr>
          <a:lstStyle/>
          <a:p>
            <a:pPr algn="ctr"/>
            <a:r>
              <a:rPr lang="en-US" dirty="0" smtClean="0"/>
              <a:t>TMMCFinder.java</a:t>
            </a:r>
            <a:endParaRPr lang="en-US" dirty="0"/>
          </a:p>
        </p:txBody>
      </p:sp>
      <p:sp>
        <p:nvSpPr>
          <p:cNvPr id="2" name="TextBox 1"/>
          <p:cNvSpPr txBox="1"/>
          <p:nvPr/>
        </p:nvSpPr>
        <p:spPr>
          <a:xfrm>
            <a:off x="1524000" y="457200"/>
            <a:ext cx="7477125" cy="2031325"/>
          </a:xfrm>
          <a:prstGeom prst="rect">
            <a:avLst/>
          </a:prstGeom>
          <a:noFill/>
        </p:spPr>
        <p:txBody>
          <a:bodyPr wrap="square" rtlCol="0">
            <a:spAutoFit/>
          </a:bodyPr>
          <a:lstStyle/>
          <a:p>
            <a:r>
              <a:rPr lang="en-US" dirty="0" smtClean="0"/>
              <a:t>	This is the java code in readable and editable form. This file is not actually run by the program, and is here for you to change the code of the program and then compile it into a runnable JAR file.  </a:t>
            </a:r>
            <a:br>
              <a:rPr lang="en-US" dirty="0" smtClean="0"/>
            </a:br>
            <a:r>
              <a:rPr lang="en-US" dirty="0" smtClean="0"/>
              <a:t/>
            </a:r>
            <a:br>
              <a:rPr lang="en-US" dirty="0" smtClean="0"/>
            </a:br>
            <a:r>
              <a:rPr lang="en-US" dirty="0" smtClean="0"/>
              <a:t>	In the next PPT, I will give a more detailed breakdown of the code in part 2.</a:t>
            </a:r>
            <a:br>
              <a:rPr lang="en-US" dirty="0" smtClean="0"/>
            </a:br>
            <a:endParaRPr lang="en-US" dirty="0"/>
          </a:p>
        </p:txBody>
      </p:sp>
    </p:spTree>
    <p:extLst>
      <p:ext uri="{BB962C8B-B14F-4D97-AF65-F5344CB8AC3E}">
        <p14:creationId xmlns:p14="http://schemas.microsoft.com/office/powerpoint/2010/main" val="293681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6147"/>
                                        </p:tgtEl>
                                        <p:attrNameLst>
                                          <p:attrName>style.visibility</p:attrName>
                                        </p:attrNameLst>
                                      </p:cBhvr>
                                      <p:to>
                                        <p:strVal val="visible"/>
                                      </p:to>
                                    </p:set>
                                    <p:animEffect transition="in" filter="wipe(down)">
                                      <p:cBhvr>
                                        <p:cTn id="10" dur="500"/>
                                        <p:tgtEl>
                                          <p:spTgt spid="614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724400"/>
            <a:ext cx="174307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Line Callout 3 (Accent Bar) 5"/>
          <p:cNvSpPr/>
          <p:nvPr/>
        </p:nvSpPr>
        <p:spPr>
          <a:xfrm>
            <a:off x="1524000" y="457200"/>
            <a:ext cx="7477125" cy="4572000"/>
          </a:xfrm>
          <a:prstGeom prst="accentCallout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2524125" cy="22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28935" y="1291936"/>
            <a:ext cx="461665" cy="3733800"/>
          </a:xfrm>
          <a:prstGeom prst="rect">
            <a:avLst/>
          </a:prstGeom>
          <a:noFill/>
        </p:spPr>
        <p:txBody>
          <a:bodyPr vert="vert270" wrap="square" rtlCol="0">
            <a:spAutoFit/>
          </a:bodyPr>
          <a:lstStyle/>
          <a:p>
            <a:pPr algn="ctr"/>
            <a:r>
              <a:rPr lang="en-US" dirty="0" smtClean="0"/>
              <a:t>Other JAR files</a:t>
            </a:r>
            <a:endParaRPr lang="en-US" dirty="0"/>
          </a:p>
        </p:txBody>
      </p:sp>
      <p:sp>
        <p:nvSpPr>
          <p:cNvPr id="2" name="TextBox 1"/>
          <p:cNvSpPr txBox="1"/>
          <p:nvPr/>
        </p:nvSpPr>
        <p:spPr>
          <a:xfrm>
            <a:off x="1524000" y="457200"/>
            <a:ext cx="7477125" cy="923330"/>
          </a:xfrm>
          <a:prstGeom prst="rect">
            <a:avLst/>
          </a:prstGeom>
          <a:noFill/>
        </p:spPr>
        <p:txBody>
          <a:bodyPr wrap="square" rtlCol="0">
            <a:spAutoFit/>
          </a:bodyPr>
          <a:lstStyle/>
          <a:p>
            <a:r>
              <a:rPr lang="en-US" dirty="0" smtClean="0"/>
              <a:t>These are all older versions that I made a backup of after a significant change.</a:t>
            </a:r>
            <a:br>
              <a:rPr lang="en-US" dirty="0" smtClean="0"/>
            </a:br>
            <a:r>
              <a:rPr lang="en-US" dirty="0" smtClean="0"/>
              <a:t>These should be ignorable, and are mostly for comparing with the latest JAR build.</a:t>
            </a:r>
            <a:endParaRPr lang="en-US" dirty="0"/>
          </a:p>
        </p:txBody>
      </p:sp>
      <p:sp>
        <p:nvSpPr>
          <p:cNvPr id="3" name="Left Brace 2"/>
          <p:cNvSpPr/>
          <p:nvPr/>
        </p:nvSpPr>
        <p:spPr>
          <a:xfrm>
            <a:off x="914400" y="5357812"/>
            <a:ext cx="76200" cy="50958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9949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nodeType="withEffect">
                                  <p:stCondLst>
                                    <p:cond delay="0"/>
                                  </p:stCondLst>
                                  <p:childTnLst>
                                    <p:set>
                                      <p:cBhvr>
                                        <p:cTn id="12" dur="1" fill="hold">
                                          <p:stCondLst>
                                            <p:cond delay="0"/>
                                          </p:stCondLst>
                                        </p:cTn>
                                        <p:tgtEl>
                                          <p:spTgt spid="6147"/>
                                        </p:tgtEl>
                                        <p:attrNameLst>
                                          <p:attrName>style.visibility</p:attrName>
                                        </p:attrNameLst>
                                      </p:cBhvr>
                                      <p:to>
                                        <p:strVal val="visible"/>
                                      </p:to>
                                    </p:set>
                                    <p:animEffect transition="in" filter="wipe(down)">
                                      <p:cBhvr>
                                        <p:cTn id="13"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332</TotalTime>
  <Words>1451</Words>
  <Application>Microsoft Office PowerPoint</Application>
  <PresentationFormat>On-screen Show (4:3)</PresentationFormat>
  <Paragraphs>89</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Editing Java</vt:lpstr>
      <vt:lpstr>Opening the code in Netbeans</vt:lpstr>
      <vt:lpstr>Building the Jar</vt:lpstr>
      <vt:lpstr>Finding the JAR</vt:lpstr>
      <vt:lpstr>Part 2B</vt:lpstr>
      <vt:lpstr>PowerPoint Presentation</vt:lpstr>
      <vt:lpstr>PowerPoint Presentation</vt:lpstr>
      <vt:lpstr>PowerPoint Presentation</vt:lpstr>
      <vt:lpstr>PowerPoint Presentation</vt:lpstr>
      <vt:lpstr>PowerPoint Presentation</vt:lpstr>
      <vt:lpstr>PowerPoint Presentation</vt:lpstr>
      <vt:lpstr>Some last notes: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Watkins, Mike</dc:creator>
  <cp:lastModifiedBy>Watkins, Mike</cp:lastModifiedBy>
  <cp:revision>32</cp:revision>
  <dcterms:created xsi:type="dcterms:W3CDTF">2014-04-10T15:13:41Z</dcterms:created>
  <dcterms:modified xsi:type="dcterms:W3CDTF">2014-04-10T21:01:05Z</dcterms:modified>
</cp:coreProperties>
</file>