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8DFDD-54A4-4346-ABB7-2032A9D01640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C0AC-A940-4A9E-BC1B-FDEA71157B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0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AC0AC-A940-4A9E-BC1B-FDEA71157BC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6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9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68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8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99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0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8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26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1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7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806297-4AFD-4E4A-A40B-5552C125F459}" type="datetimeFigureOut">
              <a:rPr lang="en-IN" smtClean="0"/>
              <a:t>24-05-2023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8C9CA4-4675-430E-831F-23191540F66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93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3EB5D3-9409-F4F8-339A-860CC7F687FA}"/>
              </a:ext>
            </a:extLst>
          </p:cNvPr>
          <p:cNvSpPr txBox="1"/>
          <p:nvPr/>
        </p:nvSpPr>
        <p:spPr>
          <a:xfrm>
            <a:off x="494068" y="891220"/>
            <a:ext cx="11203860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Systems And Methods to Implement Smart Roof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F723D-B7F5-A2CB-4999-E5764C339170}"/>
              </a:ext>
            </a:extLst>
          </p:cNvPr>
          <p:cNvSpPr txBox="1"/>
          <p:nvPr/>
        </p:nvSpPr>
        <p:spPr>
          <a:xfrm>
            <a:off x="6709085" y="1837155"/>
            <a:ext cx="3630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dirty="0">
                <a:solidFill>
                  <a:prstClr val="black"/>
                </a:solidFill>
                <a:latin typeface="Trebuchet MS" panose="020B0603020202020204"/>
              </a:rPr>
              <a:t>Authors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prstClr val="black"/>
                </a:solidFill>
                <a:latin typeface="Trebuchet MS" panose="020B0603020202020204"/>
              </a:rPr>
              <a:t>Prof. Priyanka Bhatele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prstClr val="black"/>
                </a:solidFill>
                <a:latin typeface="Trebuchet MS" panose="020B0603020202020204"/>
              </a:rPr>
              <a:t>Soham Nimale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prstClr val="black"/>
                </a:solidFill>
                <a:latin typeface="Trebuchet MS" panose="020B0603020202020204"/>
              </a:rPr>
              <a:t>Sneha Jain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prstClr val="black"/>
                </a:solidFill>
                <a:latin typeface="Trebuchet MS" panose="020B0603020202020204"/>
              </a:rPr>
              <a:t>Sneha Bhat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prstClr val="black"/>
                </a:solidFill>
                <a:latin typeface="Trebuchet MS" panose="020B0603020202020204"/>
              </a:rPr>
              <a:t>Soham Gargote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prstClr val="black"/>
                </a:solidFill>
                <a:latin typeface="Trebuchet MS" panose="020B0603020202020204"/>
              </a:rPr>
              <a:t>Tanuj Somani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olidFill>
                  <a:prstClr val="black"/>
                </a:solidFill>
                <a:latin typeface="Trebuchet MS" panose="020B0603020202020204"/>
              </a:rPr>
              <a:t>Somnath Ghadge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5FF8A-0B3D-3075-F809-B4E178B65FC3}"/>
              </a:ext>
            </a:extLst>
          </p:cNvPr>
          <p:cNvSpPr txBox="1"/>
          <p:nvPr/>
        </p:nvSpPr>
        <p:spPr>
          <a:xfrm>
            <a:off x="2032416" y="4882100"/>
            <a:ext cx="935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ENGINEERING SCIENCES AND HUMANITIES (DESH)</a:t>
            </a:r>
          </a:p>
          <a:p>
            <a:pPr algn="ctr"/>
            <a:r>
              <a:rPr lang="en-I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VISHWAKARMA INSTITUTE OF TECHNOLOGY, PUNE</a:t>
            </a:r>
          </a:p>
        </p:txBody>
      </p:sp>
      <p:pic>
        <p:nvPicPr>
          <p:cNvPr id="1026" name="Picture 2" descr="Vishwakarma Institute of Technology - Wikipedia">
            <a:extLst>
              <a:ext uri="{FF2B5EF4-FFF2-40B4-BE49-F238E27FC236}">
                <a16:creationId xmlns:a16="http://schemas.microsoft.com/office/drawing/2014/main" id="{044518D4-25C2-E81A-130A-2644117F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448" y="4596892"/>
            <a:ext cx="739936" cy="102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2A48B62C-9D6D-1987-3A24-5CADAACCA64D}"/>
              </a:ext>
            </a:extLst>
          </p:cNvPr>
          <p:cNvSpPr txBox="1"/>
          <p:nvPr/>
        </p:nvSpPr>
        <p:spPr>
          <a:xfrm>
            <a:off x="1" y="0"/>
            <a:ext cx="12191999" cy="50164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en-US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Conference on </a:t>
            </a:r>
            <a:r>
              <a:rPr lang="en-US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</a:rPr>
              <a:t>Innovative Research in Science and Technology</a:t>
            </a:r>
            <a:r>
              <a:rPr lang="en-US" sz="2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(IRST-2023),  May 23-25, 2023</a:t>
            </a:r>
            <a:endParaRPr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9599D-3828-8857-45BC-37DA44E50D7B}"/>
              </a:ext>
            </a:extLst>
          </p:cNvPr>
          <p:cNvSpPr txBox="1"/>
          <p:nvPr/>
        </p:nvSpPr>
        <p:spPr>
          <a:xfrm>
            <a:off x="1662448" y="2190533"/>
            <a:ext cx="426843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/>
              <a:t>Session ID: S-115</a:t>
            </a:r>
          </a:p>
          <a:p>
            <a:pPr algn="ctr"/>
            <a:r>
              <a:rPr lang="en-IN" sz="2000" dirty="0"/>
              <a:t>Paper ID: IRST-2023-0176</a:t>
            </a:r>
          </a:p>
          <a:p>
            <a:pPr algn="ctr"/>
            <a:r>
              <a:rPr lang="en-IN" sz="2000" dirty="0"/>
              <a:t>Presented by:</a:t>
            </a:r>
          </a:p>
          <a:p>
            <a:pPr algn="ctr"/>
            <a:r>
              <a:rPr lang="en-IN" sz="2000" dirty="0"/>
              <a:t>Sneha Jain</a:t>
            </a:r>
          </a:p>
          <a:p>
            <a:pPr algn="ctr"/>
            <a:r>
              <a:rPr lang="en-IN" sz="2000" dirty="0"/>
              <a:t>Soham Nimale (Corresponding Author)</a:t>
            </a:r>
          </a:p>
        </p:txBody>
      </p:sp>
      <p:sp>
        <p:nvSpPr>
          <p:cNvPr id="8" name="Google Shape;91;p1">
            <a:extLst>
              <a:ext uri="{FF2B5EF4-FFF2-40B4-BE49-F238E27FC236}">
                <a16:creationId xmlns:a16="http://schemas.microsoft.com/office/drawing/2014/main" id="{64BAC467-BCDD-11D1-90A1-EC6627025B64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Jain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28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A3A-416B-C2BD-92BF-4386C9E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17" y="848163"/>
            <a:ext cx="6004560" cy="5884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1AC1-4DC0-FE22-164D-BB428124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765" y="2078976"/>
            <a:ext cx="4339958" cy="3052374"/>
          </a:xfrm>
        </p:spPr>
        <p:txBody>
          <a:bodyPr>
            <a:normAutofit/>
          </a:bodyPr>
          <a:lstStyle/>
          <a:p>
            <a:pPr marL="201168" lvl="1" indent="0" algn="just">
              <a:buClr>
                <a:schemeClr val="tx1"/>
              </a:buClr>
              <a:buNone/>
            </a:pPr>
            <a:r>
              <a:rPr lang="en-US" sz="2400" b="1" dirty="0">
                <a:effectLst/>
                <a:ea typeface="Times New Roman" panose="02020603050405020304" pitchFamily="18" charset="0"/>
              </a:rPr>
              <a:t>Conclusion:</a:t>
            </a:r>
          </a:p>
          <a:p>
            <a:pPr marL="201168" lvl="1" indent="0" algn="just">
              <a:buClr>
                <a:schemeClr val="tx1"/>
              </a:buClr>
              <a:buNone/>
            </a:pPr>
            <a:endParaRPr lang="en-US" sz="800" dirty="0">
              <a:effectLst/>
              <a:ea typeface="Times New Roman" panose="02020603050405020304" pitchFamily="18" charset="0"/>
            </a:endParaRP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ost-effective and efficient system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Protection of plants.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mprovement in the quality and quantity of the harvest.</a:t>
            </a:r>
          </a:p>
          <a:p>
            <a:pPr marL="201168" lvl="1" indent="0" algn="just">
              <a:buClr>
                <a:schemeClr val="tx1"/>
              </a:buClr>
              <a:buNone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</a:rPr>
              <a:t>   (specifically in 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floriculture sector)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</a:rPr>
              <a:t>E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asily accessible to the farmers.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ustomization of </a:t>
            </a:r>
            <a:r>
              <a:rPr lang="en-US" sz="2000" dirty="0">
                <a:solidFill>
                  <a:schemeClr val="tx1"/>
                </a:solidFill>
                <a:ea typeface="Times New Roman" panose="02020603050405020304" pitchFamily="18" charset="0"/>
              </a:rPr>
              <a:t>functionality</a:t>
            </a:r>
            <a:r>
              <a:rPr lang="en-US" sz="2000" dirty="0"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1C125-059D-0124-E1CE-9E6D7F53F866}"/>
              </a:ext>
            </a:extLst>
          </p:cNvPr>
          <p:cNvSpPr txBox="1"/>
          <p:nvPr/>
        </p:nvSpPr>
        <p:spPr>
          <a:xfrm>
            <a:off x="6243484" y="2078976"/>
            <a:ext cx="4847304" cy="2729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9540" algn="just">
              <a:lnSpc>
                <a:spcPct val="105000"/>
              </a:lnSpc>
            </a:pPr>
            <a:r>
              <a:rPr lang="en-US" sz="2400" b="1" dirty="0">
                <a:effectLst/>
                <a:ea typeface="Times New Roman" panose="02020603050405020304" pitchFamily="18" charset="0"/>
              </a:rPr>
              <a:t>Future Scope:</a:t>
            </a:r>
          </a:p>
          <a:p>
            <a:pPr indent="129540" algn="just">
              <a:lnSpc>
                <a:spcPct val="105000"/>
              </a:lnSpc>
            </a:pPr>
            <a:endParaRPr lang="en-US" sz="2000" dirty="0">
              <a:ea typeface="Times New Roman" panose="02020603050405020304" pitchFamily="18" charset="0"/>
            </a:endParaRPr>
          </a:p>
          <a:p>
            <a:pPr marL="457200" indent="-457200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Solar energy and rainwater harvesting.</a:t>
            </a:r>
          </a:p>
          <a:p>
            <a:pPr algn="just">
              <a:lnSpc>
                <a:spcPct val="105000"/>
              </a:lnSpc>
            </a:pPr>
            <a:r>
              <a:rPr lang="en-US" sz="2000" dirty="0">
                <a:ea typeface="Times New Roman" panose="02020603050405020304" pitchFamily="18" charset="0"/>
              </a:rPr>
              <a:t>	(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The slope of the roof should be about 	</a:t>
            </a:r>
            <a:r>
              <a:rPr lang="en-US" sz="2000" i="1" dirty="0">
                <a:effectLst/>
                <a:ea typeface="Times New Roman" panose="02020603050405020304" pitchFamily="18" charset="0"/>
              </a:rPr>
              <a:t>30 to 45 degrees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from the horizontal for 	optimal rainwater harvesting).</a:t>
            </a:r>
          </a:p>
          <a:p>
            <a:pPr marL="342900" indent="-342900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Times New Roman" panose="02020603050405020304" pitchFamily="18" charset="0"/>
              </a:rPr>
              <a:t>Use of AIML/similar technology for weather prediction using collected data.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2C0417F8-3091-0074-A103-36E98E3061AD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63E2B62F-02BD-1DFA-D302-62232C4B0BD1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Soham Nimale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270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FF88-9447-7C7D-7A32-D7CAE0B1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766" y="2070454"/>
            <a:ext cx="2786462" cy="748454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57FF-4DF5-C818-33C4-91B79CE2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758" y="3271412"/>
            <a:ext cx="8588478" cy="9072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Image [1]. https://www.johnroccosales.com/equinox-louvered-roof</a:t>
            </a:r>
          </a:p>
          <a:p>
            <a:pPr marL="0" indent="0">
              <a:buNone/>
            </a:pPr>
            <a:r>
              <a:rPr lang="en-IN" dirty="0"/>
              <a:t>Image [2]. ugaoo.com/blogs/garden-maintenance/how-to-protect-plants-from-rain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51A7F191-2E48-17F9-7E0B-74BA8F4F2806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1;p1">
            <a:extLst>
              <a:ext uri="{FF2B5EF4-FFF2-40B4-BE49-F238E27FC236}">
                <a16:creationId xmlns:a16="http://schemas.microsoft.com/office/drawing/2014/main" id="{E622BDC1-E460-D206-609A-C99F6E4BC4C9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Soham Nimale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47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62DFBA-95A3-7E59-FC32-FCE673680830}"/>
              </a:ext>
            </a:extLst>
          </p:cNvPr>
          <p:cNvSpPr txBox="1"/>
          <p:nvPr/>
        </p:nvSpPr>
        <p:spPr>
          <a:xfrm>
            <a:off x="4215468" y="2875002"/>
            <a:ext cx="37610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prstClr val="black"/>
                </a:solidFill>
                <a:latin typeface="Gill Sans MT" panose="020B0502020104020203"/>
              </a:rPr>
              <a:t>Thank You</a:t>
            </a:r>
          </a:p>
        </p:txBody>
      </p: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6AC25422-5586-F8FF-827C-8E396835F17E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E6B4231D-D4DD-0126-803D-1A79F8104B10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Soham Nimale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65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4A1D-DD5F-05C2-9255-CC8913E8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230" y="727587"/>
            <a:ext cx="3661533" cy="737421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84A9-9FC7-2073-69B8-9A5A04A78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009" y="2062041"/>
            <a:ext cx="5729257" cy="3699661"/>
          </a:xfrm>
        </p:spPr>
        <p:txBody>
          <a:bodyPr>
            <a:normAutofit/>
          </a:bodyPr>
          <a:lstStyle/>
          <a:p>
            <a:pPr marL="635508" lvl="1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Introduction		 </a:t>
            </a:r>
          </a:p>
          <a:p>
            <a:pPr marL="635508" lvl="1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Problem Statement and Objectives	 </a:t>
            </a:r>
          </a:p>
          <a:p>
            <a:pPr marL="635508" lvl="1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Literature Review		</a:t>
            </a:r>
          </a:p>
          <a:p>
            <a:pPr marL="635508" lvl="1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Methodology </a:t>
            </a:r>
          </a:p>
          <a:p>
            <a:pPr marL="635508" lvl="1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Algorithms				</a:t>
            </a:r>
          </a:p>
          <a:p>
            <a:pPr marL="635508" lvl="1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Prototype 				</a:t>
            </a:r>
          </a:p>
          <a:p>
            <a:pPr marL="635508" lvl="1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Results					 </a:t>
            </a:r>
          </a:p>
          <a:p>
            <a:pPr marL="635508" lvl="1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Conclusion</a:t>
            </a:r>
          </a:p>
          <a:p>
            <a:pPr marL="635508" lvl="1" indent="-342900" algn="just"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References				</a:t>
            </a:r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054CDA24-2C31-2A4D-0CA5-1C79AD3CD770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1;p1">
            <a:extLst>
              <a:ext uri="{FF2B5EF4-FFF2-40B4-BE49-F238E27FC236}">
                <a16:creationId xmlns:a16="http://schemas.microsoft.com/office/drawing/2014/main" id="{C400CC0A-D296-E365-8CE4-FEC3D20D6889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Jain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742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A3A-416B-C2BD-92BF-4386C9E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08" y="914917"/>
            <a:ext cx="2943778" cy="5884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1AC1-4DC0-FE22-164D-BB428124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061856"/>
            <a:ext cx="10058400" cy="1969182"/>
          </a:xfrm>
        </p:spPr>
        <p:txBody>
          <a:bodyPr>
            <a:normAutofit/>
          </a:bodyPr>
          <a:lstStyle/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NATURE</a:t>
            </a: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provides us with valuable resources like sunlight and rainfall.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But, an excess amount of both can degrade the plant quality.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Too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 hours of sunlight can cause bleached foliage.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xcess rainfall can destroy nursery bed herbs, plants, and various ornamental flowers. 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Problems like soil erosion, water logging, and so forth are also caused by heavy rainfall.</a:t>
            </a:r>
          </a:p>
          <a:p>
            <a:pPr marL="201168" lvl="1" indent="0" algn="just">
              <a:buClr>
                <a:schemeClr val="tx1"/>
              </a:buClr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01168" lvl="1" indent="0" algn="just">
              <a:buClr>
                <a:schemeClr val="tx1"/>
              </a:buClr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939B9-D4CD-4D6A-1F72-D6D5CA42F6B8}"/>
              </a:ext>
            </a:extLst>
          </p:cNvPr>
          <p:cNvSpPr txBox="1"/>
          <p:nvPr/>
        </p:nvSpPr>
        <p:spPr>
          <a:xfrm>
            <a:off x="2325326" y="4657450"/>
            <a:ext cx="7541342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marR="0" lvl="1" indent="0" algn="ctr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prstClr val="black"/>
              </a:buClr>
              <a:buSzTx/>
              <a:buFont typeface="Calibri" pitchFamily="34" charset="0"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propose the development of a smart roofing system that cost-effectively, and efficiently manages rain and sunlight and thus, protects the plants.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FD5B26DA-ED2D-D156-5598-4776D68C0C8A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372AEFDD-FCE8-1BB5-91FA-26BBE68CCE6C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Jain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322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A3A-416B-C2BD-92BF-4386C9E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788" y="869713"/>
            <a:ext cx="7302418" cy="5884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Problem Statement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1AC1-4DC0-FE22-164D-BB428124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31" y="2033934"/>
            <a:ext cx="4772578" cy="3215148"/>
          </a:xfrm>
        </p:spPr>
        <p:txBody>
          <a:bodyPr>
            <a:normAutofit/>
          </a:bodyPr>
          <a:lstStyle/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To create a system to help control the impact of heavy rainfall and harmful intensities of sunlight on plants.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To create smart automated roofing system for vehicle parking areas, farms, lawns, etc.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To collect local weather data for weather prediction and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99E7E-6AF8-CC13-B83D-B904248E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527" y="1896282"/>
            <a:ext cx="5879691" cy="2790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229DB0-B2C9-D293-719D-73D3648A5B05}"/>
              </a:ext>
            </a:extLst>
          </p:cNvPr>
          <p:cNvSpPr txBox="1"/>
          <p:nvPr/>
        </p:nvSpPr>
        <p:spPr>
          <a:xfrm flipH="1">
            <a:off x="6000870" y="4602751"/>
            <a:ext cx="5539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Image [1] Outdoor Louvered Roof in three different weather conditions.</a:t>
            </a: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B91CCD72-6A79-F4FB-0801-ADAAA168E1B9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B154CB02-8AFC-8F21-8464-C1AB5A822745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Jain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426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A3A-416B-C2BD-92BF-4386C9E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510" y="908449"/>
            <a:ext cx="3752973" cy="5884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CE319E-AAC0-3BC3-A54E-C9C197F7C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307" y="2188128"/>
            <a:ext cx="6719366" cy="2663450"/>
          </a:xfrm>
        </p:spPr>
        <p:txBody>
          <a:bodyPr>
            <a:normAutofit lnSpcReduction="10000"/>
          </a:bodyPr>
          <a:lstStyle/>
          <a:p>
            <a:pPr marL="201168" lvl="1" indent="0" algn="ctr">
              <a:buClr>
                <a:schemeClr val="tx1"/>
              </a:buClr>
              <a:buNone/>
            </a:pPr>
            <a:r>
              <a:rPr lang="en-IN" sz="2400" b="1" dirty="0"/>
              <a:t>Some important points from Literature Review:</a:t>
            </a:r>
          </a:p>
          <a:p>
            <a:pPr marL="201168" lvl="1" indent="0" algn="just">
              <a:buClr>
                <a:schemeClr val="tx1"/>
              </a:buClr>
              <a:buNone/>
            </a:pPr>
            <a:endParaRPr lang="en-IN" sz="2400" dirty="0"/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Rain detection using Arduino uno and rain sensors.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Light dependent resistance sensors.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Relation between plants and water.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Different purpose roofs.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Working of Servo Motors.</a:t>
            </a:r>
          </a:p>
          <a:p>
            <a:pPr lvl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FDCA2-6CAD-B155-AC75-940DA4C9A1D4}"/>
              </a:ext>
            </a:extLst>
          </p:cNvPr>
          <p:cNvSpPr txBox="1"/>
          <p:nvPr/>
        </p:nvSpPr>
        <p:spPr>
          <a:xfrm>
            <a:off x="356067" y="4851578"/>
            <a:ext cx="5060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Image [2]. Affects of heavy rain on plants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6A09A7-C8F0-4C89-51A8-3A8F1327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23" y="2188128"/>
            <a:ext cx="3747458" cy="2515793"/>
          </a:xfrm>
          <a:prstGeom prst="rect">
            <a:avLst/>
          </a:prstGeom>
        </p:spPr>
      </p:pic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4468BC57-60C5-1867-ACAE-73A1BAE8CF1B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91;p1">
            <a:extLst>
              <a:ext uri="{FF2B5EF4-FFF2-40B4-BE49-F238E27FC236}">
                <a16:creationId xmlns:a16="http://schemas.microsoft.com/office/drawing/2014/main" id="{D00CCEE7-2BB5-7F11-8D4C-672125406925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Jain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1139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A3A-416B-C2BD-92BF-4386C9E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11" y="897677"/>
            <a:ext cx="2943778" cy="5884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418C65-59FC-CBD3-0AC2-46C1C8B3A99C}"/>
              </a:ext>
            </a:extLst>
          </p:cNvPr>
          <p:cNvSpPr/>
          <p:nvPr/>
        </p:nvSpPr>
        <p:spPr bwMode="auto">
          <a:xfrm>
            <a:off x="4624111" y="2146361"/>
            <a:ext cx="2323553" cy="731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1001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000" b="1" dirty="0">
                <a:solidFill>
                  <a:schemeClr val="tx1"/>
                </a:solidFill>
                <a:latin typeface="Arial" pitchFamily="34" charset="0"/>
              </a:rPr>
              <a:t>Sensors</a:t>
            </a:r>
            <a:endParaRPr lang="en-IN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706C1ED-1797-A884-CD8C-641BD5C42303}"/>
              </a:ext>
            </a:extLst>
          </p:cNvPr>
          <p:cNvSpPr/>
          <p:nvPr/>
        </p:nvSpPr>
        <p:spPr bwMode="auto">
          <a:xfrm>
            <a:off x="4624111" y="4797247"/>
            <a:ext cx="2323553" cy="7315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1001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000" b="1" dirty="0">
                <a:solidFill>
                  <a:schemeClr val="tx1"/>
                </a:solidFill>
                <a:latin typeface="Arial" pitchFamily="34" charset="0"/>
              </a:rPr>
              <a:t>Actuator</a:t>
            </a:r>
            <a:endParaRPr lang="en-IN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644838-A300-84C5-8CE6-A9FA9D33EAF4}"/>
              </a:ext>
            </a:extLst>
          </p:cNvPr>
          <p:cNvSpPr/>
          <p:nvPr/>
        </p:nvSpPr>
        <p:spPr bwMode="auto">
          <a:xfrm>
            <a:off x="4624111" y="3419989"/>
            <a:ext cx="3932432" cy="83515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1001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000" b="1" dirty="0">
                <a:solidFill>
                  <a:schemeClr val="tx1"/>
                </a:solidFill>
                <a:latin typeface="Arial" pitchFamily="34" charset="0"/>
              </a:rPr>
              <a:t>Microcontroller</a:t>
            </a:r>
            <a:endParaRPr lang="en-IN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5221A5-1F90-1769-7949-51675327AD63}"/>
              </a:ext>
            </a:extLst>
          </p:cNvPr>
          <p:cNvSpPr/>
          <p:nvPr/>
        </p:nvSpPr>
        <p:spPr bwMode="auto">
          <a:xfrm>
            <a:off x="1868111" y="3133729"/>
            <a:ext cx="1904999" cy="140767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1001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000" b="1" dirty="0">
                <a:solidFill>
                  <a:schemeClr val="tx1"/>
                </a:solidFill>
                <a:latin typeface="Arial" pitchFamily="34" charset="0"/>
              </a:rPr>
              <a:t>Power</a:t>
            </a:r>
          </a:p>
          <a:p>
            <a:pPr marL="0" marR="0" indent="0" algn="l" defTabSz="4702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4000" b="1" dirty="0">
                <a:solidFill>
                  <a:schemeClr val="tx1"/>
                </a:solidFill>
                <a:latin typeface="Arial" pitchFamily="34" charset="0"/>
              </a:rPr>
              <a:t>Supply</a:t>
            </a:r>
            <a:endParaRPr lang="en-IN" b="1" dirty="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CAE8B8-F901-0253-229D-57911F2E435E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flipV="1">
            <a:off x="2820610" y="2512122"/>
            <a:ext cx="1803501" cy="21092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53801B-19BA-33CE-D551-CDDEB574D00A}"/>
              </a:ext>
            </a:extLst>
          </p:cNvPr>
          <p:cNvCxnSpPr/>
          <p:nvPr/>
        </p:nvCxnSpPr>
        <p:spPr bwMode="auto">
          <a:xfrm flipV="1">
            <a:off x="2820611" y="2512121"/>
            <a:ext cx="0" cy="60516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66D9EF-A7DA-3408-930D-D475F0DDB905}"/>
              </a:ext>
            </a:extLst>
          </p:cNvPr>
          <p:cNvCxnSpPr>
            <a:stCxn id="29" idx="2"/>
          </p:cNvCxnSpPr>
          <p:nvPr/>
        </p:nvCxnSpPr>
        <p:spPr bwMode="auto">
          <a:xfrm flipH="1">
            <a:off x="5785887" y="2877882"/>
            <a:ext cx="1" cy="54210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7DD840-7C18-86EF-13A5-820E007F706B}"/>
              </a:ext>
            </a:extLst>
          </p:cNvPr>
          <p:cNvCxnSpPr>
            <a:endCxn id="30" idx="0"/>
          </p:cNvCxnSpPr>
          <p:nvPr/>
        </p:nvCxnSpPr>
        <p:spPr bwMode="auto">
          <a:xfrm>
            <a:off x="5785887" y="4255140"/>
            <a:ext cx="1" cy="54210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A460036-CD15-9941-EEF6-98C9B889DB4B}"/>
              </a:ext>
            </a:extLst>
          </p:cNvPr>
          <p:cNvSpPr txBox="1"/>
          <p:nvPr/>
        </p:nvSpPr>
        <p:spPr>
          <a:xfrm>
            <a:off x="7119537" y="4801927"/>
            <a:ext cx="1751578" cy="68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Servo motor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Roof open/close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BECD6C-86E3-A96F-EF27-238C46ED395C}"/>
              </a:ext>
            </a:extLst>
          </p:cNvPr>
          <p:cNvSpPr txBox="1"/>
          <p:nvPr/>
        </p:nvSpPr>
        <p:spPr>
          <a:xfrm>
            <a:off x="8720759" y="3492436"/>
            <a:ext cx="1751578" cy="68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Arduino Uno -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Brain of system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61178C-8E17-7096-17C0-FCE8EFDFAF12}"/>
              </a:ext>
            </a:extLst>
          </p:cNvPr>
          <p:cNvCxnSpPr>
            <a:stCxn id="32" idx="3"/>
            <a:endCxn id="31" idx="1"/>
          </p:cNvCxnSpPr>
          <p:nvPr/>
        </p:nvCxnSpPr>
        <p:spPr bwMode="auto">
          <a:xfrm>
            <a:off x="3773110" y="3837564"/>
            <a:ext cx="851001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EED7C0-F8A9-2134-5508-0D211D552408}"/>
              </a:ext>
            </a:extLst>
          </p:cNvPr>
          <p:cNvSpPr txBox="1"/>
          <p:nvPr/>
        </p:nvSpPr>
        <p:spPr>
          <a:xfrm>
            <a:off x="7067608" y="2189979"/>
            <a:ext cx="2530766" cy="68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Raindrop sensor &amp; LDR -</a:t>
            </a:r>
          </a:p>
          <a:p>
            <a:pPr>
              <a:lnSpc>
                <a:spcPct val="110000"/>
              </a:lnSpc>
            </a:pPr>
            <a:r>
              <a:rPr lang="en-IN" dirty="0">
                <a:latin typeface="+mn-lt"/>
              </a:rPr>
              <a:t>Sense rain and light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FB9E627-97A0-D8A6-CF83-B2097CC5AADE}"/>
              </a:ext>
            </a:extLst>
          </p:cNvPr>
          <p:cNvCxnSpPr>
            <a:cxnSpLocks/>
          </p:cNvCxnSpPr>
          <p:nvPr/>
        </p:nvCxnSpPr>
        <p:spPr bwMode="auto">
          <a:xfrm flipV="1">
            <a:off x="2737228" y="5114916"/>
            <a:ext cx="1803501" cy="21092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FA3AEC-25F0-5C09-50CB-27B360976F9D}"/>
              </a:ext>
            </a:extLst>
          </p:cNvPr>
          <p:cNvCxnSpPr/>
          <p:nvPr/>
        </p:nvCxnSpPr>
        <p:spPr bwMode="auto">
          <a:xfrm flipV="1">
            <a:off x="2737228" y="4541399"/>
            <a:ext cx="0" cy="60516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B5574376-AF1D-5B01-F590-66B820A24C81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91;p1">
            <a:extLst>
              <a:ext uri="{FF2B5EF4-FFF2-40B4-BE49-F238E27FC236}">
                <a16:creationId xmlns:a16="http://schemas.microsoft.com/office/drawing/2014/main" id="{7776A54A-9755-73CF-DE6D-1DB02ED82E2C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Sneha Jain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148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C432C-F10F-AAE5-4BDD-9873F6FDC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459" y="782184"/>
            <a:ext cx="6579760" cy="52936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E7BFD9BE-92C0-EAF0-1316-418331DF7434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91;p1">
            <a:extLst>
              <a:ext uri="{FF2B5EF4-FFF2-40B4-BE49-F238E27FC236}">
                <a16:creationId xmlns:a16="http://schemas.microsoft.com/office/drawing/2014/main" id="{3850DFF6-A01C-E607-4E90-0FC618DF7C46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Soham Nimale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8CA7D8-A7B0-3858-98C5-CF9AB589C940}"/>
              </a:ext>
            </a:extLst>
          </p:cNvPr>
          <p:cNvSpPr txBox="1">
            <a:spLocks/>
          </p:cNvSpPr>
          <p:nvPr/>
        </p:nvSpPr>
        <p:spPr>
          <a:xfrm>
            <a:off x="1406013" y="2450689"/>
            <a:ext cx="2399071" cy="19566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400" dirty="0">
                <a:solidFill>
                  <a:schemeClr val="tx1"/>
                </a:solidFill>
              </a:rPr>
              <a:t>Algorithm</a:t>
            </a:r>
          </a:p>
          <a:p>
            <a:pPr algn="ctr"/>
            <a:r>
              <a:rPr lang="en-IN" sz="44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IN" sz="4400" dirty="0">
                <a:solidFill>
                  <a:schemeClr val="tx1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33720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A3A-416B-C2BD-92BF-4386C9E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24" y="891361"/>
            <a:ext cx="2943778" cy="5884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1AC1-4DC0-FE22-164D-BB428124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289" y="2151126"/>
            <a:ext cx="5060186" cy="2922319"/>
          </a:xfrm>
        </p:spPr>
        <p:txBody>
          <a:bodyPr>
            <a:normAutofit fontScale="92500" lnSpcReduction="10000"/>
          </a:bodyPr>
          <a:lstStyle/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Arduino UNO based circuit with Servo Motor for high Torque.</a:t>
            </a:r>
          </a:p>
          <a:p>
            <a:pPr marL="201168" lvl="1" indent="0" algn="just">
              <a:buClr>
                <a:schemeClr val="tx1"/>
              </a:buClr>
              <a:buNone/>
            </a:pPr>
            <a:endParaRPr lang="en-IN" sz="2000" dirty="0"/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Automation system runs on 10-12 V. (DC)</a:t>
            </a:r>
          </a:p>
          <a:p>
            <a:pPr marL="201168" lvl="1" indent="0" algn="just">
              <a:buClr>
                <a:schemeClr val="tx1"/>
              </a:buClr>
              <a:buNone/>
            </a:pPr>
            <a:endParaRPr lang="en-IN" sz="2000" dirty="0"/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Servo Motor needs external power supply (15kWh)</a:t>
            </a:r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000" dirty="0"/>
          </a:p>
          <a:p>
            <a:pPr lvl="1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/>
              <a:t>Collected data is stored in external storage via Arduino UNO.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A442A-757A-18AE-F93D-3DCA002E75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8"/>
          <a:stretch/>
        </p:blipFill>
        <p:spPr>
          <a:xfrm>
            <a:off x="950525" y="2012277"/>
            <a:ext cx="5060188" cy="3223017"/>
          </a:xfrm>
          <a:prstGeom prst="rect">
            <a:avLst/>
          </a:prstGeom>
        </p:spPr>
      </p:pic>
      <p:sp>
        <p:nvSpPr>
          <p:cNvPr id="5" name="Google Shape;90;p1">
            <a:extLst>
              <a:ext uri="{FF2B5EF4-FFF2-40B4-BE49-F238E27FC236}">
                <a16:creationId xmlns:a16="http://schemas.microsoft.com/office/drawing/2014/main" id="{D97D1AA5-31C3-2BD3-D7BD-A9A64EA23614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874AFE50-0D3C-E00B-8E44-0C71FFA55D6E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Soham Nimale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698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BA3A-416B-C2BD-92BF-4386C9E9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108" y="889312"/>
            <a:ext cx="2943778" cy="5884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CF3CD-31EF-94E7-969C-1619947BB3DE}"/>
              </a:ext>
            </a:extLst>
          </p:cNvPr>
          <p:cNvSpPr txBox="1"/>
          <p:nvPr/>
        </p:nvSpPr>
        <p:spPr>
          <a:xfrm>
            <a:off x="1205531" y="4446889"/>
            <a:ext cx="4475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Figure 1: sunlight intensity vs time</a:t>
            </a:r>
          </a:p>
          <a:p>
            <a:pPr algn="just"/>
            <a:endParaRPr lang="en-US" dirty="0">
              <a:solidFill>
                <a:prstClr val="black"/>
              </a:solidFill>
            </a:endParaRPr>
          </a:p>
          <a:p>
            <a:pPr algn="just"/>
            <a:r>
              <a:rPr lang="en-US" dirty="0">
                <a:solidFill>
                  <a:prstClr val="black"/>
                </a:solidFill>
              </a:rPr>
              <a:t>Data collected from LDR shows the </a:t>
            </a:r>
            <a:r>
              <a:rPr lang="en-US" b="1" dirty="0">
                <a:solidFill>
                  <a:prstClr val="black"/>
                </a:solidFill>
              </a:rPr>
              <a:t>drop of sunlight intensity</a:t>
            </a:r>
            <a:r>
              <a:rPr lang="en-US" dirty="0">
                <a:solidFill>
                  <a:prstClr val="black"/>
                </a:solidFill>
              </a:rPr>
              <a:t> approximately from reading 500 to 1500.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C4816-28EB-190C-759C-04F8D8B4D9B7}"/>
              </a:ext>
            </a:extLst>
          </p:cNvPr>
          <p:cNvSpPr txBox="1"/>
          <p:nvPr/>
        </p:nvSpPr>
        <p:spPr>
          <a:xfrm>
            <a:off x="6542911" y="4446889"/>
            <a:ext cx="4475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Figure 2: rain intensity vs time</a:t>
            </a:r>
          </a:p>
          <a:p>
            <a:pPr algn="ctr"/>
            <a:endParaRPr lang="en-IN" dirty="0">
              <a:solidFill>
                <a:prstClr val="black"/>
              </a:solidFill>
            </a:endParaRPr>
          </a:p>
          <a:p>
            <a:pPr algn="just"/>
            <a:r>
              <a:rPr lang="en-US" dirty="0">
                <a:solidFill>
                  <a:prstClr val="black"/>
                </a:solidFill>
              </a:rPr>
              <a:t>Data collected shows the rain sensor </a:t>
            </a:r>
            <a:r>
              <a:rPr lang="en-US" b="1" dirty="0">
                <a:solidFill>
                  <a:prstClr val="black"/>
                </a:solidFill>
              </a:rPr>
              <a:t>detected rain </a:t>
            </a:r>
            <a:r>
              <a:rPr lang="en-US" dirty="0">
                <a:solidFill>
                  <a:prstClr val="black"/>
                </a:solidFill>
              </a:rPr>
              <a:t>approximately from reading number 500 to 1500.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973EA-96BC-A518-0DDD-2BAE68AA6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531" y="1860504"/>
            <a:ext cx="4475213" cy="240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AA7E0-2860-A4D2-8A9A-D1C4463A2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084" y="1860504"/>
            <a:ext cx="4506868" cy="2409404"/>
          </a:xfrm>
          <a:prstGeom prst="rect">
            <a:avLst/>
          </a:prstGeom>
        </p:spPr>
      </p:pic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20FF301A-F57B-C583-2D68-0471FBA95C3A}"/>
              </a:ext>
            </a:extLst>
          </p:cNvPr>
          <p:cNvSpPr txBox="1"/>
          <p:nvPr/>
        </p:nvSpPr>
        <p:spPr>
          <a:xfrm>
            <a:off x="-2" y="0"/>
            <a:ext cx="12191999" cy="60511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And Methods to Implement Smart Roof  </a:t>
            </a:r>
            <a:endParaRPr lang="en-US" sz="20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1;p1">
            <a:extLst>
              <a:ext uri="{FF2B5EF4-FFF2-40B4-BE49-F238E27FC236}">
                <a16:creationId xmlns:a16="http://schemas.microsoft.com/office/drawing/2014/main" id="{027FF4DD-53BD-50BC-A6C4-2A31993479DF}"/>
              </a:ext>
            </a:extLst>
          </p:cNvPr>
          <p:cNvSpPr txBox="1"/>
          <p:nvPr/>
        </p:nvSpPr>
        <p:spPr>
          <a:xfrm>
            <a:off x="-1" y="6416040"/>
            <a:ext cx="12191998" cy="4419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8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I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Soham Nimale</a:t>
            </a:r>
            <a:r>
              <a:rPr lang="en-IN" sz="16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[Vishwakarma Institute of Technology] [Session ID: X] [Paper ID: IRST-2023-0176]</a:t>
            </a: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77530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318</TotalTime>
  <Words>910</Words>
  <Application>Microsoft Office PowerPoint</Application>
  <PresentationFormat>Widescreen</PresentationFormat>
  <Paragraphs>156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Gill Sans MT</vt:lpstr>
      <vt:lpstr>Times New Roman</vt:lpstr>
      <vt:lpstr>Trebuchet MS</vt:lpstr>
      <vt:lpstr>Retrospect</vt:lpstr>
      <vt:lpstr>PowerPoint Presentation</vt:lpstr>
      <vt:lpstr>Table of Contents</vt:lpstr>
      <vt:lpstr>Introduction</vt:lpstr>
      <vt:lpstr>Problem Statement and Objectives</vt:lpstr>
      <vt:lpstr>Literature Review</vt:lpstr>
      <vt:lpstr>Methodology</vt:lpstr>
      <vt:lpstr>PowerPoint Presentation</vt:lpstr>
      <vt:lpstr>Prototype</vt:lpstr>
      <vt:lpstr>Results</vt:lpstr>
      <vt:lpstr>Conclusion and 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Nimale</dc:creator>
  <cp:lastModifiedBy>Soham Nimale</cp:lastModifiedBy>
  <cp:revision>11</cp:revision>
  <dcterms:created xsi:type="dcterms:W3CDTF">2023-04-15T11:21:16Z</dcterms:created>
  <dcterms:modified xsi:type="dcterms:W3CDTF">2023-05-24T09:14:30Z</dcterms:modified>
</cp:coreProperties>
</file>