
<file path=[Content_Types].xml><?xml version="1.0" encoding="utf-8"?>
<Types xmlns="http://schemas.openxmlformats.org/package/2006/content-types">
  <Default Extension="png" ContentType="image/png"/>
  <Default Extension="xlsm" ContentType="application/vnd.ms-excel.sheet.macroEnabled.12"/>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7"/>
  </p:notesMasterIdLst>
  <p:sldIdLst>
    <p:sldId id="256" r:id="rId2"/>
    <p:sldId id="262" r:id="rId3"/>
    <p:sldId id="261" r:id="rId4"/>
    <p:sldId id="263" r:id="rId5"/>
    <p:sldId id="270" r:id="rId6"/>
    <p:sldId id="264" r:id="rId7"/>
    <p:sldId id="269" r:id="rId8"/>
    <p:sldId id="265" r:id="rId9"/>
    <p:sldId id="267" r:id="rId10"/>
    <p:sldId id="271" r:id="rId11"/>
    <p:sldId id="272" r:id="rId12"/>
    <p:sldId id="273" r:id="rId13"/>
    <p:sldId id="274" r:id="rId14"/>
    <p:sldId id="27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094C4-AF02-4F0C-B150-A6E32EF0A294}" type="datetimeFigureOut">
              <a:rPr lang="en-US" smtClean="0"/>
              <a:t>11/28/2015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1DEB9-49A3-4781-8DE3-7A25C2C13E87}" type="slidenum">
              <a:rPr lang="en-US" smtClean="0"/>
              <a:t>‹#›</a:t>
            </a:fld>
            <a:endParaRPr lang="en-US"/>
          </a:p>
        </p:txBody>
      </p:sp>
    </p:spTree>
    <p:extLst>
      <p:ext uri="{BB962C8B-B14F-4D97-AF65-F5344CB8AC3E}">
        <p14:creationId xmlns:p14="http://schemas.microsoft.com/office/powerpoint/2010/main" val="192225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081DEB9-49A3-4781-8DE3-7A25C2C13E87}" type="slidenum">
              <a:rPr lang="en-US" smtClean="0"/>
              <a:t>2</a:t>
            </a:fld>
            <a:endParaRPr lang="en-US"/>
          </a:p>
        </p:txBody>
      </p:sp>
    </p:spTree>
    <p:extLst>
      <p:ext uri="{BB962C8B-B14F-4D97-AF65-F5344CB8AC3E}">
        <p14:creationId xmlns:p14="http://schemas.microsoft.com/office/powerpoint/2010/main" val="354712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1DEB9-49A3-4781-8DE3-7A25C2C13E87}" type="slidenum">
              <a:rPr lang="en-US" smtClean="0"/>
              <a:t>3</a:t>
            </a:fld>
            <a:endParaRPr lang="en-US"/>
          </a:p>
        </p:txBody>
      </p:sp>
    </p:spTree>
    <p:extLst>
      <p:ext uri="{BB962C8B-B14F-4D97-AF65-F5344CB8AC3E}">
        <p14:creationId xmlns:p14="http://schemas.microsoft.com/office/powerpoint/2010/main" val="359344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1DEB9-49A3-4781-8DE3-7A25C2C13E8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02189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1DEB9-49A3-4781-8DE3-7A25C2C13E8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66295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1DEB9-49A3-4781-8DE3-7A25C2C13E8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926842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1DEB9-49A3-4781-8DE3-7A25C2C13E8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67833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1DEB9-49A3-4781-8DE3-7A25C2C13E8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0400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CB07B3-44E2-471F-A033-BA993EF0F539}" type="datetime1">
              <a:rPr lang="en-IN" smtClean="0"/>
              <a:t>28-11-2015</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04612" y="6168495"/>
            <a:ext cx="431045" cy="372533"/>
          </a:xfrm>
          <a:prstGeom prst="rect">
            <a:avLst/>
          </a:prstGeom>
        </p:spPr>
        <p:txBody>
          <a:bodyPr vert="horz" lIns="91440" tIns="45720" rIns="91440" bIns="45720" rtlCol="0" anchor="ctr"/>
          <a:lstStyle>
            <a:lvl1pPr>
              <a:defRPr lang="en-IN" smtClean="0"/>
            </a:lvl1pPr>
          </a:lstStyle>
          <a:p>
            <a:pPr algn="ctr"/>
            <a:fld id="{23B2B1B1-4A51-49CA-BBAE-55D09BD9BB03}" type="slidenum">
              <a:rPr lang="en-IN" smtClean="0"/>
              <a:pPr algn="ctr"/>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68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DDA4F-0D61-461D-A89E-7BB01D65BDC7}" type="datetime1">
              <a:rPr lang="en-IN" smtClean="0"/>
              <a:t>28-11-2015</a:t>
            </a:fld>
            <a:endParaRPr lang="en-IN"/>
          </a:p>
        </p:txBody>
      </p:sp>
      <p:sp>
        <p:nvSpPr>
          <p:cNvPr id="6" name="Footer Placeholder 5"/>
          <p:cNvSpPr>
            <a:spLocks noGrp="1"/>
          </p:cNvSpPr>
          <p:nvPr>
            <p:ph type="ftr" sz="quarter" idx="11"/>
          </p:nvPr>
        </p:nvSpPr>
        <p:spPr/>
        <p:txBody>
          <a:bodyPr/>
          <a:lstStyle/>
          <a:p>
            <a:endParaRPr lang="en-IN"/>
          </a:p>
        </p:txBody>
      </p:sp>
      <p:sp>
        <p:nvSpPr>
          <p:cNvPr id="8"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31071809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375F344-619C-4B5E-8744-32CFBA78F82F}" type="datetime1">
              <a:rPr lang="en-IN" smtClean="0"/>
              <a:t>28-11-2015</a:t>
            </a:fld>
            <a:endParaRPr lang="en-IN"/>
          </a:p>
        </p:txBody>
      </p:sp>
      <p:sp>
        <p:nvSpPr>
          <p:cNvPr id="4" name="Footer Placeholder 3"/>
          <p:cNvSpPr>
            <a:spLocks noGrp="1"/>
          </p:cNvSpPr>
          <p:nvPr>
            <p:ph type="ftr" sz="quarter" idx="11"/>
          </p:nvPr>
        </p:nvSpPr>
        <p:spPr/>
        <p:txBody>
          <a:bodyPr/>
          <a:lstStyle/>
          <a:p>
            <a:endParaRPr lang="en-IN"/>
          </a:p>
        </p:txBody>
      </p:sp>
      <p:sp>
        <p:nvSpPr>
          <p:cNvPr id="8"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10458358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75C38-8728-44E1-880E-3B41131458DB}"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7"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13844411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F50D2-173A-4ECA-83AA-B3676361600F}"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
        <p:nvSpPr>
          <p:cNvPr id="11"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31465407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EC2AC-6D35-4505-80A9-3C9998CC0844}"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7"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40623443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F0F00-3AD5-49BB-8BD6-93F8890CBCC2}"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
        <p:nvSpPr>
          <p:cNvPr id="13"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15096500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9139-2537-401D-8B93-B8C38B721430}"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8"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15377616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4DB4CE-8023-472E-807E-7A556431DE54}"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7"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8252719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0A2537-B058-456A-9AA6-9E1F60951754}"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2041263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47E1D49-3F7A-4F1C-A84A-B75090CCCCFF}" type="datetime1">
              <a:rPr lang="en-IN" smtClean="0"/>
              <a:t>28-11-2015</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dirty="0"/>
          </a:p>
        </p:txBody>
      </p:sp>
      <p:sp>
        <p:nvSpPr>
          <p:cNvPr id="6" name="Slide Number Placeholder 5"/>
          <p:cNvSpPr>
            <a:spLocks noGrp="1"/>
          </p:cNvSpPr>
          <p:nvPr>
            <p:ph type="sldNum" sz="quarter" idx="12"/>
          </p:nvPr>
        </p:nvSpPr>
        <p:spPr>
          <a:xfrm>
            <a:off x="11504612" y="6172200"/>
            <a:ext cx="481012" cy="355600"/>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23176521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4212" y="429154"/>
            <a:ext cx="8534400" cy="150706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751318E-FD39-4C94-A065-7F06A27C34AF}" type="datetime1">
              <a:rPr lang="en-IN" smtClean="0"/>
              <a:t>28-11-2015</a:t>
            </a:fld>
            <a:endParaRPr lang="en-IN"/>
          </a:p>
        </p:txBody>
      </p:sp>
      <p:sp>
        <p:nvSpPr>
          <p:cNvPr id="4" name="Footer Placeholder 3"/>
          <p:cNvSpPr>
            <a:spLocks noGrp="1"/>
          </p:cNvSpPr>
          <p:nvPr>
            <p:ph type="ftr" sz="quarter" idx="11"/>
          </p:nvPr>
        </p:nvSpPr>
        <p:spPr/>
        <p:txBody>
          <a:bodyPr/>
          <a:lstStyle/>
          <a:p>
            <a:endParaRPr lang="en-IN" dirty="0"/>
          </a:p>
        </p:txBody>
      </p:sp>
      <p:sp>
        <p:nvSpPr>
          <p:cNvPr id="6" name="Content Placeholder 2"/>
          <p:cNvSpPr>
            <a:spLocks noGrp="1"/>
          </p:cNvSpPr>
          <p:nvPr>
            <p:ph idx="1"/>
          </p:nvPr>
        </p:nvSpPr>
        <p:spPr>
          <a:xfrm>
            <a:off x="684212" y="2143125"/>
            <a:ext cx="8534400" cy="3615267"/>
          </a:xfrm>
        </p:spPr>
        <p:txBody>
          <a:bodyPr/>
          <a:lstStyle/>
          <a:p>
            <a:endParaRPr lang="en-US" dirty="0"/>
          </a:p>
        </p:txBody>
      </p:sp>
      <p:sp>
        <p:nvSpPr>
          <p:cNvPr id="7"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6546398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A3AC1-A353-4FFD-9867-1B3208CE6AFC}" type="datetime1">
              <a:rPr lang="en-IN" smtClean="0"/>
              <a:t>28-11-2015</a:t>
            </a:fld>
            <a:endParaRPr lang="en-IN"/>
          </a:p>
        </p:txBody>
      </p:sp>
      <p:sp>
        <p:nvSpPr>
          <p:cNvPr id="5" name="Footer Placeholder 4"/>
          <p:cNvSpPr>
            <a:spLocks noGrp="1"/>
          </p:cNvSpPr>
          <p:nvPr>
            <p:ph type="ftr" sz="quarter" idx="11"/>
          </p:nvPr>
        </p:nvSpPr>
        <p:spPr/>
        <p:txBody>
          <a:bodyPr/>
          <a:lstStyle/>
          <a:p>
            <a:endParaRPr lang="en-IN"/>
          </a:p>
        </p:txBody>
      </p:sp>
      <p:sp>
        <p:nvSpPr>
          <p:cNvPr id="7"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1056383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E39599-AF13-42DC-B783-816895337FA9}" type="datetime1">
              <a:rPr lang="en-IN" smtClean="0"/>
              <a:t>28-11-2015</a:t>
            </a:fld>
            <a:endParaRPr lang="en-IN"/>
          </a:p>
        </p:txBody>
      </p:sp>
      <p:sp>
        <p:nvSpPr>
          <p:cNvPr id="6" name="Footer Placeholder 5"/>
          <p:cNvSpPr>
            <a:spLocks noGrp="1"/>
          </p:cNvSpPr>
          <p:nvPr>
            <p:ph type="ftr" sz="quarter" idx="11"/>
          </p:nvPr>
        </p:nvSpPr>
        <p:spPr/>
        <p:txBody>
          <a:bodyPr/>
          <a:lstStyle/>
          <a:p>
            <a:endParaRPr lang="en-IN"/>
          </a:p>
        </p:txBody>
      </p:sp>
      <p:sp>
        <p:nvSpPr>
          <p:cNvPr id="8"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41727501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4BD691-F415-449C-A2A8-0315D56FF19D}" type="datetime1">
              <a:rPr lang="en-IN" smtClean="0"/>
              <a:t>28-11-2015</a:t>
            </a:fld>
            <a:endParaRPr lang="en-IN"/>
          </a:p>
        </p:txBody>
      </p:sp>
      <p:sp>
        <p:nvSpPr>
          <p:cNvPr id="8" name="Footer Placeholder 7"/>
          <p:cNvSpPr>
            <a:spLocks noGrp="1"/>
          </p:cNvSpPr>
          <p:nvPr>
            <p:ph type="ftr" sz="quarter" idx="11"/>
          </p:nvPr>
        </p:nvSpPr>
        <p:spPr/>
        <p:txBody>
          <a:bodyPr/>
          <a:lstStyle/>
          <a:p>
            <a:endParaRPr lang="en-IN"/>
          </a:p>
        </p:txBody>
      </p:sp>
      <p:sp>
        <p:nvSpPr>
          <p:cNvPr id="10"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42144209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B3C2AB-2CD3-4C4D-BEAF-C982FD4B1904}" type="datetime1">
              <a:rPr lang="en-IN" smtClean="0"/>
              <a:t>28-11-2015</a:t>
            </a:fld>
            <a:endParaRPr lang="en-IN"/>
          </a:p>
        </p:txBody>
      </p:sp>
      <p:sp>
        <p:nvSpPr>
          <p:cNvPr id="4" name="Footer Placeholder 3"/>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38730705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EA6D0-D024-4C1B-A85B-92052F015649}" type="datetime1">
              <a:rPr lang="en-IN" smtClean="0"/>
              <a:t>28-11-2015</a:t>
            </a:fld>
            <a:endParaRPr lang="en-IN"/>
          </a:p>
        </p:txBody>
      </p:sp>
      <p:sp>
        <p:nvSpPr>
          <p:cNvPr id="3" name="Footer Placeholder 2"/>
          <p:cNvSpPr>
            <a:spLocks noGrp="1"/>
          </p:cNvSpPr>
          <p:nvPr>
            <p:ph type="ftr" sz="quarter" idx="11"/>
          </p:nvPr>
        </p:nvSpPr>
        <p:spPr/>
        <p:txBody>
          <a:bodyPr/>
          <a:lstStyle/>
          <a:p>
            <a:endParaRPr lang="en-IN"/>
          </a:p>
        </p:txBody>
      </p:sp>
      <p:sp>
        <p:nvSpPr>
          <p:cNvPr id="5" name="Slide Number Placeholder 5"/>
          <p:cNvSpPr>
            <a:spLocks noGrp="1"/>
          </p:cNvSpPr>
          <p:nvPr>
            <p:ph type="sldNum" sz="quarter" idx="12"/>
          </p:nvPr>
        </p:nvSpPr>
        <p:spPr>
          <a:xfrm>
            <a:off x="11515724" y="6083300"/>
            <a:ext cx="511176" cy="454025"/>
          </a:xfrm>
          <a:prstGeom prst="rect">
            <a:avLst/>
          </a:prstGeom>
        </p:spPr>
        <p:txBody>
          <a:bodyPr vert="horz" lIns="91440" tIns="45720" rIns="91440" bIns="45720" rtlCol="0" anchor="ctr"/>
          <a:lstStyle>
            <a:lvl1pPr>
              <a:defRPr lang="en-IN"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1463240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F8BE0-DA3E-42A1-B0FF-2B805C1FD1C2}" type="datetime1">
              <a:rPr lang="en-IN" smtClean="0"/>
              <a:t>28-11-2015</a:t>
            </a:fld>
            <a:endParaRPr lang="en-IN"/>
          </a:p>
        </p:txBody>
      </p:sp>
      <p:sp>
        <p:nvSpPr>
          <p:cNvPr id="6" name="Footer Placeholder 5"/>
          <p:cNvSpPr>
            <a:spLocks noGrp="1"/>
          </p:cNvSpPr>
          <p:nvPr>
            <p:ph type="ftr" sz="quarter" idx="11"/>
          </p:nvPr>
        </p:nvSpPr>
        <p:spPr/>
        <p:txBody>
          <a:bodyPr/>
          <a:lstStyle/>
          <a:p>
            <a:endParaRPr lang="en-IN"/>
          </a:p>
        </p:txBody>
      </p:sp>
      <p:sp>
        <p:nvSpPr>
          <p:cNvPr id="8" name="Slide Number Placeholder 5"/>
          <p:cNvSpPr>
            <a:spLocks noGrp="1"/>
          </p:cNvSpPr>
          <p:nvPr>
            <p:ph type="sldNum" sz="quarter" idx="12"/>
          </p:nvPr>
        </p:nvSpPr>
        <p:spPr>
          <a:xfrm>
            <a:off x="11515724" y="6172200"/>
            <a:ext cx="422276" cy="365125"/>
          </a:xfrm>
          <a:prstGeom prst="rect">
            <a:avLst/>
          </a:prstGeom>
        </p:spPr>
        <p:txBody>
          <a:bodyPr vert="horz" lIns="91440" tIns="45720" rIns="91440" bIns="45720" rtlCol="0" anchor="ctr"/>
          <a:lstStyle>
            <a:lvl1pPr algn="ctr">
              <a:defRPr lang="en-IN" sz="1200" smtClean="0">
                <a:solidFill>
                  <a:schemeClr val="tx1"/>
                </a:solidFill>
              </a:defRPr>
            </a:lvl1pPr>
          </a:lstStyle>
          <a:p>
            <a:fld id="{23B2B1B1-4A51-49CA-BBAE-55D09BD9BB03}" type="slidenum">
              <a:rPr lang="en-IN" smtClean="0"/>
              <a:pPr/>
              <a:t>‹#›</a:t>
            </a:fld>
            <a:endParaRPr lang="en-IN"/>
          </a:p>
        </p:txBody>
      </p:sp>
    </p:spTree>
    <p:extLst>
      <p:ext uri="{BB962C8B-B14F-4D97-AF65-F5344CB8AC3E}">
        <p14:creationId xmlns:p14="http://schemas.microsoft.com/office/powerpoint/2010/main" val="31401018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EA96923-88ED-4DD9-80B7-9504B6ADAE10}" type="datetime1">
              <a:rPr lang="en-IN" smtClean="0"/>
              <a:t>28-11-2015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13" name="Slide Number Placeholder 5"/>
          <p:cNvSpPr>
            <a:spLocks noGrp="1"/>
          </p:cNvSpPr>
          <p:nvPr>
            <p:ph type="sldNum" sz="quarter" idx="4"/>
          </p:nvPr>
        </p:nvSpPr>
        <p:spPr>
          <a:xfrm>
            <a:off x="11515724" y="6083300"/>
            <a:ext cx="511176" cy="454025"/>
          </a:xfrm>
          <a:prstGeom prst="rect">
            <a:avLst/>
          </a:prstGeom>
        </p:spPr>
        <p:txBody>
          <a:bodyPr vert="horz" lIns="91440" tIns="45720" rIns="91440" bIns="45720" rtlCol="0" anchor="ctr"/>
          <a:lstStyle>
            <a:lvl1pPr>
              <a:defRPr lang="en-IN" sz="1200" smtClean="0"/>
            </a:lvl1pPr>
          </a:lstStyle>
          <a:p>
            <a:pPr algn="ctr"/>
            <a:fld id="{23B2B1B1-4A51-49CA-BBAE-55D09BD9BB03}" type="slidenum">
              <a:rPr lang="en-IN" smtClean="0"/>
              <a:pPr algn="ctr"/>
              <a:t>‹#›</a:t>
            </a:fld>
            <a:endParaRPr lang="en-IN"/>
          </a:p>
        </p:txBody>
      </p:sp>
    </p:spTree>
    <p:extLst>
      <p:ext uri="{BB962C8B-B14F-4D97-AF65-F5344CB8AC3E}">
        <p14:creationId xmlns:p14="http://schemas.microsoft.com/office/powerpoint/2010/main" val="7724521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96"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iming>
    <p:tnLst>
      <p:par>
        <p:cTn id="1" dur="indefinite" restart="never" nodeType="tmRoot"/>
      </p:par>
    </p:tnLst>
  </p:timing>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package" Target="../embeddings/Microsoft_Excel_Macro-Enabled_Worksheet2.xlsm"/><Relationship Id="rId5" Type="http://schemas.openxmlformats.org/officeDocument/2006/relationships/image" Target="../media/image2.wmf"/><Relationship Id="rId4" Type="http://schemas.openxmlformats.org/officeDocument/2006/relationships/package" Target="../embeddings/Microsoft_Excel_Worksheet1.xlsx"/></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759826" cy="2971801"/>
          </a:xfrm>
        </p:spPr>
        <p:txBody>
          <a:bodyPr/>
          <a:lstStyle/>
          <a:p>
            <a:r>
              <a:rPr lang="en-US" dirty="0" smtClean="0"/>
              <a:t>Prediction models using Linear Regression</a:t>
            </a:r>
            <a:endParaRPr lang="en-IN" dirty="0"/>
          </a:p>
        </p:txBody>
      </p:sp>
      <p:sp>
        <p:nvSpPr>
          <p:cNvPr id="3" name="Subtitle 2"/>
          <p:cNvSpPr>
            <a:spLocks noGrp="1"/>
          </p:cNvSpPr>
          <p:nvPr>
            <p:ph type="subTitle" idx="1"/>
          </p:nvPr>
        </p:nvSpPr>
        <p:spPr>
          <a:xfrm>
            <a:off x="684212" y="3843867"/>
            <a:ext cx="6400800" cy="456671"/>
          </a:xfrm>
        </p:spPr>
        <p:txBody>
          <a:bodyPr>
            <a:normAutofit lnSpcReduction="10000"/>
          </a:bodyPr>
          <a:lstStyle/>
          <a:p>
            <a:r>
              <a:rPr lang="en-US" sz="2400" dirty="0" smtClean="0"/>
              <a:t>Prediction of Bollywood Movie Earnings</a:t>
            </a:r>
            <a:endParaRPr lang="en-IN" sz="2400" dirty="0"/>
          </a:p>
        </p:txBody>
      </p:sp>
      <p:sp>
        <p:nvSpPr>
          <p:cNvPr id="4" name="TextBox 3"/>
          <p:cNvSpPr txBox="1"/>
          <p:nvPr/>
        </p:nvSpPr>
        <p:spPr>
          <a:xfrm>
            <a:off x="842963" y="4557713"/>
            <a:ext cx="2771775" cy="369332"/>
          </a:xfrm>
          <a:prstGeom prst="rect">
            <a:avLst/>
          </a:prstGeom>
          <a:noFill/>
        </p:spPr>
        <p:txBody>
          <a:bodyPr wrap="square" rtlCol="0">
            <a:spAutoFit/>
          </a:bodyPr>
          <a:lstStyle/>
          <a:p>
            <a:r>
              <a:rPr lang="en-US" dirty="0" smtClean="0"/>
              <a:t>Sonali A. Nimkar</a:t>
            </a:r>
            <a:endParaRPr lang="en-US" dirty="0"/>
          </a:p>
        </p:txBody>
      </p:sp>
      <p:sp>
        <p:nvSpPr>
          <p:cNvPr id="5" name="TextBox 4"/>
          <p:cNvSpPr txBox="1"/>
          <p:nvPr/>
        </p:nvSpPr>
        <p:spPr>
          <a:xfrm>
            <a:off x="457200" y="372546"/>
            <a:ext cx="6445876" cy="646331"/>
          </a:xfrm>
          <a:prstGeom prst="rect">
            <a:avLst/>
          </a:prstGeom>
          <a:noFill/>
        </p:spPr>
        <p:txBody>
          <a:bodyPr wrap="square" rtlCol="0">
            <a:spAutoFit/>
          </a:bodyPr>
          <a:lstStyle/>
          <a:p>
            <a:r>
              <a:rPr lang="en-US" b="1" dirty="0" smtClean="0"/>
              <a:t>Post Graduate Certification in Data Science (PGCDS)</a:t>
            </a:r>
          </a:p>
          <a:p>
            <a:r>
              <a:rPr lang="en-US" b="1" dirty="0" smtClean="0"/>
              <a:t>Applied Econometrics – assignment #1</a:t>
            </a:r>
            <a:endParaRPr lang="en-US" b="1" dirty="0"/>
          </a:p>
        </p:txBody>
      </p:sp>
      <p:sp>
        <p:nvSpPr>
          <p:cNvPr id="6" name="TextBox 5"/>
          <p:cNvSpPr txBox="1"/>
          <p:nvPr/>
        </p:nvSpPr>
        <p:spPr>
          <a:xfrm>
            <a:off x="842963" y="5872163"/>
            <a:ext cx="2085975" cy="338554"/>
          </a:xfrm>
          <a:prstGeom prst="rect">
            <a:avLst/>
          </a:prstGeom>
          <a:noFill/>
        </p:spPr>
        <p:txBody>
          <a:bodyPr wrap="square" rtlCol="0">
            <a:spAutoFit/>
          </a:bodyPr>
          <a:lstStyle/>
          <a:p>
            <a:r>
              <a:rPr lang="en-US" sz="1600" dirty="0" smtClean="0"/>
              <a:t>November 2015</a:t>
            </a:r>
            <a:endParaRPr lang="en-US" sz="16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025" y="5621337"/>
            <a:ext cx="10477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963025" y="5313560"/>
            <a:ext cx="1175262" cy="307777"/>
          </a:xfrm>
          <a:prstGeom prst="rect">
            <a:avLst/>
          </a:prstGeom>
          <a:noFill/>
        </p:spPr>
        <p:txBody>
          <a:bodyPr wrap="square" rtlCol="0">
            <a:spAutoFit/>
          </a:bodyPr>
          <a:lstStyle/>
          <a:p>
            <a:r>
              <a:rPr lang="en-US" sz="1400" b="1" dirty="0" smtClean="0">
                <a:latin typeface="Candara" panose="020E0502030303020204" pitchFamily="34" charset="0"/>
              </a:rPr>
              <a:t>Powered by </a:t>
            </a:r>
            <a:endParaRPr lang="en-US" sz="1400" b="1" dirty="0">
              <a:latin typeface="Candara" panose="020E0502030303020204" pitchFamily="34" charset="0"/>
            </a:endParaRPr>
          </a:p>
        </p:txBody>
      </p:sp>
      <p:sp>
        <p:nvSpPr>
          <p:cNvPr id="9" name="TextBox 8"/>
          <p:cNvSpPr txBox="1"/>
          <p:nvPr/>
        </p:nvSpPr>
        <p:spPr>
          <a:xfrm>
            <a:off x="10667396" y="6282937"/>
            <a:ext cx="1065257" cy="276999"/>
          </a:xfrm>
          <a:prstGeom prst="rect">
            <a:avLst/>
          </a:prstGeom>
          <a:noFill/>
        </p:spPr>
        <p:txBody>
          <a:bodyPr wrap="square" rtlCol="0">
            <a:spAutoFit/>
          </a:bodyPr>
          <a:lstStyle/>
          <a:p>
            <a:r>
              <a:rPr lang="en-US" sz="1200" dirty="0" smtClean="0"/>
              <a:t>Version 0.2</a:t>
            </a:r>
            <a:endParaRPr lang="en-US" sz="1200" dirty="0"/>
          </a:p>
        </p:txBody>
      </p:sp>
    </p:spTree>
    <p:extLst>
      <p:ext uri="{BB962C8B-B14F-4D97-AF65-F5344CB8AC3E}">
        <p14:creationId xmlns:p14="http://schemas.microsoft.com/office/powerpoint/2010/main" val="187449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23B2B1B1-4A51-49CA-BBAE-55D09BD9BB03}" type="slidenum">
              <a:rPr lang="en-IN" smtClean="0"/>
              <a:pPr algn="ctr"/>
              <a:t>10</a:t>
            </a:fld>
            <a:endParaRPr lang="en-IN"/>
          </a:p>
        </p:txBody>
      </p:sp>
      <p:pic>
        <p:nvPicPr>
          <p:cNvPr id="5" name="Picture 4"/>
          <p:cNvPicPr>
            <a:picLocks noChangeAspect="1"/>
          </p:cNvPicPr>
          <p:nvPr/>
        </p:nvPicPr>
        <p:blipFill>
          <a:blip r:embed="rId3"/>
          <a:stretch>
            <a:fillRect/>
          </a:stretch>
        </p:blipFill>
        <p:spPr>
          <a:xfrm>
            <a:off x="394118" y="1217880"/>
            <a:ext cx="11468174" cy="4954320"/>
          </a:xfrm>
          <a:prstGeom prst="rect">
            <a:avLst/>
          </a:prstGeom>
        </p:spPr>
      </p:pic>
      <p:sp>
        <p:nvSpPr>
          <p:cNvPr id="6" name="Title 1"/>
          <p:cNvSpPr>
            <a:spLocks noGrp="1"/>
          </p:cNvSpPr>
          <p:nvPr>
            <p:ph type="title"/>
          </p:nvPr>
        </p:nvSpPr>
        <p:spPr>
          <a:xfrm>
            <a:off x="393410" y="243743"/>
            <a:ext cx="11111202" cy="584732"/>
          </a:xfrm>
        </p:spPr>
        <p:txBody>
          <a:bodyPr>
            <a:normAutofit fontScale="90000"/>
          </a:bodyPr>
          <a:lstStyle/>
          <a:p>
            <a:r>
              <a:rPr lang="en-US" dirty="0" smtClean="0"/>
              <a:t>Appendix	</a:t>
            </a:r>
            <a:endParaRPr lang="en-US" dirty="0"/>
          </a:p>
        </p:txBody>
      </p:sp>
    </p:spTree>
    <p:extLst>
      <p:ext uri="{BB962C8B-B14F-4D97-AF65-F5344CB8AC3E}">
        <p14:creationId xmlns:p14="http://schemas.microsoft.com/office/powerpoint/2010/main" val="13426656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pPr algn="ctr"/>
            <a:fld id="{23B2B1B1-4A51-49CA-BBAE-55D09BD9BB03}" type="slidenum">
              <a:rPr lang="en-IN" smtClean="0"/>
              <a:pPr algn="ctr"/>
              <a:t>11</a:t>
            </a:fld>
            <a:endParaRPr lang="en-IN"/>
          </a:p>
        </p:txBody>
      </p:sp>
      <p:pic>
        <p:nvPicPr>
          <p:cNvPr id="3" name="Picture 2"/>
          <p:cNvPicPr>
            <a:picLocks noChangeAspect="1"/>
          </p:cNvPicPr>
          <p:nvPr/>
        </p:nvPicPr>
        <p:blipFill>
          <a:blip r:embed="rId2"/>
          <a:stretch>
            <a:fillRect/>
          </a:stretch>
        </p:blipFill>
        <p:spPr>
          <a:xfrm>
            <a:off x="218941" y="1158331"/>
            <a:ext cx="11663458" cy="4836068"/>
          </a:xfrm>
          <a:prstGeom prst="rect">
            <a:avLst/>
          </a:prstGeom>
        </p:spPr>
      </p:pic>
      <p:sp>
        <p:nvSpPr>
          <p:cNvPr id="5" name="Title 1"/>
          <p:cNvSpPr txBox="1">
            <a:spLocks/>
          </p:cNvSpPr>
          <p:nvPr/>
        </p:nvSpPr>
        <p:spPr>
          <a:xfrm>
            <a:off x="393410" y="243743"/>
            <a:ext cx="11111202" cy="584732"/>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Appendix	</a:t>
            </a:r>
            <a:endParaRPr lang="en-US" dirty="0"/>
          </a:p>
        </p:txBody>
      </p:sp>
    </p:spTree>
    <p:extLst>
      <p:ext uri="{BB962C8B-B14F-4D97-AF65-F5344CB8AC3E}">
        <p14:creationId xmlns:p14="http://schemas.microsoft.com/office/powerpoint/2010/main" val="4086635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pPr algn="ctr"/>
            <a:fld id="{23B2B1B1-4A51-49CA-BBAE-55D09BD9BB03}" type="slidenum">
              <a:rPr lang="en-IN" smtClean="0"/>
              <a:pPr algn="ctr"/>
              <a:t>12</a:t>
            </a:fld>
            <a:endParaRPr lang="en-IN"/>
          </a:p>
        </p:txBody>
      </p:sp>
      <p:pic>
        <p:nvPicPr>
          <p:cNvPr id="3" name="Picture 2"/>
          <p:cNvPicPr>
            <a:picLocks noChangeAspect="1"/>
          </p:cNvPicPr>
          <p:nvPr/>
        </p:nvPicPr>
        <p:blipFill>
          <a:blip r:embed="rId2"/>
          <a:stretch>
            <a:fillRect/>
          </a:stretch>
        </p:blipFill>
        <p:spPr>
          <a:xfrm>
            <a:off x="224554" y="1231676"/>
            <a:ext cx="11761070" cy="4940524"/>
          </a:xfrm>
          <a:prstGeom prst="rect">
            <a:avLst/>
          </a:prstGeom>
        </p:spPr>
      </p:pic>
      <p:sp>
        <p:nvSpPr>
          <p:cNvPr id="5" name="Title 1"/>
          <p:cNvSpPr txBox="1">
            <a:spLocks/>
          </p:cNvSpPr>
          <p:nvPr/>
        </p:nvSpPr>
        <p:spPr>
          <a:xfrm>
            <a:off x="393410" y="243743"/>
            <a:ext cx="11111202" cy="584732"/>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Appendix	</a:t>
            </a:r>
            <a:endParaRPr lang="en-US" dirty="0"/>
          </a:p>
        </p:txBody>
      </p:sp>
    </p:spTree>
    <p:extLst>
      <p:ext uri="{BB962C8B-B14F-4D97-AF65-F5344CB8AC3E}">
        <p14:creationId xmlns:p14="http://schemas.microsoft.com/office/powerpoint/2010/main" val="226080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pPr algn="ctr"/>
            <a:fld id="{23B2B1B1-4A51-49CA-BBAE-55D09BD9BB03}" type="slidenum">
              <a:rPr lang="en-IN" smtClean="0"/>
              <a:pPr algn="ctr"/>
              <a:t>13</a:t>
            </a:fld>
            <a:endParaRPr lang="en-IN"/>
          </a:p>
        </p:txBody>
      </p:sp>
      <p:pic>
        <p:nvPicPr>
          <p:cNvPr id="3" name="Picture 2"/>
          <p:cNvPicPr>
            <a:picLocks noChangeAspect="1"/>
          </p:cNvPicPr>
          <p:nvPr/>
        </p:nvPicPr>
        <p:blipFill>
          <a:blip r:embed="rId2"/>
          <a:stretch>
            <a:fillRect/>
          </a:stretch>
        </p:blipFill>
        <p:spPr>
          <a:xfrm>
            <a:off x="224554" y="1231676"/>
            <a:ext cx="11761070" cy="4940524"/>
          </a:xfrm>
          <a:prstGeom prst="rect">
            <a:avLst/>
          </a:prstGeom>
        </p:spPr>
      </p:pic>
      <p:sp>
        <p:nvSpPr>
          <p:cNvPr id="5" name="Title 1"/>
          <p:cNvSpPr txBox="1">
            <a:spLocks/>
          </p:cNvSpPr>
          <p:nvPr/>
        </p:nvSpPr>
        <p:spPr>
          <a:xfrm>
            <a:off x="393410" y="243743"/>
            <a:ext cx="11111202" cy="584732"/>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Appendix	</a:t>
            </a:r>
            <a:endParaRPr lang="en-US" dirty="0"/>
          </a:p>
        </p:txBody>
      </p:sp>
    </p:spTree>
    <p:extLst>
      <p:ext uri="{BB962C8B-B14F-4D97-AF65-F5344CB8AC3E}">
        <p14:creationId xmlns:p14="http://schemas.microsoft.com/office/powerpoint/2010/main" val="586345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23B2B1B1-4A51-49CA-BBAE-55D09BD9BB03}" type="slidenum">
              <a:rPr lang="en-IN" smtClean="0"/>
              <a:pPr algn="ctr"/>
              <a:t>14</a:t>
            </a:fld>
            <a:endParaRPr lang="en-IN"/>
          </a:p>
        </p:txBody>
      </p:sp>
      <p:sp>
        <p:nvSpPr>
          <p:cNvPr id="5" name="Title 1"/>
          <p:cNvSpPr txBox="1">
            <a:spLocks/>
          </p:cNvSpPr>
          <p:nvPr/>
        </p:nvSpPr>
        <p:spPr>
          <a:xfrm>
            <a:off x="393410" y="243743"/>
            <a:ext cx="11111202" cy="584732"/>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Appendix	</a:t>
            </a:r>
            <a:endParaRPr lang="en-US" dirty="0"/>
          </a:p>
        </p:txBody>
      </p:sp>
      <p:pic>
        <p:nvPicPr>
          <p:cNvPr id="8" name="Picture 7"/>
          <p:cNvPicPr>
            <a:picLocks noChangeAspect="1"/>
          </p:cNvPicPr>
          <p:nvPr/>
        </p:nvPicPr>
        <p:blipFill>
          <a:blip r:embed="rId2"/>
          <a:stretch>
            <a:fillRect/>
          </a:stretch>
        </p:blipFill>
        <p:spPr>
          <a:xfrm>
            <a:off x="393409" y="846014"/>
            <a:ext cx="6638455" cy="5697740"/>
          </a:xfrm>
          <a:prstGeom prst="rect">
            <a:avLst/>
          </a:prstGeom>
        </p:spPr>
      </p:pic>
      <p:sp>
        <p:nvSpPr>
          <p:cNvPr id="10" name="Content Placeholder 6"/>
          <p:cNvSpPr>
            <a:spLocks noGrp="1"/>
          </p:cNvSpPr>
          <p:nvPr>
            <p:ph sz="half" idx="4294967295"/>
          </p:nvPr>
        </p:nvSpPr>
        <p:spPr>
          <a:xfrm>
            <a:off x="7320654" y="846014"/>
            <a:ext cx="4424464" cy="4073715"/>
          </a:xfrm>
          <a:prstGeom prst="rect">
            <a:avLst/>
          </a:prstGeom>
        </p:spPr>
        <p:txBody>
          <a:bodyPr anchor="t"/>
          <a:lstStyle/>
          <a:p>
            <a:r>
              <a:rPr lang="en-US" dirty="0" smtClean="0"/>
              <a:t>The accompanying code snippet illustrates an exhaustive  creation and inspection of the models using eighteen explanatory variables.</a:t>
            </a:r>
          </a:p>
          <a:p>
            <a:r>
              <a:rPr lang="en-US" dirty="0" smtClean="0"/>
              <a:t>The </a:t>
            </a:r>
            <a:r>
              <a:rPr lang="en-US" dirty="0" err="1" smtClean="0">
                <a:latin typeface="Courier New" panose="02070309020205020404" pitchFamily="49" charset="0"/>
                <a:cs typeface="Courier New" panose="02070309020205020404" pitchFamily="49" charset="0"/>
              </a:rPr>
              <a:t>combn</a:t>
            </a:r>
            <a:r>
              <a:rPr lang="en-US" dirty="0" smtClean="0"/>
              <a:t> function is used to determine all combinations of the eighteen variables taken one, two, … , eighteen at a time</a:t>
            </a:r>
            <a:r>
              <a:rPr lang="en-US" smtClean="0"/>
              <a:t>. </a:t>
            </a:r>
            <a:endParaRPr lang="en-US" dirty="0"/>
          </a:p>
          <a:p>
            <a:endParaRPr lang="en-US" dirty="0" smtClean="0"/>
          </a:p>
        </p:txBody>
      </p:sp>
    </p:spTree>
    <p:extLst>
      <p:ext uri="{BB962C8B-B14F-4D97-AF65-F5344CB8AC3E}">
        <p14:creationId xmlns:p14="http://schemas.microsoft.com/office/powerpoint/2010/main" val="2301156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5632" y="2963697"/>
            <a:ext cx="10352894" cy="923330"/>
          </a:xfrm>
          <a:prstGeom prst="rect">
            <a:avLst/>
          </a:prstGeom>
          <a:noFill/>
        </p:spPr>
        <p:txBody>
          <a:bodyPr wrap="square" rtlCol="0">
            <a:spAutoFit/>
          </a:bodyPr>
          <a:lstStyle/>
          <a:p>
            <a:pPr algn="ctr"/>
            <a:r>
              <a:rPr lang="en-US" sz="5400" dirty="0" smtClean="0"/>
              <a:t>Thank you!</a:t>
            </a:r>
            <a:endParaRPr lang="en-IN" sz="5400" dirty="0"/>
          </a:p>
        </p:txBody>
      </p:sp>
      <p:sp>
        <p:nvSpPr>
          <p:cNvPr id="2" name="Slide Number Placeholder 1"/>
          <p:cNvSpPr>
            <a:spLocks noGrp="1"/>
          </p:cNvSpPr>
          <p:nvPr>
            <p:ph type="sldNum" sz="quarter" idx="12"/>
          </p:nvPr>
        </p:nvSpPr>
        <p:spPr>
          <a:xfrm>
            <a:off x="11522300" y="6220496"/>
            <a:ext cx="429296" cy="427149"/>
          </a:xfrm>
        </p:spPr>
        <p:txBody>
          <a:bodyPr/>
          <a:lstStyle/>
          <a:p>
            <a:fld id="{23B2B1B1-4A51-49CA-BBAE-55D09BD9BB03}" type="slidenum">
              <a:rPr lang="en-IN" sz="1200" smtClean="0"/>
              <a:t>15</a:t>
            </a:fld>
            <a:endParaRPr lang="en-IN" sz="1200" dirty="0"/>
          </a:p>
        </p:txBody>
      </p:sp>
    </p:spTree>
    <p:extLst>
      <p:ext uri="{BB962C8B-B14F-4D97-AF65-F5344CB8AC3E}">
        <p14:creationId xmlns:p14="http://schemas.microsoft.com/office/powerpoint/2010/main" val="17495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72532"/>
            <a:ext cx="10831513" cy="584731"/>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684210" y="1171575"/>
            <a:ext cx="10831513" cy="5129213"/>
          </a:xfrm>
        </p:spPr>
        <p:txBody>
          <a:bodyPr anchor="t"/>
          <a:lstStyle/>
          <a:p>
            <a:r>
              <a:rPr lang="en-US" dirty="0" smtClean="0"/>
              <a:t>Background</a:t>
            </a:r>
            <a:endParaRPr lang="en-US" dirty="0" smtClean="0"/>
          </a:p>
          <a:p>
            <a:r>
              <a:rPr lang="en-US" dirty="0" smtClean="0"/>
              <a:t>Solution </a:t>
            </a:r>
            <a:r>
              <a:rPr lang="en-US" dirty="0" smtClean="0"/>
              <a:t>Approach</a:t>
            </a:r>
          </a:p>
          <a:p>
            <a:r>
              <a:rPr lang="en-US" dirty="0" smtClean="0"/>
              <a:t>The Solution</a:t>
            </a:r>
            <a:endParaRPr lang="en-US" dirty="0" smtClean="0"/>
          </a:p>
          <a:p>
            <a:r>
              <a:rPr lang="en-US" dirty="0" smtClean="0"/>
              <a:t>Appendix</a:t>
            </a:r>
            <a:endParaRPr lang="en-US" dirty="0" smtClean="0"/>
          </a:p>
          <a:p>
            <a:endParaRPr lang="en-US" dirty="0"/>
          </a:p>
        </p:txBody>
      </p:sp>
      <p:sp>
        <p:nvSpPr>
          <p:cNvPr id="4" name="Slide Number Placeholder 3"/>
          <p:cNvSpPr>
            <a:spLocks noGrp="1"/>
          </p:cNvSpPr>
          <p:nvPr>
            <p:ph type="sldNum" sz="quarter" idx="12"/>
          </p:nvPr>
        </p:nvSpPr>
        <p:spPr/>
        <p:txBody>
          <a:bodyPr/>
          <a:lstStyle/>
          <a:p>
            <a:fld id="{23B2B1B1-4A51-49CA-BBAE-55D09BD9BB03}" type="slidenum">
              <a:rPr lang="en-IN" smtClean="0"/>
              <a:t>2</a:t>
            </a:fld>
            <a:endParaRPr lang="en-IN" dirty="0"/>
          </a:p>
        </p:txBody>
      </p:sp>
    </p:spTree>
    <p:extLst>
      <p:ext uri="{BB962C8B-B14F-4D97-AF65-F5344CB8AC3E}">
        <p14:creationId xmlns:p14="http://schemas.microsoft.com/office/powerpoint/2010/main" val="3554316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72532"/>
            <a:ext cx="10831513" cy="584731"/>
          </a:xfrm>
        </p:spPr>
        <p:txBody>
          <a:bodyPr>
            <a:normAutofit fontScale="90000"/>
          </a:bodyPr>
          <a:lstStyle/>
          <a:p>
            <a:r>
              <a:rPr lang="en-US" dirty="0" smtClean="0"/>
              <a:t>background</a:t>
            </a:r>
            <a:endParaRPr lang="en-US" dirty="0"/>
          </a:p>
        </p:txBody>
      </p:sp>
      <p:sp>
        <p:nvSpPr>
          <p:cNvPr id="3" name="Content Placeholder 2"/>
          <p:cNvSpPr>
            <a:spLocks noGrp="1"/>
          </p:cNvSpPr>
          <p:nvPr>
            <p:ph idx="1"/>
          </p:nvPr>
        </p:nvSpPr>
        <p:spPr>
          <a:xfrm>
            <a:off x="684210" y="957263"/>
            <a:ext cx="10831513" cy="5570537"/>
          </a:xfrm>
        </p:spPr>
        <p:txBody>
          <a:bodyPr anchor="t">
            <a:normAutofit/>
          </a:bodyPr>
          <a:lstStyle/>
          <a:p>
            <a:r>
              <a:rPr lang="en-US" dirty="0" smtClean="0"/>
              <a:t>Bollywood is the largest movie making entity on the planet, with an average annual turn over of about USD 3 billion / INR 1,200 </a:t>
            </a:r>
            <a:r>
              <a:rPr lang="en-US" dirty="0" smtClean="0"/>
              <a:t>crore.</a:t>
            </a:r>
            <a:endParaRPr lang="en-US" dirty="0" smtClean="0"/>
          </a:p>
          <a:p>
            <a:r>
              <a:rPr lang="en-US" dirty="0" smtClean="0"/>
              <a:t>This industry could significantly benefit from the use of sophisticated analytics methods towards lending a measure of scientific discipline to the art of film </a:t>
            </a:r>
            <a:r>
              <a:rPr lang="en-US" dirty="0" smtClean="0"/>
              <a:t>making.</a:t>
            </a:r>
            <a:endParaRPr lang="en-US" dirty="0" smtClean="0"/>
          </a:p>
          <a:p>
            <a:r>
              <a:rPr lang="en-US" dirty="0" smtClean="0"/>
              <a:t>This </a:t>
            </a:r>
            <a:r>
              <a:rPr lang="en-US" dirty="0" smtClean="0"/>
              <a:t>would necessitate </a:t>
            </a:r>
            <a:r>
              <a:rPr lang="en-US" dirty="0" smtClean="0"/>
              <a:t>gaining an understanding of factors that drive or impact the earning capability of </a:t>
            </a:r>
            <a:r>
              <a:rPr lang="en-US" dirty="0" smtClean="0"/>
              <a:t>movies.</a:t>
            </a:r>
            <a:endParaRPr lang="en-US" dirty="0" smtClean="0"/>
          </a:p>
          <a:p>
            <a:r>
              <a:rPr lang="en-US" dirty="0" smtClean="0"/>
              <a:t>We propose to use currently available historical data around the revenue </a:t>
            </a:r>
            <a:r>
              <a:rPr lang="en-US" dirty="0"/>
              <a:t>financials, including marketing data </a:t>
            </a:r>
            <a:r>
              <a:rPr lang="en-US" dirty="0" smtClean="0"/>
              <a:t>and related characteristics of the movies, for statistical modeling of earnings’ </a:t>
            </a:r>
            <a:r>
              <a:rPr lang="en-US" dirty="0" smtClean="0"/>
              <a:t>behavior.</a:t>
            </a:r>
            <a:endParaRPr lang="en-US" dirty="0" smtClean="0"/>
          </a:p>
          <a:p>
            <a:r>
              <a:rPr lang="en-US" dirty="0" smtClean="0"/>
              <a:t>Earnings data and other statistics have been made available for a number of Bollywood movies released in calendar years 2014 and </a:t>
            </a:r>
            <a:r>
              <a:rPr lang="en-US" dirty="0" smtClean="0"/>
              <a:t>2015.</a:t>
            </a:r>
            <a:endParaRPr lang="en-US" dirty="0" smtClean="0"/>
          </a:p>
          <a:p>
            <a:r>
              <a:rPr lang="en-US" dirty="0" smtClean="0"/>
              <a:t>Using this data, and the method of linear regression, models will be created and tested, with the final objective of using these for prediction of earnings revenue within acceptable tolerance of </a:t>
            </a:r>
            <a:r>
              <a:rPr lang="en-US" dirty="0" smtClean="0"/>
              <a:t>error and getting a general sense of the ROI on the various spending heads (cast, marketing).</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3B2B1B1-4A51-49CA-BBAE-55D09BD9BB03}" type="slidenum">
              <a:rPr lang="en-IN" smtClean="0"/>
              <a:pPr/>
              <a:t>3</a:t>
            </a:fld>
            <a:endParaRPr lang="en-IN"/>
          </a:p>
        </p:txBody>
      </p:sp>
    </p:spTree>
    <p:extLst>
      <p:ext uri="{BB962C8B-B14F-4D97-AF65-F5344CB8AC3E}">
        <p14:creationId xmlns:p14="http://schemas.microsoft.com/office/powerpoint/2010/main" val="392617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72532"/>
            <a:ext cx="10831513" cy="584731"/>
          </a:xfrm>
        </p:spPr>
        <p:txBody>
          <a:bodyPr>
            <a:normAutofit fontScale="90000"/>
          </a:bodyPr>
          <a:lstStyle/>
          <a:p>
            <a:r>
              <a:rPr lang="en-US" dirty="0" smtClean="0"/>
              <a:t>Solution Approach</a:t>
            </a:r>
            <a:endParaRPr lang="en-US" dirty="0"/>
          </a:p>
        </p:txBody>
      </p:sp>
      <p:sp>
        <p:nvSpPr>
          <p:cNvPr id="3" name="Content Placeholder 2"/>
          <p:cNvSpPr>
            <a:spLocks noGrp="1"/>
          </p:cNvSpPr>
          <p:nvPr>
            <p:ph idx="1"/>
          </p:nvPr>
        </p:nvSpPr>
        <p:spPr>
          <a:xfrm>
            <a:off x="673099" y="1132135"/>
            <a:ext cx="10831513" cy="5082928"/>
          </a:xfrm>
        </p:spPr>
        <p:txBody>
          <a:bodyPr anchor="t"/>
          <a:lstStyle/>
          <a:p>
            <a:r>
              <a:rPr lang="en-US" dirty="0" smtClean="0"/>
              <a:t>Data </a:t>
            </a:r>
            <a:r>
              <a:rPr lang="en-US" dirty="0" smtClean="0"/>
              <a:t>for 2014 were used as “Training data</a:t>
            </a:r>
            <a:r>
              <a:rPr lang="en-US" dirty="0" smtClean="0"/>
              <a:t>” for the models under creation.</a:t>
            </a:r>
            <a:endParaRPr lang="en-US" dirty="0" smtClean="0"/>
          </a:p>
          <a:p>
            <a:r>
              <a:rPr lang="en-US" dirty="0" smtClean="0"/>
              <a:t>Various combinations of parameters </a:t>
            </a:r>
            <a:r>
              <a:rPr lang="en-US" dirty="0" smtClean="0"/>
              <a:t>(explanatory  variables) </a:t>
            </a:r>
            <a:r>
              <a:rPr lang="en-US" dirty="0" smtClean="0"/>
              <a:t>were </a:t>
            </a:r>
            <a:r>
              <a:rPr lang="en-US" dirty="0" smtClean="0"/>
              <a:t>identified and used in the </a:t>
            </a:r>
            <a:r>
              <a:rPr lang="en-US" dirty="0" smtClean="0">
                <a:latin typeface="Courier New" panose="02070309020205020404" pitchFamily="49" charset="0"/>
                <a:cs typeface="Courier New" panose="02070309020205020404" pitchFamily="49" charset="0"/>
              </a:rPr>
              <a:t>lm</a:t>
            </a:r>
            <a:r>
              <a:rPr lang="en-US" dirty="0" smtClean="0"/>
              <a:t> function to generate different competing models; which were then filtered on the basis of the R-squared </a:t>
            </a:r>
            <a:r>
              <a:rPr lang="en-US" dirty="0" smtClean="0"/>
              <a:t>value.</a:t>
            </a:r>
          </a:p>
          <a:p>
            <a:pPr lvl="1"/>
            <a:r>
              <a:rPr lang="en-US" dirty="0" smtClean="0"/>
              <a:t>An exhaustive number of models were generated and inspected for goodness of fit using R-squared, by identifying combinations of variables from the shortlisted set - (details in the Appendix).</a:t>
            </a:r>
            <a:endParaRPr lang="en-US" dirty="0" smtClean="0"/>
          </a:p>
          <a:p>
            <a:r>
              <a:rPr lang="en-US" dirty="0"/>
              <a:t>To reduce complexity and </a:t>
            </a:r>
            <a:r>
              <a:rPr lang="en-US" dirty="0" smtClean="0"/>
              <a:t>yet, retain relevance – out </a:t>
            </a:r>
            <a:r>
              <a:rPr lang="en-US" dirty="0"/>
              <a:t>of the given set of forty-two explanatory variables, eighteen were </a:t>
            </a:r>
            <a:r>
              <a:rPr lang="en-US" dirty="0" smtClean="0"/>
              <a:t>shortlisted and used for modeling.</a:t>
            </a:r>
          </a:p>
          <a:p>
            <a:r>
              <a:rPr lang="en-US" dirty="0" smtClean="0"/>
              <a:t>The model obtained using th</a:t>
            </a:r>
            <a:r>
              <a:rPr lang="en-US" dirty="0" smtClean="0"/>
              <a:t>e 2014 data </a:t>
            </a:r>
            <a:r>
              <a:rPr lang="en-US" dirty="0"/>
              <a:t>and selected </a:t>
            </a:r>
            <a:r>
              <a:rPr lang="en-US" dirty="0" smtClean="0"/>
              <a:t>for use, was then tested for validity of prediction using the 2015 data.</a:t>
            </a:r>
          </a:p>
          <a:p>
            <a:pPr lvl="1"/>
            <a:r>
              <a:rPr lang="en-US" dirty="0" smtClean="0"/>
              <a:t>Note: the 2015 data, being sparse, the model will require further testing to ensure accuracy of prediction.</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3B2B1B1-4A51-49CA-BBAE-55D09BD9BB03}" type="slidenum">
              <a:rPr lang="en-IN" smtClean="0"/>
              <a:pPr/>
              <a:t>4</a:t>
            </a:fld>
            <a:endParaRPr lang="en-IN"/>
          </a:p>
        </p:txBody>
      </p:sp>
    </p:spTree>
    <p:extLst>
      <p:ext uri="{BB962C8B-B14F-4D97-AF65-F5344CB8AC3E}">
        <p14:creationId xmlns:p14="http://schemas.microsoft.com/office/powerpoint/2010/main" val="4252946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0" y="366094"/>
            <a:ext cx="10831513" cy="625580"/>
          </a:xfrm>
          <a:effectLst/>
        </p:spPr>
        <p:txBody>
          <a:bodyPr vert="horz" lIns="91440" tIns="45720" rIns="91440" bIns="45720" rtlCol="0" anchor="ctr">
            <a:normAutofit/>
          </a:bodyPr>
          <a:lstStyle/>
          <a:p>
            <a:r>
              <a:rPr lang="en-US" sz="3200" dirty="0" smtClean="0"/>
              <a:t>Solution approach</a:t>
            </a:r>
            <a:endParaRPr lang="en-IN" sz="3200" dirty="0"/>
          </a:p>
        </p:txBody>
      </p:sp>
      <p:sp>
        <p:nvSpPr>
          <p:cNvPr id="7" name="Content Placeholder 6"/>
          <p:cNvSpPr>
            <a:spLocks noGrp="1"/>
          </p:cNvSpPr>
          <p:nvPr>
            <p:ph sz="half" idx="2"/>
          </p:nvPr>
        </p:nvSpPr>
        <p:spPr>
          <a:xfrm>
            <a:off x="7205160" y="1275008"/>
            <a:ext cx="4424464" cy="4406121"/>
          </a:xfrm>
        </p:spPr>
        <p:txBody>
          <a:bodyPr anchor="t"/>
          <a:lstStyle/>
          <a:p>
            <a:r>
              <a:rPr lang="en-US" dirty="0" smtClean="0"/>
              <a:t>The accompanying table lists the eighteen explanatory variables used.</a:t>
            </a:r>
          </a:p>
          <a:p>
            <a:r>
              <a:rPr lang="en-US" dirty="0" smtClean="0"/>
              <a:t>The data themselves are specified in the embedded excel files on this page.</a:t>
            </a:r>
            <a:endParaRPr lang="en-US" dirty="0" smtClean="0"/>
          </a:p>
          <a:p>
            <a:endParaRPr lang="en-US" dirty="0" smtClean="0"/>
          </a:p>
          <a:p>
            <a:endParaRPr lang="en-IN" dirty="0"/>
          </a:p>
        </p:txBody>
      </p:sp>
      <p:sp>
        <p:nvSpPr>
          <p:cNvPr id="4" name="Slide Number Placeholder 3"/>
          <p:cNvSpPr>
            <a:spLocks noGrp="1"/>
          </p:cNvSpPr>
          <p:nvPr>
            <p:ph type="sldNum" sz="quarter" idx="12"/>
          </p:nvPr>
        </p:nvSpPr>
        <p:spPr/>
        <p:txBody>
          <a:bodyPr/>
          <a:lstStyle/>
          <a:p>
            <a:pPr algn="ctr"/>
            <a:fld id="{23B2B1B1-4A51-49CA-BBAE-55D09BD9BB03}" type="slidenum">
              <a:rPr lang="en-IN" smtClean="0"/>
              <a:pPr algn="ctr"/>
              <a:t>5</a:t>
            </a:fld>
            <a:endParaRPr lang="en-IN"/>
          </a:p>
        </p:txBody>
      </p:sp>
      <p:pic>
        <p:nvPicPr>
          <p:cNvPr id="12" name="Picture 11"/>
          <p:cNvPicPr>
            <a:picLocks noChangeAspect="1"/>
          </p:cNvPicPr>
          <p:nvPr/>
        </p:nvPicPr>
        <p:blipFill>
          <a:blip r:embed="rId3"/>
          <a:stretch>
            <a:fillRect/>
          </a:stretch>
        </p:blipFill>
        <p:spPr>
          <a:xfrm>
            <a:off x="684210" y="1275009"/>
            <a:ext cx="6369811" cy="4413165"/>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259943085"/>
              </p:ext>
            </p:extLst>
          </p:nvPr>
        </p:nvGraphicFramePr>
        <p:xfrm>
          <a:off x="7496459" y="4602147"/>
          <a:ext cx="1312689" cy="1107582"/>
        </p:xfrm>
        <a:graphic>
          <a:graphicData uri="http://schemas.openxmlformats.org/presentationml/2006/ole">
            <mc:AlternateContent xmlns:mc="http://schemas.openxmlformats.org/markup-compatibility/2006">
              <mc:Choice xmlns:v="urn:schemas-microsoft-com:vml" Requires="v">
                <p:oleObj spid="_x0000_s2113"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7496459" y="4602147"/>
                        <a:ext cx="1312689" cy="1107582"/>
                      </a:xfrm>
                      <a:prstGeom prst="rect">
                        <a:avLst/>
                      </a:prstGeom>
                      <a:solidFill>
                        <a:schemeClr val="tx1"/>
                      </a:solidFill>
                      <a:ln>
                        <a:solidFill>
                          <a:schemeClr val="accent1"/>
                        </a:solidFill>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71899976"/>
              </p:ext>
            </p:extLst>
          </p:nvPr>
        </p:nvGraphicFramePr>
        <p:xfrm>
          <a:off x="9144000" y="4602147"/>
          <a:ext cx="1278794" cy="1078982"/>
        </p:xfrm>
        <a:graphic>
          <a:graphicData uri="http://schemas.openxmlformats.org/presentationml/2006/ole">
            <mc:AlternateContent xmlns:mc="http://schemas.openxmlformats.org/markup-compatibility/2006">
              <mc:Choice xmlns:v="urn:schemas-microsoft-com:vml" Requires="v">
                <p:oleObj spid="_x0000_s2114" name="Macro-Enabled Worksheet" showAsIcon="1" r:id="rId6" imgW="914400" imgH="771480" progId="Excel.SheetMacroEnabled.12">
                  <p:embed/>
                </p:oleObj>
              </mc:Choice>
              <mc:Fallback>
                <p:oleObj name="Macro-Enabled Worksheet" showAsIcon="1" r:id="rId6" imgW="914400" imgH="771480" progId="Excel.SheetMacroEnabled.12">
                  <p:embed/>
                  <p:pic>
                    <p:nvPicPr>
                      <p:cNvPr id="0" name=""/>
                      <p:cNvPicPr/>
                      <p:nvPr/>
                    </p:nvPicPr>
                    <p:blipFill>
                      <a:blip r:embed="rId7"/>
                      <a:stretch>
                        <a:fillRect/>
                      </a:stretch>
                    </p:blipFill>
                    <p:spPr>
                      <a:xfrm>
                        <a:off x="9144000" y="4602147"/>
                        <a:ext cx="1278794" cy="1078982"/>
                      </a:xfrm>
                      <a:prstGeom prst="rect">
                        <a:avLst/>
                      </a:prstGeom>
                      <a:solidFill>
                        <a:schemeClr val="tx1"/>
                      </a:solidFill>
                      <a:ln>
                        <a:solidFill>
                          <a:schemeClr val="accent1"/>
                        </a:solidFill>
                      </a:ln>
                    </p:spPr>
                  </p:pic>
                </p:oleObj>
              </mc:Fallback>
            </mc:AlternateContent>
          </a:graphicData>
        </a:graphic>
      </p:graphicFrame>
    </p:spTree>
    <p:extLst>
      <p:ext uri="{BB962C8B-B14F-4D97-AF65-F5344CB8AC3E}">
        <p14:creationId xmlns:p14="http://schemas.microsoft.com/office/powerpoint/2010/main" val="2987849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2" y="215371"/>
            <a:ext cx="8534400" cy="656168"/>
          </a:xfrm>
        </p:spPr>
        <p:txBody>
          <a:bodyPr>
            <a:normAutofit/>
          </a:bodyPr>
          <a:lstStyle/>
          <a:p>
            <a:r>
              <a:rPr lang="en-US" sz="3200" dirty="0" smtClean="0"/>
              <a:t>The Solution	</a:t>
            </a:r>
            <a:endParaRPr lang="en-US" sz="3200" dirty="0"/>
          </a:p>
        </p:txBody>
      </p:sp>
      <p:sp>
        <p:nvSpPr>
          <p:cNvPr id="3" name="Slide Number Placeholder 2"/>
          <p:cNvSpPr>
            <a:spLocks noGrp="1"/>
          </p:cNvSpPr>
          <p:nvPr>
            <p:ph type="sldNum" sz="quarter" idx="12"/>
          </p:nvPr>
        </p:nvSpPr>
        <p:spPr>
          <a:xfrm>
            <a:off x="11539470" y="6194738"/>
            <a:ext cx="442493" cy="427149"/>
          </a:xfrm>
        </p:spPr>
        <p:txBody>
          <a:bodyPr/>
          <a:lstStyle/>
          <a:p>
            <a:pPr algn="ctr"/>
            <a:fld id="{23B2B1B1-4A51-49CA-BBAE-55D09BD9BB03}" type="slidenum">
              <a:rPr lang="en-IN" smtClean="0"/>
              <a:pPr algn="ctr"/>
              <a:t>6</a:t>
            </a:fld>
            <a:endParaRPr lang="en-IN" dirty="0"/>
          </a:p>
        </p:txBody>
      </p:sp>
      <p:pic>
        <p:nvPicPr>
          <p:cNvPr id="7" name="Picture 6"/>
          <p:cNvPicPr>
            <a:picLocks noChangeAspect="1"/>
          </p:cNvPicPr>
          <p:nvPr/>
        </p:nvPicPr>
        <p:blipFill>
          <a:blip r:embed="rId3"/>
          <a:stretch>
            <a:fillRect/>
          </a:stretch>
        </p:blipFill>
        <p:spPr>
          <a:xfrm>
            <a:off x="6243323" y="871539"/>
            <a:ext cx="5721977" cy="5169856"/>
          </a:xfrm>
          <a:prstGeom prst="rect">
            <a:avLst/>
          </a:prstGeom>
        </p:spPr>
      </p:pic>
      <p:pic>
        <p:nvPicPr>
          <p:cNvPr id="8" name="Picture 7"/>
          <p:cNvPicPr>
            <a:picLocks noChangeAspect="1"/>
          </p:cNvPicPr>
          <p:nvPr/>
        </p:nvPicPr>
        <p:blipFill>
          <a:blip r:embed="rId4"/>
          <a:stretch>
            <a:fillRect/>
          </a:stretch>
        </p:blipFill>
        <p:spPr>
          <a:xfrm>
            <a:off x="388781" y="871539"/>
            <a:ext cx="5671784" cy="5169856"/>
          </a:xfrm>
          <a:prstGeom prst="rect">
            <a:avLst/>
          </a:prstGeom>
        </p:spPr>
      </p:pic>
    </p:spTree>
    <p:extLst>
      <p:ext uri="{BB962C8B-B14F-4D97-AF65-F5344CB8AC3E}">
        <p14:creationId xmlns:p14="http://schemas.microsoft.com/office/powerpoint/2010/main" val="4108035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2" y="215371"/>
            <a:ext cx="8534400" cy="656168"/>
          </a:xfrm>
        </p:spPr>
        <p:txBody>
          <a:bodyPr>
            <a:normAutofit/>
          </a:bodyPr>
          <a:lstStyle/>
          <a:p>
            <a:r>
              <a:rPr lang="en-US" sz="3200" dirty="0" smtClean="0"/>
              <a:t>The Solution	</a:t>
            </a:r>
            <a:endParaRPr lang="en-US" sz="3200" dirty="0"/>
          </a:p>
        </p:txBody>
      </p:sp>
      <p:sp>
        <p:nvSpPr>
          <p:cNvPr id="6" name="Content Placeholder 5"/>
          <p:cNvSpPr>
            <a:spLocks noGrp="1"/>
          </p:cNvSpPr>
          <p:nvPr>
            <p:ph sz="half" idx="1"/>
          </p:nvPr>
        </p:nvSpPr>
        <p:spPr>
          <a:xfrm>
            <a:off x="5241701" y="1321693"/>
            <a:ext cx="6209923" cy="3842735"/>
          </a:xfrm>
        </p:spPr>
        <p:txBody>
          <a:bodyPr anchor="t">
            <a:normAutofit/>
          </a:bodyPr>
          <a:lstStyle/>
          <a:p>
            <a:r>
              <a:rPr lang="en-US" dirty="0" smtClean="0"/>
              <a:t>Given the significance of the lead male actor – an A-rated star will very likely have a great impact on the earnings figures.</a:t>
            </a:r>
          </a:p>
          <a:p>
            <a:r>
              <a:rPr lang="en-US" dirty="0" smtClean="0"/>
              <a:t>The next focal point would be the marketing spend on traditional and social media advertising. </a:t>
            </a:r>
          </a:p>
          <a:p>
            <a:pPr lvl="1"/>
            <a:r>
              <a:rPr lang="en-US" dirty="0" smtClean="0"/>
              <a:t>Once again, given the significance of social media elements as reflected in the model, and the (</a:t>
            </a:r>
            <a:r>
              <a:rPr lang="en-US" dirty="0" smtClean="0"/>
              <a:t>increasing) </a:t>
            </a:r>
            <a:r>
              <a:rPr lang="en-US" dirty="0" smtClean="0"/>
              <a:t>penetration of the social network - a greater than typical allocation to digital marketing is proposed.</a:t>
            </a:r>
          </a:p>
          <a:p>
            <a:pPr marL="457200" lvl="1" indent="0">
              <a:buNone/>
            </a:pPr>
            <a:endParaRPr lang="en-US" dirty="0" smtClean="0"/>
          </a:p>
          <a:p>
            <a:pPr lvl="1"/>
            <a:endParaRPr lang="en-US" dirty="0" smtClean="0"/>
          </a:p>
        </p:txBody>
      </p:sp>
      <p:sp>
        <p:nvSpPr>
          <p:cNvPr id="3" name="Slide Number Placeholder 2"/>
          <p:cNvSpPr>
            <a:spLocks noGrp="1"/>
          </p:cNvSpPr>
          <p:nvPr>
            <p:ph type="sldNum" sz="quarter" idx="12"/>
          </p:nvPr>
        </p:nvSpPr>
        <p:spPr>
          <a:xfrm>
            <a:off x="11565228" y="6192837"/>
            <a:ext cx="339462" cy="362755"/>
          </a:xfrm>
        </p:spPr>
        <p:txBody>
          <a:bodyPr/>
          <a:lstStyle/>
          <a:p>
            <a:fld id="{23B2B1B1-4A51-49CA-BBAE-55D09BD9BB03}" type="slidenum">
              <a:rPr lang="en-IN" smtClean="0"/>
              <a:t>7</a:t>
            </a:fld>
            <a:endParaRPr lang="en-IN" dirty="0"/>
          </a:p>
        </p:txBody>
      </p:sp>
      <p:pic>
        <p:nvPicPr>
          <p:cNvPr id="9" name="Picture 8"/>
          <p:cNvPicPr>
            <a:picLocks noChangeAspect="1"/>
          </p:cNvPicPr>
          <p:nvPr/>
        </p:nvPicPr>
        <p:blipFill>
          <a:blip r:embed="rId3"/>
          <a:stretch>
            <a:fillRect/>
          </a:stretch>
        </p:blipFill>
        <p:spPr>
          <a:xfrm>
            <a:off x="569911" y="1402656"/>
            <a:ext cx="4477575" cy="3761772"/>
          </a:xfrm>
          <a:prstGeom prst="rect">
            <a:avLst/>
          </a:prstGeom>
        </p:spPr>
      </p:pic>
    </p:spTree>
    <p:extLst>
      <p:ext uri="{BB962C8B-B14F-4D97-AF65-F5344CB8AC3E}">
        <p14:creationId xmlns:p14="http://schemas.microsoft.com/office/powerpoint/2010/main" val="558157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72532"/>
            <a:ext cx="10831513" cy="584731"/>
          </a:xfrm>
        </p:spPr>
        <p:txBody>
          <a:bodyPr>
            <a:normAutofit fontScale="90000"/>
          </a:bodyPr>
          <a:lstStyle/>
          <a:p>
            <a:r>
              <a:rPr lang="en-US" dirty="0"/>
              <a:t>Going forward …</a:t>
            </a:r>
            <a:endParaRPr lang="en-US" dirty="0"/>
          </a:p>
        </p:txBody>
      </p:sp>
      <p:sp>
        <p:nvSpPr>
          <p:cNvPr id="3" name="Content Placeholder 2"/>
          <p:cNvSpPr>
            <a:spLocks noGrp="1"/>
          </p:cNvSpPr>
          <p:nvPr>
            <p:ph idx="1"/>
          </p:nvPr>
        </p:nvSpPr>
        <p:spPr>
          <a:xfrm>
            <a:off x="684211" y="1171575"/>
            <a:ext cx="8820398" cy="4752707"/>
          </a:xfrm>
        </p:spPr>
        <p:txBody>
          <a:bodyPr anchor="t"/>
          <a:lstStyle/>
          <a:p>
            <a:r>
              <a:rPr lang="en-US" dirty="0" smtClean="0"/>
              <a:t>Test the veracity of the identified model(s) using data for </a:t>
            </a:r>
            <a:r>
              <a:rPr lang="en-US" dirty="0" smtClean="0"/>
              <a:t>2015.</a:t>
            </a:r>
          </a:p>
          <a:p>
            <a:r>
              <a:rPr lang="en-US" dirty="0" smtClean="0"/>
              <a:t>Using the validated model for prediction and gauging ROI impact.</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23B2B1B1-4A51-49CA-BBAE-55D09BD9BB03}" type="slidenum">
              <a:rPr lang="en-IN" smtClean="0"/>
              <a:pPr/>
              <a:t>8</a:t>
            </a:fld>
            <a:endParaRPr lang="en-IN" dirty="0"/>
          </a:p>
        </p:txBody>
      </p:sp>
    </p:spTree>
    <p:extLst>
      <p:ext uri="{BB962C8B-B14F-4D97-AF65-F5344CB8AC3E}">
        <p14:creationId xmlns:p14="http://schemas.microsoft.com/office/powerpoint/2010/main" val="1788256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10" y="243743"/>
            <a:ext cx="11111202" cy="584732"/>
          </a:xfrm>
        </p:spPr>
        <p:txBody>
          <a:bodyPr>
            <a:normAutofit fontScale="90000"/>
          </a:bodyPr>
          <a:lstStyle/>
          <a:p>
            <a:r>
              <a:rPr lang="en-US" dirty="0" smtClean="0"/>
              <a:t>Appendix	</a:t>
            </a:r>
            <a:endParaRPr lang="en-US" dirty="0"/>
          </a:p>
        </p:txBody>
      </p:sp>
      <p:sp>
        <p:nvSpPr>
          <p:cNvPr id="4" name="Slide Number Placeholder 3"/>
          <p:cNvSpPr>
            <a:spLocks noGrp="1"/>
          </p:cNvSpPr>
          <p:nvPr>
            <p:ph type="sldNum" sz="quarter" idx="12"/>
          </p:nvPr>
        </p:nvSpPr>
        <p:spPr/>
        <p:txBody>
          <a:bodyPr/>
          <a:lstStyle/>
          <a:p>
            <a:fld id="{23B2B1B1-4A51-49CA-BBAE-55D09BD9BB03}" type="slidenum">
              <a:rPr lang="en-IN" smtClean="0"/>
              <a:pPr/>
              <a:t>9</a:t>
            </a:fld>
            <a:endParaRPr lang="en-IN"/>
          </a:p>
        </p:txBody>
      </p:sp>
      <p:pic>
        <p:nvPicPr>
          <p:cNvPr id="8" name="Picture 7"/>
          <p:cNvPicPr>
            <a:picLocks noChangeAspect="1"/>
          </p:cNvPicPr>
          <p:nvPr/>
        </p:nvPicPr>
        <p:blipFill>
          <a:blip r:embed="rId3"/>
          <a:stretch>
            <a:fillRect/>
          </a:stretch>
        </p:blipFill>
        <p:spPr>
          <a:xfrm>
            <a:off x="393410" y="965678"/>
            <a:ext cx="11111202" cy="5384322"/>
          </a:xfrm>
          <a:prstGeom prst="rect">
            <a:avLst/>
          </a:prstGeom>
        </p:spPr>
      </p:pic>
    </p:spTree>
    <p:extLst>
      <p:ext uri="{BB962C8B-B14F-4D97-AF65-F5344CB8AC3E}">
        <p14:creationId xmlns:p14="http://schemas.microsoft.com/office/powerpoint/2010/main" val="1382198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themeOverride>
</file>

<file path=docProps/app.xml><?xml version="1.0" encoding="utf-8"?>
<Properties xmlns="http://schemas.openxmlformats.org/officeDocument/2006/extended-properties" xmlns:vt="http://schemas.openxmlformats.org/officeDocument/2006/docPropsVTypes">
  <Template/>
  <TotalTime>2439</TotalTime>
  <Words>585</Words>
  <Application>Microsoft Office PowerPoint</Application>
  <PresentationFormat>Widescreen</PresentationFormat>
  <Paragraphs>73</Paragraphs>
  <Slides>15</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3" baseType="lpstr">
      <vt:lpstr>Calibri</vt:lpstr>
      <vt:lpstr>Candara</vt:lpstr>
      <vt:lpstr>Century Gothic</vt:lpstr>
      <vt:lpstr>Courier New</vt:lpstr>
      <vt:lpstr>Wingdings 3</vt:lpstr>
      <vt:lpstr>Slice</vt:lpstr>
      <vt:lpstr>Worksheet</vt:lpstr>
      <vt:lpstr>Microsoft Excel Macro-Enabled Worksheet</vt:lpstr>
      <vt:lpstr>Prediction models using Linear Regression</vt:lpstr>
      <vt:lpstr>Contents</vt:lpstr>
      <vt:lpstr>background</vt:lpstr>
      <vt:lpstr>Solution Approach</vt:lpstr>
      <vt:lpstr>Solution approach</vt:lpstr>
      <vt:lpstr>The Solution </vt:lpstr>
      <vt:lpstr>The Solution </vt:lpstr>
      <vt:lpstr>Going forward …</vt:lpstr>
      <vt:lpstr>Appendix </vt:lpstr>
      <vt:lpstr>Appendix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Sonali</dc:creator>
  <cp:lastModifiedBy>Sonali</cp:lastModifiedBy>
  <cp:revision>120</cp:revision>
  <dcterms:created xsi:type="dcterms:W3CDTF">2015-11-07T07:31:14Z</dcterms:created>
  <dcterms:modified xsi:type="dcterms:W3CDTF">2015-11-28T18:08:51Z</dcterms:modified>
</cp:coreProperties>
</file>