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15"/>
  </p:notesMasterIdLst>
  <p:sldIdLst>
    <p:sldId id="256" r:id="rId2"/>
    <p:sldId id="257" r:id="rId3"/>
    <p:sldId id="258" r:id="rId4"/>
    <p:sldId id="264" r:id="rId5"/>
    <p:sldId id="259" r:id="rId6"/>
    <p:sldId id="265" r:id="rId7"/>
    <p:sldId id="268" r:id="rId8"/>
    <p:sldId id="266" r:id="rId9"/>
    <p:sldId id="267" r:id="rId10"/>
    <p:sldId id="270" r:id="rId11"/>
    <p:sldId id="271" r:id="rId12"/>
    <p:sldId id="27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C70C0-4A48-45F8-8911-DCC43B1162E3}" type="datetimeFigureOut">
              <a:rPr lang="en-IN" smtClean="0"/>
              <a:t>13-02-2016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912EB-39BE-4BF4-852B-353669778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16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912EB-39BE-4BF4-852B-353669778D8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45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2F5B-9A39-4ABF-9AE2-A38A20FFF5FC}" type="datetime1">
              <a:rPr lang="en-IN" smtClean="0"/>
              <a:t>13-02-2016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46E6-CE40-4837-89DC-61049D191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20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662B-7026-46E1-B34B-C038C0C3683C}" type="datetime1">
              <a:rPr lang="en-IN" smtClean="0"/>
              <a:t>13-02-2016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46E6-CE40-4837-89DC-61049D191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0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3FF1-DE05-4029-9E9D-159D7984EF80}" type="datetime1">
              <a:rPr lang="en-IN" smtClean="0"/>
              <a:t>13-02-2016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46E6-CE40-4837-89DC-61049D191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20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851A-B733-42F8-9D89-E93673313F31}" type="datetime1">
              <a:rPr lang="en-IN" smtClean="0"/>
              <a:t>13-02-2016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46E6-CE40-4837-89DC-61049D191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92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2A48-A46E-4173-B83A-E20C83A963E8}" type="datetime1">
              <a:rPr lang="en-IN" smtClean="0"/>
              <a:t>13-02-2016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46E6-CE40-4837-89DC-61049D191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9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3791-9CAC-4A0C-8B0D-390D4294DE71}" type="datetime1">
              <a:rPr lang="en-IN" smtClean="0"/>
              <a:t>13-02-2016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46E6-CE40-4837-89DC-61049D191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59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B5A5-F083-4324-80EF-422828902260}" type="datetime1">
              <a:rPr lang="en-IN" smtClean="0"/>
              <a:t>13-02-2016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46E6-CE40-4837-89DC-61049D191E4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9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3C8C-F5A0-425E-BD3B-4DC63293F415}" type="datetime1">
              <a:rPr lang="en-IN" smtClean="0"/>
              <a:t>13-02-2016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46E6-CE40-4837-89DC-61049D191E4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9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C0F3-29BF-470D-BE15-1E7F9586DA42}" type="datetime1">
              <a:rPr lang="en-IN" smtClean="0"/>
              <a:t>13-02-2016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46E6-CE40-4837-89DC-61049D191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29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0A8D-88A2-4CE6-887F-0E6E03E86E4D}" type="datetime1">
              <a:rPr lang="en-IN" smtClean="0"/>
              <a:t>13-02-2016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46E6-CE40-4837-89DC-61049D191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65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407E-A565-47CE-9A60-36AA6C3BBCC3}" type="datetime1">
              <a:rPr lang="en-IN" smtClean="0"/>
              <a:t>13-02-2016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46E6-CE40-4837-89DC-61049D191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86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FD2DA3-C4C4-4114-AFFE-CF4EE340675F}" type="datetime1">
              <a:rPr lang="en-IN" smtClean="0"/>
              <a:t>13-02-2016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246E6-CE40-4837-89DC-61049D191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73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PGCDS ASSIGNMENT #2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57695"/>
          </a:xfrm>
        </p:spPr>
        <p:txBody>
          <a:bodyPr>
            <a:normAutofit/>
          </a:bodyPr>
          <a:lstStyle/>
          <a:p>
            <a:r>
              <a:rPr lang="en-US" dirty="0" smtClean="0"/>
              <a:t>TIME SERIES ANALYSIS using ARIMA</a:t>
            </a:r>
            <a:r>
              <a:rPr lang="en-US" dirty="0"/>
              <a:t> </a:t>
            </a:r>
            <a:r>
              <a:rPr lang="en-US" dirty="0" smtClean="0"/>
              <a:t>modeling</a:t>
            </a:r>
          </a:p>
          <a:p>
            <a:r>
              <a:rPr lang="en-US" dirty="0" smtClean="0"/>
              <a:t>REDBUS website data analysis &amp; prediction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479" y="4751808"/>
            <a:ext cx="1175204" cy="8789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72546"/>
            <a:ext cx="644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Post Graduate Certification in Data Science (PGCDS)</a:t>
            </a:r>
          </a:p>
          <a:p>
            <a:r>
              <a:rPr lang="en-US" b="1" dirty="0" smtClean="0"/>
              <a:t>Applied Econometrics – assignment </a:t>
            </a:r>
            <a:r>
              <a:rPr lang="en-US" b="1" dirty="0" smtClean="0"/>
              <a:t>#2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11122" y="4991220"/>
            <a:ext cx="2771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Sonali A. Nimkar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11122" y="5730961"/>
            <a:ext cx="2085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February 2016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436678" y="6040999"/>
            <a:ext cx="22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version 1.0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678" y="388835"/>
            <a:ext cx="1486107" cy="14670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36678" y="5046433"/>
            <a:ext cx="123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Powered by: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353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299"/>
          </a:xfrm>
        </p:spPr>
        <p:txBody>
          <a:bodyPr/>
          <a:lstStyle/>
          <a:p>
            <a:r>
              <a:rPr lang="en-US" dirty="0" smtClean="0"/>
              <a:t>Actual vs Forecast </a:t>
            </a:r>
            <a:r>
              <a:rPr lang="en-US" sz="3200" dirty="0" smtClean="0"/>
              <a:t>(zoom in 30 periods)</a:t>
            </a:r>
            <a:endParaRPr lang="en-IN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08480" y="5375110"/>
            <a:ext cx="9623378" cy="10727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red – actual, blue – forecast (manual model), green – forecast (auto model)</a:t>
            </a:r>
          </a:p>
          <a:p>
            <a:r>
              <a:rPr lang="en-US" sz="1600" dirty="0" smtClean="0"/>
              <a:t>Comparison between the differenced values (i.e. rates of change of visits) – </a:t>
            </a:r>
            <a:r>
              <a:rPr lang="en-US" sz="1600" b="1" dirty="0" smtClean="0"/>
              <a:t>for 30 periods only</a:t>
            </a:r>
          </a:p>
          <a:p>
            <a:r>
              <a:rPr lang="en-US" sz="1600" dirty="0" smtClean="0"/>
              <a:t>RMSE = </a:t>
            </a:r>
            <a:r>
              <a:rPr lang="en-US" sz="1600" b="1" dirty="0" smtClean="0"/>
              <a:t>0.128228 </a:t>
            </a:r>
            <a:r>
              <a:rPr lang="en-US" sz="1600" dirty="0" smtClean="0"/>
              <a:t>(for manual model), </a:t>
            </a:r>
            <a:r>
              <a:rPr lang="en-US" sz="1600" b="1" dirty="0" smtClean="0"/>
              <a:t>0.218979</a:t>
            </a:r>
            <a:r>
              <a:rPr lang="en-US" sz="1600" dirty="0" smtClean="0"/>
              <a:t> (auto model)</a:t>
            </a:r>
            <a:endParaRPr lang="en-US" sz="1600" b="1" dirty="0" smtClean="0"/>
          </a:p>
          <a:p>
            <a:pPr marL="0" indent="0">
              <a:buNone/>
            </a:pPr>
            <a:endParaRPr lang="en-IN" sz="16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46E6-CE40-4837-89DC-61049D191E4B}" type="slidenum">
              <a:rPr lang="en-IN" smtClean="0"/>
              <a:t>10</a:t>
            </a:fld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858" y="365125"/>
            <a:ext cx="809625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52" y="1568212"/>
            <a:ext cx="8694832" cy="3257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324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299"/>
          </a:xfrm>
        </p:spPr>
        <p:txBody>
          <a:bodyPr/>
          <a:lstStyle/>
          <a:p>
            <a:r>
              <a:rPr lang="en-US" dirty="0" smtClean="0"/>
              <a:t>Actual vs Forecast </a:t>
            </a:r>
            <a:r>
              <a:rPr lang="en-US" sz="3200" dirty="0" smtClean="0"/>
              <a:t>(zoom in 20 periods)</a:t>
            </a:r>
            <a:endParaRPr lang="en-IN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08480" y="5375110"/>
            <a:ext cx="9623378" cy="10727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red – actual, blue – forecast (manual model), green – forecast (auto model)</a:t>
            </a:r>
          </a:p>
          <a:p>
            <a:r>
              <a:rPr lang="en-US" sz="1600" dirty="0" smtClean="0"/>
              <a:t>Comparison between the differenced values (i.e. rates of change of visits) – </a:t>
            </a:r>
            <a:r>
              <a:rPr lang="en-US" sz="1600" b="1" dirty="0" smtClean="0"/>
              <a:t>for 20 periods only</a:t>
            </a:r>
          </a:p>
          <a:p>
            <a:r>
              <a:rPr lang="en-US" sz="1600" dirty="0" smtClean="0"/>
              <a:t>RMSE = </a:t>
            </a:r>
            <a:r>
              <a:rPr lang="en-US" sz="1600" b="1" dirty="0" smtClean="0"/>
              <a:t>0.128228 </a:t>
            </a:r>
            <a:r>
              <a:rPr lang="en-US" sz="1600" dirty="0" smtClean="0"/>
              <a:t>(for manual model), </a:t>
            </a:r>
            <a:r>
              <a:rPr lang="en-US" sz="1600" b="1" dirty="0" smtClean="0"/>
              <a:t>0.218979</a:t>
            </a:r>
            <a:r>
              <a:rPr lang="en-US" sz="1600" dirty="0" smtClean="0"/>
              <a:t> (auto model)</a:t>
            </a:r>
            <a:endParaRPr lang="en-US" sz="1600" b="1" dirty="0" smtClean="0"/>
          </a:p>
          <a:p>
            <a:pPr marL="0" indent="0">
              <a:buNone/>
            </a:pPr>
            <a:endParaRPr lang="en-IN" sz="16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46E6-CE40-4837-89DC-61049D191E4B}" type="slidenum">
              <a:rPr lang="en-IN" smtClean="0"/>
              <a:t>11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858" y="365125"/>
            <a:ext cx="809625" cy="571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93" y="1527269"/>
            <a:ext cx="8810056" cy="3257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676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299"/>
          </a:xfrm>
        </p:spPr>
        <p:txBody>
          <a:bodyPr/>
          <a:lstStyle/>
          <a:p>
            <a:r>
              <a:rPr lang="en-US" dirty="0" smtClean="0"/>
              <a:t>Actual vs Forecast </a:t>
            </a:r>
            <a:r>
              <a:rPr lang="en-US" sz="3200" dirty="0" smtClean="0"/>
              <a:t>(zoom in 10 periods)</a:t>
            </a:r>
            <a:endParaRPr lang="en-IN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08480" y="5375110"/>
            <a:ext cx="9623378" cy="10727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red – actual, blue – forecast (manual model), green – forecast (auto model)</a:t>
            </a:r>
          </a:p>
          <a:p>
            <a:r>
              <a:rPr lang="en-US" sz="1600" dirty="0" smtClean="0"/>
              <a:t>Comparison between the differenced values (i.e. rates of change of visits) – </a:t>
            </a:r>
            <a:r>
              <a:rPr lang="en-US" sz="1600" b="1" dirty="0" smtClean="0"/>
              <a:t>for 10 periods only</a:t>
            </a:r>
          </a:p>
          <a:p>
            <a:r>
              <a:rPr lang="en-US" sz="1600" dirty="0" smtClean="0"/>
              <a:t>RMSE = </a:t>
            </a:r>
            <a:r>
              <a:rPr lang="en-US" sz="1600" b="1" dirty="0" smtClean="0"/>
              <a:t>0.128228 </a:t>
            </a:r>
            <a:r>
              <a:rPr lang="en-US" sz="1600" dirty="0" smtClean="0"/>
              <a:t>(for manual model), </a:t>
            </a:r>
            <a:r>
              <a:rPr lang="en-US" sz="1600" b="1" dirty="0" smtClean="0"/>
              <a:t>0.218979</a:t>
            </a:r>
            <a:r>
              <a:rPr lang="en-US" sz="1600" dirty="0" smtClean="0"/>
              <a:t> (auto model)</a:t>
            </a:r>
            <a:endParaRPr lang="en-US" sz="1600" b="1" dirty="0" smtClean="0"/>
          </a:p>
          <a:p>
            <a:pPr marL="0" indent="0">
              <a:buNone/>
            </a:pPr>
            <a:endParaRPr lang="en-IN" sz="16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46E6-CE40-4837-89DC-61049D191E4B}" type="slidenum">
              <a:rPr lang="en-IN" smtClean="0"/>
              <a:t>12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858" y="365125"/>
            <a:ext cx="809625" cy="57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3293"/>
            <a:ext cx="8660642" cy="3400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98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46E6-CE40-4837-89DC-61049D191E4B}" type="slidenum">
              <a:rPr lang="en-IN" smtClean="0"/>
              <a:t>13</a:t>
            </a:fld>
            <a:endParaRPr lang="en-IN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308480" y="1269242"/>
            <a:ext cx="9623378" cy="34528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dirty="0" smtClean="0"/>
              <a:t>Thank you!</a:t>
            </a:r>
            <a:endParaRPr lang="en-IN" sz="7200" b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276" y="2613190"/>
            <a:ext cx="190500" cy="219075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445690"/>
              </p:ext>
            </p:extLst>
          </p:nvPr>
        </p:nvGraphicFramePr>
        <p:xfrm>
          <a:off x="5864273" y="4491693"/>
          <a:ext cx="2201951" cy="1857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64273" y="4491693"/>
                        <a:ext cx="2201951" cy="1857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688450"/>
              </p:ext>
            </p:extLst>
          </p:nvPr>
        </p:nvGraphicFramePr>
        <p:xfrm>
          <a:off x="2527791" y="4462572"/>
          <a:ext cx="2236465" cy="1887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Packager Shell Object" showAsIcon="1" r:id="rId6" imgW="914400" imgH="771480" progId="Package">
                  <p:embed/>
                </p:oleObj>
              </mc:Choice>
              <mc:Fallback>
                <p:oleObj name="Packager Shell Object" showAsIcon="1" r:id="rId6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27791" y="4462572"/>
                        <a:ext cx="2236465" cy="1887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66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42764"/>
            <a:ext cx="5166815" cy="5124449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objective is to analyze time series data and prepare a forecast for the next n periods.</a:t>
            </a:r>
          </a:p>
          <a:p>
            <a:r>
              <a:rPr lang="en-US" dirty="0" smtClean="0"/>
              <a:t>The data used: </a:t>
            </a:r>
            <a:r>
              <a:rPr lang="en-US" dirty="0" err="1" smtClean="0"/>
              <a:t>Redbus</a:t>
            </a:r>
            <a:r>
              <a:rPr lang="en-US" dirty="0" smtClean="0"/>
              <a:t> </a:t>
            </a:r>
            <a:r>
              <a:rPr lang="en-US" dirty="0" smtClean="0"/>
              <a:t>website visit data.</a:t>
            </a:r>
            <a:endParaRPr lang="en-US" dirty="0" smtClean="0"/>
          </a:p>
          <a:p>
            <a:r>
              <a:rPr lang="en-US" dirty="0" smtClean="0"/>
              <a:t>Training Set: </a:t>
            </a:r>
            <a:r>
              <a:rPr lang="en-US" dirty="0" smtClean="0"/>
              <a:t>Jan </a:t>
            </a:r>
            <a:r>
              <a:rPr lang="en-US" dirty="0" smtClean="0"/>
              <a:t>01, 2013 – Dec 31, 2014 [730 data points]</a:t>
            </a:r>
          </a:p>
          <a:p>
            <a:r>
              <a:rPr lang="en-US" dirty="0" smtClean="0"/>
              <a:t>Testing Set: Jan 01, 2015 – Apr 19, 2015 [109 data </a:t>
            </a:r>
            <a:r>
              <a:rPr lang="en-US" dirty="0" smtClean="0"/>
              <a:t>points]</a:t>
            </a:r>
          </a:p>
          <a:p>
            <a:r>
              <a:rPr lang="en-US" dirty="0" smtClean="0"/>
              <a:t>Forecast made for test data [109], [30], [20] &amp; [10] periods.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46E6-CE40-4837-89DC-61049D191E4B}" type="slidenum">
              <a:rPr lang="en-IN" smtClean="0"/>
              <a:t>2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1242764"/>
            <a:ext cx="5133975" cy="5124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4175" y="317003"/>
            <a:ext cx="8096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276"/>
          </a:xfrm>
        </p:spPr>
        <p:txBody>
          <a:bodyPr/>
          <a:lstStyle/>
          <a:p>
            <a:r>
              <a:rPr lang="en-US" dirty="0" smtClean="0"/>
              <a:t>Original Series</a:t>
            </a:r>
            <a:endParaRPr lang="en-IN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75825" y="5238906"/>
            <a:ext cx="11397725" cy="125559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Original series show seasonality and appear stationary.</a:t>
            </a:r>
          </a:p>
          <a:p>
            <a:r>
              <a:rPr lang="en-US" sz="1600" dirty="0" smtClean="0"/>
              <a:t>Decomposition shows the seasonality however, there seems to be some problem with the trend and random components.</a:t>
            </a:r>
            <a:endParaRPr lang="en-IN" sz="16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46E6-CE40-4837-89DC-61049D191E4B}" type="slidenum">
              <a:rPr lang="en-IN" smtClean="0"/>
              <a:t>3</a:t>
            </a:fld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25" y="1425847"/>
            <a:ext cx="5474600" cy="33801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548" y="1425847"/>
            <a:ext cx="5773002" cy="33801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8987" y="421423"/>
            <a:ext cx="8096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356"/>
          </a:xfrm>
        </p:spPr>
        <p:txBody>
          <a:bodyPr/>
          <a:lstStyle/>
          <a:p>
            <a:r>
              <a:rPr lang="en-US" dirty="0"/>
              <a:t>Original </a:t>
            </a:r>
            <a:r>
              <a:rPr lang="en-US" dirty="0" smtClean="0"/>
              <a:t>Series – not stationary!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10400" y="3521123"/>
            <a:ext cx="4358184" cy="251118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As it turns out, the ACF plot fails to uphold stationarity. </a:t>
            </a:r>
          </a:p>
          <a:p>
            <a:r>
              <a:rPr lang="en-US" sz="1600" dirty="0" smtClean="0"/>
              <a:t>The </a:t>
            </a:r>
            <a:r>
              <a:rPr lang="en-US" sz="1600" dirty="0" err="1" smtClean="0"/>
              <a:t>adf</a:t>
            </a:r>
            <a:r>
              <a:rPr lang="en-US" sz="1600" dirty="0" smtClean="0"/>
              <a:t> test, however, still claims stationarity.</a:t>
            </a:r>
          </a:p>
          <a:p>
            <a:r>
              <a:rPr lang="en-US" sz="1600" dirty="0" smtClean="0"/>
              <a:t>We go with the ACF, and take the first difference of the series for further analysis.</a:t>
            </a: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0400" y="1337482"/>
            <a:ext cx="4358184" cy="20053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46E6-CE40-4837-89DC-61049D191E4B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7483"/>
            <a:ext cx="5972033" cy="4694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4175" y="365125"/>
            <a:ext cx="8096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060"/>
          </a:xfrm>
        </p:spPr>
        <p:txBody>
          <a:bodyPr/>
          <a:lstStyle/>
          <a:p>
            <a:r>
              <a:rPr lang="en-US" dirty="0" smtClean="0"/>
              <a:t>Differenced Once …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246961" y="1337481"/>
            <a:ext cx="4681183" cy="4583448"/>
          </a:xfrm>
        </p:spPr>
        <p:txBody>
          <a:bodyPr/>
          <a:lstStyle/>
          <a:p>
            <a:r>
              <a:rPr lang="en-US" dirty="0" smtClean="0"/>
              <a:t>The series differenced once indicates stationarity.</a:t>
            </a:r>
          </a:p>
          <a:p>
            <a:r>
              <a:rPr lang="en-US" dirty="0" smtClean="0"/>
              <a:t>This is tested, results shown on next slide.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46E6-CE40-4837-89DC-61049D191E4B}" type="slidenum">
              <a:rPr lang="en-IN" smtClean="0"/>
              <a:t>5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19" y="1310186"/>
            <a:ext cx="6649378" cy="46107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8519" y="365126"/>
            <a:ext cx="8096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4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356"/>
          </a:xfrm>
        </p:spPr>
        <p:txBody>
          <a:bodyPr/>
          <a:lstStyle/>
          <a:p>
            <a:r>
              <a:rPr lang="en-US" dirty="0" smtClean="0"/>
              <a:t>Differenced once - stationary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155161" y="3998795"/>
            <a:ext cx="4198639" cy="217816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differenced series is stationary and can be used for analysis.</a:t>
            </a:r>
          </a:p>
          <a:p>
            <a:r>
              <a:rPr lang="en-US" sz="1600" dirty="0" smtClean="0"/>
              <a:t>We proceed with building an ARIMA model with this series.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46E6-CE40-4837-89DC-61049D191E4B}" type="slidenum">
              <a:rPr lang="en-IN" smtClean="0"/>
              <a:t>6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9900"/>
            <a:ext cx="6108510" cy="43913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161" y="1829899"/>
            <a:ext cx="4198639" cy="1952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1102" y="365126"/>
            <a:ext cx="8096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/>
          <a:lstStyle/>
          <a:p>
            <a:r>
              <a:rPr lang="en-US" dirty="0" smtClean="0"/>
              <a:t>ARIMA model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3484" y="1459873"/>
            <a:ext cx="5181600" cy="30629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484" y="4667533"/>
            <a:ext cx="10720316" cy="1509429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AR(3) MA(2) [7]</a:t>
            </a:r>
            <a:r>
              <a:rPr lang="en-US" sz="1600" dirty="0" smtClean="0"/>
              <a:t> turns out to be the best model; with AIC = -1118.98. </a:t>
            </a:r>
          </a:p>
          <a:p>
            <a:r>
              <a:rPr lang="en-US" sz="1600" dirty="0" smtClean="0"/>
              <a:t>AR(2) MA(2) [7] – AIC = -1100.26</a:t>
            </a:r>
          </a:p>
          <a:p>
            <a:r>
              <a:rPr lang="en-US" sz="1600" dirty="0" smtClean="0"/>
              <a:t>AR(4) MA(2) [7] – AIC = -1116.10</a:t>
            </a:r>
          </a:p>
          <a:p>
            <a:r>
              <a:rPr lang="en-US" sz="1600" dirty="0" smtClean="0"/>
              <a:t>AR(5) MA(2) [7] – AIC = -1107.59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46E6-CE40-4837-89DC-61049D191E4B}" type="slidenum">
              <a:rPr lang="en-IN" smtClean="0"/>
              <a:t>7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642" y="1407737"/>
            <a:ext cx="5249008" cy="31151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7837" y="365126"/>
            <a:ext cx="8096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2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299"/>
          </a:xfrm>
        </p:spPr>
        <p:txBody>
          <a:bodyPr/>
          <a:lstStyle/>
          <a:p>
            <a:r>
              <a:rPr lang="en-US" dirty="0" smtClean="0"/>
              <a:t>Forecast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08480" y="5375110"/>
            <a:ext cx="9623378" cy="10727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Forecast generated for 109 periods (days) for Y2015</a:t>
            </a:r>
          </a:p>
          <a:p>
            <a:r>
              <a:rPr lang="en-US" sz="1800" dirty="0" smtClean="0"/>
              <a:t>Model 3 used (from previous slide)</a:t>
            </a:r>
            <a:endParaRPr lang="en-IN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46E6-CE40-4837-89DC-61049D191E4B}" type="slidenum">
              <a:rPr lang="en-IN" smtClean="0"/>
              <a:t>8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479" y="1676317"/>
            <a:ext cx="9623378" cy="3400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1857" y="328447"/>
            <a:ext cx="8096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299"/>
          </a:xfrm>
        </p:spPr>
        <p:txBody>
          <a:bodyPr/>
          <a:lstStyle/>
          <a:p>
            <a:r>
              <a:rPr lang="en-US" dirty="0" smtClean="0"/>
              <a:t>Actual vs Forecast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08480" y="5375110"/>
            <a:ext cx="9623378" cy="10727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red – actual, blue – forecast (manual model), green – forecast (auto model)</a:t>
            </a:r>
          </a:p>
          <a:p>
            <a:r>
              <a:rPr lang="en-US" sz="1600" dirty="0" smtClean="0"/>
              <a:t>Comparison between the differenced values (i.e. rates of change of visits)</a:t>
            </a:r>
          </a:p>
          <a:p>
            <a:r>
              <a:rPr lang="en-US" sz="1600" dirty="0" smtClean="0"/>
              <a:t>RMSE = </a:t>
            </a:r>
            <a:r>
              <a:rPr lang="en-US" sz="1600" b="1" dirty="0" smtClean="0"/>
              <a:t>0.128228 </a:t>
            </a:r>
            <a:r>
              <a:rPr lang="en-US" sz="1600" dirty="0" smtClean="0"/>
              <a:t>(for manual model), </a:t>
            </a:r>
            <a:r>
              <a:rPr lang="en-US" sz="1600" b="1" dirty="0" smtClean="0"/>
              <a:t>0.218979</a:t>
            </a:r>
            <a:r>
              <a:rPr lang="en-US" sz="1600" dirty="0" smtClean="0"/>
              <a:t> (auto model)</a:t>
            </a:r>
            <a:endParaRPr lang="en-US" sz="1600" b="1" dirty="0" smtClean="0"/>
          </a:p>
          <a:p>
            <a:pPr marL="0" indent="0">
              <a:buNone/>
            </a:pPr>
            <a:endParaRPr lang="en-IN" sz="16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46E6-CE40-4837-89DC-61049D191E4B}" type="slidenum">
              <a:rPr lang="en-IN" smtClean="0"/>
              <a:t>9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479" y="1676317"/>
            <a:ext cx="9623379" cy="3400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1858" y="365125"/>
            <a:ext cx="8096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2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566</Words>
  <Application>Microsoft Office PowerPoint</Application>
  <PresentationFormat>Widescreen</PresentationFormat>
  <Paragraphs>66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Wingdings 2</vt:lpstr>
      <vt:lpstr>HDOfficeLightV0</vt:lpstr>
      <vt:lpstr>Package</vt:lpstr>
      <vt:lpstr>PGCDS ASSIGNMENT #2</vt:lpstr>
      <vt:lpstr>Background</vt:lpstr>
      <vt:lpstr>Original Series</vt:lpstr>
      <vt:lpstr>Original Series – not stationary!</vt:lpstr>
      <vt:lpstr>Differenced Once …</vt:lpstr>
      <vt:lpstr>Differenced once - stationary</vt:lpstr>
      <vt:lpstr>ARIMA model</vt:lpstr>
      <vt:lpstr>Forecast</vt:lpstr>
      <vt:lpstr>Actual vs Forecast</vt:lpstr>
      <vt:lpstr>Actual vs Forecast (zoom in 30 periods)</vt:lpstr>
      <vt:lpstr>Actual vs Forecast (zoom in 20 periods)</vt:lpstr>
      <vt:lpstr>Actual vs Forecast (zoom in 10 periods)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PGCDS ASSIGNMENT #2</dc:title>
  <dc:creator>Sonali Nimkar</dc:creator>
  <cp:lastModifiedBy>Sonali Nimkar</cp:lastModifiedBy>
  <cp:revision>95</cp:revision>
  <dcterms:created xsi:type="dcterms:W3CDTF">2016-01-24T04:47:36Z</dcterms:created>
  <dcterms:modified xsi:type="dcterms:W3CDTF">2016-02-13T07:33:07Z</dcterms:modified>
</cp:coreProperties>
</file>