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945600" cy="16459200"/>
  <p:notesSz cx="6858000" cy="9144000"/>
  <p:defaultTextStyle>
    <a:defPPr>
      <a:defRPr lang="en-US"/>
    </a:defPPr>
    <a:lvl1pPr marL="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73273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46547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619821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9309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66368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239642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11291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8619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60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CD2"/>
    <a:srgbClr val="27BFD5"/>
    <a:srgbClr val="1A4BA9"/>
    <a:srgbClr val="09306B"/>
    <a:srgbClr val="C4172F"/>
    <a:srgbClr val="D83248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0"/>
  </p:normalViewPr>
  <p:slideViewPr>
    <p:cSldViewPr>
      <p:cViewPr>
        <p:scale>
          <a:sx n="45" d="100"/>
          <a:sy n="45" d="100"/>
        </p:scale>
        <p:origin x="512" y="192"/>
      </p:cViewPr>
      <p:guideLst>
        <p:guide orient="horz" pos="8400"/>
        <p:guide pos="6035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48343" y="304800"/>
            <a:ext cx="21248915" cy="1676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3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48343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8343" y="2819400"/>
            <a:ext cx="6792685" cy="43434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 baseline="0"/>
            </a:lvl2pPr>
            <a:lvl3pPr marL="386424" indent="0">
              <a:buNone/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48343" y="73152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48343" y="80010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48343" y="118110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48343" y="124968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576458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4804572" y="124968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04572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4804572" y="2819400"/>
            <a:ext cx="6792685" cy="88392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4804572" y="118110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76458" y="2819400"/>
            <a:ext cx="6792685" cy="13335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609602" y="457200"/>
            <a:ext cx="1567543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9855545" y="457200"/>
            <a:ext cx="1567543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8098974" y="8077200"/>
            <a:ext cx="5747657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8098974" y="12268200"/>
            <a:ext cx="5747657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0" y="16208386"/>
            <a:ext cx="1371600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746547" rtl="0" eaLnBrk="1" latinLnBrk="0" hangingPunct="1">
        <a:spcBef>
          <a:spcPct val="0"/>
        </a:spcBef>
        <a:buNone/>
        <a:defRPr sz="8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956" indent="-654956" algn="l" defTabSz="1746547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19070" indent="-545796" algn="l" defTabSz="1746547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8318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458" indent="-436637" algn="l" defTabSz="174654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29732" indent="-436637" algn="l" defTabSz="174654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0300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676278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549553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422826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73273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46547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619821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9309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66368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239642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11291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8619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27BFD5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solidFill>
            <a:srgbClr val="5DBCD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14804572" y="14630400"/>
            <a:ext cx="6792685" cy="1524000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4804572" y="6454139"/>
            <a:ext cx="6792685" cy="533400"/>
          </a:xfrm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 smtClean="0"/>
              <a:t>Conclusions &amp; Next Steps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14804572" y="7162800"/>
            <a:ext cx="6792685" cy="4495800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4817636" y="13944600"/>
            <a:ext cx="6792685" cy="533400"/>
          </a:xfrm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12" name="Chart Placeholder 11"/>
          <p:cNvPicPr>
            <a:picLocks noGrp="1" noChangeAspect="1"/>
          </p:cNvPicPr>
          <p:nvPr>
            <p:ph type="chart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0" y="304800"/>
            <a:ext cx="1455517" cy="1528941"/>
          </a:xfr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695700" y="304800"/>
            <a:ext cx="14554200" cy="16764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Quantification of Parkinsonian Tremor and Essential Tremor Using a Novel Bluetooth-Integrated, Accelerometer-Based System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Caroline Kittle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>1,2</a:t>
            </a:r>
            <a:r>
              <a:rPr lang="en-US" sz="1800" b="0" dirty="0" smtClean="0">
                <a:solidFill>
                  <a:schemeClr val="tx1"/>
                </a:solidFill>
              </a:rPr>
              <a:t>, Sai N. Nimmagadda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>1,2</a:t>
            </a:r>
            <a:r>
              <a:rPr lang="en-US" sz="1800" b="0" dirty="0" smtClean="0">
                <a:solidFill>
                  <a:schemeClr val="tx1"/>
                </a:solidFill>
              </a:rPr>
              <a:t>,  Eric Musselman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>1,3</a:t>
            </a:r>
            <a:r>
              <a:rPr lang="en-US" sz="1800" b="0" dirty="0" smtClean="0">
                <a:solidFill>
                  <a:schemeClr val="tx1"/>
                </a:solidFill>
              </a:rPr>
              <a:t>, David Whisler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>1,2</a:t>
            </a:r>
            <a:br>
              <a:rPr lang="en-US" sz="1800" b="0" baseline="30000" dirty="0" smtClean="0">
                <a:solidFill>
                  <a:schemeClr val="tx1"/>
                </a:solidFill>
              </a:rPr>
            </a:br>
            <a:r>
              <a:rPr lang="en-US" sz="1400" b="0" baseline="30000" dirty="0" smtClean="0">
                <a:solidFill>
                  <a:schemeClr val="tx1"/>
                </a:solidFill>
              </a:rPr>
              <a:t>1</a:t>
            </a:r>
            <a:r>
              <a:rPr lang="en-US" sz="1400" b="0" dirty="0" smtClean="0">
                <a:solidFill>
                  <a:schemeClr val="tx1"/>
                </a:solidFill>
              </a:rPr>
              <a:t>Department of Biomedical Engineering, Duke University, </a:t>
            </a:r>
            <a:r>
              <a:rPr lang="en-US" sz="1400" b="0" baseline="30000" dirty="0" smtClean="0">
                <a:solidFill>
                  <a:schemeClr val="tx1"/>
                </a:solidFill>
              </a:rPr>
              <a:t>2</a:t>
            </a:r>
            <a:r>
              <a:rPr lang="en-US" sz="1400" b="0" dirty="0" smtClean="0">
                <a:solidFill>
                  <a:schemeClr val="tx1"/>
                </a:solidFill>
              </a:rPr>
              <a:t>Department of Electrical and Computer Engineering, Duke University</a:t>
            </a:r>
            <a:br>
              <a:rPr lang="en-US" sz="1400" b="0" dirty="0" smtClean="0">
                <a:solidFill>
                  <a:schemeClr val="tx1"/>
                </a:solidFill>
              </a:rPr>
            </a:br>
            <a:r>
              <a:rPr lang="en-US" sz="1400" b="0" baseline="30000" dirty="0" smtClean="0">
                <a:solidFill>
                  <a:schemeClr val="tx1"/>
                </a:solidFill>
              </a:rPr>
              <a:t>3</a:t>
            </a:r>
            <a:r>
              <a:rPr lang="en-US" sz="1400" b="0" dirty="0" smtClean="0">
                <a:solidFill>
                  <a:schemeClr val="tx1"/>
                </a:solidFill>
              </a:rPr>
              <a:t>Department of Finance, Duke University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1981200"/>
            <a:ext cx="2194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7"/>
          <p:cNvSpPr txBox="1">
            <a:spLocks/>
          </p:cNvSpPr>
          <p:nvPr/>
        </p:nvSpPr>
        <p:spPr>
          <a:xfrm>
            <a:off x="14804571" y="11856720"/>
            <a:ext cx="6792685" cy="533400"/>
          </a:xfrm>
          <a:prstGeom prst="rect">
            <a:avLst/>
          </a:prstGeom>
          <a:solidFill>
            <a:srgbClr val="5DBCD2"/>
          </a:solidFill>
          <a:ln>
            <a:solidFill>
              <a:srgbClr val="09306B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847024" y="12643693"/>
            <a:ext cx="680575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926800" y="3749040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1197" y="7069965"/>
            <a:ext cx="6572003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1: Sample analysis of signals from device with and without tremor</a:t>
            </a:r>
          </a:p>
          <a:p>
            <a:r>
              <a:rPr lang="en-US" sz="1400" b="1" dirty="0" smtClean="0"/>
              <a:t>(A)</a:t>
            </a:r>
            <a:r>
              <a:rPr lang="en-US" sz="1400" dirty="0" smtClean="0"/>
              <a:t> Filtered, gravity compensated acceleration signal of subject with tremor (left) and no tremor (right). </a:t>
            </a:r>
            <a:r>
              <a:rPr lang="en-US" sz="1400" b="1" dirty="0" smtClean="0"/>
              <a:t>(B)</a:t>
            </a:r>
            <a:r>
              <a:rPr lang="en-US" sz="1400" dirty="0" smtClean="0"/>
              <a:t> </a:t>
            </a:r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58" name="Chart Placeholder 57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Quantification of Parkinsonian Tremor and Essential Tremor Using a Novel Bluetooth-Integrated, Accelerometer-Based System  Caroline Kittle1,2, Sai N. Nimmagadda1,2,  Eric Musselman1,3, David Whisler1,2 1Department of Biomedical Engineering, Duke University, 2Department of Electrical and Computer Engineering, Duke University 3Department of Finance, Duke University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Sai Nimmagadda</cp:lastModifiedBy>
  <cp:revision>37</cp:revision>
  <dcterms:created xsi:type="dcterms:W3CDTF">2013-01-28T22:40:39Z</dcterms:created>
  <dcterms:modified xsi:type="dcterms:W3CDTF">2016-12-05T23:58:19Z</dcterms:modified>
</cp:coreProperties>
</file>