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5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1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348A-E628-40E1-8C75-65762300AA6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AF8C5F-7EB5-46E7-9664-292579DEA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8E88-035E-45AB-07B7-38C0EE4B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589"/>
          </a:xfrm>
        </p:spPr>
        <p:txBody>
          <a:bodyPr>
            <a:normAutofit/>
          </a:bodyPr>
          <a:lstStyle/>
          <a:p>
            <a:r>
              <a:rPr lang="en-IN" sz="4400" dirty="0"/>
              <a:t>Artificial learning and Machine learning</a:t>
            </a:r>
            <a:br>
              <a:rPr lang="en-IN" sz="4400" dirty="0"/>
            </a:br>
            <a:r>
              <a:rPr lang="en-IN" sz="4400" dirty="0"/>
              <a:t>Semester-IV (batch-2022)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76EDC-59F6-94BB-01D0-6F48AA80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952"/>
            <a:ext cx="9144000" cy="221284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Air-craft prediction system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Supervised by-                                                                 </a:t>
            </a:r>
          </a:p>
          <a:p>
            <a:pPr algn="l"/>
            <a:r>
              <a:rPr lang="en-IN" dirty="0"/>
              <a:t>Sachin sir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4DF9C-7877-CAE3-6928-27B0A015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E72F-A3F7-4811-7887-F1D05ED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ACD-D03E-D39B-740D-3946C903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Dataset Generation:</a:t>
            </a:r>
          </a:p>
          <a:p>
            <a:endParaRPr lang="en-US" dirty="0"/>
          </a:p>
          <a:p>
            <a:r>
              <a:rPr lang="en-US" dirty="0"/>
              <a:t>A synthetic dataset of aircraft and fighter jets was generated using random data for attributes such as type, manufacturer, model, year, max speed, range, and payload.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Exploratory Data Analysis (EDA):</a:t>
            </a:r>
          </a:p>
          <a:p>
            <a:endParaRPr lang="en-US" dirty="0"/>
          </a:p>
          <a:p>
            <a:r>
              <a:rPr lang="en-US" dirty="0"/>
              <a:t>EDA involves examining and visualizing the dataset to understand its characteristics and relationships between variables.</a:t>
            </a:r>
          </a:p>
          <a:p>
            <a:r>
              <a:rPr lang="en-US" dirty="0"/>
              <a:t>EDA techniques such as histograms, boxplots, scatter plots, and summary statistics can be used to explore the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Building:</a:t>
            </a:r>
          </a:p>
          <a:p>
            <a:endParaRPr lang="en-US" dirty="0"/>
          </a:p>
          <a:p>
            <a:r>
              <a:rPr lang="en-US" dirty="0"/>
              <a:t>A Convolutional Neural Network (CNN) model was built using TensorFlow and </a:t>
            </a:r>
            <a:r>
              <a:rPr lang="en-US" dirty="0" err="1"/>
              <a:t>Keras</a:t>
            </a:r>
            <a:r>
              <a:rPr lang="en-US" dirty="0"/>
              <a:t> for aircraft classification.</a:t>
            </a:r>
          </a:p>
          <a:p>
            <a:r>
              <a:rPr lang="en-US" dirty="0"/>
              <a:t>The model architecture included convolutional layers, max pooling layers, a flatten layer, dense layers, and a dropout layer.</a:t>
            </a:r>
          </a:p>
          <a:p>
            <a:r>
              <a:rPr lang="en-US" dirty="0"/>
              <a:t>The model was compiled with appropriate loss function ('</a:t>
            </a:r>
            <a:r>
              <a:rPr lang="en-US" dirty="0" err="1"/>
              <a:t>categorical_crossentropy</a:t>
            </a:r>
            <a:r>
              <a:rPr lang="en-US" dirty="0"/>
              <a:t>'), optimizer ('</a:t>
            </a:r>
            <a:r>
              <a:rPr lang="en-US" dirty="0" err="1"/>
              <a:t>adam</a:t>
            </a:r>
            <a:r>
              <a:rPr lang="en-US" dirty="0"/>
              <a:t>'), and evaluation metric ('accuracy').</a:t>
            </a:r>
          </a:p>
        </p:txBody>
      </p:sp>
    </p:spTree>
    <p:extLst>
      <p:ext uri="{BB962C8B-B14F-4D97-AF65-F5344CB8AC3E}">
        <p14:creationId xmlns:p14="http://schemas.microsoft.com/office/powerpoint/2010/main" val="33398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1B2E-AC23-C705-C986-6AE0BFB2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Data Preprocessing:</a:t>
            </a:r>
          </a:p>
          <a:p>
            <a:endParaRPr lang="en-US" dirty="0"/>
          </a:p>
          <a:p>
            <a:r>
              <a:rPr lang="en-US" dirty="0"/>
              <a:t>Image data augmentation techniques were applied using </a:t>
            </a:r>
            <a:r>
              <a:rPr lang="en-US" dirty="0" err="1"/>
              <a:t>ImageDataGenerator</a:t>
            </a:r>
            <a:r>
              <a:rPr lang="en-US" dirty="0"/>
              <a:t> to increase the diversity of training images and improve model generalization.</a:t>
            </a:r>
          </a:p>
          <a:p>
            <a:r>
              <a:rPr lang="en-US" dirty="0"/>
              <a:t>The training and testing data were loaded using </a:t>
            </a:r>
            <a:r>
              <a:rPr lang="en-US" dirty="0" err="1"/>
              <a:t>ImageDataGenerator</a:t>
            </a:r>
            <a:r>
              <a:rPr lang="en-US" dirty="0"/>
              <a:t>, specifying parameters such as rescaling, rotation, width/height shift, shear, zoom, and horizontal flip.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Training:</a:t>
            </a:r>
          </a:p>
          <a:p>
            <a:endParaRPr lang="en-US" dirty="0"/>
          </a:p>
          <a:p>
            <a:r>
              <a:rPr lang="en-US" dirty="0"/>
              <a:t>The model was trained using the training data generator with a specified number of epochs.</a:t>
            </a:r>
          </a:p>
          <a:p>
            <a:r>
              <a:rPr lang="en-US" dirty="0"/>
              <a:t>Training progress was monitored using validation data generator, and training metrics such as loss and accuracy were recorded.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Evaluation:</a:t>
            </a:r>
          </a:p>
          <a:p>
            <a:endParaRPr lang="en-US" dirty="0"/>
          </a:p>
          <a:p>
            <a:r>
              <a:rPr lang="en-US" dirty="0"/>
              <a:t>The trained model was evaluated using the testing data generator to assess its performance on unseen data.</a:t>
            </a:r>
          </a:p>
          <a:p>
            <a:r>
              <a:rPr lang="en-US" dirty="0"/>
              <a:t>Evaluation metrics such as accuracy, precision, recall, and F1-score can be calculated to measure the model's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1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726B-158B-B53E-BC63-76D8DC5F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Prediction:</a:t>
            </a:r>
          </a:p>
          <a:p>
            <a:endParaRPr lang="en-US" sz="4800" dirty="0"/>
          </a:p>
          <a:p>
            <a:r>
              <a:rPr lang="en-US" sz="4800" dirty="0"/>
              <a:t>The trained model was used to make predictions on new images to classify them as either aircraft or fighter jets.</a:t>
            </a:r>
          </a:p>
          <a:p>
            <a:r>
              <a:rPr lang="en-US" sz="4800" dirty="0"/>
              <a:t>Image preprocessing techniques such as loading, resizing, and normalization were applied before making predictions.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Visualization:</a:t>
            </a:r>
          </a:p>
          <a:p>
            <a:endParaRPr lang="en-US" sz="4800" dirty="0"/>
          </a:p>
          <a:p>
            <a:r>
              <a:rPr lang="en-US" sz="4800" dirty="0"/>
              <a:t>Seaborn library was used for visualizing data distributions and relationships between variables using histograms, boxplots, scatter plots, etc.</a:t>
            </a:r>
          </a:p>
          <a:p>
            <a:r>
              <a:rPr lang="en-US" sz="4800" dirty="0"/>
              <a:t>Visualization aids in understanding the data distribution, identifying patterns, and gaining insights into the dataset.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Best Practices:</a:t>
            </a:r>
          </a:p>
          <a:p>
            <a:endParaRPr lang="en-US" sz="4800" dirty="0"/>
          </a:p>
          <a:p>
            <a:r>
              <a:rPr lang="en-US" sz="4800" dirty="0"/>
              <a:t>Best practices such as excluding row names (index) when saving </a:t>
            </a:r>
            <a:r>
              <a:rPr lang="en-US" sz="4800" dirty="0" err="1"/>
              <a:t>DataFrame</a:t>
            </a:r>
            <a:r>
              <a:rPr lang="en-US" sz="4800" dirty="0"/>
              <a:t> to CSV (index=False) and customizing visualization parameters (e.g., color palette) were followed for better data management and visualization.</a:t>
            </a:r>
            <a:endParaRPr lang="en-IN" sz="4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92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8E1EC-B731-C6C0-A0F7-7510C8A6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58" y="652622"/>
            <a:ext cx="6642883" cy="34496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2060F0-E741-EE75-A9C0-AE08712C4A1A}"/>
              </a:ext>
            </a:extLst>
          </p:cNvPr>
          <p:cNvSpPr/>
          <p:nvPr/>
        </p:nvSpPr>
        <p:spPr>
          <a:xfrm>
            <a:off x="3811295" y="4480559"/>
            <a:ext cx="4569407" cy="114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Fig 1.1</a:t>
            </a:r>
          </a:p>
          <a:p>
            <a:pPr algn="ctr"/>
            <a:r>
              <a:rPr lang="en-IN" dirty="0"/>
              <a:t>Importing models</a:t>
            </a:r>
          </a:p>
        </p:txBody>
      </p:sp>
    </p:spTree>
    <p:extLst>
      <p:ext uri="{BB962C8B-B14F-4D97-AF65-F5344CB8AC3E}">
        <p14:creationId xmlns:p14="http://schemas.microsoft.com/office/powerpoint/2010/main" val="415815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0588-B76D-6052-BB98-2199924C8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93" y="584264"/>
            <a:ext cx="10447925" cy="22480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A5D5F7-9A7E-BF1D-3460-8C38938FA5E8}"/>
              </a:ext>
            </a:extLst>
          </p:cNvPr>
          <p:cNvSpPr/>
          <p:nvPr/>
        </p:nvSpPr>
        <p:spPr>
          <a:xfrm>
            <a:off x="2706624" y="3429000"/>
            <a:ext cx="7077456" cy="139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Fig 1.2</a:t>
            </a:r>
          </a:p>
          <a:p>
            <a:pPr algn="ctr"/>
            <a:r>
              <a:rPr lang="en-IN" dirty="0"/>
              <a:t>Importing models from </a:t>
            </a:r>
            <a:r>
              <a:rPr lang="en-IN" dirty="0" err="1"/>
              <a:t>keras</a:t>
            </a:r>
            <a:r>
              <a:rPr lang="en-IN" dirty="0"/>
              <a:t> to generate image</a:t>
            </a:r>
          </a:p>
        </p:txBody>
      </p:sp>
    </p:spTree>
    <p:extLst>
      <p:ext uri="{BB962C8B-B14F-4D97-AF65-F5344CB8AC3E}">
        <p14:creationId xmlns:p14="http://schemas.microsoft.com/office/powerpoint/2010/main" val="6784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15B0A-2425-0151-3A87-66ACF3FA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032" y="1789331"/>
            <a:ext cx="502686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C85A1-0F5E-EEAD-AB7A-84AB6F5A5048}"/>
              </a:ext>
            </a:extLst>
          </p:cNvPr>
          <p:cNvSpPr txBox="1"/>
          <p:nvPr/>
        </p:nvSpPr>
        <p:spPr>
          <a:xfrm>
            <a:off x="7077456" y="1143000"/>
            <a:ext cx="54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1.3</a:t>
            </a:r>
          </a:p>
          <a:p>
            <a:r>
              <a:rPr lang="en-IN" dirty="0"/>
              <a:t>Total parameters</a:t>
            </a:r>
          </a:p>
        </p:txBody>
      </p:sp>
    </p:spTree>
    <p:extLst>
      <p:ext uri="{BB962C8B-B14F-4D97-AF65-F5344CB8AC3E}">
        <p14:creationId xmlns:p14="http://schemas.microsoft.com/office/powerpoint/2010/main" val="174300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BB4-FDB4-EAFB-787E-7B2C92C1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70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1600" dirty="0"/>
              <a:t>Fig 1.4</a:t>
            </a:r>
            <a:br>
              <a:rPr lang="en-IN" sz="1600" dirty="0"/>
            </a:br>
            <a:r>
              <a:rPr lang="en-IN" sz="1600" dirty="0"/>
              <a:t>Final 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08FBF-1EDA-FE45-CD3B-8C95982A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70" y="1205386"/>
            <a:ext cx="9449619" cy="2994920"/>
          </a:xfrm>
        </p:spPr>
      </p:pic>
    </p:spTree>
    <p:extLst>
      <p:ext uri="{BB962C8B-B14F-4D97-AF65-F5344CB8AC3E}">
        <p14:creationId xmlns:p14="http://schemas.microsoft.com/office/powerpoint/2010/main" val="364700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78D8-8060-7A43-9700-459F958B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0FE9-2F32-4FDF-4039-96A1DC57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2210991802 </a:t>
            </a:r>
            <a:r>
              <a:rPr lang="en-IN" dirty="0" err="1"/>
              <a:t>Khushvir</a:t>
            </a:r>
            <a:r>
              <a:rPr lang="en-IN" dirty="0"/>
              <a:t> Singh Maan</a:t>
            </a:r>
          </a:p>
          <a:p>
            <a:r>
              <a:rPr lang="en-IN" dirty="0"/>
              <a:t>2210991809 Krishna </a:t>
            </a:r>
          </a:p>
          <a:p>
            <a:r>
              <a:rPr lang="en-IN" dirty="0"/>
              <a:t>2210991833 Kushagra</a:t>
            </a:r>
          </a:p>
          <a:p>
            <a:r>
              <a:rPr lang="en-IN" dirty="0"/>
              <a:t>2210991829 </a:t>
            </a:r>
            <a:r>
              <a:rPr lang="en-IN" dirty="0" err="1"/>
              <a:t>Kunwardeep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841C-517E-8175-037F-BAAC1D08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9C96-9D4C-ED20-DFBE-1DA79B95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1901951"/>
            <a:ext cx="9342120" cy="427501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Introduction</a:t>
            </a:r>
          </a:p>
          <a:p>
            <a:r>
              <a:rPr lang="en-IN" dirty="0"/>
              <a:t>Problem definition and requirement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09332-A19D-BE8B-221E-F785EA71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CC5D-7A3D-9A4F-DB55-8EA43094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E486-D53D-D396-FAAA-1C07ADA2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Aviation innovation at its peak, blending technology and precision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Focus: Utilizing advanced camera systems for aircraft type identification.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Method: Harnessing machine learning algorithms for real-time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Goal: Seamless detection and categorization of aircraft within camera 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Impact: Enhancing surveillance, airspace management,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Vision: Redefining aerial identification for increased efficiency and safety.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0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098-396C-A98C-586F-1F53433C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 and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60F4-4C65-07CF-7800-992DDE9C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</a:t>
            </a:r>
          </a:p>
          <a:p>
            <a:r>
              <a:rPr lang="en-US" dirty="0"/>
              <a:t>- Difficulty in accurately identifying and categorizing aircraft using traditional methods.</a:t>
            </a:r>
          </a:p>
          <a:p>
            <a:r>
              <a:rPr lang="en-US" dirty="0"/>
              <a:t>- Inefficient surveillance systems leading to potential security risks.</a:t>
            </a:r>
          </a:p>
          <a:p>
            <a:r>
              <a:rPr lang="en-US" dirty="0"/>
              <a:t>- Challenges in effective airspace management due to limited real-time data processing capabilities.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- Implement advanced camera systems equipped with machine learning algorithms.</a:t>
            </a:r>
          </a:p>
          <a:p>
            <a:r>
              <a:rPr lang="en-US" dirty="0"/>
              <a:t>- Enable real-time data processing for swift and accurate aircraft identification.</a:t>
            </a:r>
          </a:p>
          <a:p>
            <a:r>
              <a:rPr lang="en-US" dirty="0"/>
              <a:t>- Enhance surveillance capabilities to mitigate security risks.</a:t>
            </a:r>
          </a:p>
          <a:p>
            <a:r>
              <a:rPr lang="en-US" dirty="0"/>
              <a:t>- Improve airspace management through enhanced detection and classification of aircraft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1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5349-39CB-1713-78B9-29C10CE2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86A0-666F-B7CE-834D-8E2B823D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/>
              <a:t>Software Requirements: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**Camera System Integration:** </a:t>
            </a:r>
          </a:p>
          <a:p>
            <a:pPr marL="0" indent="0">
              <a:buNone/>
            </a:pPr>
            <a:r>
              <a:rPr lang="en-US" sz="1600" dirty="0"/>
              <a:t>   - Compatibility with various camera models for seamless integration.</a:t>
            </a:r>
          </a:p>
          <a:p>
            <a:pPr marL="0" indent="0">
              <a:buNone/>
            </a:pPr>
            <a:r>
              <a:rPr lang="en-US" sz="1600" dirty="0"/>
              <a:t>   - Support for high-definition video capture to ensure clear imagery.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**Machine Learning Framework:**</a:t>
            </a:r>
          </a:p>
          <a:p>
            <a:pPr marL="0" indent="0">
              <a:buNone/>
            </a:pPr>
            <a:r>
              <a:rPr lang="en-US" sz="1600" dirty="0"/>
              <a:t>   - Implementation of machine learning libraries (e.g., TensorFlow, </a:t>
            </a:r>
            <a:r>
              <a:rPr lang="en-US" sz="1600" dirty="0" err="1"/>
              <a:t>PyTorch</a:t>
            </a:r>
            <a:r>
              <a:rPr lang="en-US" sz="1600" dirty="0"/>
              <a:t>) for aircraft classification.</a:t>
            </a:r>
          </a:p>
          <a:p>
            <a:pPr marL="0" indent="0">
              <a:buNone/>
            </a:pPr>
            <a:r>
              <a:rPr lang="en-US" sz="1600" dirty="0"/>
              <a:t>   - Compatibility with deep learning models for accurate identification.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**Real-time Data Processing:**</a:t>
            </a:r>
          </a:p>
          <a:p>
            <a:pPr marL="0" indent="0">
              <a:buNone/>
            </a:pPr>
            <a:r>
              <a:rPr lang="en-US" sz="1600" dirty="0"/>
              <a:t>   - Ability to process streaming video data in real-time for timely aircraft detection.</a:t>
            </a:r>
          </a:p>
          <a:p>
            <a:pPr marL="0" indent="0">
              <a:buNone/>
            </a:pPr>
            <a:r>
              <a:rPr lang="en-US" sz="1600" dirty="0"/>
              <a:t>   - Efficient algorithms for rapid analysis and classification of captured frames.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**Compatibility and Scalability:**</a:t>
            </a:r>
          </a:p>
          <a:p>
            <a:pPr marL="0" indent="0">
              <a:buNone/>
            </a:pPr>
            <a:r>
              <a:rPr lang="en-US" sz="1600" dirty="0"/>
              <a:t>   - Compatibility with various operating systems (e.g., Windows, Linux) for widespread use.</a:t>
            </a:r>
          </a:p>
          <a:p>
            <a:pPr marL="0" indent="0">
              <a:buNone/>
            </a:pPr>
            <a:r>
              <a:rPr lang="en-US" sz="1600" dirty="0"/>
              <a:t>   - Scalability to accommodate increasing data volume and processing demands.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ABD-2895-E167-50E9-2FE80892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</a:t>
            </a:r>
            <a:r>
              <a:rPr lang="en-US" dirty="0" err="1"/>
              <a:t>Tensorflow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3C15-015F-F176-671B-67144790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TensorFlow: An open-source machine learning framework for building and deploying deep learning models. Utilize TensorFlow to implement deep learning models for aircraft classification, leveraging its extensive functionalities for training and inference.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2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29B3-53EC-35F0-E7C2-C6DCDFD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Methodology(</a:t>
            </a:r>
            <a:r>
              <a:rPr lang="en-IN" dirty="0" err="1"/>
              <a:t>opencv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A1AA-1D17-754A-9C9F-49B18E1A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OpenCV (Open Source Computer Vision Library): A library of programming functions mainly aimed at real-time computer vision, providing tools for image processing and analysis. Integrate OpenCV for real-time video processing, enabling tasks such as frame extraction, image manipulation, and feature detection to enhance aircraft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61260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C991-3BD2-BE14-C6A9-E3FF256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Methodology(NumPy)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296D-F006-CDCD-E921-24CE41CE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Python library for numerical computing, providing support for large, multi-dimensional arrays and matrices, along with a collection of mathematical functions to operate on these arrays efficiently. </a:t>
            </a:r>
          </a:p>
          <a:p>
            <a:r>
              <a:rPr lang="en-US" dirty="0"/>
              <a:t>Leverage NumPy for efficient handling of multi-dimensional arrays representing image data, facilitating operations such as data preprocessing, feature extraction, and mathematical computations within the aircraft classification pipeline.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5E3-04C4-2ED8-EA1C-87522808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</a:t>
            </a:r>
            <a:r>
              <a:rPr lang="en-US" dirty="0" err="1"/>
              <a:t>Keras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531C-4ADB-D346-1A42-119CA3D2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: A high-level neural networks API, running on top of TensorFlow, designed for fast experimentation and prototyping. Employ </a:t>
            </a:r>
            <a:r>
              <a:rPr lang="en-US" dirty="0" err="1"/>
              <a:t>Keras</a:t>
            </a:r>
            <a:r>
              <a:rPr lang="en-US" dirty="0"/>
              <a:t>, a high-level neural networks API running on top of TensorFlow, to easily build and deploy deep learning models for aircraft classification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3579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990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Artificial learning and Machine learning Semester-IV (batch-2022)</vt:lpstr>
      <vt:lpstr>                   Table of content</vt:lpstr>
      <vt:lpstr>Introduction</vt:lpstr>
      <vt:lpstr>Problem definition and requirement</vt:lpstr>
      <vt:lpstr>System requirement</vt:lpstr>
      <vt:lpstr>Methodology(Tensorflow)</vt:lpstr>
      <vt:lpstr>Methodology(opencv)</vt:lpstr>
      <vt:lpstr>Methodology(NumPy)</vt:lpstr>
      <vt:lpstr>Methodology(Keras)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1.4 Final prediction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learning and Machine learning Semester-IV (batch-2022)</dc:title>
  <dc:creator>KRISHNA .</dc:creator>
  <cp:lastModifiedBy>KRISHNA .</cp:lastModifiedBy>
  <cp:revision>2</cp:revision>
  <dcterms:created xsi:type="dcterms:W3CDTF">2024-05-13T10:54:46Z</dcterms:created>
  <dcterms:modified xsi:type="dcterms:W3CDTF">2024-05-13T11:14:32Z</dcterms:modified>
</cp:coreProperties>
</file>